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1"/>
  </p:notesMasterIdLst>
  <p:sldIdLst>
    <p:sldId id="448" r:id="rId2"/>
    <p:sldId id="810" r:id="rId3"/>
    <p:sldId id="764" r:id="rId4"/>
    <p:sldId id="765" r:id="rId5"/>
    <p:sldId id="766" r:id="rId6"/>
    <p:sldId id="767" r:id="rId7"/>
    <p:sldId id="768" r:id="rId8"/>
    <p:sldId id="769" r:id="rId9"/>
    <p:sldId id="770" r:id="rId10"/>
    <p:sldId id="771" r:id="rId11"/>
    <p:sldId id="772" r:id="rId12"/>
    <p:sldId id="773" r:id="rId13"/>
    <p:sldId id="774" r:id="rId14"/>
    <p:sldId id="775" r:id="rId15"/>
    <p:sldId id="776" r:id="rId16"/>
    <p:sldId id="777" r:id="rId17"/>
    <p:sldId id="778" r:id="rId18"/>
    <p:sldId id="779" r:id="rId19"/>
    <p:sldId id="780" r:id="rId20"/>
    <p:sldId id="821" r:id="rId21"/>
    <p:sldId id="781" r:id="rId22"/>
    <p:sldId id="784" r:id="rId23"/>
    <p:sldId id="786" r:id="rId24"/>
    <p:sldId id="787" r:id="rId25"/>
    <p:sldId id="788" r:id="rId26"/>
    <p:sldId id="789" r:id="rId27"/>
    <p:sldId id="792" r:id="rId28"/>
    <p:sldId id="793" r:id="rId29"/>
    <p:sldId id="794" r:id="rId30"/>
    <p:sldId id="795" r:id="rId31"/>
    <p:sldId id="796" r:id="rId32"/>
    <p:sldId id="797" r:id="rId33"/>
    <p:sldId id="798" r:id="rId34"/>
    <p:sldId id="799" r:id="rId35"/>
    <p:sldId id="800" r:id="rId36"/>
    <p:sldId id="801" r:id="rId37"/>
    <p:sldId id="802" r:id="rId38"/>
    <p:sldId id="803" r:id="rId39"/>
    <p:sldId id="804" r:id="rId40"/>
    <p:sldId id="806" r:id="rId41"/>
    <p:sldId id="807" r:id="rId42"/>
    <p:sldId id="808" r:id="rId43"/>
    <p:sldId id="809" r:id="rId44"/>
    <p:sldId id="457" r:id="rId45"/>
    <p:sldId id="471" r:id="rId46"/>
    <p:sldId id="474" r:id="rId47"/>
    <p:sldId id="750" r:id="rId48"/>
    <p:sldId id="749" r:id="rId49"/>
    <p:sldId id="479" r:id="rId50"/>
    <p:sldId id="476" r:id="rId51"/>
    <p:sldId id="486" r:id="rId52"/>
    <p:sldId id="717" r:id="rId53"/>
    <p:sldId id="707" r:id="rId54"/>
    <p:sldId id="757" r:id="rId55"/>
    <p:sldId id="709" r:id="rId56"/>
    <p:sldId id="712" r:id="rId57"/>
    <p:sldId id="755" r:id="rId58"/>
    <p:sldId id="713" r:id="rId59"/>
    <p:sldId id="715" r:id="rId60"/>
    <p:sldId id="722" r:id="rId61"/>
    <p:sldId id="819" r:id="rId62"/>
    <p:sldId id="753" r:id="rId63"/>
    <p:sldId id="724" r:id="rId64"/>
    <p:sldId id="720" r:id="rId65"/>
    <p:sldId id="817" r:id="rId66"/>
    <p:sldId id="812" r:id="rId67"/>
    <p:sldId id="811" r:id="rId68"/>
    <p:sldId id="814" r:id="rId69"/>
    <p:sldId id="815" r:id="rId70"/>
    <p:sldId id="726" r:id="rId71"/>
    <p:sldId id="728" r:id="rId72"/>
    <p:sldId id="718" r:id="rId73"/>
    <p:sldId id="759" r:id="rId74"/>
    <p:sldId id="508" r:id="rId75"/>
    <p:sldId id="541" r:id="rId76"/>
    <p:sldId id="762" r:id="rId77"/>
    <p:sldId id="500" r:id="rId78"/>
    <p:sldId id="501" r:id="rId79"/>
    <p:sldId id="580" r:id="rId80"/>
    <p:sldId id="682" r:id="rId81"/>
    <p:sldId id="729" r:id="rId82"/>
    <p:sldId id="585" r:id="rId83"/>
    <p:sldId id="502" r:id="rId84"/>
    <p:sldId id="503" r:id="rId85"/>
    <p:sldId id="581" r:id="rId86"/>
    <p:sldId id="504" r:id="rId87"/>
    <p:sldId id="827" r:id="rId88"/>
    <p:sldId id="529" r:id="rId89"/>
    <p:sldId id="680" r:id="rId90"/>
    <p:sldId id="515" r:id="rId91"/>
    <p:sldId id="530" r:id="rId92"/>
    <p:sldId id="521" r:id="rId93"/>
    <p:sldId id="834" r:id="rId94"/>
    <p:sldId id="517" r:id="rId95"/>
    <p:sldId id="518" r:id="rId96"/>
    <p:sldId id="533" r:id="rId97"/>
    <p:sldId id="833" r:id="rId98"/>
    <p:sldId id="658" r:id="rId99"/>
    <p:sldId id="832" r:id="rId100"/>
    <p:sldId id="660" r:id="rId101"/>
    <p:sldId id="661" r:id="rId102"/>
    <p:sldId id="760" r:id="rId103"/>
    <p:sldId id="683" r:id="rId104"/>
    <p:sldId id="547" r:id="rId105"/>
    <p:sldId id="514" r:id="rId106"/>
    <p:sldId id="549" r:id="rId107"/>
    <p:sldId id="761" r:id="rId108"/>
    <p:sldId id="835" r:id="rId109"/>
    <p:sldId id="837" r:id="rId110"/>
    <p:sldId id="644" r:id="rId111"/>
    <p:sldId id="836" r:id="rId112"/>
    <p:sldId id="551" r:id="rId113"/>
    <p:sldId id="553" r:id="rId114"/>
    <p:sldId id="633" r:id="rId115"/>
    <p:sldId id="588" r:id="rId116"/>
    <p:sldId id="560" r:id="rId117"/>
    <p:sldId id="552" r:id="rId118"/>
    <p:sldId id="561" r:id="rId119"/>
    <p:sldId id="554" r:id="rId120"/>
    <p:sldId id="582" r:id="rId121"/>
    <p:sldId id="565" r:id="rId122"/>
    <p:sldId id="555" r:id="rId123"/>
    <p:sldId id="637" r:id="rId124"/>
    <p:sldId id="584" r:id="rId125"/>
    <p:sldId id="635" r:id="rId126"/>
    <p:sldId id="704" r:id="rId127"/>
    <p:sldId id="567" r:id="rId128"/>
    <p:sldId id="627" r:id="rId129"/>
    <p:sldId id="629" r:id="rId130"/>
    <p:sldId id="630" r:id="rId131"/>
    <p:sldId id="460" r:id="rId132"/>
    <p:sldId id="589" r:id="rId133"/>
    <p:sldId id="838" r:id="rId134"/>
    <p:sldId id="587" r:id="rId135"/>
    <p:sldId id="569" r:id="rId136"/>
    <p:sldId id="570" r:id="rId137"/>
    <p:sldId id="571" r:id="rId138"/>
    <p:sldId id="697" r:id="rId139"/>
    <p:sldId id="699" r:id="rId140"/>
    <p:sldId id="702" r:id="rId141"/>
    <p:sldId id="590" r:id="rId142"/>
    <p:sldId id="689" r:id="rId143"/>
    <p:sldId id="688" r:id="rId144"/>
    <p:sldId id="687" r:id="rId145"/>
    <p:sldId id="692" r:id="rId146"/>
    <p:sldId id="461" r:id="rId147"/>
    <p:sldId id="685" r:id="rId148"/>
    <p:sldId id="693" r:id="rId149"/>
    <p:sldId id="694" r:id="rId150"/>
  </p:sldIdLst>
  <p:sldSz cx="9144000" cy="6858000" type="screen4x3"/>
  <p:notesSz cx="6858000" cy="9144000"/>
  <p:defaultTextStyle>
    <a:defPPr>
      <a:defRPr lang="sr-Latn-C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FFFF"/>
    <a:srgbClr val="FFFFCC"/>
    <a:srgbClr val="B2B2B2"/>
    <a:srgbClr val="FF66FF"/>
    <a:srgbClr val="000099"/>
    <a:srgbClr val="EAEAEA"/>
    <a:srgbClr val="808080"/>
    <a:srgbClr val="4D4D4D"/>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877" autoAdjust="0"/>
  </p:normalViewPr>
  <p:slideViewPr>
    <p:cSldViewPr>
      <p:cViewPr varScale="1">
        <p:scale>
          <a:sx n="101" d="100"/>
          <a:sy n="101" d="100"/>
        </p:scale>
        <p:origin x="-1890" y="-96"/>
      </p:cViewPr>
      <p:guideLst>
        <p:guide orient="horz" pos="2160"/>
        <p:guide pos="2880"/>
      </p:guideLst>
    </p:cSldViewPr>
  </p:slideViewPr>
  <p:notesTextViewPr>
    <p:cViewPr>
      <p:scale>
        <a:sx n="100" d="100"/>
        <a:sy n="100" d="100"/>
      </p:scale>
      <p:origin x="0" y="0"/>
    </p:cViewPr>
  </p:notesTextViewPr>
  <p:sorterViewPr>
    <p:cViewPr>
      <p:scale>
        <a:sx n="50" d="100"/>
        <a:sy n="50" d="100"/>
      </p:scale>
      <p:origin x="0" y="90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1.wmf"/><Relationship Id="rId5" Type="http://schemas.openxmlformats.org/officeDocument/2006/relationships/image" Target="../media/image45.wmf"/><Relationship Id="rId4" Type="http://schemas.openxmlformats.org/officeDocument/2006/relationships/image" Target="../media/image1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image" Target="../media/image5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6.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67.wmf"/><Relationship Id="rId1" Type="http://schemas.openxmlformats.org/officeDocument/2006/relationships/image" Target="../media/image66.wmf"/><Relationship Id="rId5" Type="http://schemas.openxmlformats.org/officeDocument/2006/relationships/image" Target="../media/image64.wmf"/><Relationship Id="rId4" Type="http://schemas.openxmlformats.org/officeDocument/2006/relationships/image" Target="../media/image6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 Id="rId4" Type="http://schemas.openxmlformats.org/officeDocument/2006/relationships/image" Target="../media/image74.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84.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01.wmf"/><Relationship Id="rId1" Type="http://schemas.openxmlformats.org/officeDocument/2006/relationships/image" Target="../media/image100.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104.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105.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111.wmf"/><Relationship Id="rId2" Type="http://schemas.openxmlformats.org/officeDocument/2006/relationships/image" Target="../media/image110.wmf"/><Relationship Id="rId1" Type="http://schemas.openxmlformats.org/officeDocument/2006/relationships/image" Target="../media/image109.w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115.wmf"/><Relationship Id="rId1" Type="http://schemas.openxmlformats.org/officeDocument/2006/relationships/image" Target="../media/image114.wmf"/></Relationships>
</file>

<file path=ppt/drawings/_rels/vmlDrawing39.vml.rels><?xml version="1.0" encoding="UTF-8" standalone="yes"?>
<Relationships xmlns="http://schemas.openxmlformats.org/package/2006/relationships"><Relationship Id="rId2" Type="http://schemas.openxmlformats.org/officeDocument/2006/relationships/image" Target="../media/image117.wmf"/><Relationship Id="rId1" Type="http://schemas.openxmlformats.org/officeDocument/2006/relationships/image" Target="../media/image11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117.w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119.wmf"/><Relationship Id="rId1" Type="http://schemas.openxmlformats.org/officeDocument/2006/relationships/image" Target="../media/image118.w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116.wmf"/><Relationship Id="rId1" Type="http://schemas.openxmlformats.org/officeDocument/2006/relationships/image" Target="../media/image12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5EF4F2-3B59-4DEA-AE72-72EC1DDDBBCD}" type="datetimeFigureOut">
              <a:rPr lang="sr-Latn-RS" smtClean="0"/>
              <a:t>4.6.2016</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1E46D3-F817-4AF0-A62B-F7CF2E9B45EE}" type="slidenum">
              <a:rPr lang="sr-Latn-RS" smtClean="0"/>
              <a:t>‹#›</a:t>
            </a:fld>
            <a:endParaRPr lang="sr-Latn-RS"/>
          </a:p>
        </p:txBody>
      </p:sp>
    </p:spTree>
    <p:extLst>
      <p:ext uri="{BB962C8B-B14F-4D97-AF65-F5344CB8AC3E}">
        <p14:creationId xmlns:p14="http://schemas.microsoft.com/office/powerpoint/2010/main" val="2286469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10"/>
          </p:nvPr>
        </p:nvSpPr>
        <p:spPr/>
        <p:txBody>
          <a:bodyPr/>
          <a:lstStyle/>
          <a:p>
            <a:fld id="{E11E46D3-F817-4AF0-A62B-F7CF2E9B45EE}" type="slidenum">
              <a:rPr lang="sr-Latn-RS" smtClean="0"/>
              <a:t>17</a:t>
            </a:fld>
            <a:endParaRPr lang="sr-Latn-RS"/>
          </a:p>
        </p:txBody>
      </p:sp>
    </p:spTree>
    <p:extLst>
      <p:ext uri="{BB962C8B-B14F-4D97-AF65-F5344CB8AC3E}">
        <p14:creationId xmlns:p14="http://schemas.microsoft.com/office/powerpoint/2010/main" val="2424256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lvl1pPr>
              <a:defRPr/>
            </a:lvl1pPr>
          </a:lstStyle>
          <a:p>
            <a:endParaRPr lang="sr-Latn-CS" altLang="sr-Latn-RS"/>
          </a:p>
        </p:txBody>
      </p:sp>
      <p:sp>
        <p:nvSpPr>
          <p:cNvPr id="5" name="Footer Placeholder 4"/>
          <p:cNvSpPr>
            <a:spLocks noGrp="1"/>
          </p:cNvSpPr>
          <p:nvPr>
            <p:ph type="ftr" sz="quarter" idx="11"/>
          </p:nvPr>
        </p:nvSpPr>
        <p:spPr/>
        <p:txBody>
          <a:bodyPr/>
          <a:lstStyle>
            <a:lvl1pPr>
              <a:defRPr/>
            </a:lvl1pPr>
          </a:lstStyle>
          <a:p>
            <a:endParaRPr lang="sr-Latn-CS" altLang="sr-Latn-RS"/>
          </a:p>
        </p:txBody>
      </p:sp>
      <p:sp>
        <p:nvSpPr>
          <p:cNvPr id="6" name="Slide Number Placeholder 5"/>
          <p:cNvSpPr>
            <a:spLocks noGrp="1"/>
          </p:cNvSpPr>
          <p:nvPr>
            <p:ph type="sldNum" sz="quarter" idx="12"/>
          </p:nvPr>
        </p:nvSpPr>
        <p:spPr/>
        <p:txBody>
          <a:bodyPr/>
          <a:lstStyle>
            <a:lvl1pPr>
              <a:defRPr/>
            </a:lvl1pPr>
          </a:lstStyle>
          <a:p>
            <a:fld id="{907B9760-DD6A-4FB0-95BD-95FEBA0A4440}" type="slidenum">
              <a:rPr lang="sr-Latn-CS" altLang="sr-Latn-RS"/>
              <a:pPr/>
              <a:t>‹#›</a:t>
            </a:fld>
            <a:endParaRPr lang="sr-Latn-CS" altLang="sr-Latn-RS"/>
          </a:p>
        </p:txBody>
      </p:sp>
    </p:spTree>
    <p:extLst>
      <p:ext uri="{BB962C8B-B14F-4D97-AF65-F5344CB8AC3E}">
        <p14:creationId xmlns:p14="http://schemas.microsoft.com/office/powerpoint/2010/main" val="621747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lvl1pPr>
              <a:defRPr/>
            </a:lvl1pPr>
          </a:lstStyle>
          <a:p>
            <a:endParaRPr lang="sr-Latn-CS" altLang="sr-Latn-RS"/>
          </a:p>
        </p:txBody>
      </p:sp>
      <p:sp>
        <p:nvSpPr>
          <p:cNvPr id="5" name="Footer Placeholder 4"/>
          <p:cNvSpPr>
            <a:spLocks noGrp="1"/>
          </p:cNvSpPr>
          <p:nvPr>
            <p:ph type="ftr" sz="quarter" idx="11"/>
          </p:nvPr>
        </p:nvSpPr>
        <p:spPr/>
        <p:txBody>
          <a:bodyPr/>
          <a:lstStyle>
            <a:lvl1pPr>
              <a:defRPr/>
            </a:lvl1pPr>
          </a:lstStyle>
          <a:p>
            <a:endParaRPr lang="sr-Latn-CS" altLang="sr-Latn-RS"/>
          </a:p>
        </p:txBody>
      </p:sp>
      <p:sp>
        <p:nvSpPr>
          <p:cNvPr id="6" name="Slide Number Placeholder 5"/>
          <p:cNvSpPr>
            <a:spLocks noGrp="1"/>
          </p:cNvSpPr>
          <p:nvPr>
            <p:ph type="sldNum" sz="quarter" idx="12"/>
          </p:nvPr>
        </p:nvSpPr>
        <p:spPr/>
        <p:txBody>
          <a:bodyPr/>
          <a:lstStyle>
            <a:lvl1pPr>
              <a:defRPr/>
            </a:lvl1pPr>
          </a:lstStyle>
          <a:p>
            <a:fld id="{5DB2B932-3294-4CA8-B6F3-A5C42BDDAFB8}" type="slidenum">
              <a:rPr lang="sr-Latn-CS" altLang="sr-Latn-RS"/>
              <a:pPr/>
              <a:t>‹#›</a:t>
            </a:fld>
            <a:endParaRPr lang="sr-Latn-CS" altLang="sr-Latn-RS"/>
          </a:p>
        </p:txBody>
      </p:sp>
    </p:spTree>
    <p:extLst>
      <p:ext uri="{BB962C8B-B14F-4D97-AF65-F5344CB8AC3E}">
        <p14:creationId xmlns:p14="http://schemas.microsoft.com/office/powerpoint/2010/main" val="1954765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lvl1pPr>
              <a:defRPr/>
            </a:lvl1pPr>
          </a:lstStyle>
          <a:p>
            <a:endParaRPr lang="sr-Latn-CS" altLang="sr-Latn-RS"/>
          </a:p>
        </p:txBody>
      </p:sp>
      <p:sp>
        <p:nvSpPr>
          <p:cNvPr id="5" name="Footer Placeholder 4"/>
          <p:cNvSpPr>
            <a:spLocks noGrp="1"/>
          </p:cNvSpPr>
          <p:nvPr>
            <p:ph type="ftr" sz="quarter" idx="11"/>
          </p:nvPr>
        </p:nvSpPr>
        <p:spPr/>
        <p:txBody>
          <a:bodyPr/>
          <a:lstStyle>
            <a:lvl1pPr>
              <a:defRPr/>
            </a:lvl1pPr>
          </a:lstStyle>
          <a:p>
            <a:endParaRPr lang="sr-Latn-CS" altLang="sr-Latn-RS"/>
          </a:p>
        </p:txBody>
      </p:sp>
      <p:sp>
        <p:nvSpPr>
          <p:cNvPr id="6" name="Slide Number Placeholder 5"/>
          <p:cNvSpPr>
            <a:spLocks noGrp="1"/>
          </p:cNvSpPr>
          <p:nvPr>
            <p:ph type="sldNum" sz="quarter" idx="12"/>
          </p:nvPr>
        </p:nvSpPr>
        <p:spPr/>
        <p:txBody>
          <a:bodyPr/>
          <a:lstStyle>
            <a:lvl1pPr>
              <a:defRPr/>
            </a:lvl1pPr>
          </a:lstStyle>
          <a:p>
            <a:fld id="{1E86C334-5B22-4602-A0BC-B23BD973EFA2}" type="slidenum">
              <a:rPr lang="sr-Latn-CS" altLang="sr-Latn-RS"/>
              <a:pPr/>
              <a:t>‹#›</a:t>
            </a:fld>
            <a:endParaRPr lang="sr-Latn-CS" altLang="sr-Latn-RS"/>
          </a:p>
        </p:txBody>
      </p:sp>
    </p:spTree>
    <p:extLst>
      <p:ext uri="{BB962C8B-B14F-4D97-AF65-F5344CB8AC3E}">
        <p14:creationId xmlns:p14="http://schemas.microsoft.com/office/powerpoint/2010/main" val="397154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sr-Latn-R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sr-Latn-CS" altLang="sr-Latn-R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sr-Latn-CS" altLang="sr-Latn-R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B6AC6D0-4B88-4893-BAD3-24ADDB3CF73A}" type="slidenum">
              <a:rPr lang="sr-Latn-CS" altLang="sr-Latn-RS"/>
              <a:pPr/>
              <a:t>‹#›</a:t>
            </a:fld>
            <a:endParaRPr lang="sr-Latn-CS" altLang="sr-Latn-RS"/>
          </a:p>
        </p:txBody>
      </p:sp>
    </p:spTree>
    <p:extLst>
      <p:ext uri="{BB962C8B-B14F-4D97-AF65-F5344CB8AC3E}">
        <p14:creationId xmlns:p14="http://schemas.microsoft.com/office/powerpoint/2010/main" val="38198055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sr-Latn-CS" altLang="sr-Latn-R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sr-Latn-CS" altLang="sr-Latn-R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09C58822-DCB2-4D45-9C06-132819D9278B}" type="slidenum">
              <a:rPr lang="sr-Latn-CS" altLang="sr-Latn-RS"/>
              <a:pPr/>
              <a:t>‹#›</a:t>
            </a:fld>
            <a:endParaRPr lang="sr-Latn-CS" altLang="sr-Latn-RS"/>
          </a:p>
        </p:txBody>
      </p:sp>
    </p:spTree>
    <p:extLst>
      <p:ext uri="{BB962C8B-B14F-4D97-AF65-F5344CB8AC3E}">
        <p14:creationId xmlns:p14="http://schemas.microsoft.com/office/powerpoint/2010/main" val="2623567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sr-Latn-R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sr-Latn-CS" altLang="sr-Latn-R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sr-Latn-CS" altLang="sr-Latn-R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4FDA1F6D-BC46-4B3F-9A91-D3DB2D62C53E}" type="slidenum">
              <a:rPr lang="sr-Latn-CS" altLang="sr-Latn-RS"/>
              <a:pPr/>
              <a:t>‹#›</a:t>
            </a:fld>
            <a:endParaRPr lang="sr-Latn-CS" altLang="sr-Latn-RS"/>
          </a:p>
        </p:txBody>
      </p:sp>
    </p:spTree>
    <p:extLst>
      <p:ext uri="{BB962C8B-B14F-4D97-AF65-F5344CB8AC3E}">
        <p14:creationId xmlns:p14="http://schemas.microsoft.com/office/powerpoint/2010/main" val="947612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sr-Latn-R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a:xfrm>
            <a:off x="457200" y="6245225"/>
            <a:ext cx="2133600" cy="476250"/>
          </a:xfrm>
        </p:spPr>
        <p:txBody>
          <a:bodyPr/>
          <a:lstStyle>
            <a:lvl1pPr>
              <a:defRPr/>
            </a:lvl1pPr>
          </a:lstStyle>
          <a:p>
            <a:endParaRPr lang="sr-Latn-CS" altLang="sr-Latn-RS"/>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endParaRPr lang="sr-Latn-CS" altLang="sr-Latn-RS"/>
          </a:p>
        </p:txBody>
      </p:sp>
      <p:sp>
        <p:nvSpPr>
          <p:cNvPr id="9" name="Slide Number Placeholder 8"/>
          <p:cNvSpPr>
            <a:spLocks noGrp="1"/>
          </p:cNvSpPr>
          <p:nvPr>
            <p:ph type="sldNum" sz="quarter" idx="12"/>
          </p:nvPr>
        </p:nvSpPr>
        <p:spPr>
          <a:xfrm>
            <a:off x="6553200" y="6245225"/>
            <a:ext cx="2133600" cy="476250"/>
          </a:xfrm>
        </p:spPr>
        <p:txBody>
          <a:bodyPr/>
          <a:lstStyle>
            <a:lvl1pPr>
              <a:defRPr/>
            </a:lvl1pPr>
          </a:lstStyle>
          <a:p>
            <a:fld id="{ACF3C5D2-4F35-4A34-B9F3-C9D3492CED87}" type="slidenum">
              <a:rPr lang="sr-Latn-CS" altLang="sr-Latn-RS"/>
              <a:pPr/>
              <a:t>‹#›</a:t>
            </a:fld>
            <a:endParaRPr lang="sr-Latn-CS" altLang="sr-Latn-RS"/>
          </a:p>
        </p:txBody>
      </p:sp>
    </p:spTree>
    <p:extLst>
      <p:ext uri="{BB962C8B-B14F-4D97-AF65-F5344CB8AC3E}">
        <p14:creationId xmlns:p14="http://schemas.microsoft.com/office/powerpoint/2010/main" val="462333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sr-Latn-CS" altLang="sr-Latn-R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sr-Latn-CS" altLang="sr-Latn-R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63E4A2AD-6869-4572-AD34-9B85951C8139}" type="slidenum">
              <a:rPr lang="sr-Latn-CS" altLang="sr-Latn-RS"/>
              <a:pPr/>
              <a:t>‹#›</a:t>
            </a:fld>
            <a:endParaRPr lang="sr-Latn-CS" altLang="sr-Latn-RS"/>
          </a:p>
        </p:txBody>
      </p:sp>
    </p:spTree>
    <p:extLst>
      <p:ext uri="{BB962C8B-B14F-4D97-AF65-F5344CB8AC3E}">
        <p14:creationId xmlns:p14="http://schemas.microsoft.com/office/powerpoint/2010/main" val="30251178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sr-Latn-RS"/>
          </a:p>
        </p:txBody>
      </p:sp>
      <p:sp>
        <p:nvSpPr>
          <p:cNvPr id="3" name="Table Placeholder 2"/>
          <p:cNvSpPr>
            <a:spLocks noGrp="1"/>
          </p:cNvSpPr>
          <p:nvPr>
            <p:ph type="tbl" idx="1"/>
          </p:nvPr>
        </p:nvSpPr>
        <p:spPr>
          <a:xfrm>
            <a:off x="457200" y="1600200"/>
            <a:ext cx="8229600" cy="4525963"/>
          </a:xfrm>
        </p:spPr>
        <p:txBody>
          <a:bodyPr/>
          <a:lstStyle/>
          <a:p>
            <a:endParaRPr lang="sr-Latn-R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sr-Latn-CS" altLang="sr-Latn-R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sr-Latn-CS" altLang="sr-Latn-R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D4B4FE23-B572-4D0F-8D4E-72EBD35BC950}" type="slidenum">
              <a:rPr lang="sr-Latn-CS" altLang="sr-Latn-RS"/>
              <a:pPr/>
              <a:t>‹#›</a:t>
            </a:fld>
            <a:endParaRPr lang="sr-Latn-CS" altLang="sr-Latn-RS"/>
          </a:p>
        </p:txBody>
      </p:sp>
    </p:spTree>
    <p:extLst>
      <p:ext uri="{BB962C8B-B14F-4D97-AF65-F5344CB8AC3E}">
        <p14:creationId xmlns:p14="http://schemas.microsoft.com/office/powerpoint/2010/main" val="3259875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lvl1pPr>
              <a:defRPr/>
            </a:lvl1pPr>
          </a:lstStyle>
          <a:p>
            <a:endParaRPr lang="sr-Latn-CS" altLang="sr-Latn-RS"/>
          </a:p>
        </p:txBody>
      </p:sp>
      <p:sp>
        <p:nvSpPr>
          <p:cNvPr id="5" name="Footer Placeholder 4"/>
          <p:cNvSpPr>
            <a:spLocks noGrp="1"/>
          </p:cNvSpPr>
          <p:nvPr>
            <p:ph type="ftr" sz="quarter" idx="11"/>
          </p:nvPr>
        </p:nvSpPr>
        <p:spPr/>
        <p:txBody>
          <a:bodyPr/>
          <a:lstStyle>
            <a:lvl1pPr>
              <a:defRPr/>
            </a:lvl1pPr>
          </a:lstStyle>
          <a:p>
            <a:endParaRPr lang="sr-Latn-CS" altLang="sr-Latn-RS"/>
          </a:p>
        </p:txBody>
      </p:sp>
      <p:sp>
        <p:nvSpPr>
          <p:cNvPr id="6" name="Slide Number Placeholder 5"/>
          <p:cNvSpPr>
            <a:spLocks noGrp="1"/>
          </p:cNvSpPr>
          <p:nvPr>
            <p:ph type="sldNum" sz="quarter" idx="12"/>
          </p:nvPr>
        </p:nvSpPr>
        <p:spPr/>
        <p:txBody>
          <a:bodyPr/>
          <a:lstStyle>
            <a:lvl1pPr>
              <a:defRPr/>
            </a:lvl1pPr>
          </a:lstStyle>
          <a:p>
            <a:fld id="{84F5D992-50A1-4897-A20D-D7AF6E6554DD}" type="slidenum">
              <a:rPr lang="sr-Latn-CS" altLang="sr-Latn-RS"/>
              <a:pPr/>
              <a:t>‹#›</a:t>
            </a:fld>
            <a:endParaRPr lang="sr-Latn-CS" altLang="sr-Latn-RS"/>
          </a:p>
        </p:txBody>
      </p:sp>
    </p:spTree>
    <p:extLst>
      <p:ext uri="{BB962C8B-B14F-4D97-AF65-F5344CB8AC3E}">
        <p14:creationId xmlns:p14="http://schemas.microsoft.com/office/powerpoint/2010/main" val="1568824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sr-Latn-CS" altLang="sr-Latn-RS"/>
          </a:p>
        </p:txBody>
      </p:sp>
      <p:sp>
        <p:nvSpPr>
          <p:cNvPr id="5" name="Footer Placeholder 4"/>
          <p:cNvSpPr>
            <a:spLocks noGrp="1"/>
          </p:cNvSpPr>
          <p:nvPr>
            <p:ph type="ftr" sz="quarter" idx="11"/>
          </p:nvPr>
        </p:nvSpPr>
        <p:spPr/>
        <p:txBody>
          <a:bodyPr/>
          <a:lstStyle>
            <a:lvl1pPr>
              <a:defRPr/>
            </a:lvl1pPr>
          </a:lstStyle>
          <a:p>
            <a:endParaRPr lang="sr-Latn-CS" altLang="sr-Latn-RS"/>
          </a:p>
        </p:txBody>
      </p:sp>
      <p:sp>
        <p:nvSpPr>
          <p:cNvPr id="6" name="Slide Number Placeholder 5"/>
          <p:cNvSpPr>
            <a:spLocks noGrp="1"/>
          </p:cNvSpPr>
          <p:nvPr>
            <p:ph type="sldNum" sz="quarter" idx="12"/>
          </p:nvPr>
        </p:nvSpPr>
        <p:spPr/>
        <p:txBody>
          <a:bodyPr/>
          <a:lstStyle>
            <a:lvl1pPr>
              <a:defRPr/>
            </a:lvl1pPr>
          </a:lstStyle>
          <a:p>
            <a:fld id="{2D44D7C9-BAA4-4D7E-BA02-E7363980BA5B}" type="slidenum">
              <a:rPr lang="sr-Latn-CS" altLang="sr-Latn-RS"/>
              <a:pPr/>
              <a:t>‹#›</a:t>
            </a:fld>
            <a:endParaRPr lang="sr-Latn-CS" altLang="sr-Latn-RS"/>
          </a:p>
        </p:txBody>
      </p:sp>
    </p:spTree>
    <p:extLst>
      <p:ext uri="{BB962C8B-B14F-4D97-AF65-F5344CB8AC3E}">
        <p14:creationId xmlns:p14="http://schemas.microsoft.com/office/powerpoint/2010/main" val="223772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lvl1pPr>
              <a:defRPr/>
            </a:lvl1pPr>
          </a:lstStyle>
          <a:p>
            <a:endParaRPr lang="sr-Latn-CS" altLang="sr-Latn-RS"/>
          </a:p>
        </p:txBody>
      </p:sp>
      <p:sp>
        <p:nvSpPr>
          <p:cNvPr id="6" name="Footer Placeholder 5"/>
          <p:cNvSpPr>
            <a:spLocks noGrp="1"/>
          </p:cNvSpPr>
          <p:nvPr>
            <p:ph type="ftr" sz="quarter" idx="11"/>
          </p:nvPr>
        </p:nvSpPr>
        <p:spPr/>
        <p:txBody>
          <a:bodyPr/>
          <a:lstStyle>
            <a:lvl1pPr>
              <a:defRPr/>
            </a:lvl1pPr>
          </a:lstStyle>
          <a:p>
            <a:endParaRPr lang="sr-Latn-CS" altLang="sr-Latn-RS"/>
          </a:p>
        </p:txBody>
      </p:sp>
      <p:sp>
        <p:nvSpPr>
          <p:cNvPr id="7" name="Slide Number Placeholder 6"/>
          <p:cNvSpPr>
            <a:spLocks noGrp="1"/>
          </p:cNvSpPr>
          <p:nvPr>
            <p:ph type="sldNum" sz="quarter" idx="12"/>
          </p:nvPr>
        </p:nvSpPr>
        <p:spPr/>
        <p:txBody>
          <a:bodyPr/>
          <a:lstStyle>
            <a:lvl1pPr>
              <a:defRPr/>
            </a:lvl1pPr>
          </a:lstStyle>
          <a:p>
            <a:fld id="{E2DD5C64-2834-40F0-B308-4F9567936EEA}" type="slidenum">
              <a:rPr lang="sr-Latn-CS" altLang="sr-Latn-RS"/>
              <a:pPr/>
              <a:t>‹#›</a:t>
            </a:fld>
            <a:endParaRPr lang="sr-Latn-CS" altLang="sr-Latn-RS"/>
          </a:p>
        </p:txBody>
      </p:sp>
    </p:spTree>
    <p:extLst>
      <p:ext uri="{BB962C8B-B14F-4D97-AF65-F5344CB8AC3E}">
        <p14:creationId xmlns:p14="http://schemas.microsoft.com/office/powerpoint/2010/main" val="3940156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lvl1pPr>
              <a:defRPr/>
            </a:lvl1pPr>
          </a:lstStyle>
          <a:p>
            <a:endParaRPr lang="sr-Latn-CS" altLang="sr-Latn-RS"/>
          </a:p>
        </p:txBody>
      </p:sp>
      <p:sp>
        <p:nvSpPr>
          <p:cNvPr id="8" name="Footer Placeholder 7"/>
          <p:cNvSpPr>
            <a:spLocks noGrp="1"/>
          </p:cNvSpPr>
          <p:nvPr>
            <p:ph type="ftr" sz="quarter" idx="11"/>
          </p:nvPr>
        </p:nvSpPr>
        <p:spPr/>
        <p:txBody>
          <a:bodyPr/>
          <a:lstStyle>
            <a:lvl1pPr>
              <a:defRPr/>
            </a:lvl1pPr>
          </a:lstStyle>
          <a:p>
            <a:endParaRPr lang="sr-Latn-CS" altLang="sr-Latn-RS"/>
          </a:p>
        </p:txBody>
      </p:sp>
      <p:sp>
        <p:nvSpPr>
          <p:cNvPr id="9" name="Slide Number Placeholder 8"/>
          <p:cNvSpPr>
            <a:spLocks noGrp="1"/>
          </p:cNvSpPr>
          <p:nvPr>
            <p:ph type="sldNum" sz="quarter" idx="12"/>
          </p:nvPr>
        </p:nvSpPr>
        <p:spPr/>
        <p:txBody>
          <a:bodyPr/>
          <a:lstStyle>
            <a:lvl1pPr>
              <a:defRPr/>
            </a:lvl1pPr>
          </a:lstStyle>
          <a:p>
            <a:fld id="{76651814-DF43-4977-B2B7-9D819C836BA3}" type="slidenum">
              <a:rPr lang="sr-Latn-CS" altLang="sr-Latn-RS"/>
              <a:pPr/>
              <a:t>‹#›</a:t>
            </a:fld>
            <a:endParaRPr lang="sr-Latn-CS" altLang="sr-Latn-RS"/>
          </a:p>
        </p:txBody>
      </p:sp>
    </p:spTree>
    <p:extLst>
      <p:ext uri="{BB962C8B-B14F-4D97-AF65-F5344CB8AC3E}">
        <p14:creationId xmlns:p14="http://schemas.microsoft.com/office/powerpoint/2010/main" val="2413648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lvl1pPr>
              <a:defRPr/>
            </a:lvl1pPr>
          </a:lstStyle>
          <a:p>
            <a:endParaRPr lang="sr-Latn-CS" altLang="sr-Latn-RS"/>
          </a:p>
        </p:txBody>
      </p:sp>
      <p:sp>
        <p:nvSpPr>
          <p:cNvPr id="4" name="Footer Placeholder 3"/>
          <p:cNvSpPr>
            <a:spLocks noGrp="1"/>
          </p:cNvSpPr>
          <p:nvPr>
            <p:ph type="ftr" sz="quarter" idx="11"/>
          </p:nvPr>
        </p:nvSpPr>
        <p:spPr/>
        <p:txBody>
          <a:bodyPr/>
          <a:lstStyle>
            <a:lvl1pPr>
              <a:defRPr/>
            </a:lvl1pPr>
          </a:lstStyle>
          <a:p>
            <a:endParaRPr lang="sr-Latn-CS" altLang="sr-Latn-RS"/>
          </a:p>
        </p:txBody>
      </p:sp>
      <p:sp>
        <p:nvSpPr>
          <p:cNvPr id="5" name="Slide Number Placeholder 4"/>
          <p:cNvSpPr>
            <a:spLocks noGrp="1"/>
          </p:cNvSpPr>
          <p:nvPr>
            <p:ph type="sldNum" sz="quarter" idx="12"/>
          </p:nvPr>
        </p:nvSpPr>
        <p:spPr/>
        <p:txBody>
          <a:bodyPr/>
          <a:lstStyle>
            <a:lvl1pPr>
              <a:defRPr/>
            </a:lvl1pPr>
          </a:lstStyle>
          <a:p>
            <a:fld id="{A53D9FE1-FCC5-4329-812D-3B740974F576}" type="slidenum">
              <a:rPr lang="sr-Latn-CS" altLang="sr-Latn-RS"/>
              <a:pPr/>
              <a:t>‹#›</a:t>
            </a:fld>
            <a:endParaRPr lang="sr-Latn-CS" altLang="sr-Latn-RS"/>
          </a:p>
        </p:txBody>
      </p:sp>
    </p:spTree>
    <p:extLst>
      <p:ext uri="{BB962C8B-B14F-4D97-AF65-F5344CB8AC3E}">
        <p14:creationId xmlns:p14="http://schemas.microsoft.com/office/powerpoint/2010/main" val="1149331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sr-Latn-CS" altLang="sr-Latn-RS"/>
          </a:p>
        </p:txBody>
      </p:sp>
      <p:sp>
        <p:nvSpPr>
          <p:cNvPr id="3" name="Footer Placeholder 2"/>
          <p:cNvSpPr>
            <a:spLocks noGrp="1"/>
          </p:cNvSpPr>
          <p:nvPr>
            <p:ph type="ftr" sz="quarter" idx="11"/>
          </p:nvPr>
        </p:nvSpPr>
        <p:spPr/>
        <p:txBody>
          <a:bodyPr/>
          <a:lstStyle>
            <a:lvl1pPr>
              <a:defRPr/>
            </a:lvl1pPr>
          </a:lstStyle>
          <a:p>
            <a:endParaRPr lang="sr-Latn-CS" altLang="sr-Latn-RS"/>
          </a:p>
        </p:txBody>
      </p:sp>
      <p:sp>
        <p:nvSpPr>
          <p:cNvPr id="4" name="Slide Number Placeholder 3"/>
          <p:cNvSpPr>
            <a:spLocks noGrp="1"/>
          </p:cNvSpPr>
          <p:nvPr>
            <p:ph type="sldNum" sz="quarter" idx="12"/>
          </p:nvPr>
        </p:nvSpPr>
        <p:spPr/>
        <p:txBody>
          <a:bodyPr/>
          <a:lstStyle>
            <a:lvl1pPr>
              <a:defRPr/>
            </a:lvl1pPr>
          </a:lstStyle>
          <a:p>
            <a:fld id="{07AD5E99-E2B0-47A1-97E3-7A1521D919F4}" type="slidenum">
              <a:rPr lang="sr-Latn-CS" altLang="sr-Latn-RS"/>
              <a:pPr/>
              <a:t>‹#›</a:t>
            </a:fld>
            <a:endParaRPr lang="sr-Latn-CS" altLang="sr-Latn-RS"/>
          </a:p>
        </p:txBody>
      </p:sp>
    </p:spTree>
    <p:extLst>
      <p:ext uri="{BB962C8B-B14F-4D97-AF65-F5344CB8AC3E}">
        <p14:creationId xmlns:p14="http://schemas.microsoft.com/office/powerpoint/2010/main" val="1603177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sr-Latn-CS" altLang="sr-Latn-RS"/>
          </a:p>
        </p:txBody>
      </p:sp>
      <p:sp>
        <p:nvSpPr>
          <p:cNvPr id="6" name="Footer Placeholder 5"/>
          <p:cNvSpPr>
            <a:spLocks noGrp="1"/>
          </p:cNvSpPr>
          <p:nvPr>
            <p:ph type="ftr" sz="quarter" idx="11"/>
          </p:nvPr>
        </p:nvSpPr>
        <p:spPr/>
        <p:txBody>
          <a:bodyPr/>
          <a:lstStyle>
            <a:lvl1pPr>
              <a:defRPr/>
            </a:lvl1pPr>
          </a:lstStyle>
          <a:p>
            <a:endParaRPr lang="sr-Latn-CS" altLang="sr-Latn-RS"/>
          </a:p>
        </p:txBody>
      </p:sp>
      <p:sp>
        <p:nvSpPr>
          <p:cNvPr id="7" name="Slide Number Placeholder 6"/>
          <p:cNvSpPr>
            <a:spLocks noGrp="1"/>
          </p:cNvSpPr>
          <p:nvPr>
            <p:ph type="sldNum" sz="quarter" idx="12"/>
          </p:nvPr>
        </p:nvSpPr>
        <p:spPr/>
        <p:txBody>
          <a:bodyPr/>
          <a:lstStyle>
            <a:lvl1pPr>
              <a:defRPr/>
            </a:lvl1pPr>
          </a:lstStyle>
          <a:p>
            <a:fld id="{BCB19E5C-CC10-4530-BAB0-523324358775}" type="slidenum">
              <a:rPr lang="sr-Latn-CS" altLang="sr-Latn-RS"/>
              <a:pPr/>
              <a:t>‹#›</a:t>
            </a:fld>
            <a:endParaRPr lang="sr-Latn-CS" altLang="sr-Latn-RS"/>
          </a:p>
        </p:txBody>
      </p:sp>
    </p:spTree>
    <p:extLst>
      <p:ext uri="{BB962C8B-B14F-4D97-AF65-F5344CB8AC3E}">
        <p14:creationId xmlns:p14="http://schemas.microsoft.com/office/powerpoint/2010/main" val="1328670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sr-Latn-CS" altLang="sr-Latn-RS"/>
          </a:p>
        </p:txBody>
      </p:sp>
      <p:sp>
        <p:nvSpPr>
          <p:cNvPr id="6" name="Footer Placeholder 5"/>
          <p:cNvSpPr>
            <a:spLocks noGrp="1"/>
          </p:cNvSpPr>
          <p:nvPr>
            <p:ph type="ftr" sz="quarter" idx="11"/>
          </p:nvPr>
        </p:nvSpPr>
        <p:spPr/>
        <p:txBody>
          <a:bodyPr/>
          <a:lstStyle>
            <a:lvl1pPr>
              <a:defRPr/>
            </a:lvl1pPr>
          </a:lstStyle>
          <a:p>
            <a:endParaRPr lang="sr-Latn-CS" altLang="sr-Latn-RS"/>
          </a:p>
        </p:txBody>
      </p:sp>
      <p:sp>
        <p:nvSpPr>
          <p:cNvPr id="7" name="Slide Number Placeholder 6"/>
          <p:cNvSpPr>
            <a:spLocks noGrp="1"/>
          </p:cNvSpPr>
          <p:nvPr>
            <p:ph type="sldNum" sz="quarter" idx="12"/>
          </p:nvPr>
        </p:nvSpPr>
        <p:spPr/>
        <p:txBody>
          <a:bodyPr/>
          <a:lstStyle>
            <a:lvl1pPr>
              <a:defRPr/>
            </a:lvl1pPr>
          </a:lstStyle>
          <a:p>
            <a:fld id="{EC12DA75-CD04-4CBE-A4CC-B4586BEC11EA}" type="slidenum">
              <a:rPr lang="sr-Latn-CS" altLang="sr-Latn-RS"/>
              <a:pPr/>
              <a:t>‹#›</a:t>
            </a:fld>
            <a:endParaRPr lang="sr-Latn-CS" altLang="sr-Latn-RS"/>
          </a:p>
        </p:txBody>
      </p:sp>
    </p:spTree>
    <p:extLst>
      <p:ext uri="{BB962C8B-B14F-4D97-AF65-F5344CB8AC3E}">
        <p14:creationId xmlns:p14="http://schemas.microsoft.com/office/powerpoint/2010/main" val="2765373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sr-Latn-CS" altLang="sr-Latn-R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sr-Latn-CS" altLang="sr-Latn-RS" smtClean="0"/>
              <a:t>Click to edit Master text styles</a:t>
            </a:r>
          </a:p>
          <a:p>
            <a:pPr lvl="1"/>
            <a:r>
              <a:rPr lang="sr-Latn-CS" altLang="sr-Latn-RS" smtClean="0"/>
              <a:t>Second level</a:t>
            </a:r>
          </a:p>
          <a:p>
            <a:pPr lvl="2"/>
            <a:r>
              <a:rPr lang="sr-Latn-CS" altLang="sr-Latn-RS" smtClean="0"/>
              <a:t>Third level</a:t>
            </a:r>
          </a:p>
          <a:p>
            <a:pPr lvl="3"/>
            <a:r>
              <a:rPr lang="sr-Latn-CS" altLang="sr-Latn-RS" smtClean="0"/>
              <a:t>Fourth level</a:t>
            </a:r>
          </a:p>
          <a:p>
            <a:pPr lvl="4"/>
            <a:r>
              <a:rPr lang="sr-Latn-CS" altLang="sr-Latn-R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sr-Latn-CS" altLang="sr-Latn-R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sr-Latn-CS" altLang="sr-Latn-R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8F5412E-7EEA-4E2F-9E1B-BF6E51216ECC}" type="slidenum">
              <a:rPr lang="sr-Latn-CS" altLang="sr-Latn-RS"/>
              <a:pPr/>
              <a:t>‹#›</a:t>
            </a:fld>
            <a:endParaRPr lang="sr-Latn-CS" altLang="sr-Latn-R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104.wmf"/></Relationships>
</file>

<file path=ppt/slides/_rels/slide101.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36.vml"/><Relationship Id="rId5" Type="http://schemas.openxmlformats.org/officeDocument/2006/relationships/image" Target="../media/image106.png"/><Relationship Id="rId4" Type="http://schemas.openxmlformats.org/officeDocument/2006/relationships/image" Target="../media/image105.wmf"/></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3.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8" Type="http://schemas.openxmlformats.org/officeDocument/2006/relationships/image" Target="../media/image111.wmf"/><Relationship Id="rId3" Type="http://schemas.openxmlformats.org/officeDocument/2006/relationships/oleObject" Target="../embeddings/oleObject69.bin"/><Relationship Id="rId7" Type="http://schemas.openxmlformats.org/officeDocument/2006/relationships/oleObject" Target="../embeddings/oleObject71.bin"/><Relationship Id="rId2" Type="http://schemas.openxmlformats.org/officeDocument/2006/relationships/slideLayout" Target="../slideLayouts/slideLayout14.xml"/><Relationship Id="rId1" Type="http://schemas.openxmlformats.org/officeDocument/2006/relationships/vmlDrawing" Target="../drawings/vmlDrawing37.vml"/><Relationship Id="rId6" Type="http://schemas.openxmlformats.org/officeDocument/2006/relationships/image" Target="../media/image110.wmf"/><Relationship Id="rId11" Type="http://schemas.openxmlformats.org/officeDocument/2006/relationships/oleObject" Target="../embeddings/oleObject72.bin"/><Relationship Id="rId5" Type="http://schemas.openxmlformats.org/officeDocument/2006/relationships/oleObject" Target="../embeddings/oleObject70.bin"/><Relationship Id="rId10" Type="http://schemas.openxmlformats.org/officeDocument/2006/relationships/image" Target="../media/image113.png"/><Relationship Id="rId4" Type="http://schemas.openxmlformats.org/officeDocument/2006/relationships/image" Target="../media/image109.wmf"/><Relationship Id="rId9" Type="http://schemas.openxmlformats.org/officeDocument/2006/relationships/image" Target="../media/image112.png"/></Relationships>
</file>

<file path=ppt/slides/_rels/slide108.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13.xml"/><Relationship Id="rId1" Type="http://schemas.openxmlformats.org/officeDocument/2006/relationships/vmlDrawing" Target="../drawings/vmlDrawing38.vml"/><Relationship Id="rId6" Type="http://schemas.openxmlformats.org/officeDocument/2006/relationships/image" Target="../media/image115.wmf"/><Relationship Id="rId5" Type="http://schemas.openxmlformats.org/officeDocument/2006/relationships/oleObject" Target="../embeddings/oleObject74.bin"/><Relationship Id="rId4" Type="http://schemas.openxmlformats.org/officeDocument/2006/relationships/image" Target="../media/image114.wmf"/></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117.wmf"/><Relationship Id="rId5" Type="http://schemas.openxmlformats.org/officeDocument/2006/relationships/oleObject" Target="../embeddings/oleObject76.bin"/><Relationship Id="rId4" Type="http://schemas.openxmlformats.org/officeDocument/2006/relationships/image" Target="../media/image116.wmf"/></Relationships>
</file>

<file path=ppt/slides/_rels/slide111.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13.xml"/><Relationship Id="rId1" Type="http://schemas.openxmlformats.org/officeDocument/2006/relationships/vmlDrawing" Target="../drawings/vmlDrawing40.vml"/><Relationship Id="rId4" Type="http://schemas.openxmlformats.org/officeDocument/2006/relationships/image" Target="../media/image117.wmf"/></Relationships>
</file>

<file path=ppt/slides/_rels/slide112.xml.rels><?xml version="1.0" encoding="UTF-8" standalone="yes"?>
<Relationships xmlns="http://schemas.openxmlformats.org/package/2006/relationships"><Relationship Id="rId3" Type="http://schemas.openxmlformats.org/officeDocument/2006/relationships/oleObject" Target="../embeddings/oleObject78.bin"/><Relationship Id="rId7" Type="http://schemas.openxmlformats.org/officeDocument/2006/relationships/image" Target="../media/image112.png"/><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119.wmf"/><Relationship Id="rId5" Type="http://schemas.openxmlformats.org/officeDocument/2006/relationships/oleObject" Target="../embeddings/oleObject79.bin"/><Relationship Id="rId4" Type="http://schemas.openxmlformats.org/officeDocument/2006/relationships/image" Target="../media/image118.wmf"/></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116.wmf"/><Relationship Id="rId5" Type="http://schemas.openxmlformats.org/officeDocument/2006/relationships/oleObject" Target="../embeddings/oleObject81.bin"/><Relationship Id="rId4" Type="http://schemas.openxmlformats.org/officeDocument/2006/relationships/image" Target="../media/image120.wmf"/></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oleObject" Target="../embeddings/oleObject3.bin"/></Relationships>
</file>

<file path=ppt/slides/_rels/slide120.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137.jpe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xml"/><Relationship Id="rId7" Type="http://schemas.openxmlformats.org/officeDocument/2006/relationships/hyperlink" Target="//upload.wikimedia.org/wikipedia/commons/3/35/Onde_electromagnetique.svg" TargetMode="External"/><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3.wmf"/><Relationship Id="rId5" Type="http://schemas.openxmlformats.org/officeDocument/2006/relationships/oleObject" Target="../embeddings/oleObject5.bin"/><Relationship Id="rId10" Type="http://schemas.openxmlformats.org/officeDocument/2006/relationships/image" Target="../media/image14.wmf"/><Relationship Id="rId4" Type="http://schemas.openxmlformats.org/officeDocument/2006/relationships/image" Target="../media/image15.png"/><Relationship Id="rId9"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13.xml"/><Relationship Id="rId1" Type="http://schemas.openxmlformats.org/officeDocument/2006/relationships/vmlDrawing" Target="../drawings/vmlDrawing5.vml"/><Relationship Id="rId5" Type="http://schemas.openxmlformats.org/officeDocument/2006/relationships/image" Target="../media/image20.wmf"/><Relationship Id="rId4" Type="http://schemas.openxmlformats.org/officeDocument/2006/relationships/oleObject" Target="../embeddings/oleObject7.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image" Target="../media/image24.png"/><Relationship Id="rId7" Type="http://schemas.openxmlformats.org/officeDocument/2006/relationships/image" Target="../media/image22.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image" Target="../media/image14.wmf"/><Relationship Id="rId4" Type="http://schemas.openxmlformats.org/officeDocument/2006/relationships/oleObject" Target="../embeddings/oleObject8.bin"/><Relationship Id="rId9" Type="http://schemas.openxmlformats.org/officeDocument/2006/relationships/image" Target="../media/image23.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4.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33.wmf"/><Relationship Id="rId5" Type="http://schemas.openxmlformats.org/officeDocument/2006/relationships/oleObject" Target="../embeddings/oleObject13.bin"/><Relationship Id="rId4" Type="http://schemas.openxmlformats.org/officeDocument/2006/relationships/image" Target="../media/image32.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12.xml"/><Relationship Id="rId1" Type="http://schemas.openxmlformats.org/officeDocument/2006/relationships/vmlDrawing" Target="../drawings/vmlDrawing9.vml"/><Relationship Id="rId6" Type="http://schemas.openxmlformats.org/officeDocument/2006/relationships/image" Target="../media/image38.wmf"/><Relationship Id="rId5" Type="http://schemas.openxmlformats.org/officeDocument/2006/relationships/oleObject" Target="../embeddings/oleObject15.bin"/><Relationship Id="rId4" Type="http://schemas.openxmlformats.org/officeDocument/2006/relationships/image" Target="../media/image37.wmf"/><Relationship Id="rId9"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42.wmf"/><Relationship Id="rId5" Type="http://schemas.openxmlformats.org/officeDocument/2006/relationships/oleObject" Target="../embeddings/oleObject18.bin"/><Relationship Id="rId4" Type="http://schemas.openxmlformats.org/officeDocument/2006/relationships/image" Target="../media/image41.wmf"/></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45.wmf"/><Relationship Id="rId3" Type="http://schemas.openxmlformats.org/officeDocument/2006/relationships/image" Target="../media/image46.png"/><Relationship Id="rId7" Type="http://schemas.openxmlformats.org/officeDocument/2006/relationships/image" Target="../media/image43.wmf"/><Relationship Id="rId12"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20.bin"/><Relationship Id="rId11" Type="http://schemas.openxmlformats.org/officeDocument/2006/relationships/image" Target="../media/image14.wmf"/><Relationship Id="rId5" Type="http://schemas.openxmlformats.org/officeDocument/2006/relationships/image" Target="../media/image41.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44.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47.wmf"/></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51.wmf"/><Relationship Id="rId5" Type="http://schemas.openxmlformats.org/officeDocument/2006/relationships/oleObject" Target="../embeddings/oleObject26.bin"/><Relationship Id="rId4" Type="http://schemas.openxmlformats.org/officeDocument/2006/relationships/image" Target="../media/image50.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57.wmf"/><Relationship Id="rId5" Type="http://schemas.openxmlformats.org/officeDocument/2006/relationships/oleObject" Target="../embeddings/oleObject29.bin"/><Relationship Id="rId4" Type="http://schemas.openxmlformats.org/officeDocument/2006/relationships/image" Target="../media/image56.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14.xml"/><Relationship Id="rId1" Type="http://schemas.openxmlformats.org/officeDocument/2006/relationships/vmlDrawing" Target="../drawings/vmlDrawing15.vml"/><Relationship Id="rId5" Type="http://schemas.openxmlformats.org/officeDocument/2006/relationships/image" Target="../media/image58.wmf"/><Relationship Id="rId4" Type="http://schemas.openxmlformats.org/officeDocument/2006/relationships/oleObject" Target="../embeddings/oleObject30.bin"/></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4.xml"/><Relationship Id="rId1" Type="http://schemas.openxmlformats.org/officeDocument/2006/relationships/vmlDrawing" Target="../drawings/vmlDrawing16.vml"/><Relationship Id="rId6" Type="http://schemas.openxmlformats.org/officeDocument/2006/relationships/image" Target="../media/image58.wmf"/><Relationship Id="rId5" Type="http://schemas.openxmlformats.org/officeDocument/2006/relationships/oleObject" Target="../embeddings/oleObject32.bin"/><Relationship Id="rId4" Type="http://schemas.openxmlformats.org/officeDocument/2006/relationships/image" Target="../media/image56.wmf"/></Relationships>
</file>

<file path=ppt/slides/_rels/slide55.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4.xml"/><Relationship Id="rId1" Type="http://schemas.openxmlformats.org/officeDocument/2006/relationships/vmlDrawing" Target="../drawings/vmlDrawing17.vml"/><Relationship Id="rId6" Type="http://schemas.openxmlformats.org/officeDocument/2006/relationships/image" Target="../media/image61.wmf"/><Relationship Id="rId5" Type="http://schemas.openxmlformats.org/officeDocument/2006/relationships/oleObject" Target="../embeddings/oleObject34.bin"/><Relationship Id="rId4" Type="http://schemas.openxmlformats.org/officeDocument/2006/relationships/image" Target="../media/image60.wmf"/><Relationship Id="rId9" Type="http://schemas.openxmlformats.org/officeDocument/2006/relationships/image" Target="../media/image59.png"/></Relationships>
</file>

<file path=ppt/slides/_rels/slide56.x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oleObject" Target="../embeddings/oleObject36.bin"/><Relationship Id="rId7" Type="http://schemas.openxmlformats.org/officeDocument/2006/relationships/oleObject" Target="../embeddings/oleObject38.bin"/><Relationship Id="rId2" Type="http://schemas.openxmlformats.org/officeDocument/2006/relationships/slideLayout" Target="../slideLayouts/slideLayout4.xml"/><Relationship Id="rId1" Type="http://schemas.openxmlformats.org/officeDocument/2006/relationships/vmlDrawing" Target="../drawings/vmlDrawing18.vml"/><Relationship Id="rId6" Type="http://schemas.openxmlformats.org/officeDocument/2006/relationships/image" Target="../media/image64.wmf"/><Relationship Id="rId5" Type="http://schemas.openxmlformats.org/officeDocument/2006/relationships/oleObject" Target="../embeddings/oleObject37.bin"/><Relationship Id="rId4" Type="http://schemas.openxmlformats.org/officeDocument/2006/relationships/image" Target="../media/image63.wmf"/></Relationships>
</file>

<file path=ppt/slides/_rels/slide57.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39.bin"/><Relationship Id="rId7" Type="http://schemas.openxmlformats.org/officeDocument/2006/relationships/oleObject" Target="../embeddings/oleObject41.bin"/><Relationship Id="rId12" Type="http://schemas.openxmlformats.org/officeDocument/2006/relationships/image" Target="../media/image64.wmf"/><Relationship Id="rId2" Type="http://schemas.openxmlformats.org/officeDocument/2006/relationships/slideLayout" Target="../slideLayouts/slideLayout15.xml"/><Relationship Id="rId1" Type="http://schemas.openxmlformats.org/officeDocument/2006/relationships/vmlDrawing" Target="../drawings/vmlDrawing19.vml"/><Relationship Id="rId6" Type="http://schemas.openxmlformats.org/officeDocument/2006/relationships/image" Target="../media/image67.wmf"/><Relationship Id="rId11" Type="http://schemas.openxmlformats.org/officeDocument/2006/relationships/oleObject" Target="../embeddings/oleObject43.bin"/><Relationship Id="rId5" Type="http://schemas.openxmlformats.org/officeDocument/2006/relationships/oleObject" Target="../embeddings/oleObject40.bin"/><Relationship Id="rId10" Type="http://schemas.openxmlformats.org/officeDocument/2006/relationships/image" Target="../media/image62.wmf"/><Relationship Id="rId4" Type="http://schemas.openxmlformats.org/officeDocument/2006/relationships/image" Target="../media/image66.wmf"/><Relationship Id="rId9" Type="http://schemas.openxmlformats.org/officeDocument/2006/relationships/oleObject" Target="../embeddings/oleObject42.bin"/></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68.wmf"/></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14.xml"/><Relationship Id="rId1" Type="http://schemas.openxmlformats.org/officeDocument/2006/relationships/vmlDrawing" Target="../drawings/vmlDrawing21.vml"/><Relationship Id="rId6" Type="http://schemas.openxmlformats.org/officeDocument/2006/relationships/image" Target="../media/image70.wmf"/><Relationship Id="rId5" Type="http://schemas.openxmlformats.org/officeDocument/2006/relationships/oleObject" Target="../embeddings/oleObject46.bin"/><Relationship Id="rId4" Type="http://schemas.openxmlformats.org/officeDocument/2006/relationships/image" Target="../media/image69.wmf"/></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73.wmf"/><Relationship Id="rId3" Type="http://schemas.openxmlformats.org/officeDocument/2006/relationships/oleObject" Target="../embeddings/oleObject47.bin"/><Relationship Id="rId7" Type="http://schemas.openxmlformats.org/officeDocument/2006/relationships/oleObject" Target="../embeddings/oleObject49.bin"/><Relationship Id="rId2" Type="http://schemas.openxmlformats.org/officeDocument/2006/relationships/slideLayout" Target="../slideLayouts/slideLayout16.xml"/><Relationship Id="rId1" Type="http://schemas.openxmlformats.org/officeDocument/2006/relationships/vmlDrawing" Target="../drawings/vmlDrawing22.vml"/><Relationship Id="rId6" Type="http://schemas.openxmlformats.org/officeDocument/2006/relationships/image" Target="../media/image72.wmf"/><Relationship Id="rId5" Type="http://schemas.openxmlformats.org/officeDocument/2006/relationships/oleObject" Target="../embeddings/oleObject48.bin"/><Relationship Id="rId10" Type="http://schemas.openxmlformats.org/officeDocument/2006/relationships/image" Target="../media/image74.wmf"/><Relationship Id="rId4" Type="http://schemas.openxmlformats.org/officeDocument/2006/relationships/image" Target="../media/image71.wmf"/><Relationship Id="rId9" Type="http://schemas.openxmlformats.org/officeDocument/2006/relationships/oleObject" Target="../embeddings/oleObject50.bin"/></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12.xml"/><Relationship Id="rId1" Type="http://schemas.openxmlformats.org/officeDocument/2006/relationships/vmlDrawing" Target="../drawings/vmlDrawing23.vml"/><Relationship Id="rId5" Type="http://schemas.openxmlformats.org/officeDocument/2006/relationships/image" Target="../media/image59.png"/><Relationship Id="rId4" Type="http://schemas.openxmlformats.org/officeDocument/2006/relationships/image" Target="../media/image72.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12.xml"/><Relationship Id="rId1" Type="http://schemas.openxmlformats.org/officeDocument/2006/relationships/vmlDrawing" Target="../drawings/vmlDrawing24.vml"/><Relationship Id="rId5" Type="http://schemas.openxmlformats.org/officeDocument/2006/relationships/image" Target="../media/image59.png"/><Relationship Id="rId4" Type="http://schemas.openxmlformats.org/officeDocument/2006/relationships/image" Target="../media/image72.w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53.bin"/><Relationship Id="rId7" Type="http://schemas.openxmlformats.org/officeDocument/2006/relationships/image" Target="../media/image59.png"/><Relationship Id="rId2" Type="http://schemas.openxmlformats.org/officeDocument/2006/relationships/slideLayout" Target="../slideLayouts/slideLayout16.xml"/><Relationship Id="rId1" Type="http://schemas.openxmlformats.org/officeDocument/2006/relationships/vmlDrawing" Target="../drawings/vmlDrawing25.vml"/><Relationship Id="rId6" Type="http://schemas.openxmlformats.org/officeDocument/2006/relationships/image" Target="../media/image76.wmf"/><Relationship Id="rId5" Type="http://schemas.openxmlformats.org/officeDocument/2006/relationships/oleObject" Target="../embeddings/oleObject54.bin"/><Relationship Id="rId4" Type="http://schemas.openxmlformats.org/officeDocument/2006/relationships/image" Target="../media/image75.wmf"/></Relationships>
</file>

<file path=ppt/slides/_rels/slide64.x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oleObject" Target="../embeddings/oleObject55.bin"/><Relationship Id="rId7" Type="http://schemas.openxmlformats.org/officeDocument/2006/relationships/oleObject" Target="../embeddings/oleObject57.bin"/><Relationship Id="rId2" Type="http://schemas.openxmlformats.org/officeDocument/2006/relationships/slideLayout" Target="../slideLayouts/slideLayout4.xml"/><Relationship Id="rId1" Type="http://schemas.openxmlformats.org/officeDocument/2006/relationships/vmlDrawing" Target="../drawings/vmlDrawing26.vml"/><Relationship Id="rId6" Type="http://schemas.openxmlformats.org/officeDocument/2006/relationships/image" Target="../media/image78.wmf"/><Relationship Id="rId5" Type="http://schemas.openxmlformats.org/officeDocument/2006/relationships/oleObject" Target="../embeddings/oleObject56.bin"/><Relationship Id="rId4" Type="http://schemas.openxmlformats.org/officeDocument/2006/relationships/image" Target="../media/image77.wmf"/></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12.xml"/><Relationship Id="rId1" Type="http://schemas.openxmlformats.org/officeDocument/2006/relationships/vmlDrawing" Target="../drawings/vmlDrawing27.vml"/><Relationship Id="rId4" Type="http://schemas.openxmlformats.org/officeDocument/2006/relationships/image" Target="../media/image80.wmf"/></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7.xml"/><Relationship Id="rId1" Type="http://schemas.openxmlformats.org/officeDocument/2006/relationships/vmlDrawing" Target="../drawings/vmlDrawing28.vml"/><Relationship Id="rId4" Type="http://schemas.openxmlformats.org/officeDocument/2006/relationships/image" Target="../media/image81.wmf"/></Relationships>
</file>

<file path=ppt/slides/_rels/slide6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7.xml"/><Relationship Id="rId1" Type="http://schemas.openxmlformats.org/officeDocument/2006/relationships/vmlDrawing" Target="../drawings/vmlDrawing29.vml"/><Relationship Id="rId5" Type="http://schemas.openxmlformats.org/officeDocument/2006/relationships/image" Target="../media/image82.png"/><Relationship Id="rId4" Type="http://schemas.openxmlformats.org/officeDocument/2006/relationships/image" Target="../media/image83.w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7.xml"/><Relationship Id="rId1" Type="http://schemas.openxmlformats.org/officeDocument/2006/relationships/vmlDrawing" Target="../drawings/vmlDrawing30.vml"/><Relationship Id="rId4" Type="http://schemas.openxmlformats.org/officeDocument/2006/relationships/image" Target="../media/image84.wmf"/></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12.xml"/><Relationship Id="rId1" Type="http://schemas.openxmlformats.org/officeDocument/2006/relationships/vmlDrawing" Target="../drawings/vmlDrawing31.vml"/><Relationship Id="rId4" Type="http://schemas.openxmlformats.org/officeDocument/2006/relationships/image" Target="../media/image86.wm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2.wmf"/></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hyperlink" Target="//upload.wikimedia.org/wikipedia/commons/5/5d/RefractionReflextion.svg" TargetMode="Externa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oleObject" Target="../embeddings/oleObject64.bin"/><Relationship Id="rId7" Type="http://schemas.openxmlformats.org/officeDocument/2006/relationships/image" Target="../media/image101.wmf"/><Relationship Id="rId2" Type="http://schemas.openxmlformats.org/officeDocument/2006/relationships/slideLayout" Target="../slideLayouts/slideLayout12.xml"/><Relationship Id="rId1" Type="http://schemas.openxmlformats.org/officeDocument/2006/relationships/vmlDrawing" Target="../drawings/vmlDrawing33.vml"/><Relationship Id="rId6" Type="http://schemas.openxmlformats.org/officeDocument/2006/relationships/oleObject" Target="../embeddings/oleObject65.bin"/><Relationship Id="rId5" Type="http://schemas.openxmlformats.org/officeDocument/2006/relationships/image" Target="../media/image102.png"/><Relationship Id="rId4" Type="http://schemas.openxmlformats.org/officeDocument/2006/relationships/image" Target="../media/image100.wmf"/></Relationships>
</file>

<file path=ppt/slides/_rels/slide99.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13.xml"/><Relationship Id="rId1" Type="http://schemas.openxmlformats.org/officeDocument/2006/relationships/vmlDrawing" Target="../drawings/vmlDrawing34.vml"/><Relationship Id="rId5" Type="http://schemas.openxmlformats.org/officeDocument/2006/relationships/image" Target="../media/image102.png"/><Relationship Id="rId4" Type="http://schemas.openxmlformats.org/officeDocument/2006/relationships/image" Target="../media/image103.w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808080">
                <a:gamma/>
                <a:shade val="46275"/>
                <a:invGamma/>
              </a:srgbClr>
            </a:gs>
            <a:gs pos="50000">
              <a:srgbClr val="808080"/>
            </a:gs>
            <a:gs pos="100000">
              <a:srgbClr val="808080">
                <a:gamma/>
                <a:shade val="46275"/>
                <a:invGamma/>
              </a:srgbClr>
            </a:gs>
          </a:gsLst>
          <a:lin ang="5400000" scaled="1"/>
        </a:gradFill>
        <a:effectLst/>
      </p:bgPr>
    </p:bg>
    <p:spTree>
      <p:nvGrpSpPr>
        <p:cNvPr id="1" name=""/>
        <p:cNvGrpSpPr/>
        <p:nvPr/>
      </p:nvGrpSpPr>
      <p:grpSpPr>
        <a:xfrm>
          <a:off x="0" y="0"/>
          <a:ext cx="0" cy="0"/>
          <a:chOff x="0" y="0"/>
          <a:chExt cx="0" cy="0"/>
        </a:xfrm>
      </p:grpSpPr>
      <p:sp>
        <p:nvSpPr>
          <p:cNvPr id="288770" name="Rectangle 2"/>
          <p:cNvSpPr>
            <a:spLocks noGrp="1" noChangeArrowheads="1"/>
          </p:cNvSpPr>
          <p:nvPr>
            <p:ph type="body" idx="1"/>
          </p:nvPr>
        </p:nvSpPr>
        <p:spPr>
          <a:xfrm>
            <a:off x="304800" y="381000"/>
            <a:ext cx="8610600" cy="6172200"/>
          </a:xfrm>
        </p:spPr>
        <p:txBody>
          <a:bodyPr/>
          <a:lstStyle/>
          <a:p>
            <a:pPr algn="ctr">
              <a:buFontTx/>
              <a:buNone/>
            </a:pPr>
            <a:endParaRPr lang="sr-Latn-CS" altLang="sr-Latn-RS" sz="3600" b="1" i="1">
              <a:solidFill>
                <a:srgbClr val="000099"/>
              </a:solidFill>
            </a:endParaRPr>
          </a:p>
          <a:p>
            <a:pPr algn="ctr">
              <a:buFontTx/>
              <a:buNone/>
            </a:pPr>
            <a:endParaRPr lang="sr-Latn-CS" altLang="sr-Latn-RS" sz="3600" b="1" i="1">
              <a:solidFill>
                <a:srgbClr val="000099"/>
              </a:solidFill>
            </a:endParaRPr>
          </a:p>
        </p:txBody>
      </p:sp>
      <p:sp>
        <p:nvSpPr>
          <p:cNvPr id="2" name="Rectangle 1"/>
          <p:cNvSpPr/>
          <p:nvPr/>
        </p:nvSpPr>
        <p:spPr>
          <a:xfrm>
            <a:off x="152400" y="2438400"/>
            <a:ext cx="8458200" cy="3600986"/>
          </a:xfrm>
          <a:prstGeom prst="rect">
            <a:avLst/>
          </a:prstGeom>
        </p:spPr>
        <p:txBody>
          <a:bodyPr wrap="square">
            <a:spAutoFit/>
          </a:bodyPr>
          <a:lstStyle/>
          <a:p>
            <a:r>
              <a:rPr lang="sr-Latn-CS" altLang="sr-Latn-RS" sz="3600" b="1" dirty="0">
                <a:solidFill>
                  <a:schemeClr val="bg1"/>
                </a:solidFill>
                <a:effectLst>
                  <a:outerShdw blurRad="38100" dist="38100" dir="2700000" algn="tl">
                    <a:srgbClr val="000000"/>
                  </a:outerShdw>
                </a:effectLst>
                <a:latin typeface="Times New Roman" pitchFamily="18" charset="0"/>
              </a:rPr>
              <a:t>TEHNIKE</a:t>
            </a:r>
          </a:p>
          <a:p>
            <a:r>
              <a:rPr lang="sr-Latn-CS" altLang="sr-Latn-RS" sz="3600" b="1" dirty="0">
                <a:solidFill>
                  <a:schemeClr val="bg1"/>
                </a:solidFill>
                <a:effectLst>
                  <a:outerShdw blurRad="38100" dist="38100" dir="2700000" algn="tl">
                    <a:srgbClr val="000000"/>
                  </a:outerShdw>
                </a:effectLst>
                <a:latin typeface="Times New Roman" pitchFamily="18" charset="0"/>
              </a:rPr>
              <a:t>RAMANSKE SPEKTROSKOPIJE</a:t>
            </a:r>
          </a:p>
          <a:p>
            <a:endParaRPr lang="sr-Latn-CS" altLang="sr-Latn-RS" sz="3200" b="1" dirty="0">
              <a:solidFill>
                <a:schemeClr val="bg1"/>
              </a:solidFill>
              <a:effectLst>
                <a:outerShdw blurRad="38100" dist="38100" dir="2700000" algn="tl">
                  <a:srgbClr val="000000"/>
                </a:outerShdw>
              </a:effectLst>
              <a:latin typeface="Times New Roman" pitchFamily="18" charset="0"/>
            </a:endParaRPr>
          </a:p>
          <a:p>
            <a:endParaRPr lang="sr-Latn-CS" altLang="sr-Latn-RS" sz="2800" b="1" dirty="0">
              <a:solidFill>
                <a:schemeClr val="bg1"/>
              </a:solidFill>
              <a:latin typeface="Times New Roman" pitchFamily="18" charset="0"/>
            </a:endParaRPr>
          </a:p>
          <a:p>
            <a:r>
              <a:rPr lang="sr-Latn-CS" altLang="sr-Latn-RS" sz="2400" b="1" dirty="0">
                <a:solidFill>
                  <a:schemeClr val="bg1"/>
                </a:solidFill>
                <a:effectLst>
                  <a:outerShdw blurRad="38100" dist="38100" dir="2700000" algn="tl">
                    <a:srgbClr val="000000">
                      <a:alpha val="43137"/>
                    </a:srgbClr>
                  </a:outerShdw>
                </a:effectLst>
                <a:latin typeface="Times New Roman" pitchFamily="18" charset="0"/>
              </a:rPr>
              <a:t>Dr Jasmina Dimitri</a:t>
            </a:r>
            <a:r>
              <a:rPr lang="en-US" altLang="sr-Latn-RS" sz="24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ć</a:t>
            </a:r>
            <a:r>
              <a:rPr lang="sr-Latn-CS" altLang="sr-Latn-RS" sz="2400" b="1" dirty="0">
                <a:solidFill>
                  <a:schemeClr val="bg1"/>
                </a:solidFill>
                <a:effectLst>
                  <a:outerShdw blurRad="38100" dist="38100" dir="2700000" algn="tl">
                    <a:srgbClr val="000000">
                      <a:alpha val="43137"/>
                    </a:srgbClr>
                  </a:outerShdw>
                </a:effectLst>
                <a:latin typeface="Times New Roman" pitchFamily="18" charset="0"/>
              </a:rPr>
              <a:t> Markovi</a:t>
            </a:r>
            <a:r>
              <a:rPr lang="en-US" altLang="sr-Latn-RS" sz="24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ć</a:t>
            </a:r>
            <a:r>
              <a:rPr lang="sr-Latn-CS" altLang="sr-Latn-RS" sz="24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redovni profesor</a:t>
            </a:r>
          </a:p>
          <a:p>
            <a:endParaRPr lang="sr-Latn-CS" altLang="sr-Latn-RS" sz="24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a:p>
            <a:r>
              <a:rPr lang="sr-Latn-CS" altLang="sr-Latn-RS" sz="24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Fakultet za fizičku hemiju Univerziteta u Beogradu</a:t>
            </a:r>
          </a:p>
          <a:p>
            <a:r>
              <a:rPr lang="sr-Latn-CS" altLang="sr-Latn-RS" sz="2400" i="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markovich@ffh.bg.ac.rs</a:t>
            </a:r>
            <a:endParaRPr lang="en-US" altLang="sr-Latn-RS" sz="2400" i="1" dirty="0">
              <a:solidFill>
                <a:schemeClr val="bg1"/>
              </a:solidFill>
              <a:effectLst>
                <a:outerShdw blurRad="38100" dist="38100" dir="2700000" algn="tl">
                  <a:srgbClr val="000000">
                    <a:alpha val="43137"/>
                  </a:srgbClr>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type="body" idx="1"/>
          </p:nvPr>
        </p:nvSpPr>
        <p:spPr>
          <a:xfrm>
            <a:off x="457200" y="457200"/>
            <a:ext cx="8229600" cy="5943600"/>
          </a:xfrm>
        </p:spPr>
        <p:txBody>
          <a:bodyPr/>
          <a:lstStyle/>
          <a:p>
            <a:pPr>
              <a:buFontTx/>
              <a:buNone/>
            </a:pPr>
            <a:r>
              <a:rPr lang="sr-Latn-C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u</a:t>
            </a:r>
            <a:r>
              <a:rPr lang="en-US" altLang="sr-Latn-RS" sz="2400" b="1"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koliko</a:t>
            </a:r>
            <a:r>
              <a:rPr lang="en-U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400" b="1" dirty="0" err="1"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upadn</a:t>
            </a:r>
            <a:r>
              <a:rPr lang="sr-Latn-RS" altLang="sr-Latn-RS" sz="2400"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zračenje</a:t>
            </a:r>
            <a:r>
              <a:rPr lang="en-US" altLang="sr-Latn-RS" sz="2400"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400" b="1"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ima</a:t>
            </a:r>
            <a:r>
              <a:rPr lang="en-U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400" b="1"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diskretan</a:t>
            </a:r>
            <a:r>
              <a:rPr lang="en-U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400" b="1"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spektar</a:t>
            </a:r>
            <a:r>
              <a:rPr lang="en-U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400" b="1"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tada</a:t>
            </a:r>
            <a:r>
              <a:rPr lang="en-U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se u </a:t>
            </a:r>
            <a:endParaRPr lang="sr-Latn-C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buFontTx/>
              <a:buNone/>
            </a:pPr>
            <a:r>
              <a:rPr lang="sr-Latn-C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400" b="1"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spektru</a:t>
            </a:r>
            <a:r>
              <a:rPr lang="en-U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400" b="1"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rasutog</a:t>
            </a:r>
            <a:r>
              <a:rPr lang="en-U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400" b="1" dirty="0" err="1"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zra</a:t>
            </a:r>
            <a:r>
              <a:rPr lang="sr-Latn-RS" altLang="sr-Latn-RS" sz="2400"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č</a:t>
            </a:r>
            <a:r>
              <a:rPr lang="en-US" altLang="sr-Latn-RS" sz="2400" b="1" dirty="0" err="1"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enja</a:t>
            </a:r>
            <a:r>
              <a:rPr lang="en-US" altLang="sr-Latn-RS" sz="2400"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400" b="1"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javljaju</a:t>
            </a:r>
            <a:r>
              <a:rPr lang="en-U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tri </a:t>
            </a:r>
            <a:r>
              <a:rPr lang="en-US" altLang="sr-Latn-RS" sz="2400" b="1"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komponente</a:t>
            </a:r>
            <a:r>
              <a:rPr lang="en-US" altLang="sr-Latn-RS" sz="24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pPr>
              <a:buFontTx/>
              <a:buNone/>
            </a:pPr>
            <a:endParaRPr lang="en-US" altLang="sr-Latn-RS" sz="28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altLang="sr-Latn-RS" sz="28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a:t>
            </a:r>
            <a:r>
              <a:rPr lang="sr-Latn-R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28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enje</a:t>
            </a:r>
            <a:r>
              <a:rPr lang="en-U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iste</a:t>
            </a:r>
            <a:r>
              <a:rPr lang="en-U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frekvencije</a:t>
            </a:r>
            <a:r>
              <a:rPr lang="en-U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kao</a:t>
            </a:r>
            <a:r>
              <a:rPr lang="en-U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a:t>
            </a:r>
            <a:r>
              <a:rPr lang="en-U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upadn</a:t>
            </a:r>
            <a:r>
              <a:rPr lang="sr-Latn-R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 zračenje</a:t>
            </a:r>
            <a:r>
              <a:rPr lang="en-U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(REJLIJEVO RASEJANJE</a:t>
            </a:r>
            <a:r>
              <a:rPr lang="en-US" altLang="sr-Latn-RS" sz="2400" b="1" dirty="0">
                <a:solidFill>
                  <a:schemeClr val="tx1">
                    <a:lumMod val="95000"/>
                    <a:lumOff val="5000"/>
                  </a:schemeClr>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a:t>
            </a:r>
            <a:endParaRPr lang="sr-Latn-CS" altLang="sr-Latn-RS" sz="2400" b="1" dirty="0">
              <a:solidFill>
                <a:schemeClr val="tx1">
                  <a:lumMod val="95000"/>
                  <a:lumOff val="5000"/>
                </a:schemeClr>
              </a:solidFill>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altLang="sr-Latn-RS" sz="2800" b="1" dirty="0">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altLang="sr-Latn-RS" sz="28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a:t>
            </a:r>
            <a:r>
              <a:rPr lang="sr-Latn-R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28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enje</a:t>
            </a:r>
            <a:r>
              <a:rPr lang="en-U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v</a:t>
            </a:r>
            <a:r>
              <a:rPr lang="sr-Latn-R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iše</a:t>
            </a:r>
            <a:r>
              <a:rPr lang="en-U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frekvencije</a:t>
            </a:r>
            <a:r>
              <a:rPr lang="en-U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od </a:t>
            </a:r>
            <a:r>
              <a:rPr lang="en-US" altLang="sr-Latn-RS" sz="28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upadn</a:t>
            </a:r>
            <a:r>
              <a:rPr lang="sr-Latn-R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og zračenja</a:t>
            </a:r>
          </a:p>
          <a:p>
            <a:pPr marL="0" indent="0">
              <a:buNone/>
            </a:pPr>
            <a:r>
              <a:rPr lang="sr-Latn-RS" altLang="sr-Latn-RS" sz="2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R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4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(ANTI STOKSOVO </a:t>
            </a:r>
            <a:r>
              <a:rPr lang="en-US" altLang="sr-Latn-RS" sz="24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a:t>
            </a:r>
            <a:r>
              <a:rPr lang="sr-Latn-RS" altLang="sr-Latn-RS" sz="24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24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ENJE</a:t>
            </a:r>
            <a:r>
              <a:rPr lang="en-US" altLang="sr-Latn-RS" sz="24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r>
              <a:rPr lang="en-US" altLang="sr-Latn-RS" sz="2400"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a:t>
            </a:r>
            <a:r>
              <a:rPr lang="en-U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endParaRPr lang="sr-Latn-C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altLang="sr-Latn-RS" sz="28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a:t>
            </a:r>
            <a:r>
              <a:rPr lang="sr-Latn-R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28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enje</a:t>
            </a:r>
            <a:r>
              <a:rPr lang="en-U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R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niže</a:t>
            </a:r>
            <a:r>
              <a:rPr lang="en-U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frekvenciji</a:t>
            </a:r>
            <a:r>
              <a:rPr lang="en-U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od </a:t>
            </a:r>
            <a:r>
              <a:rPr lang="en-US" altLang="sr-Latn-RS" sz="28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upadn</a:t>
            </a:r>
            <a:r>
              <a:rPr lang="sr-Latn-RS" altLang="sr-Latn-RS" sz="28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og </a:t>
            </a:r>
            <a:r>
              <a:rPr lang="sr-Latn-RS" altLang="sr-Latn-RS" sz="28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zračenja</a:t>
            </a:r>
            <a:r>
              <a:rPr lang="sr-Latn-CS" altLang="sr-Latn-RS" sz="2400"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r>
              <a:rPr lang="en-US" altLang="sr-Latn-RS" sz="24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STOKSOVO </a:t>
            </a:r>
            <a:r>
              <a:rPr lang="en-US" altLang="sr-Latn-RS" sz="24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a:t>
            </a:r>
            <a:r>
              <a:rPr lang="sr-Latn-RS" altLang="sr-Latn-RS" sz="24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24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ENJE</a:t>
            </a:r>
            <a:r>
              <a:rPr lang="en-US" altLang="sr-Latn-RS" sz="24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p>
          <a:p>
            <a:pPr>
              <a:buFontTx/>
              <a:buNone/>
            </a:pPr>
            <a:endParaRPr lang="sr-Latn-CS" altLang="sr-Latn-RS" sz="2800" b="1" dirty="0">
              <a:solidFill>
                <a:srgbClr val="000099"/>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49300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 calcmode="lin" valueType="num">
                                      <p:cBhvr additive="base">
                                        <p:cTn id="7" dur="500" fill="hold"/>
                                        <p:tgtEl>
                                          <p:spTgt spid="911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1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91139">
                                            <p:txEl>
                                              <p:pRg st="1" end="1"/>
                                            </p:txEl>
                                          </p:spTgt>
                                        </p:tgtEl>
                                        <p:attrNameLst>
                                          <p:attrName>style.visibility</p:attrName>
                                        </p:attrNameLst>
                                      </p:cBhvr>
                                      <p:to>
                                        <p:strVal val="visible"/>
                                      </p:to>
                                    </p:set>
                                    <p:anim calcmode="lin" valueType="num">
                                      <p:cBhvr additive="base">
                                        <p:cTn id="13" dur="500" fill="hold"/>
                                        <p:tgtEl>
                                          <p:spTgt spid="9113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13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1139">
                                            <p:txEl>
                                              <p:pRg st="3" end="3"/>
                                            </p:txEl>
                                          </p:spTgt>
                                        </p:tgtEl>
                                        <p:attrNameLst>
                                          <p:attrName>style.visibility</p:attrName>
                                        </p:attrNameLst>
                                      </p:cBhvr>
                                      <p:to>
                                        <p:strVal val="visible"/>
                                      </p:to>
                                    </p:set>
                                    <p:anim calcmode="lin" valueType="num">
                                      <p:cBhvr additive="base">
                                        <p:cTn id="17" dur="500" fill="hold"/>
                                        <p:tgtEl>
                                          <p:spTgt spid="91139">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1139">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1139">
                                            <p:txEl>
                                              <p:pRg st="5" end="5"/>
                                            </p:txEl>
                                          </p:spTgt>
                                        </p:tgtEl>
                                        <p:attrNameLst>
                                          <p:attrName>style.visibility</p:attrName>
                                        </p:attrNameLst>
                                      </p:cBhvr>
                                      <p:to>
                                        <p:strVal val="visible"/>
                                      </p:to>
                                    </p:set>
                                    <p:anim calcmode="lin" valueType="num">
                                      <p:cBhvr additive="base">
                                        <p:cTn id="21" dur="500" fill="hold"/>
                                        <p:tgtEl>
                                          <p:spTgt spid="91139">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1139">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1139">
                                            <p:txEl>
                                              <p:pRg st="6" end="6"/>
                                            </p:txEl>
                                          </p:spTgt>
                                        </p:tgtEl>
                                        <p:attrNameLst>
                                          <p:attrName>style.visibility</p:attrName>
                                        </p:attrNameLst>
                                      </p:cBhvr>
                                      <p:to>
                                        <p:strVal val="visible"/>
                                      </p:to>
                                    </p:set>
                                    <p:anim calcmode="lin" valueType="num">
                                      <p:cBhvr additive="base">
                                        <p:cTn id="25" dur="500" fill="hold"/>
                                        <p:tgtEl>
                                          <p:spTgt spid="91139">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1139">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1139">
                                            <p:txEl>
                                              <p:pRg st="8" end="8"/>
                                            </p:txEl>
                                          </p:spTgt>
                                        </p:tgtEl>
                                        <p:attrNameLst>
                                          <p:attrName>style.visibility</p:attrName>
                                        </p:attrNameLst>
                                      </p:cBhvr>
                                      <p:to>
                                        <p:strVal val="visible"/>
                                      </p:to>
                                    </p:set>
                                    <p:anim calcmode="lin" valueType="num">
                                      <p:cBhvr additive="base">
                                        <p:cTn id="29" dur="500" fill="hold"/>
                                        <p:tgtEl>
                                          <p:spTgt spid="91139">
                                            <p:txEl>
                                              <p:pRg st="8" end="8"/>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113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79" name="Rectangle 3"/>
          <p:cNvSpPr>
            <a:spLocks noGrp="1" noChangeArrowheads="1"/>
          </p:cNvSpPr>
          <p:nvPr>
            <p:ph type="body" idx="1"/>
          </p:nvPr>
        </p:nvSpPr>
        <p:spPr>
          <a:xfrm>
            <a:off x="304800" y="381000"/>
            <a:ext cx="8534400" cy="5410200"/>
          </a:xfrm>
        </p:spPr>
        <p:txBody>
          <a:bodyPr/>
          <a:lstStyle/>
          <a:p>
            <a:pPr>
              <a:spcBef>
                <a:spcPts val="0"/>
              </a:spcBef>
              <a:buFont typeface="Wingdings" panose="05000000000000000000" pitchFamily="2" charset="2"/>
              <a:buChar char="Ø"/>
            </a:pP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kako jednačina disperzije SP-a (kriva SP na slici) nikada ne preseca krivu  disperzije za vazduh (i vakum) SP se ne može direktno pobuditi slobodno propagirajućom svetlošću  nad metalnom površinom</a:t>
            </a:r>
          </a:p>
          <a:p>
            <a:pPr marL="0" indent="0">
              <a:spcBef>
                <a:spcPts val="0"/>
              </a:spcBef>
              <a:buNone/>
            </a:pPr>
            <a:endPar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200" b="1" dirty="0" smtClean="0">
                <a:solidFill>
                  <a:srgbClr val="FF0066"/>
                </a:solidFill>
                <a:effectLst>
                  <a:outerShdw blurRad="38100" dist="38100" dir="2700000" algn="tl">
                    <a:srgbClr val="000000"/>
                  </a:outerShdw>
                </a:effectLst>
                <a:latin typeface="Times New Roman" pitchFamily="18" charset="0"/>
              </a:rPr>
              <a:t>u</a:t>
            </a:r>
            <a:r>
              <a:rPr lang="sr-Latn-RS" altLang="sr-Latn-RS" sz="2200" b="1" dirty="0">
                <a:solidFill>
                  <a:srgbClr val="FF0066"/>
                </a:solidFill>
                <a:effectLst>
                  <a:outerShdw blurRad="38100" dist="38100" dir="2700000" algn="tl">
                    <a:srgbClr val="000000"/>
                  </a:outerShdw>
                </a:effectLst>
                <a:latin typeface="Times New Roman" pitchFamily="18" charset="0"/>
              </a:rPr>
              <a:t>padna svetlost koja se prostire kroz vazduh ne </a:t>
            </a:r>
            <a:r>
              <a:rPr lang="sr-Latn-CS" altLang="sr-Latn-RS" sz="2200" b="1" dirty="0" smtClean="0">
                <a:solidFill>
                  <a:srgbClr val="FF0066"/>
                </a:solidFill>
                <a:effectLst>
                  <a:outerShdw blurRad="38100" dist="38100" dir="2700000" algn="tl">
                    <a:srgbClr val="000000"/>
                  </a:outerShdw>
                </a:effectLst>
                <a:latin typeface="Times New Roman" pitchFamily="18" charset="0"/>
              </a:rPr>
              <a:t> </a:t>
            </a:r>
            <a:r>
              <a:rPr lang="sr-Latn-RS" altLang="sr-Latn-RS" sz="2200" b="1" dirty="0">
                <a:solidFill>
                  <a:srgbClr val="FF0066"/>
                </a:solidFill>
                <a:effectLst>
                  <a:outerShdw blurRad="38100" dist="38100" dir="2700000" algn="tl">
                    <a:srgbClr val="000000"/>
                  </a:outerShdw>
                </a:effectLst>
                <a:latin typeface="Times New Roman" pitchFamily="18" charset="0"/>
              </a:rPr>
              <a:t>zadovoljava jedna</a:t>
            </a:r>
            <a:r>
              <a:rPr lang="sr-Latn-RS" altLang="sr-Latn-RS" sz="22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RS" altLang="sr-Latn-RS" sz="2200" b="1" dirty="0">
                <a:solidFill>
                  <a:srgbClr val="FF0066"/>
                </a:solidFill>
                <a:effectLst>
                  <a:outerShdw blurRad="38100" dist="38100" dir="2700000" algn="tl">
                    <a:srgbClr val="000000"/>
                  </a:outerShdw>
                </a:effectLst>
                <a:latin typeface="Times New Roman" pitchFamily="18" charset="0"/>
              </a:rPr>
              <a:t>inu disperzije plazmona</a:t>
            </a:r>
            <a:r>
              <a:rPr lang="sr-Latn-RS" altLang="sr-Latn-RS" sz="2200" b="1" dirty="0">
                <a:solidFill>
                  <a:srgbClr val="FF0066"/>
                </a:solidFill>
                <a:latin typeface="Times New Roman" pitchFamily="18" charset="0"/>
              </a:rPr>
              <a:t> </a:t>
            </a:r>
            <a:r>
              <a:rPr lang="sr-Latn-CS" altLang="sr-Latn-RS" sz="2200" b="1" dirty="0">
                <a:solidFill>
                  <a:srgbClr val="FF0066"/>
                </a:solidFill>
                <a:effectLst>
                  <a:outerShdw blurRad="38100" dist="38100" dir="2700000" algn="tl">
                    <a:srgbClr val="000000"/>
                  </a:outerShdw>
                </a:effectLst>
                <a:latin typeface="Times New Roman" pitchFamily="18" charset="0"/>
              </a:rPr>
              <a:t>i ne može da </a:t>
            </a:r>
            <a:r>
              <a:rPr lang="sr-Latn-CS" altLang="sr-Latn-RS" sz="2200" b="1" dirty="0" smtClean="0">
                <a:solidFill>
                  <a:srgbClr val="FF0066"/>
                </a:solidFill>
                <a:effectLst>
                  <a:outerShdw blurRad="38100" dist="38100" dir="2700000" algn="tl">
                    <a:srgbClr val="000000"/>
                  </a:outerShdw>
                </a:effectLst>
                <a:latin typeface="Times New Roman" pitchFamily="18" charset="0"/>
              </a:rPr>
              <a:t>izazove njegovu </a:t>
            </a:r>
            <a:r>
              <a:rPr lang="sr-Latn-CS" altLang="sr-Latn-RS" sz="2200" b="1" dirty="0">
                <a:solidFill>
                  <a:srgbClr val="FF0066"/>
                </a:solidFill>
                <a:effectLst>
                  <a:outerShdw blurRad="38100" dist="38100" dir="2700000" algn="tl">
                    <a:srgbClr val="000000"/>
                  </a:outerShdw>
                </a:effectLst>
                <a:latin typeface="Times New Roman" pitchFamily="18" charset="0"/>
              </a:rPr>
              <a:t>rezonanciju </a:t>
            </a:r>
          </a:p>
          <a:p>
            <a:pPr>
              <a:spcBef>
                <a:spcPts val="0"/>
              </a:spcBef>
              <a:buFont typeface="Wingdings" panose="05000000000000000000" pitchFamily="2" charset="2"/>
              <a:buChar char="Ø"/>
            </a:pPr>
            <a:endParaRPr lang="sr-Latn-CS" altLang="sr-Latn-RS" sz="22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2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t</a:t>
            </a:r>
            <a:r>
              <a:rPr lang="sr-Latn-R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o se posti</a:t>
            </a:r>
            <a:r>
              <a:rPr lang="sr-Latn-R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ž</a:t>
            </a:r>
            <a:r>
              <a:rPr lang="sr-Latn-R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e “smanjenjem” nagiba disperzione prave za </a:t>
            </a:r>
            <a:r>
              <a:rPr lang="sr-Latn-RS" altLang="sr-Latn-RS" sz="22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faktor</a:t>
            </a:r>
            <a:r>
              <a:rPr lang="sr-Latn-CS" altLang="sr-Latn-RS" sz="22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 </a:t>
            </a:r>
            <a:r>
              <a:rPr lang="sr-Latn-RS" altLang="sr-Latn-RS" sz="22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 </a:t>
            </a:r>
            <a:r>
              <a:rPr lang="sr-Latn-CS" altLang="sr-Latn-RS" sz="22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         </a:t>
            </a:r>
            <a:r>
              <a:rPr lang="sr-Latn-R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odn. propuštanjem svetlosti kroz neki </a:t>
            </a:r>
            <a:r>
              <a:rPr lang="sr-Latn-RS" altLang="sr-Latn-RS" sz="22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opti</a:t>
            </a:r>
            <a:r>
              <a:rPr lang="sr-Latn-RS" altLang="sr-Latn-RS" sz="22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č</a:t>
            </a:r>
            <a:r>
              <a:rPr lang="sr-Latn-RS" altLang="sr-Latn-RS" sz="22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ki </a:t>
            </a:r>
            <a:r>
              <a:rPr lang="sr-Latn-R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guš</a:t>
            </a:r>
            <a:r>
              <a:rPr lang="sr-Latn-R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ć</a:t>
            </a:r>
            <a:r>
              <a:rPr lang="sr-Latn-R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i medijum (staklo</a:t>
            </a:r>
            <a:r>
              <a:rPr lang="sr-Latn-C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 dielektri</a:t>
            </a:r>
            <a:r>
              <a:rPr lang="en-U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č</a:t>
            </a:r>
            <a:r>
              <a:rPr lang="sr-Latn-C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ne konstante</a:t>
            </a:r>
            <a:r>
              <a:rPr lang="sr-Latn-R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 ε</a:t>
            </a:r>
            <a:r>
              <a:rPr lang="sr-Latn-RS" altLang="sr-Latn-RS" sz="22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0</a:t>
            </a:r>
            <a:r>
              <a:rPr lang="sr-Latn-R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a:t>
            </a:r>
            <a:endParaRPr lang="sr-Latn-CS" altLang="sr-Latn-RS" sz="22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endParaRPr>
          </a:p>
          <a:p>
            <a:pPr>
              <a:spcBef>
                <a:spcPts val="0"/>
              </a:spcBef>
              <a:buFont typeface="Wingdings" panose="05000000000000000000" pitchFamily="2" charset="2"/>
              <a:buChar char="Ø"/>
            </a:pPr>
            <a:endParaRPr lang="sr-Latn-CS" altLang="sr-Latn-RS" sz="2200" b="1" dirty="0">
              <a:latin typeface="Times New Roman" pitchFamily="18" charset="0"/>
            </a:endParaRPr>
          </a:p>
          <a:p>
            <a:pPr>
              <a:spcBef>
                <a:spcPts val="0"/>
              </a:spcBef>
              <a:buFont typeface="Wingdings" panose="05000000000000000000" pitchFamily="2" charset="2"/>
              <a:buChar char="Ø"/>
            </a:pPr>
            <a:r>
              <a:rPr lang="sr-Latn-CS" altLang="sr-Latn-RS" sz="2200" b="1" dirty="0" smtClean="0">
                <a:solidFill>
                  <a:srgbClr val="333333"/>
                </a:solidFill>
                <a:effectLst>
                  <a:outerShdw blurRad="38100" dist="38100" dir="2700000" algn="tl">
                    <a:srgbClr val="000000"/>
                  </a:outerShdw>
                </a:effectLst>
                <a:latin typeface="Times New Roman" pitchFamily="18" charset="0"/>
              </a:rPr>
              <a:t>r</a:t>
            </a:r>
            <a:r>
              <a:rPr lang="sr-Latn-RS" altLang="sr-Latn-RS" sz="2200" b="1" dirty="0">
                <a:solidFill>
                  <a:srgbClr val="333333"/>
                </a:solidFill>
                <a:effectLst>
                  <a:outerShdw blurRad="38100" dist="38100" dir="2700000" algn="tl">
                    <a:srgbClr val="000000"/>
                  </a:outerShdw>
                </a:effectLst>
                <a:latin typeface="Times New Roman" pitchFamily="18" charset="0"/>
              </a:rPr>
              <a:t>ezonancija površinskog plazmona se </a:t>
            </a:r>
            <a:r>
              <a:rPr lang="sr-Latn-RS" altLang="sr-Latn-RS" sz="2200" b="1" dirty="0" smtClean="0">
                <a:solidFill>
                  <a:srgbClr val="333333"/>
                </a:solidFill>
                <a:effectLst>
                  <a:outerShdw blurRad="38100" dist="38100" dir="2700000" algn="tl">
                    <a:srgbClr val="000000"/>
                  </a:outerShdw>
                </a:effectLst>
                <a:latin typeface="Times New Roman" pitchFamily="18" charset="0"/>
              </a:rPr>
              <a:t>posti</a:t>
            </a:r>
            <a:r>
              <a:rPr lang="sr-Latn-RS" altLang="sr-Latn-RS" sz="22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RS" altLang="sr-Latn-RS" sz="2200" b="1" dirty="0" smtClean="0">
                <a:solidFill>
                  <a:srgbClr val="333333"/>
                </a:solidFill>
                <a:effectLst>
                  <a:outerShdw blurRad="38100" dist="38100" dir="2700000" algn="tl">
                    <a:srgbClr val="000000"/>
                  </a:outerShdw>
                </a:effectLst>
                <a:latin typeface="Times New Roman" pitchFamily="18" charset="0"/>
              </a:rPr>
              <a:t>e frekvencijom nepostojećeg talasa odn.  </a:t>
            </a:r>
            <a:r>
              <a:rPr lang="sr-Latn-RS" altLang="sr-Latn-RS" sz="2200" b="1" dirty="0" smtClean="0">
                <a:solidFill>
                  <a:srgbClr val="FF0066"/>
                </a:solidFill>
                <a:effectLst>
                  <a:outerShdw blurRad="38100" dist="38100" dir="2700000" algn="tl">
                    <a:srgbClr val="000000"/>
                  </a:outerShdw>
                </a:effectLst>
                <a:latin typeface="Times New Roman" pitchFamily="18" charset="0"/>
              </a:rPr>
              <a:t>sprezanjem </a:t>
            </a:r>
            <a:r>
              <a:rPr lang="sr-Latn-CS" altLang="sr-Latn-RS" sz="2200" b="1" dirty="0" smtClean="0">
                <a:solidFill>
                  <a:srgbClr val="FF0066"/>
                </a:solidFill>
                <a:effectLst>
                  <a:outerShdw blurRad="38100" dist="38100" dir="2700000" algn="tl">
                    <a:srgbClr val="000000"/>
                  </a:outerShdw>
                </a:effectLst>
                <a:latin typeface="Times New Roman" pitchFamily="18" charset="0"/>
              </a:rPr>
              <a:t>nepostojećeg</a:t>
            </a:r>
            <a:r>
              <a:rPr lang="sr-Latn-RS" altLang="sr-Latn-RS" sz="2200" b="1" dirty="0" smtClean="0">
                <a:solidFill>
                  <a:srgbClr val="FF0066"/>
                </a:solidFill>
                <a:effectLst>
                  <a:outerShdw blurRad="38100" dist="38100" dir="2700000" algn="tl">
                    <a:srgbClr val="000000"/>
                  </a:outerShdw>
                </a:effectLst>
                <a:latin typeface="Times New Roman" pitchFamily="18" charset="0"/>
              </a:rPr>
              <a:t> </a:t>
            </a:r>
            <a:r>
              <a:rPr lang="sr-Latn-CS" altLang="sr-Latn-RS" sz="2200" b="1" dirty="0">
                <a:solidFill>
                  <a:srgbClr val="FF0066"/>
                </a:solidFill>
                <a:effectLst>
                  <a:outerShdw blurRad="38100" dist="38100" dir="2700000" algn="tl">
                    <a:srgbClr val="000000"/>
                  </a:outerShdw>
                </a:effectLst>
                <a:latin typeface="Times New Roman" pitchFamily="18" charset="0"/>
              </a:rPr>
              <a:t>talasa</a:t>
            </a:r>
            <a:r>
              <a:rPr lang="sr-Latn-RS" altLang="sr-Latn-RS" sz="2200" b="1" dirty="0">
                <a:solidFill>
                  <a:srgbClr val="FF0066"/>
                </a:solidFill>
                <a:effectLst>
                  <a:outerShdw blurRad="38100" dist="38100" dir="2700000" algn="tl">
                    <a:srgbClr val="000000"/>
                  </a:outerShdw>
                </a:effectLst>
                <a:latin typeface="Times New Roman" pitchFamily="18" charset="0"/>
              </a:rPr>
              <a:t> (evanescent wave) </a:t>
            </a:r>
            <a:r>
              <a:rPr lang="sr-Latn-CS" altLang="sr-Latn-RS" sz="2200" b="1" dirty="0">
                <a:solidFill>
                  <a:srgbClr val="FF0066"/>
                </a:solidFill>
                <a:effectLst>
                  <a:outerShdw blurRad="38100" dist="38100" dir="2700000" algn="tl">
                    <a:srgbClr val="000000"/>
                  </a:outerShdw>
                </a:effectLst>
                <a:latin typeface="Times New Roman" pitchFamily="18" charset="0"/>
              </a:rPr>
              <a:t>i površinskog plazmona</a:t>
            </a:r>
            <a:endParaRPr lang="sr-Latn-RS" altLang="sr-Latn-RS" sz="22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200" b="1" dirty="0">
              <a:latin typeface="Times New Roman" pitchFamily="18" charset="0"/>
            </a:endParaRPr>
          </a:p>
          <a:p>
            <a:pPr>
              <a:spcBef>
                <a:spcPts val="0"/>
              </a:spcBef>
              <a:buFont typeface="Wingdings" panose="05000000000000000000" pitchFamily="2" charset="2"/>
              <a:buChar char="Ø"/>
            </a:pPr>
            <a:r>
              <a:rPr lang="sr-Latn-CS" altLang="sr-Latn-RS" sz="2200" b="1" dirty="0" smtClean="0">
                <a:solidFill>
                  <a:srgbClr val="333333"/>
                </a:solidFill>
                <a:effectLst>
                  <a:outerShdw blurRad="38100" dist="38100" dir="2700000" algn="tl">
                    <a:srgbClr val="000000">
                      <a:alpha val="43137"/>
                    </a:srgbClr>
                  </a:outerShdw>
                </a:effectLst>
                <a:latin typeface="Times New Roman" pitchFamily="18" charset="0"/>
              </a:rPr>
              <a:t>p</a:t>
            </a:r>
            <a:r>
              <a:rPr lang="sr-Latn-RS" altLang="sr-Latn-RS" sz="2200" b="1" dirty="0">
                <a:solidFill>
                  <a:srgbClr val="333333"/>
                </a:solidFill>
                <a:effectLst>
                  <a:outerShdw blurRad="38100" dist="38100" dir="2700000" algn="tl">
                    <a:srgbClr val="000000">
                      <a:alpha val="43137"/>
                    </a:srgbClr>
                  </a:outerShdw>
                </a:effectLst>
                <a:latin typeface="Times New Roman" pitchFamily="18" charset="0"/>
              </a:rPr>
              <a:t>ovršinski plazmon se pobuđuje ravanski polarizovanom </a:t>
            </a:r>
            <a:r>
              <a:rPr lang="sr-Latn-CS" altLang="sr-Latn-RS" sz="2200" b="1" dirty="0" smtClean="0">
                <a:solidFill>
                  <a:srgbClr val="333333"/>
                </a:solidFill>
                <a:effectLst>
                  <a:outerShdw blurRad="38100" dist="38100" dir="2700000" algn="tl">
                    <a:srgbClr val="000000">
                      <a:alpha val="43137"/>
                    </a:srgbClr>
                  </a:outerShdw>
                </a:effectLst>
                <a:latin typeface="Times New Roman" pitchFamily="18" charset="0"/>
              </a:rPr>
              <a:t> </a:t>
            </a:r>
            <a:r>
              <a:rPr lang="sr-Latn-RS" altLang="sr-Latn-RS" sz="2200" b="1" dirty="0">
                <a:solidFill>
                  <a:srgbClr val="333333"/>
                </a:solidFill>
                <a:effectLst>
                  <a:outerShdw blurRad="38100" dist="38100" dir="2700000" algn="tl">
                    <a:srgbClr val="000000">
                      <a:alpha val="43137"/>
                    </a:srgbClr>
                  </a:outerShdw>
                </a:effectLst>
                <a:latin typeface="Times New Roman" pitchFamily="18" charset="0"/>
              </a:rPr>
              <a:t>svetloš</a:t>
            </a:r>
            <a:r>
              <a:rPr lang="sr-Latn-RS" altLang="sr-Latn-RS" sz="22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ć</a:t>
            </a:r>
            <a:r>
              <a:rPr lang="sr-Latn-RS" altLang="sr-Latn-RS" sz="2200" b="1" dirty="0">
                <a:solidFill>
                  <a:srgbClr val="333333"/>
                </a:solidFill>
                <a:effectLst>
                  <a:outerShdw blurRad="38100" dist="38100" dir="2700000" algn="tl">
                    <a:srgbClr val="000000">
                      <a:alpha val="43137"/>
                    </a:srgbClr>
                  </a:outerShdw>
                </a:effectLst>
                <a:latin typeface="Times New Roman" pitchFamily="18" charset="0"/>
              </a:rPr>
              <a:t>u koja trpi efekat totalne </a:t>
            </a:r>
            <a:r>
              <a:rPr lang="sr-Latn-CS" altLang="sr-Latn-RS" sz="2200" b="1" dirty="0">
                <a:solidFill>
                  <a:srgbClr val="333333"/>
                </a:solidFill>
                <a:effectLst>
                  <a:outerShdw blurRad="38100" dist="38100" dir="2700000" algn="tl">
                    <a:srgbClr val="000000">
                      <a:alpha val="43137"/>
                    </a:srgbClr>
                  </a:outerShdw>
                </a:effectLst>
                <a:latin typeface="Times New Roman" pitchFamily="18" charset="0"/>
              </a:rPr>
              <a:t>u</a:t>
            </a:r>
            <a:r>
              <a:rPr lang="sr-Latn-RS" altLang="sr-Latn-RS" sz="2200" b="1" dirty="0">
                <a:solidFill>
                  <a:srgbClr val="333333"/>
                </a:solidFill>
                <a:effectLst>
                  <a:outerShdw blurRad="38100" dist="38100" dir="2700000" algn="tl">
                    <a:srgbClr val="000000">
                      <a:alpha val="43137"/>
                    </a:srgbClr>
                  </a:outerShdw>
                </a:effectLst>
                <a:latin typeface="Times New Roman" pitchFamily="18" charset="0"/>
              </a:rPr>
              <a:t>nutrašnje refleksije </a:t>
            </a:r>
            <a:r>
              <a:rPr lang="sr-Latn-RS" altLang="sr-Latn-RS" sz="2200" b="1" dirty="0" smtClean="0">
                <a:solidFill>
                  <a:srgbClr val="333333"/>
                </a:solidFill>
                <a:effectLst>
                  <a:outerShdw blurRad="38100" dist="38100" dir="2700000" algn="tl">
                    <a:srgbClr val="000000">
                      <a:alpha val="43137"/>
                    </a:srgbClr>
                  </a:outerShdw>
                </a:effectLst>
                <a:latin typeface="Times New Roman" pitchFamily="18" charset="0"/>
              </a:rPr>
              <a:t>na</a:t>
            </a:r>
            <a:r>
              <a:rPr lang="sr-Latn-CS" altLang="sr-Latn-RS" sz="2200" b="1" dirty="0" smtClean="0">
                <a:solidFill>
                  <a:srgbClr val="333333"/>
                </a:solidFill>
                <a:effectLst>
                  <a:outerShdw blurRad="38100" dist="38100" dir="2700000" algn="tl">
                    <a:srgbClr val="000000">
                      <a:alpha val="43137"/>
                    </a:srgbClr>
                  </a:outerShdw>
                </a:effectLst>
                <a:latin typeface="Times New Roman" pitchFamily="18" charset="0"/>
              </a:rPr>
              <a:t> </a:t>
            </a:r>
            <a:r>
              <a:rPr lang="sr-Latn-RS" altLang="sr-Latn-RS" sz="2200" b="1" dirty="0">
                <a:solidFill>
                  <a:srgbClr val="333333"/>
                </a:solidFill>
                <a:effectLst>
                  <a:outerShdw blurRad="38100" dist="38100" dir="2700000" algn="tl">
                    <a:srgbClr val="000000">
                      <a:alpha val="43137"/>
                    </a:srgbClr>
                  </a:outerShdw>
                </a:effectLst>
                <a:latin typeface="Times New Roman" pitchFamily="18" charset="0"/>
              </a:rPr>
              <a:t>granici stak</a:t>
            </a:r>
            <a:r>
              <a:rPr lang="sr-Latn-CS" altLang="sr-Latn-RS" sz="2200" b="1" dirty="0">
                <a:solidFill>
                  <a:srgbClr val="333333"/>
                </a:solidFill>
                <a:effectLst>
                  <a:outerShdw blurRad="38100" dist="38100" dir="2700000" algn="tl">
                    <a:srgbClr val="000000">
                      <a:alpha val="43137"/>
                    </a:srgbClr>
                  </a:outerShdw>
                </a:effectLst>
                <a:latin typeface="Times New Roman" pitchFamily="18" charset="0"/>
              </a:rPr>
              <a:t>lo-</a:t>
            </a:r>
            <a:r>
              <a:rPr lang="sr-Latn-RS" altLang="sr-Latn-RS" sz="2200" b="1" dirty="0">
                <a:solidFill>
                  <a:srgbClr val="333333"/>
                </a:solidFill>
                <a:effectLst>
                  <a:outerShdw blurRad="38100" dist="38100" dir="2700000" algn="tl">
                    <a:srgbClr val="000000">
                      <a:alpha val="43137"/>
                    </a:srgbClr>
                  </a:outerShdw>
                </a:effectLst>
                <a:latin typeface="Times New Roman" pitchFamily="18" charset="0"/>
              </a:rPr>
              <a:t>metal</a:t>
            </a:r>
            <a:endParaRPr lang="sr-Latn-CS" altLang="sr-Latn-RS" sz="2200" b="1" dirty="0">
              <a:solidFill>
                <a:srgbClr val="333333"/>
              </a:solidFill>
              <a:effectLst>
                <a:outerShdw blurRad="38100" dist="38100" dir="2700000" algn="tl">
                  <a:srgbClr val="000000">
                    <a:alpha val="43137"/>
                  </a:srgbClr>
                </a:outerShdw>
              </a:effectLst>
              <a:latin typeface="Times New Roman" pitchFamily="18" charset="0"/>
            </a:endParaRPr>
          </a:p>
          <a:p>
            <a:pPr marL="0" indent="0">
              <a:spcBef>
                <a:spcPts val="0"/>
              </a:spcBef>
              <a:buNone/>
            </a:pPr>
            <a:endParaRPr lang="sr-Latn-CS" altLang="sr-Latn-RS" sz="2200" b="1" dirty="0">
              <a:solidFill>
                <a:srgbClr val="333333"/>
              </a:solidFill>
              <a:latin typeface="Times New Roman" pitchFamily="18" charset="0"/>
            </a:endParaRPr>
          </a:p>
        </p:txBody>
      </p:sp>
      <p:sp>
        <p:nvSpPr>
          <p:cNvPr id="56218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562183"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562185"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562184" name="Object 8"/>
          <p:cNvGraphicFramePr>
            <a:graphicFrameLocks noChangeAspect="1"/>
          </p:cNvGraphicFramePr>
          <p:nvPr>
            <p:extLst>
              <p:ext uri="{D42A27DB-BD31-4B8C-83A1-F6EECF244321}">
                <p14:modId xmlns:p14="http://schemas.microsoft.com/office/powerpoint/2010/main" val="1573546066"/>
              </p:ext>
            </p:extLst>
          </p:nvPr>
        </p:nvGraphicFramePr>
        <p:xfrm>
          <a:off x="8153400" y="2895600"/>
          <a:ext cx="533400" cy="481013"/>
        </p:xfrm>
        <a:graphic>
          <a:graphicData uri="http://schemas.openxmlformats.org/presentationml/2006/ole">
            <mc:AlternateContent xmlns:mc="http://schemas.openxmlformats.org/markup-compatibility/2006">
              <mc:Choice xmlns:v="urn:schemas-microsoft-com:vml" Requires="v">
                <p:oleObj spid="_x0000_s562315" name="Equation" r:id="rId3" imgW="291847" imgH="266469" progId="Equation.3">
                  <p:embed/>
                </p:oleObj>
              </mc:Choice>
              <mc:Fallback>
                <p:oleObj name="Equation" r:id="rId3" imgW="291847" imgH="266469"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2895600"/>
                        <a:ext cx="533400" cy="481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7" name="Rectangle 3"/>
          <p:cNvSpPr>
            <a:spLocks noGrp="1" noChangeArrowheads="1"/>
          </p:cNvSpPr>
          <p:nvPr>
            <p:ph type="body" idx="1"/>
          </p:nvPr>
        </p:nvSpPr>
        <p:spPr>
          <a:xfrm>
            <a:off x="533400" y="304800"/>
            <a:ext cx="8229600" cy="4525963"/>
          </a:xfrm>
        </p:spPr>
        <p:txBody>
          <a:bodyPr/>
          <a:lstStyle/>
          <a:p>
            <a:pPr>
              <a:buFontTx/>
              <a:buNone/>
            </a:pPr>
            <a:r>
              <a:rPr lang="sr-Latn-CS" altLang="sr-Latn-RS" sz="2800" b="1" dirty="0">
                <a:effectLst>
                  <a:outerShdw blurRad="38100" dist="38100" dir="2700000" algn="tl">
                    <a:srgbClr val="000000">
                      <a:alpha val="43137"/>
                    </a:srgbClr>
                  </a:outerShdw>
                </a:effectLst>
                <a:latin typeface="Times New Roman" pitchFamily="18" charset="0"/>
              </a:rPr>
              <a:t>		</a:t>
            </a:r>
          </a:p>
          <a:p>
            <a:pPr>
              <a:buFontTx/>
              <a:buNone/>
            </a:pPr>
            <a:r>
              <a:rPr lang="sr-Latn-RS" altLang="sr-Latn-RS" sz="2800" b="1" dirty="0">
                <a:effectLst>
                  <a:outerShdw blurRad="38100" dist="38100" dir="2700000" algn="tl">
                    <a:srgbClr val="000000">
                      <a:alpha val="43137"/>
                    </a:srgbClr>
                  </a:outerShdw>
                </a:effectLst>
                <a:latin typeface="Times New Roman" pitchFamily="18" charset="0"/>
              </a:rPr>
              <a:t>Uslov rezonancije </a:t>
            </a:r>
            <a:r>
              <a:rPr lang="sr-Latn-RS" altLang="sr-Latn-RS" sz="2800" b="1" dirty="0" smtClean="0">
                <a:effectLst>
                  <a:outerShdw blurRad="38100" dist="38100" dir="2700000" algn="tl">
                    <a:srgbClr val="000000">
                      <a:alpha val="43137"/>
                    </a:srgbClr>
                  </a:outerShdw>
                </a:effectLst>
                <a:latin typeface="Times New Roman" pitchFamily="18" charset="0"/>
              </a:rPr>
              <a:t>površinskog </a:t>
            </a:r>
            <a:r>
              <a:rPr lang="sr-Latn-RS" altLang="sr-Latn-RS" sz="2800" b="1" dirty="0">
                <a:effectLst>
                  <a:outerShdw blurRad="38100" dist="38100" dir="2700000" algn="tl">
                    <a:srgbClr val="000000">
                      <a:alpha val="43137"/>
                    </a:srgbClr>
                  </a:outerShdw>
                </a:effectLst>
                <a:latin typeface="Times New Roman" pitchFamily="18" charset="0"/>
              </a:rPr>
              <a:t>plazmona:</a:t>
            </a:r>
            <a:endParaRPr lang="en-US" altLang="sr-Latn-RS" sz="2800" b="1" dirty="0">
              <a:effectLst>
                <a:outerShdw blurRad="38100" dist="38100" dir="2700000" algn="tl">
                  <a:srgbClr val="000000">
                    <a:alpha val="43137"/>
                  </a:srgbClr>
                </a:outerShdw>
              </a:effectLst>
              <a:latin typeface="Times New Roman" pitchFamily="18" charset="0"/>
            </a:endParaRPr>
          </a:p>
          <a:p>
            <a:pPr>
              <a:buFontTx/>
              <a:buNone/>
            </a:pPr>
            <a:endParaRPr lang="en-US" altLang="sr-Latn-RS" dirty="0">
              <a:effectLst>
                <a:outerShdw blurRad="38100" dist="38100" dir="2700000" algn="tl">
                  <a:srgbClr val="000000">
                    <a:alpha val="43137"/>
                  </a:srgbClr>
                </a:outerShdw>
              </a:effectLst>
            </a:endParaRPr>
          </a:p>
        </p:txBody>
      </p:sp>
      <p:sp>
        <p:nvSpPr>
          <p:cNvPr id="564229" name="Rectangle 5"/>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564228" name="Object 4"/>
          <p:cNvGraphicFramePr>
            <a:graphicFrameLocks noChangeAspect="1"/>
          </p:cNvGraphicFramePr>
          <p:nvPr/>
        </p:nvGraphicFramePr>
        <p:xfrm>
          <a:off x="2247900" y="1600200"/>
          <a:ext cx="3781425" cy="1098550"/>
        </p:xfrm>
        <a:graphic>
          <a:graphicData uri="http://schemas.openxmlformats.org/presentationml/2006/ole">
            <mc:AlternateContent xmlns:mc="http://schemas.openxmlformats.org/markup-compatibility/2006">
              <mc:Choice xmlns:v="urn:schemas-microsoft-com:vml" Requires="v">
                <p:oleObj spid="_x0000_s564420" name="Equation" r:id="rId3" imgW="1676160" imgH="482400" progId="Equation.3">
                  <p:embed/>
                </p:oleObj>
              </mc:Choice>
              <mc:Fallback>
                <p:oleObj name="Equation" r:id="rId3" imgW="1676160" imgH="4824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7900" y="1600200"/>
                        <a:ext cx="3781425" cy="1098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4239" name="Group 15"/>
          <p:cNvGraphicFramePr>
            <a:graphicFrameLocks noGrp="1"/>
          </p:cNvGraphicFramePr>
          <p:nvPr/>
        </p:nvGraphicFramePr>
        <p:xfrm>
          <a:off x="2209800" y="1600200"/>
          <a:ext cx="3886200" cy="1219200"/>
        </p:xfrm>
        <a:graphic>
          <a:graphicData uri="http://schemas.openxmlformats.org/drawingml/2006/table">
            <a:tbl>
              <a:tblPr/>
              <a:tblGrid>
                <a:gridCol w="3886200"/>
              </a:tblGrid>
              <a:tr h="12192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r>
            </a:tbl>
          </a:graphicData>
        </a:graphic>
      </p:graphicFrame>
      <p:sp>
        <p:nvSpPr>
          <p:cNvPr id="564240" name="Rectangle 16"/>
          <p:cNvSpPr>
            <a:spLocks noChangeArrowheads="1"/>
          </p:cNvSpPr>
          <p:nvPr/>
        </p:nvSpPr>
        <p:spPr bwMode="auto">
          <a:xfrm>
            <a:off x="228600" y="3048000"/>
            <a:ext cx="56477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l-GR" altLang="sr-Latn-RS" sz="2000" b="1" dirty="0">
                <a:effectLst>
                  <a:outerShdw blurRad="38100" dist="38100" dir="2700000" algn="tl">
                    <a:srgbClr val="000000">
                      <a:alpha val="43137"/>
                    </a:srgbClr>
                  </a:outerShdw>
                </a:effectLst>
                <a:latin typeface="Times New Roman" pitchFamily="18" charset="0"/>
              </a:rPr>
              <a:t>ε</a:t>
            </a:r>
            <a:r>
              <a:rPr lang="sr-Latn-RS" altLang="sr-Latn-RS" sz="2000" b="1" baseline="-25000" dirty="0">
                <a:effectLst>
                  <a:outerShdw blurRad="38100" dist="38100" dir="2700000" algn="tl">
                    <a:srgbClr val="000000">
                      <a:alpha val="43137"/>
                    </a:srgbClr>
                  </a:outerShdw>
                </a:effectLst>
                <a:latin typeface="Times New Roman" pitchFamily="18" charset="0"/>
              </a:rPr>
              <a:t>0</a:t>
            </a:r>
            <a:r>
              <a:rPr lang="sr-Latn-CS" altLang="sr-Latn-RS" sz="2000" b="1" dirty="0">
                <a:effectLst>
                  <a:outerShdw blurRad="38100" dist="38100" dir="2700000" algn="tl">
                    <a:srgbClr val="000000">
                      <a:alpha val="43137"/>
                    </a:srgbClr>
                  </a:outerShdw>
                </a:effectLst>
                <a:latin typeface="Times New Roman" pitchFamily="18" charset="0"/>
              </a:rPr>
              <a:t> - dielektri</a:t>
            </a:r>
            <a:r>
              <a:rPr lang="en-US" altLang="sr-Latn-RS" sz="2000" b="1" dirty="0">
                <a:effectLst>
                  <a:outerShdw blurRad="38100" dist="38100" dir="2700000" algn="tl">
                    <a:srgbClr val="000000">
                      <a:alpha val="43137"/>
                    </a:srgbClr>
                  </a:outerShdw>
                </a:effectLst>
                <a:latin typeface="Times New Roman" pitchFamily="18" charset="0"/>
                <a:cs typeface="Times New Roman" pitchFamily="18" charset="0"/>
              </a:rPr>
              <a:t>č</a:t>
            </a:r>
            <a:r>
              <a:rPr lang="sr-Latn-CS" altLang="sr-Latn-RS" sz="2000" b="1" dirty="0">
                <a:effectLst>
                  <a:outerShdw blurRad="38100" dist="38100" dir="2700000" algn="tl">
                    <a:srgbClr val="000000">
                      <a:alpha val="43137"/>
                    </a:srgbClr>
                  </a:outerShdw>
                </a:effectLst>
                <a:latin typeface="Times New Roman" pitchFamily="18" charset="0"/>
              </a:rPr>
              <a:t>na konstanta stakla</a:t>
            </a:r>
          </a:p>
          <a:p>
            <a:r>
              <a:rPr lang="el-GR" altLang="sr-Latn-RS" sz="2000" b="1" dirty="0">
                <a:effectLst>
                  <a:outerShdw blurRad="38100" dist="38100" dir="2700000" algn="tl">
                    <a:srgbClr val="000000">
                      <a:alpha val="43137"/>
                    </a:srgbClr>
                  </a:outerShdw>
                </a:effectLst>
                <a:latin typeface="Times New Roman" pitchFamily="18" charset="0"/>
              </a:rPr>
              <a:t>ε</a:t>
            </a:r>
            <a:r>
              <a:rPr lang="sr-Latn-CS" altLang="sr-Latn-RS" sz="2000" b="1" baseline="-25000" dirty="0">
                <a:effectLst>
                  <a:outerShdw blurRad="38100" dist="38100" dir="2700000" algn="tl">
                    <a:srgbClr val="000000">
                      <a:alpha val="43137"/>
                    </a:srgbClr>
                  </a:outerShdw>
                </a:effectLst>
                <a:latin typeface="Times New Roman" pitchFamily="18" charset="0"/>
              </a:rPr>
              <a:t>M</a:t>
            </a:r>
            <a:r>
              <a:rPr lang="sr-Latn-CS" altLang="sr-Latn-RS" sz="2000" b="1" dirty="0">
                <a:effectLst>
                  <a:outerShdw blurRad="38100" dist="38100" dir="2700000" algn="tl">
                    <a:srgbClr val="000000">
                      <a:alpha val="43137"/>
                    </a:srgbClr>
                  </a:outerShdw>
                </a:effectLst>
                <a:latin typeface="Times New Roman" pitchFamily="18" charset="0"/>
              </a:rPr>
              <a:t> - dielektri</a:t>
            </a:r>
            <a:r>
              <a:rPr lang="en-US" altLang="sr-Latn-RS" sz="2000" b="1" dirty="0">
                <a:effectLst>
                  <a:outerShdw blurRad="38100" dist="38100" dir="2700000" algn="tl">
                    <a:srgbClr val="000000">
                      <a:alpha val="43137"/>
                    </a:srgbClr>
                  </a:outerShdw>
                </a:effectLst>
                <a:latin typeface="Times New Roman" pitchFamily="18" charset="0"/>
                <a:cs typeface="Times New Roman" pitchFamily="18" charset="0"/>
              </a:rPr>
              <a:t>č</a:t>
            </a:r>
            <a:r>
              <a:rPr lang="sr-Latn-CS" altLang="sr-Latn-RS" sz="2000" b="1" dirty="0">
                <a:effectLst>
                  <a:outerShdw blurRad="38100" dist="38100" dir="2700000" algn="tl">
                    <a:srgbClr val="000000">
                      <a:alpha val="43137"/>
                    </a:srgbClr>
                  </a:outerShdw>
                </a:effectLst>
                <a:latin typeface="Times New Roman" pitchFamily="18" charset="0"/>
              </a:rPr>
              <a:t>na konstanta metala</a:t>
            </a:r>
          </a:p>
          <a:p>
            <a:r>
              <a:rPr lang="el-GR" altLang="sr-Latn-RS" sz="2000" b="1" dirty="0">
                <a:effectLst>
                  <a:outerShdw blurRad="38100" dist="38100" dir="2700000" algn="tl">
                    <a:srgbClr val="000000">
                      <a:alpha val="43137"/>
                    </a:srgbClr>
                  </a:outerShdw>
                </a:effectLst>
                <a:latin typeface="Times New Roman" pitchFamily="18" charset="0"/>
              </a:rPr>
              <a:t>ε</a:t>
            </a:r>
            <a:r>
              <a:rPr lang="sr-Latn-CS" altLang="sr-Latn-RS" sz="2000" b="1" baseline="-25000" dirty="0">
                <a:effectLst>
                  <a:outerShdw blurRad="38100" dist="38100" dir="2700000" algn="tl">
                    <a:srgbClr val="000000">
                      <a:alpha val="43137"/>
                    </a:srgbClr>
                  </a:outerShdw>
                </a:effectLst>
                <a:latin typeface="Times New Roman" pitchFamily="18" charset="0"/>
              </a:rPr>
              <a:t>D</a:t>
            </a:r>
            <a:r>
              <a:rPr lang="sr-Latn-CS" altLang="sr-Latn-RS" sz="2000" b="1" dirty="0">
                <a:effectLst>
                  <a:outerShdw blurRad="38100" dist="38100" dir="2700000" algn="tl">
                    <a:srgbClr val="000000">
                      <a:alpha val="43137"/>
                    </a:srgbClr>
                  </a:outerShdw>
                </a:effectLst>
                <a:latin typeface="Times New Roman" pitchFamily="18" charset="0"/>
              </a:rPr>
              <a:t> - dielektri</a:t>
            </a:r>
            <a:r>
              <a:rPr lang="en-US" altLang="sr-Latn-RS" sz="2000" b="1" dirty="0">
                <a:effectLst>
                  <a:outerShdw blurRad="38100" dist="38100" dir="2700000" algn="tl">
                    <a:srgbClr val="000000">
                      <a:alpha val="43137"/>
                    </a:srgbClr>
                  </a:outerShdw>
                </a:effectLst>
                <a:latin typeface="Times New Roman" pitchFamily="18" charset="0"/>
                <a:cs typeface="Times New Roman" pitchFamily="18" charset="0"/>
              </a:rPr>
              <a:t>č</a:t>
            </a:r>
            <a:r>
              <a:rPr lang="sr-Latn-CS" altLang="sr-Latn-RS" sz="2000" b="1" dirty="0">
                <a:effectLst>
                  <a:outerShdw blurRad="38100" dist="38100" dir="2700000" algn="tl">
                    <a:srgbClr val="000000">
                      <a:alpha val="43137"/>
                    </a:srgbClr>
                  </a:outerShdw>
                </a:effectLst>
                <a:latin typeface="Times New Roman" pitchFamily="18" charset="0"/>
              </a:rPr>
              <a:t>na konstanta </a:t>
            </a:r>
            <a:r>
              <a:rPr lang="sr-Latn-CS" altLang="sr-Latn-RS" sz="2000" b="1" dirty="0" smtClean="0">
                <a:effectLst>
                  <a:outerShdw blurRad="38100" dist="38100" dir="2700000" algn="tl">
                    <a:srgbClr val="000000">
                      <a:alpha val="43137"/>
                    </a:srgbClr>
                  </a:outerShdw>
                </a:effectLst>
                <a:latin typeface="Times New Roman" pitchFamily="18" charset="0"/>
              </a:rPr>
              <a:t>površine u kontaktu sa</a:t>
            </a:r>
          </a:p>
          <a:p>
            <a:r>
              <a:rPr lang="sr-Latn-CS" altLang="sr-Latn-RS" sz="2000" b="1" dirty="0" smtClean="0">
                <a:effectLst>
                  <a:outerShdw blurRad="38100" dist="38100" dir="2700000" algn="tl">
                    <a:srgbClr val="000000">
                      <a:alpha val="43137"/>
                    </a:srgbClr>
                  </a:outerShdw>
                </a:effectLst>
                <a:latin typeface="Times New Roman" pitchFamily="18" charset="0"/>
              </a:rPr>
              <a:t>       metalom </a:t>
            </a:r>
            <a:endParaRPr lang="en-US" altLang="sr-Latn-RS" sz="2000" b="1" dirty="0">
              <a:effectLst>
                <a:outerShdw blurRad="38100" dist="38100" dir="2700000" algn="tl">
                  <a:srgbClr val="000000">
                    <a:alpha val="43137"/>
                  </a:srgbClr>
                </a:outerShdw>
              </a:effectLst>
              <a:latin typeface="Times New Roman" pitchFamily="18" charset="0"/>
            </a:endParaRPr>
          </a:p>
        </p:txBody>
      </p:sp>
      <p:pic>
        <p:nvPicPr>
          <p:cNvPr id="564296" name="Picture 7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2133600"/>
            <a:ext cx="2600325" cy="2024063"/>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564297" name="AutoShape 73"/>
          <p:cNvSpPr>
            <a:spLocks noChangeArrowheads="1"/>
          </p:cNvSpPr>
          <p:nvPr/>
        </p:nvSpPr>
        <p:spPr bwMode="auto">
          <a:xfrm>
            <a:off x="533400" y="4419600"/>
            <a:ext cx="4114800" cy="2209800"/>
          </a:xfrm>
          <a:prstGeom prst="wedgeEllipseCallout">
            <a:avLst>
              <a:gd name="adj1" fmla="val 103588"/>
              <a:gd name="adj2" fmla="val -61995"/>
            </a:avLst>
          </a:prstGeom>
          <a:solidFill>
            <a:srgbClr val="3333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600" b="1">
                <a:solidFill>
                  <a:schemeClr val="bg1"/>
                </a:solidFill>
                <a:effectLst>
                  <a:outerShdw blurRad="38100" dist="38100" dir="2700000" algn="tl">
                    <a:srgbClr val="000000"/>
                  </a:outerShdw>
                </a:effectLst>
                <a:latin typeface="Times New Roman" pitchFamily="18" charset="0"/>
              </a:rPr>
              <a:t>električno polje upadnog fotona, koji se totalno reflektuje, se prostire izvan reflektujuće površine do dubine  koja je ≈ </a:t>
            </a:r>
            <a:r>
              <a:rPr lang="el-GR" altLang="sr-Latn-RS" sz="2000" b="1">
                <a:solidFill>
                  <a:schemeClr val="bg1"/>
                </a:solidFill>
                <a:effectLst>
                  <a:outerShdw blurRad="38100" dist="38100" dir="2700000" algn="tl">
                    <a:srgbClr val="000000"/>
                  </a:outerShdw>
                </a:effectLst>
                <a:latin typeface="Times New Roman" pitchFamily="18" charset="0"/>
                <a:cs typeface="Times New Roman" pitchFamily="18" charset="0"/>
              </a:rPr>
              <a:t>λ</a:t>
            </a:r>
            <a:r>
              <a:rPr lang="sr-Latn-CS" altLang="sr-Latn-RS" sz="2000" b="1" baseline="-25000">
                <a:solidFill>
                  <a:schemeClr val="bg1"/>
                </a:solidFill>
                <a:effectLst>
                  <a:outerShdw blurRad="38100" dist="38100" dir="2700000" algn="tl">
                    <a:srgbClr val="000000"/>
                  </a:outerShdw>
                </a:effectLst>
                <a:latin typeface="Times New Roman" pitchFamily="18" charset="0"/>
                <a:cs typeface="Times New Roman" pitchFamily="18" charset="0"/>
              </a:rPr>
              <a:t>0</a:t>
            </a:r>
            <a:r>
              <a:rPr lang="sr-Latn-CS" altLang="sr-Latn-RS" sz="2000" b="1">
                <a:solidFill>
                  <a:schemeClr val="bg1"/>
                </a:solidFill>
                <a:effectLst>
                  <a:outerShdw blurRad="38100" dist="38100" dir="2700000" algn="tl">
                    <a:srgbClr val="000000"/>
                  </a:outerShdw>
                </a:effectLst>
                <a:latin typeface="Times New Roman" pitchFamily="18" charset="0"/>
                <a:cs typeface="Times New Roman" pitchFamily="18" charset="0"/>
              </a:rPr>
              <a:t>/4</a:t>
            </a:r>
          </a:p>
          <a:p>
            <a:pPr algn="ctr"/>
            <a:r>
              <a:rPr lang="sr-Latn-CS" altLang="sr-Latn-RS" sz="1600" b="1">
                <a:solidFill>
                  <a:schemeClr val="bg1"/>
                </a:solidFill>
                <a:effectLst>
                  <a:outerShdw blurRad="38100" dist="38100" dir="2700000" algn="tl">
                    <a:srgbClr val="000000"/>
                  </a:outerShdw>
                </a:effectLst>
                <a:latin typeface="Times New Roman" pitchFamily="18" charset="0"/>
                <a:cs typeface="Times New Roman" pitchFamily="18" charset="0"/>
              </a:rPr>
              <a:t>(dubina prostiranja “evanescent” talasa)</a:t>
            </a:r>
            <a:endParaRPr lang="en-US" altLang="sr-Latn-RS" sz="1600" b="1">
              <a:solidFill>
                <a:schemeClr val="bg1"/>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64297"/>
                                        </p:tgtEl>
                                        <p:attrNameLst>
                                          <p:attrName>style.visibility</p:attrName>
                                        </p:attrNameLst>
                                      </p:cBhvr>
                                      <p:to>
                                        <p:strVal val="visible"/>
                                      </p:to>
                                    </p:set>
                                    <p:anim calcmode="lin" valueType="num">
                                      <p:cBhvr>
                                        <p:cTn id="7" dur="1000" fill="hold"/>
                                        <p:tgtEl>
                                          <p:spTgt spid="564297"/>
                                        </p:tgtEl>
                                        <p:attrNameLst>
                                          <p:attrName>ppt_x</p:attrName>
                                        </p:attrNameLst>
                                      </p:cBhvr>
                                      <p:tavLst>
                                        <p:tav tm="0">
                                          <p:val>
                                            <p:strVal val="#ppt_x-.2"/>
                                          </p:val>
                                        </p:tav>
                                        <p:tav tm="100000">
                                          <p:val>
                                            <p:strVal val="#ppt_x"/>
                                          </p:val>
                                        </p:tav>
                                      </p:tavLst>
                                    </p:anim>
                                    <p:anim calcmode="lin" valueType="num">
                                      <p:cBhvr>
                                        <p:cTn id="8" dur="1000" fill="hold"/>
                                        <p:tgtEl>
                                          <p:spTgt spid="564297"/>
                                        </p:tgtEl>
                                        <p:attrNameLst>
                                          <p:attrName>ppt_y</p:attrName>
                                        </p:attrNameLst>
                                      </p:cBhvr>
                                      <p:tavLst>
                                        <p:tav tm="0">
                                          <p:val>
                                            <p:strVal val="#ppt_y"/>
                                          </p:val>
                                        </p:tav>
                                        <p:tav tm="100000">
                                          <p:val>
                                            <p:strVal val="#ppt_y"/>
                                          </p:val>
                                        </p:tav>
                                      </p:tavLst>
                                    </p:anim>
                                    <p:animEffect transition="in" filter="wipe(right)" prLst="gradientSize: 0.1">
                                      <p:cBhvr>
                                        <p:cTn id="9" dur="1000"/>
                                        <p:tgtEl>
                                          <p:spTgt spid="564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4297"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8443" name="Group 75"/>
          <p:cNvGraphicFramePr>
            <a:graphicFrameLocks noGrp="1"/>
          </p:cNvGraphicFramePr>
          <p:nvPr>
            <p:ph idx="1"/>
            <p:extLst>
              <p:ext uri="{D42A27DB-BD31-4B8C-83A1-F6EECF244321}">
                <p14:modId xmlns:p14="http://schemas.microsoft.com/office/powerpoint/2010/main" val="189159225"/>
              </p:ext>
            </p:extLst>
          </p:nvPr>
        </p:nvGraphicFramePr>
        <p:xfrm>
          <a:off x="457200" y="1752600"/>
          <a:ext cx="8229600" cy="2511426"/>
        </p:xfrm>
        <a:graphic>
          <a:graphicData uri="http://schemas.openxmlformats.org/drawingml/2006/table">
            <a:tbl>
              <a:tblPr>
                <a:tableStyleId>{775DCB02-9BB8-47FD-8907-85C794F793BA}</a:tableStyleId>
              </a:tblPr>
              <a:tblGrid>
                <a:gridCol w="3429000"/>
                <a:gridCol w="1200150"/>
                <a:gridCol w="1200150"/>
                <a:gridCol w="1200150"/>
                <a:gridCol w="1200150"/>
              </a:tblGrid>
              <a:tr h="504825">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metal</a:t>
                      </a:r>
                      <a:endParaRPr kumimoji="0" lang="en-US" altLang="sr-Latn-RS" sz="1800" b="1" i="0" u="none" strike="noStrike" cap="none" normalizeH="0" baseline="0" dirty="0" smtClean="0">
                        <a:ln>
                          <a:noFill/>
                        </a:ln>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gridSpan="2">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Ag</a:t>
                      </a:r>
                      <a:endParaRPr kumimoji="0" lang="en-US" altLang="sr-Latn-RS" sz="18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hMerge="1">
                  <a:txBody>
                    <a:bodyPr/>
                    <a:lstStyle/>
                    <a:p>
                      <a:endParaRPr lang="sr-Latn-RS"/>
                    </a:p>
                  </a:txBody>
                  <a:tcPr/>
                </a:tc>
                <a:tc gridSpan="2">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Au</a:t>
                      </a:r>
                      <a:endParaRPr kumimoji="0" lang="en-US" altLang="sr-Latn-RS" sz="18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hMerge="1">
                  <a:txBody>
                    <a:bodyPr/>
                    <a:lstStyle/>
                    <a:p>
                      <a:endParaRPr lang="sr-Latn-RS"/>
                    </a:p>
                  </a:txBody>
                  <a:tcPr/>
                </a:tc>
              </a:tr>
              <a:tr h="506413">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6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talasna dužina svetlosti, nm</a:t>
                      </a:r>
                      <a:endParaRPr kumimoji="0" lang="en-US" altLang="sr-Latn-RS" sz="1600" b="1" i="0" u="none" strike="noStrike" cap="none" normalizeH="0" baseline="0" dirty="0" smtClean="0">
                        <a:ln>
                          <a:noFill/>
                        </a:ln>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630</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850</a:t>
                      </a:r>
                      <a:endParaRPr kumimoji="0" lang="en-US" altLang="sr-Latn-RS" sz="18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630</a:t>
                      </a:r>
                      <a:endParaRPr kumimoji="0" lang="en-US" altLang="sr-Latn-RS" sz="18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850</a:t>
                      </a:r>
                      <a:endParaRPr kumimoji="0" lang="en-US" altLang="sr-Latn-RS" sz="18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r>
              <a:tr h="506413">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6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dubina prodiranja u metal, nm</a:t>
                      </a:r>
                      <a:endParaRPr kumimoji="0" lang="en-US" altLang="sr-Latn-RS" sz="1600" b="1" i="0" u="none" strike="noStrike" cap="none" normalizeH="0" baseline="0" smtClean="0">
                        <a:ln>
                          <a:noFill/>
                        </a:ln>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24</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23</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29</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25</a:t>
                      </a:r>
                      <a:endParaRPr kumimoji="0" lang="en-US" altLang="sr-Latn-RS" sz="18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r>
              <a:tr h="48895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6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dubina prodiranja u dielektrik, nm</a:t>
                      </a:r>
                      <a:endParaRPr kumimoji="0" lang="en-US" altLang="sr-Latn-RS" sz="16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219</a:t>
                      </a:r>
                      <a:endParaRPr kumimoji="0" lang="en-US" altLang="sr-Latn-RS" sz="18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443</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162</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400</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r>
              <a:tr h="504825">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6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dužina propagacije plazmona, </a:t>
                      </a:r>
                      <a:r>
                        <a:rPr kumimoji="0" lang="el-GR" altLang="sr-Latn-RS" sz="16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μ</a:t>
                      </a:r>
                      <a:r>
                        <a:rPr kumimoji="0" lang="sr-Latn-CS" altLang="sr-Latn-RS" sz="16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
                      </a:r>
                      <a:endParaRPr kumimoji="0" lang="el-GR" altLang="sr-Latn-RS" sz="1600" b="1" i="0" u="none" strike="noStrike" cap="none" normalizeH="0" baseline="0" smtClean="0">
                        <a:ln>
                          <a:noFill/>
                        </a:ln>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19</a:t>
                      </a:r>
                      <a:endParaRPr kumimoji="0" lang="en-US" altLang="sr-Latn-RS" sz="18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57</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r-Latn-CS" altLang="sr-Latn-RS" sz="1800" b="1" u="none" strike="noStrike" cap="none" normalizeH="0" baseline="0" dirty="0" smtClean="0">
                          <a:ln>
                            <a:noFill/>
                          </a:ln>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24</a:t>
                      </a:r>
                      <a:endParaRPr kumimoji="0" lang="en-US" altLang="sr-Latn-RS" sz="1800" b="1"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txBody>
                  <a:tcPr horzOverflow="overflow"/>
                </a:tc>
              </a:tr>
            </a:tbl>
          </a:graphicData>
        </a:graphic>
      </p:graphicFrame>
      <p:sp>
        <p:nvSpPr>
          <p:cNvPr id="698438" name="Rectangle 70"/>
          <p:cNvSpPr>
            <a:spLocks noChangeArrowheads="1"/>
          </p:cNvSpPr>
          <p:nvPr/>
        </p:nvSpPr>
        <p:spPr bwMode="auto">
          <a:xfrm>
            <a:off x="2286000" y="762000"/>
            <a:ext cx="49530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sr-Latn-CS" altLang="sr-Latn-RS" sz="2000" b="1" dirty="0">
                <a:solidFill>
                  <a:srgbClr val="FF0066"/>
                </a:solidFill>
                <a:effectLst>
                  <a:outerShdw blurRad="38100" dist="38100" dir="2700000" algn="tl">
                    <a:srgbClr val="000000"/>
                  </a:outerShdw>
                </a:effectLst>
                <a:latin typeface="Times New Roman" pitchFamily="18" charset="0"/>
              </a:rPr>
              <a:t>Osnovne karakteristike SP na granici</a:t>
            </a:r>
          </a:p>
          <a:p>
            <a:pPr algn="ctr">
              <a:spcBef>
                <a:spcPct val="20000"/>
              </a:spcBef>
            </a:pPr>
            <a:r>
              <a:rPr lang="sr-Latn-CS" altLang="sr-Latn-RS" sz="2000" b="1" dirty="0">
                <a:solidFill>
                  <a:srgbClr val="FF0066"/>
                </a:solidFill>
                <a:effectLst>
                  <a:outerShdw blurRad="38100" dist="38100" dir="2700000" algn="tl">
                    <a:srgbClr val="000000"/>
                  </a:outerShdw>
                </a:effectLst>
                <a:latin typeface="Times New Roman" pitchFamily="18" charset="0"/>
              </a:rPr>
              <a:t> metal-dielektrik (</a:t>
            </a:r>
            <a:r>
              <a:rPr lang="sr-Latn-CS" altLang="sr-Latn-RS" sz="2000" b="1" dirty="0" smtClean="0">
                <a:solidFill>
                  <a:srgbClr val="FF0066"/>
                </a:solidFill>
                <a:effectLst>
                  <a:outerShdw blurRad="38100" dist="38100" dir="2700000" algn="tl">
                    <a:srgbClr val="000000"/>
                  </a:outerShdw>
                </a:effectLst>
                <a:latin typeface="Times New Roman" pitchFamily="18" charset="0"/>
              </a:rPr>
              <a:t>n = 1,32</a:t>
            </a:r>
            <a:r>
              <a:rPr lang="sr-Latn-CS" altLang="sr-Latn-RS" sz="2000" b="1" dirty="0">
                <a:solidFill>
                  <a:srgbClr val="FF0066"/>
                </a:solidFill>
                <a:effectLst>
                  <a:outerShdw blurRad="38100" dist="38100" dir="2700000" algn="tl">
                    <a:srgbClr val="000000"/>
                  </a:outerShdw>
                </a:effectLst>
                <a:latin typeface="Times New Roman" pitchFamily="18" charset="0"/>
              </a:rPr>
              <a:t>)</a:t>
            </a:r>
            <a:endParaRPr lang="en-US" altLang="sr-Latn-RS" sz="2000" b="1" dirty="0">
              <a:solidFill>
                <a:srgbClr val="FF0066"/>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90852"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133600" y="914400"/>
            <a:ext cx="4691063" cy="3457575"/>
          </a:xfrm>
          <a:noFill/>
          <a:ln/>
          <a:effectLst>
            <a:glow rad="228600">
              <a:schemeClr val="accent4">
                <a:satMod val="175000"/>
                <a:alpha val="40000"/>
              </a:schemeClr>
            </a:glow>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0860" name="Rectangle 12"/>
          <p:cNvSpPr>
            <a:spLocks noChangeArrowheads="1"/>
          </p:cNvSpPr>
          <p:nvPr/>
        </p:nvSpPr>
        <p:spPr bwMode="auto">
          <a:xfrm>
            <a:off x="457200" y="4648200"/>
            <a:ext cx="83820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EKSCITACIJA PLAZMONA JE VIDLJIVA  U MOMENTU PADA  INTENZITETA REFLEKTOVANE SVETLOSTI  PRI ODREĐENOM UPADNOM  UGLU i TALASNOJ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DUŽINI UPADNOG ZRAČENJA</a:t>
            </a:r>
            <a:endPar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90852"/>
                                        </p:tgtEl>
                                        <p:attrNameLst>
                                          <p:attrName>style.visibility</p:attrName>
                                        </p:attrNameLst>
                                      </p:cBhvr>
                                      <p:to>
                                        <p:strVal val="visible"/>
                                      </p:to>
                                    </p:set>
                                    <p:anim calcmode="lin" valueType="num">
                                      <p:cBhvr>
                                        <p:cTn id="7" dur="1000" fill="hold"/>
                                        <p:tgtEl>
                                          <p:spTgt spid="590852"/>
                                        </p:tgtEl>
                                        <p:attrNameLst>
                                          <p:attrName>ppt_x</p:attrName>
                                        </p:attrNameLst>
                                      </p:cBhvr>
                                      <p:tavLst>
                                        <p:tav tm="0">
                                          <p:val>
                                            <p:strVal val="#ppt_x-.2"/>
                                          </p:val>
                                        </p:tav>
                                        <p:tav tm="100000">
                                          <p:val>
                                            <p:strVal val="#ppt_x"/>
                                          </p:val>
                                        </p:tav>
                                      </p:tavLst>
                                    </p:anim>
                                    <p:anim calcmode="lin" valueType="num">
                                      <p:cBhvr>
                                        <p:cTn id="8" dur="1000" fill="hold"/>
                                        <p:tgtEl>
                                          <p:spTgt spid="590852"/>
                                        </p:tgtEl>
                                        <p:attrNameLst>
                                          <p:attrName>ppt_y</p:attrName>
                                        </p:attrNameLst>
                                      </p:cBhvr>
                                      <p:tavLst>
                                        <p:tav tm="0">
                                          <p:val>
                                            <p:strVal val="#ppt_y"/>
                                          </p:val>
                                        </p:tav>
                                        <p:tav tm="100000">
                                          <p:val>
                                            <p:strVal val="#ppt_y"/>
                                          </p:val>
                                        </p:tav>
                                      </p:tavLst>
                                    </p:anim>
                                    <p:animEffect transition="in" filter="wipe(right)" prLst="gradientSize: 0.1">
                                      <p:cBhvr>
                                        <p:cTn id="9" dur="1000"/>
                                        <p:tgtEl>
                                          <p:spTgt spid="5908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body" idx="1"/>
          </p:nvPr>
        </p:nvSpPr>
        <p:spPr>
          <a:xfrm>
            <a:off x="457200" y="609600"/>
            <a:ext cx="8229600" cy="4525963"/>
          </a:xfrm>
        </p:spPr>
        <p:txBody>
          <a:bodyPr/>
          <a:lstStyle/>
          <a:p>
            <a:pPr>
              <a:buFont typeface="Wingdings" panose="05000000000000000000" pitchFamily="2" charset="2"/>
              <a:buChar char="Ø"/>
            </a:pPr>
            <a:endParaRPr lang="sr-Latn-CS" altLang="sr-Latn-RS" b="1" dirty="0">
              <a:effectLst>
                <a:outerShdw blurRad="38100" dist="38100" dir="2700000" algn="tl">
                  <a:srgbClr val="FFFFFF"/>
                </a:outerShdw>
              </a:effectLst>
              <a:latin typeface="Times New Roman" pitchFamily="18" charset="0"/>
            </a:endParaRPr>
          </a:p>
          <a:p>
            <a:pPr>
              <a:buFont typeface="Wingdings" panose="05000000000000000000" pitchFamily="2" charset="2"/>
              <a:buChar char="Ø"/>
            </a:pPr>
            <a:r>
              <a:rPr lang="sr-Latn-CS" altLang="sr-Latn-RS" b="1" dirty="0" smtClean="0">
                <a:solidFill>
                  <a:srgbClr val="333333"/>
                </a:solidFill>
                <a:latin typeface="Times New Roman" pitchFamily="18" charset="0"/>
              </a:rPr>
              <a:t>u</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NR efektu </a:t>
            </a:r>
            <a:r>
              <a:rPr lang="sr-Latn-CS" altLang="sr-Latn-RS" sz="2800" b="1" dirty="0" smtClean="0">
                <a:solidFill>
                  <a:srgbClr val="333333"/>
                </a:solidFill>
                <a:effectLst>
                  <a:outerShdw blurRad="38100" dist="38100" dir="2700000" algn="tl">
                    <a:srgbClr val="000000"/>
                  </a:outerShdw>
                </a:effectLst>
                <a:latin typeface="Times New Roman" pitchFamily="18" charset="0"/>
              </a:rPr>
              <a:t>molekul </a:t>
            </a:r>
            <a:r>
              <a:rPr lang="sr-Latn-CS" altLang="sr-Latn-RS" sz="2800" b="1" dirty="0">
                <a:solidFill>
                  <a:srgbClr val="333333"/>
                </a:solidFill>
                <a:effectLst>
                  <a:outerShdw blurRad="38100" dist="38100" dir="2700000" algn="tl">
                    <a:srgbClr val="000000"/>
                  </a:outerShdw>
                </a:effectLst>
                <a:latin typeface="Times New Roman" pitchFamily="18" charset="0"/>
              </a:rPr>
              <a:t>interaguje direktno sa </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elektri</a:t>
            </a:r>
            <a:r>
              <a:rPr lang="en-US" altLang="sr-Latn-RS" sz="2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800" b="1" dirty="0">
                <a:solidFill>
                  <a:srgbClr val="333333"/>
                </a:solidFill>
                <a:effectLst>
                  <a:outerShdw blurRad="38100" dist="38100" dir="2700000" algn="tl">
                    <a:srgbClr val="000000"/>
                  </a:outerShdw>
                </a:effectLst>
                <a:latin typeface="Times New Roman" pitchFamily="18" charset="0"/>
              </a:rPr>
              <a:t>nom komponentom upadnog zra</a:t>
            </a:r>
            <a:r>
              <a:rPr lang="en-US" altLang="sr-Latn-RS" sz="2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800" b="1" dirty="0">
                <a:solidFill>
                  <a:srgbClr val="333333"/>
                </a:solidFill>
                <a:effectLst>
                  <a:outerShdw blurRad="38100" dist="38100" dir="2700000" algn="tl">
                    <a:srgbClr val="000000"/>
                  </a:outerShdw>
                </a:effectLst>
                <a:latin typeface="Times New Roman" pitchFamily="18" charset="0"/>
              </a:rPr>
              <a:t>enja</a:t>
            </a:r>
          </a:p>
          <a:p>
            <a:pPr>
              <a:buFont typeface="Wingdings" panose="05000000000000000000" pitchFamily="2" charset="2"/>
              <a:buChar char="Ø"/>
            </a:pPr>
            <a:endParaRPr lang="sr-Latn-CS" altLang="sr-Latn-RS" sz="2800" b="1" dirty="0">
              <a:solidFill>
                <a:srgbClr val="333333"/>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r>
              <a:rPr lang="sr-Latn-CS" altLang="sr-Latn-RS" sz="2800" b="1" dirty="0" smtClean="0">
                <a:solidFill>
                  <a:srgbClr val="333333"/>
                </a:solidFill>
                <a:effectLst>
                  <a:outerShdw blurRad="38100" dist="38100" dir="2700000" algn="tl">
                    <a:srgbClr val="000000"/>
                  </a:outerShdw>
                </a:effectLst>
                <a:latin typeface="Times New Roman" pitchFamily="18" charset="0"/>
              </a:rPr>
              <a:t>kod </a:t>
            </a:r>
            <a:r>
              <a:rPr lang="sr-Latn-CS" altLang="sr-Latn-RS" sz="2800" b="1" dirty="0">
                <a:solidFill>
                  <a:srgbClr val="333333"/>
                </a:solidFill>
                <a:effectLst>
                  <a:outerShdw blurRad="38100" dist="38100" dir="2700000" algn="tl">
                    <a:srgbClr val="000000"/>
                  </a:outerShdw>
                </a:effectLst>
                <a:latin typeface="Times New Roman" pitchFamily="18" charset="0"/>
              </a:rPr>
              <a:t>SERS efekta upadno polje (polje </a:t>
            </a:r>
            <a:r>
              <a:rPr lang="sr-Latn-CS" altLang="sr-Latn-RS" sz="2800" b="1" dirty="0" smtClean="0">
                <a:solidFill>
                  <a:srgbClr val="333333"/>
                </a:solidFill>
                <a:effectLst>
                  <a:outerShdw blurRad="38100" dist="38100" dir="2700000" algn="tl">
                    <a:srgbClr val="000000"/>
                  </a:outerShdw>
                </a:effectLst>
                <a:latin typeface="Times New Roman" pitchFamily="18" charset="0"/>
              </a:rPr>
              <a:t>upadnog  </a:t>
            </a:r>
            <a:r>
              <a:rPr lang="sr-Latn-CS" altLang="sr-Latn-RS" sz="2800" b="1" dirty="0">
                <a:solidFill>
                  <a:srgbClr val="333333"/>
                </a:solidFill>
                <a:effectLst>
                  <a:outerShdw blurRad="38100" dist="38100" dir="2700000" algn="tl">
                    <a:srgbClr val="000000"/>
                  </a:outerShdw>
                </a:effectLst>
                <a:latin typeface="Times New Roman" pitchFamily="18" charset="0"/>
              </a:rPr>
              <a:t>fotona) trpi promenu usled rezonancije </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površinskog plazmona tako da na </a:t>
            </a:r>
            <a:r>
              <a:rPr lang="sr-Latn-CS" altLang="sr-Latn-RS" sz="2800" b="1" dirty="0" smtClean="0">
                <a:solidFill>
                  <a:srgbClr val="333333"/>
                </a:solidFill>
                <a:effectLst>
                  <a:outerShdw blurRad="38100" dist="38100" dir="2700000" algn="tl">
                    <a:srgbClr val="000000"/>
                  </a:outerShdw>
                </a:effectLst>
                <a:latin typeface="Times New Roman" pitchFamily="18" charset="0"/>
              </a:rPr>
              <a:t>molekul </a:t>
            </a:r>
            <a:r>
              <a:rPr lang="sr-Latn-CS" altLang="sr-Latn-RS" sz="2800" b="1" dirty="0">
                <a:solidFill>
                  <a:srgbClr val="333333"/>
                </a:solidFill>
                <a:effectLst>
                  <a:outerShdw blurRad="38100" dist="38100" dir="2700000" algn="tl">
                    <a:srgbClr val="000000"/>
                  </a:outerShdw>
                </a:effectLst>
                <a:latin typeface="Times New Roman" pitchFamily="18" charset="0"/>
              </a:rPr>
              <a:t>“dolazi”, modifikovano, poja</a:t>
            </a:r>
            <a:r>
              <a:rPr lang="sr-Latn-RS" altLang="sr-Latn-RS" sz="2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800" b="1" dirty="0">
                <a:solidFill>
                  <a:srgbClr val="333333"/>
                </a:solidFill>
                <a:effectLst>
                  <a:outerShdw blurRad="38100" dist="38100" dir="2700000" algn="tl">
                    <a:srgbClr val="000000"/>
                  </a:outerShdw>
                </a:effectLst>
                <a:latin typeface="Times New Roman" pitchFamily="18" charset="0"/>
              </a:rPr>
              <a:t>ano polje</a:t>
            </a:r>
            <a:endParaRPr lang="en-US" altLang="sr-Latn-RS" sz="28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06530">
                                            <p:txEl>
                                              <p:pRg st="1" end="1"/>
                                            </p:txEl>
                                          </p:spTgt>
                                        </p:tgtEl>
                                        <p:attrNameLst>
                                          <p:attrName>style.visibility</p:attrName>
                                        </p:attrNameLst>
                                      </p:cBhvr>
                                      <p:to>
                                        <p:strVal val="visible"/>
                                      </p:to>
                                    </p:set>
                                    <p:animEffect transition="in" filter="diamond(in)">
                                      <p:cBhvr>
                                        <p:cTn id="7" dur="1000"/>
                                        <p:tgtEl>
                                          <p:spTgt spid="406530">
                                            <p:txEl>
                                              <p:pRg st="1" end="1"/>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406530">
                                            <p:txEl>
                                              <p:pRg st="3" end="3"/>
                                            </p:txEl>
                                          </p:spTgt>
                                        </p:tgtEl>
                                        <p:attrNameLst>
                                          <p:attrName>style.visibility</p:attrName>
                                        </p:attrNameLst>
                                      </p:cBhvr>
                                      <p:to>
                                        <p:strVal val="visible"/>
                                      </p:to>
                                    </p:set>
                                    <p:animEffect transition="in" filter="diamond(in)">
                                      <p:cBhvr>
                                        <p:cTn id="10" dur="1000"/>
                                        <p:tgtEl>
                                          <p:spTgt spid="40653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3" name="Rectangle 3"/>
          <p:cNvSpPr>
            <a:spLocks noGrp="1" noChangeArrowheads="1"/>
          </p:cNvSpPr>
          <p:nvPr>
            <p:ph type="body" idx="1"/>
          </p:nvPr>
        </p:nvSpPr>
        <p:spPr>
          <a:xfrm>
            <a:off x="304800" y="685800"/>
            <a:ext cx="8458200" cy="4953000"/>
          </a:xfrm>
        </p:spPr>
        <p:txBody>
          <a:bodyPr/>
          <a:lstStyle/>
          <a:p>
            <a:pPr>
              <a:spcBef>
                <a:spcPts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površinski plazmon (SP) </a:t>
            </a:r>
            <a:r>
              <a:rPr lang="sr-Latn-RS" altLang="sr-Latn-RS" sz="2800" b="1" dirty="0">
                <a:solidFill>
                  <a:srgbClr val="333333"/>
                </a:solidFill>
                <a:effectLst>
                  <a:outerShdw blurRad="38100" dist="38100" dir="2700000" algn="tl">
                    <a:srgbClr val="000000"/>
                  </a:outerShdw>
                </a:effectLst>
                <a:latin typeface="Times New Roman" pitchFamily="18" charset="0"/>
              </a:rPr>
              <a:t>se prostir</a:t>
            </a:r>
            <a:r>
              <a:rPr lang="sr-Latn-CS" altLang="sr-Latn-RS" sz="2800" b="1" dirty="0">
                <a:solidFill>
                  <a:srgbClr val="333333"/>
                </a:solidFill>
                <a:effectLst>
                  <a:outerShdw blurRad="38100" dist="38100" dir="2700000" algn="tl">
                    <a:srgbClr val="000000"/>
                  </a:outerShdw>
                </a:effectLst>
                <a:latin typeface="Times New Roman" pitchFamily="18" charset="0"/>
              </a:rPr>
              <a:t>e</a:t>
            </a:r>
            <a:r>
              <a:rPr lang="sr-Latn-RS" altLang="sr-Latn-RS" sz="2800" b="1" dirty="0">
                <a:solidFill>
                  <a:srgbClr val="333333"/>
                </a:solidFill>
                <a:effectLst>
                  <a:outerShdw blurRad="38100" dist="38100" dir="2700000" algn="tl">
                    <a:srgbClr val="000000"/>
                  </a:outerShdw>
                </a:effectLst>
                <a:latin typeface="Times New Roman" pitchFamily="18" charset="0"/>
              </a:rPr>
              <a:t> paralelno </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sr-Latn-RS" altLang="sr-Latn-RS" sz="2800" b="1" dirty="0">
                <a:solidFill>
                  <a:srgbClr val="333333"/>
                </a:solidFill>
                <a:effectLst>
                  <a:outerShdw blurRad="38100" dist="38100" dir="2700000" algn="tl">
                    <a:srgbClr val="000000"/>
                  </a:outerShdw>
                </a:effectLst>
                <a:latin typeface="Times New Roman" pitchFamily="18" charset="0"/>
              </a:rPr>
              <a:t>granici metal-dielektrik</a:t>
            </a:r>
            <a:endParaRPr lang="sr-Latn-CS" altLang="sr-Latn-RS" sz="28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8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8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8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800" b="1" dirty="0" smtClean="0">
              <a:solidFill>
                <a:srgbClr val="333333"/>
              </a:solidFill>
              <a:effectLst>
                <a:outerShdw blurRad="38100" dist="38100" dir="2700000" algn="tl">
                  <a:srgbClr val="000000"/>
                </a:outerShdw>
              </a:effectLst>
              <a:latin typeface="Times New Roman" pitchFamily="18" charset="0"/>
            </a:endParaRPr>
          </a:p>
          <a:p>
            <a:pPr marL="0" indent="0">
              <a:spcBef>
                <a:spcPts val="0"/>
              </a:spcBef>
              <a:buNone/>
            </a:pPr>
            <a:endParaRPr lang="sr-Latn-CS" altLang="sr-Latn-RS" sz="2800" b="1" dirty="0">
              <a:solidFill>
                <a:srgbClr val="333333"/>
              </a:solidFill>
              <a:effectLst>
                <a:outerShdw blurRad="38100" dist="38100" dir="2700000" algn="tl">
                  <a:srgbClr val="000000"/>
                </a:outerShdw>
              </a:effectLst>
              <a:latin typeface="Times New Roman" pitchFamily="18" charset="0"/>
            </a:endParaRPr>
          </a:p>
          <a:p>
            <a:pPr marL="0" indent="0">
              <a:spcBef>
                <a:spcPts val="0"/>
              </a:spcBef>
              <a:buNone/>
            </a:pPr>
            <a:endParaRPr lang="sr-Latn-CS" altLang="sr-Latn-RS" sz="28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800" b="1" dirty="0" smtClean="0">
                <a:solidFill>
                  <a:srgbClr val="333333"/>
                </a:solidFill>
                <a:effectLst>
                  <a:outerShdw blurRad="38100" dist="38100" dir="2700000" algn="tl">
                    <a:srgbClr val="000000"/>
                  </a:outerShdw>
                </a:effectLst>
                <a:latin typeface="Times New Roman" pitchFamily="18" charset="0"/>
              </a:rPr>
              <a:t>kako </a:t>
            </a:r>
            <a:r>
              <a:rPr lang="sr-Latn-CS" altLang="sr-Latn-RS" sz="2800" b="1" dirty="0">
                <a:solidFill>
                  <a:srgbClr val="333333"/>
                </a:solidFill>
                <a:effectLst>
                  <a:outerShdw blurRad="38100" dist="38100" dir="2700000" algn="tl">
                    <a:srgbClr val="000000"/>
                  </a:outerShdw>
                </a:effectLst>
                <a:latin typeface="Times New Roman" pitchFamily="18" charset="0"/>
              </a:rPr>
              <a:t>se t</a:t>
            </a:r>
            <a:r>
              <a:rPr lang="sr-Latn-RS" altLang="sr-Latn-RS" sz="2800" b="1" dirty="0">
                <a:solidFill>
                  <a:srgbClr val="333333"/>
                </a:solidFill>
                <a:effectLst>
                  <a:outerShdw blurRad="38100" dist="38100" dir="2700000" algn="tl">
                    <a:srgbClr val="000000"/>
                  </a:outerShdw>
                </a:effectLst>
                <a:latin typeface="Times New Roman" pitchFamily="18" charset="0"/>
              </a:rPr>
              <a:t>alas prostire po granici dve površine </a:t>
            </a:r>
            <a:r>
              <a:rPr lang="sr-Latn-RS" altLang="sr-Latn-RS" sz="2800" b="1" dirty="0" smtClean="0">
                <a:solidFill>
                  <a:srgbClr val="333333"/>
                </a:solidFill>
                <a:effectLst>
                  <a:outerShdw blurRad="38100" dist="38100" dir="2700000" algn="tl">
                    <a:srgbClr val="000000"/>
                  </a:outerShdw>
                </a:effectLst>
                <a:latin typeface="Times New Roman" pitchFamily="18" charset="0"/>
              </a:rPr>
              <a:t>tako </a:t>
            </a:r>
            <a:r>
              <a:rPr lang="sr-Latn-RS" altLang="sr-Latn-RS" sz="2800" b="1" dirty="0">
                <a:solidFill>
                  <a:srgbClr val="333333"/>
                </a:solidFill>
                <a:effectLst>
                  <a:outerShdw blurRad="38100" dist="38100" dir="2700000" algn="tl">
                    <a:srgbClr val="000000"/>
                  </a:outerShdw>
                </a:effectLst>
                <a:latin typeface="Times New Roman" pitchFamily="18" charset="0"/>
              </a:rPr>
              <a:t>su</a:t>
            </a:r>
            <a:r>
              <a:rPr lang="sr-Latn-CS" altLang="sr-Latn-RS" sz="2800" b="1" dirty="0">
                <a:solidFill>
                  <a:srgbClr val="333333"/>
                </a:solidFill>
                <a:effectLst>
                  <a:outerShdw blurRad="38100" dist="38100" dir="2700000" algn="tl">
                    <a:srgbClr val="000000"/>
                  </a:outerShdw>
                </a:effectLst>
                <a:latin typeface="Times New Roman" pitchFamily="18" charset="0"/>
              </a:rPr>
              <a:t> </a:t>
            </a:r>
            <a:r>
              <a:rPr lang="sr-Latn-RS" altLang="sr-Latn-RS" sz="2800" b="1" dirty="0" smtClean="0">
                <a:solidFill>
                  <a:srgbClr val="333333"/>
                </a:solidFill>
                <a:effectLst>
                  <a:outerShdw blurRad="38100" dist="38100" dir="2700000" algn="tl">
                    <a:srgbClr val="000000"/>
                  </a:outerShdw>
                </a:effectLst>
                <a:latin typeface="Times New Roman" pitchFamily="18" charset="0"/>
              </a:rPr>
              <a:t>n</a:t>
            </a:r>
            <a:r>
              <a:rPr lang="sr-Latn-CS" altLang="sr-Latn-RS" sz="2800" b="1" dirty="0">
                <a:solidFill>
                  <a:srgbClr val="333333"/>
                </a:solidFill>
                <a:effectLst>
                  <a:outerShdw blurRad="38100" dist="38100" dir="2700000" algn="tl">
                    <a:srgbClr val="000000"/>
                  </a:outerShdw>
                </a:effectLst>
                <a:latin typeface="Times New Roman" pitchFamily="18" charset="0"/>
              </a:rPr>
              <a:t>j</a:t>
            </a:r>
            <a:r>
              <a:rPr lang="sr-Latn-RS" altLang="sr-Latn-RS" sz="2800" b="1" dirty="0">
                <a:solidFill>
                  <a:srgbClr val="333333"/>
                </a:solidFill>
                <a:effectLst>
                  <a:outerShdw blurRad="38100" dist="38100" dir="2700000" algn="tl">
                    <a:srgbClr val="000000"/>
                  </a:outerShdw>
                </a:effectLst>
                <a:latin typeface="Times New Roman" pitchFamily="18" charset="0"/>
              </a:rPr>
              <a:t>egove oscilacije </a:t>
            </a:r>
            <a:r>
              <a:rPr lang="sr-Latn-RS" altLang="sr-Latn-RS" sz="2800" b="1" dirty="0" smtClean="0">
                <a:solidFill>
                  <a:srgbClr val="333333"/>
                </a:solidFill>
                <a:effectLst>
                  <a:outerShdw blurRad="38100" dist="38100" dir="2700000" algn="tl">
                    <a:srgbClr val="000000"/>
                  </a:outerShdw>
                </a:effectLst>
                <a:latin typeface="Times New Roman" pitchFamily="18" charset="0"/>
              </a:rPr>
              <a:t>jako </a:t>
            </a:r>
            <a:r>
              <a:rPr lang="sr-Latn-RS" altLang="sr-Latn-RS" sz="2800" b="1" dirty="0">
                <a:solidFill>
                  <a:srgbClr val="333333"/>
                </a:solidFill>
                <a:effectLst>
                  <a:outerShdw blurRad="38100" dist="38100" dir="2700000" algn="tl">
                    <a:srgbClr val="000000"/>
                  </a:outerShdw>
                </a:effectLst>
                <a:latin typeface="Times New Roman" pitchFamily="18" charset="0"/>
              </a:rPr>
              <a:t>osetljive na </a:t>
            </a:r>
            <a:r>
              <a:rPr lang="sr-Latn-RS" altLang="sr-Latn-RS" sz="2800" b="1" dirty="0" smtClean="0">
                <a:solidFill>
                  <a:srgbClr val="333333"/>
                </a:solidFill>
                <a:effectLst>
                  <a:outerShdw blurRad="38100" dist="38100" dir="2700000" algn="tl">
                    <a:srgbClr val="000000"/>
                  </a:outerShdw>
                </a:effectLst>
                <a:latin typeface="Times New Roman" pitchFamily="18" charset="0"/>
              </a:rPr>
              <a:t>bilo </a:t>
            </a:r>
            <a:r>
              <a:rPr lang="sr-Latn-RS" altLang="sr-Latn-RS" sz="2800" b="1" dirty="0">
                <a:solidFill>
                  <a:srgbClr val="333333"/>
                </a:solidFill>
                <a:effectLst>
                  <a:outerShdw blurRad="38100" dist="38100" dir="2700000" algn="tl">
                    <a:srgbClr val="000000"/>
                  </a:outerShdw>
                </a:effectLst>
                <a:latin typeface="Times New Roman" pitchFamily="18" charset="0"/>
              </a:rPr>
              <a:t>koju </a:t>
            </a:r>
            <a:r>
              <a:rPr lang="sr-Latn-CS" altLang="sr-Latn-RS" sz="2800" b="1" dirty="0">
                <a:solidFill>
                  <a:srgbClr val="333333"/>
                </a:solidFill>
                <a:effectLst>
                  <a:outerShdw blurRad="38100" dist="38100" dir="2700000" algn="tl">
                    <a:srgbClr val="000000"/>
                  </a:outerShdw>
                </a:effectLst>
                <a:latin typeface="Times New Roman" pitchFamily="18" charset="0"/>
              </a:rPr>
              <a:t> </a:t>
            </a:r>
            <a:r>
              <a:rPr lang="sr-Latn-RS" altLang="sr-Latn-RS" sz="2800" b="1" dirty="0">
                <a:solidFill>
                  <a:srgbClr val="333333"/>
                </a:solidFill>
                <a:effectLst>
                  <a:outerShdw blurRad="38100" dist="38100" dir="2700000" algn="tl">
                    <a:srgbClr val="000000"/>
                  </a:outerShdw>
                </a:effectLst>
                <a:latin typeface="Times New Roman" pitchFamily="18" charset="0"/>
              </a:rPr>
              <a:t>promenu </a:t>
            </a:r>
            <a:r>
              <a:rPr lang="sr-Latn-RS" altLang="sr-Latn-RS" sz="2800" b="1" dirty="0" smtClean="0">
                <a:solidFill>
                  <a:srgbClr val="333333"/>
                </a:solidFill>
                <a:effectLst>
                  <a:outerShdw blurRad="38100" dist="38100" dir="2700000" algn="tl">
                    <a:srgbClr val="000000"/>
                  </a:outerShdw>
                </a:effectLst>
                <a:latin typeface="Times New Roman" pitchFamily="18" charset="0"/>
              </a:rPr>
              <a:t>karakteristika površine</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(npr.usled </a:t>
            </a:r>
            <a:r>
              <a:rPr lang="sr-Latn-RS" altLang="sr-Latn-RS" sz="2800" b="1" dirty="0">
                <a:solidFill>
                  <a:srgbClr val="333333"/>
                </a:solidFill>
                <a:effectLst>
                  <a:outerShdw blurRad="38100" dist="38100" dir="2700000" algn="tl">
                    <a:srgbClr val="000000"/>
                  </a:outerShdw>
                </a:effectLst>
                <a:latin typeface="Times New Roman" pitchFamily="18" charset="0"/>
              </a:rPr>
              <a:t>adsorpcij</a:t>
            </a:r>
            <a:r>
              <a:rPr lang="sr-Latn-CS" altLang="sr-Latn-RS" sz="2800" b="1" dirty="0">
                <a:solidFill>
                  <a:srgbClr val="333333"/>
                </a:solidFill>
                <a:effectLst>
                  <a:outerShdw blurRad="38100" dist="38100" dir="2700000" algn="tl">
                    <a:srgbClr val="000000"/>
                  </a:outerShdw>
                </a:effectLst>
                <a:latin typeface="Times New Roman" pitchFamily="18" charset="0"/>
              </a:rPr>
              <a:t>e</a:t>
            </a:r>
            <a:r>
              <a:rPr lang="sr-Latn-RS" altLang="sr-Latn-RS" sz="2800" b="1" dirty="0">
                <a:solidFill>
                  <a:srgbClr val="333333"/>
                </a:solidFill>
                <a:effectLst>
                  <a:outerShdw blurRad="38100" dist="38100" dir="2700000" algn="tl">
                    <a:srgbClr val="000000"/>
                  </a:outerShdw>
                </a:effectLst>
                <a:latin typeface="Times New Roman" pitchFamily="18" charset="0"/>
              </a:rPr>
              <a:t> molekula na </a:t>
            </a:r>
            <a:r>
              <a:rPr lang="sr-Latn-RS" altLang="sr-Latn-RS" sz="2800" b="1" dirty="0" smtClean="0">
                <a:solidFill>
                  <a:srgbClr val="333333"/>
                </a:solidFill>
                <a:effectLst>
                  <a:outerShdw blurRad="38100" dist="38100" dir="2700000" algn="tl">
                    <a:srgbClr val="000000"/>
                  </a:outerShdw>
                </a:effectLst>
                <a:latin typeface="Times New Roman" pitchFamily="18" charset="0"/>
              </a:rPr>
              <a:t>površini </a:t>
            </a:r>
            <a:r>
              <a:rPr lang="sr-Latn-RS" altLang="sr-Latn-RS" sz="2800" b="1" dirty="0">
                <a:solidFill>
                  <a:srgbClr val="333333"/>
                </a:solidFill>
                <a:effectLst>
                  <a:outerShdw blurRad="38100" dist="38100" dir="2700000" algn="tl">
                    <a:srgbClr val="000000"/>
                  </a:outerShdw>
                </a:effectLst>
                <a:latin typeface="Times New Roman" pitchFamily="18" charset="0"/>
              </a:rPr>
              <a:t>metala</a:t>
            </a:r>
            <a:r>
              <a:rPr lang="sr-Latn-CS" altLang="sr-Latn-RS" sz="2800" b="1" dirty="0">
                <a:solidFill>
                  <a:srgbClr val="333333"/>
                </a:solidFill>
                <a:effectLst>
                  <a:outerShdw blurRad="38100" dist="38100" dir="2700000" algn="tl">
                    <a:srgbClr val="000000"/>
                  </a:outerShdw>
                </a:effectLst>
                <a:latin typeface="Times New Roman" pitchFamily="18" charset="0"/>
              </a:rPr>
              <a:t>)</a:t>
            </a:r>
          </a:p>
          <a:p>
            <a:pPr>
              <a:spcBef>
                <a:spcPts val="0"/>
              </a:spcBef>
              <a:buFont typeface="Wingdings" panose="05000000000000000000" pitchFamily="2" charset="2"/>
              <a:buChar char="Ø"/>
            </a:pPr>
            <a:endParaRPr lang="sr-Latn-RS" altLang="sr-Latn-RS" sz="28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en-US" altLang="sr-Latn-RS" b="1" dirty="0">
              <a:solidFill>
                <a:srgbClr val="FF0066"/>
              </a:solidFill>
              <a:effectLst>
                <a:outerShdw blurRad="38100" dist="38100" dir="2700000" algn="tl">
                  <a:srgbClr val="000000"/>
                </a:outerShdw>
              </a:effectLst>
              <a:latin typeface="Times New Roman" pitchFamily="18" charset="0"/>
            </a:endParaRPr>
          </a:p>
        </p:txBody>
      </p:sp>
      <p:pic>
        <p:nvPicPr>
          <p:cNvPr id="363532"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600200"/>
            <a:ext cx="3048000" cy="2371984"/>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63523">
                                            <p:txEl>
                                              <p:pRg st="0" end="0"/>
                                            </p:txEl>
                                          </p:spTgt>
                                        </p:tgtEl>
                                        <p:attrNameLst>
                                          <p:attrName>style.visibility</p:attrName>
                                        </p:attrNameLst>
                                      </p:cBhvr>
                                      <p:to>
                                        <p:strVal val="visible"/>
                                      </p:to>
                                    </p:set>
                                    <p:animEffect transition="in" filter="checkerboard(across)">
                                      <p:cBhvr>
                                        <p:cTn id="7" dur="500"/>
                                        <p:tgtEl>
                                          <p:spTgt spid="3635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9" presetClass="entr" presetSubtype="0" fill="hold" nodeType="clickEffect">
                                  <p:stCondLst>
                                    <p:cond delay="0"/>
                                  </p:stCondLst>
                                  <p:childTnLst>
                                    <p:set>
                                      <p:cBhvr>
                                        <p:cTn id="11" dur="1" fill="hold">
                                          <p:stCondLst>
                                            <p:cond delay="0"/>
                                          </p:stCondLst>
                                        </p:cTn>
                                        <p:tgtEl>
                                          <p:spTgt spid="363523">
                                            <p:txEl>
                                              <p:pRg st="7" end="7"/>
                                            </p:txEl>
                                          </p:spTgt>
                                        </p:tgtEl>
                                        <p:attrNameLst>
                                          <p:attrName>style.visibility</p:attrName>
                                        </p:attrNameLst>
                                      </p:cBhvr>
                                      <p:to>
                                        <p:strVal val="visible"/>
                                      </p:to>
                                    </p:set>
                                    <p:anim calcmode="lin" valueType="num">
                                      <p:cBhvr>
                                        <p:cTn id="12" dur="1000" fill="hold"/>
                                        <p:tgtEl>
                                          <p:spTgt spid="363523">
                                            <p:txEl>
                                              <p:pRg st="7" end="7"/>
                                            </p:txEl>
                                          </p:spTgt>
                                        </p:tgtEl>
                                        <p:attrNameLst>
                                          <p:attrName>ppt_x</p:attrName>
                                        </p:attrNameLst>
                                      </p:cBhvr>
                                      <p:tavLst>
                                        <p:tav tm="0">
                                          <p:val>
                                            <p:strVal val="#ppt_x-.2"/>
                                          </p:val>
                                        </p:tav>
                                        <p:tav tm="100000">
                                          <p:val>
                                            <p:strVal val="#ppt_x"/>
                                          </p:val>
                                        </p:tav>
                                      </p:tavLst>
                                    </p:anim>
                                    <p:anim calcmode="lin" valueType="num">
                                      <p:cBhvr>
                                        <p:cTn id="13" dur="1000" fill="hold"/>
                                        <p:tgtEl>
                                          <p:spTgt spid="36352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6352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86" name="Rectangle 10"/>
          <p:cNvSpPr>
            <a:spLocks noChangeArrowheads="1"/>
          </p:cNvSpPr>
          <p:nvPr/>
        </p:nvSpPr>
        <p:spPr bwMode="auto">
          <a:xfrm>
            <a:off x="1447800" y="685800"/>
            <a:ext cx="64820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sr-Latn-CS" altLang="sr-Latn-RS" sz="2400" b="1" dirty="0">
                <a:solidFill>
                  <a:srgbClr val="333333"/>
                </a:solidFill>
                <a:effectLst>
                  <a:outerShdw blurRad="38100" dist="38100" dir="2700000" algn="tl">
                    <a:srgbClr val="000000"/>
                  </a:outerShdw>
                </a:effectLst>
                <a:latin typeface="Times New Roman" pitchFamily="18" charset="0"/>
              </a:rPr>
              <a:t>Indukovanje rezonancije površinskog plazmona</a:t>
            </a:r>
            <a:endParaRPr lang="en-US" altLang="sr-Latn-RS" sz="2400" b="1" dirty="0">
              <a:solidFill>
                <a:srgbClr val="333333"/>
              </a:solidFill>
              <a:effectLst>
                <a:outerShdw blurRad="38100" dist="38100" dir="2700000" algn="tl">
                  <a:srgbClr val="000000"/>
                </a:outerShdw>
              </a:effectLst>
              <a:latin typeface="Times New Roman" pitchFamily="18" charset="0"/>
            </a:endParaRPr>
          </a:p>
        </p:txBody>
      </p:sp>
      <p:pic>
        <p:nvPicPr>
          <p:cNvPr id="408602" name="Picture 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447800"/>
            <a:ext cx="6980788" cy="4733925"/>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408603" name="Rectangle 27"/>
          <p:cNvSpPr>
            <a:spLocks noChangeArrowheads="1"/>
          </p:cNvSpPr>
          <p:nvPr/>
        </p:nvSpPr>
        <p:spPr bwMode="auto">
          <a:xfrm>
            <a:off x="5867400" y="2971800"/>
            <a:ext cx="198120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1400" b="1">
                <a:solidFill>
                  <a:srgbClr val="FF0066"/>
                </a:solidFill>
                <a:effectLst>
                  <a:outerShdw blurRad="38100" dist="38100" dir="2700000" algn="tl">
                    <a:srgbClr val="000000"/>
                  </a:outerShdw>
                </a:effectLst>
                <a:latin typeface="Times New Roman" pitchFamily="18" charset="0"/>
              </a:rPr>
              <a:t>prostire se paralelno graničnoj površini</a:t>
            </a:r>
          </a:p>
          <a:p>
            <a:endParaRPr lang="en-US" altLang="sr-Latn-RS" sz="1400" b="1">
              <a:solidFill>
                <a:srgbClr val="FF0066"/>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443" name="Rectangle 3"/>
          <p:cNvSpPr>
            <a:spLocks noGrp="1" noChangeArrowheads="1"/>
          </p:cNvSpPr>
          <p:nvPr>
            <p:ph type="body" sz="half" idx="1"/>
          </p:nvPr>
        </p:nvSpPr>
        <p:spPr/>
        <p:txBody>
          <a:bodyPr/>
          <a:lstStyle/>
          <a:p>
            <a:pPr>
              <a:lnSpc>
                <a:spcPct val="90000"/>
              </a:lnSpc>
              <a:buFontTx/>
              <a:buNone/>
            </a:pPr>
            <a:r>
              <a:rPr lang="sr-Latn-CS" altLang="sr-Latn-RS" sz="1600" dirty="0">
                <a:solidFill>
                  <a:srgbClr val="333333"/>
                </a:solidFill>
                <a:latin typeface="Times New Roman" pitchFamily="18" charset="0"/>
              </a:rPr>
              <a:t>- </a:t>
            </a:r>
            <a:r>
              <a:rPr lang="sr-Latn-CS" altLang="sr-Latn-RS" sz="1600" b="1" dirty="0">
                <a:solidFill>
                  <a:srgbClr val="333333"/>
                </a:solidFill>
                <a:effectLst>
                  <a:outerShdw blurRad="38100" dist="38100" dir="2700000" algn="tl">
                    <a:srgbClr val="000000"/>
                  </a:outerShdw>
                </a:effectLst>
                <a:latin typeface="Times New Roman" pitchFamily="18" charset="0"/>
              </a:rPr>
              <a:t>upadno zra</a:t>
            </a:r>
            <a:r>
              <a:rPr lang="en-US" altLang="sr-Latn-RS" sz="1600" b="1" dirty="0">
                <a:solidFill>
                  <a:srgbClr val="333333"/>
                </a:solidFill>
                <a:effectLst>
                  <a:outerShdw blurRad="38100" dist="38100" dir="2700000" algn="tl">
                    <a:srgbClr val="000000"/>
                  </a:outerShdw>
                </a:effectLst>
                <a:latin typeface="Times New Roman" pitchFamily="18" charset="0"/>
              </a:rPr>
              <a:t>č</a:t>
            </a:r>
            <a:r>
              <a:rPr lang="sr-Latn-CS" altLang="sr-Latn-RS" sz="1600" b="1" dirty="0">
                <a:solidFill>
                  <a:srgbClr val="333333"/>
                </a:solidFill>
                <a:effectLst>
                  <a:outerShdw blurRad="38100" dist="38100" dir="2700000" algn="tl">
                    <a:srgbClr val="000000"/>
                  </a:outerShdw>
                </a:effectLst>
                <a:latin typeface="Times New Roman" pitchFamily="18" charset="0"/>
              </a:rPr>
              <a:t>enje se u blizini </a:t>
            </a:r>
          </a:p>
          <a:p>
            <a:pPr>
              <a:lnSpc>
                <a:spcPct val="90000"/>
              </a:lnSpc>
              <a:buFontTx/>
              <a:buNone/>
            </a:pPr>
            <a:r>
              <a:rPr lang="sr-Latn-CS" altLang="sr-Latn-RS" sz="1600" b="1" dirty="0">
                <a:solidFill>
                  <a:srgbClr val="333333"/>
                </a:solidFill>
                <a:effectLst>
                  <a:outerShdw blurRad="38100" dist="38100" dir="2700000" algn="tl">
                    <a:srgbClr val="000000"/>
                  </a:outerShdw>
                </a:effectLst>
                <a:latin typeface="Times New Roman" pitchFamily="18" charset="0"/>
              </a:rPr>
              <a:t>  granične površine metal- dielektrik </a:t>
            </a:r>
            <a:r>
              <a:rPr lang="sr-Latn-CS" altLang="sr-Latn-RS" sz="1600" b="1" dirty="0" smtClean="0">
                <a:solidFill>
                  <a:srgbClr val="333333"/>
                </a:solidFill>
                <a:effectLst>
                  <a:outerShdw blurRad="38100" dist="38100" dir="2700000" algn="tl">
                    <a:srgbClr val="000000"/>
                  </a:outerShdw>
                </a:effectLst>
                <a:latin typeface="Times New Roman" pitchFamily="18" charset="0"/>
              </a:rPr>
              <a:t> </a:t>
            </a:r>
            <a:endParaRPr lang="sr-Latn-CS" altLang="sr-Latn-RS" sz="1600" b="1" dirty="0">
              <a:solidFill>
                <a:srgbClr val="333333"/>
              </a:solidFill>
              <a:effectLst>
                <a:outerShdw blurRad="38100" dist="38100" dir="2700000" algn="tl">
                  <a:srgbClr val="000000"/>
                </a:outerShdw>
              </a:effectLst>
              <a:latin typeface="Times New Roman" pitchFamily="18" charset="0"/>
            </a:endParaRPr>
          </a:p>
          <a:p>
            <a:pPr>
              <a:lnSpc>
                <a:spcPct val="90000"/>
              </a:lnSpc>
              <a:buFontTx/>
              <a:buNone/>
            </a:pPr>
            <a:r>
              <a:rPr lang="sr-Latn-CS" altLang="sr-Latn-RS" sz="1600" b="1" dirty="0">
                <a:solidFill>
                  <a:srgbClr val="333333"/>
                </a:solidFill>
                <a:effectLst>
                  <a:outerShdw blurRad="38100" dist="38100" dir="2700000" algn="tl">
                    <a:srgbClr val="000000"/>
                  </a:outerShdw>
                </a:effectLst>
                <a:latin typeface="Times New Roman" pitchFamily="18" charset="0"/>
              </a:rPr>
              <a:t>  pojačava  usled rezonancije </a:t>
            </a:r>
          </a:p>
          <a:p>
            <a:pPr>
              <a:lnSpc>
                <a:spcPct val="90000"/>
              </a:lnSpc>
              <a:buFontTx/>
              <a:buNone/>
            </a:pPr>
            <a:r>
              <a:rPr lang="sr-Latn-CS" altLang="sr-Latn-RS" sz="1600" b="1" dirty="0">
                <a:solidFill>
                  <a:srgbClr val="333333"/>
                </a:solidFill>
                <a:effectLst>
                  <a:outerShdw blurRad="38100" dist="38100" dir="2700000" algn="tl">
                    <a:srgbClr val="000000"/>
                  </a:outerShdw>
                </a:effectLst>
                <a:latin typeface="Times New Roman" pitchFamily="18" charset="0"/>
              </a:rPr>
              <a:t> površinskog  plazmona za iznos </a:t>
            </a:r>
            <a:r>
              <a:rPr lang="sr-Latn-CS" altLang="sr-Latn-RS" sz="1600" b="1" dirty="0">
                <a:solidFill>
                  <a:srgbClr val="FF0066"/>
                </a:solidFill>
                <a:effectLst>
                  <a:outerShdw blurRad="38100" dist="38100" dir="2700000" algn="tl">
                    <a:srgbClr val="000000"/>
                  </a:outerShdw>
                </a:effectLst>
                <a:latin typeface="Times New Roman" pitchFamily="18" charset="0"/>
              </a:rPr>
              <a:t>E</a:t>
            </a:r>
            <a:r>
              <a:rPr lang="sr-Latn-CS" altLang="sr-Latn-RS" sz="1600" b="1" baseline="-25000" dirty="0">
                <a:solidFill>
                  <a:srgbClr val="FF0066"/>
                </a:solidFill>
                <a:effectLst>
                  <a:outerShdw blurRad="38100" dist="38100" dir="2700000" algn="tl">
                    <a:srgbClr val="000000"/>
                  </a:outerShdw>
                </a:effectLst>
                <a:latin typeface="Times New Roman" pitchFamily="18" charset="0"/>
              </a:rPr>
              <a:t>sp</a:t>
            </a:r>
          </a:p>
          <a:p>
            <a:pPr>
              <a:lnSpc>
                <a:spcPct val="90000"/>
              </a:lnSpc>
              <a:buFontTx/>
              <a:buNone/>
            </a:pPr>
            <a:endParaRPr lang="sr-Latn-CS" altLang="sr-Latn-RS" sz="1600" b="1" baseline="-25000" dirty="0">
              <a:solidFill>
                <a:srgbClr val="FF0066"/>
              </a:solidFill>
              <a:effectLst>
                <a:outerShdw blurRad="38100" dist="38100" dir="2700000" algn="tl">
                  <a:srgbClr val="000000"/>
                </a:outerShdw>
              </a:effectLst>
              <a:latin typeface="Times New Roman" pitchFamily="18" charset="0"/>
            </a:endParaRPr>
          </a:p>
          <a:p>
            <a:pPr>
              <a:lnSpc>
                <a:spcPct val="90000"/>
              </a:lnSpc>
              <a:buFontTx/>
              <a:buNone/>
            </a:pPr>
            <a:r>
              <a:rPr lang="sr-Latn-CS" altLang="sr-Latn-RS" sz="1600" b="1" dirty="0">
                <a:solidFill>
                  <a:srgbClr val="FF0066"/>
                </a:solidFill>
                <a:effectLst>
                  <a:outerShdw blurRad="38100" dist="38100" dir="2700000" algn="tl">
                    <a:srgbClr val="000000"/>
                  </a:outerShdw>
                </a:effectLst>
                <a:latin typeface="Times New Roman" pitchFamily="18" charset="0"/>
              </a:rPr>
              <a:t>- molekul oseća polje:</a:t>
            </a:r>
          </a:p>
          <a:p>
            <a:pPr>
              <a:lnSpc>
                <a:spcPct val="90000"/>
              </a:lnSpc>
              <a:buFontTx/>
              <a:buNone/>
            </a:pPr>
            <a:endParaRPr lang="sr-Latn-CS" altLang="sr-Latn-RS" sz="1600" b="1" dirty="0">
              <a:solidFill>
                <a:srgbClr val="FF0066"/>
              </a:solidFill>
              <a:effectLst>
                <a:outerShdw blurRad="38100" dist="38100" dir="2700000" algn="tl">
                  <a:srgbClr val="000000"/>
                </a:outerShdw>
              </a:effectLst>
              <a:latin typeface="Times New Roman" pitchFamily="18" charset="0"/>
            </a:endParaRPr>
          </a:p>
          <a:p>
            <a:pPr>
              <a:lnSpc>
                <a:spcPct val="90000"/>
              </a:lnSpc>
              <a:buFontTx/>
              <a:buNone/>
            </a:pPr>
            <a:endParaRPr lang="sr-Latn-CS" altLang="sr-Latn-RS" sz="1600" b="1" dirty="0">
              <a:solidFill>
                <a:srgbClr val="333333"/>
              </a:solidFill>
              <a:effectLst>
                <a:outerShdw blurRad="38100" dist="38100" dir="2700000" algn="tl">
                  <a:srgbClr val="000000"/>
                </a:outerShdw>
              </a:effectLst>
              <a:latin typeface="Times New Roman" pitchFamily="18" charset="0"/>
            </a:endParaRPr>
          </a:p>
          <a:p>
            <a:pPr>
              <a:lnSpc>
                <a:spcPct val="90000"/>
              </a:lnSpc>
              <a:buFontTx/>
              <a:buNone/>
            </a:pPr>
            <a:r>
              <a:rPr lang="sr-Latn-CS" altLang="sr-Latn-RS" sz="1600" b="1" dirty="0">
                <a:solidFill>
                  <a:srgbClr val="333333"/>
                </a:solidFill>
                <a:effectLst>
                  <a:outerShdw blurRad="38100" dist="38100" dir="2700000" algn="tl">
                    <a:srgbClr val="000000"/>
                  </a:outerShdw>
                </a:effectLst>
                <a:latin typeface="Times New Roman" pitchFamily="18" charset="0"/>
              </a:rPr>
              <a:t>E</a:t>
            </a:r>
            <a:r>
              <a:rPr lang="sr-Latn-CS" altLang="sr-Latn-RS" sz="1600" b="1" baseline="-25000" dirty="0">
                <a:solidFill>
                  <a:srgbClr val="333333"/>
                </a:solidFill>
                <a:effectLst>
                  <a:outerShdw blurRad="38100" dist="38100" dir="2700000" algn="tl">
                    <a:srgbClr val="000000"/>
                  </a:outerShdw>
                </a:effectLst>
                <a:latin typeface="Times New Roman" pitchFamily="18" charset="0"/>
              </a:rPr>
              <a:t>0</a:t>
            </a:r>
            <a:r>
              <a:rPr lang="sr-Latn-CS" altLang="sr-Latn-RS" sz="1600" b="1" dirty="0">
                <a:solidFill>
                  <a:srgbClr val="333333"/>
                </a:solidFill>
                <a:effectLst>
                  <a:outerShdw blurRad="38100" dist="38100" dir="2700000" algn="tl">
                    <a:srgbClr val="000000"/>
                  </a:outerShdw>
                </a:effectLst>
                <a:latin typeface="Times New Roman" pitchFamily="18" charset="0"/>
              </a:rPr>
              <a:t> – upadno polje</a:t>
            </a:r>
          </a:p>
          <a:p>
            <a:pPr>
              <a:lnSpc>
                <a:spcPct val="90000"/>
              </a:lnSpc>
              <a:buFontTx/>
              <a:buNone/>
            </a:pPr>
            <a:r>
              <a:rPr lang="sr-Latn-CS" altLang="sr-Latn-RS" sz="1600" b="1" dirty="0">
                <a:solidFill>
                  <a:srgbClr val="333333"/>
                </a:solidFill>
                <a:effectLst>
                  <a:outerShdw blurRad="38100" dist="38100" dir="2700000" algn="tl">
                    <a:srgbClr val="000000"/>
                  </a:outerShdw>
                </a:effectLst>
                <a:latin typeface="Times New Roman" pitchFamily="18" charset="0"/>
              </a:rPr>
              <a:t>E</a:t>
            </a:r>
            <a:r>
              <a:rPr lang="sr-Latn-CS" altLang="sr-Latn-RS" sz="1600" b="1" baseline="-25000" dirty="0">
                <a:solidFill>
                  <a:srgbClr val="333333"/>
                </a:solidFill>
                <a:effectLst>
                  <a:outerShdw blurRad="38100" dist="38100" dir="2700000" algn="tl">
                    <a:srgbClr val="000000"/>
                  </a:outerShdw>
                </a:effectLst>
                <a:latin typeface="Times New Roman" pitchFamily="18" charset="0"/>
              </a:rPr>
              <a:t>SP</a:t>
            </a:r>
            <a:r>
              <a:rPr lang="sr-Latn-CS" altLang="sr-Latn-RS" sz="1600" b="1" dirty="0">
                <a:solidFill>
                  <a:srgbClr val="333333"/>
                </a:solidFill>
                <a:effectLst>
                  <a:outerShdw blurRad="38100" dist="38100" dir="2700000" algn="tl">
                    <a:srgbClr val="000000"/>
                  </a:outerShdw>
                </a:effectLst>
                <a:latin typeface="Times New Roman" pitchFamily="18" charset="0"/>
              </a:rPr>
              <a:t> –polje usled SPR </a:t>
            </a:r>
          </a:p>
          <a:p>
            <a:pPr>
              <a:lnSpc>
                <a:spcPct val="90000"/>
              </a:lnSpc>
              <a:buFontTx/>
              <a:buNone/>
            </a:pPr>
            <a:endParaRPr lang="sr-Latn-CS" altLang="sr-Latn-RS" sz="1600" b="1" dirty="0">
              <a:solidFill>
                <a:srgbClr val="333333"/>
              </a:solidFill>
              <a:effectLst>
                <a:outerShdw blurRad="38100" dist="38100" dir="2700000" algn="tl">
                  <a:srgbClr val="000000"/>
                </a:outerShdw>
              </a:effectLst>
              <a:latin typeface="Times New Roman" pitchFamily="18" charset="0"/>
            </a:endParaRPr>
          </a:p>
          <a:p>
            <a:pPr>
              <a:lnSpc>
                <a:spcPct val="90000"/>
              </a:lnSpc>
              <a:buFontTx/>
              <a:buNone/>
            </a:pPr>
            <a:endParaRPr lang="sr-Latn-CS" altLang="sr-Latn-RS" sz="1600" b="1" dirty="0">
              <a:solidFill>
                <a:srgbClr val="333333"/>
              </a:solidFill>
              <a:effectLst>
                <a:outerShdw blurRad="38100" dist="38100" dir="2700000" algn="tl">
                  <a:srgbClr val="000000"/>
                </a:outerShdw>
              </a:effectLst>
              <a:latin typeface="Times New Roman" pitchFamily="18" charset="0"/>
            </a:endParaRPr>
          </a:p>
          <a:p>
            <a:pPr>
              <a:lnSpc>
                <a:spcPct val="90000"/>
              </a:lnSpc>
              <a:buFontTx/>
              <a:buNone/>
            </a:pPr>
            <a:endParaRPr lang="sr-Latn-CS" altLang="sr-Latn-RS" sz="1600" b="1" dirty="0">
              <a:solidFill>
                <a:srgbClr val="333333"/>
              </a:solidFill>
              <a:effectLst>
                <a:outerShdw blurRad="38100" dist="38100" dir="2700000" algn="tl">
                  <a:srgbClr val="000000"/>
                </a:outerShdw>
              </a:effectLst>
              <a:latin typeface="Times New Roman" pitchFamily="18" charset="0"/>
            </a:endParaRPr>
          </a:p>
          <a:p>
            <a:pPr>
              <a:lnSpc>
                <a:spcPct val="90000"/>
              </a:lnSpc>
              <a:buFontTx/>
              <a:buNone/>
            </a:pPr>
            <a:endParaRPr lang="sr-Latn-CS" altLang="sr-Latn-RS" sz="1400" dirty="0" smtClean="0">
              <a:solidFill>
                <a:srgbClr val="333333"/>
              </a:solidFill>
              <a:effectLst>
                <a:outerShdw blurRad="38100" dist="38100" dir="2700000" algn="tl">
                  <a:srgbClr val="000000"/>
                </a:outerShdw>
              </a:effectLst>
              <a:latin typeface="Times New Roman" pitchFamily="18" charset="0"/>
              <a:sym typeface="Symbol" pitchFamily="18" charset="2"/>
            </a:endParaRPr>
          </a:p>
          <a:p>
            <a:pPr>
              <a:lnSpc>
                <a:spcPct val="90000"/>
              </a:lnSpc>
              <a:buFontTx/>
              <a:buNone/>
            </a:pPr>
            <a:r>
              <a:rPr lang="sr-Latn-CS" altLang="sr-Latn-RS" sz="1400" dirty="0" smtClean="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1400" baseline="-25000" dirty="0">
                <a:solidFill>
                  <a:srgbClr val="333333"/>
                </a:solidFill>
                <a:effectLst>
                  <a:outerShdw blurRad="38100" dist="38100" dir="2700000" algn="tl">
                    <a:srgbClr val="000000"/>
                  </a:outerShdw>
                </a:effectLst>
                <a:latin typeface="Times New Roman" pitchFamily="18" charset="0"/>
                <a:sym typeface="Symbol" pitchFamily="18" charset="2"/>
              </a:rPr>
              <a:t>M</a:t>
            </a:r>
            <a:r>
              <a:rPr lang="sr-Latn-CS" altLang="sr-Latn-RS" sz="1400" dirty="0">
                <a:solidFill>
                  <a:srgbClr val="333333"/>
                </a:solidFill>
                <a:effectLst>
                  <a:outerShdw blurRad="38100" dist="38100" dir="2700000" algn="tl">
                    <a:srgbClr val="000000"/>
                  </a:outerShdw>
                </a:effectLst>
                <a:latin typeface="Times New Roman" pitchFamily="18" charset="0"/>
                <a:sym typeface="Symbol" pitchFamily="18" charset="2"/>
              </a:rPr>
              <a:t> – diel. konstanta metala</a:t>
            </a:r>
          </a:p>
          <a:p>
            <a:pPr>
              <a:lnSpc>
                <a:spcPct val="90000"/>
              </a:lnSpc>
              <a:buFontTx/>
              <a:buNone/>
            </a:pPr>
            <a:r>
              <a:rPr lang="sr-Latn-CS" altLang="sr-Latn-RS" sz="1400"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1400" baseline="-25000" dirty="0">
                <a:solidFill>
                  <a:srgbClr val="333333"/>
                </a:solidFill>
                <a:effectLst>
                  <a:outerShdw blurRad="38100" dist="38100" dir="2700000" algn="tl">
                    <a:srgbClr val="000000"/>
                  </a:outerShdw>
                </a:effectLst>
                <a:latin typeface="Times New Roman" pitchFamily="18" charset="0"/>
                <a:sym typeface="Symbol" pitchFamily="18" charset="2"/>
              </a:rPr>
              <a:t>D</a:t>
            </a:r>
            <a:r>
              <a:rPr lang="sr-Latn-CS" altLang="sr-Latn-RS" sz="1400" dirty="0">
                <a:solidFill>
                  <a:srgbClr val="333333"/>
                </a:solidFill>
                <a:effectLst>
                  <a:outerShdw blurRad="38100" dist="38100" dir="2700000" algn="tl">
                    <a:srgbClr val="000000"/>
                  </a:outerShdw>
                </a:effectLst>
                <a:latin typeface="Times New Roman" pitchFamily="18" charset="0"/>
                <a:sym typeface="Symbol" pitchFamily="18" charset="2"/>
              </a:rPr>
              <a:t> – diel. konstanta </a:t>
            </a:r>
            <a:r>
              <a:rPr lang="sr-Latn-CS" altLang="sr-Latn-RS" sz="1400" dirty="0" smtClean="0">
                <a:solidFill>
                  <a:srgbClr val="333333"/>
                </a:solidFill>
                <a:effectLst>
                  <a:outerShdw blurRad="38100" dist="38100" dir="2700000" algn="tl">
                    <a:srgbClr val="000000"/>
                  </a:outerShdw>
                </a:effectLst>
                <a:latin typeface="Times New Roman" pitchFamily="18" charset="0"/>
                <a:sym typeface="Symbol" pitchFamily="18" charset="2"/>
              </a:rPr>
              <a:t>dielektrikau </a:t>
            </a:r>
            <a:r>
              <a:rPr lang="sr-Latn-CS" altLang="sr-Latn-RS" sz="1400" dirty="0">
                <a:solidFill>
                  <a:srgbClr val="333333"/>
                </a:solidFill>
                <a:effectLst>
                  <a:outerShdw blurRad="38100" dist="38100" dir="2700000" algn="tl">
                    <a:srgbClr val="000000"/>
                  </a:outerShdw>
                </a:effectLst>
                <a:latin typeface="Times New Roman" pitchFamily="18" charset="0"/>
                <a:sym typeface="Symbol" pitchFamily="18" charset="2"/>
              </a:rPr>
              <a:t>kome se molekul nalazi</a:t>
            </a:r>
          </a:p>
          <a:p>
            <a:pPr>
              <a:lnSpc>
                <a:spcPct val="90000"/>
              </a:lnSpc>
              <a:buFontTx/>
              <a:buNone/>
            </a:pPr>
            <a:endParaRPr lang="sr-Latn-CS" altLang="sr-Latn-RS" sz="1600" b="1" dirty="0">
              <a:solidFill>
                <a:srgbClr val="333333"/>
              </a:solidFill>
              <a:effectLst>
                <a:outerShdw blurRad="38100" dist="38100" dir="2700000" algn="tl">
                  <a:srgbClr val="000000"/>
                </a:outerShdw>
              </a:effectLst>
              <a:latin typeface="Times New Roman" pitchFamily="18" charset="0"/>
            </a:endParaRPr>
          </a:p>
          <a:p>
            <a:pPr>
              <a:lnSpc>
                <a:spcPct val="90000"/>
              </a:lnSpc>
              <a:buFontTx/>
              <a:buNone/>
            </a:pPr>
            <a:r>
              <a:rPr lang="sr-Latn-CS" altLang="sr-Latn-RS" sz="1600" b="1" dirty="0">
                <a:solidFill>
                  <a:srgbClr val="FF0066"/>
                </a:solidFill>
                <a:effectLst>
                  <a:outerShdw blurRad="38100" dist="38100" dir="2700000" algn="tl">
                    <a:srgbClr val="000000"/>
                  </a:outerShdw>
                </a:effectLst>
                <a:latin typeface="Times New Roman" pitchFamily="18" charset="0"/>
              </a:rPr>
              <a:t>- ovako pojačano upadno zračenje se</a:t>
            </a:r>
          </a:p>
          <a:p>
            <a:pPr>
              <a:lnSpc>
                <a:spcPct val="90000"/>
              </a:lnSpc>
              <a:buFontTx/>
              <a:buNone/>
            </a:pPr>
            <a:r>
              <a:rPr lang="sr-Latn-CS" altLang="sr-Latn-RS" sz="1600" b="1" dirty="0">
                <a:solidFill>
                  <a:srgbClr val="FF0066"/>
                </a:solidFill>
                <a:effectLst>
                  <a:outerShdw blurRad="38100" dist="38100" dir="2700000" algn="tl">
                    <a:srgbClr val="000000"/>
                  </a:outerShdw>
                </a:effectLst>
                <a:latin typeface="Times New Roman" pitchFamily="18" charset="0"/>
              </a:rPr>
              <a:t>  rasejava na molekulima sredine</a:t>
            </a:r>
            <a:endParaRPr lang="en-US" altLang="sr-Latn-RS" sz="1600" b="1" dirty="0">
              <a:solidFill>
                <a:srgbClr val="FF0066"/>
              </a:solidFill>
              <a:effectLst>
                <a:outerShdw blurRad="38100" dist="38100" dir="2700000" algn="tl">
                  <a:srgbClr val="000000"/>
                </a:outerShdw>
              </a:effectLst>
              <a:latin typeface="Times New Roman" pitchFamily="18" charset="0"/>
            </a:endParaRPr>
          </a:p>
        </p:txBody>
      </p:sp>
      <p:graphicFrame>
        <p:nvGraphicFramePr>
          <p:cNvPr id="701483" name="Object 43"/>
          <p:cNvGraphicFramePr>
            <a:graphicFrameLocks noGrp="1" noChangeAspect="1"/>
          </p:cNvGraphicFramePr>
          <p:nvPr>
            <p:ph sz="quarter" idx="2"/>
          </p:nvPr>
        </p:nvGraphicFramePr>
        <p:xfrm>
          <a:off x="6375400" y="2495550"/>
          <a:ext cx="584200" cy="393700"/>
        </p:xfrm>
        <a:graphic>
          <a:graphicData uri="http://schemas.openxmlformats.org/presentationml/2006/ole">
            <mc:AlternateContent xmlns:mc="http://schemas.openxmlformats.org/markup-compatibility/2006">
              <mc:Choice xmlns:v="urn:schemas-microsoft-com:vml" Requires="v">
                <p:oleObj spid="_x0000_s702011" name="Equation" r:id="rId3" imgW="583947" imgH="393529" progId="Equation.3">
                  <p:embed/>
                </p:oleObj>
              </mc:Choice>
              <mc:Fallback>
                <p:oleObj name="Equation" r:id="rId3" imgW="583947" imgH="393529" progId="Equation.3">
                  <p:embed/>
                  <p:pic>
                    <p:nvPicPr>
                      <p:cNvPr id="0"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5400" y="2495550"/>
                        <a:ext cx="58420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01448" name="Rectangle 8"/>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701447" name="Object 7"/>
          <p:cNvGraphicFramePr>
            <a:graphicFrameLocks noChangeAspect="1"/>
          </p:cNvGraphicFramePr>
          <p:nvPr>
            <p:extLst>
              <p:ext uri="{D42A27DB-BD31-4B8C-83A1-F6EECF244321}">
                <p14:modId xmlns:p14="http://schemas.microsoft.com/office/powerpoint/2010/main" val="3185226464"/>
              </p:ext>
            </p:extLst>
          </p:nvPr>
        </p:nvGraphicFramePr>
        <p:xfrm>
          <a:off x="1143000" y="3182938"/>
          <a:ext cx="1371600" cy="393700"/>
        </p:xfrm>
        <a:graphic>
          <a:graphicData uri="http://schemas.openxmlformats.org/presentationml/2006/ole">
            <mc:AlternateContent xmlns:mc="http://schemas.openxmlformats.org/markup-compatibility/2006">
              <mc:Choice xmlns:v="urn:schemas-microsoft-com:vml" Requires="v">
                <p:oleObj spid="_x0000_s702012" name="Equation" r:id="rId5" imgW="799920" imgH="228600" progId="Equation.3">
                  <p:embed/>
                </p:oleObj>
              </mc:Choice>
              <mc:Fallback>
                <p:oleObj name="Equation" r:id="rId5" imgW="799920" imgH="2286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3182938"/>
                        <a:ext cx="1371600" cy="393700"/>
                      </a:xfrm>
                      <a:prstGeom prst="rect">
                        <a:avLst/>
                      </a:prstGeom>
                      <a:solidFill>
                        <a:srgbClr val="FFFFCC"/>
                      </a:solidFill>
                      <a:ln>
                        <a:solidFill>
                          <a:schemeClr val="tx1">
                            <a:lumMod val="75000"/>
                            <a:lumOff val="25000"/>
                          </a:schemeClr>
                        </a:solidFill>
                      </a:ln>
                      <a:extLst/>
                    </p:spPr>
                  </p:pic>
                </p:oleObj>
              </mc:Fallback>
            </mc:AlternateContent>
          </a:graphicData>
        </a:graphic>
      </p:graphicFrame>
      <p:sp>
        <p:nvSpPr>
          <p:cNvPr id="701457"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701456" name="Object 16"/>
          <p:cNvGraphicFramePr>
            <a:graphicFrameLocks noChangeAspect="1"/>
          </p:cNvGraphicFramePr>
          <p:nvPr>
            <p:extLst>
              <p:ext uri="{D42A27DB-BD31-4B8C-83A1-F6EECF244321}">
                <p14:modId xmlns:p14="http://schemas.microsoft.com/office/powerpoint/2010/main" val="4146401393"/>
              </p:ext>
            </p:extLst>
          </p:nvPr>
        </p:nvGraphicFramePr>
        <p:xfrm>
          <a:off x="381000" y="4267200"/>
          <a:ext cx="3153677" cy="762000"/>
        </p:xfrm>
        <a:graphic>
          <a:graphicData uri="http://schemas.openxmlformats.org/presentationml/2006/ole">
            <mc:AlternateContent xmlns:mc="http://schemas.openxmlformats.org/markup-compatibility/2006">
              <mc:Choice xmlns:v="urn:schemas-microsoft-com:vml" Requires="v">
                <p:oleObj spid="_x0000_s702013" name="Equation" r:id="rId7" imgW="1777680" imgH="431640" progId="Equation.3">
                  <p:embed/>
                </p:oleObj>
              </mc:Choice>
              <mc:Fallback>
                <p:oleObj name="Equation" r:id="rId7" imgW="1777680" imgH="431640" progId="Equation.3">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 y="4267200"/>
                        <a:ext cx="3153677" cy="762000"/>
                      </a:xfrm>
                      <a:prstGeom prst="rect">
                        <a:avLst/>
                      </a:prstGeom>
                      <a:solidFill>
                        <a:schemeClr val="accent1"/>
                      </a:solidFill>
                      <a:ln>
                        <a:solidFill>
                          <a:schemeClr val="tx1">
                            <a:lumMod val="75000"/>
                            <a:lumOff val="25000"/>
                          </a:schemeClr>
                        </a:solidFill>
                      </a:ln>
                      <a:extLst/>
                    </p:spPr>
                  </p:pic>
                </p:oleObj>
              </mc:Fallback>
            </mc:AlternateContent>
          </a:graphicData>
        </a:graphic>
      </p:graphicFrame>
      <p:sp>
        <p:nvSpPr>
          <p:cNvPr id="701465" name="Rectangle 25"/>
          <p:cNvSpPr>
            <a:spLocks noChangeArrowheads="1"/>
          </p:cNvSpPr>
          <p:nvPr/>
        </p:nvSpPr>
        <p:spPr bwMode="auto">
          <a:xfrm>
            <a:off x="4267200" y="3752850"/>
            <a:ext cx="4572000" cy="283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a:buFont typeface="Wingdings" panose="05000000000000000000" pitchFamily="2" charset="2"/>
              <a:buChar char="Ø"/>
            </a:pPr>
            <a:r>
              <a:rPr lang="sr-Latn-CS"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u </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molekulu pojačano upadno polje </a:t>
            </a:r>
            <a:r>
              <a:rPr lang="sr-Latn-CS"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(E</a:t>
            </a:r>
            <a:r>
              <a:rPr lang="sr-Latn-CS" altLang="sr-Latn-RS" b="1" baseline="-25000"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0</a:t>
            </a:r>
            <a:r>
              <a:rPr lang="sr-Latn-CS"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+Esp) indukuje dipolni </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momenat, </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b="1" baseline="-25000"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ind</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koji osciluje sa </a:t>
            </a:r>
            <a:r>
              <a:rPr lang="sr-Latn-CS"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tri </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različite frekvencije:</a:t>
            </a:r>
          </a:p>
          <a:p>
            <a:r>
              <a:rPr lang="sr-Latn-CS"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b="1" baseline="-25000"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0</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(Rejlijevo </a:t>
            </a:r>
            <a:r>
              <a:rPr lang="sr-Latn-CS"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rasejanje</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endParaRPr lang="sr-Latn-CS" altLang="sr-Latn-RS" b="1" baseline="-25000"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endParaRPr>
          </a:p>
          <a:p>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 </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b="1" baseline="-25000"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0</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a:t>
            </a:r>
            <a:r>
              <a:rPr lang="sr-Latn-CS" altLang="sr-Latn-RS" b="1" baseline="-25000"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vib</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(Stoksov)</a:t>
            </a:r>
          </a:p>
          <a:p>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 </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b="1" baseline="-25000"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0</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a:t>
            </a:r>
            <a:r>
              <a:rPr lang="sr-Latn-CS" altLang="sr-Latn-RS" b="1" baseline="-25000"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vib</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a:t>
            </a:r>
            <a:r>
              <a:rPr lang="sr-Latn-CS" altLang="sr-Latn-RS"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anti-Stoksov prelaz</a:t>
            </a:r>
            <a:r>
              <a:rPr lang="sr-Latn-C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p>
          <a:p>
            <a:endPar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endParaRPr>
          </a:p>
          <a:p>
            <a:r>
              <a:rPr lang="sr-Latn-CS" altLang="sr-Latn-RS" sz="1600"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 </a:t>
            </a:r>
            <a:r>
              <a:rPr lang="sr-Latn-CS" altLang="sr-Latn-RS" sz="1600" baseline="-25000"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0</a:t>
            </a:r>
            <a:r>
              <a:rPr lang="sr-Latn-CS" altLang="sr-Latn-RS" sz="1600"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sr-Latn-CS" altLang="sr-Latn-RS" sz="1600"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frekvencija upadnog zračenja </a:t>
            </a:r>
          </a:p>
          <a:p>
            <a:r>
              <a:rPr lang="sr-Latn-CS" altLang="sr-Latn-RS" sz="1600"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 </a:t>
            </a:r>
            <a:r>
              <a:rPr lang="sr-Latn-CS" altLang="sr-Latn-RS" sz="1600" baseline="-25000"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vib</a:t>
            </a:r>
            <a:r>
              <a:rPr lang="sr-Latn-CS" altLang="sr-Latn-RS" sz="1600"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 fekvencija odgovarajućeg    </a:t>
            </a:r>
          </a:p>
          <a:p>
            <a:r>
              <a:rPr lang="sr-Latn-CS" altLang="sr-Latn-RS" sz="1600"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vibracionog oblika molekula</a:t>
            </a:r>
            <a:r>
              <a:rPr lang="en-US" altLang="sr-Latn-RS" dirty="0">
                <a:solidFill>
                  <a:srgbClr val="333333"/>
                </a:solidFill>
                <a:latin typeface="Times New Roman" pitchFamily="18" charset="0"/>
                <a:cs typeface="Times New Roman" panose="02020603050405020304" pitchFamily="18" charset="0"/>
                <a:sym typeface="Symbol" pitchFamily="18" charset="2"/>
              </a:rPr>
              <a:t> </a:t>
            </a:r>
            <a:r>
              <a:rPr lang="sr-Latn-CS" altLang="sr-Latn-RS" sz="2000" dirty="0" smtClean="0">
                <a:latin typeface="Times New Roman" panose="02020603050405020304" pitchFamily="18" charset="0"/>
                <a:cs typeface="Times New Roman" panose="02020603050405020304" pitchFamily="18" charset="0"/>
              </a:rPr>
              <a:t>   </a:t>
            </a:r>
            <a:endParaRPr lang="sr-Latn-CS" altLang="sr-Latn-RS" sz="2000" dirty="0">
              <a:latin typeface="Times New Roman" panose="02020603050405020304" pitchFamily="18" charset="0"/>
              <a:cs typeface="Times New Roman" panose="02020603050405020304" pitchFamily="18" charset="0"/>
            </a:endParaRPr>
          </a:p>
        </p:txBody>
      </p:sp>
      <p:sp>
        <p:nvSpPr>
          <p:cNvPr id="701478" name="Rectangle 38"/>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pic>
        <p:nvPicPr>
          <p:cNvPr id="701516" name="Picture 7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4400" y="91650"/>
            <a:ext cx="1752600" cy="1406601"/>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701535" name="Picture 9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76800" y="685800"/>
            <a:ext cx="3733800" cy="2879725"/>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graphicFrame>
        <p:nvGraphicFramePr>
          <p:cNvPr id="701536" name="Object 96"/>
          <p:cNvGraphicFramePr>
            <a:graphicFrameLocks noChangeAspect="1"/>
          </p:cNvGraphicFramePr>
          <p:nvPr/>
        </p:nvGraphicFramePr>
        <p:xfrm>
          <a:off x="5029200" y="2895600"/>
          <a:ext cx="584200" cy="393700"/>
        </p:xfrm>
        <a:graphic>
          <a:graphicData uri="http://schemas.openxmlformats.org/presentationml/2006/ole">
            <mc:AlternateContent xmlns:mc="http://schemas.openxmlformats.org/markup-compatibility/2006">
              <mc:Choice xmlns:v="urn:schemas-microsoft-com:vml" Requires="v">
                <p:oleObj spid="_x0000_s702014" name="Equation" r:id="rId11" imgW="583947" imgH="393529" progId="Equation.3">
                  <p:embed/>
                </p:oleObj>
              </mc:Choice>
              <mc:Fallback>
                <p:oleObj name="Equation" r:id="rId11" imgW="583947" imgH="393529" progId="Equation.3">
                  <p:embed/>
                  <p:pic>
                    <p:nvPicPr>
                      <p:cNvPr id="0" name="Object 9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2895600"/>
                        <a:ext cx="5842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01544" name="Group 104"/>
          <p:cNvGraphicFramePr>
            <a:graphicFrameLocks noGrp="1"/>
          </p:cNvGraphicFramePr>
          <p:nvPr/>
        </p:nvGraphicFramePr>
        <p:xfrm>
          <a:off x="4953000" y="2895600"/>
          <a:ext cx="685800" cy="518160"/>
        </p:xfrm>
        <a:graphic>
          <a:graphicData uri="http://schemas.openxmlformats.org/drawingml/2006/table">
            <a:tbl>
              <a:tblPr/>
              <a:tblGrid>
                <a:gridCol w="685800"/>
              </a:tblGrid>
              <a:tr h="4572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lnTlToBr>
                      <a:noFill/>
                    </a:lnTlToBr>
                    <a:lnBlToTr>
                      <a:noFill/>
                    </a:lnBlToTr>
                    <a:noFill/>
                  </a:tcPr>
                </a:tc>
              </a:tr>
            </a:tbl>
          </a:graphicData>
        </a:graphic>
      </p:graphicFrame>
      <p:sp>
        <p:nvSpPr>
          <p:cNvPr id="2" name="Rectangle 1"/>
          <p:cNvSpPr/>
          <p:nvPr/>
        </p:nvSpPr>
        <p:spPr>
          <a:xfrm>
            <a:off x="5469903" y="316468"/>
            <a:ext cx="2886368" cy="369332"/>
          </a:xfrm>
          <a:prstGeom prst="rect">
            <a:avLst/>
          </a:prstGeom>
        </p:spPr>
        <p:txBody>
          <a:bodyPr wrap="none">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Kre</a:t>
            </a:r>
            <a:r>
              <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rPr>
              <a:t>č</a:t>
            </a:r>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manova konfiguracije </a:t>
            </a:r>
          </a:p>
        </p:txBody>
      </p:sp>
      <p:sp>
        <p:nvSpPr>
          <p:cNvPr id="20" name="AutoShape 73"/>
          <p:cNvSpPr>
            <a:spLocks noChangeArrowheads="1"/>
          </p:cNvSpPr>
          <p:nvPr/>
        </p:nvSpPr>
        <p:spPr bwMode="auto">
          <a:xfrm>
            <a:off x="2700779" y="143673"/>
            <a:ext cx="3657600" cy="1295400"/>
          </a:xfrm>
          <a:prstGeom prst="wedgeEllipseCallout">
            <a:avLst>
              <a:gd name="adj1" fmla="val -74379"/>
              <a:gd name="adj2" fmla="val 194619"/>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600" b="1" dirty="0">
                <a:solidFill>
                  <a:srgbClr val="333333"/>
                </a:solidFill>
                <a:effectLst>
                  <a:outerShdw blurRad="38100" dist="38100" dir="2700000" algn="tl">
                    <a:srgbClr val="000000"/>
                  </a:outerShdw>
                </a:effectLst>
                <a:latin typeface="Times New Roman" pitchFamily="18" charset="0"/>
              </a:rPr>
              <a:t>jačina polja se može analitički rešiti samo za metalne čestice sfernog ili  sferoidnog oblika</a:t>
            </a:r>
            <a:endParaRPr lang="en-US" altLang="sr-Latn-RS" sz="16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2"/>
                                          </p:val>
                                        </p:tav>
                                        <p:tav tm="100000">
                                          <p:val>
                                            <p:strVal val="#ppt_x"/>
                                          </p:val>
                                        </p:tav>
                                      </p:tavLst>
                                    </p:anim>
                                    <p:anim calcmode="lin" valueType="num">
                                      <p:cBhvr>
                                        <p:cTn id="8"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marL="285750" indent="-285750">
              <a:buFont typeface="Wingdings" panose="05000000000000000000" pitchFamily="2" charset="2"/>
              <a:buChar char="Ø"/>
            </a:pPr>
            <a:r>
              <a:rPr lang="sr-Latn-CS" altLang="sr-Latn-RS" sz="28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elektromgnetsko zračenje (                     ) koje se rasejava na molekulima menja energiju u zavisnosti da li se radi o </a:t>
            </a:r>
            <a:r>
              <a:rPr lang="sr-Latn-CS" altLang="sr-Latn-RS" sz="28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Stoksovoj ili anti-Stoksovoj komponenti</a:t>
            </a:r>
          </a:p>
          <a:p>
            <a:pPr marL="285750" indent="-285750">
              <a:buFont typeface="Wingdings" panose="05000000000000000000" pitchFamily="2" charset="2"/>
              <a:buChar char="Ø"/>
            </a:pPr>
            <a:endParaRPr lang="sr-Latn-CS" altLang="sr-Latn-RS" sz="28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endParaRPr>
          </a:p>
          <a:p>
            <a:pPr marL="285750" indent="-285750">
              <a:buFont typeface="Wingdings" panose="05000000000000000000" pitchFamily="2" charset="2"/>
              <a:buChar char="Ø"/>
            </a:pPr>
            <a:r>
              <a:rPr lang="sr-Latn-CS" altLang="sr-Latn-RS" sz="28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ramanski rasejano zračenje </a:t>
            </a: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sz="2800" b="1" baseline="-25000"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0 </a:t>
            </a: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a:rPr>
              <a:t></a:t>
            </a: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a:t>
            </a:r>
            <a:r>
              <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sz="2800" b="1" baseline="-25000"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vib</a:t>
            </a: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koje napušta molekul biva takođe pojačano za komponentu E</a:t>
            </a:r>
            <a:r>
              <a:rPr lang="sr-Latn-CS" altLang="sr-Latn-RS" sz="2800" b="1" baseline="-25000"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SP,</a:t>
            </a: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a:t>
            </a:r>
            <a:endPar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650660932"/>
              </p:ext>
            </p:extLst>
          </p:nvPr>
        </p:nvGraphicFramePr>
        <p:xfrm>
          <a:off x="5106988" y="304800"/>
          <a:ext cx="1743075" cy="457200"/>
        </p:xfrm>
        <a:graphic>
          <a:graphicData uri="http://schemas.openxmlformats.org/presentationml/2006/ole">
            <mc:AlternateContent xmlns:mc="http://schemas.openxmlformats.org/markup-compatibility/2006">
              <mc:Choice xmlns:v="urn:schemas-microsoft-com:vml" Requires="v">
                <p:oleObj spid="_x0000_s732203" name="Equation" r:id="rId3" imgW="876240" imgH="228600" progId="Equation.3">
                  <p:embed/>
                </p:oleObj>
              </mc:Choice>
              <mc:Fallback>
                <p:oleObj name="Equation" r:id="rId3" imgW="876240" imgH="228600" progId="Equation.3">
                  <p:embed/>
                  <p:pic>
                    <p:nvPicPr>
                      <p:cNvPr id="0" name="Object 7"/>
                      <p:cNvPicPr>
                        <a:picLocks noChangeAspect="1" noChangeArrowheads="1"/>
                      </p:cNvPicPr>
                      <p:nvPr/>
                    </p:nvPicPr>
                    <p:blipFill>
                      <a:blip r:embed="rId4"/>
                      <a:srcRect/>
                      <a:stretch>
                        <a:fillRect/>
                      </a:stretch>
                    </p:blipFill>
                    <p:spPr bwMode="auto">
                      <a:xfrm>
                        <a:off x="5106988" y="304800"/>
                        <a:ext cx="1743075" cy="457200"/>
                      </a:xfrm>
                      <a:prstGeom prst="rect">
                        <a:avLst/>
                      </a:prstGeom>
                      <a:solidFill>
                        <a:srgbClr val="FFFFCC"/>
                      </a:solidFill>
                      <a:ln w="9525">
                        <a:solidFill>
                          <a:srgbClr val="404040"/>
                        </a:solidFill>
                        <a:miter lim="800000"/>
                        <a:headEnd/>
                        <a:tailEnd/>
                      </a:ln>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608445686"/>
              </p:ext>
            </p:extLst>
          </p:nvPr>
        </p:nvGraphicFramePr>
        <p:xfrm>
          <a:off x="3581400" y="3505200"/>
          <a:ext cx="3098800" cy="642938"/>
        </p:xfrm>
        <a:graphic>
          <a:graphicData uri="http://schemas.openxmlformats.org/presentationml/2006/ole">
            <mc:AlternateContent xmlns:mc="http://schemas.openxmlformats.org/markup-compatibility/2006">
              <mc:Choice xmlns:v="urn:schemas-microsoft-com:vml" Requires="v">
                <p:oleObj spid="_x0000_s732204" name="Equation" r:id="rId5" imgW="1168200" imgH="241200" progId="Equation.3">
                  <p:embed/>
                </p:oleObj>
              </mc:Choice>
              <mc:Fallback>
                <p:oleObj name="Equation" r:id="rId5" imgW="1168200" imgH="241200" progId="Equation.3">
                  <p:embed/>
                  <p:pic>
                    <p:nvPicPr>
                      <p:cNvPr id="0" name=""/>
                      <p:cNvPicPr>
                        <a:picLocks noChangeAspect="1" noChangeArrowheads="1"/>
                      </p:cNvPicPr>
                      <p:nvPr/>
                    </p:nvPicPr>
                    <p:blipFill>
                      <a:blip r:embed="rId6"/>
                      <a:srcRect/>
                      <a:stretch>
                        <a:fillRect/>
                      </a:stretch>
                    </p:blipFill>
                    <p:spPr bwMode="auto">
                      <a:xfrm>
                        <a:off x="3581400" y="3505200"/>
                        <a:ext cx="3098800" cy="642938"/>
                      </a:xfrm>
                      <a:prstGeom prst="rect">
                        <a:avLst/>
                      </a:prstGeom>
                      <a:solidFill>
                        <a:srgbClr val="FFFFCC"/>
                      </a:solidFill>
                      <a:ln w="9525">
                        <a:solidFill>
                          <a:srgbClr val="404040"/>
                        </a:solidFill>
                        <a:miter lim="800000"/>
                        <a:headEnd/>
                        <a:tailEnd/>
                      </a:ln>
                    </p:spPr>
                  </p:pic>
                </p:oleObj>
              </mc:Fallback>
            </mc:AlternateContent>
          </a:graphicData>
        </a:graphic>
      </p:graphicFrame>
      <p:sp>
        <p:nvSpPr>
          <p:cNvPr id="5" name="Rectangle 4"/>
          <p:cNvSpPr/>
          <p:nvPr/>
        </p:nvSpPr>
        <p:spPr>
          <a:xfrm>
            <a:off x="685800" y="4724400"/>
            <a:ext cx="7924800" cy="1569660"/>
          </a:xfrm>
          <a:prstGeom prst="rect">
            <a:avLst/>
          </a:prstGeom>
        </p:spPr>
        <p:txBody>
          <a:bodyPr wrap="square">
            <a:spAutoFit/>
          </a:bodyPr>
          <a:lstStyle/>
          <a:p>
            <a:pPr algn="ctr"/>
            <a:r>
              <a:rPr lang="sr-Latn-CS" altLang="sr-Latn-RS" sz="3200" b="1" dirty="0">
                <a:solidFill>
                  <a:srgbClr val="333333"/>
                </a:solidFill>
                <a:effectLst>
                  <a:outerShdw blurRad="38100" dist="38100" dir="2700000" algn="tl">
                    <a:srgbClr val="000000"/>
                  </a:outerShdw>
                </a:effectLst>
                <a:latin typeface="Times New Roman" pitchFamily="18" charset="0"/>
              </a:rPr>
              <a:t>I ulazno i izlazno polje se poja</a:t>
            </a:r>
            <a:r>
              <a:rPr lang="en-US" altLang="sr-Latn-RS" sz="3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3200" b="1" dirty="0">
                <a:solidFill>
                  <a:srgbClr val="333333"/>
                </a:solidFill>
                <a:effectLst>
                  <a:outerShdw blurRad="38100" dist="38100" dir="2700000" algn="tl">
                    <a:srgbClr val="000000"/>
                  </a:outerShdw>
                </a:effectLst>
                <a:latin typeface="Times New Roman" pitchFamily="18" charset="0"/>
              </a:rPr>
              <a:t>avaju za komponentu E</a:t>
            </a:r>
            <a:r>
              <a:rPr lang="sr-Latn-CS" altLang="sr-Latn-RS" sz="3200" b="1" baseline="-25000" dirty="0">
                <a:solidFill>
                  <a:srgbClr val="333333"/>
                </a:solidFill>
                <a:effectLst>
                  <a:outerShdw blurRad="38100" dist="38100" dir="2700000" algn="tl">
                    <a:srgbClr val="000000"/>
                  </a:outerShdw>
                </a:effectLst>
                <a:latin typeface="Times New Roman" pitchFamily="18" charset="0"/>
              </a:rPr>
              <a:t>sp</a:t>
            </a:r>
            <a:r>
              <a:rPr lang="sr-Latn-CS" altLang="sr-Latn-RS" sz="3200" b="1" dirty="0">
                <a:solidFill>
                  <a:srgbClr val="333333"/>
                </a:solidFill>
                <a:effectLst>
                  <a:outerShdw blurRad="38100" dist="38100" dir="2700000" algn="tl">
                    <a:srgbClr val="000000"/>
                  </a:outerShdw>
                </a:effectLst>
                <a:latin typeface="Times New Roman" pitchFamily="18" charset="0"/>
              </a:rPr>
              <a:t> koja poti</a:t>
            </a:r>
            <a:r>
              <a:rPr lang="en-US" altLang="sr-Latn-RS" sz="3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3200" b="1" dirty="0">
                <a:solidFill>
                  <a:srgbClr val="333333"/>
                </a:solidFill>
                <a:effectLst>
                  <a:outerShdw blurRad="38100" dist="38100" dir="2700000" algn="tl">
                    <a:srgbClr val="000000"/>
                  </a:outerShdw>
                </a:effectLst>
                <a:latin typeface="Times New Roman" pitchFamily="18" charset="0"/>
              </a:rPr>
              <a:t>e od rezonancije površinskog plazmona</a:t>
            </a:r>
          </a:p>
        </p:txBody>
      </p:sp>
      <p:sp>
        <p:nvSpPr>
          <p:cNvPr id="6" name="Rounded Rectangle 5"/>
          <p:cNvSpPr/>
          <p:nvPr/>
        </p:nvSpPr>
        <p:spPr>
          <a:xfrm>
            <a:off x="495300" y="4724400"/>
            <a:ext cx="8305800" cy="169137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extLst>
      <p:ext uri="{BB962C8B-B14F-4D97-AF65-F5344CB8AC3E}">
        <p14:creationId xmlns:p14="http://schemas.microsoft.com/office/powerpoint/2010/main" val="8553262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533400" y="1524000"/>
            <a:ext cx="8229600" cy="2819400"/>
          </a:xfrm>
        </p:spPr>
        <p:txBody>
          <a:bodyPr/>
          <a:lstStyle/>
          <a:p>
            <a:pPr>
              <a:buFont typeface="Wingdings" panose="05000000000000000000" pitchFamily="2" charset="2"/>
              <a:buChar char="Ø"/>
            </a:pPr>
            <a:r>
              <a:rPr lang="sr-Latn-C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rPr>
              <a:t> poja</a:t>
            </a:r>
            <a:r>
              <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anje je posebno veliko ako je ramanski rasuta </a:t>
            </a:r>
            <a:r>
              <a:rPr lang="sr-Latn-C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rPr>
              <a:t>komponenta </a:t>
            </a:r>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u rezonanciji sa površinskim plazmonom</a:t>
            </a:r>
          </a:p>
          <a:p>
            <a:endParaRPr lang="sr-Latn-RS" dirty="0">
              <a:solidFill>
                <a:schemeClr val="tx1">
                  <a:lumMod val="85000"/>
                  <a:lumOff val="15000"/>
                </a:schemeClr>
              </a:solidFill>
            </a:endParaRPr>
          </a:p>
        </p:txBody>
      </p:sp>
    </p:spTree>
    <p:extLst>
      <p:ext uri="{BB962C8B-B14F-4D97-AF65-F5344CB8AC3E}">
        <p14:creationId xmlns:p14="http://schemas.microsoft.com/office/powerpoint/2010/main" val="38074743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358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066800"/>
            <a:ext cx="7653338" cy="4651375"/>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335878" name="Rectangle 6"/>
          <p:cNvSpPr>
            <a:spLocks noChangeArrowheads="1"/>
          </p:cNvSpPr>
          <p:nvPr/>
        </p:nvSpPr>
        <p:spPr bwMode="auto">
          <a:xfrm>
            <a:off x="2286000" y="5943600"/>
            <a:ext cx="6096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Mogući prelazi izazvani interakcijama</a:t>
            </a:r>
          </a:p>
          <a:p>
            <a:pPr algn="ct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foton-molekul</a:t>
            </a:r>
            <a:endPar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
        <p:nvSpPr>
          <p:cNvPr id="335886" name="AutoShape 14"/>
          <p:cNvSpPr>
            <a:spLocks noChangeArrowheads="1"/>
          </p:cNvSpPr>
          <p:nvPr/>
        </p:nvSpPr>
        <p:spPr bwMode="auto">
          <a:xfrm>
            <a:off x="1066800" y="152400"/>
            <a:ext cx="4114800" cy="1752600"/>
          </a:xfrm>
          <a:prstGeom prst="wedgeEllipseCallout">
            <a:avLst>
              <a:gd name="adj1" fmla="val 50310"/>
              <a:gd name="adj2" fmla="val 63769"/>
            </a:avLst>
          </a:prstGeom>
          <a:gradFill rotWithShape="1">
            <a:gsLst>
              <a:gs pos="0">
                <a:srgbClr val="FF0066"/>
              </a:gs>
              <a:gs pos="100000">
                <a:srgbClr val="FF0066">
                  <a:gamma/>
                  <a:shade val="46275"/>
                  <a:invGamma/>
                </a:srgbClr>
              </a:gs>
            </a:gsLst>
            <a:lin ang="54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sr-Latn-RS" b="1" dirty="0">
                <a:solidFill>
                  <a:schemeClr val="bg1"/>
                </a:solidFill>
                <a:effectLst>
                  <a:outerShdw blurRad="38100" dist="38100" dir="2700000" algn="tl">
                    <a:srgbClr val="000000"/>
                  </a:outerShdw>
                </a:effectLst>
                <a:latin typeface="Times New Roman" pitchFamily="18" charset="0"/>
              </a:rPr>
              <a:t>Z</a:t>
            </a:r>
            <a:r>
              <a:rPr lang="sr-Latn-CS" altLang="sr-Latn-RS" b="1" dirty="0">
                <a:solidFill>
                  <a:schemeClr val="bg1"/>
                </a:solidFill>
                <a:effectLst>
                  <a:outerShdw blurRad="38100" dist="38100" dir="2700000" algn="tl">
                    <a:srgbClr val="000000"/>
                  </a:outerShdw>
                </a:effectLst>
                <a:latin typeface="Times New Roman" pitchFamily="18" charset="0"/>
              </a:rPr>
              <a:t>račenje koje menja frekvenciju naziva se </a:t>
            </a:r>
          </a:p>
          <a:p>
            <a:r>
              <a:rPr lang="en-US" altLang="sr-Latn-RS" b="1" u="sng" dirty="0">
                <a:solidFill>
                  <a:schemeClr val="bg1"/>
                </a:solidFill>
                <a:effectLst>
                  <a:outerShdw blurRad="38100" dist="38100" dir="2700000" algn="tl">
                    <a:srgbClr val="000000"/>
                  </a:outerShdw>
                </a:effectLst>
                <a:latin typeface="Times New Roman" pitchFamily="18" charset="0"/>
              </a:rPr>
              <a:t>RAMANSKO</a:t>
            </a:r>
            <a:r>
              <a:rPr lang="sr-Latn-CS" altLang="sr-Latn-RS" b="1" u="sng" dirty="0">
                <a:solidFill>
                  <a:schemeClr val="bg1"/>
                </a:solidFill>
                <a:effectLst>
                  <a:outerShdw blurRad="38100" dist="38100" dir="2700000" algn="tl">
                    <a:srgbClr val="000000"/>
                  </a:outerShdw>
                </a:effectLst>
                <a:latin typeface="Times New Roman" pitchFamily="18" charset="0"/>
              </a:rPr>
              <a:t> </a:t>
            </a:r>
            <a:r>
              <a:rPr lang="en-US" altLang="sr-Latn-RS" b="1" u="sng" dirty="0">
                <a:solidFill>
                  <a:schemeClr val="bg1"/>
                </a:solidFill>
                <a:effectLst>
                  <a:outerShdw blurRad="38100" dist="38100" dir="2700000" algn="tl">
                    <a:srgbClr val="000000"/>
                  </a:outerShdw>
                </a:effectLst>
                <a:latin typeface="Times New Roman" pitchFamily="18" charset="0"/>
              </a:rPr>
              <a:t>ZRA</a:t>
            </a:r>
            <a:r>
              <a:rPr lang="sr-Latn-CS" altLang="sr-Latn-RS" b="1" u="sng" dirty="0">
                <a:solidFill>
                  <a:schemeClr val="bg1"/>
                </a:solidFill>
                <a:effectLst>
                  <a:outerShdw blurRad="38100" dist="38100" dir="2700000" algn="tl">
                    <a:srgbClr val="000000"/>
                  </a:outerShdw>
                </a:effectLst>
                <a:latin typeface="Times New Roman" pitchFamily="18" charset="0"/>
              </a:rPr>
              <a:t>Č</a:t>
            </a:r>
            <a:r>
              <a:rPr lang="en-US" altLang="sr-Latn-RS" b="1" u="sng" dirty="0">
                <a:solidFill>
                  <a:schemeClr val="bg1"/>
                </a:solidFill>
                <a:effectLst>
                  <a:outerShdw blurRad="38100" dist="38100" dir="2700000" algn="tl">
                    <a:srgbClr val="000000"/>
                  </a:outerShdw>
                </a:effectLst>
                <a:latin typeface="Times New Roman" pitchFamily="18" charset="0"/>
              </a:rPr>
              <a:t>ENJE</a:t>
            </a:r>
          </a:p>
        </p:txBody>
      </p:sp>
    </p:spTree>
    <p:extLst>
      <p:ext uri="{BB962C8B-B14F-4D97-AF65-F5344CB8AC3E}">
        <p14:creationId xmlns:p14="http://schemas.microsoft.com/office/powerpoint/2010/main" val="2637818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35886"/>
                                        </p:tgtEl>
                                        <p:attrNameLst>
                                          <p:attrName>style.visibility</p:attrName>
                                        </p:attrNameLst>
                                      </p:cBhvr>
                                      <p:to>
                                        <p:strVal val="visible"/>
                                      </p:to>
                                    </p:set>
                                    <p:anim calcmode="lin" valueType="num">
                                      <p:cBhvr>
                                        <p:cTn id="7" dur="1000" fill="hold"/>
                                        <p:tgtEl>
                                          <p:spTgt spid="335886"/>
                                        </p:tgtEl>
                                        <p:attrNameLst>
                                          <p:attrName>ppt_x</p:attrName>
                                        </p:attrNameLst>
                                      </p:cBhvr>
                                      <p:tavLst>
                                        <p:tav tm="0">
                                          <p:val>
                                            <p:strVal val="#ppt_x-.2"/>
                                          </p:val>
                                        </p:tav>
                                        <p:tav tm="100000">
                                          <p:val>
                                            <p:strVal val="#ppt_x"/>
                                          </p:val>
                                        </p:tav>
                                      </p:tavLst>
                                    </p:anim>
                                    <p:anim calcmode="lin" valueType="num">
                                      <p:cBhvr>
                                        <p:cTn id="8" dur="1000" fill="hold"/>
                                        <p:tgtEl>
                                          <p:spTgt spid="335886"/>
                                        </p:tgtEl>
                                        <p:attrNameLst>
                                          <p:attrName>ppt_y</p:attrName>
                                        </p:attrNameLst>
                                      </p:cBhvr>
                                      <p:tavLst>
                                        <p:tav tm="0">
                                          <p:val>
                                            <p:strVal val="#ppt_y"/>
                                          </p:val>
                                        </p:tav>
                                        <p:tav tm="100000">
                                          <p:val>
                                            <p:strVal val="#ppt_y"/>
                                          </p:val>
                                        </p:tav>
                                      </p:tavLst>
                                    </p:anim>
                                    <p:animEffect transition="in" filter="wipe(right)" prLst="gradientSize: 0.1">
                                      <p:cBhvr>
                                        <p:cTn id="9" dur="1000"/>
                                        <p:tgtEl>
                                          <p:spTgt spid="3358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86"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1" name="Rectangle 3"/>
          <p:cNvSpPr>
            <a:spLocks noGrp="1" noChangeArrowheads="1"/>
          </p:cNvSpPr>
          <p:nvPr>
            <p:ph type="body" idx="1"/>
          </p:nvPr>
        </p:nvSpPr>
        <p:spPr>
          <a:xfrm>
            <a:off x="457200" y="381000"/>
            <a:ext cx="8229600" cy="6019800"/>
          </a:xfrm>
        </p:spPr>
        <p:txBody>
          <a:bodyPr/>
          <a:lstStyle/>
          <a:p>
            <a:pPr>
              <a:lnSpc>
                <a:spcPct val="80000"/>
              </a:lnSpc>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faktor </a:t>
            </a:r>
            <a:r>
              <a:rPr lang="sr-Latn-CS" altLang="sr-Latn-RS" sz="2000" b="1" dirty="0">
                <a:solidFill>
                  <a:srgbClr val="333333"/>
                </a:solidFill>
                <a:effectLst>
                  <a:outerShdw blurRad="38100" dist="38100" dir="2700000" algn="tl">
                    <a:srgbClr val="000000"/>
                  </a:outerShdw>
                </a:effectLst>
                <a:latin typeface="Times New Roman" pitchFamily="18" charset="0"/>
              </a:rPr>
              <a:t>poja</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anja polja koje “ose</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000" b="1" dirty="0">
                <a:solidFill>
                  <a:srgbClr val="333333"/>
                </a:solidFill>
                <a:effectLst>
                  <a:outerShdw blurRad="38100" dist="38100" dir="2700000" algn="tl">
                    <a:srgbClr val="000000"/>
                  </a:outerShdw>
                </a:effectLst>
                <a:latin typeface="Times New Roman" pitchFamily="18" charset="0"/>
              </a:rPr>
              <a:t>a” molekul asdsorbovan na površini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metala  je:</a:t>
            </a:r>
          </a:p>
          <a:p>
            <a:pPr marL="0" indent="0">
              <a:lnSpc>
                <a:spcPct val="80000"/>
              </a:lnSpc>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maksimalno </a:t>
            </a:r>
            <a:r>
              <a:rPr lang="sr-Latn-CS" altLang="sr-Latn-RS" sz="2000" b="1" dirty="0">
                <a:solidFill>
                  <a:srgbClr val="333333"/>
                </a:solidFill>
                <a:effectLst>
                  <a:outerShdw blurRad="38100" dist="38100" dir="2700000" algn="tl">
                    <a:srgbClr val="000000"/>
                  </a:outerShdw>
                </a:effectLst>
                <a:latin typeface="Times New Roman" pitchFamily="18" charset="0"/>
              </a:rPr>
              <a:t>pojačanje javlje se pod uslovim kada </a:t>
            </a:r>
            <a:r>
              <a:rPr lang="sr-Latn-CS" altLang="sr-Latn-RS" sz="2000" b="1" dirty="0" smtClean="0">
                <a:solidFill>
                  <a:srgbClr val="333333"/>
                </a:solidFill>
                <a:effectLst>
                  <a:outerShdw blurRad="38100" dist="38100" dir="2700000" algn="tl">
                    <a:srgbClr val="000000"/>
                  </a:outerShdw>
                </a:effectLst>
                <a:latin typeface="Times New Roman" pitchFamily="18" charset="0"/>
              </a:rPr>
              <a:t>imenioc </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a:rPr>
              <a:t>0</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None/>
            </a:pPr>
            <a:r>
              <a:rPr lang="sr-Latn-CS" altLang="sr-Latn-RS" sz="2000" b="1" dirty="0">
                <a:solidFill>
                  <a:srgbClr val="333333"/>
                </a:solidFill>
                <a:effectLst>
                  <a:outerShdw blurRad="38100" dist="38100" dir="2700000" algn="tl">
                    <a:srgbClr val="000000"/>
                  </a:outerShdw>
                </a:effectLst>
                <a:latin typeface="Times New Roman" pitchFamily="18" charset="0"/>
              </a:rPr>
              <a:t>          </a:t>
            </a:r>
          </a:p>
          <a:p>
            <a:pPr>
              <a:lnSpc>
                <a:spcPct val="80000"/>
              </a:lnSpc>
              <a:buFontTx/>
              <a:buNone/>
            </a:pPr>
            <a:r>
              <a:rPr lang="sr-Latn-CS" altLang="sr-Latn-RS" sz="2000" b="1" dirty="0">
                <a:solidFill>
                  <a:srgbClr val="333333"/>
                </a:solidFill>
                <a:effectLst>
                  <a:outerShdw blurRad="38100" dist="38100" dir="2700000" algn="tl">
                    <a:srgbClr val="000000"/>
                  </a:outerShdw>
                </a:effectLst>
                <a:latin typeface="Times New Roman" pitchFamily="18" charset="0"/>
              </a:rPr>
              <a:t>           -                          </a:t>
            </a:r>
            <a:r>
              <a:rPr lang="sr-Latn-CS" altLang="sr-Latn-RS" sz="1800" b="1" dirty="0">
                <a:solidFill>
                  <a:srgbClr val="333333"/>
                </a:solidFill>
                <a:effectLst>
                  <a:outerShdw blurRad="38100" dist="38100" dir="2700000" algn="tl">
                    <a:srgbClr val="000000"/>
                  </a:outerShdw>
                </a:effectLst>
                <a:latin typeface="Times New Roman" pitchFamily="18" charset="0"/>
              </a:rPr>
              <a:t>(relacija važi za </a:t>
            </a:r>
            <a:r>
              <a:rPr lang="sr-Latn-CS" altLang="sr-Latn-RS" sz="1800" b="1" dirty="0">
                <a:solidFill>
                  <a:srgbClr val="FF0066"/>
                </a:solidFill>
                <a:effectLst>
                  <a:outerShdw blurRad="38100" dist="38100" dir="2700000" algn="tl">
                    <a:srgbClr val="000000"/>
                  </a:outerShdw>
                </a:effectLst>
                <a:latin typeface="Times New Roman" pitchFamily="18" charset="0"/>
              </a:rPr>
              <a:t>Ag i Au</a:t>
            </a:r>
            <a:r>
              <a:rPr lang="sr-Latn-CS" altLang="sr-Latn-RS" sz="1800" b="1" dirty="0">
                <a:solidFill>
                  <a:srgbClr val="333333"/>
                </a:solidFill>
                <a:effectLst>
                  <a:outerShdw blurRad="38100" dist="38100" dir="2700000" algn="tl">
                    <a:srgbClr val="000000"/>
                  </a:outerShdw>
                </a:effectLst>
                <a:latin typeface="Times New Roman" pitchFamily="18" charset="0"/>
              </a:rPr>
              <a:t> kao metale koji se ozračuju </a:t>
            </a:r>
          </a:p>
          <a:p>
            <a:pPr>
              <a:lnSpc>
                <a:spcPct val="80000"/>
              </a:lnSpc>
              <a:buFontTx/>
              <a:buNone/>
            </a:pPr>
            <a:r>
              <a:rPr lang="sr-Latn-CS" altLang="sr-Latn-RS" sz="1800" b="1" dirty="0">
                <a:solidFill>
                  <a:srgbClr val="333333"/>
                </a:solidFill>
                <a:effectLst>
                  <a:outerShdw blurRad="38100" dist="38100" dir="2700000" algn="tl">
                    <a:srgbClr val="000000"/>
                  </a:outerShdw>
                </a:effectLst>
                <a:latin typeface="Times New Roman" pitchFamily="18" charset="0"/>
              </a:rPr>
              <a:t>                                           nekim talasnim dužinama iz </a:t>
            </a:r>
            <a:r>
              <a:rPr lang="sr-Latn-CS" altLang="sr-Latn-RS" sz="1800" b="1" dirty="0">
                <a:solidFill>
                  <a:srgbClr val="FF0066"/>
                </a:solidFill>
                <a:effectLst>
                  <a:outerShdw blurRad="38100" dist="38100" dir="2700000" algn="tl">
                    <a:srgbClr val="000000"/>
                  </a:outerShdw>
                </a:effectLst>
                <a:latin typeface="Times New Roman" pitchFamily="18" charset="0"/>
              </a:rPr>
              <a:t>VID i NIR</a:t>
            </a:r>
            <a:r>
              <a:rPr lang="sr-Latn-CS" altLang="sr-Latn-RS" sz="1800" b="1" dirty="0">
                <a:solidFill>
                  <a:srgbClr val="333333"/>
                </a:solidFill>
                <a:effectLst>
                  <a:outerShdw blurRad="38100" dist="38100" dir="2700000" algn="tl">
                    <a:srgbClr val="000000"/>
                  </a:outerShdw>
                </a:effectLst>
                <a:latin typeface="Times New Roman" pitchFamily="18" charset="0"/>
              </a:rPr>
              <a:t> oblasti)</a:t>
            </a:r>
          </a:p>
          <a:p>
            <a:pPr>
              <a:lnSpc>
                <a:spcPct val="80000"/>
              </a:lnSpc>
              <a:buFontTx/>
              <a:buNone/>
            </a:pPr>
            <a:r>
              <a:rPr lang="sr-Latn-CS" altLang="sr-Latn-RS" sz="2000" b="1" dirty="0">
                <a:solidFill>
                  <a:srgbClr val="333333"/>
                </a:solidFill>
                <a:effectLst>
                  <a:outerShdw blurRad="38100" dist="38100" dir="2700000" algn="tl">
                    <a:srgbClr val="000000"/>
                  </a:outerShdw>
                </a:effectLst>
                <a:latin typeface="Times New Roman" pitchFamily="18" charset="0"/>
              </a:rPr>
              <a:t>          </a:t>
            </a:r>
          </a:p>
          <a:p>
            <a:pPr>
              <a:lnSpc>
                <a:spcPct val="80000"/>
              </a:lnSpc>
              <a:buFontTx/>
              <a:buNone/>
            </a:pPr>
            <a:r>
              <a:rPr lang="sr-Latn-CS" altLang="sr-Latn-RS" sz="2000" b="1" dirty="0">
                <a:solidFill>
                  <a:srgbClr val="333333"/>
                </a:solidFill>
                <a:effectLst>
                  <a:outerShdw blurRad="38100" dist="38100" dir="2700000" algn="tl">
                    <a:srgbClr val="000000"/>
                  </a:outerShdw>
                </a:effectLst>
                <a:latin typeface="Times New Roman" pitchFamily="18" charset="0"/>
              </a:rPr>
              <a:t>          - kada je imaginarni* deo dielektrične </a:t>
            </a:r>
            <a:r>
              <a:rPr lang="sr-Latn-CS" altLang="sr-Latn-RS" sz="2000" b="1" dirty="0" smtClean="0">
                <a:solidFill>
                  <a:srgbClr val="333333"/>
                </a:solidFill>
                <a:effectLst>
                  <a:outerShdw blurRad="38100" dist="38100" dir="2700000" algn="tl">
                    <a:srgbClr val="000000"/>
                  </a:outerShdw>
                </a:effectLst>
                <a:latin typeface="Times New Roman" pitchFamily="18" charset="0"/>
              </a:rPr>
              <a:t>konstante </a:t>
            </a:r>
            <a:r>
              <a:rPr lang="sr-Latn-CS" altLang="sr-Latn-RS" sz="2000" b="1" dirty="0">
                <a:solidFill>
                  <a:srgbClr val="333333"/>
                </a:solidFill>
                <a:effectLst>
                  <a:outerShdw blurRad="38100" dist="38100" dir="2700000" algn="tl">
                    <a:srgbClr val="000000"/>
                  </a:outerShdw>
                </a:effectLst>
                <a:latin typeface="Times New Roman" pitchFamily="18" charset="0"/>
              </a:rPr>
              <a:t>metala mali</a:t>
            </a:r>
          </a:p>
          <a:p>
            <a:pPr>
              <a:lnSpc>
                <a:spcPct val="80000"/>
              </a:lnSpc>
              <a:buFontTx/>
              <a:buNone/>
            </a:pPr>
            <a:endParaRPr lang="sr-Latn-CS" altLang="sr-Latn-RS" sz="2000" b="1" dirty="0" smtClean="0">
              <a:solidFill>
                <a:srgbClr val="333333"/>
              </a:solidFill>
              <a:effectLst>
                <a:outerShdw blurRad="38100" dist="38100" dir="2700000" algn="tl">
                  <a:srgbClr val="000000"/>
                </a:outerShdw>
              </a:effectLst>
              <a:latin typeface="Times New Roman" pitchFamily="18" charset="0"/>
            </a:endParaRPr>
          </a:p>
          <a:p>
            <a:pPr>
              <a:lnSpc>
                <a:spcPct val="80000"/>
              </a:lnSpc>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lnSpc>
                <a:spcPct val="80000"/>
              </a:lnSpc>
              <a:buFontTx/>
              <a:buNone/>
            </a:pPr>
            <a:r>
              <a:rPr lang="sr-Latn-C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latin typeface="Times New Roman" pitchFamily="18" charset="0"/>
              </a:rPr>
              <a:t>z</a:t>
            </a:r>
            <a:r>
              <a:rPr lang="sr-Latn-CS" altLang="sr-Latn-RS" sz="2000" b="1" dirty="0" smtClean="0">
                <a:solidFill>
                  <a:srgbClr val="333333"/>
                </a:solidFill>
                <a:latin typeface="Times New Roman" pitchFamily="18" charset="0"/>
              </a:rPr>
              <a:t>a </a:t>
            </a:r>
            <a:r>
              <a:rPr lang="sr-Latn-CS" altLang="sr-Latn-RS" sz="2000" b="1" dirty="0">
                <a:solidFill>
                  <a:srgbClr val="333333"/>
                </a:solidFill>
                <a:latin typeface="Times New Roman" pitchFamily="18" charset="0"/>
              </a:rPr>
              <a:t>razliku od odgovora vakuma odgovor </a:t>
            </a:r>
            <a:r>
              <a:rPr lang="sr-Latn-CS" altLang="sr-Latn-RS" sz="2000" b="1" dirty="0" smtClean="0">
                <a:solidFill>
                  <a:srgbClr val="333333"/>
                </a:solidFill>
                <a:latin typeface="Times New Roman" pitchFamily="18" charset="0"/>
              </a:rPr>
              <a:t>materijala (polarizacija, P) </a:t>
            </a:r>
            <a:r>
              <a:rPr lang="sr-Latn-CS" altLang="sr-Latn-RS" sz="2000" b="1" dirty="0">
                <a:solidFill>
                  <a:srgbClr val="333333"/>
                </a:solidFill>
                <a:latin typeface="Times New Roman" pitchFamily="18" charset="0"/>
              </a:rPr>
              <a:t>na primenjeno električno polje zavisi od </a:t>
            </a:r>
            <a:r>
              <a:rPr lang="sr-Latn-CS" altLang="sr-Latn-RS" sz="2000" b="1" dirty="0" smtClean="0">
                <a:solidFill>
                  <a:srgbClr val="333333"/>
                </a:solidFill>
                <a:latin typeface="Times New Roman" pitchFamily="18" charset="0"/>
              </a:rPr>
              <a:t>frekvencije </a:t>
            </a:r>
            <a:r>
              <a:rPr lang="sr-Latn-CS" altLang="sr-Latn-RS" sz="2000" b="1" dirty="0">
                <a:solidFill>
                  <a:srgbClr val="333333"/>
                </a:solidFill>
                <a:latin typeface="Times New Roman" pitchFamily="18" charset="0"/>
              </a:rPr>
              <a:t>polja. Ova zavisnost od frekvencije ukazuje da polarizacija metrijala ne “odgovara” na primenjeno polje odmah već postoji neki fazni pomak u odgovoru. Zato se dielektrična konstanta predstavlja kao kompleksna funkcija odn. </a:t>
            </a:r>
            <a:r>
              <a:rPr lang="sr-Latn-CS" altLang="sr-Latn-RS" sz="2000" b="1" dirty="0" smtClean="0">
                <a:solidFill>
                  <a:srgbClr val="333333"/>
                </a:solidFill>
                <a:latin typeface="Times New Roman" pitchFamily="18" charset="0"/>
              </a:rPr>
              <a:t>zbir </a:t>
            </a:r>
            <a:r>
              <a:rPr lang="sr-Latn-CS" altLang="sr-Latn-RS" sz="2000" b="1" dirty="0">
                <a:solidFill>
                  <a:srgbClr val="333333"/>
                </a:solidFill>
                <a:latin typeface="Times New Roman" pitchFamily="18" charset="0"/>
              </a:rPr>
              <a:t>realnog i imaginarnog</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latin typeface="Times New Roman" pitchFamily="18" charset="0"/>
              </a:rPr>
              <a:t>dela: </a:t>
            </a:r>
            <a:r>
              <a:rPr lang="en-US" altLang="sr-Latn-RS" sz="2000" b="1" dirty="0">
                <a:solidFill>
                  <a:srgbClr val="333333"/>
                </a:solidFill>
                <a:sym typeface="Symbol" pitchFamily="18" charset="2"/>
              </a:rPr>
              <a:t>:</a:t>
            </a:r>
            <a:r>
              <a:rPr lang="en-US" altLang="sr-Latn-RS" sz="2000" dirty="0">
                <a:solidFill>
                  <a:schemeClr val="bg1"/>
                </a:solidFill>
                <a:sym typeface="Symbol" pitchFamily="18" charset="2"/>
              </a:rPr>
              <a:t> </a:t>
            </a:r>
            <a:r>
              <a:rPr lang="sr-Latn-CS" altLang="sr-Latn-RS" sz="2000" b="1" dirty="0">
                <a:solidFill>
                  <a:srgbClr val="FF0066"/>
                </a:solidFill>
                <a:latin typeface="Times New Roman" pitchFamily="18" charset="0"/>
                <a:sym typeface="Symbol" pitchFamily="18" charset="2"/>
              </a:rPr>
              <a:t>()= () + </a:t>
            </a:r>
            <a:r>
              <a:rPr lang="sr-Latn-CS" altLang="sr-Latn-RS" sz="2000" b="1" i="1" dirty="0">
                <a:solidFill>
                  <a:srgbClr val="FF0066"/>
                </a:solidFill>
                <a:latin typeface="Times New Roman" pitchFamily="18" charset="0"/>
                <a:sym typeface="Symbol" pitchFamily="18" charset="2"/>
              </a:rPr>
              <a:t>i</a:t>
            </a:r>
            <a:r>
              <a:rPr lang="sr-Latn-CS" altLang="sr-Latn-RS" sz="2000" b="1" dirty="0">
                <a:solidFill>
                  <a:srgbClr val="FF0066"/>
                </a:solidFill>
                <a:latin typeface="Times New Roman" pitchFamily="18" charset="0"/>
                <a:sym typeface="Symbol" pitchFamily="18" charset="2"/>
              </a:rPr>
              <a:t>(</a:t>
            </a:r>
            <a:r>
              <a:rPr lang="sr-Latn-CS" altLang="sr-Latn-RS" sz="2000" b="1" dirty="0" smtClean="0">
                <a:solidFill>
                  <a:srgbClr val="FF0066"/>
                </a:solidFill>
                <a:latin typeface="Times New Roman" pitchFamily="18" charset="0"/>
                <a:sym typeface="Symbol" pitchFamily="18" charset="2"/>
              </a:rPr>
              <a:t>)</a:t>
            </a:r>
            <a:endParaRPr lang="en-US" altLang="sr-Latn-RS" sz="2000" b="1" dirty="0">
              <a:solidFill>
                <a:srgbClr val="333333"/>
              </a:solidFill>
              <a:latin typeface="Times New Roman" pitchFamily="18" charset="0"/>
            </a:endParaRPr>
          </a:p>
        </p:txBody>
      </p:sp>
      <p:sp>
        <p:nvSpPr>
          <p:cNvPr id="544773" name="Rectangle 5"/>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544782" name="Rectangle 14"/>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544781" name="Object 13"/>
          <p:cNvGraphicFramePr>
            <a:graphicFrameLocks noChangeAspect="1"/>
          </p:cNvGraphicFramePr>
          <p:nvPr>
            <p:extLst>
              <p:ext uri="{D42A27DB-BD31-4B8C-83A1-F6EECF244321}">
                <p14:modId xmlns:p14="http://schemas.microsoft.com/office/powerpoint/2010/main" val="11619642"/>
              </p:ext>
            </p:extLst>
          </p:nvPr>
        </p:nvGraphicFramePr>
        <p:xfrm>
          <a:off x="1435100" y="2755900"/>
          <a:ext cx="1212850" cy="422275"/>
        </p:xfrm>
        <a:graphic>
          <a:graphicData uri="http://schemas.openxmlformats.org/presentationml/2006/ole">
            <mc:AlternateContent xmlns:mc="http://schemas.openxmlformats.org/markup-compatibility/2006">
              <mc:Choice xmlns:v="urn:schemas-microsoft-com:vml" Requires="v">
                <p:oleObj spid="_x0000_s545046" name="Equation" r:id="rId3" imgW="622080" imgH="215640" progId="Equation.3">
                  <p:embed/>
                </p:oleObj>
              </mc:Choice>
              <mc:Fallback>
                <p:oleObj name="Equation" r:id="rId3" imgW="622080" imgH="215640" progId="Equation.3">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5100" y="2755900"/>
                        <a:ext cx="1212850" cy="422275"/>
                      </a:xfrm>
                      <a:prstGeom prst="rect">
                        <a:avLst/>
                      </a:prstGeom>
                      <a:solidFill>
                        <a:schemeClr val="bg1">
                          <a:lumMod val="75000"/>
                        </a:schemeClr>
                      </a:solidFill>
                      <a:ln>
                        <a:solidFill>
                          <a:schemeClr val="tx1">
                            <a:lumMod val="85000"/>
                            <a:lumOff val="15000"/>
                          </a:schemeClr>
                        </a:solidFill>
                      </a:ln>
                      <a:extLst/>
                    </p:spPr>
                  </p:pic>
                </p:oleObj>
              </mc:Fallback>
            </mc:AlternateContent>
          </a:graphicData>
        </a:graphic>
      </p:graphicFrame>
      <p:sp>
        <p:nvSpPr>
          <p:cNvPr id="54479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544791" name="Object 23"/>
          <p:cNvGraphicFramePr>
            <a:graphicFrameLocks noChangeAspect="1"/>
          </p:cNvGraphicFramePr>
          <p:nvPr>
            <p:extLst>
              <p:ext uri="{D42A27DB-BD31-4B8C-83A1-F6EECF244321}">
                <p14:modId xmlns:p14="http://schemas.microsoft.com/office/powerpoint/2010/main" val="1054365925"/>
              </p:ext>
            </p:extLst>
          </p:nvPr>
        </p:nvGraphicFramePr>
        <p:xfrm>
          <a:off x="2667000" y="1143000"/>
          <a:ext cx="3271838" cy="725488"/>
        </p:xfrm>
        <a:graphic>
          <a:graphicData uri="http://schemas.openxmlformats.org/presentationml/2006/ole">
            <mc:AlternateContent xmlns:mc="http://schemas.openxmlformats.org/markup-compatibility/2006">
              <mc:Choice xmlns:v="urn:schemas-microsoft-com:vml" Requires="v">
                <p:oleObj spid="_x0000_s545047" name="Equation" r:id="rId5" imgW="1993680" imgH="457200" progId="Equation.3">
                  <p:embed/>
                </p:oleObj>
              </mc:Choice>
              <mc:Fallback>
                <p:oleObj name="Equation" r:id="rId5" imgW="1993680" imgH="457200" progId="Equation.3">
                  <p:embed/>
                  <p:pic>
                    <p:nvPicPr>
                      <p:cNvPr id="0"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1143000"/>
                        <a:ext cx="3271838" cy="725488"/>
                      </a:xfrm>
                      <a:prstGeom prst="rect">
                        <a:avLst/>
                      </a:prstGeom>
                      <a:solidFill>
                        <a:schemeClr val="bg1">
                          <a:lumMod val="75000"/>
                        </a:schemeClr>
                      </a:solidFill>
                      <a:ln>
                        <a:solidFill>
                          <a:schemeClr val="tx1">
                            <a:lumMod val="85000"/>
                            <a:lumOff val="15000"/>
                          </a:schemeClr>
                        </a:solidFill>
                      </a:ln>
                      <a:extLst/>
                    </p:spPr>
                  </p:pic>
                </p:oleObj>
              </mc:Fallback>
            </mc:AlternateContent>
          </a:graphicData>
        </a:graphic>
      </p:graphicFrame>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sr-Latn-R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faktor pojačanja polja, A(</a:t>
            </a:r>
            <a:r>
              <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a:t>
            </a:r>
            <a:r>
              <a:rPr lang="sr-Latn-RS" sz="28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ZAVISI OD TALASNE DUŽINE UPADNOG ZRAČENJA</a:t>
            </a:r>
          </a:p>
          <a:p>
            <a:pPr>
              <a:buFont typeface="Wingdings" panose="05000000000000000000" pitchFamily="2" charset="2"/>
              <a:buChar char="Ø"/>
            </a:pPr>
            <a:endParaRPr lang="sr-Latn-RS" sz="28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 je posledica zavisnosti realnog dela</a:t>
            </a:r>
            <a:r>
              <a:rPr lang="sr-Latn-CS" altLang="sr-Latn-RS" sz="2800" b="1" dirty="0">
                <a:solidFill>
                  <a:srgbClr val="FF0066"/>
                </a:solidFill>
                <a:latin typeface="Times New Roman" pitchFamily="18" charset="0"/>
                <a:sym typeface="Symbol" pitchFamily="18" charset="2"/>
              </a:rPr>
              <a:t> </a:t>
            </a:r>
            <a:r>
              <a:rPr lang="sr-Latn-CS" altLang="sr-Latn-RS" sz="2800"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sym typeface="Symbol" pitchFamily="18" charset="2"/>
              </a:rPr>
              <a:t>dielektrične konstante metala od talasne dužine zračenja, </a:t>
            </a:r>
            <a:r>
              <a:rPr lang="sr-Latn-CS" altLang="sr-Latn-RS" sz="2800" b="1" baseline="-25000"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sym typeface="Symbol" pitchFamily="18" charset="2"/>
              </a:rPr>
              <a:t>M</a:t>
            </a:r>
            <a:r>
              <a:rPr lang="sr-Latn-CS" altLang="sr-Latn-RS" sz="2800"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sym typeface="Symbol" pitchFamily="18" charset="2"/>
              </a:rPr>
              <a:t>()</a:t>
            </a:r>
          </a:p>
          <a:p>
            <a:pPr>
              <a:buFont typeface="Wingdings" panose="05000000000000000000" pitchFamily="2" charset="2"/>
              <a:buChar char="Ø"/>
            </a:pPr>
            <a:endParaRPr lang="sr-Latn-CS" altLang="sr-Latn-RS" sz="2800" b="1" dirty="0" smtClean="0">
              <a:solidFill>
                <a:schemeClr val="tx1">
                  <a:lumMod val="85000"/>
                  <a:lumOff val="15000"/>
                </a:schemeClr>
              </a:solidFill>
              <a:latin typeface="Times New Roman" pitchFamily="18" charset="0"/>
              <a:sym typeface="Symbol" pitchFamily="18" charset="2"/>
            </a:endParaRPr>
          </a:p>
          <a:p>
            <a:pPr marL="0" indent="0">
              <a:buNone/>
            </a:pPr>
            <a:endParaRPr lang="sr-Latn-R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45697756"/>
              </p:ext>
            </p:extLst>
          </p:nvPr>
        </p:nvGraphicFramePr>
        <p:xfrm>
          <a:off x="2133600" y="609600"/>
          <a:ext cx="4123802" cy="914400"/>
        </p:xfrm>
        <a:graphic>
          <a:graphicData uri="http://schemas.openxmlformats.org/presentationml/2006/ole">
            <mc:AlternateContent xmlns:mc="http://schemas.openxmlformats.org/markup-compatibility/2006">
              <mc:Choice xmlns:v="urn:schemas-microsoft-com:vml" Requires="v">
                <p:oleObj spid="_x0000_s733207" name="Equation" r:id="rId3" imgW="1993900" imgH="457200" progId="Equation.3">
                  <p:embed/>
                </p:oleObj>
              </mc:Choice>
              <mc:Fallback>
                <p:oleObj name="Equation" r:id="rId3" imgW="1993900" imgH="457200" progId="Equation.3">
                  <p:embed/>
                  <p:pic>
                    <p:nvPicPr>
                      <p:cNvPr id="0"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609600"/>
                        <a:ext cx="4123802" cy="914400"/>
                      </a:xfrm>
                      <a:prstGeom prst="rect">
                        <a:avLst/>
                      </a:prstGeom>
                      <a:solidFill>
                        <a:srgbClr val="FFFFCC"/>
                      </a:solidFill>
                      <a:ln w="9525">
                        <a:solidFill>
                          <a:srgbClr val="262626"/>
                        </a:solidFill>
                        <a:miter lim="800000"/>
                        <a:headEnd/>
                        <a:tailEnd/>
                      </a:ln>
                    </p:spPr>
                  </p:pic>
                </p:oleObj>
              </mc:Fallback>
            </mc:AlternateContent>
          </a:graphicData>
        </a:graphic>
      </p:graphicFrame>
    </p:spTree>
    <p:extLst>
      <p:ext uri="{BB962C8B-B14F-4D97-AF65-F5344CB8AC3E}">
        <p14:creationId xmlns:p14="http://schemas.microsoft.com/office/powerpoint/2010/main" val="25495354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7" name="Rectangle 3"/>
          <p:cNvSpPr>
            <a:spLocks noGrp="1" noChangeArrowheads="1"/>
          </p:cNvSpPr>
          <p:nvPr>
            <p:ph type="body" idx="1"/>
          </p:nvPr>
        </p:nvSpPr>
        <p:spPr>
          <a:xfrm>
            <a:off x="381000" y="381000"/>
            <a:ext cx="8229600" cy="5410200"/>
          </a:xfrm>
        </p:spPr>
        <p:txBody>
          <a:bodyPr/>
          <a:lstStyle/>
          <a:p>
            <a:pPr>
              <a:lnSpc>
                <a:spcPct val="80000"/>
              </a:lnSpc>
              <a:buFont typeface="Wingdings" panose="05000000000000000000" pitchFamily="2" charset="2"/>
              <a:buChar char="Ø"/>
            </a:pPr>
            <a:r>
              <a:rPr lang="sr-Latn-CS" altLang="sr-Latn-RS" sz="2400" b="1" u="sng" dirty="0" smtClean="0">
                <a:solidFill>
                  <a:srgbClr val="333333"/>
                </a:solidFill>
                <a:effectLst>
                  <a:outerShdw blurRad="38100" dist="38100" dir="2700000" algn="tl">
                    <a:srgbClr val="000000"/>
                  </a:outerShdw>
                </a:effectLst>
                <a:latin typeface="Times New Roman" pitchFamily="18" charset="0"/>
              </a:rPr>
              <a:t>intenzitet </a:t>
            </a:r>
            <a:r>
              <a:rPr lang="sr-Latn-CS" altLang="sr-Latn-RS" sz="2400" b="1" u="sng" dirty="0">
                <a:solidFill>
                  <a:srgbClr val="333333"/>
                </a:solidFill>
                <a:effectLst>
                  <a:outerShdw blurRad="38100" dist="38100" dir="2700000" algn="tl">
                    <a:srgbClr val="000000"/>
                  </a:outerShdw>
                </a:effectLst>
                <a:latin typeface="Times New Roman" pitchFamily="18" charset="0"/>
              </a:rPr>
              <a:t>rasejanog zra</a:t>
            </a:r>
            <a:r>
              <a:rPr lang="en-US" altLang="sr-Latn-RS" sz="2400" b="1" u="sng"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u="sng" dirty="0">
                <a:solidFill>
                  <a:srgbClr val="333333"/>
                </a:solidFill>
                <a:effectLst>
                  <a:outerShdw blurRad="38100" dist="38100" dir="2700000" algn="tl">
                    <a:srgbClr val="000000"/>
                  </a:outerShdw>
                </a:effectLst>
                <a:latin typeface="Times New Roman" pitchFamily="18" charset="0"/>
              </a:rPr>
              <a:t>enja</a:t>
            </a:r>
            <a:r>
              <a:rPr lang="sr-Latn-CS" altLang="sr-Latn-RS" sz="2400" b="1" dirty="0">
                <a:solidFill>
                  <a:srgbClr val="333333"/>
                </a:solidFill>
                <a:effectLst>
                  <a:outerShdw blurRad="38100" dist="38100" dir="2700000" algn="tl">
                    <a:srgbClr val="000000"/>
                  </a:outerShdw>
                </a:effectLst>
                <a:latin typeface="Times New Roman" pitchFamily="18" charset="0"/>
              </a:rPr>
              <a:t> po EM mehanizmu </a:t>
            </a:r>
            <a:r>
              <a:rPr lang="sr-Latn-CS" altLang="sr-Latn-RS" sz="2400" b="1" dirty="0" smtClean="0">
                <a:solidFill>
                  <a:srgbClr val="333333"/>
                </a:solidFill>
                <a:effectLst>
                  <a:outerShdw blurRad="38100" dist="38100" dir="2700000" algn="tl">
                    <a:srgbClr val="000000"/>
                  </a:outerShdw>
                </a:effectLst>
                <a:latin typeface="Times New Roman" pitchFamily="18" charset="0"/>
              </a:rPr>
              <a:t>SERS </a:t>
            </a:r>
            <a:r>
              <a:rPr lang="sr-Latn-CS" altLang="sr-Latn-RS" sz="2400" b="1" dirty="0">
                <a:solidFill>
                  <a:srgbClr val="333333"/>
                </a:solidFill>
                <a:effectLst>
                  <a:outerShdw blurRad="38100" dist="38100" dir="2700000" algn="tl">
                    <a:srgbClr val="000000"/>
                  </a:outerShdw>
                </a:effectLst>
                <a:latin typeface="Times New Roman" pitchFamily="18" charset="0"/>
              </a:rPr>
              <a:t>efekta je </a:t>
            </a:r>
            <a:r>
              <a:rPr lang="sr-Latn-CS" altLang="sr-Latn-RS" sz="2400" b="1" dirty="0" smtClean="0">
                <a:solidFill>
                  <a:srgbClr val="333333"/>
                </a:solidFill>
                <a:effectLst>
                  <a:outerShdw blurRad="38100" dist="38100" dir="2700000" algn="tl">
                    <a:srgbClr val="000000"/>
                  </a:outerShdw>
                </a:effectLst>
                <a:latin typeface="Times New Roman" pitchFamily="18" charset="0"/>
              </a:rPr>
              <a:t>proporcionalan</a:t>
            </a:r>
            <a:r>
              <a:rPr lang="sr-Latn-CS" altLang="sr-Latn-RS" sz="2400" b="1" dirty="0">
                <a:solidFill>
                  <a:srgbClr val="333333"/>
                </a:solidFill>
                <a:effectLst>
                  <a:outerShdw blurRad="38100" dist="38100" dir="2700000" algn="tl">
                    <a:srgbClr val="000000"/>
                  </a:outerShdw>
                </a:effectLst>
                <a:latin typeface="Times New Roman" pitchFamily="18" charset="0"/>
              </a:rPr>
              <a:t>:</a:t>
            </a:r>
          </a:p>
          <a:p>
            <a:pPr marL="0" indent="0" algn="ctr">
              <a:lnSpc>
                <a:spcPct val="80000"/>
              </a:lnSpc>
              <a:buNone/>
            </a:pPr>
            <a:r>
              <a:rPr lang="sr-Latn-CS" altLang="sr-Latn-RS" sz="2400" b="1" dirty="0">
                <a:solidFill>
                  <a:srgbClr val="333333"/>
                </a:solidFill>
                <a:effectLst>
                  <a:outerShdw blurRad="38100" dist="38100" dir="2700000" algn="tl">
                    <a:srgbClr val="000000"/>
                  </a:outerShdw>
                </a:effectLst>
                <a:latin typeface="Times New Roman" pitchFamily="18" charset="0"/>
              </a:rPr>
              <a:t>                 </a:t>
            </a:r>
          </a:p>
          <a:p>
            <a:pPr marL="0" indent="0">
              <a:lnSpc>
                <a:spcPct val="80000"/>
              </a:lnSpc>
              <a:buNone/>
            </a:pPr>
            <a:r>
              <a:rPr lang="sr-Latn-C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I</a:t>
            </a:r>
            <a:r>
              <a:rPr lang="sr-Latn-CS" altLang="sr-Latn-RS" sz="2400" b="1" baseline="-25000" dirty="0">
                <a:solidFill>
                  <a:srgbClr val="333333"/>
                </a:solidFill>
                <a:effectLst>
                  <a:outerShdw blurRad="38100" dist="38100" dir="2700000" algn="tl">
                    <a:srgbClr val="000000"/>
                  </a:outerShdw>
                </a:effectLst>
                <a:latin typeface="Times New Roman" pitchFamily="18" charset="0"/>
              </a:rPr>
              <a:t>rasejano</a:t>
            </a:r>
            <a:r>
              <a:rPr lang="sr-Latn-C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I</a:t>
            </a:r>
            <a:r>
              <a:rPr lang="sr-Latn-CS" altLang="sr-Latn-RS" sz="2800" b="1" baseline="-25000" dirty="0">
                <a:solidFill>
                  <a:srgbClr val="333333"/>
                </a:solidFill>
                <a:effectLst>
                  <a:outerShdw blurRad="38100" dist="38100" dir="2700000" algn="tl">
                    <a:srgbClr val="000000"/>
                  </a:outerShdw>
                </a:effectLst>
                <a:latin typeface="Times New Roman" pitchFamily="18" charset="0"/>
              </a:rPr>
              <a:t>in</a:t>
            </a:r>
            <a:r>
              <a:rPr lang="sr-Latn-CS" altLang="sr-Latn-RS" sz="2800" b="1" dirty="0">
                <a:solidFill>
                  <a:srgbClr val="333333"/>
                </a:solidFill>
                <a:effectLst>
                  <a:outerShdw blurRad="38100" dist="38100" dir="2700000" algn="tl">
                    <a:srgbClr val="000000"/>
                  </a:outerShdw>
                </a:effectLst>
                <a:latin typeface="Times New Roman" pitchFamily="18" charset="0"/>
              </a:rPr>
              <a:t> I</a:t>
            </a:r>
            <a:r>
              <a:rPr lang="sr-Latn-CS" altLang="sr-Latn-RS" sz="2800" b="1" baseline="-25000" dirty="0">
                <a:solidFill>
                  <a:srgbClr val="333333"/>
                </a:solidFill>
                <a:effectLst>
                  <a:outerShdw blurRad="38100" dist="38100" dir="2700000" algn="tl">
                    <a:srgbClr val="000000"/>
                  </a:outerShdw>
                </a:effectLst>
                <a:latin typeface="Times New Roman" pitchFamily="18" charset="0"/>
              </a:rPr>
              <a:t>out</a:t>
            </a:r>
            <a:r>
              <a:rPr lang="sr-Latn-CS" altLang="sr-Latn-RS" sz="2800" b="1" dirty="0">
                <a:solidFill>
                  <a:srgbClr val="333333"/>
                </a:solidFill>
                <a:effectLst>
                  <a:outerShdw blurRad="38100" dist="38100" dir="2700000" algn="tl">
                    <a:srgbClr val="000000"/>
                  </a:outerShdw>
                </a:effectLst>
                <a:latin typeface="Times New Roman" pitchFamily="18" charset="0"/>
              </a:rPr>
              <a:t> ≈ </a:t>
            </a:r>
            <a:r>
              <a:rPr lang="sr-Latn-CS" altLang="sr-Latn-RS" sz="2800" b="1" dirty="0">
                <a:solidFill>
                  <a:srgbClr val="FF0066"/>
                </a:solidFill>
                <a:effectLst>
                  <a:outerShdw blurRad="38100" dist="38100" dir="2700000" algn="tl">
                    <a:srgbClr val="000000"/>
                  </a:outerShdw>
                </a:effectLst>
                <a:latin typeface="Times New Roman" pitchFamily="18" charset="0"/>
              </a:rPr>
              <a:t>E</a:t>
            </a:r>
            <a:r>
              <a:rPr lang="sr-Latn-CS" altLang="sr-Latn-RS" sz="2800" b="1" baseline="30000" dirty="0">
                <a:solidFill>
                  <a:srgbClr val="FF0066"/>
                </a:solidFill>
                <a:effectLst>
                  <a:outerShdw blurRad="38100" dist="38100" dir="2700000" algn="tl">
                    <a:srgbClr val="000000"/>
                  </a:outerShdw>
                </a:effectLst>
                <a:latin typeface="Times New Roman" pitchFamily="18" charset="0"/>
              </a:rPr>
              <a:t>4</a:t>
            </a:r>
            <a:r>
              <a:rPr lang="sr-Latn-CS" altLang="sr-Latn-RS" sz="2400" b="1" dirty="0">
                <a:solidFill>
                  <a:srgbClr val="333333"/>
                </a:solidFill>
                <a:effectLst>
                  <a:outerShdw blurRad="38100" dist="38100" dir="2700000" algn="tl">
                    <a:srgbClr val="000000"/>
                  </a:outerShdw>
                </a:effectLst>
                <a:latin typeface="Times New Roman" pitchFamily="18" charset="0"/>
              </a:rPr>
              <a:t> </a:t>
            </a:r>
          </a:p>
          <a:p>
            <a:pPr>
              <a:lnSpc>
                <a:spcPct val="80000"/>
              </a:lnSpc>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r>
              <a:rPr lang="sr-Latn-C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smtClean="0">
                <a:solidFill>
                  <a:srgbClr val="333333"/>
                </a:solidFill>
                <a:effectLst>
                  <a:outerShdw blurRad="38100" dist="38100" dir="2700000" algn="tl">
                    <a:srgbClr val="000000"/>
                  </a:outerShdw>
                </a:effectLst>
                <a:latin typeface="Times New Roman" pitchFamily="18" charset="0"/>
              </a:rPr>
              <a:t>jer </a:t>
            </a:r>
            <a:r>
              <a:rPr lang="sr-Latn-CS" altLang="sr-Latn-RS" sz="2400" b="1" dirty="0">
                <a:solidFill>
                  <a:srgbClr val="333333"/>
                </a:solidFill>
                <a:effectLst>
                  <a:outerShdw blurRad="38100" dist="38100" dir="2700000" algn="tl">
                    <a:srgbClr val="000000"/>
                  </a:outerShdw>
                </a:effectLst>
                <a:latin typeface="Times New Roman" pitchFamily="18" charset="0"/>
              </a:rPr>
              <a:t>je I (detektovani intenzitet) proporcionalan </a:t>
            </a:r>
            <a:r>
              <a:rPr lang="sr-Latn-CS" altLang="sr-Latn-RS" sz="2400" b="1" dirty="0">
                <a:solidFill>
                  <a:srgbClr val="FF0066"/>
                </a:solidFill>
                <a:effectLst>
                  <a:outerShdw blurRad="38100" dist="38100" dir="2700000" algn="tl">
                    <a:srgbClr val="000000"/>
                  </a:outerShdw>
                </a:effectLst>
                <a:latin typeface="Times New Roman" pitchFamily="18" charset="0"/>
              </a:rPr>
              <a:t>I=</a:t>
            </a:r>
            <a:r>
              <a:rPr lang="sr-Latn-CS" altLang="sr-Latn-RS" sz="2400" b="1" dirty="0">
                <a:solidFill>
                  <a:srgbClr val="FF0066"/>
                </a:solidFill>
                <a:effectLst>
                  <a:outerShdw blurRad="38100" dist="38100" dir="2700000" algn="tl">
                    <a:srgbClr val="000000"/>
                  </a:outerShdw>
                </a:effectLst>
                <a:latin typeface="Times New Roman" pitchFamily="18" charset="0"/>
                <a:sym typeface="Symbol" pitchFamily="18" charset="2"/>
              </a:rPr>
              <a:t></a:t>
            </a:r>
            <a:r>
              <a:rPr lang="sr-Latn-CS" altLang="sr-Latn-RS" sz="2400" b="1" dirty="0">
                <a:solidFill>
                  <a:srgbClr val="FF0066"/>
                </a:solidFill>
                <a:effectLst>
                  <a:outerShdw blurRad="38100" dist="38100" dir="2700000" algn="tl">
                    <a:srgbClr val="000000"/>
                  </a:outerShdw>
                </a:effectLst>
                <a:latin typeface="Times New Roman" pitchFamily="18" charset="0"/>
              </a:rPr>
              <a:t>E</a:t>
            </a:r>
            <a:r>
              <a:rPr lang="sr-Latn-CS" altLang="sr-Latn-RS" sz="2400" b="1" dirty="0">
                <a:solidFill>
                  <a:srgbClr val="FF0066"/>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30000" dirty="0">
                <a:solidFill>
                  <a:srgbClr val="FF0066"/>
                </a:solidFill>
                <a:effectLst>
                  <a:outerShdw blurRad="38100" dist="38100" dir="2700000" algn="tl">
                    <a:srgbClr val="000000"/>
                  </a:outerShdw>
                </a:effectLst>
                <a:latin typeface="Times New Roman" pitchFamily="18" charset="0"/>
              </a:rPr>
              <a:t>2</a:t>
            </a:r>
          </a:p>
          <a:p>
            <a:pPr>
              <a:lnSpc>
                <a:spcPct val="80000"/>
              </a:lnSpc>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intenzitet </a:t>
            </a:r>
            <a:r>
              <a:rPr lang="sr-Latn-CS" altLang="sr-Latn-RS" sz="2400" b="1" dirty="0">
                <a:solidFill>
                  <a:srgbClr val="333333"/>
                </a:solidFill>
                <a:effectLst>
                  <a:outerShdw blurRad="38100" dist="38100" dir="2700000" algn="tl">
                    <a:srgbClr val="000000"/>
                  </a:outerShdw>
                </a:effectLst>
                <a:latin typeface="Times New Roman" pitchFamily="18" charset="0"/>
              </a:rPr>
              <a:t>rasejanog zra</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rPr>
              <a:t>enja po EM mehanizmu brzo opada sa </a:t>
            </a:r>
            <a:r>
              <a:rPr lang="sr-Latn-CS" altLang="sr-Latn-RS" sz="2400" b="1" dirty="0" smtClean="0">
                <a:solidFill>
                  <a:srgbClr val="333333"/>
                </a:solidFill>
                <a:effectLst>
                  <a:outerShdw blurRad="38100" dist="38100" dir="2700000" algn="tl">
                    <a:srgbClr val="000000"/>
                  </a:outerShdw>
                </a:effectLst>
                <a:latin typeface="Times New Roman" pitchFamily="18" charset="0"/>
              </a:rPr>
              <a:t>   rastojanjem </a:t>
            </a:r>
            <a:r>
              <a:rPr lang="sr-Latn-CS" altLang="sr-Latn-RS" sz="2400" b="1" dirty="0">
                <a:solidFill>
                  <a:srgbClr val="333333"/>
                </a:solidFill>
                <a:effectLst>
                  <a:outerShdw blurRad="38100" dist="38100" dir="2700000" algn="tl">
                    <a:srgbClr val="000000"/>
                  </a:outerShdw>
                </a:effectLst>
                <a:latin typeface="Times New Roman" pitchFamily="18" charset="0"/>
              </a:rPr>
              <a:t>molekula od metalne površine:</a:t>
            </a:r>
          </a:p>
          <a:p>
            <a:pPr>
              <a:lnSpc>
                <a:spcPct val="80000"/>
              </a:lnSpc>
              <a:buFont typeface="Wingdings" panose="05000000000000000000" pitchFamily="2" charset="2"/>
              <a:buChar char="Ø"/>
            </a:pPr>
            <a:endParaRPr lang="sr-Latn-CS" altLang="sr-Latn-RS" sz="2400" b="1" dirty="0">
              <a:solidFill>
                <a:srgbClr val="4D4D4D"/>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endParaRPr lang="sr-Latn-CS" altLang="sr-Latn-RS" sz="2400" b="1" dirty="0">
              <a:solidFill>
                <a:srgbClr val="4D4D4D"/>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endParaRPr lang="sr-Latn-CS" altLang="sr-Latn-RS" sz="2400" b="1" dirty="0">
              <a:solidFill>
                <a:srgbClr val="4D4D4D"/>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endParaRPr lang="sr-Latn-CS" altLang="sr-Latn-RS" sz="2400" b="1" dirty="0">
              <a:solidFill>
                <a:srgbClr val="4D4D4D"/>
              </a:solidFill>
              <a:effectLst>
                <a:outerShdw blurRad="38100" dist="38100" dir="2700000" algn="tl">
                  <a:srgbClr val="000000"/>
                </a:outerShdw>
              </a:effectLst>
              <a:latin typeface="Times New Roman" pitchFamily="18" charset="0"/>
            </a:endParaRPr>
          </a:p>
          <a:p>
            <a:pPr marL="0" indent="0">
              <a:lnSpc>
                <a:spcPct val="80000"/>
              </a:lnSpc>
              <a:buNone/>
            </a:pPr>
            <a:r>
              <a:rPr lang="sr-Latn-CS" altLang="sr-Latn-RS" sz="2400" b="1" dirty="0">
                <a:solidFill>
                  <a:srgbClr val="333333"/>
                </a:solidFill>
                <a:effectLst>
                  <a:outerShdw blurRad="38100" dist="38100" dir="2700000" algn="tl">
                    <a:srgbClr val="000000"/>
                  </a:outerShdw>
                </a:effectLst>
                <a:latin typeface="Times New Roman" pitchFamily="18" charset="0"/>
              </a:rPr>
              <a:t> </a:t>
            </a:r>
            <a:endParaRPr lang="sr-Latn-CS" altLang="sr-Latn-RS" sz="2400" b="1" dirty="0" smtClean="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zavisnost </a:t>
            </a:r>
            <a:r>
              <a:rPr lang="sr-Latn-CS" altLang="sr-Latn-RS" sz="2400" b="1" dirty="0">
                <a:solidFill>
                  <a:srgbClr val="333333"/>
                </a:solidFill>
                <a:effectLst>
                  <a:outerShdw blurRad="38100" dist="38100" dir="2700000" algn="tl">
                    <a:srgbClr val="000000"/>
                  </a:outerShdw>
                </a:effectLst>
                <a:latin typeface="Times New Roman" pitchFamily="18" charset="0"/>
              </a:rPr>
              <a:t>ukazuje da </a:t>
            </a:r>
            <a:r>
              <a:rPr lang="sr-Latn-CS" altLang="sr-Latn-RS" sz="2400" b="1" dirty="0">
                <a:solidFill>
                  <a:srgbClr val="FF0066"/>
                </a:solidFill>
                <a:effectLst>
                  <a:outerShdw blurRad="38100" dist="38100" dir="2700000" algn="tl">
                    <a:srgbClr val="000000"/>
                  </a:outerShdw>
                </a:effectLst>
                <a:latin typeface="Times New Roman" pitchFamily="18" charset="0"/>
              </a:rPr>
              <a:t>samo molekuli u blizini metalne površine</a:t>
            </a:r>
            <a:r>
              <a:rPr lang="sr-Latn-CS" altLang="sr-Latn-RS" sz="2400" b="1" dirty="0">
                <a:solidFill>
                  <a:srgbClr val="333333"/>
                </a:solidFill>
                <a:effectLst>
                  <a:outerShdw blurRad="38100" dist="38100" dir="2700000" algn="tl">
                    <a:srgbClr val="000000"/>
                  </a:outerShdw>
                </a:effectLst>
                <a:latin typeface="Times New Roman" pitchFamily="18" charset="0"/>
              </a:rPr>
              <a:t> ose</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400" b="1" dirty="0">
                <a:solidFill>
                  <a:srgbClr val="333333"/>
                </a:solidFill>
                <a:effectLst>
                  <a:outerShdw blurRad="38100" dist="38100" dir="2700000" algn="tl">
                    <a:srgbClr val="000000"/>
                  </a:outerShdw>
                </a:effectLst>
                <a:latin typeface="Times New Roman" pitchFamily="18" charset="0"/>
              </a:rPr>
              <a:t>aju </a:t>
            </a:r>
            <a:r>
              <a:rPr lang="sr-Latn-CS" altLang="sr-Latn-RS" sz="2400" b="1" dirty="0" smtClean="0">
                <a:solidFill>
                  <a:srgbClr val="333333"/>
                </a:solidFill>
                <a:effectLst>
                  <a:outerShdw blurRad="38100" dist="38100" dir="2700000" algn="tl">
                    <a:srgbClr val="000000"/>
                  </a:outerShdw>
                </a:effectLst>
                <a:latin typeface="Times New Roman" pitchFamily="18" charset="0"/>
              </a:rPr>
              <a:t>veliko </a:t>
            </a:r>
            <a:r>
              <a:rPr lang="sr-Latn-CS" altLang="sr-Latn-RS" sz="2400" b="1" dirty="0">
                <a:solidFill>
                  <a:srgbClr val="333333"/>
                </a:solidFill>
                <a:effectLst>
                  <a:outerShdw blurRad="38100" dist="38100" dir="2700000" algn="tl">
                    <a:srgbClr val="000000"/>
                  </a:outerShdw>
                </a:effectLst>
                <a:latin typeface="Times New Roman" pitchFamily="18" charset="0"/>
              </a:rPr>
              <a:t>poja</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rPr>
              <a:t>anje intenziteta polja</a:t>
            </a:r>
          </a:p>
          <a:p>
            <a:pPr>
              <a:lnSpc>
                <a:spcPct val="80000"/>
              </a:lnSpc>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endParaRPr lang="en-US" altLang="sr-Latn-RS" sz="2400" b="1" dirty="0">
              <a:solidFill>
                <a:srgbClr val="4D4D4D"/>
              </a:solidFill>
              <a:effectLst>
                <a:outerShdw blurRad="38100" dist="38100" dir="2700000" algn="tl">
                  <a:srgbClr val="000000"/>
                </a:outerShdw>
              </a:effectLst>
              <a:latin typeface="Times New Roman" pitchFamily="18" charset="0"/>
            </a:endParaRPr>
          </a:p>
        </p:txBody>
      </p:sp>
      <p:sp>
        <p:nvSpPr>
          <p:cNvPr id="41063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410658"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410657" name="Object 33"/>
          <p:cNvGraphicFramePr>
            <a:graphicFrameLocks noChangeAspect="1"/>
          </p:cNvGraphicFramePr>
          <p:nvPr>
            <p:extLst>
              <p:ext uri="{D42A27DB-BD31-4B8C-83A1-F6EECF244321}">
                <p14:modId xmlns:p14="http://schemas.microsoft.com/office/powerpoint/2010/main" val="3627703808"/>
              </p:ext>
            </p:extLst>
          </p:nvPr>
        </p:nvGraphicFramePr>
        <p:xfrm>
          <a:off x="609600" y="3810000"/>
          <a:ext cx="2191636" cy="946150"/>
        </p:xfrm>
        <a:graphic>
          <a:graphicData uri="http://schemas.openxmlformats.org/presentationml/2006/ole">
            <mc:AlternateContent xmlns:mc="http://schemas.openxmlformats.org/markup-compatibility/2006">
              <mc:Choice xmlns:v="urn:schemas-microsoft-com:vml" Requires="v">
                <p:oleObj spid="_x0000_s410926" name="Equation" r:id="rId3" imgW="1155600" imgH="495000" progId="Equation.3">
                  <p:embed/>
                </p:oleObj>
              </mc:Choice>
              <mc:Fallback>
                <p:oleObj name="Equation" r:id="rId3" imgW="1155600" imgH="495000" progId="Equation.3">
                  <p:embed/>
                  <p:pic>
                    <p:nvPicPr>
                      <p:cNvPr id="0" name="Object 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810000"/>
                        <a:ext cx="2191636" cy="946150"/>
                      </a:xfrm>
                      <a:prstGeom prst="rect">
                        <a:avLst/>
                      </a:prstGeom>
                      <a:solidFill>
                        <a:srgbClr val="FFFFCC"/>
                      </a:solidFill>
                      <a:ln>
                        <a:solidFill>
                          <a:schemeClr val="tx1">
                            <a:lumMod val="75000"/>
                            <a:lumOff val="25000"/>
                          </a:schemeClr>
                        </a:solidFill>
                      </a:ln>
                      <a:extLst/>
                    </p:spPr>
                  </p:pic>
                </p:oleObj>
              </mc:Fallback>
            </mc:AlternateContent>
          </a:graphicData>
        </a:graphic>
      </p:graphicFrame>
      <p:sp>
        <p:nvSpPr>
          <p:cNvPr id="410660" name="Rectangle 3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410659" name="Object 35"/>
          <p:cNvGraphicFramePr>
            <a:graphicFrameLocks noChangeAspect="1"/>
          </p:cNvGraphicFramePr>
          <p:nvPr>
            <p:extLst>
              <p:ext uri="{D42A27DB-BD31-4B8C-83A1-F6EECF244321}">
                <p14:modId xmlns:p14="http://schemas.microsoft.com/office/powerpoint/2010/main" val="1017688291"/>
              </p:ext>
            </p:extLst>
          </p:nvPr>
        </p:nvGraphicFramePr>
        <p:xfrm>
          <a:off x="3429000" y="3810000"/>
          <a:ext cx="2074803" cy="871607"/>
        </p:xfrm>
        <a:graphic>
          <a:graphicData uri="http://schemas.openxmlformats.org/presentationml/2006/ole">
            <mc:AlternateContent xmlns:mc="http://schemas.openxmlformats.org/markup-compatibility/2006">
              <mc:Choice xmlns:v="urn:schemas-microsoft-com:vml" Requires="v">
                <p:oleObj spid="_x0000_s410927" name="Equation" r:id="rId5" imgW="1117440" imgH="393480" progId="Equation.3">
                  <p:embed/>
                </p:oleObj>
              </mc:Choice>
              <mc:Fallback>
                <p:oleObj name="Equation" r:id="rId5" imgW="1117440" imgH="393480" progId="Equation.3">
                  <p:embed/>
                  <p:pic>
                    <p:nvPicPr>
                      <p:cNvPr id="0" name="Object 3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3810000"/>
                        <a:ext cx="2074803" cy="871607"/>
                      </a:xfrm>
                      <a:prstGeom prst="rect">
                        <a:avLst/>
                      </a:prstGeom>
                      <a:solidFill>
                        <a:schemeClr val="accent1"/>
                      </a:solidFill>
                      <a:ln>
                        <a:solidFill>
                          <a:schemeClr val="tx1">
                            <a:lumMod val="75000"/>
                            <a:lumOff val="25000"/>
                          </a:schemeClr>
                        </a:solidFill>
                      </a:ln>
                      <a:extLst/>
                    </p:spPr>
                  </p:pic>
                </p:oleObj>
              </mc:Fallback>
            </mc:AlternateContent>
          </a:graphicData>
        </a:graphic>
      </p:graphicFrame>
      <p:pic>
        <p:nvPicPr>
          <p:cNvPr id="410680" name="Picture 5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72200" y="3627438"/>
            <a:ext cx="2057400" cy="1651138"/>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410688" name="Rectangle 64"/>
          <p:cNvSpPr>
            <a:spLocks noChangeArrowheads="1"/>
          </p:cNvSpPr>
          <p:nvPr/>
        </p:nvSpPr>
        <p:spPr bwMode="auto">
          <a:xfrm>
            <a:off x="7467600" y="3352800"/>
            <a:ext cx="234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1200">
                <a:solidFill>
                  <a:srgbClr val="333333"/>
                </a:solidFill>
                <a:latin typeface="Times New Roman" pitchFamily="18" charset="0"/>
              </a:rPr>
              <a:t>r</a:t>
            </a:r>
            <a:endParaRPr lang="en-US" altLang="sr-Latn-RS" sz="1200">
              <a:solidFill>
                <a:srgbClr val="333333"/>
              </a:solidFill>
              <a:latin typeface="Times New Roman" pitchFamily="18" charset="0"/>
            </a:endParaRPr>
          </a:p>
        </p:txBody>
      </p:sp>
      <p:sp>
        <p:nvSpPr>
          <p:cNvPr id="410693" name="Line 69"/>
          <p:cNvSpPr>
            <a:spLocks noChangeShapeType="1"/>
          </p:cNvSpPr>
          <p:nvPr/>
        </p:nvSpPr>
        <p:spPr bwMode="auto">
          <a:xfrm flipH="1">
            <a:off x="7543800" y="3429000"/>
            <a:ext cx="7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410680"/>
                                        </p:tgtEl>
                                        <p:attrNameLst>
                                          <p:attrName>style.visibility</p:attrName>
                                        </p:attrNameLst>
                                      </p:cBhvr>
                                      <p:to>
                                        <p:strVal val="visible"/>
                                      </p:to>
                                    </p:set>
                                    <p:animEffect transition="in" filter="wipe(down)">
                                      <p:cBhvr>
                                        <p:cTn id="7" dur="500"/>
                                        <p:tgtEl>
                                          <p:spTgt spid="4106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5" name="Rectangle 3"/>
          <p:cNvSpPr>
            <a:spLocks noGrp="1" noChangeArrowheads="1"/>
          </p:cNvSpPr>
          <p:nvPr>
            <p:ph type="body" idx="1"/>
          </p:nvPr>
        </p:nvSpPr>
        <p:spPr>
          <a:xfrm>
            <a:off x="609600" y="762000"/>
            <a:ext cx="8153400" cy="5334000"/>
          </a:xfrm>
        </p:spPr>
        <p:txBody>
          <a:bodyPr/>
          <a:lstStyle/>
          <a:p>
            <a:pPr>
              <a:spcBef>
                <a:spcPts val="0"/>
              </a:spcBef>
              <a:buFont typeface="Wingdings" panose="05000000000000000000" pitchFamily="2" charset="2"/>
              <a:buChar char="Ø"/>
            </a:pPr>
            <a:r>
              <a:rPr lang="sr-Latn-CS" altLang="sr-Latn-RS" sz="2400" b="1" dirty="0" smtClean="0">
                <a:solidFill>
                  <a:schemeClr val="tx1">
                    <a:lumMod val="85000"/>
                    <a:lumOff val="15000"/>
                  </a:schemeClr>
                </a:solidFill>
                <a:effectLst>
                  <a:outerShdw blurRad="38100" dist="38100" dir="2700000" algn="tl">
                    <a:srgbClr val="000000"/>
                  </a:outerShdw>
                </a:effectLst>
                <a:latin typeface="Times New Roman" pitchFamily="18" charset="0"/>
              </a:rPr>
              <a:t>dodatno</a:t>
            </a:r>
            <a:r>
              <a:rPr lang="sr-Latn-CS" altLang="sr-Latn-RS" sz="24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sz="2400" b="1" dirty="0">
                <a:solidFill>
                  <a:srgbClr val="FF0066"/>
                </a:solidFill>
                <a:effectLst>
                  <a:outerShdw blurRad="38100" dist="38100" dir="2700000" algn="tl">
                    <a:srgbClr val="000000"/>
                  </a:outerShdw>
                </a:effectLst>
                <a:latin typeface="Times New Roman" pitchFamily="18" charset="0"/>
              </a:rPr>
              <a:t>orijentacija molekula</a:t>
            </a:r>
            <a:r>
              <a:rPr lang="sr-Latn-CS" altLang="sr-Latn-RS" sz="2400" b="1" dirty="0">
                <a:solidFill>
                  <a:srgbClr val="4D4D4D"/>
                </a:solidFill>
                <a:effectLst>
                  <a:outerShdw blurRad="38100" dist="38100" dir="2700000" algn="tl">
                    <a:srgbClr val="000000"/>
                  </a:outerShdw>
                </a:effectLst>
                <a:latin typeface="Times New Roman" pitchFamily="18" charset="0"/>
              </a:rPr>
              <a:t> </a:t>
            </a:r>
            <a:r>
              <a:rPr lang="sr-Latn-CS" altLang="sr-Latn-RS" sz="2400" b="1" dirty="0">
                <a:solidFill>
                  <a:schemeClr val="tx1">
                    <a:lumMod val="85000"/>
                    <a:lumOff val="15000"/>
                  </a:schemeClr>
                </a:solidFill>
                <a:effectLst>
                  <a:outerShdw blurRad="38100" dist="38100" dir="2700000" algn="tl">
                    <a:srgbClr val="000000"/>
                  </a:outerShdw>
                </a:effectLst>
                <a:latin typeface="Times New Roman" pitchFamily="18" charset="0"/>
              </a:rPr>
              <a:t>igra veoma va</a:t>
            </a:r>
            <a:r>
              <a:rPr lang="en-US" altLang="sr-Latn-RS" sz="24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ž</a:t>
            </a:r>
            <a:r>
              <a:rPr lang="sr-Latn-CS" altLang="sr-Latn-RS" sz="2400" b="1" dirty="0">
                <a:solidFill>
                  <a:schemeClr val="tx1">
                    <a:lumMod val="85000"/>
                    <a:lumOff val="15000"/>
                  </a:schemeClr>
                </a:solidFill>
                <a:effectLst>
                  <a:outerShdw blurRad="38100" dist="38100" dir="2700000" algn="tl">
                    <a:srgbClr val="000000"/>
                  </a:outerShdw>
                </a:effectLst>
                <a:latin typeface="Times New Roman" pitchFamily="18" charset="0"/>
              </a:rPr>
              <a:t>nu ulogu </a:t>
            </a:r>
            <a:r>
              <a:rPr lang="sr-Latn-CS" altLang="sr-Latn-RS" sz="2400" b="1" dirty="0" smtClean="0">
                <a:solidFill>
                  <a:schemeClr val="tx1">
                    <a:lumMod val="85000"/>
                    <a:lumOff val="15000"/>
                  </a:schemeClr>
                </a:solidFill>
                <a:effectLst>
                  <a:outerShdw blurRad="38100" dist="38100" dir="2700000" algn="tl">
                    <a:srgbClr val="000000"/>
                  </a:outerShdw>
                </a:effectLst>
                <a:latin typeface="Times New Roman" pitchFamily="18" charset="0"/>
              </a:rPr>
              <a:t>pa  </a:t>
            </a:r>
            <a:r>
              <a:rPr lang="sr-Latn-CS" altLang="sr-Latn-RS" sz="2400" b="1" dirty="0">
                <a:solidFill>
                  <a:schemeClr val="tx1">
                    <a:lumMod val="85000"/>
                    <a:lumOff val="15000"/>
                  </a:schemeClr>
                </a:solidFill>
                <a:effectLst>
                  <a:outerShdw blurRad="38100" dist="38100" dir="2700000" algn="tl">
                    <a:srgbClr val="000000"/>
                  </a:outerShdw>
                </a:effectLst>
                <a:latin typeface="Times New Roman" pitchFamily="18" charset="0"/>
              </a:rPr>
              <a:t>je adsorpcija molekula na metalnim nanostrukturama </a:t>
            </a:r>
            <a:r>
              <a:rPr lang="sr-Latn-CS" altLang="sr-Latn-RS" sz="24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sz="2400" b="1" dirty="0">
                <a:solidFill>
                  <a:schemeClr val="tx1">
                    <a:lumMod val="85000"/>
                    <a:lumOff val="15000"/>
                  </a:schemeClr>
                </a:solidFill>
                <a:effectLst>
                  <a:outerShdw blurRad="38100" dist="38100" dir="2700000" algn="tl">
                    <a:srgbClr val="000000"/>
                  </a:outerShdw>
                </a:effectLst>
                <a:latin typeface="Times New Roman" pitchFamily="18" charset="0"/>
              </a:rPr>
              <a:t>klju</a:t>
            </a:r>
            <a:r>
              <a:rPr lang="en-US" altLang="sr-Latn-RS" sz="24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chemeClr val="tx1">
                    <a:lumMod val="85000"/>
                    <a:lumOff val="15000"/>
                  </a:schemeClr>
                </a:solidFill>
                <a:effectLst>
                  <a:outerShdw blurRad="38100" dist="38100" dir="2700000" algn="tl">
                    <a:srgbClr val="000000"/>
                  </a:outerShdw>
                </a:effectLst>
                <a:latin typeface="Times New Roman" pitchFamily="18" charset="0"/>
              </a:rPr>
              <a:t>ni faktor u izvođenju SERS eksperimenata</a:t>
            </a:r>
            <a:endParaRPr lang="en-US" altLang="sr-Latn-RS" sz="24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6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6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600" b="1" dirty="0" smtClean="0">
                <a:solidFill>
                  <a:schemeClr val="tx1">
                    <a:lumMod val="85000"/>
                    <a:lumOff val="15000"/>
                  </a:schemeClr>
                </a:solidFill>
                <a:effectLst>
                  <a:outerShdw blurRad="38100" dist="38100" dir="2700000" algn="tl">
                    <a:srgbClr val="000000"/>
                  </a:outerShdw>
                </a:effectLst>
                <a:latin typeface="Times New Roman" pitchFamily="18" charset="0"/>
              </a:rPr>
              <a:t>da </a:t>
            </a:r>
            <a:r>
              <a:rPr lang="pl-PL" altLang="sr-Latn-RS" sz="2600" b="1" dirty="0">
                <a:solidFill>
                  <a:schemeClr val="tx1">
                    <a:lumMod val="85000"/>
                    <a:lumOff val="15000"/>
                  </a:schemeClr>
                </a:solidFill>
                <a:effectLst>
                  <a:outerShdw blurRad="38100" dist="38100" dir="2700000" algn="tl">
                    <a:srgbClr val="000000"/>
                  </a:outerShdw>
                </a:effectLst>
                <a:latin typeface="Times New Roman" pitchFamily="18" charset="0"/>
              </a:rPr>
              <a:t>bi se rasejanje javilo </a:t>
            </a:r>
            <a:r>
              <a:rPr lang="pl-PL" altLang="sr-Latn-RS" sz="2600" b="1" dirty="0">
                <a:solidFill>
                  <a:srgbClr val="FF0066"/>
                </a:solidFill>
                <a:effectLst>
                  <a:outerShdw blurRad="38100" dist="38100" dir="2700000" algn="tl">
                    <a:srgbClr val="000000"/>
                  </a:outerShdw>
                </a:effectLst>
                <a:latin typeface="Times New Roman" pitchFamily="18" charset="0"/>
              </a:rPr>
              <a:t>oscilacije </a:t>
            </a:r>
            <a:r>
              <a:rPr lang="pl-PL" altLang="sr-Latn-RS" sz="2600" b="1" dirty="0" smtClean="0">
                <a:solidFill>
                  <a:srgbClr val="FF0066"/>
                </a:solidFill>
                <a:effectLst>
                  <a:outerShdw blurRad="38100" dist="38100" dir="2700000" algn="tl">
                    <a:srgbClr val="000000"/>
                  </a:outerShdw>
                </a:effectLst>
                <a:latin typeface="Times New Roman" pitchFamily="18" charset="0"/>
              </a:rPr>
              <a:t>plazmona </a:t>
            </a:r>
            <a:r>
              <a:rPr lang="pl-PL" altLang="sr-Latn-RS" sz="2600" b="1" dirty="0">
                <a:solidFill>
                  <a:srgbClr val="FF0066"/>
                </a:solidFill>
                <a:effectLst>
                  <a:outerShdw blurRad="38100" dist="38100" dir="2700000" algn="tl">
                    <a:srgbClr val="000000"/>
                  </a:outerShdw>
                </a:effectLst>
                <a:latin typeface="Times New Roman" pitchFamily="18" charset="0"/>
              </a:rPr>
              <a:t>moraju biti normalne </a:t>
            </a:r>
            <a:r>
              <a:rPr lang="pl-PL" altLang="sr-Latn-RS" sz="2600" b="1" dirty="0" smtClean="0">
                <a:solidFill>
                  <a:srgbClr val="FF0066"/>
                </a:solidFill>
                <a:effectLst>
                  <a:outerShdw blurRad="38100" dist="38100" dir="2700000" algn="tl">
                    <a:srgbClr val="000000"/>
                  </a:outerShdw>
                </a:effectLst>
                <a:latin typeface="Times New Roman" pitchFamily="18" charset="0"/>
              </a:rPr>
              <a:t>na </a:t>
            </a:r>
            <a:r>
              <a:rPr lang="pl-PL" altLang="sr-Latn-RS" sz="2600" b="1" dirty="0">
                <a:solidFill>
                  <a:srgbClr val="FF0066"/>
                </a:solidFill>
                <a:effectLst>
                  <a:outerShdw blurRad="38100" dist="38100" dir="2700000" algn="tl">
                    <a:srgbClr val="000000"/>
                  </a:outerShdw>
                </a:effectLst>
                <a:latin typeface="Times New Roman" pitchFamily="18" charset="0"/>
              </a:rPr>
              <a:t>površinu</a:t>
            </a:r>
            <a:r>
              <a:rPr lang="pl-PL" altLang="sr-Latn-RS" sz="2600" b="1" dirty="0">
                <a:solidFill>
                  <a:schemeClr val="tx1">
                    <a:lumMod val="85000"/>
                    <a:lumOff val="15000"/>
                  </a:schemeClr>
                </a:solidFill>
                <a:effectLst>
                  <a:outerShdw blurRad="38100" dist="38100" dir="2700000" algn="tl">
                    <a:srgbClr val="000000"/>
                  </a:outerShdw>
                </a:effectLst>
                <a:latin typeface="Times New Roman" pitchFamily="18" charset="0"/>
              </a:rPr>
              <a:t>, ukoliko se </a:t>
            </a:r>
            <a:r>
              <a:rPr lang="pl-PL" altLang="sr-Latn-RS" sz="2600" b="1" dirty="0" smtClean="0">
                <a:solidFill>
                  <a:schemeClr val="tx1">
                    <a:lumMod val="85000"/>
                    <a:lumOff val="15000"/>
                  </a:schemeClr>
                </a:solidFill>
                <a:effectLst>
                  <a:outerShdw blurRad="38100" dist="38100" dir="2700000" algn="tl">
                    <a:srgbClr val="000000"/>
                  </a:outerShdw>
                </a:effectLst>
                <a:latin typeface="Times New Roman" pitchFamily="18" charset="0"/>
              </a:rPr>
              <a:t>oscilacije </a:t>
            </a:r>
            <a:r>
              <a:rPr lang="pl-PL" altLang="sr-Latn-RS" sz="2600" b="1" dirty="0">
                <a:solidFill>
                  <a:schemeClr val="tx1">
                    <a:lumMod val="85000"/>
                    <a:lumOff val="15000"/>
                  </a:schemeClr>
                </a:solidFill>
                <a:effectLst>
                  <a:outerShdw blurRad="38100" dist="38100" dir="2700000" algn="tl">
                    <a:srgbClr val="000000"/>
                  </a:outerShdw>
                </a:effectLst>
                <a:latin typeface="Times New Roman" pitchFamily="18" charset="0"/>
              </a:rPr>
              <a:t>nalaze u ravni do rasejanja ne dolazi</a:t>
            </a:r>
            <a:endParaRPr lang="sr-Latn-CS" altLang="sr-Latn-RS" sz="26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endParaRPr>
          </a:p>
          <a:p>
            <a:pPr>
              <a:spcBef>
                <a:spcPts val="0"/>
              </a:spcBef>
              <a:buFont typeface="Wingdings" panose="05000000000000000000" pitchFamily="2" charset="2"/>
              <a:buChar char="Ø"/>
            </a:pPr>
            <a:endParaRPr lang="pl-PL" altLang="sr-Latn-RS" sz="2600" b="1" dirty="0">
              <a:solidFill>
                <a:srgbClr val="4D4D4D"/>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pl-PL" altLang="sr-Latn-RS" sz="2600" b="1" dirty="0">
              <a:solidFill>
                <a:srgbClr val="4D4D4D"/>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pl-PL" altLang="sr-Latn-RS" sz="2600" b="1" dirty="0">
              <a:solidFill>
                <a:srgbClr val="4D4D4D"/>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15" name="Rectangle 3"/>
          <p:cNvSpPr>
            <a:spLocks noGrp="1" noChangeArrowheads="1"/>
          </p:cNvSpPr>
          <p:nvPr>
            <p:ph type="body" idx="1"/>
          </p:nvPr>
        </p:nvSpPr>
        <p:spPr>
          <a:xfrm>
            <a:off x="533400" y="914400"/>
            <a:ext cx="8229600" cy="3886200"/>
          </a:xfrm>
        </p:spPr>
        <p:txBody>
          <a:bodyPr/>
          <a:lstStyle/>
          <a:p>
            <a:pPr>
              <a:lnSpc>
                <a:spcPct val="90000"/>
              </a:lnSpc>
              <a:buFont typeface="Wingdings" panose="05000000000000000000" pitchFamily="2" charset="2"/>
              <a:buChar char="Ø"/>
            </a:pPr>
            <a:r>
              <a:rPr lang="sr-Latn-CS" altLang="sr-Latn-RS" sz="2600" b="1" dirty="0" smtClean="0">
                <a:solidFill>
                  <a:srgbClr val="333333"/>
                </a:solidFill>
                <a:effectLst>
                  <a:outerShdw blurRad="38100" dist="38100" dir="2700000" algn="tl">
                    <a:srgbClr val="000000"/>
                  </a:outerShdw>
                </a:effectLst>
                <a:latin typeface="Times New Roman" pitchFamily="18" charset="0"/>
              </a:rPr>
              <a:t>p</a:t>
            </a:r>
            <a:r>
              <a:rPr lang="sr-Latn-RS" altLang="sr-Latn-RS" sz="2600" b="1" dirty="0">
                <a:solidFill>
                  <a:srgbClr val="333333"/>
                </a:solidFill>
                <a:effectLst>
                  <a:outerShdw blurRad="38100" dist="38100" dir="2700000" algn="tl">
                    <a:srgbClr val="000000"/>
                  </a:outerShdw>
                </a:effectLst>
                <a:latin typeface="Times New Roman" pitchFamily="18" charset="0"/>
              </a:rPr>
              <a:t>oja</a:t>
            </a:r>
            <a:r>
              <a:rPr lang="sr-Latn-RS" altLang="sr-Latn-RS" sz="26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600" b="1" dirty="0">
                <a:solidFill>
                  <a:srgbClr val="333333"/>
                </a:solidFill>
                <a:effectLst>
                  <a:outerShdw blurRad="38100" dist="38100" dir="2700000" algn="tl">
                    <a:srgbClr val="000000"/>
                  </a:outerShdw>
                </a:effectLst>
                <a:latin typeface="Times New Roman" pitchFamily="18" charset="0"/>
              </a:rPr>
              <a:t>anje intenziteta </a:t>
            </a:r>
            <a:r>
              <a:rPr lang="sr-Latn-CS" altLang="sr-Latn-RS" sz="2600" b="1" dirty="0">
                <a:solidFill>
                  <a:srgbClr val="333333"/>
                </a:solidFill>
                <a:effectLst>
                  <a:outerShdw blurRad="38100" dist="38100" dir="2700000" algn="tl">
                    <a:srgbClr val="000000"/>
                  </a:outerShdw>
                </a:effectLst>
                <a:latin typeface="Times New Roman" pitchFamily="18" charset="0"/>
              </a:rPr>
              <a:t>zavisi od </a:t>
            </a:r>
            <a:r>
              <a:rPr lang="sr-Latn-RS" altLang="sr-Latn-RS" sz="2600" b="1" dirty="0">
                <a:solidFill>
                  <a:srgbClr val="333333"/>
                </a:solidFill>
                <a:effectLst>
                  <a:outerShdw blurRad="38100" dist="38100" dir="2700000" algn="tl">
                    <a:srgbClr val="000000"/>
                  </a:outerShdw>
                </a:effectLst>
                <a:latin typeface="Times New Roman" pitchFamily="18" charset="0"/>
              </a:rPr>
              <a:t>frekvencije</a:t>
            </a:r>
            <a:r>
              <a:rPr lang="sr-Latn-CS" altLang="sr-Latn-RS" sz="2600" b="1" dirty="0">
                <a:solidFill>
                  <a:srgbClr val="333333"/>
                </a:solidFill>
                <a:effectLst>
                  <a:outerShdw blurRad="38100" dist="38100" dir="2700000" algn="tl">
                    <a:srgbClr val="000000"/>
                  </a:outerShdw>
                </a:effectLst>
                <a:latin typeface="Times New Roman" pitchFamily="18" charset="0"/>
              </a:rPr>
              <a:t> </a:t>
            </a:r>
            <a:r>
              <a:rPr lang="sr-Latn-RS" altLang="sr-Latn-RS" sz="2600" b="1" dirty="0" smtClean="0">
                <a:solidFill>
                  <a:srgbClr val="333333"/>
                </a:solidFill>
                <a:effectLst>
                  <a:outerShdw blurRad="38100" dist="38100" dir="2700000" algn="tl">
                    <a:srgbClr val="000000"/>
                  </a:outerShdw>
                </a:effectLst>
                <a:latin typeface="Times New Roman" pitchFamily="18" charset="0"/>
              </a:rPr>
              <a:t>upadnog</a:t>
            </a:r>
            <a:r>
              <a:rPr lang="sr-Latn-CS" altLang="sr-Latn-RS" sz="2600" b="1" dirty="0" smtClean="0">
                <a:solidFill>
                  <a:srgbClr val="333333"/>
                </a:solidFill>
                <a:effectLst>
                  <a:outerShdw blurRad="38100" dist="38100" dir="2700000" algn="tl">
                    <a:srgbClr val="000000"/>
                  </a:outerShdw>
                </a:effectLst>
                <a:latin typeface="Times New Roman" pitchFamily="18" charset="0"/>
              </a:rPr>
              <a:t> </a:t>
            </a:r>
            <a:r>
              <a:rPr lang="sr-Latn-RS" altLang="sr-Latn-RS" sz="2600" b="1" dirty="0">
                <a:solidFill>
                  <a:srgbClr val="333333"/>
                </a:solidFill>
                <a:effectLst>
                  <a:outerShdw blurRad="38100" dist="38100" dir="2700000" algn="tl">
                    <a:srgbClr val="000000"/>
                  </a:outerShdw>
                </a:effectLst>
                <a:latin typeface="Times New Roman" pitchFamily="18" charset="0"/>
              </a:rPr>
              <a:t>z</a:t>
            </a:r>
            <a:r>
              <a:rPr lang="sr-Latn-CS" altLang="sr-Latn-RS" sz="2600" b="1" dirty="0">
                <a:solidFill>
                  <a:srgbClr val="333333"/>
                </a:solidFill>
                <a:effectLst>
                  <a:outerShdw blurRad="38100" dist="38100" dir="2700000" algn="tl">
                    <a:srgbClr val="000000"/>
                  </a:outerShdw>
                </a:effectLst>
                <a:latin typeface="Times New Roman" pitchFamily="18" charset="0"/>
              </a:rPr>
              <a:t>ra</a:t>
            </a:r>
            <a:r>
              <a:rPr lang="sr-Latn-RS" altLang="sr-Latn-RS" sz="26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600" b="1" dirty="0">
                <a:solidFill>
                  <a:srgbClr val="333333"/>
                </a:solidFill>
                <a:effectLst>
                  <a:outerShdw blurRad="38100" dist="38100" dir="2700000" algn="tl">
                    <a:srgbClr val="000000"/>
                  </a:outerShdw>
                </a:effectLst>
                <a:latin typeface="Times New Roman" pitchFamily="18" charset="0"/>
              </a:rPr>
              <a:t>enja</a:t>
            </a:r>
            <a:endParaRPr lang="en-US" altLang="sr-Latn-RS" sz="2600" b="1" dirty="0">
              <a:solidFill>
                <a:srgbClr val="333333"/>
              </a:solidFill>
              <a:effectLst>
                <a:outerShdw blurRad="38100" dist="38100" dir="2700000" algn="tl">
                  <a:srgbClr val="000000"/>
                </a:outerShdw>
              </a:effectLst>
              <a:latin typeface="Times New Roman" pitchFamily="18" charset="0"/>
              <a:cs typeface="Times New Roman" pitchFamily="18" charset="0"/>
            </a:endParaRPr>
          </a:p>
          <a:p>
            <a:pPr>
              <a:lnSpc>
                <a:spcPct val="90000"/>
              </a:lnSpc>
              <a:buFont typeface="Wingdings" panose="05000000000000000000" pitchFamily="2" charset="2"/>
              <a:buChar char="Ø"/>
            </a:pPr>
            <a:endParaRPr lang="sr-Latn-CS" altLang="sr-Latn-RS" sz="2600" b="1" dirty="0">
              <a:solidFill>
                <a:srgbClr val="333333"/>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r>
              <a:rPr lang="sr-Latn-CS" altLang="sr-Latn-RS" sz="2600" b="1" dirty="0">
                <a:solidFill>
                  <a:srgbClr val="FF0066"/>
                </a:solidFill>
                <a:effectLst>
                  <a:outerShdw blurRad="38100" dist="38100" dir="2700000" algn="tl">
                    <a:srgbClr val="000000"/>
                  </a:outerShdw>
                </a:effectLst>
                <a:latin typeface="Times New Roman" pitchFamily="18" charset="0"/>
              </a:rPr>
              <a:t>uk</a:t>
            </a:r>
            <a:r>
              <a:rPr lang="sr-Latn-RS" altLang="sr-Latn-RS" sz="2600" b="1" dirty="0">
                <a:solidFill>
                  <a:srgbClr val="FF0066"/>
                </a:solidFill>
                <a:effectLst>
                  <a:outerShdw blurRad="38100" dist="38100" dir="2700000" algn="tl">
                    <a:srgbClr val="000000"/>
                  </a:outerShdw>
                </a:effectLst>
                <a:latin typeface="Times New Roman" pitchFamily="18" charset="0"/>
              </a:rPr>
              <a:t>oliko </a:t>
            </a:r>
            <a:r>
              <a:rPr lang="sr-Latn-CS" altLang="sr-Latn-RS" sz="2600" b="1" dirty="0">
                <a:solidFill>
                  <a:srgbClr val="FF0066"/>
                </a:solidFill>
                <a:effectLst>
                  <a:outerShdw blurRad="38100" dist="38100" dir="2700000" algn="tl">
                    <a:srgbClr val="000000"/>
                  </a:outerShdw>
                </a:effectLst>
                <a:latin typeface="Times New Roman" pitchFamily="18" charset="0"/>
              </a:rPr>
              <a:t>su</a:t>
            </a:r>
            <a:r>
              <a:rPr lang="sr-Latn-RS" altLang="sr-Latn-RS" sz="2600" b="1" dirty="0">
                <a:solidFill>
                  <a:srgbClr val="FF0066"/>
                </a:solidFill>
                <a:effectLst>
                  <a:outerShdw blurRad="38100" dist="38100" dir="2700000" algn="tl">
                    <a:srgbClr val="000000"/>
                  </a:outerShdw>
                </a:effectLst>
                <a:latin typeface="Times New Roman" pitchFamily="18" charset="0"/>
              </a:rPr>
              <a:t> upadno </a:t>
            </a:r>
            <a:r>
              <a:rPr lang="sr-Latn-CS" altLang="sr-Latn-RS" sz="2600" b="1" dirty="0">
                <a:solidFill>
                  <a:srgbClr val="FF0066"/>
                </a:solidFill>
                <a:effectLst>
                  <a:outerShdw blurRad="38100" dist="38100" dir="2700000" algn="tl">
                    <a:srgbClr val="000000"/>
                  </a:outerShdw>
                </a:effectLst>
                <a:latin typeface="Times New Roman" pitchFamily="18" charset="0"/>
              </a:rPr>
              <a:t>i </a:t>
            </a:r>
            <a:r>
              <a:rPr lang="sr-Latn-RS" altLang="sr-Latn-RS" sz="2600" b="1" dirty="0">
                <a:solidFill>
                  <a:srgbClr val="FF0066"/>
                </a:solidFill>
                <a:effectLst>
                  <a:outerShdw blurRad="38100" dist="38100" dir="2700000" algn="tl">
                    <a:srgbClr val="000000"/>
                  </a:outerShdw>
                </a:effectLst>
                <a:latin typeface="Times New Roman" pitchFamily="18" charset="0"/>
              </a:rPr>
              <a:t>ramanski rasuto zra</a:t>
            </a:r>
            <a:r>
              <a:rPr lang="sr-Latn-RS" altLang="sr-Latn-RS" sz="26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RS" altLang="sr-Latn-RS" sz="2600" b="1" dirty="0">
                <a:solidFill>
                  <a:srgbClr val="FF0066"/>
                </a:solidFill>
                <a:effectLst>
                  <a:outerShdw blurRad="38100" dist="38100" dir="2700000" algn="tl">
                    <a:srgbClr val="000000"/>
                  </a:outerShdw>
                </a:effectLst>
                <a:latin typeface="Times New Roman" pitchFamily="18" charset="0"/>
              </a:rPr>
              <a:t>enje blizu uslova rezonancije površinskog </a:t>
            </a:r>
            <a:r>
              <a:rPr lang="sr-Latn-CS" altLang="sr-Latn-RS" sz="2600" b="1" dirty="0">
                <a:solidFill>
                  <a:srgbClr val="FF0066"/>
                </a:solidFill>
                <a:effectLst>
                  <a:outerShdw blurRad="38100" dist="38100" dir="2700000" algn="tl">
                    <a:srgbClr val="000000"/>
                  </a:outerShdw>
                </a:effectLst>
                <a:latin typeface="Times New Roman" pitchFamily="18" charset="0"/>
              </a:rPr>
              <a:t> </a:t>
            </a:r>
            <a:r>
              <a:rPr lang="sr-Latn-RS" altLang="sr-Latn-RS" sz="2600" b="1" dirty="0">
                <a:solidFill>
                  <a:srgbClr val="FF0066"/>
                </a:solidFill>
                <a:effectLst>
                  <a:outerShdw blurRad="38100" dist="38100" dir="2700000" algn="tl">
                    <a:srgbClr val="000000"/>
                  </a:outerShdw>
                </a:effectLst>
                <a:latin typeface="Times New Roman" pitchFamily="18" charset="0"/>
              </a:rPr>
              <a:t>plazmona </a:t>
            </a:r>
            <a:r>
              <a:rPr lang="sr-Latn-CS" altLang="sr-Latn-RS" sz="2600" b="1" dirty="0">
                <a:solidFill>
                  <a:srgbClr val="FF0066"/>
                </a:solidFill>
                <a:effectLst>
                  <a:outerShdw blurRad="38100" dist="38100" dir="2700000" algn="tl">
                    <a:srgbClr val="000000"/>
                  </a:outerShdw>
                </a:effectLst>
                <a:latin typeface="Times New Roman" pitchFamily="18" charset="0"/>
              </a:rPr>
              <a:t>dolazi do </a:t>
            </a:r>
            <a:r>
              <a:rPr lang="sr-Latn-RS" altLang="sr-Latn-RS" sz="2600" b="1" dirty="0">
                <a:solidFill>
                  <a:srgbClr val="FF0066"/>
                </a:solidFill>
                <a:effectLst>
                  <a:outerShdw blurRad="38100" dist="38100" dir="2700000" algn="tl">
                    <a:srgbClr val="000000"/>
                  </a:outerShdw>
                </a:effectLst>
                <a:latin typeface="Times New Roman" pitchFamily="18" charset="0"/>
              </a:rPr>
              <a:t>E</a:t>
            </a:r>
            <a:r>
              <a:rPr lang="sr-Latn-RS" altLang="sr-Latn-RS" sz="2600" b="1" baseline="30000" dirty="0">
                <a:solidFill>
                  <a:srgbClr val="FF0066"/>
                </a:solidFill>
                <a:effectLst>
                  <a:outerShdw blurRad="38100" dist="38100" dir="2700000" algn="tl">
                    <a:srgbClr val="000000"/>
                  </a:outerShdw>
                </a:effectLst>
                <a:latin typeface="Times New Roman" pitchFamily="18" charset="0"/>
              </a:rPr>
              <a:t>4</a:t>
            </a:r>
            <a:r>
              <a:rPr lang="sr-Latn-RS" altLang="sr-Latn-RS" sz="2600" b="1" dirty="0">
                <a:solidFill>
                  <a:srgbClr val="FF0066"/>
                </a:solidFill>
                <a:effectLst>
                  <a:outerShdw blurRad="38100" dist="38100" dir="2700000" algn="tl">
                    <a:srgbClr val="000000"/>
                  </a:outerShdw>
                </a:effectLst>
                <a:latin typeface="Times New Roman" pitchFamily="18" charset="0"/>
              </a:rPr>
              <a:t> poja</a:t>
            </a:r>
            <a:r>
              <a:rPr lang="sr-Latn-RS" altLang="sr-Latn-RS" sz="26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RS" altLang="sr-Latn-RS" sz="2600" b="1" dirty="0">
                <a:solidFill>
                  <a:srgbClr val="FF0066"/>
                </a:solidFill>
                <a:effectLst>
                  <a:outerShdw blurRad="38100" dist="38100" dir="2700000" algn="tl">
                    <a:srgbClr val="000000"/>
                  </a:outerShdw>
                </a:effectLst>
                <a:latin typeface="Times New Roman" pitchFamily="18" charset="0"/>
              </a:rPr>
              <a:t>anja</a:t>
            </a:r>
            <a:endParaRPr lang="sr-Latn-CS" altLang="sr-Latn-RS" sz="2600" b="1" dirty="0">
              <a:solidFill>
                <a:srgbClr val="FF0066"/>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endParaRPr lang="sr-Latn-CS" altLang="sr-Latn-RS" sz="2600" b="1" dirty="0">
              <a:solidFill>
                <a:srgbClr val="FF0066"/>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r>
              <a:rPr lang="sr-Latn-CS" altLang="sr-Latn-RS" sz="2600" b="1" dirty="0">
                <a:solidFill>
                  <a:srgbClr val="333333"/>
                </a:solidFill>
                <a:effectLst>
                  <a:outerShdw blurRad="38100" dist="38100" dir="2700000" algn="tl">
                    <a:srgbClr val="000000"/>
                  </a:outerShdw>
                </a:effectLst>
                <a:latin typeface="Times New Roman" pitchFamily="18" charset="0"/>
              </a:rPr>
              <a:t>u</a:t>
            </a:r>
            <a:r>
              <a:rPr lang="sr-Latn-RS" altLang="sr-Latn-RS" sz="2600" b="1" dirty="0">
                <a:solidFill>
                  <a:srgbClr val="333333"/>
                </a:solidFill>
                <a:effectLst>
                  <a:outerShdw blurRad="38100" dist="38100" dir="2700000" algn="tl">
                    <a:srgbClr val="000000"/>
                  </a:outerShdw>
                </a:effectLst>
                <a:latin typeface="Times New Roman" pitchFamily="18" charset="0"/>
              </a:rPr>
              <a:t>koliko ove dve komonente nisu bliskih </a:t>
            </a:r>
            <a:r>
              <a:rPr lang="sr-Latn-RS" altLang="sr-Latn-RS" sz="2600" b="1" dirty="0" smtClean="0">
                <a:solidFill>
                  <a:srgbClr val="333333"/>
                </a:solidFill>
                <a:effectLst>
                  <a:outerShdw blurRad="38100" dist="38100" dir="2700000" algn="tl">
                    <a:srgbClr val="000000"/>
                  </a:outerShdw>
                </a:effectLst>
                <a:latin typeface="Times New Roman" pitchFamily="18" charset="0"/>
              </a:rPr>
              <a:t>frekvencija </a:t>
            </a:r>
            <a:r>
              <a:rPr lang="sr-Latn-RS" altLang="sr-Latn-RS" sz="2600" b="1" dirty="0">
                <a:solidFill>
                  <a:srgbClr val="333333"/>
                </a:solidFill>
                <a:effectLst>
                  <a:outerShdw blurRad="38100" dist="38100" dir="2700000" algn="tl">
                    <a:srgbClr val="000000"/>
                  </a:outerShdw>
                </a:effectLst>
                <a:latin typeface="Times New Roman" pitchFamily="18" charset="0"/>
              </a:rPr>
              <a:t>faktor</a:t>
            </a:r>
            <a:r>
              <a:rPr lang="sr-Latn-CS" altLang="sr-Latn-RS" sz="2600" b="1" dirty="0">
                <a:solidFill>
                  <a:srgbClr val="333333"/>
                </a:solidFill>
                <a:effectLst>
                  <a:outerShdw blurRad="38100" dist="38100" dir="2700000" algn="tl">
                    <a:srgbClr val="000000"/>
                  </a:outerShdw>
                </a:effectLst>
                <a:latin typeface="Times New Roman" pitchFamily="18" charset="0"/>
              </a:rPr>
              <a:t> </a:t>
            </a:r>
            <a:r>
              <a:rPr lang="sr-Latn-RS" altLang="sr-Latn-RS" sz="2600" b="1" dirty="0">
                <a:solidFill>
                  <a:srgbClr val="333333"/>
                </a:solidFill>
                <a:effectLst>
                  <a:outerShdw blurRad="38100" dist="38100" dir="2700000" algn="tl">
                    <a:srgbClr val="000000"/>
                  </a:outerShdw>
                </a:effectLst>
                <a:latin typeface="Times New Roman" pitchFamily="18" charset="0"/>
              </a:rPr>
              <a:t>poja</a:t>
            </a:r>
            <a:r>
              <a:rPr lang="sr-Latn-RS" altLang="sr-Latn-RS" sz="26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600" b="1" dirty="0">
                <a:solidFill>
                  <a:srgbClr val="333333"/>
                </a:solidFill>
                <a:effectLst>
                  <a:outerShdw blurRad="38100" dist="38100" dir="2700000" algn="tl">
                    <a:srgbClr val="000000"/>
                  </a:outerShdw>
                </a:effectLst>
                <a:latin typeface="Times New Roman" pitchFamily="18" charset="0"/>
              </a:rPr>
              <a:t>anja je manji</a:t>
            </a:r>
            <a:endParaRPr lang="sr-Latn-CS" altLang="sr-Latn-RS" sz="2600" b="1" dirty="0">
              <a:solidFill>
                <a:srgbClr val="333333"/>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endParaRPr lang="sr-Latn-CS" altLang="sr-Latn-RS" sz="2600" b="1" dirty="0">
              <a:solidFill>
                <a:srgbClr val="333333"/>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endParaRPr lang="en-US" altLang="sr-Latn-RS" sz="2600" dirty="0">
              <a:solidFill>
                <a:srgbClr val="333333"/>
              </a:solidFill>
            </a:endParaRPr>
          </a:p>
        </p:txBody>
      </p:sp>
      <p:sp>
        <p:nvSpPr>
          <p:cNvPr id="52531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7" name="Rectangle 3"/>
          <p:cNvSpPr>
            <a:spLocks noGrp="1" noChangeArrowheads="1"/>
          </p:cNvSpPr>
          <p:nvPr>
            <p:ph type="body" idx="1"/>
          </p:nvPr>
        </p:nvSpPr>
        <p:spPr>
          <a:xfrm>
            <a:off x="457200" y="1219200"/>
            <a:ext cx="8229600" cy="4572000"/>
          </a:xfrm>
        </p:spPr>
        <p:txBody>
          <a:bodyPr/>
          <a:lstStyle/>
          <a:p>
            <a:pPr>
              <a:lnSpc>
                <a:spcPct val="90000"/>
              </a:lnSpc>
              <a:buFont typeface="Wingdings" panose="05000000000000000000" pitchFamily="2" charset="2"/>
              <a:buChar char="Ø"/>
            </a:pPr>
            <a:r>
              <a:rPr lang="sr-Latn-CS" altLang="sr-Latn-RS" sz="24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i</a:t>
            </a:r>
            <a:r>
              <a:rPr lang="sr-Latn-RS"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zbor površine metala zavisi od </a:t>
            </a:r>
            <a:r>
              <a:rPr lang="sr-Latn-RS" altLang="sr-Latn-RS" sz="24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uslova </a:t>
            </a:r>
            <a:r>
              <a:rPr lang="sr-Latn-RS"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rezonancije </a:t>
            </a:r>
            <a:r>
              <a:rPr lang="sr-Latn-RS" altLang="sr-Latn-RS" sz="24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n</a:t>
            </a:r>
            <a:r>
              <a:rPr lang="sr-Latn-CS" altLang="sr-Latn-RS" sz="24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jihovih </a:t>
            </a:r>
            <a:r>
              <a:rPr lang="sr-Latn-RS"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površinsk</a:t>
            </a:r>
            <a:r>
              <a:rPr lang="sr-Latn-CS"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ih</a:t>
            </a:r>
            <a:r>
              <a:rPr lang="sr-Latn-RS"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 </a:t>
            </a:r>
            <a:r>
              <a:rPr lang="sr-Latn-RS" altLang="sr-Latn-RS" sz="24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plazmona</a:t>
            </a:r>
          </a:p>
          <a:p>
            <a:pPr>
              <a:lnSpc>
                <a:spcPct val="90000"/>
              </a:lnSpc>
              <a:buFont typeface="Wingdings" panose="05000000000000000000" pitchFamily="2" charset="2"/>
              <a:buChar char="Ø"/>
            </a:pPr>
            <a:endParaRPr lang="sr-Latn-CS"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endParaRPr>
          </a:p>
          <a:p>
            <a:pPr>
              <a:lnSpc>
                <a:spcPct val="90000"/>
              </a:lnSpc>
              <a:buFont typeface="Wingdings" panose="05000000000000000000" pitchFamily="2" charset="2"/>
              <a:buChar char="Ø"/>
            </a:pPr>
            <a:r>
              <a:rPr lang="sr-Latn-R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VI</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D</a:t>
            </a:r>
            <a:r>
              <a:rPr lang="sr-Latn-R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 i NIR zračenje pobuđuju Ramanski aktivne </a:t>
            </a:r>
            <a:r>
              <a:rPr lang="sr-Latn-RS" altLang="sr-Latn-RS" sz="24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oblike vibracije </a:t>
            </a:r>
            <a:r>
              <a:rPr lang="sr-Latn-R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molekula</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(sve </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eš</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 se koristi i ULJ zra</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enje u ispitivanjima biomolekula)</a:t>
            </a:r>
          </a:p>
          <a:p>
            <a:pPr>
              <a:lnSpc>
                <a:spcPct val="90000"/>
              </a:lnSpc>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lnSpc>
                <a:spcPct val="90000"/>
              </a:lnSpc>
              <a:buFont typeface="Wingdings" panose="05000000000000000000" pitchFamily="2" charset="2"/>
              <a:buChar char="Ø"/>
            </a:pPr>
            <a:r>
              <a:rPr lang="sr-Latn-R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frekvencije </a:t>
            </a:r>
            <a:r>
              <a:rPr lang="sr-Latn-R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oscilovanja plazmona </a:t>
            </a:r>
            <a:r>
              <a:rPr lang="sr-Latn-RS"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Ag i Au</a:t>
            </a:r>
            <a:r>
              <a:rPr lang="sr-Latn-R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se nalaze</a:t>
            </a:r>
            <a:r>
              <a:rPr lang="sr-Latn-R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u </a:t>
            </a:r>
            <a:r>
              <a:rPr lang="sr-Latn-C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istom </a:t>
            </a:r>
            <a:r>
              <a:rPr lang="sr-Latn-R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interval</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u</a:t>
            </a:r>
            <a:r>
              <a:rPr lang="sr-Latn-R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EMSZ</a:t>
            </a:r>
          </a:p>
          <a:p>
            <a:pPr>
              <a:lnSpc>
                <a:spcPct val="90000"/>
              </a:lnSpc>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lnSpc>
                <a:spcPct val="90000"/>
              </a:lnSpc>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u </a:t>
            </a:r>
            <a:r>
              <a:rPr lang="pl-PL"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ovaj opseg ulaze i frekvencije plazmona </a:t>
            </a:r>
            <a:r>
              <a:rPr lang="pl-PL"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Cu, Pt i Pd</a:t>
            </a:r>
            <a:endParaRPr lang="en-US" altLang="sr-Latn-RS" sz="2400" dirty="0">
              <a:solidFill>
                <a:srgbClr val="FF0066"/>
              </a:solidFill>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Ø"/>
            </a:pPr>
            <a:endParaRPr lang="en-US" altLang="sr-Latn-RS" sz="2400" dirty="0">
              <a:solidFill>
                <a:srgbClr val="333333"/>
              </a:solidFill>
              <a:latin typeface="Times New Roman" panose="02020603050405020304" pitchFamily="18" charset="0"/>
              <a:cs typeface="Times New Roman" panose="02020603050405020304"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199280217"/>
              </p:ext>
            </p:extLst>
          </p:nvPr>
        </p:nvGraphicFramePr>
        <p:xfrm>
          <a:off x="533400" y="295677"/>
          <a:ext cx="3271838" cy="725488"/>
        </p:xfrm>
        <a:graphic>
          <a:graphicData uri="http://schemas.openxmlformats.org/presentationml/2006/ole">
            <mc:AlternateContent xmlns:mc="http://schemas.openxmlformats.org/markup-compatibility/2006">
              <mc:Choice xmlns:v="urn:schemas-microsoft-com:vml" Requires="v">
                <p:oleObj spid="_x0000_s734246" name="Equation" r:id="rId3" imgW="1993680" imgH="457200" progId="Equation.3">
                  <p:embed/>
                </p:oleObj>
              </mc:Choice>
              <mc:Fallback>
                <p:oleObj name="Equation" r:id="rId3" imgW="1993680" imgH="457200" progId="Equation.3">
                  <p:embed/>
                  <p:pic>
                    <p:nvPicPr>
                      <p:cNvPr id="0" name="Object 23"/>
                      <p:cNvPicPr>
                        <a:picLocks noChangeAspect="1" noChangeArrowheads="1"/>
                      </p:cNvPicPr>
                      <p:nvPr/>
                    </p:nvPicPr>
                    <p:blipFill>
                      <a:blip r:embed="rId4"/>
                      <a:srcRect/>
                      <a:stretch>
                        <a:fillRect/>
                      </a:stretch>
                    </p:blipFill>
                    <p:spPr bwMode="auto">
                      <a:xfrm>
                        <a:off x="533400" y="295677"/>
                        <a:ext cx="3271838" cy="725488"/>
                      </a:xfrm>
                      <a:prstGeom prst="rect">
                        <a:avLst/>
                      </a:prstGeom>
                      <a:solidFill>
                        <a:srgbClr val="BFBFBF"/>
                      </a:solidFill>
                      <a:ln w="9525">
                        <a:solidFill>
                          <a:srgbClr val="262626"/>
                        </a:solidFill>
                        <a:miter lim="800000"/>
                        <a:headEnd/>
                        <a:tailEnd/>
                      </a:ln>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882620297"/>
              </p:ext>
            </p:extLst>
          </p:nvPr>
        </p:nvGraphicFramePr>
        <p:xfrm>
          <a:off x="5794952" y="420812"/>
          <a:ext cx="1212850" cy="422275"/>
        </p:xfrm>
        <a:graphic>
          <a:graphicData uri="http://schemas.openxmlformats.org/presentationml/2006/ole">
            <mc:AlternateContent xmlns:mc="http://schemas.openxmlformats.org/markup-compatibility/2006">
              <mc:Choice xmlns:v="urn:schemas-microsoft-com:vml" Requires="v">
                <p:oleObj spid="_x0000_s734247" name="Equation" r:id="rId5" imgW="622030" imgH="215806" progId="Equation.3">
                  <p:embed/>
                </p:oleObj>
              </mc:Choice>
              <mc:Fallback>
                <p:oleObj name="Equation" r:id="rId5" imgW="622030" imgH="215806" progId="Equation.3">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4952" y="420812"/>
                        <a:ext cx="1212850" cy="422275"/>
                      </a:xfrm>
                      <a:prstGeom prst="rect">
                        <a:avLst/>
                      </a:prstGeom>
                      <a:solidFill>
                        <a:srgbClr val="BFBFBF"/>
                      </a:solidFill>
                      <a:ln w="9525">
                        <a:solidFill>
                          <a:srgbClr val="262626"/>
                        </a:solidFill>
                        <a:miter lim="800000"/>
                        <a:headEnd/>
                        <a:tailEnd/>
                      </a:ln>
                    </p:spPr>
                  </p:pic>
                </p:oleObj>
              </mc:Fallback>
            </mc:AlternateContent>
          </a:graphicData>
        </a:graphic>
      </p:graphicFrame>
      <p:sp>
        <p:nvSpPr>
          <p:cNvPr id="4" name="Rectangle 3"/>
          <p:cNvSpPr/>
          <p:nvPr/>
        </p:nvSpPr>
        <p:spPr>
          <a:xfrm>
            <a:off x="3962399" y="473755"/>
            <a:ext cx="1832553" cy="369332"/>
          </a:xfrm>
          <a:prstGeom prst="rect">
            <a:avLst/>
          </a:prstGeom>
        </p:spPr>
        <p:txBody>
          <a:bodyPr wrap="none">
            <a:spAutoFit/>
          </a:bodyPr>
          <a:lstStyle/>
          <a:p>
            <a:r>
              <a:rPr lang="sr-Latn-RS" altLang="sr-Latn-RS" b="1" kern="0"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faktor pojačanja</a:t>
            </a:r>
            <a:endParaRPr lang="sr-Latn-RS" sz="1400"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420867" name="Rectangle 3"/>
          <p:cNvSpPr>
            <a:spLocks noGrp="1" noChangeArrowheads="1"/>
          </p:cNvSpPr>
          <p:nvPr>
            <p:ph type="body" idx="1"/>
          </p:nvPr>
        </p:nvSpPr>
        <p:spPr>
          <a:xfrm>
            <a:off x="304800" y="762000"/>
            <a:ext cx="8610600" cy="4724400"/>
          </a:xfrm>
        </p:spPr>
        <p:txBody>
          <a:bodyPr/>
          <a:lstStyle/>
          <a:p>
            <a:pPr>
              <a:buFont typeface="Wingdings" panose="05000000000000000000" pitchFamily="2" charset="2"/>
              <a:buChar char="Ø"/>
            </a:pPr>
            <a:r>
              <a:rPr lang="en-US" altLang="sr-Latn-RS" sz="2800" b="1" dirty="0" smtClean="0">
                <a:solidFill>
                  <a:srgbClr val="333333"/>
                </a:solidFill>
                <a:effectLst>
                  <a:outerShdw blurRad="38100" dist="38100" dir="2700000" algn="tl">
                    <a:srgbClr val="000000"/>
                  </a:outerShdw>
                </a:effectLst>
                <a:latin typeface="Times New Roman" pitchFamily="18" charset="0"/>
              </a:rPr>
              <a:t>SERS </a:t>
            </a:r>
            <a:r>
              <a:rPr lang="en-US" altLang="sr-Latn-RS" sz="2800" b="1" dirty="0" err="1">
                <a:solidFill>
                  <a:srgbClr val="333333"/>
                </a:solidFill>
                <a:effectLst>
                  <a:outerShdw blurRad="38100" dist="38100" dir="2700000" algn="tl">
                    <a:srgbClr val="000000"/>
                  </a:outerShdw>
                </a:effectLst>
                <a:latin typeface="Times New Roman" pitchFamily="18" charset="0"/>
              </a:rPr>
              <a:t>efekat</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tuma</a:t>
            </a:r>
            <a:r>
              <a:rPr lang="en-US" altLang="sr-Latn-RS" sz="2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800" b="1" dirty="0">
                <a:solidFill>
                  <a:srgbClr val="333333"/>
                </a:solidFill>
                <a:effectLst>
                  <a:outerShdw blurRad="38100" dist="38100" dir="2700000" algn="tl">
                    <a:srgbClr val="000000"/>
                  </a:outerShdw>
                </a:effectLst>
                <a:latin typeface="Times New Roman" pitchFamily="18" charset="0"/>
              </a:rPr>
              <a:t>en </a:t>
            </a:r>
            <a:r>
              <a:rPr lang="en-US" altLang="sr-Latn-RS" sz="2800" b="1" dirty="0" err="1">
                <a:solidFill>
                  <a:srgbClr val="333333"/>
                </a:solidFill>
                <a:effectLst>
                  <a:outerShdw blurRad="38100" dist="38100" dir="2700000" algn="tl">
                    <a:srgbClr val="000000"/>
                  </a:outerShdw>
                </a:effectLst>
                <a:latin typeface="Times New Roman" pitchFamily="18" charset="0"/>
              </a:rPr>
              <a:t>po</a:t>
            </a:r>
            <a:r>
              <a:rPr lang="en-US" altLang="sr-Latn-RS" sz="2800" b="1" dirty="0">
                <a:solidFill>
                  <a:srgbClr val="333333"/>
                </a:solidFill>
                <a:effectLst>
                  <a:outerShdw blurRad="38100" dist="38100" dir="2700000" algn="tl">
                    <a:srgbClr val="000000"/>
                  </a:outerShdw>
                </a:effectLst>
                <a:latin typeface="Times New Roman" pitchFamily="18" charset="0"/>
              </a:rPr>
              <a:t> EM </a:t>
            </a:r>
            <a:r>
              <a:rPr lang="en-US" altLang="sr-Latn-RS" sz="2800" b="1" dirty="0" err="1">
                <a:solidFill>
                  <a:srgbClr val="333333"/>
                </a:solidFill>
                <a:effectLst>
                  <a:outerShdw blurRad="38100" dist="38100" dir="2700000" algn="tl">
                    <a:srgbClr val="000000"/>
                  </a:outerShdw>
                </a:effectLst>
                <a:latin typeface="Times New Roman" pitchFamily="18" charset="0"/>
              </a:rPr>
              <a:t>mehanizmu</a:t>
            </a:r>
            <a:r>
              <a:rPr lang="en-US" altLang="sr-Latn-RS" sz="2800" b="1" dirty="0">
                <a:solidFill>
                  <a:srgbClr val="333333"/>
                </a:solidFill>
                <a:effectLst>
                  <a:outerShdw blurRad="38100" dist="38100" dir="2700000" algn="tl">
                    <a:srgbClr val="000000"/>
                  </a:outerShdw>
                </a:effectLst>
                <a:latin typeface="Times New Roman" pitchFamily="18" charset="0"/>
              </a:rPr>
              <a:t> ne </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zahteva</a:t>
            </a:r>
            <a:r>
              <a:rPr lang="en-US" altLang="sr-Latn-RS" sz="2800" b="1" dirty="0">
                <a:solidFill>
                  <a:srgbClr val="333333"/>
                </a:solidFill>
                <a:effectLst>
                  <a:outerShdw blurRad="38100" dist="38100" dir="2700000" algn="tl">
                    <a:srgbClr val="000000"/>
                  </a:outerShdw>
                </a:effectLst>
                <a:latin typeface="Times New Roman" pitchFamily="18" charset="0"/>
              </a:rPr>
              <a:t> da </a:t>
            </a:r>
            <a:r>
              <a:rPr lang="sr-Latn-C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adsorbovani</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molekul</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bude</a:t>
            </a:r>
            <a:r>
              <a:rPr lang="en-US" altLang="sr-Latn-RS" sz="2800" b="1" dirty="0">
                <a:solidFill>
                  <a:srgbClr val="333333"/>
                </a:solidFill>
                <a:effectLst>
                  <a:outerShdw blurRad="38100" dist="38100" dir="2700000" algn="tl">
                    <a:srgbClr val="000000"/>
                  </a:outerShdw>
                </a:effectLst>
                <a:latin typeface="Times New Roman" pitchFamily="18" charset="0"/>
              </a:rPr>
              <a:t> u </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direktnom</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kontaktu</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sa</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smtClean="0">
                <a:solidFill>
                  <a:srgbClr val="333333"/>
                </a:solidFill>
                <a:effectLst>
                  <a:outerShdw blurRad="38100" dist="38100" dir="2700000" algn="tl">
                    <a:srgbClr val="000000"/>
                  </a:outerShdw>
                </a:effectLst>
                <a:latin typeface="Times New Roman" pitchFamily="18" charset="0"/>
              </a:rPr>
              <a:t>površinom</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FF0066"/>
                </a:solidFill>
                <a:effectLst>
                  <a:outerShdw blurRad="38100" dist="38100" dir="2700000" algn="tl">
                    <a:srgbClr val="000000"/>
                  </a:outerShdw>
                </a:effectLst>
                <a:latin typeface="Times New Roman" pitchFamily="18" charset="0"/>
              </a:rPr>
              <a:t>ali</a:t>
            </a:r>
            <a:r>
              <a:rPr lang="en-US" altLang="sr-Latn-RS" sz="2800" b="1" dirty="0">
                <a:solidFill>
                  <a:srgbClr val="FF0066"/>
                </a:solidFill>
                <a:effectLst>
                  <a:outerShdw blurRad="38100" dist="38100" dir="2700000" algn="tl">
                    <a:srgbClr val="000000"/>
                  </a:outerShdw>
                </a:effectLst>
                <a:latin typeface="Times New Roman" pitchFamily="18" charset="0"/>
              </a:rPr>
              <a:t> </a:t>
            </a:r>
            <a:r>
              <a:rPr lang="en-US" altLang="sr-Latn-RS" sz="2800" b="1" dirty="0" err="1">
                <a:solidFill>
                  <a:srgbClr val="FF0066"/>
                </a:solidFill>
                <a:effectLst>
                  <a:outerShdw blurRad="38100" dist="38100" dir="2700000" algn="tl">
                    <a:srgbClr val="000000"/>
                  </a:outerShdw>
                </a:effectLst>
                <a:latin typeface="Times New Roman" pitchFamily="18" charset="0"/>
              </a:rPr>
              <a:t>mora</a:t>
            </a:r>
            <a:r>
              <a:rPr lang="en-US" altLang="sr-Latn-RS" sz="2800" b="1" dirty="0">
                <a:solidFill>
                  <a:srgbClr val="FF0066"/>
                </a:solidFill>
                <a:effectLst>
                  <a:outerShdw blurRad="38100" dist="38100" dir="2700000" algn="tl">
                    <a:srgbClr val="000000"/>
                  </a:outerShdw>
                </a:effectLst>
                <a:latin typeface="Times New Roman" pitchFamily="18" charset="0"/>
              </a:rPr>
              <a:t> da </a:t>
            </a:r>
            <a:r>
              <a:rPr lang="en-US" altLang="sr-Latn-RS" sz="2800" b="1" dirty="0" err="1">
                <a:solidFill>
                  <a:srgbClr val="FF0066"/>
                </a:solidFill>
                <a:effectLst>
                  <a:outerShdw blurRad="38100" dist="38100" dir="2700000" algn="tl">
                    <a:srgbClr val="000000"/>
                  </a:outerShdw>
                </a:effectLst>
                <a:latin typeface="Times New Roman" pitchFamily="18" charset="0"/>
              </a:rPr>
              <a:t>bude</a:t>
            </a:r>
            <a:r>
              <a:rPr lang="en-US" altLang="sr-Latn-RS" sz="2800" b="1" dirty="0">
                <a:solidFill>
                  <a:srgbClr val="FF0066"/>
                </a:solidFill>
                <a:effectLst>
                  <a:outerShdw blurRad="38100" dist="38100" dir="2700000" algn="tl">
                    <a:srgbClr val="000000"/>
                  </a:outerShdw>
                </a:effectLst>
                <a:latin typeface="Times New Roman" pitchFamily="18" charset="0"/>
              </a:rPr>
              <a:t> u </a:t>
            </a:r>
            <a:r>
              <a:rPr lang="en-US" altLang="sr-Latn-RS" sz="2800" b="1" dirty="0" err="1">
                <a:solidFill>
                  <a:srgbClr val="FF0066"/>
                </a:solidFill>
                <a:effectLst>
                  <a:outerShdw blurRad="38100" dist="38100" dir="2700000" algn="tl">
                    <a:srgbClr val="000000"/>
                  </a:outerShdw>
                </a:effectLst>
                <a:latin typeface="Times New Roman" pitchFamily="18" charset="0"/>
              </a:rPr>
              <a:t>određenoj</a:t>
            </a:r>
            <a:r>
              <a:rPr lang="en-US" altLang="sr-Latn-RS" sz="2800" b="1" dirty="0">
                <a:solidFill>
                  <a:srgbClr val="FF0066"/>
                </a:solidFill>
                <a:effectLst>
                  <a:outerShdw blurRad="38100" dist="38100" dir="2700000" algn="tl">
                    <a:srgbClr val="000000"/>
                  </a:outerShdw>
                </a:effectLst>
                <a:latin typeface="Times New Roman" pitchFamily="18" charset="0"/>
              </a:rPr>
              <a:t> </a:t>
            </a:r>
            <a:r>
              <a:rPr lang="en-US" altLang="sr-Latn-RS" sz="2800" b="1" dirty="0" err="1">
                <a:solidFill>
                  <a:srgbClr val="FF0066"/>
                </a:solidFill>
                <a:effectLst>
                  <a:outerShdw blurRad="38100" dist="38100" dir="2700000" algn="tl">
                    <a:srgbClr val="000000"/>
                  </a:outerShdw>
                </a:effectLst>
                <a:latin typeface="Times New Roman" pitchFamily="18" charset="0"/>
              </a:rPr>
              <a:t>zapremini</a:t>
            </a:r>
            <a:endParaRPr lang="sr-Latn-CS" altLang="sr-Latn-RS" sz="2800" b="1" dirty="0">
              <a:solidFill>
                <a:srgbClr val="FF0066"/>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endParaRPr lang="sr-Latn-CS" altLang="sr-Latn-RS" sz="2800" b="1" dirty="0">
              <a:solidFill>
                <a:srgbClr val="333333"/>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r>
              <a:rPr lang="en-US" altLang="sr-Latn-RS" sz="2800" b="1" dirty="0" err="1" smtClean="0">
                <a:solidFill>
                  <a:srgbClr val="333333"/>
                </a:solidFill>
                <a:effectLst>
                  <a:outerShdw blurRad="38100" dist="38100" dir="2700000" algn="tl">
                    <a:srgbClr val="000000"/>
                  </a:outerShdw>
                </a:effectLst>
                <a:latin typeface="Times New Roman" pitchFamily="18" charset="0"/>
              </a:rPr>
              <a:t>zapremina</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je od prakti</a:t>
            </a:r>
            <a:r>
              <a:rPr lang="en-US" altLang="sr-Latn-RS" sz="2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800" b="1" dirty="0">
                <a:solidFill>
                  <a:srgbClr val="333333"/>
                </a:solidFill>
                <a:effectLst>
                  <a:outerShdw blurRad="38100" dist="38100" dir="2700000" algn="tl">
                    <a:srgbClr val="000000"/>
                  </a:outerShdw>
                </a:effectLst>
                <a:latin typeface="Times New Roman" pitchFamily="18" charset="0"/>
              </a:rPr>
              <a:t>nog zna</a:t>
            </a:r>
            <a:r>
              <a:rPr lang="en-US" altLang="sr-Latn-RS" sz="2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800" b="1" dirty="0">
                <a:solidFill>
                  <a:srgbClr val="333333"/>
                </a:solidFill>
                <a:effectLst>
                  <a:outerShdw blurRad="38100" dist="38100" dir="2700000" algn="tl">
                    <a:srgbClr val="000000"/>
                  </a:outerShdw>
                </a:effectLst>
                <a:latin typeface="Times New Roman" pitchFamily="18" charset="0"/>
              </a:rPr>
              <a:t>aja jer u</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smtClean="0">
                <a:solidFill>
                  <a:srgbClr val="333333"/>
                </a:solidFill>
                <a:effectLst>
                  <a:outerShdw blurRad="38100" dist="38100" dir="2700000" algn="tl">
                    <a:srgbClr val="000000"/>
                  </a:outerShdw>
                </a:effectLst>
                <a:latin typeface="Times New Roman" pitchFamily="18" charset="0"/>
              </a:rPr>
              <a:t>nekim</a:t>
            </a:r>
            <a:r>
              <a:rPr lang="en-US" altLang="sr-Latn-RS" sz="2800" b="1" dirty="0" smtClean="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eksperimentima</a:t>
            </a:r>
            <a:r>
              <a:rPr lang="sr-Latn-CS" altLang="sr-Latn-RS" sz="2800" b="1" dirty="0">
                <a:solidFill>
                  <a:srgbClr val="333333"/>
                </a:solidFill>
                <a:effectLst>
                  <a:outerShdw blurRad="38100" dist="38100" dir="2700000" algn="tl">
                    <a:srgbClr val="000000"/>
                  </a:outerShdw>
                </a:effectLst>
                <a:latin typeface="Times New Roman" pitchFamily="18" charset="0"/>
              </a:rPr>
              <a:t>, naro</a:t>
            </a:r>
            <a:r>
              <a:rPr lang="en-US" altLang="sr-Latn-RS" sz="2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800" b="1" dirty="0">
                <a:solidFill>
                  <a:srgbClr val="333333"/>
                </a:solidFill>
                <a:effectLst>
                  <a:outerShdw blurRad="38100" dist="38100" dir="2700000" algn="tl">
                    <a:srgbClr val="000000"/>
                  </a:outerShdw>
                </a:effectLst>
                <a:latin typeface="Times New Roman" pitchFamily="18" charset="0"/>
              </a:rPr>
              <a:t>ito </a:t>
            </a:r>
            <a:r>
              <a:rPr lang="en-US" altLang="sr-Latn-RS" sz="2800" b="1" dirty="0" err="1">
                <a:solidFill>
                  <a:srgbClr val="333333"/>
                </a:solidFill>
                <a:effectLst>
                  <a:outerShdw blurRad="38100" dist="38100" dir="2700000" algn="tl">
                    <a:srgbClr val="000000"/>
                  </a:outerShdw>
                </a:effectLst>
                <a:latin typeface="Times New Roman" pitchFamily="18" charset="0"/>
              </a:rPr>
              <a:t>kada</a:t>
            </a:r>
            <a:r>
              <a:rPr lang="en-US" altLang="sr-Latn-RS" sz="2800" b="1" dirty="0">
                <a:solidFill>
                  <a:srgbClr val="333333"/>
                </a:solidFill>
                <a:effectLst>
                  <a:outerShdw blurRad="38100" dist="38100" dir="2700000" algn="tl">
                    <a:srgbClr val="000000"/>
                  </a:outerShdw>
                </a:effectLst>
                <a:latin typeface="Times New Roman" pitchFamily="18" charset="0"/>
              </a:rPr>
              <a:t> se </a:t>
            </a:r>
            <a:r>
              <a:rPr lang="en-US" altLang="sr-Latn-RS" sz="2800" b="1" dirty="0" err="1" smtClean="0">
                <a:solidFill>
                  <a:srgbClr val="333333"/>
                </a:solidFill>
                <a:effectLst>
                  <a:outerShdw blurRad="38100" dist="38100" dir="2700000" algn="tl">
                    <a:srgbClr val="000000"/>
                  </a:outerShdw>
                </a:effectLst>
                <a:latin typeface="Times New Roman" pitchFamily="18" charset="0"/>
              </a:rPr>
              <a:t>ispituju</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biološki</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molekuli</a:t>
            </a:r>
            <a:r>
              <a:rPr lang="sr-Latn-C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nije</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uvek </a:t>
            </a:r>
            <a:r>
              <a:rPr lang="en-US" altLang="sr-Latn-RS" sz="2800" b="1" dirty="0" err="1">
                <a:solidFill>
                  <a:srgbClr val="333333"/>
                </a:solidFill>
                <a:effectLst>
                  <a:outerShdw blurRad="38100" dist="38100" dir="2700000" algn="tl">
                    <a:srgbClr val="000000"/>
                  </a:outerShdw>
                </a:effectLst>
                <a:latin typeface="Times New Roman" pitchFamily="18" charset="0"/>
              </a:rPr>
              <a:t>mogu</a:t>
            </a:r>
            <a:r>
              <a:rPr lang="en-US" altLang="sr-Latn-RS" sz="2800" b="1" dirty="0" err="1">
                <a:solidFill>
                  <a:srgbClr val="333333"/>
                </a:solidFill>
                <a:effectLst>
                  <a:outerShdw blurRad="38100" dist="38100" dir="2700000" algn="tl">
                    <a:srgbClr val="000000"/>
                  </a:outerShdw>
                </a:effectLst>
                <a:latin typeface="Times New Roman" pitchFamily="18" charset="0"/>
                <a:cs typeface="Times New Roman" pitchFamily="18" charset="0"/>
              </a:rPr>
              <a:t>ć</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direktan</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kontakt</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molekula</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i</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metalne</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površine</a:t>
            </a:r>
            <a:endParaRPr lang="sr-Latn-CS" altLang="sr-Latn-RS" sz="2800" b="1" dirty="0">
              <a:solidFill>
                <a:srgbClr val="333333"/>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endParaRPr lang="sr-Latn-CS" altLang="sr-Latn-RS" sz="2800" b="1" dirty="0">
              <a:solidFill>
                <a:schemeClr val="bg1"/>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endParaRPr lang="en-US" altLang="sr-Latn-RS" sz="2800" b="1" dirty="0">
              <a:solidFill>
                <a:schemeClr val="bg1"/>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20867">
                                            <p:txEl>
                                              <p:pRg st="0" end="0"/>
                                            </p:txEl>
                                          </p:spTgt>
                                        </p:tgtEl>
                                        <p:attrNameLst>
                                          <p:attrName>style.visibility</p:attrName>
                                        </p:attrNameLst>
                                      </p:cBhvr>
                                      <p:to>
                                        <p:strVal val="visible"/>
                                      </p:to>
                                    </p:set>
                                    <p:anim calcmode="lin" valueType="num">
                                      <p:cBhvr>
                                        <p:cTn id="7" dur="500" fill="hold"/>
                                        <p:tgtEl>
                                          <p:spTgt spid="420867">
                                            <p:txEl>
                                              <p:pRg st="0" end="0"/>
                                            </p:txEl>
                                          </p:spTgt>
                                        </p:tgtEl>
                                        <p:attrNameLst>
                                          <p:attrName>ppt_x</p:attrName>
                                        </p:attrNameLst>
                                      </p:cBhvr>
                                      <p:tavLst>
                                        <p:tav tm="0">
                                          <p:val>
                                            <p:strVal val="#ppt_x-.2"/>
                                          </p:val>
                                        </p:tav>
                                        <p:tav tm="100000">
                                          <p:val>
                                            <p:strVal val="#ppt_x"/>
                                          </p:val>
                                        </p:tav>
                                      </p:tavLst>
                                    </p:anim>
                                    <p:anim calcmode="lin" valueType="num">
                                      <p:cBhvr>
                                        <p:cTn id="8" dur="500" fill="hold"/>
                                        <p:tgtEl>
                                          <p:spTgt spid="42086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420867">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20867">
                                            <p:txEl>
                                              <p:pRg st="2" end="2"/>
                                            </p:txEl>
                                          </p:spTgt>
                                        </p:tgtEl>
                                        <p:attrNameLst>
                                          <p:attrName>style.visibility</p:attrName>
                                        </p:attrNameLst>
                                      </p:cBhvr>
                                      <p:to>
                                        <p:strVal val="visible"/>
                                      </p:to>
                                    </p:set>
                                    <p:anim calcmode="lin" valueType="num">
                                      <p:cBhvr>
                                        <p:cTn id="14" dur="500" fill="hold"/>
                                        <p:tgtEl>
                                          <p:spTgt spid="420867">
                                            <p:txEl>
                                              <p:pRg st="2" end="2"/>
                                            </p:txEl>
                                          </p:spTgt>
                                        </p:tgtEl>
                                        <p:attrNameLst>
                                          <p:attrName>ppt_x</p:attrName>
                                        </p:attrNameLst>
                                      </p:cBhvr>
                                      <p:tavLst>
                                        <p:tav tm="0">
                                          <p:val>
                                            <p:strVal val="#ppt_x-.2"/>
                                          </p:val>
                                        </p:tav>
                                        <p:tav tm="100000">
                                          <p:val>
                                            <p:strVal val="#ppt_x"/>
                                          </p:val>
                                        </p:tav>
                                      </p:tavLst>
                                    </p:anim>
                                    <p:anim calcmode="lin" valueType="num">
                                      <p:cBhvr>
                                        <p:cTn id="15" dur="500" fill="hold"/>
                                        <p:tgtEl>
                                          <p:spTgt spid="42086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500"/>
                                        <p:tgtEl>
                                          <p:spTgt spid="4208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1" name="Rectangle 3"/>
          <p:cNvSpPr>
            <a:spLocks noGrp="1" noChangeArrowheads="1"/>
          </p:cNvSpPr>
          <p:nvPr>
            <p:ph type="body" idx="1"/>
          </p:nvPr>
        </p:nvSpPr>
        <p:spPr>
          <a:xfrm>
            <a:off x="304800" y="533400"/>
            <a:ext cx="8610600" cy="5943600"/>
          </a:xfrm>
        </p:spPr>
        <p:txBody>
          <a:bodyPr/>
          <a:lstStyle/>
          <a:p>
            <a:pPr marL="0" indent="0">
              <a:spcBef>
                <a:spcPts val="0"/>
              </a:spcBef>
              <a:buFontTx/>
              <a:buNone/>
            </a:pPr>
            <a:r>
              <a:rPr lang="pl-PL" altLang="sr-Latn-RS" sz="2800" b="1" u="sng" dirty="0">
                <a:solidFill>
                  <a:srgbClr val="333333"/>
                </a:solidFill>
                <a:effectLst>
                  <a:outerShdw blurRad="38100" dist="38100" dir="2700000" algn="tl">
                    <a:srgbClr val="000000"/>
                  </a:outerShdw>
                </a:effectLst>
                <a:latin typeface="Times New Roman" pitchFamily="18" charset="0"/>
              </a:rPr>
              <a:t>Sa</a:t>
            </a:r>
            <a:r>
              <a:rPr lang="en-US" altLang="sr-Latn-RS" sz="2800" b="1" u="sng"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pl-PL" altLang="sr-Latn-RS" sz="2800" b="1" u="sng" dirty="0">
                <a:solidFill>
                  <a:srgbClr val="333333"/>
                </a:solidFill>
                <a:effectLst>
                  <a:outerShdw blurRad="38100" dist="38100" dir="2700000" algn="tl">
                    <a:srgbClr val="000000"/>
                  </a:outerShdw>
                </a:effectLst>
                <a:latin typeface="Times New Roman" pitchFamily="18" charset="0"/>
              </a:rPr>
              <a:t>etak EM mehanizma</a:t>
            </a:r>
            <a:endParaRPr lang="pl-PL" altLang="sr-Latn-RS" sz="1800" b="1" u="sng" dirty="0">
              <a:solidFill>
                <a:srgbClr val="333333"/>
              </a:solidFill>
              <a:effectLst>
                <a:outerShdw blurRad="38100" dist="38100" dir="2700000" algn="tl">
                  <a:srgbClr val="000000"/>
                </a:outerShdw>
              </a:effectLst>
              <a:latin typeface="Times New Roman" pitchFamily="18" charset="0"/>
            </a:endParaRPr>
          </a:p>
          <a:p>
            <a:pPr marL="0" indent="0">
              <a:spcBef>
                <a:spcPts val="0"/>
              </a:spcBef>
              <a:buFontTx/>
              <a:buNone/>
            </a:pPr>
            <a:endParaRPr lang="pl-PL" altLang="sr-Latn-RS" sz="18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100" b="1" dirty="0" smtClean="0">
                <a:solidFill>
                  <a:srgbClr val="333333"/>
                </a:solidFill>
                <a:effectLst>
                  <a:outerShdw blurRad="38100" dist="38100" dir="2700000" algn="tl">
                    <a:srgbClr val="000000"/>
                  </a:outerShdw>
                </a:effectLst>
                <a:latin typeface="Times New Roman" pitchFamily="18" charset="0"/>
              </a:rPr>
              <a:t>rezonancija </a:t>
            </a:r>
            <a:r>
              <a:rPr lang="pl-PL" altLang="sr-Latn-RS" sz="2100" b="1" dirty="0">
                <a:solidFill>
                  <a:srgbClr val="333333"/>
                </a:solidFill>
                <a:effectLst>
                  <a:outerShdw blurRad="38100" dist="38100" dir="2700000" algn="tl">
                    <a:srgbClr val="000000"/>
                  </a:outerShdw>
                </a:effectLst>
                <a:latin typeface="Times New Roman" pitchFamily="18" charset="0"/>
              </a:rPr>
              <a:t>površinskog plazmona je kolektivno oscilovanje elektrona </a:t>
            </a:r>
            <a:r>
              <a:rPr lang="pl-PL" altLang="sr-Latn-RS" sz="2100" b="1" dirty="0" smtClean="0">
                <a:solidFill>
                  <a:srgbClr val="333333"/>
                </a:solidFill>
                <a:effectLst>
                  <a:outerShdw blurRad="38100" dist="38100" dir="2700000" algn="tl">
                    <a:srgbClr val="000000"/>
                  </a:outerShdw>
                </a:effectLst>
                <a:latin typeface="Times New Roman" pitchFamily="18" charset="0"/>
              </a:rPr>
              <a:t>u metalu </a:t>
            </a:r>
            <a:r>
              <a:rPr lang="pl-PL" altLang="sr-Latn-RS" sz="2100" b="1" dirty="0">
                <a:solidFill>
                  <a:srgbClr val="333333"/>
                </a:solidFill>
                <a:effectLst>
                  <a:outerShdw blurRad="38100" dist="38100" dir="2700000" algn="tl">
                    <a:srgbClr val="000000"/>
                  </a:outerShdw>
                </a:effectLst>
                <a:latin typeface="Times New Roman" pitchFamily="18" charset="0"/>
              </a:rPr>
              <a:t>pod dejstvom upadnog zračenja</a:t>
            </a:r>
          </a:p>
          <a:p>
            <a:pPr>
              <a:spcBef>
                <a:spcPts val="0"/>
              </a:spcBef>
              <a:buFont typeface="Wingdings" panose="05000000000000000000" pitchFamily="2" charset="2"/>
              <a:buChar char="Ø"/>
            </a:pPr>
            <a:endParaRPr lang="pl-PL"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100" b="1" dirty="0" smtClean="0">
                <a:solidFill>
                  <a:srgbClr val="333333"/>
                </a:solidFill>
                <a:effectLst>
                  <a:outerShdw blurRad="38100" dist="38100" dir="2700000" algn="tl">
                    <a:srgbClr val="000000"/>
                  </a:outerShdw>
                </a:effectLst>
                <a:latin typeface="Times New Roman" pitchFamily="18" charset="0"/>
              </a:rPr>
              <a:t>poja</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l-PL" altLang="sr-Latn-RS" sz="2100" b="1" dirty="0">
                <a:solidFill>
                  <a:srgbClr val="333333"/>
                </a:solidFill>
                <a:effectLst>
                  <a:outerShdw blurRad="38100" dist="38100" dir="2700000" algn="tl">
                    <a:srgbClr val="000000"/>
                  </a:outerShdw>
                </a:effectLst>
                <a:latin typeface="Times New Roman" pitchFamily="18" charset="0"/>
              </a:rPr>
              <a:t>anje polja je najveće kada je frekvencija plazmona </a:t>
            </a:r>
            <a:r>
              <a:rPr lang="pl-PL" altLang="sr-Latn-RS" sz="2100" b="1" dirty="0">
                <a:solidFill>
                  <a:srgbClr val="FF0066"/>
                </a:solidFill>
                <a:effectLst>
                  <a:outerShdw blurRad="38100" dist="38100" dir="2700000" algn="tl">
                    <a:srgbClr val="000000"/>
                  </a:outerShdw>
                </a:effectLst>
                <a:latin typeface="Times New Roman" pitchFamily="18" charset="0"/>
              </a:rPr>
              <a:t>u rezonanciji </a:t>
            </a:r>
            <a:r>
              <a:rPr lang="pl-PL" altLang="sr-Latn-RS" sz="2100" b="1" dirty="0" smtClean="0">
                <a:solidFill>
                  <a:srgbClr val="FF0066"/>
                </a:solidFill>
                <a:effectLst>
                  <a:outerShdw blurRad="38100" dist="38100" dir="2700000" algn="tl">
                    <a:srgbClr val="000000"/>
                  </a:outerShdw>
                </a:effectLst>
                <a:latin typeface="Times New Roman" pitchFamily="18" charset="0"/>
              </a:rPr>
              <a:t>  </a:t>
            </a:r>
            <a:r>
              <a:rPr lang="pl-PL" altLang="sr-Latn-RS" sz="2100" b="1" dirty="0">
                <a:solidFill>
                  <a:srgbClr val="FF0066"/>
                </a:solidFill>
                <a:effectLst>
                  <a:outerShdw blurRad="38100" dist="38100" dir="2700000" algn="tl">
                    <a:srgbClr val="000000"/>
                  </a:outerShdw>
                </a:effectLst>
                <a:latin typeface="Times New Roman" pitchFamily="18" charset="0"/>
              </a:rPr>
              <a:t>sa frekvencijom upadnog zra</a:t>
            </a:r>
            <a:r>
              <a:rPr lang="en-US"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pl-PL" altLang="sr-Latn-RS" sz="2100" b="1" dirty="0">
                <a:solidFill>
                  <a:srgbClr val="FF0066"/>
                </a:solidFill>
                <a:effectLst>
                  <a:outerShdw blurRad="38100" dist="38100" dir="2700000" algn="tl">
                    <a:srgbClr val="000000"/>
                  </a:outerShdw>
                </a:effectLst>
                <a:latin typeface="Times New Roman" pitchFamily="18" charset="0"/>
              </a:rPr>
              <a:t>enja i frekvencijom ramanski rasutog </a:t>
            </a:r>
            <a:r>
              <a:rPr lang="pl-PL" altLang="sr-Latn-RS" sz="2100" b="1" dirty="0" smtClean="0">
                <a:solidFill>
                  <a:srgbClr val="FF0066"/>
                </a:solidFill>
                <a:effectLst>
                  <a:outerShdw blurRad="38100" dist="38100" dir="2700000" algn="tl">
                    <a:srgbClr val="000000"/>
                  </a:outerShdw>
                </a:effectLst>
                <a:latin typeface="Times New Roman" pitchFamily="18" charset="0"/>
              </a:rPr>
              <a:t>  </a:t>
            </a:r>
            <a:r>
              <a:rPr lang="pl-PL" altLang="sr-Latn-RS" sz="2100" b="1" dirty="0">
                <a:solidFill>
                  <a:srgbClr val="FF0066"/>
                </a:solidFill>
                <a:effectLst>
                  <a:outerShdw blurRad="38100" dist="38100" dir="2700000" algn="tl">
                    <a:srgbClr val="000000"/>
                  </a:outerShdw>
                </a:effectLst>
                <a:latin typeface="Times New Roman" pitchFamily="18" charset="0"/>
              </a:rPr>
              <a:t>zračenja</a:t>
            </a:r>
          </a:p>
          <a:p>
            <a:pPr>
              <a:spcBef>
                <a:spcPts val="0"/>
              </a:spcBef>
              <a:buFont typeface="Wingdings" panose="05000000000000000000" pitchFamily="2" charset="2"/>
              <a:buChar char="Ø"/>
            </a:pPr>
            <a:endParaRPr lang="pl-PL"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100" b="1" dirty="0" smtClean="0">
                <a:solidFill>
                  <a:srgbClr val="333333"/>
                </a:solidFill>
                <a:effectLst>
                  <a:outerShdw blurRad="38100" dist="38100" dir="2700000" algn="tl">
                    <a:srgbClr val="000000"/>
                  </a:outerShdw>
                </a:effectLst>
                <a:latin typeface="Times New Roman" pitchFamily="18" charset="0"/>
              </a:rPr>
              <a:t>da </a:t>
            </a:r>
            <a:r>
              <a:rPr lang="pl-PL" altLang="sr-Latn-RS" sz="2100" b="1" dirty="0">
                <a:solidFill>
                  <a:srgbClr val="333333"/>
                </a:solidFill>
                <a:effectLst>
                  <a:outerShdw blurRad="38100" dist="38100" dir="2700000" algn="tl">
                    <a:srgbClr val="000000"/>
                  </a:outerShdw>
                </a:effectLst>
                <a:latin typeface="Times New Roman" pitchFamily="18" charset="0"/>
              </a:rPr>
              <a:t>bi se rasejanje javilo oscilacije plazmona moraju biti </a:t>
            </a:r>
            <a:r>
              <a:rPr lang="pl-PL" altLang="sr-Latn-RS" sz="2100" b="1" dirty="0">
                <a:solidFill>
                  <a:srgbClr val="FF0066"/>
                </a:solidFill>
                <a:effectLst>
                  <a:outerShdw blurRad="38100" dist="38100" dir="2700000" algn="tl">
                    <a:srgbClr val="000000"/>
                  </a:outerShdw>
                </a:effectLst>
                <a:latin typeface="Times New Roman" pitchFamily="18" charset="0"/>
              </a:rPr>
              <a:t>normalne na </a:t>
            </a:r>
            <a:r>
              <a:rPr lang="pl-PL" altLang="sr-Latn-RS" sz="2100" b="1" dirty="0" smtClean="0">
                <a:solidFill>
                  <a:srgbClr val="FF0066"/>
                </a:solidFill>
                <a:effectLst>
                  <a:outerShdw blurRad="38100" dist="38100" dir="2700000" algn="tl">
                    <a:srgbClr val="000000"/>
                  </a:outerShdw>
                </a:effectLst>
                <a:latin typeface="Times New Roman" pitchFamily="18" charset="0"/>
              </a:rPr>
              <a:t>  </a:t>
            </a:r>
            <a:r>
              <a:rPr lang="pl-PL" altLang="sr-Latn-RS" sz="2100" b="1" dirty="0">
                <a:solidFill>
                  <a:srgbClr val="FF0066"/>
                </a:solidFill>
                <a:effectLst>
                  <a:outerShdw blurRad="38100" dist="38100" dir="2700000" algn="tl">
                    <a:srgbClr val="000000"/>
                  </a:outerShdw>
                </a:effectLst>
                <a:latin typeface="Times New Roman" pitchFamily="18" charset="0"/>
              </a:rPr>
              <a:t>površinu</a:t>
            </a:r>
            <a:r>
              <a:rPr lang="pl-PL" altLang="sr-Latn-RS" sz="2100" b="1" dirty="0">
                <a:solidFill>
                  <a:srgbClr val="333333"/>
                </a:solidFill>
                <a:effectLst>
                  <a:outerShdw blurRad="38100" dist="38100" dir="2700000" algn="tl">
                    <a:srgbClr val="000000"/>
                  </a:outerShdw>
                </a:effectLst>
                <a:latin typeface="Times New Roman" pitchFamily="18" charset="0"/>
              </a:rPr>
              <a:t>, ukoliko se oscilacije  javljaju u ravni do rasejanja ne dolazi</a:t>
            </a:r>
          </a:p>
          <a:p>
            <a:pPr>
              <a:spcBef>
                <a:spcPts val="0"/>
              </a:spcBef>
              <a:buFont typeface="Wingdings" panose="05000000000000000000" pitchFamily="2" charset="2"/>
              <a:buChar char="Ø"/>
            </a:pPr>
            <a:endParaRPr lang="pl-PL"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100" b="1" dirty="0" smtClean="0">
                <a:solidFill>
                  <a:schemeClr val="tx1">
                    <a:lumMod val="85000"/>
                    <a:lumOff val="15000"/>
                  </a:schemeClr>
                </a:solidFill>
                <a:effectLst>
                  <a:outerShdw blurRad="38100" dist="38100" dir="2700000" algn="tl">
                    <a:srgbClr val="000000"/>
                  </a:outerShdw>
                </a:effectLst>
                <a:latin typeface="Times New Roman" pitchFamily="18" charset="0"/>
              </a:rPr>
              <a:t>veli</a:t>
            </a:r>
            <a:r>
              <a:rPr lang="en-US" altLang="sr-Latn-RS" sz="21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pl-PL" altLang="sr-Latn-RS" sz="2100" b="1" dirty="0">
                <a:solidFill>
                  <a:schemeClr val="tx1">
                    <a:lumMod val="85000"/>
                    <a:lumOff val="15000"/>
                  </a:schemeClr>
                </a:solidFill>
                <a:effectLst>
                  <a:outerShdw blurRad="38100" dist="38100" dir="2700000" algn="tl">
                    <a:srgbClr val="000000"/>
                  </a:outerShdw>
                </a:effectLst>
                <a:latin typeface="Times New Roman" pitchFamily="18" charset="0"/>
              </a:rPr>
              <a:t>ina </a:t>
            </a:r>
            <a:r>
              <a:rPr lang="en-US" altLang="sr-Latn-RS" sz="21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pl-PL" altLang="sr-Latn-RS" sz="2100" b="1" dirty="0">
                <a:solidFill>
                  <a:schemeClr val="tx1">
                    <a:lumMod val="85000"/>
                    <a:lumOff val="15000"/>
                  </a:schemeClr>
                </a:solidFill>
                <a:effectLst>
                  <a:outerShdw blurRad="38100" dist="38100" dir="2700000" algn="tl">
                    <a:srgbClr val="000000"/>
                  </a:outerShdw>
                </a:effectLst>
                <a:latin typeface="Times New Roman" pitchFamily="18" charset="0"/>
              </a:rPr>
              <a:t>estica mora biti mnogo manje od talasne du</a:t>
            </a:r>
            <a:r>
              <a:rPr lang="en-US" altLang="sr-Latn-RS" sz="21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ž</a:t>
            </a:r>
            <a:r>
              <a:rPr lang="pl-PL" altLang="sr-Latn-RS" sz="2100" b="1" dirty="0">
                <a:solidFill>
                  <a:schemeClr val="tx1">
                    <a:lumMod val="85000"/>
                    <a:lumOff val="15000"/>
                  </a:schemeClr>
                </a:solidFill>
                <a:effectLst>
                  <a:outerShdw blurRad="38100" dist="38100" dir="2700000" algn="tl">
                    <a:srgbClr val="000000"/>
                  </a:outerShdw>
                </a:effectLst>
                <a:latin typeface="Times New Roman" pitchFamily="18" charset="0"/>
              </a:rPr>
              <a:t>ine upadne </a:t>
            </a:r>
            <a:r>
              <a:rPr lang="pl-PL" altLang="sr-Latn-RS" sz="21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pl-PL" altLang="sr-Latn-RS" sz="2100" b="1" dirty="0">
                <a:solidFill>
                  <a:schemeClr val="tx1">
                    <a:lumMod val="85000"/>
                    <a:lumOff val="15000"/>
                  </a:schemeClr>
                </a:solidFill>
                <a:effectLst>
                  <a:outerShdw blurRad="38100" dist="38100" dir="2700000" algn="tl">
                    <a:srgbClr val="000000"/>
                  </a:outerShdw>
                </a:effectLst>
                <a:latin typeface="Times New Roman" pitchFamily="18" charset="0"/>
              </a:rPr>
              <a:t>svetlosti </a:t>
            </a:r>
            <a:r>
              <a:rPr lang="pl-PL" altLang="sr-Latn-RS" sz="2100" b="1" dirty="0">
                <a:solidFill>
                  <a:srgbClr val="FF0066"/>
                </a:solidFill>
                <a:effectLst>
                  <a:outerShdw blurRad="38100" dist="38100" dir="2700000" algn="tl">
                    <a:srgbClr val="000000"/>
                  </a:outerShdw>
                </a:effectLst>
                <a:latin typeface="Times New Roman" pitchFamily="18" charset="0"/>
              </a:rPr>
              <a:t>(r </a:t>
            </a:r>
            <a:r>
              <a:rPr lang="en-US"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&lt;&lt;</a:t>
            </a:r>
            <a:r>
              <a:rPr lang="sr-Latn-CS"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 </a:t>
            </a:r>
            <a:r>
              <a:rPr lang="el-GR"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λ</a:t>
            </a:r>
            <a:r>
              <a:rPr lang="sr-Latn-CS"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a:t>
            </a:r>
            <a:endParaRPr lang="el-GR"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endParaRPr>
          </a:p>
          <a:p>
            <a:pPr marL="0" indent="0">
              <a:spcBef>
                <a:spcPts val="0"/>
              </a:spcBef>
              <a:buFontTx/>
              <a:buNone/>
            </a:pPr>
            <a:endParaRPr lang="pl-PL" altLang="sr-Latn-RS" sz="2100" b="1" dirty="0">
              <a:solidFill>
                <a:srgbClr val="FF0066"/>
              </a:solidFill>
              <a:effectLst>
                <a:outerShdw blurRad="38100" dist="38100" dir="2700000" algn="tl">
                  <a:srgbClr val="000000"/>
                </a:outerShdw>
              </a:effectLst>
              <a:latin typeface="Times New Roman" pitchFamily="18" charset="0"/>
            </a:endParaRPr>
          </a:p>
          <a:p>
            <a:pPr marL="0" indent="0">
              <a:spcBef>
                <a:spcPts val="0"/>
              </a:spcBef>
              <a:buFontTx/>
              <a:buNone/>
            </a:pPr>
            <a:endParaRPr lang="en-US" altLang="sr-Latn-RS" sz="2100" b="1" dirty="0">
              <a:solidFill>
                <a:srgbClr val="4D4D4D"/>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411651">
                                            <p:txEl>
                                              <p:pRg st="0" end="0"/>
                                            </p:txEl>
                                          </p:spTgt>
                                        </p:tgtEl>
                                        <p:attrNameLst>
                                          <p:attrName>style.visibility</p:attrName>
                                        </p:attrNameLst>
                                      </p:cBhvr>
                                      <p:to>
                                        <p:strVal val="visible"/>
                                      </p:to>
                                    </p:set>
                                    <p:animEffect transition="in" filter="wheel(4)">
                                      <p:cBhvr>
                                        <p:cTn id="7" dur="500"/>
                                        <p:tgtEl>
                                          <p:spTgt spid="411651">
                                            <p:txEl>
                                              <p:pRg st="0" end="0"/>
                                            </p:txEl>
                                          </p:spTgt>
                                        </p:tgtEl>
                                      </p:cBhvr>
                                    </p:animEffect>
                                  </p:childTnLst>
                                </p:cTn>
                              </p:par>
                              <p:par>
                                <p:cTn id="8" presetID="21" presetClass="entr" presetSubtype="4" fill="hold" nodeType="withEffect">
                                  <p:stCondLst>
                                    <p:cond delay="0"/>
                                  </p:stCondLst>
                                  <p:childTnLst>
                                    <p:set>
                                      <p:cBhvr>
                                        <p:cTn id="9" dur="1" fill="hold">
                                          <p:stCondLst>
                                            <p:cond delay="0"/>
                                          </p:stCondLst>
                                        </p:cTn>
                                        <p:tgtEl>
                                          <p:spTgt spid="411651">
                                            <p:txEl>
                                              <p:pRg st="2" end="2"/>
                                            </p:txEl>
                                          </p:spTgt>
                                        </p:tgtEl>
                                        <p:attrNameLst>
                                          <p:attrName>style.visibility</p:attrName>
                                        </p:attrNameLst>
                                      </p:cBhvr>
                                      <p:to>
                                        <p:strVal val="visible"/>
                                      </p:to>
                                    </p:set>
                                    <p:animEffect transition="in" filter="wheel(4)">
                                      <p:cBhvr>
                                        <p:cTn id="10" dur="500"/>
                                        <p:tgtEl>
                                          <p:spTgt spid="411651">
                                            <p:txEl>
                                              <p:pRg st="2" end="2"/>
                                            </p:txEl>
                                          </p:spTgt>
                                        </p:tgtEl>
                                      </p:cBhvr>
                                    </p:animEffect>
                                  </p:childTnLst>
                                </p:cTn>
                              </p:par>
                              <p:par>
                                <p:cTn id="11" presetID="21" presetClass="entr" presetSubtype="4" fill="hold" nodeType="withEffect">
                                  <p:stCondLst>
                                    <p:cond delay="0"/>
                                  </p:stCondLst>
                                  <p:childTnLst>
                                    <p:set>
                                      <p:cBhvr>
                                        <p:cTn id="12" dur="1" fill="hold">
                                          <p:stCondLst>
                                            <p:cond delay="0"/>
                                          </p:stCondLst>
                                        </p:cTn>
                                        <p:tgtEl>
                                          <p:spTgt spid="411651">
                                            <p:txEl>
                                              <p:pRg st="4" end="4"/>
                                            </p:txEl>
                                          </p:spTgt>
                                        </p:tgtEl>
                                        <p:attrNameLst>
                                          <p:attrName>style.visibility</p:attrName>
                                        </p:attrNameLst>
                                      </p:cBhvr>
                                      <p:to>
                                        <p:strVal val="visible"/>
                                      </p:to>
                                    </p:set>
                                    <p:animEffect transition="in" filter="wheel(4)">
                                      <p:cBhvr>
                                        <p:cTn id="13" dur="500"/>
                                        <p:tgtEl>
                                          <p:spTgt spid="411651">
                                            <p:txEl>
                                              <p:pRg st="4" end="4"/>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childTnLst>
                                    <p:set>
                                      <p:cBhvr>
                                        <p:cTn id="17" dur="1" fill="hold">
                                          <p:stCondLst>
                                            <p:cond delay="0"/>
                                          </p:stCondLst>
                                        </p:cTn>
                                        <p:tgtEl>
                                          <p:spTgt spid="411651">
                                            <p:txEl>
                                              <p:pRg st="6" end="6"/>
                                            </p:txEl>
                                          </p:spTgt>
                                        </p:tgtEl>
                                        <p:attrNameLst>
                                          <p:attrName>style.visibility</p:attrName>
                                        </p:attrNameLst>
                                      </p:cBhvr>
                                      <p:to>
                                        <p:strVal val="visible"/>
                                      </p:to>
                                    </p:set>
                                    <p:animEffect transition="in" filter="wipe(down)">
                                      <p:cBhvr>
                                        <p:cTn id="18" dur="500"/>
                                        <p:tgtEl>
                                          <p:spTgt spid="411651">
                                            <p:txEl>
                                              <p:pRg st="6" end="6"/>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411651">
                                            <p:txEl>
                                              <p:pRg st="8" end="8"/>
                                            </p:txEl>
                                          </p:spTgt>
                                        </p:tgtEl>
                                        <p:attrNameLst>
                                          <p:attrName>style.visibility</p:attrName>
                                        </p:attrNameLst>
                                      </p:cBhvr>
                                      <p:to>
                                        <p:strVal val="visible"/>
                                      </p:to>
                                    </p:set>
                                    <p:animEffect transition="in" filter="wipe(down)">
                                      <p:cBhvr>
                                        <p:cTn id="21" dur="500"/>
                                        <p:tgtEl>
                                          <p:spTgt spid="41165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1" name="Rectangle 3"/>
          <p:cNvSpPr>
            <a:spLocks noGrp="1" noChangeArrowheads="1"/>
          </p:cNvSpPr>
          <p:nvPr>
            <p:ph type="body" idx="1"/>
          </p:nvPr>
        </p:nvSpPr>
        <p:spPr>
          <a:xfrm>
            <a:off x="457200" y="457200"/>
            <a:ext cx="8229600" cy="6096000"/>
          </a:xfrm>
        </p:spPr>
        <p:txBody>
          <a:bodyPr/>
          <a:lstStyle/>
          <a:p>
            <a:pPr>
              <a:spcBef>
                <a:spcPts val="0"/>
              </a:spcBef>
              <a:buFont typeface="Wingdings" panose="05000000000000000000" pitchFamily="2" charset="2"/>
              <a:buChar char="Ø"/>
            </a:pPr>
            <a:r>
              <a:rPr lang="pl-PL" altLang="sr-Latn-RS" sz="2100" b="1" dirty="0" smtClean="0">
                <a:solidFill>
                  <a:srgbClr val="333333"/>
                </a:solidFill>
                <a:effectLst>
                  <a:outerShdw blurRad="38100" dist="38100" dir="2700000" algn="tl">
                    <a:srgbClr val="000000"/>
                  </a:outerShdw>
                </a:effectLst>
                <a:latin typeface="Times New Roman" pitchFamily="18" charset="0"/>
              </a:rPr>
              <a:t>p</a:t>
            </a:r>
            <a:r>
              <a:rPr lang="sr-Latn-RS" altLang="sr-Latn-RS" sz="2100" b="1" dirty="0">
                <a:solidFill>
                  <a:srgbClr val="333333"/>
                </a:solidFill>
                <a:effectLst>
                  <a:outerShdw blurRad="38100" dist="38100" dir="2700000" algn="tl">
                    <a:srgbClr val="000000"/>
                  </a:outerShdw>
                </a:effectLst>
                <a:latin typeface="Times New Roman" pitchFamily="18" charset="0"/>
              </a:rPr>
              <a:t>oja</a:t>
            </a:r>
            <a:r>
              <a:rPr lang="sr-Latn-R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100" b="1" dirty="0">
                <a:solidFill>
                  <a:srgbClr val="333333"/>
                </a:solidFill>
                <a:effectLst>
                  <a:outerShdw blurRad="38100" dist="38100" dir="2700000" algn="tl">
                    <a:srgbClr val="000000"/>
                  </a:outerShdw>
                </a:effectLst>
                <a:latin typeface="Times New Roman" pitchFamily="18" charset="0"/>
              </a:rPr>
              <a:t>an</a:t>
            </a:r>
            <a:r>
              <a:rPr lang="sr-Latn-CS" altLang="sr-Latn-RS" sz="2100" b="1" dirty="0">
                <a:solidFill>
                  <a:srgbClr val="333333"/>
                </a:solidFill>
                <a:effectLst>
                  <a:outerShdw blurRad="38100" dist="38100" dir="2700000" algn="tl">
                    <a:srgbClr val="000000"/>
                  </a:outerShdw>
                </a:effectLst>
                <a:latin typeface="Times New Roman" pitchFamily="18" charset="0"/>
              </a:rPr>
              <a:t>j</a:t>
            </a:r>
            <a:r>
              <a:rPr lang="sr-Latn-RS" altLang="sr-Latn-RS" sz="2100" b="1" dirty="0">
                <a:solidFill>
                  <a:srgbClr val="333333"/>
                </a:solidFill>
                <a:effectLst>
                  <a:outerShdw blurRad="38100" dist="38100" dir="2700000" algn="tl">
                    <a:srgbClr val="000000"/>
                  </a:outerShdw>
                </a:effectLst>
                <a:latin typeface="Times New Roman" pitchFamily="18" charset="0"/>
              </a:rPr>
              <a:t>e intenziteta rasutog zračenja posledica je dvostrukog </a:t>
            </a:r>
            <a:r>
              <a:rPr lang="sr-Latn-CS" altLang="sr-Latn-RS" sz="2100" b="1" dirty="0">
                <a:solidFill>
                  <a:srgbClr val="333333"/>
                </a:solidFill>
                <a:effectLst>
                  <a:outerShdw blurRad="38100" dist="38100" dir="2700000" algn="tl">
                    <a:srgbClr val="000000"/>
                  </a:outerShdw>
                </a:effectLst>
                <a:latin typeface="Times New Roman" pitchFamily="18" charset="0"/>
              </a:rPr>
              <a:t> </a:t>
            </a:r>
            <a:r>
              <a:rPr lang="sr-Latn-CS" altLang="sr-Latn-RS" sz="2100" b="1" dirty="0" smtClean="0">
                <a:solidFill>
                  <a:srgbClr val="333333"/>
                </a:solidFill>
                <a:effectLst>
                  <a:outerShdw blurRad="38100" dist="38100" dir="2700000" algn="tl">
                    <a:srgbClr val="000000"/>
                  </a:outerShdw>
                </a:effectLst>
                <a:latin typeface="Times New Roman" pitchFamily="18" charset="0"/>
              </a:rPr>
              <a:t>  </a:t>
            </a:r>
            <a:r>
              <a:rPr lang="sr-Latn-RS" altLang="sr-Latn-RS" sz="2100" b="1" dirty="0">
                <a:solidFill>
                  <a:srgbClr val="333333"/>
                </a:solidFill>
                <a:effectLst>
                  <a:outerShdw blurRad="38100" dist="38100" dir="2700000" algn="tl">
                    <a:srgbClr val="000000"/>
                  </a:outerShdw>
                </a:effectLst>
                <a:latin typeface="Times New Roman" pitchFamily="18" charset="0"/>
              </a:rPr>
              <a:t>pojačanja</a:t>
            </a:r>
            <a:r>
              <a:rPr lang="sr-Latn-CS" altLang="sr-Latn-RS" sz="2100" b="1" dirty="0">
                <a:solidFill>
                  <a:srgbClr val="333333"/>
                </a:solidFill>
                <a:effectLst>
                  <a:outerShdw blurRad="38100" dist="38100" dir="2700000" algn="tl">
                    <a:srgbClr val="000000"/>
                  </a:outerShdw>
                </a:effectLst>
                <a:latin typeface="Times New Roman" pitchFamily="18" charset="0"/>
              </a:rPr>
              <a:t> polja:</a:t>
            </a:r>
          </a:p>
          <a:p>
            <a:pPr>
              <a:spcBef>
                <a:spcPts val="0"/>
              </a:spcBef>
              <a:buFont typeface="Wingdings" panose="05000000000000000000" pitchFamily="2" charset="2"/>
              <a:buChar char="Ø"/>
            </a:pPr>
            <a:endParaRPr lang="sr-Latn-CS" altLang="sr-Latn-RS" sz="2100" b="1" dirty="0">
              <a:solidFill>
                <a:srgbClr val="333333"/>
              </a:solidFill>
              <a:effectLst>
                <a:outerShdw blurRad="38100" dist="38100" dir="2700000" algn="tl">
                  <a:srgbClr val="000000"/>
                </a:outerShdw>
              </a:effectLst>
              <a:latin typeface="Times New Roman" pitchFamily="18" charset="0"/>
            </a:endParaRPr>
          </a:p>
          <a:p>
            <a:pPr marL="0" indent="0">
              <a:spcBef>
                <a:spcPts val="0"/>
              </a:spcBef>
              <a:buNone/>
            </a:pPr>
            <a:r>
              <a:rPr lang="sr-Latn-CS" altLang="sr-Latn-RS" sz="2100" b="1" dirty="0">
                <a:solidFill>
                  <a:srgbClr val="FF0066"/>
                </a:solidFill>
                <a:effectLst>
                  <a:outerShdw blurRad="38100" dist="38100" dir="2700000" algn="tl">
                    <a:srgbClr val="000000"/>
                  </a:outerShdw>
                </a:effectLst>
                <a:latin typeface="Times New Roman" pitchFamily="18" charset="0"/>
              </a:rPr>
              <a:t>             - </a:t>
            </a:r>
            <a:r>
              <a:rPr lang="sr-Latn-RS" altLang="sr-Latn-RS" sz="2100" b="1" dirty="0">
                <a:solidFill>
                  <a:srgbClr val="FF0066"/>
                </a:solidFill>
                <a:effectLst>
                  <a:outerShdw blurRad="38100" dist="38100" dir="2700000" algn="tl">
                    <a:srgbClr val="000000"/>
                  </a:outerShdw>
                </a:effectLst>
                <a:latin typeface="Times New Roman" pitchFamily="18" charset="0"/>
              </a:rPr>
              <a:t>poja</a:t>
            </a:r>
            <a:r>
              <a:rPr lang="sr-Latn-RS"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RS" altLang="sr-Latn-RS" sz="2100" b="1" dirty="0">
                <a:solidFill>
                  <a:srgbClr val="FF0066"/>
                </a:solidFill>
                <a:effectLst>
                  <a:outerShdw blurRad="38100" dist="38100" dir="2700000" algn="tl">
                    <a:srgbClr val="000000"/>
                  </a:outerShdw>
                </a:effectLst>
                <a:latin typeface="Times New Roman" pitchFamily="18" charset="0"/>
              </a:rPr>
              <a:t>anja intenziteta upadnog </a:t>
            </a:r>
            <a:r>
              <a:rPr lang="sr-Latn-CS" altLang="sr-Latn-RS" sz="2100" b="1" dirty="0">
                <a:solidFill>
                  <a:srgbClr val="FF0066"/>
                </a:solidFill>
                <a:effectLst>
                  <a:outerShdw blurRad="38100" dist="38100" dir="2700000" algn="tl">
                    <a:srgbClr val="000000"/>
                  </a:outerShdw>
                </a:effectLst>
                <a:latin typeface="Times New Roman" pitchFamily="18" charset="0"/>
              </a:rPr>
              <a:t>polja (usled javljanja </a:t>
            </a:r>
          </a:p>
          <a:p>
            <a:pPr marL="0" indent="0">
              <a:spcBef>
                <a:spcPts val="0"/>
              </a:spcBef>
              <a:buNone/>
            </a:pPr>
            <a:r>
              <a:rPr lang="sr-Latn-CS" altLang="sr-Latn-RS" sz="2100" b="1" dirty="0">
                <a:solidFill>
                  <a:srgbClr val="FF0066"/>
                </a:solidFill>
                <a:effectLst>
                  <a:outerShdw blurRad="38100" dist="38100" dir="2700000" algn="tl">
                    <a:srgbClr val="000000"/>
                  </a:outerShdw>
                </a:effectLst>
                <a:latin typeface="Times New Roman" pitchFamily="18" charset="0"/>
              </a:rPr>
              <a:t>               rezonancije površinskog plazmona) </a:t>
            </a:r>
            <a:r>
              <a:rPr lang="sr-Latn-RS" altLang="sr-Latn-RS" sz="2100" b="1" dirty="0">
                <a:solidFill>
                  <a:srgbClr val="FF0066"/>
                </a:solidFill>
                <a:effectLst>
                  <a:outerShdw blurRad="38100" dist="38100" dir="2700000" algn="tl">
                    <a:srgbClr val="000000"/>
                  </a:outerShdw>
                </a:effectLst>
                <a:latin typeface="Times New Roman" pitchFamily="18" charset="0"/>
              </a:rPr>
              <a:t>koje dalje pobuđuje </a:t>
            </a:r>
            <a:endParaRPr lang="sr-Latn-CS" altLang="sr-Latn-RS" sz="2100" b="1" dirty="0">
              <a:solidFill>
                <a:srgbClr val="FF0066"/>
              </a:solidFill>
              <a:effectLst>
                <a:outerShdw blurRad="38100" dist="38100" dir="2700000" algn="tl">
                  <a:srgbClr val="000000"/>
                </a:outerShdw>
              </a:effectLst>
              <a:latin typeface="Times New Roman" pitchFamily="18" charset="0"/>
            </a:endParaRPr>
          </a:p>
          <a:p>
            <a:pPr marL="0" indent="0">
              <a:spcBef>
                <a:spcPts val="0"/>
              </a:spcBef>
              <a:buNone/>
            </a:pPr>
            <a:r>
              <a:rPr lang="sr-Latn-CS" altLang="sr-Latn-RS" sz="2100" b="1" dirty="0">
                <a:solidFill>
                  <a:srgbClr val="FF0066"/>
                </a:solidFill>
                <a:effectLst>
                  <a:outerShdw blurRad="38100" dist="38100" dir="2700000" algn="tl">
                    <a:srgbClr val="000000"/>
                  </a:outerShdw>
                </a:effectLst>
                <a:latin typeface="Times New Roman" pitchFamily="18" charset="0"/>
              </a:rPr>
              <a:t>               </a:t>
            </a:r>
            <a:r>
              <a:rPr lang="sr-Latn-RS" altLang="sr-Latn-RS" sz="2100" b="1" dirty="0">
                <a:solidFill>
                  <a:srgbClr val="FF0066"/>
                </a:solidFill>
                <a:effectLst>
                  <a:outerShdw blurRad="38100" dist="38100" dir="2700000" algn="tl">
                    <a:srgbClr val="000000"/>
                  </a:outerShdw>
                </a:effectLst>
                <a:latin typeface="Times New Roman" pitchFamily="18" charset="0"/>
              </a:rPr>
              <a:t>ramanski</a:t>
            </a:r>
            <a:r>
              <a:rPr lang="sr-Latn-CS" altLang="sr-Latn-RS" sz="2100" b="1" dirty="0">
                <a:solidFill>
                  <a:srgbClr val="FF0066"/>
                </a:solidFill>
                <a:effectLst>
                  <a:outerShdw blurRad="38100" dist="38100" dir="2700000" algn="tl">
                    <a:srgbClr val="000000"/>
                  </a:outerShdw>
                </a:effectLst>
                <a:latin typeface="Times New Roman" pitchFamily="18" charset="0"/>
              </a:rPr>
              <a:t> </a:t>
            </a:r>
            <a:r>
              <a:rPr lang="sr-Latn-RS" altLang="sr-Latn-RS" sz="2100" b="1" dirty="0" smtClean="0">
                <a:solidFill>
                  <a:srgbClr val="FF0066"/>
                </a:solidFill>
                <a:effectLst>
                  <a:outerShdw blurRad="38100" dist="38100" dir="2700000" algn="tl">
                    <a:srgbClr val="000000"/>
                  </a:outerShdw>
                </a:effectLst>
                <a:latin typeface="Times New Roman" pitchFamily="18" charset="0"/>
              </a:rPr>
              <a:t>aktivne </a:t>
            </a:r>
            <a:r>
              <a:rPr lang="sr-Latn-RS" altLang="sr-Latn-RS" sz="2100" b="1" dirty="0">
                <a:solidFill>
                  <a:srgbClr val="FF0066"/>
                </a:solidFill>
                <a:effectLst>
                  <a:outerShdw blurRad="38100" dist="38100" dir="2700000" algn="tl">
                    <a:srgbClr val="000000"/>
                  </a:outerShdw>
                </a:effectLst>
                <a:latin typeface="Times New Roman" pitchFamily="18" charset="0"/>
              </a:rPr>
              <a:t>oblike vibracija</a:t>
            </a:r>
            <a:r>
              <a:rPr lang="sr-Latn-CS" altLang="sr-Latn-RS" sz="2100" b="1" dirty="0">
                <a:solidFill>
                  <a:srgbClr val="FF0066"/>
                </a:solidFill>
                <a:effectLst>
                  <a:outerShdw blurRad="38100" dist="38100" dir="2700000" algn="tl">
                    <a:srgbClr val="000000"/>
                  </a:outerShdw>
                </a:effectLst>
                <a:latin typeface="Times New Roman" pitchFamily="18" charset="0"/>
              </a:rPr>
              <a:t> </a:t>
            </a:r>
            <a:r>
              <a:rPr lang="sr-Latn-RS" altLang="sr-Latn-RS" sz="2100" b="1" dirty="0">
                <a:solidFill>
                  <a:srgbClr val="FF0066"/>
                </a:solidFill>
                <a:effectLst>
                  <a:outerShdw blurRad="38100" dist="38100" dir="2700000" algn="tl">
                    <a:srgbClr val="000000"/>
                  </a:outerShdw>
                </a:effectLst>
                <a:latin typeface="Times New Roman" pitchFamily="18" charset="0"/>
              </a:rPr>
              <a:t>molekula</a:t>
            </a:r>
            <a:endParaRPr lang="sr-Latn-CS" altLang="sr-Latn-RS" sz="21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100" b="1" dirty="0">
              <a:solidFill>
                <a:srgbClr val="FF0066"/>
              </a:solidFill>
              <a:effectLst>
                <a:outerShdw blurRad="38100" dist="38100" dir="2700000" algn="tl">
                  <a:srgbClr val="000000"/>
                </a:outerShdw>
              </a:effectLst>
              <a:latin typeface="Times New Roman" pitchFamily="18" charset="0"/>
            </a:endParaRPr>
          </a:p>
          <a:p>
            <a:pPr marL="0" indent="0">
              <a:spcBef>
                <a:spcPts val="0"/>
              </a:spcBef>
              <a:buNone/>
            </a:pPr>
            <a:r>
              <a:rPr lang="sr-Latn-CS" altLang="sr-Latn-RS" sz="2100" b="1" dirty="0">
                <a:solidFill>
                  <a:srgbClr val="FF0066"/>
                </a:solidFill>
                <a:effectLst>
                  <a:outerShdw blurRad="38100" dist="38100" dir="2700000" algn="tl">
                    <a:srgbClr val="000000"/>
                  </a:outerShdw>
                </a:effectLst>
                <a:latin typeface="Times New Roman" pitchFamily="18" charset="0"/>
              </a:rPr>
              <a:t>             - poja</a:t>
            </a:r>
            <a:r>
              <a:rPr lang="en-US"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CS" altLang="sr-Latn-RS" sz="2100" b="1" dirty="0">
                <a:solidFill>
                  <a:srgbClr val="FF0066"/>
                </a:solidFill>
                <a:effectLst>
                  <a:outerShdw blurRad="38100" dist="38100" dir="2700000" algn="tl">
                    <a:srgbClr val="000000"/>
                  </a:outerShdw>
                </a:effectLst>
                <a:latin typeface="Times New Roman" pitchFamily="18" charset="0"/>
              </a:rPr>
              <a:t>anje intenziteta polja </a:t>
            </a:r>
            <a:r>
              <a:rPr lang="sr-Latn-RS" altLang="sr-Latn-RS" sz="2100" b="1" dirty="0">
                <a:solidFill>
                  <a:srgbClr val="FF0066"/>
                </a:solidFill>
                <a:effectLst>
                  <a:outerShdw blurRad="38100" dist="38100" dir="2700000" algn="tl">
                    <a:srgbClr val="000000"/>
                  </a:outerShdw>
                </a:effectLst>
                <a:latin typeface="Times New Roman" pitchFamily="18" charset="0"/>
              </a:rPr>
              <a:t>ramanski rasuto</a:t>
            </a:r>
            <a:r>
              <a:rPr lang="sr-Latn-CS" altLang="sr-Latn-RS" sz="2100" b="1" dirty="0">
                <a:solidFill>
                  <a:srgbClr val="FF0066"/>
                </a:solidFill>
                <a:effectLst>
                  <a:outerShdw blurRad="38100" dist="38100" dir="2700000" algn="tl">
                    <a:srgbClr val="000000"/>
                  </a:outerShdw>
                </a:effectLst>
                <a:latin typeface="Times New Roman" pitchFamily="18" charset="0"/>
              </a:rPr>
              <a:t>g</a:t>
            </a:r>
            <a:r>
              <a:rPr lang="sr-Latn-RS" altLang="sr-Latn-RS" sz="2100" b="1" dirty="0">
                <a:solidFill>
                  <a:srgbClr val="FF0066"/>
                </a:solidFill>
                <a:effectLst>
                  <a:outerShdw blurRad="38100" dist="38100" dir="2700000" algn="tl">
                    <a:srgbClr val="000000"/>
                  </a:outerShdw>
                </a:effectLst>
                <a:latin typeface="Times New Roman" pitchFamily="18" charset="0"/>
              </a:rPr>
              <a:t> zra</a:t>
            </a:r>
            <a:r>
              <a:rPr lang="sr-Latn-RS"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RS" altLang="sr-Latn-RS" sz="2100" b="1" dirty="0">
                <a:solidFill>
                  <a:srgbClr val="FF0066"/>
                </a:solidFill>
                <a:effectLst>
                  <a:outerShdw blurRad="38100" dist="38100" dir="2700000" algn="tl">
                    <a:srgbClr val="000000"/>
                  </a:outerShdw>
                </a:effectLst>
                <a:latin typeface="Times New Roman" pitchFamily="18" charset="0"/>
              </a:rPr>
              <a:t>enje</a:t>
            </a:r>
            <a:endParaRPr lang="sr-Latn-CS" altLang="sr-Latn-RS" sz="21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100" b="1" dirty="0" smtClean="0">
                <a:solidFill>
                  <a:srgbClr val="333333"/>
                </a:solidFill>
                <a:effectLst>
                  <a:outerShdw blurRad="38100" dist="38100" dir="2700000" algn="tl">
                    <a:srgbClr val="000000"/>
                  </a:outerShdw>
                </a:effectLst>
                <a:latin typeface="Times New Roman" pitchFamily="18" charset="0"/>
              </a:rPr>
              <a:t>p</a:t>
            </a:r>
            <a:r>
              <a:rPr lang="sr-Latn-RS" altLang="sr-Latn-RS" sz="2100" b="1" dirty="0">
                <a:solidFill>
                  <a:srgbClr val="333333"/>
                </a:solidFill>
                <a:effectLst>
                  <a:outerShdw blurRad="38100" dist="38100" dir="2700000" algn="tl">
                    <a:srgbClr val="000000"/>
                  </a:outerShdw>
                </a:effectLst>
                <a:latin typeface="Times New Roman" pitchFamily="18" charset="0"/>
              </a:rPr>
              <a:t>ri svakom koraku se </a:t>
            </a:r>
            <a:r>
              <a:rPr lang="sr-Latn-CS" altLang="sr-Latn-RS" sz="2100" b="1" dirty="0">
                <a:solidFill>
                  <a:srgbClr val="333333"/>
                </a:solidFill>
                <a:effectLst>
                  <a:outerShdw blurRad="38100" dist="38100" dir="2700000" algn="tl">
                    <a:srgbClr val="000000"/>
                  </a:outerShdw>
                </a:effectLst>
                <a:latin typeface="Times New Roman" pitchFamily="18" charset="0"/>
              </a:rPr>
              <a:t>intenzitet </a:t>
            </a:r>
            <a:r>
              <a:rPr lang="sr-Latn-RS" altLang="sr-Latn-RS" sz="2100" b="1" dirty="0">
                <a:solidFill>
                  <a:srgbClr val="333333"/>
                </a:solidFill>
                <a:effectLst>
                  <a:outerShdw blurRad="38100" dist="38100" dir="2700000" algn="tl">
                    <a:srgbClr val="000000"/>
                  </a:outerShdw>
                </a:effectLst>
                <a:latin typeface="Times New Roman" pitchFamily="18" charset="0"/>
              </a:rPr>
              <a:t>zra</a:t>
            </a:r>
            <a:r>
              <a:rPr lang="sr-Latn-R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100" b="1" dirty="0">
                <a:solidFill>
                  <a:srgbClr val="333333"/>
                </a:solidFill>
                <a:effectLst>
                  <a:outerShdw blurRad="38100" dist="38100" dir="2700000" algn="tl">
                    <a:srgbClr val="000000"/>
                  </a:outerShdw>
                </a:effectLst>
                <a:latin typeface="Times New Roman" pitchFamily="18" charset="0"/>
              </a:rPr>
              <a:t>enja poja</a:t>
            </a:r>
            <a:r>
              <a:rPr lang="sr-Latn-R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100" b="1" dirty="0">
                <a:solidFill>
                  <a:srgbClr val="333333"/>
                </a:solidFill>
                <a:effectLst>
                  <a:outerShdw blurRad="38100" dist="38100" dir="2700000" algn="tl">
                    <a:srgbClr val="000000"/>
                  </a:outerShdw>
                </a:effectLst>
                <a:latin typeface="Times New Roman" pitchFamily="18" charset="0"/>
              </a:rPr>
              <a:t>ava </a:t>
            </a:r>
            <a:r>
              <a:rPr lang="sr-Latn-CS" altLang="sr-Latn-RS" sz="2100" b="1" dirty="0">
                <a:solidFill>
                  <a:srgbClr val="333333"/>
                </a:solidFill>
                <a:effectLst>
                  <a:outerShdw blurRad="38100" dist="38100" dir="2700000" algn="tl">
                    <a:srgbClr val="000000"/>
                  </a:outerShdw>
                </a:effectLst>
                <a:latin typeface="Times New Roman" pitchFamily="18" charset="0"/>
              </a:rPr>
              <a:t>srazmerno </a:t>
            </a:r>
            <a:r>
              <a:rPr lang="sr-Latn-RS" altLang="sr-Latn-RS" sz="2100" b="1" dirty="0">
                <a:solidFill>
                  <a:srgbClr val="333333"/>
                </a:solidFill>
                <a:effectLst>
                  <a:outerShdw blurRad="38100" dist="38100" dir="2700000" algn="tl">
                    <a:srgbClr val="000000"/>
                  </a:outerShdw>
                </a:effectLst>
                <a:latin typeface="Times New Roman" pitchFamily="18" charset="0"/>
              </a:rPr>
              <a:t>E</a:t>
            </a:r>
            <a:r>
              <a:rPr lang="sr-Latn-CS" altLang="sr-Latn-RS" sz="2100" b="1" baseline="30000" dirty="0">
                <a:solidFill>
                  <a:srgbClr val="333333"/>
                </a:solidFill>
                <a:effectLst>
                  <a:outerShdw blurRad="38100" dist="38100" dir="2700000" algn="tl">
                    <a:srgbClr val="000000"/>
                  </a:outerShdw>
                </a:effectLst>
                <a:latin typeface="Times New Roman" pitchFamily="18" charset="0"/>
              </a:rPr>
              <a:t> </a:t>
            </a:r>
            <a:r>
              <a:rPr lang="sr-Latn-RS" altLang="sr-Latn-RS" sz="2100" b="1" baseline="30000" dirty="0">
                <a:solidFill>
                  <a:srgbClr val="333333"/>
                </a:solidFill>
                <a:effectLst>
                  <a:outerShdw blurRad="38100" dist="38100" dir="2700000" algn="tl">
                    <a:srgbClr val="000000"/>
                  </a:outerShdw>
                </a:effectLst>
                <a:latin typeface="Times New Roman" pitchFamily="18" charset="0"/>
              </a:rPr>
              <a:t>2</a:t>
            </a:r>
            <a:r>
              <a:rPr lang="sr-Latn-RS" altLang="sr-Latn-RS" sz="2100" b="1" dirty="0">
                <a:solidFill>
                  <a:srgbClr val="333333"/>
                </a:solidFill>
                <a:effectLst>
                  <a:outerShdw blurRad="38100" dist="38100" dir="2700000" algn="tl">
                    <a:srgbClr val="000000"/>
                  </a:outerShdw>
                </a:effectLst>
                <a:latin typeface="Times New Roman" pitchFamily="18" charset="0"/>
              </a:rPr>
              <a:t>, što</a:t>
            </a:r>
            <a:r>
              <a:rPr lang="sr-Latn-CS" altLang="sr-Latn-RS" sz="2100" b="1" dirty="0">
                <a:solidFill>
                  <a:srgbClr val="333333"/>
                </a:solidFill>
                <a:effectLst>
                  <a:outerShdw blurRad="38100" dist="38100" dir="2700000" algn="tl">
                    <a:srgbClr val="000000"/>
                  </a:outerShdw>
                </a:effectLst>
                <a:latin typeface="Times New Roman" pitchFamily="18" charset="0"/>
              </a:rPr>
              <a:t> </a:t>
            </a:r>
            <a:r>
              <a:rPr lang="sr-Latn-RS" altLang="sr-Latn-RS" sz="2100" b="1" dirty="0" smtClean="0">
                <a:solidFill>
                  <a:srgbClr val="333333"/>
                </a:solidFill>
                <a:effectLst>
                  <a:outerShdw blurRad="38100" dist="38100" dir="2700000" algn="tl">
                    <a:srgbClr val="000000"/>
                  </a:outerShdw>
                </a:effectLst>
                <a:latin typeface="Times New Roman" pitchFamily="18" charset="0"/>
              </a:rPr>
              <a:t>ukupno </a:t>
            </a:r>
            <a:r>
              <a:rPr lang="sr-Latn-RS" altLang="sr-Latn-RS" sz="2100" b="1" dirty="0">
                <a:solidFill>
                  <a:srgbClr val="333333"/>
                </a:solidFill>
                <a:effectLst>
                  <a:outerShdw blurRad="38100" dist="38100" dir="2700000" algn="tl">
                    <a:srgbClr val="000000"/>
                  </a:outerShdw>
                </a:effectLst>
                <a:latin typeface="Times New Roman" pitchFamily="18" charset="0"/>
              </a:rPr>
              <a:t>dovodi do poja</a:t>
            </a:r>
            <a:r>
              <a:rPr lang="sr-Latn-R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100" b="1" dirty="0">
                <a:solidFill>
                  <a:srgbClr val="333333"/>
                </a:solidFill>
                <a:effectLst>
                  <a:outerShdw blurRad="38100" dist="38100" dir="2700000" algn="tl">
                    <a:srgbClr val="000000"/>
                  </a:outerShdw>
                </a:effectLst>
                <a:latin typeface="Times New Roman" pitchFamily="18" charset="0"/>
              </a:rPr>
              <a:t>anja</a:t>
            </a:r>
            <a:r>
              <a:rPr lang="sr-Latn-CS" altLang="sr-Latn-RS" sz="2100" b="1" dirty="0">
                <a:solidFill>
                  <a:srgbClr val="333333"/>
                </a:solidFill>
                <a:effectLst>
                  <a:outerShdw blurRad="38100" dist="38100" dir="2700000" algn="tl">
                    <a:srgbClr val="000000"/>
                  </a:outerShdw>
                </a:effectLst>
                <a:latin typeface="Times New Roman" pitchFamily="18" charset="0"/>
              </a:rPr>
              <a:t> koje je proporcionalno </a:t>
            </a:r>
            <a:r>
              <a:rPr lang="en-US"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a:t>
            </a:r>
            <a:r>
              <a:rPr lang="sr-Latn-CS" altLang="sr-Latn-RS" sz="2100" b="1" dirty="0">
                <a:solidFill>
                  <a:srgbClr val="FF0066"/>
                </a:solidFill>
                <a:effectLst>
                  <a:outerShdw blurRad="38100" dist="38100" dir="2700000" algn="tl">
                    <a:srgbClr val="000000"/>
                  </a:outerShdw>
                </a:effectLst>
                <a:latin typeface="Times New Roman" pitchFamily="18" charset="0"/>
                <a:cs typeface="Times New Roman" pitchFamily="18" charset="0"/>
              </a:rPr>
              <a:t> E</a:t>
            </a:r>
            <a:r>
              <a:rPr lang="sr-Latn-CS" altLang="sr-Latn-RS" sz="2100" b="1" baseline="30000" dirty="0">
                <a:solidFill>
                  <a:srgbClr val="FF0066"/>
                </a:solidFill>
                <a:effectLst>
                  <a:outerShdw blurRad="38100" dist="38100" dir="2700000" algn="tl">
                    <a:srgbClr val="000000"/>
                  </a:outerShdw>
                </a:effectLst>
                <a:latin typeface="Times New Roman" pitchFamily="18" charset="0"/>
                <a:cs typeface="Times New Roman" pitchFamily="18" charset="0"/>
              </a:rPr>
              <a:t>4</a:t>
            </a:r>
            <a:r>
              <a:rPr lang="sr-Latn-RS" altLang="sr-Latn-RS" sz="2100" b="1" baseline="30000" dirty="0">
                <a:solidFill>
                  <a:srgbClr val="333333"/>
                </a:solidFill>
                <a:effectLst>
                  <a:outerShdw blurRad="38100" dist="38100" dir="2700000" algn="tl">
                    <a:srgbClr val="000000"/>
                  </a:outerShdw>
                </a:effectLst>
                <a:latin typeface="Times New Roman" pitchFamily="18" charset="0"/>
              </a:rPr>
              <a:t> </a:t>
            </a:r>
            <a:endParaRPr lang="sr-Latn-CS" altLang="sr-Latn-RS" sz="2100" b="1" baseline="30000"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100" b="1" dirty="0" smtClean="0">
                <a:solidFill>
                  <a:srgbClr val="333333"/>
                </a:solidFill>
                <a:effectLst>
                  <a:outerShdw blurRad="38100" dist="38100" dir="2700000" algn="tl">
                    <a:srgbClr val="000000"/>
                  </a:outerShdw>
                </a:effectLst>
                <a:latin typeface="Times New Roman" pitchFamily="18" charset="0"/>
              </a:rPr>
              <a:t>maksimalno </a:t>
            </a:r>
            <a:r>
              <a:rPr lang="sr-Latn-CS" altLang="sr-Latn-RS" sz="2100" b="1" dirty="0">
                <a:solidFill>
                  <a:srgbClr val="333333"/>
                </a:solidFill>
                <a:effectLst>
                  <a:outerShdw blurRad="38100" dist="38100" dir="2700000" algn="tl">
                    <a:srgbClr val="000000"/>
                  </a:outerShdw>
                </a:effectLst>
                <a:latin typeface="Times New Roman" pitchFamily="18" charset="0"/>
              </a:rPr>
              <a:t>pojačanje se postiže kad su obe komponente, upadno </a:t>
            </a:r>
            <a:r>
              <a:rPr lang="sr-Latn-CS" altLang="sr-Latn-RS" sz="2100" b="1" dirty="0" smtClean="0">
                <a:solidFill>
                  <a:srgbClr val="333333"/>
                </a:solidFill>
                <a:effectLst>
                  <a:outerShdw blurRad="38100" dist="38100" dir="2700000" algn="tl">
                    <a:srgbClr val="000000"/>
                  </a:outerShdw>
                </a:effectLst>
                <a:latin typeface="Times New Roman" pitchFamily="18" charset="0"/>
              </a:rPr>
              <a:t>i    </a:t>
            </a:r>
            <a:r>
              <a:rPr lang="sr-Latn-CS" altLang="sr-Latn-RS" sz="2100" b="1" dirty="0">
                <a:solidFill>
                  <a:srgbClr val="333333"/>
                </a:solidFill>
                <a:effectLst>
                  <a:outerShdw blurRad="38100" dist="38100" dir="2700000" algn="tl">
                    <a:srgbClr val="000000"/>
                  </a:outerShdw>
                </a:effectLst>
                <a:latin typeface="Times New Roman" pitchFamily="18" charset="0"/>
              </a:rPr>
              <a:t>rasuto zračenje, u rezonanciji sa površinskim plazmonom</a:t>
            </a:r>
            <a:endParaRPr lang="en-U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en-US" altLang="sr-Latn-RS" sz="2100" dirty="0">
              <a:solidFill>
                <a:srgbClr val="333333"/>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421891">
                                            <p:txEl>
                                              <p:pRg st="0" end="0"/>
                                            </p:txEl>
                                          </p:spTgt>
                                        </p:tgtEl>
                                        <p:attrNameLst>
                                          <p:attrName>style.visibility</p:attrName>
                                        </p:attrNameLst>
                                      </p:cBhvr>
                                      <p:to>
                                        <p:strVal val="visible"/>
                                      </p:to>
                                    </p:set>
                                    <p:animEffect transition="in" filter="wipe(down)">
                                      <p:cBhvr>
                                        <p:cTn id="7" dur="500"/>
                                        <p:tgtEl>
                                          <p:spTgt spid="421891">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21891">
                                            <p:txEl>
                                              <p:pRg st="2" end="2"/>
                                            </p:txEl>
                                          </p:spTgt>
                                        </p:tgtEl>
                                        <p:attrNameLst>
                                          <p:attrName>style.visibility</p:attrName>
                                        </p:attrNameLst>
                                      </p:cBhvr>
                                      <p:to>
                                        <p:strVal val="visible"/>
                                      </p:to>
                                    </p:set>
                                    <p:animEffect transition="in" filter="wipe(down)">
                                      <p:cBhvr>
                                        <p:cTn id="10" dur="500"/>
                                        <p:tgtEl>
                                          <p:spTgt spid="421891">
                                            <p:txEl>
                                              <p:pRg st="2" end="2"/>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421891">
                                            <p:txEl>
                                              <p:pRg st="3" end="3"/>
                                            </p:txEl>
                                          </p:spTgt>
                                        </p:tgtEl>
                                        <p:attrNameLst>
                                          <p:attrName>style.visibility</p:attrName>
                                        </p:attrNameLst>
                                      </p:cBhvr>
                                      <p:to>
                                        <p:strVal val="visible"/>
                                      </p:to>
                                    </p:set>
                                    <p:animEffect transition="in" filter="wipe(down)">
                                      <p:cBhvr>
                                        <p:cTn id="13" dur="500"/>
                                        <p:tgtEl>
                                          <p:spTgt spid="421891">
                                            <p:txEl>
                                              <p:pRg st="3" end="3"/>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421891">
                                            <p:txEl>
                                              <p:pRg st="4" end="4"/>
                                            </p:txEl>
                                          </p:spTgt>
                                        </p:tgtEl>
                                        <p:attrNameLst>
                                          <p:attrName>style.visibility</p:attrName>
                                        </p:attrNameLst>
                                      </p:cBhvr>
                                      <p:to>
                                        <p:strVal val="visible"/>
                                      </p:to>
                                    </p:set>
                                    <p:animEffect transition="in" filter="wipe(down)">
                                      <p:cBhvr>
                                        <p:cTn id="16" dur="500"/>
                                        <p:tgtEl>
                                          <p:spTgt spid="421891">
                                            <p:txEl>
                                              <p:pRg st="4" end="4"/>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421891">
                                            <p:txEl>
                                              <p:pRg st="6" end="6"/>
                                            </p:txEl>
                                          </p:spTgt>
                                        </p:tgtEl>
                                        <p:attrNameLst>
                                          <p:attrName>style.visibility</p:attrName>
                                        </p:attrNameLst>
                                      </p:cBhvr>
                                      <p:to>
                                        <p:strVal val="visible"/>
                                      </p:to>
                                    </p:set>
                                    <p:animEffect transition="in" filter="wipe(down)">
                                      <p:cBhvr>
                                        <p:cTn id="19" dur="500"/>
                                        <p:tgtEl>
                                          <p:spTgt spid="421891">
                                            <p:txEl>
                                              <p:pRg st="6" end="6"/>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8" presetClass="entr" presetSubtype="12" fill="hold" nodeType="clickEffect">
                                  <p:stCondLst>
                                    <p:cond delay="0"/>
                                  </p:stCondLst>
                                  <p:childTnLst>
                                    <p:set>
                                      <p:cBhvr>
                                        <p:cTn id="23" dur="1" fill="hold">
                                          <p:stCondLst>
                                            <p:cond delay="0"/>
                                          </p:stCondLst>
                                        </p:cTn>
                                        <p:tgtEl>
                                          <p:spTgt spid="421891">
                                            <p:txEl>
                                              <p:pRg st="8" end="8"/>
                                            </p:txEl>
                                          </p:spTgt>
                                        </p:tgtEl>
                                        <p:attrNameLst>
                                          <p:attrName>style.visibility</p:attrName>
                                        </p:attrNameLst>
                                      </p:cBhvr>
                                      <p:to>
                                        <p:strVal val="visible"/>
                                      </p:to>
                                    </p:set>
                                    <p:animEffect transition="in" filter="strips(downLeft)">
                                      <p:cBhvr>
                                        <p:cTn id="24" dur="500"/>
                                        <p:tgtEl>
                                          <p:spTgt spid="421891">
                                            <p:txEl>
                                              <p:pRg st="8" end="8"/>
                                            </p:txEl>
                                          </p:spTgt>
                                        </p:tgtEl>
                                      </p:cBhvr>
                                    </p:animEffect>
                                  </p:childTnLst>
                                </p:cTn>
                              </p:par>
                              <p:par>
                                <p:cTn id="25" presetID="18" presetClass="entr" presetSubtype="12" fill="hold" nodeType="withEffect">
                                  <p:stCondLst>
                                    <p:cond delay="0"/>
                                  </p:stCondLst>
                                  <p:childTnLst>
                                    <p:set>
                                      <p:cBhvr>
                                        <p:cTn id="26" dur="1" fill="hold">
                                          <p:stCondLst>
                                            <p:cond delay="0"/>
                                          </p:stCondLst>
                                        </p:cTn>
                                        <p:tgtEl>
                                          <p:spTgt spid="421891">
                                            <p:txEl>
                                              <p:pRg st="10" end="10"/>
                                            </p:txEl>
                                          </p:spTgt>
                                        </p:tgtEl>
                                        <p:attrNameLst>
                                          <p:attrName>style.visibility</p:attrName>
                                        </p:attrNameLst>
                                      </p:cBhvr>
                                      <p:to>
                                        <p:strVal val="visible"/>
                                      </p:to>
                                    </p:set>
                                    <p:animEffect transition="in" filter="strips(downLeft)">
                                      <p:cBhvr>
                                        <p:cTn id="27" dur="500"/>
                                        <p:tgtEl>
                                          <p:spTgt spid="42189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9" name="Rectangle 3"/>
          <p:cNvSpPr>
            <a:spLocks noGrp="1" noChangeArrowheads="1"/>
          </p:cNvSpPr>
          <p:nvPr>
            <p:ph type="body" idx="1"/>
          </p:nvPr>
        </p:nvSpPr>
        <p:spPr>
          <a:xfrm>
            <a:off x="457200" y="381000"/>
            <a:ext cx="8305800" cy="6172200"/>
          </a:xfrm>
        </p:spPr>
        <p:txBody>
          <a:bodyPr/>
          <a:lstStyle/>
          <a:p>
            <a:pPr marL="0" indent="0">
              <a:spcBef>
                <a:spcPts val="0"/>
              </a:spcBef>
              <a:buFontTx/>
              <a:buNone/>
            </a:pPr>
            <a:r>
              <a:rPr lang="sr-Latn-CS" altLang="sr-Latn-RS" sz="2400" b="1" u="sng" dirty="0">
                <a:solidFill>
                  <a:srgbClr val="333333"/>
                </a:solidFill>
                <a:effectLst>
                  <a:outerShdw blurRad="38100" dist="38100" dir="2700000" algn="tl">
                    <a:srgbClr val="000000"/>
                  </a:outerShdw>
                </a:effectLst>
                <a:latin typeface="Times New Roman" pitchFamily="18" charset="0"/>
              </a:rPr>
              <a:t>Hemijski mehanizam poja</a:t>
            </a:r>
            <a:r>
              <a:rPr lang="en-US" altLang="sr-Latn-RS" sz="2400" b="1" u="sng"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u="sng" dirty="0">
                <a:solidFill>
                  <a:srgbClr val="333333"/>
                </a:solidFill>
                <a:effectLst>
                  <a:outerShdw blurRad="38100" dist="38100" dir="2700000" algn="tl">
                    <a:srgbClr val="000000"/>
                  </a:outerShdw>
                </a:effectLst>
                <a:latin typeface="Times New Roman" pitchFamily="18" charset="0"/>
              </a:rPr>
              <a:t>anja</a:t>
            </a:r>
          </a:p>
          <a:p>
            <a:pPr marL="0" indent="0">
              <a:spcBef>
                <a:spcPts val="0"/>
              </a:spcBef>
              <a:buFontTx/>
              <a:buNone/>
            </a:pPr>
            <a:r>
              <a:rPr lang="sr-Latn-CS" altLang="sr-Latn-RS" sz="2400" b="1" u="sng" dirty="0">
                <a:solidFill>
                  <a:srgbClr val="333333"/>
                </a:solidFill>
                <a:effectLst>
                  <a:outerShdw blurRad="38100" dist="38100" dir="2700000" algn="tl">
                    <a:srgbClr val="000000"/>
                  </a:outerShdw>
                </a:effectLst>
                <a:latin typeface="Times New Roman" pitchFamily="18" charset="0"/>
              </a:rPr>
              <a:t>intenziteta rasutog zra</a:t>
            </a:r>
            <a:r>
              <a:rPr lang="en-US" altLang="sr-Latn-RS" sz="2400" b="1" u="sng"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u="sng" dirty="0">
                <a:solidFill>
                  <a:srgbClr val="333333"/>
                </a:solidFill>
                <a:effectLst>
                  <a:outerShdw blurRad="38100" dist="38100" dir="2700000" algn="tl">
                    <a:srgbClr val="000000"/>
                  </a:outerShdw>
                </a:effectLst>
                <a:latin typeface="Times New Roman" pitchFamily="18" charset="0"/>
              </a:rPr>
              <a:t>enja (ET mehanizam)</a:t>
            </a:r>
            <a:r>
              <a:rPr lang="sr-Latn-CS" altLang="sr-Latn-RS" sz="2400" b="1" dirty="0">
                <a:solidFill>
                  <a:srgbClr val="333333"/>
                </a:solidFill>
                <a:effectLst>
                  <a:outerShdw blurRad="38100" dist="38100" dir="2700000" algn="tl">
                    <a:srgbClr val="000000"/>
                  </a:outerShdw>
                </a:effectLst>
                <a:latin typeface="Times New Roman" pitchFamily="18" charset="0"/>
              </a:rPr>
              <a:t>:</a:t>
            </a:r>
          </a:p>
          <a:p>
            <a:pPr marL="0" indent="0">
              <a:spcBef>
                <a:spcPts val="0"/>
              </a:spcBef>
              <a:buFontTx/>
              <a:buNone/>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zove </a:t>
            </a:r>
            <a:r>
              <a:rPr lang="sr-Latn-CS" altLang="sr-Latn-RS" sz="2000" b="1" dirty="0">
                <a:solidFill>
                  <a:srgbClr val="333333"/>
                </a:solidFill>
                <a:effectLst>
                  <a:outerShdw blurRad="38100" dist="38100" dir="2700000" algn="tl">
                    <a:srgbClr val="000000"/>
                  </a:outerShdw>
                </a:effectLst>
                <a:latin typeface="Times New Roman" pitchFamily="18" charset="0"/>
              </a:rPr>
              <a:t>se i </a:t>
            </a:r>
            <a:r>
              <a:rPr lang="sr-Latn-CS" altLang="sr-Latn-RS" sz="2000" b="1" dirty="0">
                <a:solidFill>
                  <a:srgbClr val="FF0066"/>
                </a:solidFill>
                <a:effectLst>
                  <a:outerShdw blurRad="38100" dist="38100" dir="2700000" algn="tl">
                    <a:srgbClr val="000000"/>
                  </a:outerShdw>
                </a:effectLst>
                <a:latin typeface="Times New Roman" pitchFamily="18" charset="0"/>
              </a:rPr>
              <a:t>efekat “prvog sloja”</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CS" altLang="sr-Latn-RS" sz="2000" i="1" dirty="0">
                <a:solidFill>
                  <a:srgbClr val="333333"/>
                </a:solidFill>
                <a:effectLst>
                  <a:outerShdw blurRad="38100" dist="38100" dir="2700000" algn="tl">
                    <a:srgbClr val="000000"/>
                  </a:outerShdw>
                </a:effectLst>
                <a:latin typeface="Times New Roman" pitchFamily="18" charset="0"/>
              </a:rPr>
              <a:t>first-layer effect</a:t>
            </a:r>
            <a:r>
              <a:rPr lang="sr-Latn-CS" altLang="sr-Latn-RS" sz="2000" b="1" dirty="0">
                <a:solidFill>
                  <a:srgbClr val="333333"/>
                </a:solidFill>
                <a:effectLst>
                  <a:outerShdw blurRad="38100" dist="38100" dir="2700000" algn="tl">
                    <a:srgbClr val="000000"/>
                  </a:outerShdw>
                </a:effectLst>
                <a:latin typeface="Times New Roman" pitchFamily="18" charset="0"/>
              </a:rPr>
              <a:t>) jer </a:t>
            </a:r>
            <a:r>
              <a:rPr lang="sr-Latn-CS" altLang="sr-Latn-RS" sz="2000" b="1" dirty="0" smtClean="0">
                <a:solidFill>
                  <a:srgbClr val="333333"/>
                </a:solidFill>
                <a:effectLst>
                  <a:outerShdw blurRad="38100" dist="38100" dir="2700000" algn="tl">
                    <a:srgbClr val="000000"/>
                  </a:outerShdw>
                </a:effectLst>
                <a:latin typeface="Times New Roman" pitchFamily="18" charset="0"/>
              </a:rPr>
              <a:t>zahteva </a:t>
            </a:r>
            <a:r>
              <a:rPr lang="sr-Latn-CS" altLang="sr-Latn-RS" sz="2000" b="1" dirty="0">
                <a:solidFill>
                  <a:srgbClr val="333333"/>
                </a:solidFill>
                <a:effectLst>
                  <a:outerShdw blurRad="38100" dist="38100" dir="2700000" algn="tl">
                    <a:srgbClr val="000000"/>
                  </a:outerShdw>
                </a:effectLst>
                <a:latin typeface="Times New Roman" pitchFamily="18" charset="0"/>
              </a:rPr>
              <a:t>direktan kontakt supstrata (metala) i molekula</a:t>
            </a: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RS" altLang="sr-Latn-RS" sz="2000" b="1" dirty="0" smtClean="0">
                <a:solidFill>
                  <a:srgbClr val="333333"/>
                </a:solidFill>
                <a:effectLst>
                  <a:outerShdw blurRad="38100" dist="38100" dir="2700000" algn="tl">
                    <a:srgbClr val="000000"/>
                  </a:outerShdw>
                </a:effectLst>
                <a:latin typeface="Times New Roman" pitchFamily="18" charset="0"/>
              </a:rPr>
              <a:t>EM </a:t>
            </a:r>
            <a:r>
              <a:rPr lang="sr-Latn-RS" altLang="sr-Latn-RS" sz="2000" b="1" dirty="0">
                <a:solidFill>
                  <a:srgbClr val="333333"/>
                </a:solidFill>
                <a:effectLst>
                  <a:outerShdw blurRad="38100" dist="38100" dir="2700000" algn="tl">
                    <a:srgbClr val="000000"/>
                  </a:outerShdw>
                </a:effectLst>
                <a:latin typeface="Times New Roman" pitchFamily="18" charset="0"/>
              </a:rPr>
              <a:t>teorija SERS efekta ne mo</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RS" altLang="sr-Latn-RS" sz="2000" b="1" dirty="0">
                <a:solidFill>
                  <a:srgbClr val="333333"/>
                </a:solidFill>
                <a:effectLst>
                  <a:outerShdw blurRad="38100" dist="38100" dir="2700000" algn="tl">
                    <a:srgbClr val="000000"/>
                  </a:outerShdw>
                </a:effectLst>
                <a:latin typeface="Times New Roman" pitchFamily="18" charset="0"/>
              </a:rPr>
              <a:t>e objasniti </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poja</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anje</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intenziteta u </a:t>
            </a:r>
            <a:r>
              <a:rPr lang="sr-Latn-CS" altLang="sr-Latn-RS" sz="2000" b="1" dirty="0" smtClean="0">
                <a:solidFill>
                  <a:srgbClr val="333333"/>
                </a:solidFill>
                <a:effectLst>
                  <a:outerShdw blurRad="38100" dist="38100" dir="2700000" algn="tl">
                    <a:srgbClr val="000000"/>
                  </a:outerShdw>
                </a:effectLst>
                <a:latin typeface="Times New Roman" pitchFamily="18" charset="0"/>
              </a:rPr>
              <a:t>svim </a:t>
            </a:r>
            <a:r>
              <a:rPr lang="sr-Latn-R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sistemima</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u</a:t>
            </a:r>
            <a:r>
              <a:rPr lang="sr-Latn-R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slu</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aju kada molekuli imaju nesparene elektronske parove </a:t>
            </a:r>
            <a:r>
              <a:rPr lang="sr-Latn-RS" altLang="sr-Latn-RS" sz="2000" b="1" dirty="0" smtClean="0">
                <a:solidFill>
                  <a:srgbClr val="333333"/>
                </a:solidFill>
                <a:effectLst>
                  <a:outerShdw blurRad="38100" dist="38100" dir="2700000" algn="tl">
                    <a:srgbClr val="000000"/>
                  </a:outerShdw>
                </a:effectLst>
                <a:latin typeface="Times New Roman" pitchFamily="18" charset="0"/>
              </a:rPr>
              <a:t>postoji </a:t>
            </a:r>
            <a:r>
              <a:rPr lang="sr-Latn-RS" altLang="sr-Latn-RS" sz="2000" b="1" dirty="0">
                <a:solidFill>
                  <a:srgbClr val="FF0066"/>
                </a:solidFill>
                <a:effectLst>
                  <a:outerShdw blurRad="38100" dist="38100" dir="2700000" algn="tl">
                    <a:srgbClr val="000000"/>
                  </a:outerShdw>
                </a:effectLst>
                <a:latin typeface="Times New Roman" pitchFamily="18" charset="0"/>
              </a:rPr>
              <a:t>mogućnost </a:t>
            </a:r>
            <a:r>
              <a:rPr lang="sr-Latn-CS" altLang="sr-Latn-RS" sz="2000" b="1" dirty="0" smtClean="0">
                <a:solidFill>
                  <a:srgbClr val="FF0066"/>
                </a:solidFill>
                <a:effectLst>
                  <a:outerShdw blurRad="38100" dist="38100" dir="2700000" algn="tl">
                    <a:srgbClr val="000000"/>
                  </a:outerShdw>
                </a:effectLst>
                <a:latin typeface="Times New Roman" pitchFamily="18" charset="0"/>
              </a:rPr>
              <a:t>hemijskog </a:t>
            </a:r>
            <a:r>
              <a:rPr lang="sr-Latn-RS" altLang="sr-Latn-RS" sz="2000" b="1" dirty="0">
                <a:solidFill>
                  <a:srgbClr val="FF0066"/>
                </a:solidFill>
                <a:effectLst>
                  <a:outerShdw blurRad="38100" dist="38100" dir="2700000" algn="tl">
                    <a:srgbClr val="000000"/>
                  </a:outerShdw>
                </a:effectLst>
                <a:latin typeface="Times New Roman" pitchFamily="18" charset="0"/>
              </a:rPr>
              <a:t>vezivanja za </a:t>
            </a:r>
            <a:r>
              <a:rPr lang="sr-Latn-CS" altLang="sr-Latn-RS" sz="2000" b="1" dirty="0">
                <a:solidFill>
                  <a:srgbClr val="FF0066"/>
                </a:solidFill>
                <a:effectLst>
                  <a:outerShdw blurRad="38100" dist="38100" dir="2700000" algn="tl">
                    <a:srgbClr val="000000"/>
                  </a:outerShdw>
                </a:effectLst>
                <a:latin typeface="Times New Roman" pitchFamily="18" charset="0"/>
              </a:rPr>
              <a:t> </a:t>
            </a:r>
            <a:r>
              <a:rPr lang="sr-Latn-RS" altLang="sr-Latn-RS" sz="2000" b="1" dirty="0">
                <a:solidFill>
                  <a:srgbClr val="FF0066"/>
                </a:solidFill>
                <a:effectLst>
                  <a:outerShdw blurRad="38100" dist="38100" dir="2700000" algn="tl">
                    <a:srgbClr val="000000"/>
                  </a:outerShdw>
                </a:effectLst>
                <a:latin typeface="Times New Roman" pitchFamily="18" charset="0"/>
              </a:rPr>
              <a:t>površinu</a:t>
            </a:r>
            <a:endParaRPr lang="sr-Latn-CS" altLang="sr-Latn-RS" sz="20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u </a:t>
            </a:r>
            <a:r>
              <a:rPr lang="sr-Latn-CS" altLang="sr-Latn-RS" sz="2000" b="1" dirty="0">
                <a:solidFill>
                  <a:srgbClr val="333333"/>
                </a:solidFill>
                <a:effectLst>
                  <a:outerShdw blurRad="38100" dist="38100" dir="2700000" algn="tl">
                    <a:srgbClr val="000000"/>
                  </a:outerShdw>
                </a:effectLst>
                <a:latin typeface="Times New Roman" pitchFamily="18" charset="0"/>
              </a:rPr>
              <a:t>t</a:t>
            </a:r>
            <a:r>
              <a:rPr lang="sr-Latn-RS" altLang="sr-Latn-RS" sz="2000" b="1" dirty="0">
                <a:solidFill>
                  <a:srgbClr val="333333"/>
                </a:solidFill>
                <a:effectLst>
                  <a:outerShdw blurRad="38100" dist="38100" dir="2700000" algn="tl">
                    <a:srgbClr val="000000"/>
                  </a:outerShdw>
                </a:effectLst>
                <a:latin typeface="Times New Roman" pitchFamily="18" charset="0"/>
              </a:rPr>
              <a:t>om slu</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aju </a:t>
            </a:r>
            <a:r>
              <a:rPr lang="sr-Latn-CS" altLang="sr-Latn-RS" sz="2000" b="1" dirty="0">
                <a:solidFill>
                  <a:srgbClr val="333333"/>
                </a:solidFill>
                <a:effectLst>
                  <a:outerShdw blurRad="38100" dist="38100" dir="2700000" algn="tl">
                    <a:srgbClr val="000000"/>
                  </a:outerShdw>
                </a:effectLst>
                <a:latin typeface="Times New Roman" pitchFamily="18" charset="0"/>
              </a:rPr>
              <a:t>se </a:t>
            </a:r>
            <a:r>
              <a:rPr lang="sr-Latn-RS" altLang="sr-Latn-RS" sz="2000" b="1" dirty="0">
                <a:solidFill>
                  <a:srgbClr val="333333"/>
                </a:solidFill>
                <a:effectLst>
                  <a:outerShdw blurRad="38100" dist="38100" dir="2700000" algn="tl">
                    <a:srgbClr val="000000"/>
                  </a:outerShdw>
                </a:effectLst>
                <a:latin typeface="Times New Roman" pitchFamily="18" charset="0"/>
              </a:rPr>
              <a:t>poja</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anje intenziteta objašnjava delovanjem tzv</a:t>
            </a:r>
            <a:r>
              <a:rPr lang="sr-Latn-RS" altLang="sr-Latn-RS" sz="2000" b="1" dirty="0" smtClean="0">
                <a:solidFill>
                  <a:srgbClr val="333333"/>
                </a:solidFill>
                <a:effectLst>
                  <a:outerShdw blurRad="38100" dist="38100" dir="2700000" algn="tl">
                    <a:srgbClr val="000000"/>
                  </a:outerShdw>
                </a:effectLst>
                <a:latin typeface="Times New Roman" pitchFamily="18" charset="0"/>
              </a:rPr>
              <a:t>.</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smtClean="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h</a:t>
            </a:r>
            <a:r>
              <a:rPr lang="sr-Latn-RS" altLang="sr-Latn-RS" sz="2000" b="1" dirty="0">
                <a:solidFill>
                  <a:srgbClr val="333333"/>
                </a:solidFill>
                <a:effectLst>
                  <a:outerShdw blurRad="38100" dist="38100" dir="2700000" algn="tl">
                    <a:srgbClr val="000000"/>
                  </a:outerShdw>
                </a:effectLst>
                <a:latin typeface="Times New Roman" pitchFamily="18" charset="0"/>
              </a:rPr>
              <a:t>emijskog mehanizma</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hemijski </a:t>
            </a:r>
            <a:r>
              <a:rPr lang="sr-Latn-CS" altLang="sr-Latn-RS" sz="2000" b="1" dirty="0">
                <a:solidFill>
                  <a:srgbClr val="333333"/>
                </a:solidFill>
                <a:effectLst>
                  <a:outerShdw blurRad="38100" dist="38100" dir="2700000" algn="tl">
                    <a:srgbClr val="000000"/>
                  </a:outerShdw>
                </a:effectLst>
                <a:latin typeface="Times New Roman" pitchFamily="18" charset="0"/>
              </a:rPr>
              <a:t>mehanizam </a:t>
            </a:r>
            <a:r>
              <a:rPr lang="sr-Latn-RS" altLang="sr-Latn-RS" sz="2400" b="1" dirty="0">
                <a:solidFill>
                  <a:srgbClr val="FF0066"/>
                </a:solidFill>
                <a:effectLst>
                  <a:outerShdw blurRad="38100" dist="38100" dir="2700000" algn="tl">
                    <a:srgbClr val="000000"/>
                  </a:outerShdw>
                </a:effectLst>
                <a:latin typeface="Times New Roman" pitchFamily="18" charset="0"/>
              </a:rPr>
              <a:t>ne podrazumeva površinski </a:t>
            </a:r>
            <a:r>
              <a:rPr lang="sr-Latn-RS" altLang="sr-Latn-RS" sz="2400" b="1" dirty="0" smtClean="0">
                <a:solidFill>
                  <a:srgbClr val="FF0066"/>
                </a:solidFill>
                <a:effectLst>
                  <a:outerShdw blurRad="38100" dist="38100" dir="2700000" algn="tl">
                    <a:srgbClr val="000000"/>
                  </a:outerShdw>
                </a:effectLst>
                <a:latin typeface="Times New Roman" pitchFamily="18" charset="0"/>
              </a:rPr>
              <a:t>plazmon</a:t>
            </a:r>
            <a:r>
              <a:rPr lang="sr-Latn-CS" altLang="sr-Latn-RS" sz="2000" b="1" dirty="0" smtClean="0">
                <a:solidFill>
                  <a:srgbClr val="FF0066"/>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ve</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400" b="1" dirty="0">
                <a:solidFill>
                  <a:srgbClr val="FF0066"/>
                </a:solidFill>
                <a:effectLst>
                  <a:outerShdw blurRad="38100" dist="38100" dir="2700000" algn="tl">
                    <a:srgbClr val="000000"/>
                  </a:outerShdw>
                </a:effectLst>
                <a:latin typeface="Times New Roman" pitchFamily="18" charset="0"/>
              </a:rPr>
              <a:t>prenos</a:t>
            </a:r>
            <a:r>
              <a:rPr lang="sr-Latn-CS" altLang="sr-Latn-RS" sz="2400" b="1" dirty="0">
                <a:solidFill>
                  <a:srgbClr val="FF0066"/>
                </a:solidFill>
                <a:effectLst>
                  <a:outerShdw blurRad="38100" dist="38100" dir="2700000" algn="tl">
                    <a:srgbClr val="000000"/>
                  </a:outerShdw>
                </a:effectLst>
                <a:latin typeface="Times New Roman" pitchFamily="18" charset="0"/>
              </a:rPr>
              <a:t> </a:t>
            </a:r>
            <a:r>
              <a:rPr lang="sr-Latn-RS" altLang="sr-Latn-RS" sz="2400" b="1" dirty="0">
                <a:solidFill>
                  <a:srgbClr val="FF0066"/>
                </a:solidFill>
                <a:effectLst>
                  <a:outerShdw blurRad="38100" dist="38100" dir="2700000" algn="tl">
                    <a:srgbClr val="000000"/>
                  </a:outerShdw>
                </a:effectLst>
                <a:latin typeface="Times New Roman" pitchFamily="18" charset="0"/>
              </a:rPr>
              <a:t>naelektrisanja</a:t>
            </a:r>
            <a:r>
              <a:rPr lang="sr-Latn-RS" altLang="sr-Latn-RS" sz="2000" b="1" dirty="0">
                <a:solidFill>
                  <a:srgbClr val="FF0066"/>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između hemisorbovanih molekula</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i površine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metala</a:t>
            </a:r>
            <a:r>
              <a:rPr lang="sr-Latn-CS" altLang="sr-Latn-RS" sz="2000" b="1" dirty="0">
                <a:solidFill>
                  <a:srgbClr val="333333"/>
                </a:solidFill>
                <a:effectLst>
                  <a:outerShdw blurRad="38100" dist="38100" dir="2700000" algn="tl">
                    <a:srgbClr val="000000"/>
                  </a:outerShdw>
                </a:effectLst>
                <a:latin typeface="Times New Roman" pitchFamily="18" charset="0"/>
              </a:rPr>
              <a:t> </a:t>
            </a:r>
          </a:p>
          <a:p>
            <a:pPr marL="0" indent="0">
              <a:spcBef>
                <a:spcPts val="0"/>
              </a:spcBef>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0" indent="0">
              <a:spcBef>
                <a:spcPts val="0"/>
              </a:spcBef>
              <a:buFontTx/>
              <a:buNone/>
            </a:pPr>
            <a:endParaRPr lang="sr-Latn-CS" altLang="sr-Latn-RS" sz="2000" b="1" dirty="0">
              <a:solidFill>
                <a:srgbClr val="4D4D4D"/>
              </a:solidFill>
              <a:effectLst>
                <a:outerShdw blurRad="38100" dist="38100" dir="2700000" algn="tl">
                  <a:srgbClr val="000000"/>
                </a:outerShdw>
              </a:effectLst>
              <a:latin typeface="Times New Roman" pitchFamily="18" charset="0"/>
            </a:endParaRPr>
          </a:p>
          <a:p>
            <a:pPr marL="0" indent="0">
              <a:spcBef>
                <a:spcPts val="0"/>
              </a:spcBef>
              <a:buFontTx/>
              <a:buNone/>
            </a:pPr>
            <a:endParaRPr lang="sr-Latn-CS" altLang="sr-Latn-RS" sz="2000" b="1" dirty="0">
              <a:solidFill>
                <a:srgbClr val="4D4D4D"/>
              </a:solidFill>
              <a:effectLst>
                <a:outerShdw blurRad="38100" dist="38100" dir="2700000" algn="tl">
                  <a:srgbClr val="000000"/>
                </a:outerShdw>
              </a:effectLst>
              <a:latin typeface="Times New Roman" pitchFamily="18" charset="0"/>
            </a:endParaRPr>
          </a:p>
          <a:p>
            <a:pPr marL="0" indent="0">
              <a:spcBef>
                <a:spcPts val="0"/>
              </a:spcBef>
              <a:buFontTx/>
              <a:buNone/>
            </a:pPr>
            <a:endParaRPr lang="sr-Latn-CS" altLang="sr-Latn-RS" sz="1800" b="1" dirty="0">
              <a:solidFill>
                <a:srgbClr val="4D4D4D"/>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413699">
                                            <p:txEl>
                                              <p:pRg st="0" end="0"/>
                                            </p:txEl>
                                          </p:spTgt>
                                        </p:tgtEl>
                                        <p:attrNameLst>
                                          <p:attrName>style.visibility</p:attrName>
                                        </p:attrNameLst>
                                      </p:cBhvr>
                                      <p:to>
                                        <p:strVal val="visible"/>
                                      </p:to>
                                    </p:set>
                                    <p:animEffect transition="in" filter="wipe(down)">
                                      <p:cBhvr>
                                        <p:cTn id="7" dur="500"/>
                                        <p:tgtEl>
                                          <p:spTgt spid="413699">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13699">
                                            <p:txEl>
                                              <p:pRg st="1" end="1"/>
                                            </p:txEl>
                                          </p:spTgt>
                                        </p:tgtEl>
                                        <p:attrNameLst>
                                          <p:attrName>style.visibility</p:attrName>
                                        </p:attrNameLst>
                                      </p:cBhvr>
                                      <p:to>
                                        <p:strVal val="visible"/>
                                      </p:to>
                                    </p:set>
                                    <p:animEffect transition="in" filter="wipe(down)">
                                      <p:cBhvr>
                                        <p:cTn id="10" dur="500"/>
                                        <p:tgtEl>
                                          <p:spTgt spid="413699">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413699">
                                            <p:txEl>
                                              <p:pRg st="3" end="3"/>
                                            </p:txEl>
                                          </p:spTgt>
                                        </p:tgtEl>
                                        <p:attrNameLst>
                                          <p:attrName>style.visibility</p:attrName>
                                        </p:attrNameLst>
                                      </p:cBhvr>
                                      <p:to>
                                        <p:strVal val="visible"/>
                                      </p:to>
                                    </p:set>
                                    <p:animEffect transition="in" filter="wipe(down)">
                                      <p:cBhvr>
                                        <p:cTn id="13" dur="500"/>
                                        <p:tgtEl>
                                          <p:spTgt spid="413699">
                                            <p:txEl>
                                              <p:pRg st="3" end="3"/>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413699">
                                            <p:txEl>
                                              <p:pRg st="5" end="5"/>
                                            </p:txEl>
                                          </p:spTgt>
                                        </p:tgtEl>
                                        <p:attrNameLst>
                                          <p:attrName>style.visibility</p:attrName>
                                        </p:attrNameLst>
                                      </p:cBhvr>
                                      <p:to>
                                        <p:strVal val="visible"/>
                                      </p:to>
                                    </p:set>
                                    <p:animEffect transition="in" filter="wipe(down)">
                                      <p:cBhvr>
                                        <p:cTn id="16" dur="500"/>
                                        <p:tgtEl>
                                          <p:spTgt spid="413699">
                                            <p:txEl>
                                              <p:pRg st="5" end="5"/>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1" presetClass="entr" presetSubtype="4" fill="hold" nodeType="clickEffect">
                                  <p:stCondLst>
                                    <p:cond delay="0"/>
                                  </p:stCondLst>
                                  <p:childTnLst>
                                    <p:set>
                                      <p:cBhvr>
                                        <p:cTn id="20" dur="1" fill="hold">
                                          <p:stCondLst>
                                            <p:cond delay="0"/>
                                          </p:stCondLst>
                                        </p:cTn>
                                        <p:tgtEl>
                                          <p:spTgt spid="413699">
                                            <p:txEl>
                                              <p:pRg st="7" end="7"/>
                                            </p:txEl>
                                          </p:spTgt>
                                        </p:tgtEl>
                                        <p:attrNameLst>
                                          <p:attrName>style.visibility</p:attrName>
                                        </p:attrNameLst>
                                      </p:cBhvr>
                                      <p:to>
                                        <p:strVal val="visible"/>
                                      </p:to>
                                    </p:set>
                                    <p:animEffect transition="in" filter="wheel(4)">
                                      <p:cBhvr>
                                        <p:cTn id="21" dur="500"/>
                                        <p:tgtEl>
                                          <p:spTgt spid="413699">
                                            <p:txEl>
                                              <p:pRg st="7" end="7"/>
                                            </p:txEl>
                                          </p:spTgt>
                                        </p:tgtEl>
                                      </p:cBhvr>
                                    </p:animEffect>
                                  </p:childTnLst>
                                </p:cTn>
                              </p:par>
                              <p:par>
                                <p:cTn id="22" presetID="21" presetClass="entr" presetSubtype="4" fill="hold" nodeType="withEffect">
                                  <p:stCondLst>
                                    <p:cond delay="0"/>
                                  </p:stCondLst>
                                  <p:childTnLst>
                                    <p:set>
                                      <p:cBhvr>
                                        <p:cTn id="23" dur="1" fill="hold">
                                          <p:stCondLst>
                                            <p:cond delay="0"/>
                                          </p:stCondLst>
                                        </p:cTn>
                                        <p:tgtEl>
                                          <p:spTgt spid="413699">
                                            <p:txEl>
                                              <p:pRg st="9" end="9"/>
                                            </p:txEl>
                                          </p:spTgt>
                                        </p:tgtEl>
                                        <p:attrNameLst>
                                          <p:attrName>style.visibility</p:attrName>
                                        </p:attrNameLst>
                                      </p:cBhvr>
                                      <p:to>
                                        <p:strVal val="visible"/>
                                      </p:to>
                                    </p:set>
                                    <p:animEffect transition="in" filter="wheel(4)">
                                      <p:cBhvr>
                                        <p:cTn id="24" dur="500"/>
                                        <p:tgtEl>
                                          <p:spTgt spid="413699">
                                            <p:txEl>
                                              <p:pRg st="9" end="9"/>
                                            </p:txEl>
                                          </p:spTgt>
                                        </p:tgtEl>
                                      </p:cBhvr>
                                    </p:animEffect>
                                  </p:childTnLst>
                                </p:cTn>
                              </p:par>
                              <p:par>
                                <p:cTn id="25" presetID="21" presetClass="entr" presetSubtype="4" fill="hold" nodeType="withEffect">
                                  <p:stCondLst>
                                    <p:cond delay="0"/>
                                  </p:stCondLst>
                                  <p:childTnLst>
                                    <p:set>
                                      <p:cBhvr>
                                        <p:cTn id="26" dur="1" fill="hold">
                                          <p:stCondLst>
                                            <p:cond delay="0"/>
                                          </p:stCondLst>
                                        </p:cTn>
                                        <p:tgtEl>
                                          <p:spTgt spid="413699">
                                            <p:txEl>
                                              <p:pRg st="11" end="11"/>
                                            </p:txEl>
                                          </p:spTgt>
                                        </p:tgtEl>
                                        <p:attrNameLst>
                                          <p:attrName>style.visibility</p:attrName>
                                        </p:attrNameLst>
                                      </p:cBhvr>
                                      <p:to>
                                        <p:strVal val="visible"/>
                                      </p:to>
                                    </p:set>
                                    <p:animEffect transition="in" filter="wheel(4)">
                                      <p:cBhvr>
                                        <p:cTn id="27" dur="500"/>
                                        <p:tgtEl>
                                          <p:spTgt spid="41369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3297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762000"/>
            <a:ext cx="7162800" cy="5272088"/>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graphicFrame>
        <p:nvGraphicFramePr>
          <p:cNvPr id="329748" name="Object 20"/>
          <p:cNvGraphicFramePr>
            <a:graphicFrameLocks noGrp="1" noChangeAspect="1"/>
          </p:cNvGraphicFramePr>
          <p:nvPr>
            <p:ph/>
          </p:nvPr>
        </p:nvGraphicFramePr>
        <p:xfrm>
          <a:off x="1371600" y="1447800"/>
          <a:ext cx="3124200" cy="946150"/>
        </p:xfrm>
        <a:graphic>
          <a:graphicData uri="http://schemas.openxmlformats.org/presentationml/2006/ole">
            <mc:AlternateContent xmlns:mc="http://schemas.openxmlformats.org/markup-compatibility/2006">
              <mc:Choice xmlns:v="urn:schemas-microsoft-com:vml" Requires="v">
                <p:oleObj spid="_x0000_s703602" name="Equation" r:id="rId4" imgW="1676400" imgH="508000" progId="Equation.3">
                  <p:embed/>
                </p:oleObj>
              </mc:Choice>
              <mc:Fallback>
                <p:oleObj name="Equation" r:id="rId4" imgW="1676400" imgH="508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1447800"/>
                        <a:ext cx="3124200"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9750" name="Rectangle 22"/>
          <p:cNvSpPr>
            <a:spLocks noChangeArrowheads="1"/>
          </p:cNvSpPr>
          <p:nvPr/>
        </p:nvSpPr>
        <p:spPr bwMode="auto">
          <a:xfrm>
            <a:off x="1371600" y="1371600"/>
            <a:ext cx="3200400" cy="1066800"/>
          </a:xfrm>
          <a:prstGeom prst="rect">
            <a:avLst/>
          </a:prstGeom>
          <a:noFill/>
          <a:ln w="15875">
            <a:solidFill>
              <a:srgbClr val="4D4D4D"/>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Tree>
    <p:extLst>
      <p:ext uri="{BB962C8B-B14F-4D97-AF65-F5344CB8AC3E}">
        <p14:creationId xmlns:p14="http://schemas.microsoft.com/office/powerpoint/2010/main" val="6344852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29748"/>
                                        </p:tgtEl>
                                        <p:attrNameLst>
                                          <p:attrName>style.visibility</p:attrName>
                                        </p:attrNameLst>
                                      </p:cBhvr>
                                      <p:to>
                                        <p:strVal val="visible"/>
                                      </p:to>
                                    </p:set>
                                    <p:anim calcmode="lin" valueType="num">
                                      <p:cBhvr additive="base">
                                        <p:cTn id="7" dur="500" fill="hold"/>
                                        <p:tgtEl>
                                          <p:spTgt spid="329748"/>
                                        </p:tgtEl>
                                        <p:attrNameLst>
                                          <p:attrName>ppt_x</p:attrName>
                                        </p:attrNameLst>
                                      </p:cBhvr>
                                      <p:tavLst>
                                        <p:tav tm="0">
                                          <p:val>
                                            <p:strVal val="#ppt_x"/>
                                          </p:val>
                                        </p:tav>
                                        <p:tav tm="100000">
                                          <p:val>
                                            <p:strVal val="#ppt_x"/>
                                          </p:val>
                                        </p:tav>
                                      </p:tavLst>
                                    </p:anim>
                                    <p:anim calcmode="lin" valueType="num">
                                      <p:cBhvr additive="base">
                                        <p:cTn id="8" dur="500" fill="hold"/>
                                        <p:tgtEl>
                                          <p:spTgt spid="3297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3" name="Rectangle 3"/>
          <p:cNvSpPr>
            <a:spLocks noGrp="1" noChangeArrowheads="1"/>
          </p:cNvSpPr>
          <p:nvPr>
            <p:ph type="body" idx="1"/>
          </p:nvPr>
        </p:nvSpPr>
        <p:spPr>
          <a:xfrm>
            <a:off x="152400" y="228600"/>
            <a:ext cx="4953000" cy="6096000"/>
          </a:xfrm>
        </p:spPr>
        <p:txBody>
          <a:bodyPr/>
          <a:lstStyle/>
          <a:p>
            <a:pPr>
              <a:spcBef>
                <a:spcPts val="0"/>
              </a:spcBef>
              <a:buFont typeface="Wingdings" panose="05000000000000000000" pitchFamily="2" charset="2"/>
              <a:buChar char="Ø"/>
            </a:pPr>
            <a:r>
              <a:rPr lang="sr-Latn-RS" altLang="sr-Latn-RS" sz="1900" b="1" dirty="0" smtClean="0">
                <a:solidFill>
                  <a:srgbClr val="333333"/>
                </a:solidFill>
                <a:effectLst>
                  <a:outerShdw blurRad="38100" dist="38100" dir="2700000" algn="tl">
                    <a:srgbClr val="000000"/>
                  </a:outerShdw>
                </a:effectLst>
                <a:latin typeface="Times New Roman" pitchFamily="18" charset="0"/>
              </a:rPr>
              <a:t>prelaz </a:t>
            </a:r>
            <a:r>
              <a:rPr lang="sr-Latn-RS" altLang="sr-Latn-RS" sz="1900" b="1" dirty="0">
                <a:solidFill>
                  <a:srgbClr val="333333"/>
                </a:solidFill>
                <a:effectLst>
                  <a:outerShdw blurRad="38100" dist="38100" dir="2700000" algn="tl">
                    <a:srgbClr val="000000"/>
                  </a:outerShdw>
                </a:effectLst>
                <a:latin typeface="Times New Roman" pitchFamily="18" charset="0"/>
              </a:rPr>
              <a:t>između HOMO </a:t>
            </a:r>
            <a:r>
              <a:rPr lang="sr-Latn-CS" altLang="sr-Latn-RS" sz="1900" b="1" dirty="0">
                <a:solidFill>
                  <a:srgbClr val="333333"/>
                </a:solidFill>
                <a:effectLst>
                  <a:outerShdw blurRad="38100" dist="38100" dir="2700000" algn="tl">
                    <a:srgbClr val="000000"/>
                  </a:outerShdw>
                </a:effectLst>
                <a:latin typeface="Times New Roman" pitchFamily="18" charset="0"/>
              </a:rPr>
              <a:t>i</a:t>
            </a:r>
            <a:r>
              <a:rPr lang="sr-Latn-RS" altLang="sr-Latn-RS" sz="1900" b="1" dirty="0">
                <a:solidFill>
                  <a:srgbClr val="333333"/>
                </a:solidFill>
                <a:effectLst>
                  <a:outerShdw blurRad="38100" dist="38100" dir="2700000" algn="tl">
                    <a:srgbClr val="000000"/>
                  </a:outerShdw>
                </a:effectLst>
                <a:latin typeface="Times New Roman" pitchFamily="18" charset="0"/>
              </a:rPr>
              <a:t> LUMO orbitala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RS" altLang="sr-Latn-RS" sz="1900" b="1" dirty="0">
                <a:solidFill>
                  <a:srgbClr val="333333"/>
                </a:solidFill>
                <a:effectLst>
                  <a:outerShdw blurRad="38100" dist="38100" dir="2700000" algn="tl">
                    <a:srgbClr val="000000"/>
                  </a:outerShdw>
                </a:effectLst>
                <a:latin typeface="Times New Roman" pitchFamily="18" charset="0"/>
              </a:rPr>
              <a:t>mnogih molekula zahteva </a:t>
            </a:r>
            <a:r>
              <a:rPr lang="sr-Latn-RS" altLang="sr-Latn-RS" sz="1900" b="1" dirty="0" smtClean="0">
                <a:solidFill>
                  <a:srgbClr val="333333"/>
                </a:solidFill>
                <a:effectLst>
                  <a:outerShdw blurRad="38100" dist="38100" dir="2700000" algn="tl">
                    <a:srgbClr val="000000"/>
                  </a:outerShdw>
                </a:effectLst>
                <a:latin typeface="Times New Roman" pitchFamily="18" charset="0"/>
              </a:rPr>
              <a:t>više </a:t>
            </a:r>
            <a:r>
              <a:rPr lang="sr-Latn-RS" altLang="sr-Latn-RS" sz="1900" b="1" dirty="0">
                <a:solidFill>
                  <a:srgbClr val="333333"/>
                </a:solidFill>
                <a:effectLst>
                  <a:outerShdw blurRad="38100" dist="38100" dir="2700000" algn="tl">
                    <a:srgbClr val="000000"/>
                  </a:outerShdw>
                </a:effectLst>
                <a:latin typeface="Times New Roman" pitchFamily="18" charset="0"/>
              </a:rPr>
              <a:t>energije </a:t>
            </a:r>
            <a:r>
              <a:rPr lang="sr-Latn-RS" altLang="sr-Latn-RS" sz="1900" b="1" dirty="0" smtClean="0">
                <a:solidFill>
                  <a:srgbClr val="333333"/>
                </a:solidFill>
                <a:effectLst>
                  <a:outerShdw blurRad="38100" dist="38100" dir="2700000" algn="tl">
                    <a:srgbClr val="000000"/>
                  </a:outerShdw>
                </a:effectLst>
                <a:latin typeface="Times New Roman" pitchFamily="18" charset="0"/>
              </a:rPr>
              <a:t>od</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RS" altLang="sr-Latn-RS" sz="1900" b="1" dirty="0">
                <a:solidFill>
                  <a:srgbClr val="333333"/>
                </a:solidFill>
                <a:effectLst>
                  <a:outerShdw blurRad="38100" dist="38100" dir="2700000" algn="tl">
                    <a:srgbClr val="000000"/>
                  </a:outerShdw>
                </a:effectLst>
                <a:latin typeface="Times New Roman" pitchFamily="18" charset="0"/>
              </a:rPr>
              <a:t>energije iz</a:t>
            </a:r>
            <a:r>
              <a:rPr lang="sr-Latn-CS" altLang="sr-Latn-RS" sz="1900" b="1" dirty="0">
                <a:solidFill>
                  <a:srgbClr val="333333"/>
                </a:solidFill>
                <a:effectLst>
                  <a:outerShdw blurRad="38100" dist="38100" dir="2700000" algn="tl">
                    <a:srgbClr val="000000"/>
                  </a:outerShdw>
                </a:effectLst>
                <a:latin typeface="Times New Roman" pitchFamily="18" charset="0"/>
              </a:rPr>
              <a:t> </a:t>
            </a:r>
            <a:r>
              <a:rPr lang="sr-Latn-RS" altLang="sr-Latn-RS" sz="1900" b="1" dirty="0" smtClean="0">
                <a:solidFill>
                  <a:srgbClr val="333333"/>
                </a:solidFill>
                <a:effectLst>
                  <a:outerShdw blurRad="38100" dist="38100" dir="2700000" algn="tl">
                    <a:srgbClr val="000000"/>
                  </a:outerShdw>
                </a:effectLst>
                <a:latin typeface="Times New Roman" pitchFamily="18" charset="0"/>
              </a:rPr>
              <a:t>VID </a:t>
            </a:r>
            <a:r>
              <a:rPr lang="sr-Latn-CS" altLang="sr-Latn-RS" sz="1900" b="1" dirty="0">
                <a:solidFill>
                  <a:srgbClr val="333333"/>
                </a:solidFill>
                <a:effectLst>
                  <a:outerShdw blurRad="38100" dist="38100" dir="2700000" algn="tl">
                    <a:srgbClr val="000000"/>
                  </a:outerShdw>
                </a:effectLst>
                <a:latin typeface="Times New Roman" pitchFamily="18" charset="0"/>
              </a:rPr>
              <a:t>i</a:t>
            </a:r>
            <a:r>
              <a:rPr lang="sr-Latn-RS" altLang="sr-Latn-RS" sz="1900" b="1" dirty="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N</a:t>
            </a:r>
            <a:r>
              <a:rPr lang="sr-Latn-RS" altLang="sr-Latn-RS" sz="1900" b="1" dirty="0">
                <a:solidFill>
                  <a:srgbClr val="333333"/>
                </a:solidFill>
                <a:effectLst>
                  <a:outerShdw blurRad="38100" dist="38100" dir="2700000" algn="tl">
                    <a:srgbClr val="000000"/>
                  </a:outerShdw>
                </a:effectLst>
                <a:latin typeface="Times New Roman" pitchFamily="18" charset="0"/>
              </a:rPr>
              <a:t>IR oblasti  zra</a:t>
            </a:r>
            <a:r>
              <a:rPr lang="sr-Latn-R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1900" b="1" dirty="0">
                <a:solidFill>
                  <a:srgbClr val="333333"/>
                </a:solidFill>
                <a:effectLst>
                  <a:outerShdw blurRad="38100" dist="38100" dir="2700000" algn="tl">
                    <a:srgbClr val="000000"/>
                  </a:outerShdw>
                </a:effectLst>
                <a:latin typeface="Times New Roman" pitchFamily="18" charset="0"/>
              </a:rPr>
              <a:t>enja koje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RS" altLang="sr-Latn-RS" sz="1900" b="1" dirty="0">
                <a:solidFill>
                  <a:srgbClr val="333333"/>
                </a:solidFill>
                <a:effectLst>
                  <a:outerShdw blurRad="38100" dist="38100" dir="2700000" algn="tl">
                    <a:srgbClr val="000000"/>
                  </a:outerShdw>
                </a:effectLst>
                <a:latin typeface="Times New Roman" pitchFamily="18" charset="0"/>
              </a:rPr>
              <a:t>se koriste u </a:t>
            </a:r>
            <a:r>
              <a:rPr lang="sr-Latn-CS" altLang="sr-Latn-RS" sz="1900" b="1" dirty="0">
                <a:solidFill>
                  <a:srgbClr val="333333"/>
                </a:solidFill>
                <a:effectLst>
                  <a:outerShdw blurRad="38100" dist="38100" dir="2700000" algn="tl">
                    <a:srgbClr val="000000"/>
                  </a:outerShdw>
                </a:effectLst>
                <a:latin typeface="Times New Roman" pitchFamily="18" charset="0"/>
              </a:rPr>
              <a:t>ramanskim </a:t>
            </a:r>
            <a:r>
              <a:rPr lang="sr-Latn-RS" altLang="sr-Latn-RS" sz="1900" b="1" dirty="0">
                <a:solidFill>
                  <a:srgbClr val="333333"/>
                </a:solidFill>
                <a:effectLst>
                  <a:outerShdw blurRad="38100" dist="38100" dir="2700000" algn="tl">
                    <a:srgbClr val="000000"/>
                  </a:outerShdw>
                </a:effectLst>
                <a:latin typeface="Times New Roman" pitchFamily="18" charset="0"/>
              </a:rPr>
              <a:t>eksperimentima</a:t>
            </a: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smtClean="0">
                <a:solidFill>
                  <a:srgbClr val="333333"/>
                </a:solidFill>
                <a:effectLst>
                  <a:outerShdw blurRad="38100" dist="38100" dir="2700000" algn="tl">
                    <a:srgbClr val="000000"/>
                  </a:outerShdw>
                </a:effectLst>
                <a:latin typeface="Times New Roman" pitchFamily="18" charset="0"/>
              </a:rPr>
              <a:t>k</a:t>
            </a:r>
            <a:r>
              <a:rPr lang="sr-Latn-RS" altLang="sr-Latn-RS" sz="1900" b="1" dirty="0">
                <a:solidFill>
                  <a:srgbClr val="333333"/>
                </a:solidFill>
                <a:effectLst>
                  <a:outerShdw blurRad="38100" dist="38100" dir="2700000" algn="tl">
                    <a:srgbClr val="000000"/>
                  </a:outerShdw>
                </a:effectLst>
                <a:latin typeface="Times New Roman" pitchFamily="18" charset="0"/>
              </a:rPr>
              <a:t>ada</a:t>
            </a:r>
            <a:r>
              <a:rPr lang="sr-Latn-CS" altLang="sr-Latn-RS" sz="1900" b="1" dirty="0">
                <a:solidFill>
                  <a:srgbClr val="333333"/>
                </a:solidFill>
                <a:effectLst>
                  <a:outerShdw blurRad="38100" dist="38100" dir="2700000" algn="tl">
                    <a:srgbClr val="000000"/>
                  </a:outerShdw>
                </a:effectLst>
                <a:latin typeface="Times New Roman" pitchFamily="18" charset="0"/>
              </a:rPr>
              <a:t> se </a:t>
            </a:r>
            <a:r>
              <a:rPr lang="sr-Latn-RS" altLang="sr-Latn-RS" sz="1900" b="1" dirty="0">
                <a:solidFill>
                  <a:srgbClr val="333333"/>
                </a:solidFill>
                <a:effectLst>
                  <a:outerShdw blurRad="38100" dist="38100" dir="2700000" algn="tl">
                    <a:srgbClr val="000000"/>
                  </a:outerShdw>
                </a:effectLst>
                <a:latin typeface="Times New Roman" pitchFamily="18" charset="0"/>
              </a:rPr>
              <a:t>Fermijev</a:t>
            </a:r>
            <a:r>
              <a:rPr lang="sr-Latn-CS" altLang="sr-Latn-RS" sz="1900" b="1" dirty="0">
                <a:solidFill>
                  <a:srgbClr val="333333"/>
                </a:solidFill>
                <a:effectLst>
                  <a:outerShdw blurRad="38100" dist="38100" dir="2700000" algn="tl">
                    <a:srgbClr val="000000"/>
                  </a:outerShdw>
                </a:effectLst>
                <a:latin typeface="Times New Roman" pitchFamily="18" charset="0"/>
              </a:rPr>
              <a:t> nivo metala nalazi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između </a:t>
            </a:r>
            <a:r>
              <a:rPr lang="sr-Latn-RS" altLang="sr-Latn-RS" sz="1900" b="1" dirty="0">
                <a:solidFill>
                  <a:srgbClr val="333333"/>
                </a:solidFill>
                <a:effectLst>
                  <a:outerShdw blurRad="38100" dist="38100" dir="2700000" algn="tl">
                    <a:srgbClr val="000000"/>
                  </a:outerShdw>
                </a:effectLst>
                <a:latin typeface="Times New Roman" pitchFamily="18" charset="0"/>
              </a:rPr>
              <a:t>HOMO i LUMO orbital</a:t>
            </a:r>
            <a:r>
              <a:rPr lang="sr-Latn-CS" altLang="sr-Latn-RS" sz="1900" b="1" dirty="0">
                <a:solidFill>
                  <a:srgbClr val="333333"/>
                </a:solidFill>
                <a:effectLst>
                  <a:outerShdw blurRad="38100" dist="38100" dir="2700000" algn="tl">
                    <a:srgbClr val="000000"/>
                  </a:outerShdw>
                </a:effectLst>
                <a:latin typeface="Times New Roman" pitchFamily="18" charset="0"/>
              </a:rPr>
              <a:t>a </a:t>
            </a:r>
            <a:r>
              <a:rPr lang="sr-Latn-RS" altLang="sr-Latn-RS" sz="1900" b="1" dirty="0" smtClean="0">
                <a:solidFill>
                  <a:srgbClr val="333333"/>
                </a:solidFill>
                <a:effectLst>
                  <a:outerShdw blurRad="38100" dist="38100" dir="2700000" algn="tl">
                    <a:srgbClr val="000000"/>
                  </a:outerShdw>
                </a:effectLst>
                <a:latin typeface="Times New Roman" pitchFamily="18" charset="0"/>
              </a:rPr>
              <a:t>molekula </a:t>
            </a:r>
            <a:r>
              <a:rPr lang="sr-Latn-RS" altLang="sr-Latn-RS" sz="1900" b="1" dirty="0">
                <a:solidFill>
                  <a:srgbClr val="333333"/>
                </a:solidFill>
                <a:effectLst>
                  <a:outerShdw blurRad="38100" dist="38100" dir="2700000" algn="tl">
                    <a:srgbClr val="000000"/>
                  </a:outerShdw>
                </a:effectLst>
                <a:latin typeface="Times New Roman" pitchFamily="18" charset="0"/>
              </a:rPr>
              <a:t>koji se ispituje</a:t>
            </a:r>
            <a:r>
              <a:rPr lang="sr-Latn-CS" altLang="sr-Latn-RS" sz="1900" b="1" dirty="0">
                <a:solidFill>
                  <a:srgbClr val="333333"/>
                </a:solidFill>
                <a:effectLst>
                  <a:outerShdw blurRad="38100" dist="38100" dir="2700000" algn="tl">
                    <a:srgbClr val="000000"/>
                  </a:outerShdw>
                </a:effectLst>
                <a:latin typeface="Times New Roman" pitchFamily="18" charset="0"/>
              </a:rPr>
              <a:t> tada je </a:t>
            </a:r>
            <a:r>
              <a:rPr lang="sr-Latn-CS" altLang="sr-Latn-RS" sz="1900" b="1" dirty="0" smtClean="0">
                <a:solidFill>
                  <a:srgbClr val="333333"/>
                </a:solidFill>
                <a:effectLst>
                  <a:outerShdw blurRad="38100" dist="38100" dir="2700000" algn="tl">
                    <a:srgbClr val="000000"/>
                  </a:outerShdw>
                </a:effectLst>
                <a:latin typeface="Times New Roman" pitchFamily="18" charset="0"/>
              </a:rPr>
              <a:t>moguć </a:t>
            </a:r>
            <a:r>
              <a:rPr lang="sr-Latn-CS" altLang="sr-Latn-RS" sz="1900" b="1" dirty="0">
                <a:solidFill>
                  <a:srgbClr val="333333"/>
                </a:solidFill>
                <a:effectLst>
                  <a:outerShdw blurRad="38100" dist="38100" dir="2700000" algn="tl">
                    <a:srgbClr val="000000"/>
                  </a:outerShdw>
                </a:effectLst>
                <a:latin typeface="Times New Roman" pitchFamily="18" charset="0"/>
              </a:rPr>
              <a:t>prelaz sa HOMO adsorbovanog </a:t>
            </a:r>
            <a:r>
              <a:rPr lang="sr-Latn-CS" altLang="sr-Latn-RS" sz="1900" b="1" dirty="0" smtClean="0">
                <a:solidFill>
                  <a:srgbClr val="333333"/>
                </a:solidFill>
                <a:effectLst>
                  <a:outerShdw blurRad="38100" dist="38100" dir="2700000" algn="tl">
                    <a:srgbClr val="000000"/>
                  </a:outerShdw>
                </a:effectLst>
                <a:latin typeface="Times New Roman" pitchFamily="18" charset="0"/>
              </a:rPr>
              <a:t>molekula </a:t>
            </a:r>
            <a:r>
              <a:rPr lang="sr-Latn-CS" altLang="sr-Latn-RS" sz="1900" b="1" dirty="0">
                <a:solidFill>
                  <a:srgbClr val="333333"/>
                </a:solidFill>
                <a:effectLst>
                  <a:outerShdw blurRad="38100" dist="38100" dir="2700000" algn="tl">
                    <a:srgbClr val="000000"/>
                  </a:outerShdw>
                </a:effectLst>
                <a:latin typeface="Times New Roman" pitchFamily="18" charset="0"/>
              </a:rPr>
              <a:t>na nivo metala pa dalje na </a:t>
            </a:r>
            <a:r>
              <a:rPr lang="sr-Latn-CS" altLang="sr-Latn-RS" sz="1900" b="1" dirty="0" smtClean="0">
                <a:solidFill>
                  <a:srgbClr val="333333"/>
                </a:solidFill>
                <a:effectLst>
                  <a:outerShdw blurRad="38100" dist="38100" dir="2700000" algn="tl">
                    <a:srgbClr val="000000"/>
                  </a:outerShdw>
                </a:effectLst>
                <a:latin typeface="Times New Roman" pitchFamily="18" charset="0"/>
              </a:rPr>
              <a:t>LUMO </a:t>
            </a:r>
            <a:r>
              <a:rPr lang="sr-Latn-CS" altLang="sr-Latn-RS" sz="1900" b="1" dirty="0">
                <a:solidFill>
                  <a:srgbClr val="333333"/>
                </a:solidFill>
                <a:effectLst>
                  <a:outerShdw blurRad="38100" dist="38100" dir="2700000" algn="tl">
                    <a:srgbClr val="000000"/>
                  </a:outerShdw>
                </a:effectLst>
                <a:latin typeface="Times New Roman" pitchFamily="18" charset="0"/>
              </a:rPr>
              <a:t>molekula što smanjuje </a:t>
            </a:r>
            <a:r>
              <a:rPr lang="sr-Latn-RS" altLang="sr-Latn-RS" sz="1900" b="1" dirty="0">
                <a:solidFill>
                  <a:srgbClr val="333333"/>
                </a:solidFill>
                <a:effectLst>
                  <a:outerShdw blurRad="38100" dist="38100" dir="2700000" algn="tl">
                    <a:srgbClr val="000000"/>
                  </a:outerShdw>
                </a:effectLst>
                <a:latin typeface="Times New Roman" pitchFamily="18" charset="0"/>
              </a:rPr>
              <a:t>energij</a:t>
            </a:r>
            <a:r>
              <a:rPr lang="sr-Latn-CS" altLang="sr-Latn-RS" sz="1900" b="1" dirty="0">
                <a:solidFill>
                  <a:srgbClr val="333333"/>
                </a:solidFill>
                <a:effectLst>
                  <a:outerShdw blurRad="38100" dist="38100" dir="2700000" algn="tl">
                    <a:srgbClr val="000000"/>
                  </a:outerShdw>
                </a:effectLst>
                <a:latin typeface="Times New Roman" pitchFamily="18" charset="0"/>
              </a:rPr>
              <a:t>u prelaza </a:t>
            </a:r>
            <a:r>
              <a:rPr lang="sr-Latn-CS" altLang="sr-Latn-RS" sz="1900" b="1" dirty="0" smtClean="0">
                <a:solidFill>
                  <a:srgbClr val="333333"/>
                </a:solidFill>
                <a:effectLst>
                  <a:outerShdw blurRad="38100" dist="38100" dir="2700000" algn="tl">
                    <a:srgbClr val="000000"/>
                  </a:outerShdw>
                </a:effectLst>
                <a:latin typeface="Times New Roman" pitchFamily="18" charset="0"/>
              </a:rPr>
              <a:t>molekula</a:t>
            </a: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smtClean="0">
                <a:solidFill>
                  <a:srgbClr val="FF0066"/>
                </a:solidFill>
                <a:effectLst>
                  <a:outerShdw blurRad="38100" dist="38100" dir="2700000" algn="tl">
                    <a:srgbClr val="000000"/>
                  </a:outerShdw>
                </a:effectLst>
                <a:latin typeface="Times New Roman" pitchFamily="18" charset="0"/>
              </a:rPr>
              <a:t>u</a:t>
            </a:r>
            <a:r>
              <a:rPr lang="sr-Latn-RS" altLang="sr-Latn-RS" sz="1900" b="1" dirty="0" smtClean="0">
                <a:solidFill>
                  <a:srgbClr val="FF0066"/>
                </a:solidFill>
                <a:effectLst>
                  <a:outerShdw blurRad="38100" dist="38100" dir="2700000" algn="tl">
                    <a:srgbClr val="000000"/>
                  </a:outerShdw>
                </a:effectLst>
                <a:latin typeface="Times New Roman" pitchFamily="18" charset="0"/>
              </a:rPr>
              <a:t> </a:t>
            </a:r>
            <a:r>
              <a:rPr lang="sr-Latn-RS" altLang="sr-Latn-RS" sz="1900" b="1" dirty="0">
                <a:solidFill>
                  <a:srgbClr val="FF0066"/>
                </a:solidFill>
                <a:effectLst>
                  <a:outerShdw blurRad="38100" dist="38100" dir="2700000" algn="tl">
                    <a:srgbClr val="000000"/>
                  </a:outerShdw>
                </a:effectLst>
                <a:latin typeface="Times New Roman" pitchFamily="18" charset="0"/>
              </a:rPr>
              <a:t>tom slu</a:t>
            </a:r>
            <a:r>
              <a:rPr lang="en-US" altLang="sr-Latn-RS" sz="19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RS" altLang="sr-Latn-RS" sz="1900" b="1" dirty="0">
                <a:solidFill>
                  <a:srgbClr val="FF0066"/>
                </a:solidFill>
                <a:effectLst>
                  <a:outerShdw blurRad="38100" dist="38100" dir="2700000" algn="tl">
                    <a:srgbClr val="000000"/>
                  </a:outerShdw>
                </a:effectLst>
                <a:latin typeface="Times New Roman" pitchFamily="18" charset="0"/>
              </a:rPr>
              <a:t>aju metal slu</a:t>
            </a:r>
            <a:r>
              <a:rPr lang="sr-Latn-RS" altLang="sr-Latn-RS" sz="1900" b="1" dirty="0">
                <a:solidFill>
                  <a:srgbClr val="FF0066"/>
                </a:solidFill>
                <a:effectLst>
                  <a:outerShdw blurRad="38100" dist="38100" dir="2700000" algn="tl">
                    <a:srgbClr val="000000"/>
                  </a:outerShdw>
                </a:effectLst>
                <a:latin typeface="Times New Roman" pitchFamily="18" charset="0"/>
                <a:cs typeface="Times New Roman" pitchFamily="18" charset="0"/>
              </a:rPr>
              <a:t>ž</a:t>
            </a:r>
            <a:r>
              <a:rPr lang="sr-Latn-RS" altLang="sr-Latn-RS" sz="1900" b="1" dirty="0">
                <a:solidFill>
                  <a:srgbClr val="FF0066"/>
                </a:solidFill>
                <a:effectLst>
                  <a:outerShdw blurRad="38100" dist="38100" dir="2700000" algn="tl">
                    <a:srgbClr val="000000"/>
                  </a:outerShdw>
                </a:effectLst>
                <a:latin typeface="Times New Roman" pitchFamily="18" charset="0"/>
              </a:rPr>
              <a:t>i kao </a:t>
            </a:r>
            <a:r>
              <a:rPr lang="sr-Latn-CS" altLang="sr-Latn-RS" sz="1900" b="1" dirty="0" smtClean="0">
                <a:solidFill>
                  <a:srgbClr val="FF0066"/>
                </a:solidFill>
                <a:effectLst>
                  <a:outerShdw blurRad="38100" dist="38100" dir="2700000" algn="tl">
                    <a:srgbClr val="000000"/>
                  </a:outerShdw>
                </a:effectLst>
                <a:latin typeface="Times New Roman" pitchFamily="18" charset="0"/>
              </a:rPr>
              <a:t> </a:t>
            </a:r>
            <a:r>
              <a:rPr lang="sr-Latn-CS" altLang="sr-Latn-RS" sz="1900" b="1" dirty="0">
                <a:solidFill>
                  <a:srgbClr val="FF0066"/>
                </a:solidFill>
                <a:effectLst>
                  <a:outerShdw blurRad="38100" dist="38100" dir="2700000" algn="tl">
                    <a:srgbClr val="000000"/>
                  </a:outerShdw>
                </a:effectLst>
                <a:latin typeface="Times New Roman" pitchFamily="18" charset="0"/>
              </a:rPr>
              <a:t>“</a:t>
            </a:r>
            <a:r>
              <a:rPr lang="sr-Latn-RS" altLang="sr-Latn-RS" sz="1900" b="1" dirty="0">
                <a:solidFill>
                  <a:srgbClr val="FF0066"/>
                </a:solidFill>
                <a:effectLst>
                  <a:outerShdw blurRad="38100" dist="38100" dir="2700000" algn="tl">
                    <a:srgbClr val="000000"/>
                  </a:outerShdw>
                </a:effectLst>
                <a:latin typeface="Times New Roman" pitchFamily="18" charset="0"/>
              </a:rPr>
              <a:t>intermedijerni</a:t>
            </a:r>
            <a:r>
              <a:rPr lang="sr-Latn-CS" altLang="sr-Latn-RS" sz="1900" b="1" dirty="0">
                <a:solidFill>
                  <a:srgbClr val="FF0066"/>
                </a:solidFill>
                <a:effectLst>
                  <a:outerShdw blurRad="38100" dist="38100" dir="2700000" algn="tl">
                    <a:srgbClr val="000000"/>
                  </a:outerShdw>
                </a:effectLst>
                <a:latin typeface="Times New Roman" pitchFamily="18" charset="0"/>
              </a:rPr>
              <a:t>”</a:t>
            </a:r>
            <a:r>
              <a:rPr lang="sr-Latn-RS" altLang="sr-Latn-RS" sz="1900" b="1" dirty="0">
                <a:solidFill>
                  <a:srgbClr val="FF0066"/>
                </a:solidFill>
                <a:effectLst>
                  <a:outerShdw blurRad="38100" dist="38100" dir="2700000" algn="tl">
                    <a:srgbClr val="000000"/>
                  </a:outerShdw>
                </a:effectLst>
                <a:latin typeface="Times New Roman" pitchFamily="18" charset="0"/>
              </a:rPr>
              <a:t> sloj koji omogu</a:t>
            </a:r>
            <a:r>
              <a:rPr lang="sr-Latn-RS" altLang="sr-Latn-RS" sz="1900" b="1" dirty="0">
                <a:solidFill>
                  <a:srgbClr val="FF0066"/>
                </a:solidFill>
                <a:effectLst>
                  <a:outerShdw blurRad="38100" dist="38100" dir="2700000" algn="tl">
                    <a:srgbClr val="000000"/>
                  </a:outerShdw>
                </a:effectLst>
                <a:latin typeface="Times New Roman" pitchFamily="18" charset="0"/>
                <a:cs typeface="Times New Roman" pitchFamily="18" charset="0"/>
              </a:rPr>
              <a:t>ć</a:t>
            </a:r>
            <a:r>
              <a:rPr lang="sr-Latn-RS" altLang="sr-Latn-RS" sz="1900" b="1" dirty="0">
                <a:solidFill>
                  <a:srgbClr val="FF0066"/>
                </a:solidFill>
                <a:effectLst>
                  <a:outerShdw blurRad="38100" dist="38100" dir="2700000" algn="tl">
                    <a:srgbClr val="000000"/>
                  </a:outerShdw>
                </a:effectLst>
                <a:latin typeface="Times New Roman" pitchFamily="18" charset="0"/>
              </a:rPr>
              <a:t>ava</a:t>
            </a:r>
            <a:r>
              <a:rPr lang="sr-Latn-CS" altLang="sr-Latn-RS" sz="1900" b="1" dirty="0">
                <a:solidFill>
                  <a:srgbClr val="FF0066"/>
                </a:solidFill>
                <a:effectLst>
                  <a:outerShdw blurRad="38100" dist="38100" dir="2700000" algn="tl">
                    <a:srgbClr val="000000"/>
                  </a:outerShdw>
                </a:effectLst>
                <a:latin typeface="Times New Roman" pitchFamily="18" charset="0"/>
              </a:rPr>
              <a:t> </a:t>
            </a:r>
            <a:r>
              <a:rPr lang="sr-Latn-CS" altLang="sr-Latn-RS" sz="1900" b="1" dirty="0" smtClean="0">
                <a:solidFill>
                  <a:srgbClr val="FF0066"/>
                </a:solidFill>
                <a:effectLst>
                  <a:outerShdw blurRad="38100" dist="38100" dir="2700000" algn="tl">
                    <a:srgbClr val="000000"/>
                  </a:outerShdw>
                </a:effectLst>
                <a:latin typeface="Times New Roman" pitchFamily="18" charset="0"/>
              </a:rPr>
              <a:t>  </a:t>
            </a:r>
            <a:r>
              <a:rPr lang="sr-Latn-CS" altLang="sr-Latn-RS" sz="1900" b="1" dirty="0">
                <a:solidFill>
                  <a:srgbClr val="FF0066"/>
                </a:solidFill>
                <a:effectLst>
                  <a:outerShdw blurRad="38100" dist="38100" dir="2700000" algn="tl">
                    <a:srgbClr val="000000"/>
                  </a:outerShdw>
                </a:effectLst>
                <a:latin typeface="Times New Roman" pitchFamily="18" charset="0"/>
              </a:rPr>
              <a:t>p</a:t>
            </a:r>
            <a:r>
              <a:rPr lang="sr-Latn-RS" altLang="sr-Latn-RS" sz="1900" b="1" dirty="0">
                <a:solidFill>
                  <a:srgbClr val="FF0066"/>
                </a:solidFill>
                <a:effectLst>
                  <a:outerShdw blurRad="38100" dist="38100" dir="2700000" algn="tl">
                    <a:srgbClr val="000000"/>
                  </a:outerShdw>
                </a:effectLst>
                <a:latin typeface="Times New Roman" pitchFamily="18" charset="0"/>
              </a:rPr>
              <a:t>renos nael</a:t>
            </a:r>
            <a:r>
              <a:rPr lang="sr-Latn-CS" altLang="sr-Latn-RS" sz="1900" b="1" dirty="0">
                <a:solidFill>
                  <a:srgbClr val="FF0066"/>
                </a:solidFill>
                <a:effectLst>
                  <a:outerShdw blurRad="38100" dist="38100" dir="2700000" algn="tl">
                    <a:srgbClr val="000000"/>
                  </a:outerShdw>
                </a:effectLst>
                <a:latin typeface="Times New Roman" pitchFamily="18" charset="0"/>
              </a:rPr>
              <a:t>e</a:t>
            </a:r>
            <a:r>
              <a:rPr lang="sr-Latn-RS" altLang="sr-Latn-RS" sz="1900" b="1" dirty="0">
                <a:solidFill>
                  <a:srgbClr val="FF0066"/>
                </a:solidFill>
                <a:effectLst>
                  <a:outerShdw blurRad="38100" dist="38100" dir="2700000" algn="tl">
                    <a:srgbClr val="000000"/>
                  </a:outerShdw>
                </a:effectLst>
                <a:latin typeface="Times New Roman" pitchFamily="18" charset="0"/>
              </a:rPr>
              <a:t>ktrisanja (ET prelaz)</a:t>
            </a:r>
            <a:endParaRPr lang="sr-Latn-CS" altLang="sr-Latn-RS" sz="19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smtClean="0">
                <a:solidFill>
                  <a:srgbClr val="333333"/>
                </a:solidFill>
                <a:effectLst>
                  <a:outerShdw blurRad="38100" dist="38100" dir="2700000" algn="tl">
                    <a:srgbClr val="000000"/>
                  </a:outerShdw>
                </a:effectLst>
                <a:latin typeface="Times New Roman" pitchFamily="18" charset="0"/>
              </a:rPr>
              <a:t>t</a:t>
            </a:r>
            <a:r>
              <a:rPr lang="sr-Latn-RS" altLang="sr-Latn-RS" sz="1900" b="1" dirty="0">
                <a:solidFill>
                  <a:srgbClr val="333333"/>
                </a:solidFill>
                <a:effectLst>
                  <a:outerShdw blurRad="38100" dist="38100" dir="2700000" algn="tl">
                    <a:srgbClr val="000000"/>
                  </a:outerShdw>
                </a:effectLst>
                <a:latin typeface="Times New Roman" pitchFamily="18" charset="0"/>
              </a:rPr>
              <a:t>ako se prelaz koji </a:t>
            </a:r>
            <a:r>
              <a:rPr lang="sr-Latn-CS" altLang="sr-Latn-RS" sz="1900" b="1" dirty="0">
                <a:solidFill>
                  <a:srgbClr val="333333"/>
                </a:solidFill>
                <a:effectLst>
                  <a:outerShdw blurRad="38100" dist="38100" dir="2700000" algn="tl">
                    <a:srgbClr val="000000"/>
                  </a:outerShdw>
                </a:effectLst>
                <a:latin typeface="Times New Roman" pitchFamily="18" charset="0"/>
              </a:rPr>
              <a:t>bi se normalno javio </a:t>
            </a:r>
            <a:r>
              <a:rPr lang="sr-Latn-RS" altLang="sr-Latn-RS" sz="1900" b="1" dirty="0">
                <a:solidFill>
                  <a:srgbClr val="333333"/>
                </a:solidFill>
                <a:effectLst>
                  <a:outerShdw blurRad="38100" dist="38100" dir="2700000" algn="tl">
                    <a:srgbClr val="000000"/>
                  </a:outerShdw>
                </a:effectLst>
                <a:latin typeface="Times New Roman" pitchFamily="18" charset="0"/>
              </a:rPr>
              <a:t>u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oblasti ve</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1900" b="1" dirty="0">
                <a:solidFill>
                  <a:srgbClr val="333333"/>
                </a:solidFill>
                <a:effectLst>
                  <a:outerShdw blurRad="38100" dist="38100" dir="2700000" algn="tl">
                    <a:srgbClr val="000000"/>
                  </a:outerShdw>
                </a:effectLst>
                <a:latin typeface="Times New Roman" pitchFamily="18" charset="0"/>
              </a:rPr>
              <a:t>ih energija (</a:t>
            </a:r>
            <a:r>
              <a:rPr lang="sr-Latn-RS" altLang="sr-Latn-RS" sz="1900" b="1" dirty="0">
                <a:solidFill>
                  <a:srgbClr val="333333"/>
                </a:solidFill>
                <a:effectLst>
                  <a:outerShdw blurRad="38100" dist="38100" dir="2700000" algn="tl">
                    <a:srgbClr val="000000"/>
                  </a:outerShdw>
                </a:effectLst>
                <a:latin typeface="Times New Roman" pitchFamily="18" charset="0"/>
              </a:rPr>
              <a:t>U</a:t>
            </a:r>
            <a:r>
              <a:rPr lang="sr-Latn-CS" altLang="sr-Latn-RS" sz="1900" b="1" dirty="0">
                <a:solidFill>
                  <a:srgbClr val="333333"/>
                </a:solidFill>
                <a:effectLst>
                  <a:outerShdw blurRad="38100" dist="38100" dir="2700000" algn="tl">
                    <a:srgbClr val="000000"/>
                  </a:outerShdw>
                </a:effectLst>
                <a:latin typeface="Times New Roman" pitchFamily="18" charset="0"/>
              </a:rPr>
              <a:t>LJ) </a:t>
            </a:r>
            <a:r>
              <a:rPr lang="sr-Latn-RS" altLang="sr-Latn-RS" sz="1900" b="1" dirty="0">
                <a:solidFill>
                  <a:srgbClr val="333333"/>
                </a:solidFill>
                <a:effectLst>
                  <a:outerShdw blurRad="38100" dist="38100" dir="2700000" algn="tl">
                    <a:srgbClr val="000000"/>
                  </a:outerShdw>
                </a:effectLst>
                <a:latin typeface="Times New Roman" pitchFamily="18" charset="0"/>
              </a:rPr>
              <a:t>pobuđuje</a:t>
            </a:r>
            <a:r>
              <a:rPr lang="sr-Latn-CS" altLang="sr-Latn-RS" sz="1900" b="1" dirty="0">
                <a:solidFill>
                  <a:srgbClr val="333333"/>
                </a:solidFill>
                <a:effectLst>
                  <a:outerShdw blurRad="38100" dist="38100" dir="2700000" algn="tl">
                    <a:srgbClr val="000000"/>
                  </a:outerShdw>
                </a:effectLst>
                <a:latin typeface="Times New Roman" pitchFamily="18" charset="0"/>
              </a:rPr>
              <a:t> u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oblasti manjih energija (</a:t>
            </a:r>
            <a:r>
              <a:rPr lang="sr-Latn-RS" altLang="sr-Latn-RS" sz="1900" b="1" dirty="0">
                <a:solidFill>
                  <a:srgbClr val="333333"/>
                </a:solidFill>
                <a:effectLst>
                  <a:outerShdw blurRad="38100" dist="38100" dir="2700000" algn="tl">
                    <a:srgbClr val="000000"/>
                  </a:outerShdw>
                </a:effectLst>
                <a:latin typeface="Times New Roman" pitchFamily="18" charset="0"/>
              </a:rPr>
              <a:t>VI</a:t>
            </a:r>
            <a:r>
              <a:rPr lang="sr-Latn-CS" altLang="sr-Latn-RS" sz="1900" b="1" dirty="0">
                <a:solidFill>
                  <a:srgbClr val="333333"/>
                </a:solidFill>
                <a:effectLst>
                  <a:outerShdw blurRad="38100" dist="38100" dir="2700000" algn="tl">
                    <a:srgbClr val="000000"/>
                  </a:outerShdw>
                </a:effectLst>
                <a:latin typeface="Times New Roman" pitchFamily="18" charset="0"/>
              </a:rPr>
              <a:t>D)</a:t>
            </a:r>
            <a:endParaRPr lang="en-US" altLang="sr-Latn-RS" sz="1900" b="1" dirty="0">
              <a:solidFill>
                <a:srgbClr val="333333"/>
              </a:solidFill>
              <a:effectLst>
                <a:outerShdw blurRad="38100" dist="38100" dir="2700000" algn="tl">
                  <a:srgbClr val="000000"/>
                </a:outerShdw>
              </a:effectLst>
              <a:latin typeface="Times New Roman" pitchFamily="18" charset="0"/>
            </a:endParaRPr>
          </a:p>
        </p:txBody>
      </p:sp>
      <p:pic>
        <p:nvPicPr>
          <p:cNvPr id="4608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1066800"/>
            <a:ext cx="3892060" cy="3730625"/>
          </a:xfrm>
          <a:prstGeom prst="rect">
            <a:avLst/>
          </a:prstGeom>
          <a:noFill/>
          <a:ln>
            <a:solidFill>
              <a:schemeClr val="tx1">
                <a:lumMod val="65000"/>
                <a:lumOff val="35000"/>
              </a:schemeClr>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60803">
                                            <p:txEl>
                                              <p:pRg st="0" end="0"/>
                                            </p:txEl>
                                          </p:spTgt>
                                        </p:tgtEl>
                                        <p:attrNameLst>
                                          <p:attrName>style.visibility</p:attrName>
                                        </p:attrNameLst>
                                      </p:cBhvr>
                                      <p:to>
                                        <p:strVal val="visible"/>
                                      </p:to>
                                    </p:set>
                                    <p:anim calcmode="lin" valueType="num">
                                      <p:cBhvr>
                                        <p:cTn id="7" dur="1000" fill="hold"/>
                                        <p:tgtEl>
                                          <p:spTgt spid="46080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6080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60803">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460803">
                                            <p:txEl>
                                              <p:pRg st="2" end="2"/>
                                            </p:txEl>
                                          </p:spTgt>
                                        </p:tgtEl>
                                        <p:attrNameLst>
                                          <p:attrName>style.visibility</p:attrName>
                                        </p:attrNameLst>
                                      </p:cBhvr>
                                      <p:to>
                                        <p:strVal val="visible"/>
                                      </p:to>
                                    </p:set>
                                    <p:anim calcmode="lin" valueType="num">
                                      <p:cBhvr>
                                        <p:cTn id="12" dur="1000" fill="hold"/>
                                        <p:tgtEl>
                                          <p:spTgt spid="460803">
                                            <p:txEl>
                                              <p:pRg st="2" end="2"/>
                                            </p:txEl>
                                          </p:spTgt>
                                        </p:tgtEl>
                                        <p:attrNameLst>
                                          <p:attrName>ppt_x</p:attrName>
                                        </p:attrNameLst>
                                      </p:cBhvr>
                                      <p:tavLst>
                                        <p:tav tm="0">
                                          <p:val>
                                            <p:strVal val="#ppt_x-.2"/>
                                          </p:val>
                                        </p:tav>
                                        <p:tav tm="100000">
                                          <p:val>
                                            <p:strVal val="#ppt_x"/>
                                          </p:val>
                                        </p:tav>
                                      </p:tavLst>
                                    </p:anim>
                                    <p:anim calcmode="lin" valueType="num">
                                      <p:cBhvr>
                                        <p:cTn id="13" dur="1000" fill="hold"/>
                                        <p:tgtEl>
                                          <p:spTgt spid="46080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60803">
                                            <p:txEl>
                                              <p:pRg st="2" end="2"/>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4" presetClass="entr" presetSubtype="10" fill="hold" nodeType="clickEffect">
                                  <p:stCondLst>
                                    <p:cond delay="0"/>
                                  </p:stCondLst>
                                  <p:childTnLst>
                                    <p:set>
                                      <p:cBhvr>
                                        <p:cTn id="18" dur="1" fill="hold">
                                          <p:stCondLst>
                                            <p:cond delay="0"/>
                                          </p:stCondLst>
                                        </p:cTn>
                                        <p:tgtEl>
                                          <p:spTgt spid="460803">
                                            <p:txEl>
                                              <p:pRg st="4" end="4"/>
                                            </p:txEl>
                                          </p:spTgt>
                                        </p:tgtEl>
                                        <p:attrNameLst>
                                          <p:attrName>style.visibility</p:attrName>
                                        </p:attrNameLst>
                                      </p:cBhvr>
                                      <p:to>
                                        <p:strVal val="visible"/>
                                      </p:to>
                                    </p:set>
                                    <p:animEffect transition="in" filter="randombar(horizontal)">
                                      <p:cBhvr>
                                        <p:cTn id="19" dur="500"/>
                                        <p:tgtEl>
                                          <p:spTgt spid="460803">
                                            <p:txEl>
                                              <p:pRg st="4" end="4"/>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460803">
                                            <p:txEl>
                                              <p:pRg st="6" end="6"/>
                                            </p:txEl>
                                          </p:spTgt>
                                        </p:tgtEl>
                                        <p:attrNameLst>
                                          <p:attrName>style.visibility</p:attrName>
                                        </p:attrNameLst>
                                      </p:cBhvr>
                                      <p:to>
                                        <p:strVal val="visible"/>
                                      </p:to>
                                    </p:set>
                                    <p:animEffect transition="in" filter="randombar(horizontal)">
                                      <p:cBhvr>
                                        <p:cTn id="22" dur="500"/>
                                        <p:tgtEl>
                                          <p:spTgt spid="46080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p:cNvSpPr>
            <a:spLocks noGrp="1" noChangeArrowheads="1"/>
          </p:cNvSpPr>
          <p:nvPr>
            <p:ph type="body" idx="1"/>
          </p:nvPr>
        </p:nvSpPr>
        <p:spPr>
          <a:xfrm>
            <a:off x="381000" y="304800"/>
            <a:ext cx="8077200" cy="5638800"/>
          </a:xfrm>
        </p:spPr>
        <p:txBody>
          <a:bodyPr/>
          <a:lstStyle/>
          <a:p>
            <a:pPr marL="0" indent="0">
              <a:spcBef>
                <a:spcPts val="0"/>
              </a:spcBef>
              <a:buFontTx/>
              <a:buNone/>
            </a:pPr>
            <a:r>
              <a:rPr lang="sr-Latn-CS" altLang="sr-Latn-RS" sz="2800" b="1" u="sng"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Izborna pravila</a:t>
            </a:r>
            <a:endParaRPr lang="sr-Latn-CS" altLang="sr-Latn-RS" sz="28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marL="0" indent="0">
              <a:spcBef>
                <a:spcPts val="0"/>
              </a:spcBef>
              <a:buFontTx/>
              <a:buNone/>
            </a:pPr>
            <a:endParaRPr lang="sr-Latn-CS" altLang="sr-Latn-RS" sz="2000" b="1" dirty="0">
              <a:solidFill>
                <a:srgbClr val="4D4D4D"/>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v</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ibracioni oblici koji se mogu javiti u spektrima uslovljeni </a:t>
            </a:r>
            <a:r>
              <a:rPr lang="sr-Latn-RS"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su </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njihovom simetrijom</a:t>
            </a:r>
            <a:endPar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0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k</a:t>
            </a:r>
            <a:r>
              <a:rPr lang="fi-FI" altLang="sr-Latn-RS" sz="20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ada se molekuli adsorbuju na površini metala simetrija </a:t>
            </a:r>
            <a:r>
              <a:rPr lang="sr-Latn-CS" altLang="sr-Latn-RS" sz="20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molekula </a:t>
            </a:r>
            <a:r>
              <a:rPr lang="sr-Latn-CS" altLang="sr-Latn-RS" sz="20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može da se </a:t>
            </a:r>
            <a:r>
              <a:rPr lang="fi-FI" altLang="sr-Latn-RS" sz="20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menja</a:t>
            </a:r>
            <a:r>
              <a:rPr lang="sr-Latn-CS" altLang="sr-Latn-RS" sz="20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uslovljavajući promenu izbornih parvila</a:t>
            </a: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i</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zborna pravila se modifikuju i</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kada</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usled adsorbcije na povšini dolazi do</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fi-FI"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gubljenja </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centra simetrije </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ime</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se </a:t>
            </a:r>
            <a:r>
              <a:rPr lang="fi-FI"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eliminišu </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zahtevi za tzv.</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sr-Latn-CS" altLang="sr-Latn-RS" sz="2000" b="1" i="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a:t>
            </a:r>
            <a:r>
              <a:rPr lang="fi-FI" altLang="sr-Latn-RS" sz="2000" b="1" i="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ravilo </a:t>
            </a:r>
            <a:r>
              <a:rPr lang="fi-FI" altLang="sr-Latn-RS" sz="2000" b="1" i="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sključenja</a:t>
            </a:r>
            <a:r>
              <a:rPr lang="fi-FI"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koje </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diktira koji će vibracioni oblici biti I</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C</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 koji </a:t>
            </a:r>
            <a:r>
              <a:rPr lang="sr-Latn-RS"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r</a:t>
            </a:r>
            <a:r>
              <a:rPr lang="fi-FI"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amanski </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aktivni </a:t>
            </a:r>
            <a:endPar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pPr>
            <a:endParaRPr lang="pl-PL"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pPr>
            <a:r>
              <a:rPr lang="pl-PL"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u  </a:t>
            </a:r>
            <a:r>
              <a:rPr lang="pl-PL"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tim slu</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l-PL"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ajevima mogu</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pl-PL"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 je da se u spektrima jave i oni vibracioni oblici koji </a:t>
            </a:r>
            <a:r>
              <a:rPr lang="pl-PL"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pl-PL"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se normalno javljaju samo u IC spektrima</a:t>
            </a: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s</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imetrija molekula može da se menja i u </a:t>
            </a:r>
            <a:r>
              <a:rPr lang="sr-Latn-RS" altLang="sr-Latn-RS" sz="20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zavisnosti od </a:t>
            </a:r>
            <a:r>
              <a:rPr lang="sr-Latn-RS" altLang="sr-Latn-RS" sz="20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orijentacije</a:t>
            </a:r>
            <a:r>
              <a:rPr lang="sr-Latn-CS" altLang="sr-Latn-RS" sz="20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 </a:t>
            </a:r>
            <a:r>
              <a:rPr lang="sr-Latn-CS" altLang="sr-Latn-RS" sz="20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m</a:t>
            </a:r>
            <a:r>
              <a:rPr lang="sr-Latn-RS" altLang="sr-Latn-RS" sz="20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olekula</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na </a:t>
            </a:r>
            <a:r>
              <a:rPr lang="sr-Latn-RS"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površini </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metala</a:t>
            </a:r>
            <a:endPar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marL="0" indent="0">
              <a:spcBef>
                <a:spcPts val="0"/>
              </a:spcBef>
              <a:buFontTx/>
              <a:buNone/>
            </a:pPr>
            <a:endParaRPr lang="en-U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425986">
                                            <p:txEl>
                                              <p:pRg st="0" end="0"/>
                                            </p:txEl>
                                          </p:spTgt>
                                        </p:tgtEl>
                                        <p:attrNameLst>
                                          <p:attrName>style.visibility</p:attrName>
                                        </p:attrNameLst>
                                      </p:cBhvr>
                                      <p:to>
                                        <p:strVal val="visible"/>
                                      </p:to>
                                    </p:set>
                                    <p:animEffect transition="in" filter="wipe(down)">
                                      <p:cBhvr>
                                        <p:cTn id="7" dur="500"/>
                                        <p:tgtEl>
                                          <p:spTgt spid="425986">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25986">
                                            <p:txEl>
                                              <p:pRg st="2" end="2"/>
                                            </p:txEl>
                                          </p:spTgt>
                                        </p:tgtEl>
                                        <p:attrNameLst>
                                          <p:attrName>style.visibility</p:attrName>
                                        </p:attrNameLst>
                                      </p:cBhvr>
                                      <p:to>
                                        <p:strVal val="visible"/>
                                      </p:to>
                                    </p:set>
                                    <p:animEffect transition="in" filter="wipe(down)">
                                      <p:cBhvr>
                                        <p:cTn id="10" dur="500"/>
                                        <p:tgtEl>
                                          <p:spTgt spid="425986">
                                            <p:txEl>
                                              <p:pRg st="2" end="2"/>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425986">
                                            <p:txEl>
                                              <p:pRg st="4" end="4"/>
                                            </p:txEl>
                                          </p:spTgt>
                                        </p:tgtEl>
                                        <p:attrNameLst>
                                          <p:attrName>style.visibility</p:attrName>
                                        </p:attrNameLst>
                                      </p:cBhvr>
                                      <p:to>
                                        <p:strVal val="visible"/>
                                      </p:to>
                                    </p:set>
                                    <p:animEffect transition="in" filter="wipe(down)">
                                      <p:cBhvr>
                                        <p:cTn id="13" dur="500"/>
                                        <p:tgtEl>
                                          <p:spTgt spid="425986">
                                            <p:txEl>
                                              <p:pRg st="4" end="4"/>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425986">
                                            <p:txEl>
                                              <p:pRg st="6" end="6"/>
                                            </p:txEl>
                                          </p:spTgt>
                                        </p:tgtEl>
                                        <p:attrNameLst>
                                          <p:attrName>style.visibility</p:attrName>
                                        </p:attrNameLst>
                                      </p:cBhvr>
                                      <p:to>
                                        <p:strVal val="visible"/>
                                      </p:to>
                                    </p:set>
                                    <p:animEffect transition="in" filter="wipe(down)">
                                      <p:cBhvr>
                                        <p:cTn id="16" dur="500"/>
                                        <p:tgtEl>
                                          <p:spTgt spid="425986">
                                            <p:txEl>
                                              <p:pRg st="6" end="6"/>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8" presetClass="entr" presetSubtype="12" fill="hold" nodeType="clickEffect">
                                  <p:stCondLst>
                                    <p:cond delay="0"/>
                                  </p:stCondLst>
                                  <p:childTnLst>
                                    <p:set>
                                      <p:cBhvr>
                                        <p:cTn id="20" dur="1" fill="hold">
                                          <p:stCondLst>
                                            <p:cond delay="0"/>
                                          </p:stCondLst>
                                        </p:cTn>
                                        <p:tgtEl>
                                          <p:spTgt spid="425986">
                                            <p:txEl>
                                              <p:pRg st="8" end="8"/>
                                            </p:txEl>
                                          </p:spTgt>
                                        </p:tgtEl>
                                        <p:attrNameLst>
                                          <p:attrName>style.visibility</p:attrName>
                                        </p:attrNameLst>
                                      </p:cBhvr>
                                      <p:to>
                                        <p:strVal val="visible"/>
                                      </p:to>
                                    </p:set>
                                    <p:animEffect transition="in" filter="strips(downLeft)">
                                      <p:cBhvr>
                                        <p:cTn id="21" dur="500"/>
                                        <p:tgtEl>
                                          <p:spTgt spid="425986">
                                            <p:txEl>
                                              <p:pRg st="8" end="8"/>
                                            </p:txEl>
                                          </p:spTgt>
                                        </p:tgtEl>
                                      </p:cBhvr>
                                    </p:animEffect>
                                  </p:childTnLst>
                                </p:cTn>
                              </p:par>
                              <p:par>
                                <p:cTn id="22" presetID="18" presetClass="entr" presetSubtype="12" fill="hold" nodeType="withEffect">
                                  <p:stCondLst>
                                    <p:cond delay="0"/>
                                  </p:stCondLst>
                                  <p:childTnLst>
                                    <p:set>
                                      <p:cBhvr>
                                        <p:cTn id="23" dur="1" fill="hold">
                                          <p:stCondLst>
                                            <p:cond delay="0"/>
                                          </p:stCondLst>
                                        </p:cTn>
                                        <p:tgtEl>
                                          <p:spTgt spid="425986">
                                            <p:txEl>
                                              <p:pRg st="10" end="10"/>
                                            </p:txEl>
                                          </p:spTgt>
                                        </p:tgtEl>
                                        <p:attrNameLst>
                                          <p:attrName>style.visibility</p:attrName>
                                        </p:attrNameLst>
                                      </p:cBhvr>
                                      <p:to>
                                        <p:strVal val="visible"/>
                                      </p:to>
                                    </p:set>
                                    <p:animEffect transition="in" filter="strips(downLeft)">
                                      <p:cBhvr>
                                        <p:cTn id="24" dur="500"/>
                                        <p:tgtEl>
                                          <p:spTgt spid="42598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414723" name="Rectangle 3"/>
          <p:cNvSpPr>
            <a:spLocks noGrp="1" noChangeArrowheads="1"/>
          </p:cNvSpPr>
          <p:nvPr>
            <p:ph type="body" idx="1"/>
          </p:nvPr>
        </p:nvSpPr>
        <p:spPr>
          <a:xfrm>
            <a:off x="228600" y="152400"/>
            <a:ext cx="8686800" cy="6400800"/>
          </a:xfrm>
        </p:spPr>
        <p:txBody>
          <a:bodyPr/>
          <a:lstStyle/>
          <a:p>
            <a:pPr marL="0" indent="0">
              <a:lnSpc>
                <a:spcPct val="80000"/>
              </a:lnSpc>
              <a:buFontTx/>
              <a:buNone/>
              <a:tabLst>
                <a:tab pos="1260475" algn="l"/>
              </a:tabLst>
            </a:pPr>
            <a:r>
              <a:rPr lang="sr-Latn-CS" altLang="sr-Latn-RS" sz="2400" b="1" u="sng" dirty="0">
                <a:solidFill>
                  <a:srgbClr val="333333"/>
                </a:solidFill>
                <a:effectLst>
                  <a:outerShdw blurRad="38100" dist="38100" dir="2700000" algn="tl">
                    <a:srgbClr val="000000"/>
                  </a:outerShdw>
                </a:effectLst>
                <a:latin typeface="Times New Roman" pitchFamily="18" charset="0"/>
              </a:rPr>
              <a:t>Površine u SERS eksperimentima</a:t>
            </a:r>
          </a:p>
          <a:p>
            <a:pPr>
              <a:lnSpc>
                <a:spcPct val="80000"/>
              </a:lnSpc>
              <a:buFont typeface="Wingdings" panose="05000000000000000000" pitchFamily="2" charset="2"/>
              <a:buChar char="Ø"/>
              <a:tabLst>
                <a:tab pos="1260475" algn="l"/>
              </a:tabLst>
            </a:pPr>
            <a:endParaRPr lang="sr-Latn-CS" altLang="sr-Latn-RS" sz="1600" b="1" u="sng"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tabLst>
                <a:tab pos="1260475" algn="l"/>
              </a:tabLst>
            </a:pPr>
            <a:r>
              <a:rPr lang="pl-PL" altLang="sr-Latn-RS" sz="1800" b="1" dirty="0" smtClean="0">
                <a:solidFill>
                  <a:srgbClr val="333333"/>
                </a:solidFill>
                <a:latin typeface="Times New Roman" pitchFamily="18" charset="0"/>
              </a:rPr>
              <a:t>SERS </a:t>
            </a:r>
            <a:r>
              <a:rPr lang="pl-PL" altLang="sr-Latn-RS" sz="1800" b="1" dirty="0">
                <a:solidFill>
                  <a:srgbClr val="333333"/>
                </a:solidFill>
                <a:latin typeface="Times New Roman" pitchFamily="18" charset="0"/>
              </a:rPr>
              <a:t>efekat je jako osetljiv na osobine površine</a:t>
            </a:r>
          </a:p>
          <a:p>
            <a:pPr>
              <a:lnSpc>
                <a:spcPct val="80000"/>
              </a:lnSpc>
              <a:buFont typeface="Wingdings" panose="05000000000000000000" pitchFamily="2" charset="2"/>
              <a:buChar char="Ø"/>
              <a:tabLst>
                <a:tab pos="1260475" algn="l"/>
              </a:tabLst>
            </a:pPr>
            <a:endParaRPr lang="pl-PL" altLang="sr-Latn-RS" sz="1800" b="1" dirty="0">
              <a:solidFill>
                <a:srgbClr val="333333"/>
              </a:solidFill>
              <a:latin typeface="Times New Roman" pitchFamily="18" charset="0"/>
            </a:endParaRPr>
          </a:p>
          <a:p>
            <a:pPr>
              <a:lnSpc>
                <a:spcPct val="80000"/>
              </a:lnSpc>
              <a:buFont typeface="Wingdings" panose="05000000000000000000" pitchFamily="2" charset="2"/>
              <a:buChar char="Ø"/>
              <a:tabLst>
                <a:tab pos="1260475" algn="l"/>
              </a:tabLst>
            </a:pPr>
            <a:r>
              <a:rPr lang="pl-PL" altLang="sr-Latn-RS" sz="1800" b="1" dirty="0" smtClean="0">
                <a:solidFill>
                  <a:srgbClr val="333333"/>
                </a:solidFill>
                <a:latin typeface="Times New Roman" pitchFamily="18" charset="0"/>
              </a:rPr>
              <a:t>prvi </a:t>
            </a:r>
            <a:r>
              <a:rPr lang="pl-PL" altLang="sr-Latn-RS" sz="1800" b="1" dirty="0">
                <a:solidFill>
                  <a:srgbClr val="333333"/>
                </a:solidFill>
                <a:latin typeface="Times New Roman" pitchFamily="18" charset="0"/>
              </a:rPr>
              <a:t>eksperimenti su izvođeni na elektrodi od srebra koja  je bila </a:t>
            </a:r>
            <a:r>
              <a:rPr lang="pl-PL" altLang="sr-Latn-RS" sz="1800" b="1" dirty="0" smtClean="0">
                <a:solidFill>
                  <a:srgbClr val="333333"/>
                </a:solidFill>
                <a:latin typeface="Times New Roman" pitchFamily="18" charset="0"/>
              </a:rPr>
              <a:t>elektrohemijski </a:t>
            </a:r>
            <a:r>
              <a:rPr lang="pl-PL" altLang="sr-Latn-RS" sz="1800" b="1" dirty="0">
                <a:solidFill>
                  <a:srgbClr val="333333"/>
                </a:solidFill>
                <a:latin typeface="Times New Roman" pitchFamily="18" charset="0"/>
              </a:rPr>
              <a:t>obrađenja  do određene  morfologije</a:t>
            </a:r>
          </a:p>
          <a:p>
            <a:pPr>
              <a:lnSpc>
                <a:spcPct val="80000"/>
              </a:lnSpc>
              <a:buFont typeface="Wingdings" panose="05000000000000000000" pitchFamily="2" charset="2"/>
              <a:buChar char="Ø"/>
              <a:tabLst>
                <a:tab pos="1260475" algn="l"/>
              </a:tabLst>
            </a:pPr>
            <a:endParaRPr lang="sr-Latn-CS" altLang="sr-Latn-RS" sz="18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tabLst>
                <a:tab pos="1260475" algn="l"/>
              </a:tabLst>
            </a:pPr>
            <a:r>
              <a:rPr lang="sr-Latn-CS" altLang="sr-Latn-RS" sz="1800" b="1" dirty="0" smtClean="0">
                <a:solidFill>
                  <a:srgbClr val="333333"/>
                </a:solidFill>
                <a:effectLst>
                  <a:outerShdw blurRad="38100" dist="38100" dir="2700000" algn="tl">
                    <a:srgbClr val="000000"/>
                  </a:outerShdw>
                </a:effectLst>
                <a:latin typeface="Times New Roman" pitchFamily="18" charset="0"/>
              </a:rPr>
              <a:t>priprema </a:t>
            </a:r>
            <a:r>
              <a:rPr lang="sr-Latn-CS" altLang="sr-Latn-RS" sz="1800" b="1" dirty="0">
                <a:solidFill>
                  <a:srgbClr val="333333"/>
                </a:solidFill>
                <a:effectLst>
                  <a:outerShdw blurRad="38100" dist="38100" dir="2700000" algn="tl">
                    <a:srgbClr val="000000"/>
                  </a:outerShdw>
                </a:effectLst>
                <a:latin typeface="Times New Roman" pitchFamily="18" charset="0"/>
              </a:rPr>
              <a:t>površina uključuje više mogućnosti:</a:t>
            </a:r>
          </a:p>
          <a:p>
            <a:pPr marL="0" indent="0">
              <a:lnSpc>
                <a:spcPct val="80000"/>
              </a:lnSpc>
              <a:buFontTx/>
              <a:buNone/>
              <a:tabLst>
                <a:tab pos="1260475" algn="l"/>
              </a:tabLst>
            </a:pPr>
            <a:endParaRPr lang="sr-Latn-CS" altLang="sr-Latn-RS" sz="18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a) </a:t>
            </a:r>
            <a:r>
              <a:rPr lang="sr-Latn-CS" altLang="sr-Latn-RS" sz="1800" b="1" dirty="0">
                <a:solidFill>
                  <a:srgbClr val="FF0066"/>
                </a:solidFill>
                <a:effectLst>
                  <a:outerShdw blurRad="38100" dist="38100" dir="2700000" algn="tl">
                    <a:srgbClr val="000000"/>
                  </a:outerShdw>
                </a:effectLst>
                <a:latin typeface="Times New Roman" pitchFamily="18" charset="0"/>
              </a:rPr>
              <a:t>višestruko izvođenje oksido-redukcionih ciklusa</a:t>
            </a:r>
            <a:r>
              <a:rPr lang="sr-Latn-CS" altLang="sr-Latn-RS" sz="1800" b="1" dirty="0">
                <a:solidFill>
                  <a:srgbClr val="333333"/>
                </a:solidFill>
                <a:effectLst>
                  <a:outerShdw blurRad="38100" dist="38100" dir="2700000" algn="tl">
                    <a:srgbClr val="000000"/>
                  </a:outerShdw>
                </a:effectLst>
                <a:latin typeface="Times New Roman" pitchFamily="18" charset="0"/>
              </a:rPr>
              <a:t> na elektrodama. Tokom</a:t>
            </a: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procesa oksidacije sloj soli metala (naj</a:t>
            </a:r>
            <a:r>
              <a:rPr lang="en-US" altLang="sr-Latn-RS" sz="1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800" b="1" dirty="0">
                <a:solidFill>
                  <a:srgbClr val="333333"/>
                </a:solidFill>
                <a:effectLst>
                  <a:outerShdw blurRad="38100" dist="38100" dir="2700000" algn="tl">
                    <a:srgbClr val="000000"/>
                  </a:outerShdw>
                </a:effectLst>
                <a:latin typeface="Times New Roman" pitchFamily="18" charset="0"/>
              </a:rPr>
              <a:t>ešće halidi) se formira na površini </a:t>
            </a: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elektrode. U ciklusu redukcije oslobođeni metal se ne raspoređuje ravnomerno </a:t>
            </a: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po površini elektrode ve</a:t>
            </a:r>
            <a:r>
              <a:rPr lang="en-US" altLang="sr-Latn-RS" sz="18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1800" b="1" dirty="0">
                <a:solidFill>
                  <a:srgbClr val="333333"/>
                </a:solidFill>
                <a:effectLst>
                  <a:outerShdw blurRad="38100" dist="38100" dir="2700000" algn="tl">
                    <a:srgbClr val="000000"/>
                  </a:outerShdw>
                </a:effectLst>
                <a:latin typeface="Times New Roman" pitchFamily="18" charset="0"/>
              </a:rPr>
              <a:t> neravnomerno prave</a:t>
            </a:r>
            <a:r>
              <a:rPr lang="en-US" altLang="sr-Latn-RS" sz="18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1800" b="1" dirty="0">
                <a:solidFill>
                  <a:srgbClr val="333333"/>
                </a:solidFill>
                <a:effectLst>
                  <a:outerShdw blurRad="38100" dist="38100" dir="2700000" algn="tl">
                    <a:srgbClr val="000000"/>
                  </a:outerShdw>
                </a:effectLst>
                <a:latin typeface="Times New Roman" pitchFamily="18" charset="0"/>
              </a:rPr>
              <a:t>i klastere</a:t>
            </a:r>
          </a:p>
          <a:p>
            <a:pPr marL="0" indent="0">
              <a:lnSpc>
                <a:spcPct val="80000"/>
              </a:lnSpc>
              <a:buFontTx/>
              <a:buNone/>
              <a:tabLst>
                <a:tab pos="1260475" algn="l"/>
              </a:tabLst>
            </a:pPr>
            <a:endParaRPr lang="sr-Latn-CS" altLang="sr-Latn-RS" sz="18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b) </a:t>
            </a:r>
            <a:r>
              <a:rPr lang="sr-Latn-CS" altLang="sr-Latn-RS" sz="1800" b="1" dirty="0">
                <a:solidFill>
                  <a:srgbClr val="FF0066"/>
                </a:solidFill>
                <a:effectLst>
                  <a:outerShdw blurRad="38100" dist="38100" dir="2700000" algn="tl">
                    <a:srgbClr val="000000"/>
                  </a:outerShdw>
                </a:effectLst>
                <a:latin typeface="Times New Roman" pitchFamily="18" charset="0"/>
              </a:rPr>
              <a:t>nanošenje </a:t>
            </a:r>
            <a:r>
              <a:rPr lang="en-US" altLang="sr-Latn-RS" sz="18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CS" altLang="sr-Latn-RS" sz="1800" b="1" dirty="0">
                <a:solidFill>
                  <a:srgbClr val="FF0066"/>
                </a:solidFill>
                <a:effectLst>
                  <a:outerShdw blurRad="38100" dist="38100" dir="2700000" algn="tl">
                    <a:srgbClr val="000000"/>
                  </a:outerShdw>
                </a:effectLst>
                <a:latin typeface="Times New Roman" pitchFamily="18" charset="0"/>
              </a:rPr>
              <a:t>estica metala</a:t>
            </a:r>
            <a:r>
              <a:rPr lang="sr-Latn-CS" altLang="sr-Latn-RS" sz="1800" b="1" dirty="0">
                <a:solidFill>
                  <a:srgbClr val="333333"/>
                </a:solidFill>
                <a:effectLst>
                  <a:outerShdw blurRad="38100" dist="38100" dir="2700000" algn="tl">
                    <a:srgbClr val="000000"/>
                  </a:outerShdw>
                </a:effectLst>
                <a:latin typeface="Times New Roman" pitchFamily="18" charset="0"/>
              </a:rPr>
              <a:t> (prečnika </a:t>
            </a:r>
            <a:r>
              <a:rPr lang="en-US" altLang="sr-Latn-RS" sz="1800" b="1" dirty="0">
                <a:solidFill>
                  <a:srgbClr val="333333"/>
                </a:solidFill>
                <a:effectLst>
                  <a:outerShdw blurRad="38100" dist="38100" dir="2700000" algn="tl">
                    <a:srgbClr val="000000"/>
                  </a:outerShdw>
                </a:effectLst>
                <a:latin typeface="Times New Roman" pitchFamily="18" charset="0"/>
              </a:rPr>
              <a:t>50</a:t>
            </a:r>
            <a:r>
              <a:rPr lang="sr-Latn-CS" altLang="sr-Latn-RS" sz="1800" b="1" dirty="0">
                <a:solidFill>
                  <a:srgbClr val="333333"/>
                </a:solidFill>
                <a:effectLst>
                  <a:outerShdw blurRad="38100" dist="38100" dir="2700000" algn="tl">
                    <a:srgbClr val="000000"/>
                  </a:outerShdw>
                </a:effectLst>
                <a:latin typeface="Times New Roman" pitchFamily="18" charset="0"/>
              </a:rPr>
              <a:t> - </a:t>
            </a:r>
            <a:r>
              <a:rPr lang="en-US" altLang="sr-Latn-RS" sz="1800" b="1" dirty="0">
                <a:solidFill>
                  <a:srgbClr val="333333"/>
                </a:solidFill>
                <a:effectLst>
                  <a:outerShdw blurRad="38100" dist="38100" dir="2700000" algn="tl">
                    <a:srgbClr val="000000"/>
                  </a:outerShdw>
                </a:effectLst>
                <a:latin typeface="Times New Roman" pitchFamily="18" charset="0"/>
              </a:rPr>
              <a:t>200 </a:t>
            </a:r>
            <a:r>
              <a:rPr lang="en-US" altLang="sr-Latn-RS" sz="1800" b="1" dirty="0">
                <a:solidFill>
                  <a:srgbClr val="333333"/>
                </a:solidFill>
                <a:effectLst>
                  <a:outerShdw blurRad="38100" dist="38100" dir="2700000" algn="tl">
                    <a:srgbClr val="000000"/>
                  </a:outerShdw>
                </a:effectLst>
                <a:latin typeface="Times New Roman" pitchFamily="18" charset="0"/>
                <a:cs typeface="Times New Roman" pitchFamily="18" charset="0"/>
              </a:rPr>
              <a:t>Å</a:t>
            </a:r>
            <a:r>
              <a:rPr lang="sr-Latn-CS" altLang="sr-Latn-RS" sz="1800" b="1" dirty="0">
                <a:solidFill>
                  <a:srgbClr val="333333"/>
                </a:solidFill>
                <a:effectLst>
                  <a:outerShdw blurRad="38100" dist="38100" dir="2700000" algn="tl">
                    <a:srgbClr val="000000"/>
                  </a:outerShdw>
                </a:effectLst>
                <a:latin typeface="Times New Roman" pitchFamily="18" charset="0"/>
              </a:rPr>
              <a:t>) na površine od stakla ili kvarca</a:t>
            </a:r>
            <a:r>
              <a:rPr lang="en-US" altLang="sr-Latn-RS" sz="1800" b="1" dirty="0">
                <a:solidFill>
                  <a:srgbClr val="333333"/>
                </a:solidFill>
                <a:effectLst>
                  <a:outerShdw blurRad="38100" dist="38100" dir="2700000" algn="tl">
                    <a:srgbClr val="000000"/>
                  </a:outerShdw>
                </a:effectLst>
                <a:latin typeface="Times New Roman" pitchFamily="18" charset="0"/>
              </a:rPr>
              <a:t> </a:t>
            </a:r>
            <a:endParaRPr lang="sr-Latn-CS" altLang="sr-Latn-RS" sz="18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a:t>
            </a:r>
            <a:r>
              <a:rPr lang="sr-Latn-CS" altLang="sr-Latn-RS" sz="1800" b="1" dirty="0">
                <a:solidFill>
                  <a:srgbClr val="FF0066"/>
                </a:solidFill>
                <a:effectLst>
                  <a:outerShdw blurRad="38100" dist="38100" dir="2700000" algn="tl">
                    <a:srgbClr val="000000"/>
                  </a:outerShdw>
                </a:effectLst>
                <a:latin typeface="Times New Roman" pitchFamily="18" charset="0"/>
              </a:rPr>
              <a:t>metodom naparavanja na toplu površinu noasa</a:t>
            </a:r>
            <a:r>
              <a:rPr lang="en-US" altLang="sr-Latn-RS" sz="18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CS" altLang="sr-Latn-RS" sz="1800" b="1" dirty="0">
                <a:solidFill>
                  <a:srgbClr val="FF0066"/>
                </a:solidFill>
                <a:effectLst>
                  <a:outerShdw blurRad="38100" dist="38100" dir="2700000" algn="tl">
                    <a:srgbClr val="000000"/>
                  </a:outerShdw>
                </a:effectLst>
                <a:latin typeface="Times New Roman" pitchFamily="18" charset="0"/>
              </a:rPr>
              <a:t>a</a:t>
            </a:r>
            <a:r>
              <a:rPr lang="sr-Latn-CS" altLang="sr-Latn-RS" sz="1800" b="1" dirty="0">
                <a:solidFill>
                  <a:srgbClr val="333333"/>
                </a:solidFill>
                <a:effectLst>
                  <a:outerShdw blurRad="38100" dist="38100" dir="2700000" algn="tl">
                    <a:srgbClr val="000000"/>
                  </a:outerShdw>
                </a:effectLst>
                <a:latin typeface="Times New Roman" pitchFamily="18" charset="0"/>
              </a:rPr>
              <a:t> u debljini sloja od </a:t>
            </a:r>
            <a:r>
              <a:rPr lang="en-US" altLang="sr-Latn-RS" sz="1800" b="1" dirty="0">
                <a:solidFill>
                  <a:srgbClr val="333333"/>
                </a:solidFill>
                <a:effectLst>
                  <a:outerShdw blurRad="38100" dist="38100" dir="2700000" algn="tl">
                    <a:srgbClr val="000000"/>
                  </a:outerShdw>
                </a:effectLst>
                <a:latin typeface="Times New Roman" pitchFamily="18" charset="0"/>
              </a:rPr>
              <a:t>50</a:t>
            </a:r>
            <a:r>
              <a:rPr lang="sr-Latn-CS" altLang="sr-Latn-RS" sz="1800" b="1" dirty="0">
                <a:solidFill>
                  <a:srgbClr val="333333"/>
                </a:solidFill>
                <a:effectLst>
                  <a:outerShdw blurRad="38100" dist="38100" dir="2700000" algn="tl">
                    <a:srgbClr val="000000"/>
                  </a:outerShdw>
                </a:effectLst>
                <a:latin typeface="Times New Roman" pitchFamily="18" charset="0"/>
              </a:rPr>
              <a:t> -</a:t>
            </a:r>
            <a:r>
              <a:rPr lang="en-US" altLang="sr-Latn-RS" sz="1800" b="1" dirty="0">
                <a:solidFill>
                  <a:srgbClr val="333333"/>
                </a:solidFill>
                <a:effectLst>
                  <a:outerShdw blurRad="38100" dist="38100" dir="2700000" algn="tl">
                    <a:srgbClr val="000000"/>
                  </a:outerShdw>
                </a:effectLst>
                <a:latin typeface="Times New Roman" pitchFamily="18" charset="0"/>
              </a:rPr>
              <a:t>150 </a:t>
            </a:r>
            <a:r>
              <a:rPr lang="en-US" altLang="sr-Latn-RS" sz="1800" b="1" dirty="0">
                <a:solidFill>
                  <a:srgbClr val="333333"/>
                </a:solidFill>
                <a:effectLst>
                  <a:outerShdw blurRad="38100" dist="38100" dir="2700000" algn="tl">
                    <a:srgbClr val="000000"/>
                  </a:outerShdw>
                </a:effectLst>
                <a:latin typeface="Times New Roman" pitchFamily="18" charset="0"/>
                <a:cs typeface="Times New Roman" pitchFamily="18" charset="0"/>
              </a:rPr>
              <a:t>Å</a:t>
            </a:r>
            <a:r>
              <a:rPr lang="sr-Latn-CS" altLang="sr-Latn-RS" sz="1800" b="1" dirty="0">
                <a:solidFill>
                  <a:srgbClr val="333333"/>
                </a:solidFill>
                <a:effectLst>
                  <a:outerShdw blurRad="38100" dist="38100" dir="2700000" algn="tl">
                    <a:srgbClr val="000000"/>
                  </a:outerShdw>
                </a:effectLst>
                <a:latin typeface="Times New Roman" pitchFamily="18" charset="0"/>
              </a:rPr>
              <a:t>. </a:t>
            </a: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Povećana temperatura nosača omogućava veću pokretljivost čestica metala </a:t>
            </a: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uslovljavajući grupisanje u mala “ostrva”</a:t>
            </a:r>
          </a:p>
          <a:p>
            <a:pPr marL="0" indent="0">
              <a:lnSpc>
                <a:spcPct val="80000"/>
              </a:lnSpc>
              <a:buFontTx/>
              <a:buNone/>
              <a:tabLst>
                <a:tab pos="1260475" algn="l"/>
              </a:tabLst>
            </a:pPr>
            <a:endParaRPr lang="sr-Latn-CS" altLang="sr-Latn-RS" sz="18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c) nanošenje </a:t>
            </a:r>
            <a:r>
              <a:rPr lang="en-US" altLang="sr-Latn-RS" sz="1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800" b="1" dirty="0">
                <a:solidFill>
                  <a:srgbClr val="333333"/>
                </a:solidFill>
                <a:effectLst>
                  <a:outerShdw blurRad="38100" dist="38100" dir="2700000" algn="tl">
                    <a:srgbClr val="000000"/>
                  </a:outerShdw>
                </a:effectLst>
                <a:latin typeface="Times New Roman" pitchFamily="18" charset="0"/>
              </a:rPr>
              <a:t>estica metala tzv.</a:t>
            </a:r>
            <a:r>
              <a:rPr lang="sr-Latn-CS" altLang="sr-Latn-RS" sz="1800" b="1" dirty="0">
                <a:solidFill>
                  <a:srgbClr val="FF0066"/>
                </a:solidFill>
                <a:effectLst>
                  <a:outerShdw blurRad="38100" dist="38100" dir="2700000" algn="tl">
                    <a:srgbClr val="000000"/>
                  </a:outerShdw>
                </a:effectLst>
                <a:latin typeface="Times New Roman" pitchFamily="18" charset="0"/>
              </a:rPr>
              <a:t> “hladnom” depozicijom, na hladan nosa</a:t>
            </a:r>
            <a:r>
              <a:rPr lang="en-US" altLang="sr-Latn-RS" sz="18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CS" altLang="sr-Latn-RS" sz="1800" b="1" dirty="0">
                <a:solidFill>
                  <a:srgbClr val="333333"/>
                </a:solidFill>
                <a:effectLst>
                  <a:outerShdw blurRad="38100" dist="38100" dir="2700000" algn="tl">
                    <a:srgbClr val="000000"/>
                  </a:outerShdw>
                </a:effectLst>
                <a:latin typeface="Times New Roman" pitchFamily="18" charset="0"/>
              </a:rPr>
              <a:t> </a:t>
            </a: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temperature ispod </a:t>
            </a:r>
            <a:r>
              <a:rPr lang="en-US" altLang="sr-Latn-RS" sz="1800" b="1" dirty="0">
                <a:solidFill>
                  <a:srgbClr val="333333"/>
                </a:solidFill>
                <a:effectLst>
                  <a:outerShdw blurRad="38100" dist="38100" dir="2700000" algn="tl">
                    <a:srgbClr val="000000"/>
                  </a:outerShdw>
                </a:effectLst>
                <a:latin typeface="Times New Roman" pitchFamily="18" charset="0"/>
              </a:rPr>
              <a:t>120</a:t>
            </a:r>
            <a:r>
              <a:rPr lang="sr-Latn-CS" altLang="sr-Latn-RS" sz="1800" b="1" dirty="0">
                <a:solidFill>
                  <a:srgbClr val="333333"/>
                </a:solidFill>
                <a:effectLst>
                  <a:outerShdw blurRad="38100" dist="38100" dir="2700000" algn="tl">
                    <a:srgbClr val="000000"/>
                  </a:outerShdw>
                </a:effectLst>
                <a:latin typeface="Times New Roman" pitchFamily="18" charset="0"/>
              </a:rPr>
              <a:t> K. Pokretljivost atoma metala je smanjena i takođe </a:t>
            </a:r>
          </a:p>
          <a:p>
            <a:pPr marL="0" indent="0">
              <a:lnSpc>
                <a:spcPct val="80000"/>
              </a:lnSpc>
              <a:buFontTx/>
              <a:buNone/>
              <a:tabLst>
                <a:tab pos="1260475" algn="l"/>
              </a:tabLst>
            </a:pPr>
            <a:r>
              <a:rPr lang="sr-Latn-CS" altLang="sr-Latn-RS" sz="1800" b="1" dirty="0">
                <a:solidFill>
                  <a:srgbClr val="333333"/>
                </a:solidFill>
                <a:effectLst>
                  <a:outerShdw blurRad="38100" dist="38100" dir="2700000" algn="tl">
                    <a:srgbClr val="000000"/>
                  </a:outerShdw>
                </a:effectLst>
                <a:latin typeface="Times New Roman" pitchFamily="18" charset="0"/>
              </a:rPr>
              <a:t>        prouzrokuje formiranje grubog filma na površini nosa</a:t>
            </a:r>
            <a:r>
              <a:rPr lang="en-US" altLang="sr-Latn-RS" sz="1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800" b="1" dirty="0">
                <a:solidFill>
                  <a:srgbClr val="333333"/>
                </a:solidFill>
                <a:effectLst>
                  <a:outerShdw blurRad="38100" dist="38100" dir="2700000" algn="tl">
                    <a:srgbClr val="000000"/>
                  </a:outerShdw>
                </a:effectLst>
                <a:latin typeface="Times New Roman" pitchFamily="18" charset="0"/>
              </a:rPr>
              <a:t>a </a:t>
            </a:r>
          </a:p>
          <a:p>
            <a:pPr marL="0" indent="0">
              <a:lnSpc>
                <a:spcPct val="80000"/>
              </a:lnSpc>
              <a:buFontTx/>
              <a:buNone/>
              <a:tabLst>
                <a:tab pos="1260475" algn="l"/>
              </a:tabLst>
            </a:pPr>
            <a:endParaRPr lang="sr-Latn-CS" altLang="sr-Latn-RS" sz="18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tabLst>
                <a:tab pos="1260475" algn="l"/>
              </a:tabLst>
            </a:pPr>
            <a:endParaRPr lang="en-US" altLang="sr-Latn-RS" sz="18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tabLst>
                <a:tab pos="1260475" algn="l"/>
              </a:tabLst>
            </a:pPr>
            <a:endParaRPr lang="en-US" altLang="sr-Latn-RS" sz="1800" dirty="0">
              <a:solidFill>
                <a:srgbClr val="333333"/>
              </a:solidFill>
            </a:endParaRPr>
          </a:p>
          <a:p>
            <a:pPr marL="0" indent="0">
              <a:lnSpc>
                <a:spcPct val="80000"/>
              </a:lnSpc>
              <a:buFontTx/>
              <a:buNone/>
              <a:tabLst>
                <a:tab pos="1260475" algn="l"/>
              </a:tabLst>
            </a:pPr>
            <a:endParaRPr lang="pl-PL" altLang="sr-Latn-RS" sz="1600" b="1" dirty="0">
              <a:solidFill>
                <a:srgbClr val="333333"/>
              </a:solidFill>
              <a:latin typeface="Times New Roman" pitchFamily="18" charset="0"/>
            </a:endParaRPr>
          </a:p>
          <a:p>
            <a:pPr marL="0" indent="0">
              <a:lnSpc>
                <a:spcPct val="80000"/>
              </a:lnSpc>
              <a:buFontTx/>
              <a:buChar char="-"/>
              <a:tabLst>
                <a:tab pos="1260475" algn="l"/>
              </a:tabLst>
            </a:pPr>
            <a:endParaRPr lang="en-US" altLang="sr-Latn-RS" sz="1000" b="1" u="sng" dirty="0">
              <a:solidFill>
                <a:schemeClr val="bg1"/>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414723">
                                            <p:txEl>
                                              <p:pRg st="0" end="0"/>
                                            </p:txEl>
                                          </p:spTgt>
                                        </p:tgtEl>
                                        <p:attrNameLst>
                                          <p:attrName>style.visibility</p:attrName>
                                        </p:attrNameLst>
                                      </p:cBhvr>
                                      <p:to>
                                        <p:strVal val="visible"/>
                                      </p:to>
                                    </p:set>
                                    <p:animEffect transition="in" filter="checkerboard(across)">
                                      <p:cBhvr>
                                        <p:cTn id="7" dur="500"/>
                                        <p:tgtEl>
                                          <p:spTgt spid="41472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414723">
                                            <p:txEl>
                                              <p:pRg st="2" end="2"/>
                                            </p:txEl>
                                          </p:spTgt>
                                        </p:tgtEl>
                                        <p:attrNameLst>
                                          <p:attrName>style.visibility</p:attrName>
                                        </p:attrNameLst>
                                      </p:cBhvr>
                                      <p:to>
                                        <p:strVal val="visible"/>
                                      </p:to>
                                    </p:set>
                                    <p:animEffect transition="in" filter="checkerboard(across)">
                                      <p:cBhvr>
                                        <p:cTn id="10" dur="500"/>
                                        <p:tgtEl>
                                          <p:spTgt spid="414723">
                                            <p:txEl>
                                              <p:pRg st="2" end="2"/>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414723">
                                            <p:txEl>
                                              <p:pRg st="4" end="4"/>
                                            </p:txEl>
                                          </p:spTgt>
                                        </p:tgtEl>
                                        <p:attrNameLst>
                                          <p:attrName>style.visibility</p:attrName>
                                        </p:attrNameLst>
                                      </p:cBhvr>
                                      <p:to>
                                        <p:strVal val="visible"/>
                                      </p:to>
                                    </p:set>
                                    <p:animEffect transition="in" filter="checkerboard(across)">
                                      <p:cBhvr>
                                        <p:cTn id="13" dur="500"/>
                                        <p:tgtEl>
                                          <p:spTgt spid="414723">
                                            <p:txEl>
                                              <p:pRg st="4" end="4"/>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nodeType="clickEffect">
                                  <p:stCondLst>
                                    <p:cond delay="0"/>
                                  </p:stCondLst>
                                  <p:childTnLst>
                                    <p:set>
                                      <p:cBhvr>
                                        <p:cTn id="17" dur="1" fill="hold">
                                          <p:stCondLst>
                                            <p:cond delay="0"/>
                                          </p:stCondLst>
                                        </p:cTn>
                                        <p:tgtEl>
                                          <p:spTgt spid="414723">
                                            <p:txEl>
                                              <p:pRg st="6" end="6"/>
                                            </p:txEl>
                                          </p:spTgt>
                                        </p:tgtEl>
                                        <p:attrNameLst>
                                          <p:attrName>style.visibility</p:attrName>
                                        </p:attrNameLst>
                                      </p:cBhvr>
                                      <p:to>
                                        <p:strVal val="visible"/>
                                      </p:to>
                                    </p:set>
                                    <p:animEffect transition="in" filter="checkerboard(across)">
                                      <p:cBhvr>
                                        <p:cTn id="18" dur="500"/>
                                        <p:tgtEl>
                                          <p:spTgt spid="414723">
                                            <p:txEl>
                                              <p:pRg st="6" end="6"/>
                                            </p:txEl>
                                          </p:spTgt>
                                        </p:tgtEl>
                                      </p:cBhvr>
                                    </p:animEffect>
                                  </p:childTnLst>
                                </p:cTn>
                              </p:par>
                              <p:par>
                                <p:cTn id="19" presetID="5" presetClass="entr" presetSubtype="10" fill="hold" nodeType="withEffect">
                                  <p:stCondLst>
                                    <p:cond delay="0"/>
                                  </p:stCondLst>
                                  <p:childTnLst>
                                    <p:set>
                                      <p:cBhvr>
                                        <p:cTn id="20" dur="1" fill="hold">
                                          <p:stCondLst>
                                            <p:cond delay="0"/>
                                          </p:stCondLst>
                                        </p:cTn>
                                        <p:tgtEl>
                                          <p:spTgt spid="414723">
                                            <p:txEl>
                                              <p:pRg st="8" end="8"/>
                                            </p:txEl>
                                          </p:spTgt>
                                        </p:tgtEl>
                                        <p:attrNameLst>
                                          <p:attrName>style.visibility</p:attrName>
                                        </p:attrNameLst>
                                      </p:cBhvr>
                                      <p:to>
                                        <p:strVal val="visible"/>
                                      </p:to>
                                    </p:set>
                                    <p:animEffect transition="in" filter="checkerboard(across)">
                                      <p:cBhvr>
                                        <p:cTn id="21" dur="500"/>
                                        <p:tgtEl>
                                          <p:spTgt spid="414723">
                                            <p:txEl>
                                              <p:pRg st="8" end="8"/>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414723">
                                            <p:txEl>
                                              <p:pRg st="9" end="9"/>
                                            </p:txEl>
                                          </p:spTgt>
                                        </p:tgtEl>
                                        <p:attrNameLst>
                                          <p:attrName>style.visibility</p:attrName>
                                        </p:attrNameLst>
                                      </p:cBhvr>
                                      <p:to>
                                        <p:strVal val="visible"/>
                                      </p:to>
                                    </p:set>
                                    <p:animEffect transition="in" filter="checkerboard(across)">
                                      <p:cBhvr>
                                        <p:cTn id="24" dur="500"/>
                                        <p:tgtEl>
                                          <p:spTgt spid="414723">
                                            <p:txEl>
                                              <p:pRg st="9" end="9"/>
                                            </p:txEl>
                                          </p:spTgt>
                                        </p:tgtEl>
                                      </p:cBhvr>
                                    </p:animEffect>
                                  </p:childTnLst>
                                </p:cTn>
                              </p:par>
                              <p:par>
                                <p:cTn id="25" presetID="5" presetClass="entr" presetSubtype="10" fill="hold" nodeType="withEffect">
                                  <p:stCondLst>
                                    <p:cond delay="0"/>
                                  </p:stCondLst>
                                  <p:childTnLst>
                                    <p:set>
                                      <p:cBhvr>
                                        <p:cTn id="26" dur="1" fill="hold">
                                          <p:stCondLst>
                                            <p:cond delay="0"/>
                                          </p:stCondLst>
                                        </p:cTn>
                                        <p:tgtEl>
                                          <p:spTgt spid="414723">
                                            <p:txEl>
                                              <p:pRg st="10" end="10"/>
                                            </p:txEl>
                                          </p:spTgt>
                                        </p:tgtEl>
                                        <p:attrNameLst>
                                          <p:attrName>style.visibility</p:attrName>
                                        </p:attrNameLst>
                                      </p:cBhvr>
                                      <p:to>
                                        <p:strVal val="visible"/>
                                      </p:to>
                                    </p:set>
                                    <p:animEffect transition="in" filter="checkerboard(across)">
                                      <p:cBhvr>
                                        <p:cTn id="27" dur="500"/>
                                        <p:tgtEl>
                                          <p:spTgt spid="414723">
                                            <p:txEl>
                                              <p:pRg st="10" end="10"/>
                                            </p:txEl>
                                          </p:spTgt>
                                        </p:tgtEl>
                                      </p:cBhvr>
                                    </p:animEffect>
                                  </p:childTnLst>
                                </p:cTn>
                              </p:par>
                              <p:par>
                                <p:cTn id="28" presetID="5" presetClass="entr" presetSubtype="10" fill="hold" nodeType="withEffect">
                                  <p:stCondLst>
                                    <p:cond delay="0"/>
                                  </p:stCondLst>
                                  <p:childTnLst>
                                    <p:set>
                                      <p:cBhvr>
                                        <p:cTn id="29" dur="1" fill="hold">
                                          <p:stCondLst>
                                            <p:cond delay="0"/>
                                          </p:stCondLst>
                                        </p:cTn>
                                        <p:tgtEl>
                                          <p:spTgt spid="414723">
                                            <p:txEl>
                                              <p:pRg st="11" end="11"/>
                                            </p:txEl>
                                          </p:spTgt>
                                        </p:tgtEl>
                                        <p:attrNameLst>
                                          <p:attrName>style.visibility</p:attrName>
                                        </p:attrNameLst>
                                      </p:cBhvr>
                                      <p:to>
                                        <p:strVal val="visible"/>
                                      </p:to>
                                    </p:set>
                                    <p:animEffect transition="in" filter="checkerboard(across)">
                                      <p:cBhvr>
                                        <p:cTn id="30" dur="500"/>
                                        <p:tgtEl>
                                          <p:spTgt spid="414723">
                                            <p:txEl>
                                              <p:pRg st="11" end="1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8" presetClass="entr" presetSubtype="16" fill="hold" nodeType="clickEffect">
                                  <p:stCondLst>
                                    <p:cond delay="0"/>
                                  </p:stCondLst>
                                  <p:childTnLst>
                                    <p:set>
                                      <p:cBhvr>
                                        <p:cTn id="34" dur="1" fill="hold">
                                          <p:stCondLst>
                                            <p:cond delay="0"/>
                                          </p:stCondLst>
                                        </p:cTn>
                                        <p:tgtEl>
                                          <p:spTgt spid="414723">
                                            <p:txEl>
                                              <p:pRg st="13" end="13"/>
                                            </p:txEl>
                                          </p:spTgt>
                                        </p:tgtEl>
                                        <p:attrNameLst>
                                          <p:attrName>style.visibility</p:attrName>
                                        </p:attrNameLst>
                                      </p:cBhvr>
                                      <p:to>
                                        <p:strVal val="visible"/>
                                      </p:to>
                                    </p:set>
                                    <p:animEffect transition="in" filter="diamond(in)">
                                      <p:cBhvr>
                                        <p:cTn id="35" dur="500"/>
                                        <p:tgtEl>
                                          <p:spTgt spid="414723">
                                            <p:txEl>
                                              <p:pRg st="13" end="13"/>
                                            </p:txEl>
                                          </p:spTgt>
                                        </p:tgtEl>
                                      </p:cBhvr>
                                    </p:animEffect>
                                  </p:childTnLst>
                                </p:cTn>
                              </p:par>
                              <p:par>
                                <p:cTn id="36" presetID="8" presetClass="entr" presetSubtype="16" fill="hold" nodeType="withEffect">
                                  <p:stCondLst>
                                    <p:cond delay="0"/>
                                  </p:stCondLst>
                                  <p:childTnLst>
                                    <p:set>
                                      <p:cBhvr>
                                        <p:cTn id="37" dur="1" fill="hold">
                                          <p:stCondLst>
                                            <p:cond delay="0"/>
                                          </p:stCondLst>
                                        </p:cTn>
                                        <p:tgtEl>
                                          <p:spTgt spid="414723">
                                            <p:txEl>
                                              <p:pRg st="14" end="14"/>
                                            </p:txEl>
                                          </p:spTgt>
                                        </p:tgtEl>
                                        <p:attrNameLst>
                                          <p:attrName>style.visibility</p:attrName>
                                        </p:attrNameLst>
                                      </p:cBhvr>
                                      <p:to>
                                        <p:strVal val="visible"/>
                                      </p:to>
                                    </p:set>
                                    <p:animEffect transition="in" filter="diamond(in)">
                                      <p:cBhvr>
                                        <p:cTn id="38" dur="500"/>
                                        <p:tgtEl>
                                          <p:spTgt spid="414723">
                                            <p:txEl>
                                              <p:pRg st="14" end="14"/>
                                            </p:txEl>
                                          </p:spTgt>
                                        </p:tgtEl>
                                      </p:cBhvr>
                                    </p:animEffect>
                                  </p:childTnLst>
                                </p:cTn>
                              </p:par>
                              <p:par>
                                <p:cTn id="39" presetID="8" presetClass="entr" presetSubtype="16" fill="hold" nodeType="withEffect">
                                  <p:stCondLst>
                                    <p:cond delay="0"/>
                                  </p:stCondLst>
                                  <p:childTnLst>
                                    <p:set>
                                      <p:cBhvr>
                                        <p:cTn id="40" dur="1" fill="hold">
                                          <p:stCondLst>
                                            <p:cond delay="0"/>
                                          </p:stCondLst>
                                        </p:cTn>
                                        <p:tgtEl>
                                          <p:spTgt spid="414723">
                                            <p:txEl>
                                              <p:pRg st="15" end="15"/>
                                            </p:txEl>
                                          </p:spTgt>
                                        </p:tgtEl>
                                        <p:attrNameLst>
                                          <p:attrName>style.visibility</p:attrName>
                                        </p:attrNameLst>
                                      </p:cBhvr>
                                      <p:to>
                                        <p:strVal val="visible"/>
                                      </p:to>
                                    </p:set>
                                    <p:animEffect transition="in" filter="diamond(in)">
                                      <p:cBhvr>
                                        <p:cTn id="41" dur="500"/>
                                        <p:tgtEl>
                                          <p:spTgt spid="414723">
                                            <p:txEl>
                                              <p:pRg st="15" end="15"/>
                                            </p:txEl>
                                          </p:spTgt>
                                        </p:tgtEl>
                                      </p:cBhvr>
                                    </p:animEffect>
                                  </p:childTnLst>
                                </p:cTn>
                              </p:par>
                              <p:par>
                                <p:cTn id="42" presetID="8" presetClass="entr" presetSubtype="16" fill="hold" nodeType="withEffect">
                                  <p:stCondLst>
                                    <p:cond delay="0"/>
                                  </p:stCondLst>
                                  <p:childTnLst>
                                    <p:set>
                                      <p:cBhvr>
                                        <p:cTn id="43" dur="1" fill="hold">
                                          <p:stCondLst>
                                            <p:cond delay="0"/>
                                          </p:stCondLst>
                                        </p:cTn>
                                        <p:tgtEl>
                                          <p:spTgt spid="414723">
                                            <p:txEl>
                                              <p:pRg st="16" end="16"/>
                                            </p:txEl>
                                          </p:spTgt>
                                        </p:tgtEl>
                                        <p:attrNameLst>
                                          <p:attrName>style.visibility</p:attrName>
                                        </p:attrNameLst>
                                      </p:cBhvr>
                                      <p:to>
                                        <p:strVal val="visible"/>
                                      </p:to>
                                    </p:set>
                                    <p:animEffect transition="in" filter="diamond(in)">
                                      <p:cBhvr>
                                        <p:cTn id="44" dur="500"/>
                                        <p:tgtEl>
                                          <p:spTgt spid="414723">
                                            <p:txEl>
                                              <p:pRg st="16" end="16"/>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4" fill="hold" nodeType="clickEffect">
                                  <p:stCondLst>
                                    <p:cond delay="0"/>
                                  </p:stCondLst>
                                  <p:childTnLst>
                                    <p:set>
                                      <p:cBhvr>
                                        <p:cTn id="48" dur="1" fill="hold">
                                          <p:stCondLst>
                                            <p:cond delay="0"/>
                                          </p:stCondLst>
                                        </p:cTn>
                                        <p:tgtEl>
                                          <p:spTgt spid="414723">
                                            <p:txEl>
                                              <p:pRg st="18" end="18"/>
                                            </p:txEl>
                                          </p:spTgt>
                                        </p:tgtEl>
                                        <p:attrNameLst>
                                          <p:attrName>style.visibility</p:attrName>
                                        </p:attrNameLst>
                                      </p:cBhvr>
                                      <p:to>
                                        <p:strVal val="visible"/>
                                      </p:to>
                                    </p:set>
                                    <p:animEffect transition="in" filter="wipe(down)">
                                      <p:cBhvr>
                                        <p:cTn id="49" dur="500"/>
                                        <p:tgtEl>
                                          <p:spTgt spid="414723">
                                            <p:txEl>
                                              <p:pRg st="18" end="18"/>
                                            </p:txEl>
                                          </p:spTgt>
                                        </p:tgtEl>
                                      </p:cBhvr>
                                    </p:animEffect>
                                  </p:childTnLst>
                                </p:cTn>
                              </p:par>
                              <p:par>
                                <p:cTn id="50" presetID="22" presetClass="entr" presetSubtype="4" fill="hold" nodeType="withEffect">
                                  <p:stCondLst>
                                    <p:cond delay="0"/>
                                  </p:stCondLst>
                                  <p:childTnLst>
                                    <p:set>
                                      <p:cBhvr>
                                        <p:cTn id="51" dur="1" fill="hold">
                                          <p:stCondLst>
                                            <p:cond delay="0"/>
                                          </p:stCondLst>
                                        </p:cTn>
                                        <p:tgtEl>
                                          <p:spTgt spid="414723">
                                            <p:txEl>
                                              <p:pRg st="19" end="19"/>
                                            </p:txEl>
                                          </p:spTgt>
                                        </p:tgtEl>
                                        <p:attrNameLst>
                                          <p:attrName>style.visibility</p:attrName>
                                        </p:attrNameLst>
                                      </p:cBhvr>
                                      <p:to>
                                        <p:strVal val="visible"/>
                                      </p:to>
                                    </p:set>
                                    <p:animEffect transition="in" filter="wipe(down)">
                                      <p:cBhvr>
                                        <p:cTn id="52" dur="500"/>
                                        <p:tgtEl>
                                          <p:spTgt spid="414723">
                                            <p:txEl>
                                              <p:pRg st="19" end="19"/>
                                            </p:txEl>
                                          </p:spTgt>
                                        </p:tgtEl>
                                      </p:cBhvr>
                                    </p:animEffect>
                                  </p:childTnLst>
                                </p:cTn>
                              </p:par>
                              <p:par>
                                <p:cTn id="53" presetID="22" presetClass="entr" presetSubtype="4" fill="hold" nodeType="withEffect">
                                  <p:stCondLst>
                                    <p:cond delay="0"/>
                                  </p:stCondLst>
                                  <p:childTnLst>
                                    <p:set>
                                      <p:cBhvr>
                                        <p:cTn id="54" dur="1" fill="hold">
                                          <p:stCondLst>
                                            <p:cond delay="0"/>
                                          </p:stCondLst>
                                        </p:cTn>
                                        <p:tgtEl>
                                          <p:spTgt spid="414723">
                                            <p:txEl>
                                              <p:pRg st="20" end="20"/>
                                            </p:txEl>
                                          </p:spTgt>
                                        </p:tgtEl>
                                        <p:attrNameLst>
                                          <p:attrName>style.visibility</p:attrName>
                                        </p:attrNameLst>
                                      </p:cBhvr>
                                      <p:to>
                                        <p:strVal val="visible"/>
                                      </p:to>
                                    </p:set>
                                    <p:animEffect transition="in" filter="wipe(down)">
                                      <p:cBhvr>
                                        <p:cTn id="55" dur="500"/>
                                        <p:tgtEl>
                                          <p:spTgt spid="414723">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1" name="Rectangle 3"/>
          <p:cNvSpPr>
            <a:spLocks noGrp="1" noChangeArrowheads="1"/>
          </p:cNvSpPr>
          <p:nvPr>
            <p:ph type="body" idx="1"/>
          </p:nvPr>
        </p:nvSpPr>
        <p:spPr>
          <a:xfrm>
            <a:off x="457200" y="685800"/>
            <a:ext cx="8229600" cy="5486400"/>
          </a:xfrm>
        </p:spPr>
        <p:txBody>
          <a:bodyPr/>
          <a:lstStyle/>
          <a:p>
            <a:pPr>
              <a:spcBef>
                <a:spcPts val="0"/>
              </a:spcBef>
              <a:buFont typeface="Wingdings" panose="05000000000000000000" pitchFamily="2" charset="2"/>
              <a:buChar char="Ø"/>
            </a:pPr>
            <a:endParaRPr lang="sr-Latn-CS" altLang="sr-Latn-RS" sz="2000" b="1" dirty="0">
              <a:solidFill>
                <a:schemeClr val="bg1"/>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outerShdw>
                </a:effectLst>
                <a:latin typeface="Times New Roman" pitchFamily="18" charset="0"/>
              </a:rPr>
              <a:t>SERS </a:t>
            </a:r>
            <a:r>
              <a:rPr lang="pl-PL" altLang="sr-Latn-RS" sz="2400" b="1" dirty="0">
                <a:solidFill>
                  <a:srgbClr val="333333"/>
                </a:solidFill>
                <a:effectLst>
                  <a:outerShdw blurRad="38100" dist="38100" dir="2700000" algn="tl">
                    <a:srgbClr val="000000"/>
                  </a:outerShdw>
                </a:effectLst>
                <a:latin typeface="Times New Roman" pitchFamily="18" charset="0"/>
              </a:rPr>
              <a:t>zahteva površine metala koje imaju veličinu čestica </a:t>
            </a:r>
            <a:r>
              <a:rPr lang="pl-PL" altLang="sr-Latn-RS" sz="2400" b="1" dirty="0" smtClean="0">
                <a:solidFill>
                  <a:srgbClr val="333333"/>
                </a:solidFill>
                <a:effectLst>
                  <a:outerShdw blurRad="38100" dist="38100" dir="2700000" algn="tl">
                    <a:srgbClr val="000000"/>
                  </a:outerShdw>
                </a:effectLst>
                <a:latin typeface="Times New Roman" pitchFamily="18" charset="0"/>
              </a:rPr>
              <a:t>   </a:t>
            </a:r>
            <a:r>
              <a:rPr lang="pl-PL" altLang="sr-Latn-RS" sz="2400" b="1" dirty="0">
                <a:solidFill>
                  <a:srgbClr val="333333"/>
                </a:solidFill>
                <a:effectLst>
                  <a:outerShdw blurRad="38100" dist="38100" dir="2700000" algn="tl">
                    <a:srgbClr val="000000"/>
                  </a:outerShdw>
                </a:effectLst>
                <a:latin typeface="Times New Roman" pitchFamily="18" charset="0"/>
              </a:rPr>
              <a:t>znatno manju od talasne dužine upadne svetlosti </a:t>
            </a:r>
            <a:r>
              <a:rPr lang="pl-PL" altLang="sr-Latn-RS" sz="2600" b="1" dirty="0">
                <a:solidFill>
                  <a:srgbClr val="FF0066"/>
                </a:solidFill>
                <a:effectLst>
                  <a:outerShdw blurRad="38100" dist="38100" dir="2700000" algn="tl">
                    <a:srgbClr val="000000"/>
                  </a:outerShdw>
                </a:effectLst>
                <a:latin typeface="Times New Roman" pitchFamily="18" charset="0"/>
              </a:rPr>
              <a:t>(r </a:t>
            </a:r>
            <a:r>
              <a:rPr lang="en-US" altLang="sr-Latn-RS" sz="2600" b="1" dirty="0">
                <a:solidFill>
                  <a:srgbClr val="FF0066"/>
                </a:solidFill>
                <a:effectLst>
                  <a:outerShdw blurRad="38100" dist="38100" dir="2700000" algn="tl">
                    <a:srgbClr val="000000"/>
                  </a:outerShdw>
                </a:effectLst>
                <a:latin typeface="Times New Roman" pitchFamily="18" charset="0"/>
                <a:cs typeface="Times New Roman" pitchFamily="18" charset="0"/>
              </a:rPr>
              <a:t>&lt;&lt;</a:t>
            </a:r>
            <a:r>
              <a:rPr lang="sr-Latn-CS" altLang="sr-Latn-RS" sz="2600" b="1" dirty="0">
                <a:solidFill>
                  <a:srgbClr val="FF0066"/>
                </a:solidFill>
                <a:effectLst>
                  <a:outerShdw blurRad="38100" dist="38100" dir="2700000" algn="tl">
                    <a:srgbClr val="000000"/>
                  </a:outerShdw>
                </a:effectLst>
                <a:latin typeface="Times New Roman" pitchFamily="18" charset="0"/>
                <a:cs typeface="Times New Roman" pitchFamily="18" charset="0"/>
              </a:rPr>
              <a:t> </a:t>
            </a:r>
            <a:r>
              <a:rPr lang="el-GR" altLang="sr-Latn-RS" sz="2600" b="1" dirty="0">
                <a:solidFill>
                  <a:srgbClr val="FF0066"/>
                </a:solidFill>
                <a:effectLst>
                  <a:outerShdw blurRad="38100" dist="38100" dir="2700000" algn="tl">
                    <a:srgbClr val="000000"/>
                  </a:outerShdw>
                </a:effectLst>
                <a:latin typeface="Times New Roman" pitchFamily="18" charset="0"/>
                <a:cs typeface="Times New Roman" pitchFamily="18" charset="0"/>
              </a:rPr>
              <a:t>λ</a:t>
            </a:r>
            <a:r>
              <a:rPr lang="sr-Latn-CS" altLang="sr-Latn-RS" sz="2600" b="1" dirty="0">
                <a:solidFill>
                  <a:srgbClr val="FF0066"/>
                </a:solidFill>
                <a:effectLst>
                  <a:outerShdw blurRad="38100" dist="38100" dir="2700000" algn="tl">
                    <a:srgbClr val="000000"/>
                  </a:outerShdw>
                </a:effectLst>
                <a:latin typeface="Times New Roman" pitchFamily="18" charset="0"/>
                <a:cs typeface="Times New Roman" pitchFamily="18" charset="0"/>
              </a:rPr>
              <a:t>)</a:t>
            </a:r>
            <a:endParaRPr lang="pl-PL"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pl-PL"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400" b="1" dirty="0" smtClean="0">
                <a:solidFill>
                  <a:srgbClr val="FF0066"/>
                </a:solidFill>
                <a:effectLst>
                  <a:outerShdw blurRad="38100" dist="38100" dir="2700000" algn="tl">
                    <a:srgbClr val="000000"/>
                  </a:outerShdw>
                </a:effectLst>
                <a:latin typeface="Times New Roman" pitchFamily="18" charset="0"/>
              </a:rPr>
              <a:t>o</a:t>
            </a:r>
            <a:r>
              <a:rPr lang="pt-BR" altLang="sr-Latn-RS" sz="2400" b="1" dirty="0">
                <a:solidFill>
                  <a:srgbClr val="FF0066"/>
                </a:solidFill>
                <a:effectLst>
                  <a:outerShdw blurRad="38100" dist="38100" dir="2700000" algn="tl">
                    <a:srgbClr val="000000"/>
                  </a:outerShdw>
                </a:effectLst>
                <a:latin typeface="Times New Roman" pitchFamily="18" charset="0"/>
              </a:rPr>
              <a:t>blik i veli</a:t>
            </a:r>
            <a:r>
              <a:rPr lang="pt-BR" altLang="sr-Latn-RS" sz="24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pt-BR" altLang="sr-Latn-RS" sz="2400" b="1" dirty="0">
                <a:solidFill>
                  <a:srgbClr val="FF0066"/>
                </a:solidFill>
                <a:effectLst>
                  <a:outerShdw blurRad="38100" dist="38100" dir="2700000" algn="tl">
                    <a:srgbClr val="000000"/>
                  </a:outerShdw>
                </a:effectLst>
                <a:latin typeface="Times New Roman" pitchFamily="18" charset="0"/>
              </a:rPr>
              <a:t>ina </a:t>
            </a:r>
            <a:r>
              <a:rPr lang="pt-BR" altLang="sr-Latn-RS" sz="24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pt-BR" altLang="sr-Latn-RS" sz="2400" b="1" dirty="0">
                <a:solidFill>
                  <a:srgbClr val="FF0066"/>
                </a:solidFill>
                <a:effectLst>
                  <a:outerShdw blurRad="38100" dist="38100" dir="2700000" algn="tl">
                    <a:srgbClr val="000000"/>
                  </a:outerShdw>
                </a:effectLst>
                <a:latin typeface="Times New Roman" pitchFamily="18" charset="0"/>
              </a:rPr>
              <a:t>estica </a:t>
            </a:r>
            <a:r>
              <a:rPr lang="pt-BR" altLang="sr-Latn-RS" sz="2400" b="1" dirty="0">
                <a:solidFill>
                  <a:srgbClr val="333333"/>
                </a:solidFill>
                <a:effectLst>
                  <a:outerShdw blurRad="38100" dist="38100" dir="2700000" algn="tl">
                    <a:srgbClr val="000000"/>
                  </a:outerShdw>
                </a:effectLst>
                <a:latin typeface="Times New Roman" pitchFamily="18" charset="0"/>
              </a:rPr>
              <a:t>jako uti</a:t>
            </a:r>
            <a:r>
              <a:rPr lang="pt-BR"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400" b="1" dirty="0">
                <a:solidFill>
                  <a:srgbClr val="333333"/>
                </a:solidFill>
                <a:effectLst>
                  <a:outerShdw blurRad="38100" dist="38100" dir="2700000" algn="tl">
                    <a:srgbClr val="000000"/>
                  </a:outerShdw>
                </a:effectLst>
                <a:latin typeface="Times New Roman" pitchFamily="18" charset="0"/>
              </a:rPr>
              <a:t>e na efekat i veli</a:t>
            </a:r>
            <a:r>
              <a:rPr lang="pt-BR"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400" b="1" dirty="0">
                <a:solidFill>
                  <a:srgbClr val="333333"/>
                </a:solidFill>
                <a:effectLst>
                  <a:outerShdw blurRad="38100" dist="38100" dir="2700000" algn="tl">
                    <a:srgbClr val="000000"/>
                  </a:outerShdw>
                </a:effectLst>
                <a:latin typeface="Times New Roman" pitchFamily="18" charset="0"/>
              </a:rPr>
              <a:t>inu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pt-BR" altLang="sr-Latn-RS" sz="2400" b="1" dirty="0">
                <a:solidFill>
                  <a:srgbClr val="333333"/>
                </a:solidFill>
                <a:effectLst>
                  <a:outerShdw blurRad="38100" dist="38100" dir="2700000" algn="tl">
                    <a:srgbClr val="000000"/>
                  </a:outerShdw>
                </a:effectLst>
                <a:latin typeface="Times New Roman" pitchFamily="18" charset="0"/>
              </a:rPr>
              <a:t>poja</a:t>
            </a:r>
            <a:r>
              <a:rPr lang="pt-BR"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400" b="1" dirty="0">
                <a:solidFill>
                  <a:srgbClr val="333333"/>
                </a:solidFill>
                <a:effectLst>
                  <a:outerShdw blurRad="38100" dist="38100" dir="2700000" algn="tl">
                    <a:srgbClr val="000000"/>
                  </a:outerShdw>
                </a:effectLst>
                <a:latin typeface="Times New Roman" pitchFamily="18" charset="0"/>
              </a:rPr>
              <a:t>anja intenziteta</a:t>
            </a:r>
            <a:r>
              <a:rPr lang="sr-Latn-CS" altLang="sr-Latn-RS" sz="2400" b="1" dirty="0">
                <a:solidFill>
                  <a:srgbClr val="333333"/>
                </a:solidFill>
                <a:effectLst>
                  <a:outerShdw blurRad="38100" dist="38100" dir="2700000" algn="tl">
                    <a:srgbClr val="000000"/>
                  </a:outerShdw>
                </a:effectLst>
                <a:latin typeface="Times New Roman" pitchFamily="18" charset="0"/>
              </a:rPr>
              <a:t> </a:t>
            </a:r>
            <a:r>
              <a:rPr lang="pt-BR" altLang="sr-Latn-RS" sz="2400" b="1" dirty="0">
                <a:solidFill>
                  <a:srgbClr val="333333"/>
                </a:solidFill>
                <a:effectLst>
                  <a:outerShdw blurRad="38100" dist="38100" dir="2700000" algn="tl">
                    <a:srgbClr val="000000"/>
                  </a:outerShdw>
                </a:effectLst>
                <a:latin typeface="Times New Roman" pitchFamily="18" charset="0"/>
              </a:rPr>
              <a:t>rasutog zra</a:t>
            </a:r>
            <a:r>
              <a:rPr lang="pt-BR"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400" b="1" dirty="0">
                <a:solidFill>
                  <a:srgbClr val="333333"/>
                </a:solidFill>
                <a:effectLst>
                  <a:outerShdw blurRad="38100" dist="38100" dir="2700000" algn="tl">
                    <a:srgbClr val="000000"/>
                  </a:outerShdw>
                </a:effectLst>
                <a:latin typeface="Times New Roman" pitchFamily="18" charset="0"/>
              </a:rPr>
              <a:t>enja jer uslovljavaju</a:t>
            </a:r>
            <a:r>
              <a:rPr lang="sr-Latn-C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pt-BR" altLang="sr-Latn-RS" sz="2400" b="1" dirty="0">
                <a:solidFill>
                  <a:srgbClr val="333333"/>
                </a:solidFill>
                <a:effectLst>
                  <a:outerShdw blurRad="38100" dist="38100" dir="2700000" algn="tl">
                    <a:srgbClr val="000000"/>
                  </a:outerShdw>
                </a:effectLst>
                <a:latin typeface="Times New Roman" pitchFamily="18" charset="0"/>
              </a:rPr>
              <a:t>odnos procesa a</a:t>
            </a:r>
            <a:r>
              <a:rPr lang="sr-Latn-CS" altLang="sr-Latn-RS" sz="2400" b="1" dirty="0">
                <a:solidFill>
                  <a:srgbClr val="333333"/>
                </a:solidFill>
                <a:effectLst>
                  <a:outerShdw blurRad="38100" dist="38100" dir="2700000" algn="tl">
                    <a:srgbClr val="000000"/>
                  </a:outerShdw>
                </a:effectLst>
                <a:latin typeface="Times New Roman" pitchFamily="18" charset="0"/>
              </a:rPr>
              <a:t>p</a:t>
            </a:r>
            <a:r>
              <a:rPr lang="pt-BR" altLang="sr-Latn-RS" sz="2400" b="1" dirty="0">
                <a:solidFill>
                  <a:srgbClr val="333333"/>
                </a:solidFill>
                <a:effectLst>
                  <a:outerShdw blurRad="38100" dist="38100" dir="2700000" algn="tl">
                    <a:srgbClr val="000000"/>
                  </a:outerShdw>
                </a:effectLst>
                <a:latin typeface="Times New Roman" pitchFamily="18" charset="0"/>
              </a:rPr>
              <a:t>sor</a:t>
            </a:r>
            <a:r>
              <a:rPr lang="sr-Latn-CS" altLang="sr-Latn-RS" sz="2400" b="1" dirty="0">
                <a:solidFill>
                  <a:srgbClr val="333333"/>
                </a:solidFill>
                <a:effectLst>
                  <a:outerShdw blurRad="38100" dist="38100" dir="2700000" algn="tl">
                    <a:srgbClr val="000000"/>
                  </a:outerShdw>
                </a:effectLst>
                <a:latin typeface="Times New Roman" pitchFamily="18" charset="0"/>
              </a:rPr>
              <a:t>p</a:t>
            </a:r>
            <a:r>
              <a:rPr lang="pt-BR" altLang="sr-Latn-RS" sz="2400" b="1" dirty="0">
                <a:solidFill>
                  <a:srgbClr val="333333"/>
                </a:solidFill>
                <a:effectLst>
                  <a:outerShdw blurRad="38100" dist="38100" dir="2700000" algn="tl">
                    <a:srgbClr val="000000"/>
                  </a:outerShdw>
                </a:effectLst>
                <a:latin typeface="Times New Roman" pitchFamily="18" charset="0"/>
              </a:rPr>
              <a:t>cije i r</a:t>
            </a:r>
            <a:r>
              <a:rPr lang="sr-Latn-CS" altLang="sr-Latn-RS" sz="2400" b="1" dirty="0">
                <a:solidFill>
                  <a:srgbClr val="333333"/>
                </a:solidFill>
                <a:effectLst>
                  <a:outerShdw blurRad="38100" dist="38100" dir="2700000" algn="tl">
                    <a:srgbClr val="000000"/>
                  </a:outerShdw>
                </a:effectLst>
                <a:latin typeface="Times New Roman" pitchFamily="18" charset="0"/>
              </a:rPr>
              <a:t>ase</a:t>
            </a:r>
            <a:r>
              <a:rPr lang="pt-BR" altLang="sr-Latn-RS" sz="2400" b="1" dirty="0">
                <a:solidFill>
                  <a:srgbClr val="333333"/>
                </a:solidFill>
                <a:effectLst>
                  <a:outerShdw blurRad="38100" dist="38100" dir="2700000" algn="tl">
                    <a:srgbClr val="000000"/>
                  </a:outerShdw>
                </a:effectLst>
                <a:latin typeface="Times New Roman" pitchFamily="18" charset="0"/>
              </a:rPr>
              <a:t>janja</a:t>
            </a:r>
            <a:r>
              <a:rPr lang="sr-Latn-CS" altLang="sr-Latn-RS" sz="2400" b="1" dirty="0">
                <a:solidFill>
                  <a:srgbClr val="333333"/>
                </a:solidFill>
                <a:effectLst>
                  <a:outerShdw blurRad="38100" dist="38100" dir="2700000" algn="tl">
                    <a:srgbClr val="000000"/>
                  </a:outerShdw>
                </a:effectLst>
                <a:latin typeface="Times New Roman" pitchFamily="18" charset="0"/>
              </a:rPr>
              <a:t> </a:t>
            </a:r>
          </a:p>
          <a:p>
            <a:pPr>
              <a:spcBef>
                <a:spcPts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samo </a:t>
            </a:r>
            <a:r>
              <a:rPr lang="sr-Latn-CS" altLang="sr-Latn-RS" sz="2400" b="1" dirty="0">
                <a:solidFill>
                  <a:srgbClr val="333333"/>
                </a:solidFill>
                <a:effectLst>
                  <a:outerShdw blurRad="38100" dist="38100" dir="2700000" algn="tl">
                    <a:srgbClr val="000000"/>
                  </a:outerShdw>
                </a:effectLst>
                <a:latin typeface="Times New Roman" pitchFamily="18" charset="0"/>
              </a:rPr>
              <a:t>za </a:t>
            </a:r>
            <a:r>
              <a:rPr lang="pt-BR" altLang="sr-Latn-RS" sz="2400" b="1" dirty="0">
                <a:solidFill>
                  <a:srgbClr val="333333"/>
                </a:solidFill>
                <a:effectLst>
                  <a:outerShdw blurRad="38100" dist="38100" dir="2700000" algn="tl">
                    <a:srgbClr val="000000"/>
                  </a:outerShdw>
                </a:effectLst>
                <a:latin typeface="Times New Roman" pitchFamily="18" charset="0"/>
              </a:rPr>
              <a:t>optimaln</a:t>
            </a:r>
            <a:r>
              <a:rPr lang="sr-Latn-CS" altLang="sr-Latn-RS" sz="2400" b="1" dirty="0">
                <a:solidFill>
                  <a:srgbClr val="333333"/>
                </a:solidFill>
                <a:effectLst>
                  <a:outerShdw blurRad="38100" dist="38100" dir="2700000" algn="tl">
                    <a:srgbClr val="000000"/>
                  </a:outerShdw>
                </a:effectLst>
                <a:latin typeface="Times New Roman" pitchFamily="18" charset="0"/>
              </a:rPr>
              <a:t>u</a:t>
            </a:r>
            <a:r>
              <a:rPr lang="pt-BR" altLang="sr-Latn-RS" sz="2400" b="1" dirty="0">
                <a:solidFill>
                  <a:srgbClr val="333333"/>
                </a:solidFill>
                <a:effectLst>
                  <a:outerShdw blurRad="38100" dist="38100" dir="2700000" algn="tl">
                    <a:srgbClr val="000000"/>
                  </a:outerShdw>
                </a:effectLst>
                <a:latin typeface="Times New Roman" pitchFamily="18" charset="0"/>
              </a:rPr>
              <a:t> veli</a:t>
            </a:r>
            <a:r>
              <a:rPr lang="pt-BR"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400" b="1" dirty="0">
                <a:solidFill>
                  <a:srgbClr val="333333"/>
                </a:solidFill>
                <a:effectLst>
                  <a:outerShdw blurRad="38100" dist="38100" dir="2700000" algn="tl">
                    <a:srgbClr val="000000"/>
                  </a:outerShdw>
                </a:effectLst>
                <a:latin typeface="Times New Roman" pitchFamily="18" charset="0"/>
              </a:rPr>
              <a:t>in</a:t>
            </a:r>
            <a:r>
              <a:rPr lang="sr-Latn-CS" altLang="sr-Latn-RS" sz="2400" b="1" dirty="0">
                <a:solidFill>
                  <a:srgbClr val="333333"/>
                </a:solidFill>
                <a:effectLst>
                  <a:outerShdw blurRad="38100" dist="38100" dir="2700000" algn="tl">
                    <a:srgbClr val="000000"/>
                  </a:outerShdw>
                </a:effectLst>
                <a:latin typeface="Times New Roman" pitchFamily="18" charset="0"/>
              </a:rPr>
              <a:t>u</a:t>
            </a:r>
            <a:r>
              <a:rPr lang="pt-BR" altLang="sr-Latn-RS" sz="2400" b="1" dirty="0">
                <a:solidFill>
                  <a:srgbClr val="333333"/>
                </a:solidFill>
                <a:effectLst>
                  <a:outerShdw blurRad="38100" dist="38100" dir="2700000" algn="tl">
                    <a:srgbClr val="000000"/>
                  </a:outerShdw>
                </a:effectLst>
                <a:latin typeface="Times New Roman" pitchFamily="18" charset="0"/>
              </a:rPr>
              <a:t> i oblik </a:t>
            </a:r>
            <a:r>
              <a:rPr lang="pt-BR"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400" b="1" dirty="0">
                <a:solidFill>
                  <a:srgbClr val="333333"/>
                </a:solidFill>
                <a:effectLst>
                  <a:outerShdw blurRad="38100" dist="38100" dir="2700000" algn="tl">
                    <a:srgbClr val="000000"/>
                  </a:outerShdw>
                </a:effectLst>
                <a:latin typeface="Times New Roman" pitchFamily="18" charset="0"/>
              </a:rPr>
              <a:t>estica efekat </a:t>
            </a:r>
            <a:r>
              <a:rPr lang="pt-BR" altLang="sr-Latn-RS" sz="2400" b="1" dirty="0" smtClean="0">
                <a:solidFill>
                  <a:srgbClr val="333333"/>
                </a:solidFill>
                <a:effectLst>
                  <a:outerShdw blurRad="38100" dist="38100" dir="2700000" algn="tl">
                    <a:srgbClr val="000000"/>
                  </a:outerShdw>
                </a:effectLst>
                <a:latin typeface="Times New Roman" pitchFamily="18" charset="0"/>
              </a:rPr>
              <a:t>poja</a:t>
            </a:r>
            <a:r>
              <a:rPr lang="pt-BR" altLang="sr-Latn-RS" sz="24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400" b="1" dirty="0" smtClean="0">
                <a:solidFill>
                  <a:srgbClr val="333333"/>
                </a:solidFill>
                <a:effectLst>
                  <a:outerShdw blurRad="38100" dist="38100" dir="2700000" algn="tl">
                    <a:srgbClr val="000000"/>
                  </a:outerShdw>
                </a:effectLst>
                <a:latin typeface="Times New Roman" pitchFamily="18" charset="0"/>
              </a:rPr>
              <a:t>anja</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pt-BR"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je</a:t>
            </a:r>
            <a:r>
              <a:rPr lang="pt-BR"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maksimalan</a:t>
            </a:r>
          </a:p>
          <a:p>
            <a:pPr>
              <a:spcBef>
                <a:spcPts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29411">
                                            <p:txEl>
                                              <p:pRg st="1" end="1"/>
                                            </p:txEl>
                                          </p:spTgt>
                                        </p:tgtEl>
                                        <p:attrNameLst>
                                          <p:attrName>style.visibility</p:attrName>
                                        </p:attrNameLst>
                                      </p:cBhvr>
                                      <p:to>
                                        <p:strVal val="visible"/>
                                      </p:to>
                                    </p:set>
                                    <p:animEffect transition="in" filter="wipe(down)">
                                      <p:cBhvr>
                                        <p:cTn id="7" dur="500"/>
                                        <p:tgtEl>
                                          <p:spTgt spid="529411">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529411">
                                            <p:txEl>
                                              <p:pRg st="4" end="4"/>
                                            </p:txEl>
                                          </p:spTgt>
                                        </p:tgtEl>
                                        <p:attrNameLst>
                                          <p:attrName>style.visibility</p:attrName>
                                        </p:attrNameLst>
                                      </p:cBhvr>
                                      <p:to>
                                        <p:strVal val="visible"/>
                                      </p:to>
                                    </p:set>
                                    <p:animEffect transition="in" filter="wipe(down)">
                                      <p:cBhvr>
                                        <p:cTn id="10" dur="500"/>
                                        <p:tgtEl>
                                          <p:spTgt spid="5294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462851" name="Rectangle 3"/>
          <p:cNvSpPr>
            <a:spLocks noGrp="1" noChangeArrowheads="1"/>
          </p:cNvSpPr>
          <p:nvPr>
            <p:ph type="body" idx="1"/>
          </p:nvPr>
        </p:nvSpPr>
        <p:spPr>
          <a:xfrm>
            <a:off x="381000" y="990600"/>
            <a:ext cx="8229600" cy="3962400"/>
          </a:xfrm>
        </p:spPr>
        <p:txBody>
          <a:bodyPr/>
          <a:lstStyle/>
          <a:p>
            <a:pPr>
              <a:spcBef>
                <a:spcPts val="0"/>
              </a:spcBef>
              <a:buFont typeface="Wingdings" panose="05000000000000000000" pitchFamily="2" charset="2"/>
              <a:buChar char="Ø"/>
            </a:pPr>
            <a:r>
              <a:rPr lang="sr-Latn-CS" altLang="sr-Latn-RS" sz="2600" b="1" dirty="0">
                <a:solidFill>
                  <a:srgbClr val="333333"/>
                </a:solidFill>
                <a:effectLst>
                  <a:outerShdw blurRad="38100" dist="38100" dir="2700000" algn="tl">
                    <a:srgbClr val="000000"/>
                  </a:outerShdw>
                </a:effectLst>
                <a:latin typeface="Times New Roman" pitchFamily="18" charset="0"/>
              </a:rPr>
              <a:t>u</a:t>
            </a:r>
            <a:r>
              <a:rPr lang="pt-BR" altLang="sr-Latn-RS" sz="2600" b="1" dirty="0">
                <a:solidFill>
                  <a:srgbClr val="333333"/>
                </a:solidFill>
                <a:effectLst>
                  <a:outerShdw blurRad="38100" dist="38100" dir="2700000" algn="tl">
                    <a:srgbClr val="000000"/>
                  </a:outerShdw>
                </a:effectLst>
                <a:latin typeface="Times New Roman" pitchFamily="18" charset="0"/>
              </a:rPr>
              <a:t>koliko su </a:t>
            </a:r>
            <a:r>
              <a:rPr lang="pt-BR" altLang="sr-Latn-RS" sz="28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t-BR" altLang="sr-Latn-RS" sz="2600" b="1" dirty="0">
                <a:solidFill>
                  <a:srgbClr val="333333"/>
                </a:solidFill>
                <a:effectLst>
                  <a:outerShdw blurRad="38100" dist="38100" dir="2700000" algn="tl">
                    <a:srgbClr val="000000"/>
                  </a:outerShdw>
                </a:effectLst>
                <a:latin typeface="Times New Roman" pitchFamily="18" charset="0"/>
              </a:rPr>
              <a:t>estice velike dolazi do </a:t>
            </a:r>
            <a:r>
              <a:rPr lang="pt-BR" altLang="sr-Latn-RS" sz="2600" b="1" dirty="0">
                <a:solidFill>
                  <a:srgbClr val="FF0066"/>
                </a:solidFill>
                <a:effectLst>
                  <a:outerShdw blurRad="38100" dist="38100" dir="2700000" algn="tl">
                    <a:srgbClr val="000000"/>
                  </a:outerShdw>
                </a:effectLst>
                <a:latin typeface="Times New Roman" pitchFamily="18" charset="0"/>
              </a:rPr>
              <a:t>ekscitacije mutipola koji ne emituju</a:t>
            </a:r>
            <a:r>
              <a:rPr lang="sr-Latn-CS" altLang="sr-Latn-RS" sz="2600" b="1" dirty="0">
                <a:solidFill>
                  <a:srgbClr val="FF0066"/>
                </a:solidFill>
                <a:effectLst>
                  <a:outerShdw blurRad="38100" dist="38100" dir="2700000" algn="tl">
                    <a:srgbClr val="000000"/>
                  </a:outerShdw>
                </a:effectLst>
                <a:latin typeface="Times New Roman" pitchFamily="18" charset="0"/>
              </a:rPr>
              <a:t> </a:t>
            </a:r>
            <a:r>
              <a:rPr lang="pt-BR" altLang="sr-Latn-RS" sz="2600" b="1" dirty="0">
                <a:solidFill>
                  <a:srgbClr val="FF0066"/>
                </a:solidFill>
                <a:effectLst>
                  <a:outerShdw blurRad="38100" dist="38100" dir="2700000" algn="tl">
                    <a:srgbClr val="000000"/>
                  </a:outerShdw>
                </a:effectLst>
                <a:latin typeface="Times New Roman" pitchFamily="18" charset="0"/>
              </a:rPr>
              <a:t>zra</a:t>
            </a:r>
            <a:r>
              <a:rPr lang="pt-BR" altLang="sr-Latn-RS" sz="26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pt-BR" altLang="sr-Latn-RS" sz="2600" b="1" dirty="0">
                <a:solidFill>
                  <a:srgbClr val="FF0066"/>
                </a:solidFill>
                <a:effectLst>
                  <a:outerShdw blurRad="38100" dist="38100" dir="2700000" algn="tl">
                    <a:srgbClr val="000000"/>
                  </a:outerShdw>
                </a:effectLst>
                <a:latin typeface="Times New Roman" pitchFamily="18" charset="0"/>
              </a:rPr>
              <a:t>enje</a:t>
            </a:r>
            <a:r>
              <a:rPr lang="sr-Latn-CS" altLang="sr-Latn-RS" sz="2600" b="1" dirty="0">
                <a:solidFill>
                  <a:srgbClr val="FF0066"/>
                </a:solidFill>
                <a:effectLst>
                  <a:outerShdw blurRad="38100" dist="38100" dir="2700000" algn="tl">
                    <a:srgbClr val="000000"/>
                  </a:outerShdw>
                </a:effectLst>
                <a:latin typeface="Times New Roman" pitchFamily="18" charset="0"/>
              </a:rPr>
              <a:t> dovoljnog intenziteta </a:t>
            </a:r>
            <a:r>
              <a:rPr lang="sr-Latn-CS" altLang="sr-Latn-RS" sz="2600" b="1" dirty="0">
                <a:solidFill>
                  <a:srgbClr val="333333"/>
                </a:solidFill>
                <a:effectLst>
                  <a:outerShdw blurRad="38100" dist="38100" dir="2700000" algn="tl">
                    <a:srgbClr val="000000"/>
                  </a:outerShdw>
                </a:effectLst>
                <a:latin typeface="Times New Roman" pitchFamily="18" charset="0"/>
              </a:rPr>
              <a:t>(s</a:t>
            </a:r>
            <a:r>
              <a:rPr lang="pt-BR" altLang="sr-Latn-RS" sz="2600" b="1" dirty="0">
                <a:solidFill>
                  <a:srgbClr val="333333"/>
                </a:solidFill>
                <a:effectLst>
                  <a:outerShdw blurRad="38100" dist="38100" dir="2700000" algn="tl">
                    <a:srgbClr val="000000"/>
                  </a:outerShdw>
                </a:effectLst>
                <a:latin typeface="Times New Roman" pitchFamily="18" charset="0"/>
              </a:rPr>
              <a:t>amo dipolni prelazi dovode do ramanskog rasejanja</a:t>
            </a:r>
            <a:r>
              <a:rPr lang="sr-Latn-CS" altLang="sr-Latn-RS" sz="2600" b="1" dirty="0">
                <a:solidFill>
                  <a:srgbClr val="333333"/>
                </a:solidFill>
                <a:effectLst>
                  <a:outerShdw blurRad="38100" dist="38100" dir="2700000" algn="tl">
                    <a:srgbClr val="000000"/>
                  </a:outerShdw>
                </a:effectLst>
                <a:latin typeface="Times New Roman" pitchFamily="18" charset="0"/>
              </a:rPr>
              <a:t>  dovoljnog intenziteta)</a:t>
            </a:r>
          </a:p>
          <a:p>
            <a:pPr>
              <a:spcBef>
                <a:spcPts val="0"/>
              </a:spcBef>
              <a:buFont typeface="Wingdings" panose="05000000000000000000" pitchFamily="2" charset="2"/>
              <a:buChar char="Ø"/>
            </a:pPr>
            <a:endParaRPr lang="sr-Latn-CS" altLang="sr-Latn-RS" sz="26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t-BR" altLang="sr-Latn-RS" sz="2600" b="1" dirty="0" smtClean="0">
                <a:solidFill>
                  <a:srgbClr val="333333"/>
                </a:solidFill>
                <a:effectLst>
                  <a:outerShdw blurRad="38100" dist="38100" dir="2700000" algn="tl">
                    <a:srgbClr val="000000"/>
                  </a:outerShdw>
                </a:effectLst>
                <a:latin typeface="Times New Roman" pitchFamily="18" charset="0"/>
              </a:rPr>
              <a:t>prelazi </a:t>
            </a:r>
            <a:r>
              <a:rPr lang="pt-BR" altLang="sr-Latn-RS" sz="2600" b="1" dirty="0">
                <a:solidFill>
                  <a:srgbClr val="333333"/>
                </a:solidFill>
                <a:effectLst>
                  <a:outerShdw blurRad="38100" dist="38100" dir="2700000" algn="tl">
                    <a:srgbClr val="000000"/>
                  </a:outerShdw>
                </a:effectLst>
                <a:latin typeface="Times New Roman" pitchFamily="18" charset="0"/>
              </a:rPr>
              <a:t>viših redova dovode do smanjenja </a:t>
            </a:r>
            <a:r>
              <a:rPr lang="sr-Latn-CS" altLang="sr-Latn-RS" sz="2600" b="1" dirty="0">
                <a:solidFill>
                  <a:srgbClr val="333333"/>
                </a:solidFill>
                <a:effectLst>
                  <a:outerShdw blurRad="38100" dist="38100" dir="2700000" algn="tl">
                    <a:srgbClr val="000000"/>
                  </a:outerShdw>
                </a:effectLst>
                <a:latin typeface="Times New Roman" pitchFamily="18" charset="0"/>
              </a:rPr>
              <a:t>faktora </a:t>
            </a:r>
            <a:r>
              <a:rPr lang="pt-BR" altLang="sr-Latn-RS" sz="2600" b="1" dirty="0">
                <a:solidFill>
                  <a:srgbClr val="333333"/>
                </a:solidFill>
                <a:effectLst>
                  <a:outerShdw blurRad="38100" dist="38100" dir="2700000" algn="tl">
                    <a:srgbClr val="000000"/>
                  </a:outerShdw>
                </a:effectLst>
                <a:latin typeface="Times New Roman" pitchFamily="18" charset="0"/>
              </a:rPr>
              <a:t>pojačanja intenziteta</a:t>
            </a:r>
            <a:endParaRPr lang="sr-Latn-CS" altLang="sr-Latn-RS" sz="2600" b="1" dirty="0">
              <a:solidFill>
                <a:srgbClr val="333333"/>
              </a:solidFill>
              <a:effectLst>
                <a:outerShdw blurRad="38100" dist="38100" dir="2700000" algn="tl">
                  <a:srgbClr val="000000"/>
                </a:outerShdw>
              </a:effectLst>
              <a:latin typeface="Times New Roman" pitchFamily="18" charset="0"/>
            </a:endParaRPr>
          </a:p>
          <a:p>
            <a:pPr marL="0" indent="0">
              <a:spcBef>
                <a:spcPts val="0"/>
              </a:spcBef>
              <a:buNone/>
            </a:pPr>
            <a:endParaRPr lang="sr-Latn-CS" altLang="sr-Latn-RS" sz="26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t-BR" altLang="sr-Latn-RS" sz="26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600" b="1" dirty="0" smtClean="0">
                <a:solidFill>
                  <a:srgbClr val="333333"/>
                </a:solidFill>
                <a:effectLst>
                  <a:outerShdw blurRad="38100" dist="38100" dir="2700000" algn="tl">
                    <a:srgbClr val="000000"/>
                  </a:outerShdw>
                </a:effectLst>
                <a:latin typeface="Times New Roman" pitchFamily="18" charset="0"/>
              </a:rPr>
              <a:t>estice </a:t>
            </a:r>
            <a:r>
              <a:rPr lang="pt-BR" altLang="sr-Latn-RS" sz="2600" b="1" dirty="0">
                <a:solidFill>
                  <a:srgbClr val="333333"/>
                </a:solidFill>
                <a:effectLst>
                  <a:outerShdw blurRad="38100" dist="38100" dir="2700000" algn="tl">
                    <a:srgbClr val="000000"/>
                  </a:outerShdw>
                </a:effectLst>
                <a:latin typeface="Times New Roman" pitchFamily="18" charset="0"/>
              </a:rPr>
              <a:t>koje su premale </a:t>
            </a:r>
            <a:r>
              <a:rPr lang="pt-BR" altLang="sr-Latn-RS" sz="2600" b="1" dirty="0">
                <a:solidFill>
                  <a:srgbClr val="FF0066"/>
                </a:solidFill>
                <a:effectLst>
                  <a:outerShdw blurRad="38100" dist="38100" dir="2700000" algn="tl">
                    <a:srgbClr val="000000"/>
                  </a:outerShdw>
                </a:effectLst>
                <a:latin typeface="Times New Roman" pitchFamily="18" charset="0"/>
              </a:rPr>
              <a:t>gube el</a:t>
            </a:r>
            <a:r>
              <a:rPr lang="sr-Latn-CS" altLang="sr-Latn-RS" sz="2600" b="1" dirty="0">
                <a:solidFill>
                  <a:srgbClr val="FF0066"/>
                </a:solidFill>
                <a:effectLst>
                  <a:outerShdw blurRad="38100" dist="38100" dir="2700000" algn="tl">
                    <a:srgbClr val="000000"/>
                  </a:outerShdw>
                </a:effectLst>
                <a:latin typeface="Times New Roman" pitchFamily="18" charset="0"/>
              </a:rPr>
              <a:t>e</a:t>
            </a:r>
            <a:r>
              <a:rPr lang="pt-BR" altLang="sr-Latn-RS" sz="2600" b="1" dirty="0">
                <a:solidFill>
                  <a:srgbClr val="FF0066"/>
                </a:solidFill>
                <a:effectLst>
                  <a:outerShdw blurRad="38100" dist="38100" dir="2700000" algn="tl">
                    <a:srgbClr val="000000"/>
                  </a:outerShdw>
                </a:effectLst>
                <a:latin typeface="Times New Roman" pitchFamily="18" charset="0"/>
              </a:rPr>
              <a:t>ktri</a:t>
            </a:r>
            <a:r>
              <a:rPr lang="en-US" altLang="sr-Latn-RS" sz="24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pt-BR" altLang="sr-Latn-RS" sz="2600" b="1" dirty="0">
                <a:solidFill>
                  <a:srgbClr val="FF0066"/>
                </a:solidFill>
                <a:effectLst>
                  <a:outerShdw blurRad="38100" dist="38100" dir="2700000" algn="tl">
                    <a:srgbClr val="000000"/>
                  </a:outerShdw>
                </a:effectLst>
                <a:latin typeface="Times New Roman" pitchFamily="18" charset="0"/>
              </a:rPr>
              <a:t>nu</a:t>
            </a:r>
            <a:r>
              <a:rPr lang="sr-Latn-CS" altLang="sr-Latn-RS" sz="2600" b="1" dirty="0">
                <a:solidFill>
                  <a:srgbClr val="FF0066"/>
                </a:solidFill>
                <a:effectLst>
                  <a:outerShdw blurRad="38100" dist="38100" dir="2700000" algn="tl">
                    <a:srgbClr val="000000"/>
                  </a:outerShdw>
                </a:effectLst>
                <a:latin typeface="Times New Roman" pitchFamily="18" charset="0"/>
              </a:rPr>
              <a:t> </a:t>
            </a:r>
            <a:r>
              <a:rPr lang="pt-BR" altLang="sr-Latn-RS" sz="2600" b="1" dirty="0" smtClean="0">
                <a:solidFill>
                  <a:srgbClr val="FF0066"/>
                </a:solidFill>
                <a:effectLst>
                  <a:outerShdw blurRad="38100" dist="38100" dir="2700000" algn="tl">
                    <a:srgbClr val="000000"/>
                  </a:outerShdw>
                </a:effectLst>
                <a:latin typeface="Times New Roman" pitchFamily="18" charset="0"/>
              </a:rPr>
              <a:t>provodljivost</a:t>
            </a:r>
            <a:r>
              <a:rPr lang="sr-Latn-CS" altLang="sr-Latn-RS" sz="2600" b="1" dirty="0" smtClean="0">
                <a:solidFill>
                  <a:srgbClr val="FF0066"/>
                </a:solidFill>
                <a:effectLst>
                  <a:outerShdw blurRad="38100" dist="38100" dir="2700000" algn="tl">
                    <a:srgbClr val="000000"/>
                  </a:outerShdw>
                </a:effectLst>
                <a:latin typeface="Times New Roman" pitchFamily="18" charset="0"/>
              </a:rPr>
              <a:t> </a:t>
            </a:r>
            <a:r>
              <a:rPr lang="pt-BR" altLang="sr-Latn-RS" sz="2600" b="1" dirty="0" smtClean="0">
                <a:solidFill>
                  <a:srgbClr val="FF0066"/>
                </a:solidFill>
                <a:effectLst>
                  <a:outerShdw blurRad="38100" dist="38100" dir="2700000" algn="tl">
                    <a:srgbClr val="000000"/>
                  </a:outerShdw>
                </a:effectLst>
                <a:latin typeface="Times New Roman" pitchFamily="18" charset="0"/>
              </a:rPr>
              <a:t> </a:t>
            </a:r>
            <a:r>
              <a:rPr lang="pt-BR" altLang="sr-Latn-RS" sz="2600" b="1" dirty="0" smtClean="0">
                <a:solidFill>
                  <a:srgbClr val="333333"/>
                </a:solidFill>
                <a:effectLst>
                  <a:outerShdw blurRad="38100" dist="38100" dir="2700000" algn="tl">
                    <a:srgbClr val="000000"/>
                  </a:outerShdw>
                </a:effectLst>
                <a:latin typeface="Times New Roman" pitchFamily="18" charset="0"/>
              </a:rPr>
              <a:t>i </a:t>
            </a:r>
            <a:r>
              <a:rPr lang="pt-BR" altLang="sr-Latn-RS" sz="2600" b="1" dirty="0">
                <a:solidFill>
                  <a:srgbClr val="333333"/>
                </a:solidFill>
                <a:effectLst>
                  <a:outerShdw blurRad="38100" dist="38100" dir="2700000" algn="tl">
                    <a:srgbClr val="000000"/>
                  </a:outerShdw>
                </a:effectLst>
                <a:latin typeface="Times New Roman" pitchFamily="18" charset="0"/>
              </a:rPr>
              <a:t>ne mogu da poja</a:t>
            </a:r>
            <a:r>
              <a:rPr lang="pt-BR" altLang="sr-Latn-RS" sz="28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t-BR" altLang="sr-Latn-RS" sz="2600" b="1" dirty="0">
                <a:solidFill>
                  <a:srgbClr val="333333"/>
                </a:solidFill>
                <a:effectLst>
                  <a:outerShdw blurRad="38100" dist="38100" dir="2700000" algn="tl">
                    <a:srgbClr val="000000"/>
                  </a:outerShdw>
                </a:effectLst>
                <a:latin typeface="Times New Roman" pitchFamily="18" charset="0"/>
              </a:rPr>
              <a:t>aju </a:t>
            </a:r>
            <a:r>
              <a:rPr lang="sr-Latn-RS" altLang="sr-Latn-RS" sz="2600" b="1" dirty="0" smtClean="0">
                <a:solidFill>
                  <a:srgbClr val="333333"/>
                </a:solidFill>
                <a:effectLst>
                  <a:outerShdw blurRad="38100" dist="38100" dir="2700000" algn="tl">
                    <a:srgbClr val="000000"/>
                  </a:outerShdw>
                </a:effectLst>
                <a:latin typeface="Times New Roman" pitchFamily="18" charset="0"/>
              </a:rPr>
              <a:t>upadno </a:t>
            </a:r>
            <a:r>
              <a:rPr lang="pt-BR" altLang="sr-Latn-RS" sz="2600" b="1" dirty="0" smtClean="0">
                <a:solidFill>
                  <a:srgbClr val="333333"/>
                </a:solidFill>
                <a:effectLst>
                  <a:outerShdw blurRad="38100" dist="38100" dir="2700000" algn="tl">
                    <a:srgbClr val="000000"/>
                  </a:outerShdw>
                </a:effectLst>
                <a:latin typeface="Times New Roman" pitchFamily="18" charset="0"/>
              </a:rPr>
              <a:t>polje</a:t>
            </a:r>
            <a:endParaRPr lang="sr-Latn-CS" altLang="sr-Latn-RS" sz="26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en-US" altLang="sr-Latn-RS" sz="2600" dirty="0">
              <a:solidFill>
                <a:srgbClr val="333333"/>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62851">
                                            <p:txEl>
                                              <p:pRg st="0" end="0"/>
                                            </p:txEl>
                                          </p:spTgt>
                                        </p:tgtEl>
                                        <p:attrNameLst>
                                          <p:attrName>style.visibility</p:attrName>
                                        </p:attrNameLst>
                                      </p:cBhvr>
                                      <p:to>
                                        <p:strVal val="visible"/>
                                      </p:to>
                                    </p:set>
                                    <p:anim calcmode="lin" valueType="num">
                                      <p:cBhvr>
                                        <p:cTn id="7" dur="1000" fill="hold"/>
                                        <p:tgtEl>
                                          <p:spTgt spid="462851">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46285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62851">
                                            <p:txEl>
                                              <p:pRg st="0" end="0"/>
                                            </p:txEl>
                                          </p:spTgt>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462851">
                                            <p:txEl>
                                              <p:pRg st="2" end="2"/>
                                            </p:txEl>
                                          </p:spTgt>
                                        </p:tgtEl>
                                        <p:attrNameLst>
                                          <p:attrName>style.visibility</p:attrName>
                                        </p:attrNameLst>
                                      </p:cBhvr>
                                      <p:to>
                                        <p:strVal val="visible"/>
                                      </p:to>
                                    </p:set>
                                    <p:anim calcmode="lin" valueType="num">
                                      <p:cBhvr>
                                        <p:cTn id="12" dur="1000" fill="hold"/>
                                        <p:tgtEl>
                                          <p:spTgt spid="462851">
                                            <p:txEl>
                                              <p:pRg st="2" end="2"/>
                                            </p:txEl>
                                          </p:spTgt>
                                        </p:tgtEl>
                                        <p:attrNameLst>
                                          <p:attrName>ppt_w</p:attrName>
                                        </p:attrNameLst>
                                      </p:cBhvr>
                                      <p:tavLst>
                                        <p:tav tm="0">
                                          <p:val>
                                            <p:strVal val="#ppt_w+.3"/>
                                          </p:val>
                                        </p:tav>
                                        <p:tav tm="100000">
                                          <p:val>
                                            <p:strVal val="#ppt_w"/>
                                          </p:val>
                                        </p:tav>
                                      </p:tavLst>
                                    </p:anim>
                                    <p:anim calcmode="lin" valueType="num">
                                      <p:cBhvr>
                                        <p:cTn id="13" dur="1000" fill="hold"/>
                                        <p:tgtEl>
                                          <p:spTgt spid="462851">
                                            <p:txEl>
                                              <p:pRg st="2" end="2"/>
                                            </p:txEl>
                                          </p:spTgt>
                                        </p:tgtEl>
                                        <p:attrNameLst>
                                          <p:attrName>ppt_h</p:attrName>
                                        </p:attrNameLst>
                                      </p:cBhvr>
                                      <p:tavLst>
                                        <p:tav tm="0">
                                          <p:val>
                                            <p:strVal val="#ppt_h"/>
                                          </p:val>
                                        </p:tav>
                                        <p:tav tm="100000">
                                          <p:val>
                                            <p:strVal val="#ppt_h"/>
                                          </p:val>
                                        </p:tav>
                                      </p:tavLst>
                                    </p:anim>
                                    <p:animEffect transition="in" filter="fade">
                                      <p:cBhvr>
                                        <p:cTn id="14" dur="1000"/>
                                        <p:tgtEl>
                                          <p:spTgt spid="462851">
                                            <p:txEl>
                                              <p:pRg st="2" end="2"/>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12" fill="hold" nodeType="clickEffect">
                                  <p:stCondLst>
                                    <p:cond delay="0"/>
                                  </p:stCondLst>
                                  <p:childTnLst>
                                    <p:set>
                                      <p:cBhvr>
                                        <p:cTn id="18" dur="1" fill="hold">
                                          <p:stCondLst>
                                            <p:cond delay="0"/>
                                          </p:stCondLst>
                                        </p:cTn>
                                        <p:tgtEl>
                                          <p:spTgt spid="462851">
                                            <p:txEl>
                                              <p:pRg st="4" end="4"/>
                                            </p:txEl>
                                          </p:spTgt>
                                        </p:tgtEl>
                                        <p:attrNameLst>
                                          <p:attrName>style.visibility</p:attrName>
                                        </p:attrNameLst>
                                      </p:cBhvr>
                                      <p:to>
                                        <p:strVal val="visible"/>
                                      </p:to>
                                    </p:set>
                                    <p:animEffect transition="in" filter="strips(downLeft)">
                                      <p:cBhvr>
                                        <p:cTn id="19" dur="500"/>
                                        <p:tgtEl>
                                          <p:spTgt spid="4628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3" name="Rectangle 3"/>
          <p:cNvSpPr>
            <a:spLocks noGrp="1" noChangeArrowheads="1"/>
          </p:cNvSpPr>
          <p:nvPr>
            <p:ph type="body" idx="1"/>
          </p:nvPr>
        </p:nvSpPr>
        <p:spPr>
          <a:xfrm>
            <a:off x="152400" y="533400"/>
            <a:ext cx="4419600" cy="5410200"/>
          </a:xfrm>
        </p:spPr>
        <p:txBody>
          <a:bodyPr/>
          <a:lstStyle/>
          <a:p>
            <a:pPr>
              <a:spcBef>
                <a:spcPts val="0"/>
              </a:spcBef>
              <a:buFont typeface="Wingdings" panose="05000000000000000000" pitchFamily="2" charset="2"/>
              <a:buChar char="Ø"/>
            </a:pPr>
            <a:r>
              <a:rPr lang="sr-Latn-CS" altLang="sr-Latn-RS" sz="2000" b="1" dirty="0">
                <a:solidFill>
                  <a:srgbClr val="333333"/>
                </a:solidFill>
                <a:effectLst>
                  <a:outerShdw blurRad="38100" dist="38100" dir="2700000" algn="tl">
                    <a:srgbClr val="000000"/>
                  </a:outerShdw>
                </a:effectLst>
                <a:latin typeface="Times New Roman" pitchFamily="18" charset="0"/>
              </a:rPr>
              <a:t>poja</a:t>
            </a:r>
            <a:r>
              <a:rPr lang="en-US" altLang="sr-Latn-RS" sz="18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anje intenziteta rasutog zra</a:t>
            </a:r>
            <a:r>
              <a:rPr lang="pt-BR"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enja raste sa gradijentom  elektri</a:t>
            </a:r>
            <a:r>
              <a:rPr lang="pt-BR"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nog polja </a:t>
            </a: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a:solidFill>
                  <a:srgbClr val="333333"/>
                </a:solidFill>
                <a:effectLst>
                  <a:outerShdw blurRad="38100" dist="38100" dir="2700000" algn="tl">
                    <a:srgbClr val="000000"/>
                  </a:outerShdw>
                </a:effectLst>
                <a:latin typeface="Times New Roman" pitchFamily="18" charset="0"/>
              </a:rPr>
              <a:t>iz tog razloga je potrebno da površina metala bude gruba </a:t>
            </a:r>
            <a:r>
              <a:rPr lang="sr-Latn-CS" altLang="sr-Latn-RS" sz="2000" b="1" dirty="0" smtClean="0">
                <a:solidFill>
                  <a:srgbClr val="333333"/>
                </a:solidFill>
                <a:effectLst>
                  <a:outerShdw blurRad="38100" dist="38100" dir="2700000" algn="tl">
                    <a:srgbClr val="000000"/>
                  </a:outerShdw>
                </a:effectLst>
                <a:latin typeface="Times New Roman" pitchFamily="18" charset="0"/>
              </a:rPr>
              <a:t>da     </a:t>
            </a:r>
            <a:r>
              <a:rPr lang="sr-Latn-CS" altLang="sr-Latn-RS" sz="2000" b="1" dirty="0">
                <a:solidFill>
                  <a:srgbClr val="333333"/>
                </a:solidFill>
                <a:effectLst>
                  <a:outerShdw blurRad="38100" dist="38100" dir="2700000" algn="tl">
                    <a:srgbClr val="000000"/>
                  </a:outerShdw>
                </a:effectLst>
                <a:latin typeface="Times New Roman" pitchFamily="18" charset="0"/>
              </a:rPr>
              <a:t>bi se omogućio tzv. </a:t>
            </a:r>
            <a:r>
              <a:rPr lang="sr-Latn-CS" altLang="sr-Latn-RS" sz="2000" b="1" dirty="0">
                <a:solidFill>
                  <a:srgbClr val="FF0066"/>
                </a:solidFill>
                <a:effectLst>
                  <a:outerShdw blurRad="38100" dist="38100" dir="2700000" algn="tl">
                    <a:srgbClr val="000000"/>
                  </a:outerShdw>
                </a:effectLst>
                <a:latin typeface="Times New Roman" pitchFamily="18" charset="0"/>
              </a:rPr>
              <a:t>“antena” efekat</a:t>
            </a:r>
          </a:p>
          <a:p>
            <a:pPr>
              <a:spcBef>
                <a:spcPts val="0"/>
              </a:spcBef>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SERS </a:t>
            </a:r>
            <a:r>
              <a:rPr lang="sr-Latn-CS" altLang="sr-Latn-RS" sz="2000" b="1" dirty="0">
                <a:solidFill>
                  <a:srgbClr val="333333"/>
                </a:solidFill>
                <a:effectLst>
                  <a:outerShdw blurRad="38100" dist="38100" dir="2700000" algn="tl">
                    <a:srgbClr val="000000"/>
                  </a:outerShdw>
                </a:effectLst>
                <a:latin typeface="Times New Roman" pitchFamily="18" charset="0"/>
              </a:rPr>
              <a:t>supstrati takođe moraju da: </a:t>
            </a:r>
          </a:p>
          <a:p>
            <a:pPr>
              <a:spcBef>
                <a:spcPts val="0"/>
              </a:spcBef>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Tx/>
              <a:buNone/>
            </a:pP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FF0066"/>
                </a:solidFill>
                <a:effectLst>
                  <a:outerShdw blurRad="38100" dist="38100" dir="2700000" algn="tl">
                    <a:srgbClr val="000000"/>
                  </a:outerShdw>
                </a:effectLst>
                <a:latin typeface="Times New Roman" pitchFamily="18" charset="0"/>
              </a:rPr>
              <a:t>- budu hemijski i biološki   </a:t>
            </a:r>
          </a:p>
          <a:p>
            <a:pPr>
              <a:spcBef>
                <a:spcPts val="0"/>
              </a:spcBef>
              <a:buFontTx/>
              <a:buNone/>
            </a:pPr>
            <a:r>
              <a:rPr lang="sr-Latn-CS" altLang="sr-Latn-RS" sz="2000" b="1" dirty="0">
                <a:solidFill>
                  <a:srgbClr val="FF0066"/>
                </a:solidFill>
                <a:effectLst>
                  <a:outerShdw blurRad="38100" dist="38100" dir="2700000" algn="tl">
                    <a:srgbClr val="000000"/>
                  </a:outerShdw>
                </a:effectLst>
                <a:latin typeface="Times New Roman" pitchFamily="18" charset="0"/>
              </a:rPr>
              <a:t>         kompatabilni sa analitom</a:t>
            </a:r>
          </a:p>
          <a:p>
            <a:pPr>
              <a:spcBef>
                <a:spcPts val="0"/>
              </a:spcBef>
              <a:buFontTx/>
              <a:buNone/>
            </a:pPr>
            <a:r>
              <a:rPr lang="sr-Latn-CS" altLang="sr-Latn-RS" sz="2000" b="1" dirty="0">
                <a:solidFill>
                  <a:srgbClr val="FF0066"/>
                </a:solidFill>
                <a:effectLst>
                  <a:outerShdw blurRad="38100" dist="38100" dir="2700000" algn="tl">
                    <a:srgbClr val="000000"/>
                  </a:outerShdw>
                </a:effectLst>
                <a:latin typeface="Times New Roman" pitchFamily="18" charset="0"/>
              </a:rPr>
              <a:t>         </a:t>
            </a:r>
          </a:p>
          <a:p>
            <a:pPr>
              <a:spcBef>
                <a:spcPts val="0"/>
              </a:spcBef>
              <a:buFontTx/>
              <a:buNone/>
            </a:pPr>
            <a:r>
              <a:rPr lang="sr-Latn-CS" altLang="sr-Latn-RS" sz="2000" b="1" dirty="0">
                <a:solidFill>
                  <a:srgbClr val="FF0066"/>
                </a:solidFill>
                <a:effectLst>
                  <a:outerShdw blurRad="38100" dist="38100" dir="2700000" algn="tl">
                    <a:srgbClr val="000000"/>
                  </a:outerShdw>
                </a:effectLst>
                <a:latin typeface="Times New Roman" pitchFamily="18" charset="0"/>
              </a:rPr>
              <a:t>       - hemijski i vremenski stabilni</a:t>
            </a:r>
          </a:p>
          <a:p>
            <a:pPr>
              <a:spcBef>
                <a:spcPts val="0"/>
              </a:spcBef>
              <a:buFontTx/>
              <a:buNone/>
            </a:pPr>
            <a:endParaRPr lang="sr-Latn-CS" altLang="sr-Latn-RS" sz="2000" b="1" dirty="0">
              <a:solidFill>
                <a:srgbClr val="FF0066"/>
              </a:solidFill>
              <a:effectLst>
                <a:outerShdw blurRad="38100" dist="38100" dir="2700000" algn="tl">
                  <a:srgbClr val="000000"/>
                </a:outerShdw>
              </a:effectLst>
              <a:latin typeface="Times New Roman" pitchFamily="18" charset="0"/>
            </a:endParaRPr>
          </a:p>
          <a:p>
            <a:pPr>
              <a:spcBef>
                <a:spcPts val="0"/>
              </a:spcBef>
              <a:buFontTx/>
              <a:buNone/>
            </a:pPr>
            <a:r>
              <a:rPr lang="sr-Latn-CS" altLang="sr-Latn-RS" sz="2000" b="1" dirty="0">
                <a:solidFill>
                  <a:srgbClr val="FF0066"/>
                </a:solidFill>
                <a:effectLst>
                  <a:outerShdw blurRad="38100" dist="38100" dir="2700000" algn="tl">
                    <a:srgbClr val="000000"/>
                  </a:outerShdw>
                </a:effectLst>
                <a:latin typeface="Times New Roman" pitchFamily="18" charset="0"/>
              </a:rPr>
              <a:t>       - reproduktivni i ekonomični u </a:t>
            </a:r>
          </a:p>
          <a:p>
            <a:pPr>
              <a:spcBef>
                <a:spcPts val="0"/>
              </a:spcBef>
              <a:buFontTx/>
              <a:buNone/>
            </a:pPr>
            <a:r>
              <a:rPr lang="sr-Latn-CS" altLang="sr-Latn-RS" sz="2000" b="1" dirty="0">
                <a:solidFill>
                  <a:srgbClr val="FF0066"/>
                </a:solidFill>
                <a:effectLst>
                  <a:outerShdw blurRad="38100" dist="38100" dir="2700000" algn="tl">
                    <a:srgbClr val="000000"/>
                  </a:outerShdw>
                </a:effectLst>
                <a:latin typeface="Times New Roman" pitchFamily="18" charset="0"/>
              </a:rPr>
              <a:t>         pripremi</a:t>
            </a:r>
          </a:p>
          <a:p>
            <a:pPr>
              <a:spcBef>
                <a:spcPts val="0"/>
              </a:spcBef>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p:txBody>
      </p:sp>
      <p:pic>
        <p:nvPicPr>
          <p:cNvPr id="527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524000"/>
            <a:ext cx="4410075" cy="3019425"/>
          </a:xfrm>
          <a:prstGeom prst="rect">
            <a:avLst/>
          </a:prstGeom>
          <a:noFill/>
          <a:extLst>
            <a:ext uri="{909E8E84-426E-40DD-AFC4-6F175D3DCCD1}">
              <a14:hiddenFill xmlns:a14="http://schemas.microsoft.com/office/drawing/2010/main">
                <a:solidFill>
                  <a:srgbClr val="FFFFFF"/>
                </a:solidFill>
              </a14:hiddenFill>
            </a:ext>
          </a:extLst>
        </p:spPr>
      </p:pic>
      <p:sp>
        <p:nvSpPr>
          <p:cNvPr id="527365" name="Rectangle 5"/>
          <p:cNvSpPr>
            <a:spLocks noChangeArrowheads="1"/>
          </p:cNvSpPr>
          <p:nvPr/>
        </p:nvSpPr>
        <p:spPr bwMode="auto">
          <a:xfrm>
            <a:off x="4800600" y="4876800"/>
            <a:ext cx="4114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Latn-CS" altLang="sr-Latn-RS" b="1">
                <a:solidFill>
                  <a:srgbClr val="333333"/>
                </a:solidFill>
                <a:effectLst>
                  <a:outerShdw blurRad="38100" dist="38100" dir="2700000" algn="tl">
                    <a:srgbClr val="000000"/>
                  </a:outerShdw>
                </a:effectLst>
                <a:latin typeface="Times New Roman" pitchFamily="18" charset="0"/>
              </a:rPr>
              <a:t>Tipičan SERS aktivni klaster srebra i raspodele polja na klasteru</a:t>
            </a:r>
            <a:endParaRPr lang="en-US" altLang="sr-Latn-RS" b="1">
              <a:solidFill>
                <a:srgbClr val="333333"/>
              </a:solidFill>
              <a:effectLst>
                <a:outerShdw blurRad="38100" dist="38100" dir="2700000" algn="tl">
                  <a:srgbClr val="000000"/>
                </a:outerShdw>
              </a:effectLst>
              <a:latin typeface="Times New Roman" pitchFamily="18" charset="0"/>
            </a:endParaRPr>
          </a:p>
        </p:txBody>
      </p:sp>
      <p:graphicFrame>
        <p:nvGraphicFramePr>
          <p:cNvPr id="527380" name="Group 20"/>
          <p:cNvGraphicFramePr>
            <a:graphicFrameLocks noGrp="1"/>
          </p:cNvGraphicFramePr>
          <p:nvPr/>
        </p:nvGraphicFramePr>
        <p:xfrm>
          <a:off x="4495800" y="1447800"/>
          <a:ext cx="4495800" cy="3276600"/>
        </p:xfrm>
        <a:graphic>
          <a:graphicData uri="http://schemas.openxmlformats.org/drawingml/2006/table">
            <a:tbl>
              <a:tblPr/>
              <a:tblGrid>
                <a:gridCol w="4495800"/>
              </a:tblGrid>
              <a:tr h="32766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27363">
                                            <p:txEl>
                                              <p:pRg st="0" end="0"/>
                                            </p:txEl>
                                          </p:spTgt>
                                        </p:tgtEl>
                                        <p:attrNameLst>
                                          <p:attrName>style.visibility</p:attrName>
                                        </p:attrNameLst>
                                      </p:cBhvr>
                                      <p:to>
                                        <p:strVal val="visible"/>
                                      </p:to>
                                    </p:set>
                                    <p:animEffect transition="in" filter="wipe(down)">
                                      <p:cBhvr>
                                        <p:cTn id="7" dur="500"/>
                                        <p:tgtEl>
                                          <p:spTgt spid="52736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527363">
                                            <p:txEl>
                                              <p:pRg st="2" end="2"/>
                                            </p:txEl>
                                          </p:spTgt>
                                        </p:tgtEl>
                                        <p:attrNameLst>
                                          <p:attrName>style.visibility</p:attrName>
                                        </p:attrNameLst>
                                      </p:cBhvr>
                                      <p:to>
                                        <p:strVal val="visible"/>
                                      </p:to>
                                    </p:set>
                                    <p:animEffect transition="in" filter="wipe(down)">
                                      <p:cBhvr>
                                        <p:cTn id="10" dur="500"/>
                                        <p:tgtEl>
                                          <p:spTgt spid="527363">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5" presetClass="entr" presetSubtype="0" fill="hold" nodeType="clickEffect">
                                  <p:stCondLst>
                                    <p:cond delay="0"/>
                                  </p:stCondLst>
                                  <p:childTnLst>
                                    <p:set>
                                      <p:cBhvr>
                                        <p:cTn id="14" dur="1" fill="hold">
                                          <p:stCondLst>
                                            <p:cond delay="0"/>
                                          </p:stCondLst>
                                        </p:cTn>
                                        <p:tgtEl>
                                          <p:spTgt spid="527363">
                                            <p:txEl>
                                              <p:pRg st="5" end="5"/>
                                            </p:txEl>
                                          </p:spTgt>
                                        </p:tgtEl>
                                        <p:attrNameLst>
                                          <p:attrName>style.visibility</p:attrName>
                                        </p:attrNameLst>
                                      </p:cBhvr>
                                      <p:to>
                                        <p:strVal val="visible"/>
                                      </p:to>
                                    </p:set>
                                    <p:anim calcmode="lin" valueType="num">
                                      <p:cBhvr>
                                        <p:cTn id="15" dur="500" decel="50000" fill="hold">
                                          <p:stCondLst>
                                            <p:cond delay="0"/>
                                          </p:stCondLst>
                                        </p:cTn>
                                        <p:tgtEl>
                                          <p:spTgt spid="527363">
                                            <p:txEl>
                                              <p:pRg st="5" end="5"/>
                                            </p:txEl>
                                          </p:spTgt>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527363">
                                            <p:txEl>
                                              <p:pRg st="5" end="5"/>
                                            </p:txEl>
                                          </p:spTgt>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527363">
                                            <p:txEl>
                                              <p:pRg st="5" end="5"/>
                                            </p:txEl>
                                          </p:spTgt>
                                        </p:tgtEl>
                                        <p:attrNameLst>
                                          <p:attrName>ppt_w</p:attrName>
                                        </p:attrNameLst>
                                      </p:cBhvr>
                                      <p:tavLst>
                                        <p:tav tm="0">
                                          <p:val>
                                            <p:strVal val="#ppt_w*.05"/>
                                          </p:val>
                                        </p:tav>
                                        <p:tav tm="100000">
                                          <p:val>
                                            <p:strVal val="#ppt_w"/>
                                          </p:val>
                                        </p:tav>
                                      </p:tavLst>
                                    </p:anim>
                                    <p:anim calcmode="lin" valueType="num">
                                      <p:cBhvr>
                                        <p:cTn id="18" dur="1000" fill="hold"/>
                                        <p:tgtEl>
                                          <p:spTgt spid="527363">
                                            <p:txEl>
                                              <p:pRg st="5" end="5"/>
                                            </p:txEl>
                                          </p:spTgt>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527363">
                                            <p:txEl>
                                              <p:pRg st="5" end="5"/>
                                            </p:txEl>
                                          </p:spTgt>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527363">
                                            <p:txEl>
                                              <p:pRg st="5" end="5"/>
                                            </p:txEl>
                                          </p:spTgt>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527363">
                                            <p:txEl>
                                              <p:pRg st="5" end="5"/>
                                            </p:txEl>
                                          </p:spTgt>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527363">
                                            <p:txEl>
                                              <p:pRg st="5" end="5"/>
                                            </p:txEl>
                                          </p:spTgt>
                                        </p:tgtEl>
                                      </p:cBhvr>
                                    </p:animEffect>
                                  </p:childTnLst>
                                </p:cTn>
                              </p:par>
                              <p:par>
                                <p:cTn id="23" presetID="25" presetClass="entr" presetSubtype="0" fill="hold" nodeType="withEffect">
                                  <p:stCondLst>
                                    <p:cond delay="0"/>
                                  </p:stCondLst>
                                  <p:childTnLst>
                                    <p:set>
                                      <p:cBhvr>
                                        <p:cTn id="24" dur="1" fill="hold">
                                          <p:stCondLst>
                                            <p:cond delay="0"/>
                                          </p:stCondLst>
                                        </p:cTn>
                                        <p:tgtEl>
                                          <p:spTgt spid="527363">
                                            <p:txEl>
                                              <p:pRg st="7" end="7"/>
                                            </p:txEl>
                                          </p:spTgt>
                                        </p:tgtEl>
                                        <p:attrNameLst>
                                          <p:attrName>style.visibility</p:attrName>
                                        </p:attrNameLst>
                                      </p:cBhvr>
                                      <p:to>
                                        <p:strVal val="visible"/>
                                      </p:to>
                                    </p:set>
                                    <p:anim calcmode="lin" valueType="num">
                                      <p:cBhvr>
                                        <p:cTn id="25" dur="500" decel="50000" fill="hold">
                                          <p:stCondLst>
                                            <p:cond delay="0"/>
                                          </p:stCondLst>
                                        </p:cTn>
                                        <p:tgtEl>
                                          <p:spTgt spid="527363">
                                            <p:txEl>
                                              <p:pRg st="7" end="7"/>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527363">
                                            <p:txEl>
                                              <p:pRg st="7" end="7"/>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527363">
                                            <p:txEl>
                                              <p:pRg st="7" end="7"/>
                                            </p:txEl>
                                          </p:spTgt>
                                        </p:tgtEl>
                                        <p:attrNameLst>
                                          <p:attrName>ppt_w</p:attrName>
                                        </p:attrNameLst>
                                      </p:cBhvr>
                                      <p:tavLst>
                                        <p:tav tm="0">
                                          <p:val>
                                            <p:strVal val="#ppt_w*.05"/>
                                          </p:val>
                                        </p:tav>
                                        <p:tav tm="100000">
                                          <p:val>
                                            <p:strVal val="#ppt_w"/>
                                          </p:val>
                                        </p:tav>
                                      </p:tavLst>
                                    </p:anim>
                                    <p:anim calcmode="lin" valueType="num">
                                      <p:cBhvr>
                                        <p:cTn id="28" dur="1000" fill="hold"/>
                                        <p:tgtEl>
                                          <p:spTgt spid="527363">
                                            <p:txEl>
                                              <p:pRg st="7" end="7"/>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527363">
                                            <p:txEl>
                                              <p:pRg st="7" end="7"/>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527363">
                                            <p:txEl>
                                              <p:pRg st="7" end="7"/>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527363">
                                            <p:txEl>
                                              <p:pRg st="7" end="7"/>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527363">
                                            <p:txEl>
                                              <p:pRg st="7" end="7"/>
                                            </p:txEl>
                                          </p:spTgt>
                                        </p:tgtEl>
                                      </p:cBhvr>
                                    </p:animEffect>
                                  </p:childTnLst>
                                </p:cTn>
                              </p:par>
                              <p:par>
                                <p:cTn id="33" presetID="25" presetClass="entr" presetSubtype="0" fill="hold" nodeType="withEffect">
                                  <p:stCondLst>
                                    <p:cond delay="0"/>
                                  </p:stCondLst>
                                  <p:childTnLst>
                                    <p:set>
                                      <p:cBhvr>
                                        <p:cTn id="34" dur="1" fill="hold">
                                          <p:stCondLst>
                                            <p:cond delay="0"/>
                                          </p:stCondLst>
                                        </p:cTn>
                                        <p:tgtEl>
                                          <p:spTgt spid="527363">
                                            <p:txEl>
                                              <p:pRg st="8" end="8"/>
                                            </p:txEl>
                                          </p:spTgt>
                                        </p:tgtEl>
                                        <p:attrNameLst>
                                          <p:attrName>style.visibility</p:attrName>
                                        </p:attrNameLst>
                                      </p:cBhvr>
                                      <p:to>
                                        <p:strVal val="visible"/>
                                      </p:to>
                                    </p:set>
                                    <p:anim calcmode="lin" valueType="num">
                                      <p:cBhvr>
                                        <p:cTn id="35" dur="500" decel="50000" fill="hold">
                                          <p:stCondLst>
                                            <p:cond delay="0"/>
                                          </p:stCondLst>
                                        </p:cTn>
                                        <p:tgtEl>
                                          <p:spTgt spid="527363">
                                            <p:txEl>
                                              <p:pRg st="8" end="8"/>
                                            </p:txEl>
                                          </p:spTgt>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527363">
                                            <p:txEl>
                                              <p:pRg st="8" end="8"/>
                                            </p:txEl>
                                          </p:spTgt>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527363">
                                            <p:txEl>
                                              <p:pRg st="8" end="8"/>
                                            </p:txEl>
                                          </p:spTgt>
                                        </p:tgtEl>
                                        <p:attrNameLst>
                                          <p:attrName>ppt_w</p:attrName>
                                        </p:attrNameLst>
                                      </p:cBhvr>
                                      <p:tavLst>
                                        <p:tav tm="0">
                                          <p:val>
                                            <p:strVal val="#ppt_w*.05"/>
                                          </p:val>
                                        </p:tav>
                                        <p:tav tm="100000">
                                          <p:val>
                                            <p:strVal val="#ppt_w"/>
                                          </p:val>
                                        </p:tav>
                                      </p:tavLst>
                                    </p:anim>
                                    <p:anim calcmode="lin" valueType="num">
                                      <p:cBhvr>
                                        <p:cTn id="38" dur="1000" fill="hold"/>
                                        <p:tgtEl>
                                          <p:spTgt spid="527363">
                                            <p:txEl>
                                              <p:pRg st="8" end="8"/>
                                            </p:txEl>
                                          </p:spTgt>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527363">
                                            <p:txEl>
                                              <p:pRg st="8" end="8"/>
                                            </p:txEl>
                                          </p:spTgt>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527363">
                                            <p:txEl>
                                              <p:pRg st="8" end="8"/>
                                            </p:txEl>
                                          </p:spTgt>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527363">
                                            <p:txEl>
                                              <p:pRg st="8" end="8"/>
                                            </p:txEl>
                                          </p:spTgt>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527363">
                                            <p:txEl>
                                              <p:pRg st="8" end="8"/>
                                            </p:txEl>
                                          </p:spTgt>
                                        </p:tgtEl>
                                      </p:cBhvr>
                                    </p:animEffect>
                                  </p:childTnLst>
                                </p:cTn>
                              </p:par>
                              <p:par>
                                <p:cTn id="43" presetID="25" presetClass="entr" presetSubtype="0" fill="hold" nodeType="withEffect">
                                  <p:stCondLst>
                                    <p:cond delay="0"/>
                                  </p:stCondLst>
                                  <p:childTnLst>
                                    <p:set>
                                      <p:cBhvr>
                                        <p:cTn id="44" dur="1" fill="hold">
                                          <p:stCondLst>
                                            <p:cond delay="0"/>
                                          </p:stCondLst>
                                        </p:cTn>
                                        <p:tgtEl>
                                          <p:spTgt spid="527363">
                                            <p:txEl>
                                              <p:pRg st="9" end="9"/>
                                            </p:txEl>
                                          </p:spTgt>
                                        </p:tgtEl>
                                        <p:attrNameLst>
                                          <p:attrName>style.visibility</p:attrName>
                                        </p:attrNameLst>
                                      </p:cBhvr>
                                      <p:to>
                                        <p:strVal val="visible"/>
                                      </p:to>
                                    </p:set>
                                    <p:anim calcmode="lin" valueType="num">
                                      <p:cBhvr>
                                        <p:cTn id="45" dur="500" decel="50000" fill="hold">
                                          <p:stCondLst>
                                            <p:cond delay="0"/>
                                          </p:stCondLst>
                                        </p:cTn>
                                        <p:tgtEl>
                                          <p:spTgt spid="527363">
                                            <p:txEl>
                                              <p:pRg st="9" end="9"/>
                                            </p:txEl>
                                          </p:spTgt>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527363">
                                            <p:txEl>
                                              <p:pRg st="9" end="9"/>
                                            </p:txEl>
                                          </p:spTgt>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527363">
                                            <p:txEl>
                                              <p:pRg st="9" end="9"/>
                                            </p:txEl>
                                          </p:spTgt>
                                        </p:tgtEl>
                                        <p:attrNameLst>
                                          <p:attrName>ppt_w</p:attrName>
                                        </p:attrNameLst>
                                      </p:cBhvr>
                                      <p:tavLst>
                                        <p:tav tm="0">
                                          <p:val>
                                            <p:strVal val="#ppt_w*.05"/>
                                          </p:val>
                                        </p:tav>
                                        <p:tav tm="100000">
                                          <p:val>
                                            <p:strVal val="#ppt_w"/>
                                          </p:val>
                                        </p:tav>
                                      </p:tavLst>
                                    </p:anim>
                                    <p:anim calcmode="lin" valueType="num">
                                      <p:cBhvr>
                                        <p:cTn id="48" dur="1000" fill="hold"/>
                                        <p:tgtEl>
                                          <p:spTgt spid="527363">
                                            <p:txEl>
                                              <p:pRg st="9" end="9"/>
                                            </p:txEl>
                                          </p:spTgt>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527363">
                                            <p:txEl>
                                              <p:pRg st="9" end="9"/>
                                            </p:txEl>
                                          </p:spTgt>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527363">
                                            <p:txEl>
                                              <p:pRg st="9" end="9"/>
                                            </p:txEl>
                                          </p:spTgt>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527363">
                                            <p:txEl>
                                              <p:pRg st="9" end="9"/>
                                            </p:txEl>
                                          </p:spTgt>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527363">
                                            <p:txEl>
                                              <p:pRg st="9" end="9"/>
                                            </p:txEl>
                                          </p:spTgt>
                                        </p:tgtEl>
                                      </p:cBhvr>
                                    </p:animEffect>
                                  </p:childTnLst>
                                </p:cTn>
                              </p:par>
                              <p:par>
                                <p:cTn id="53" presetID="25" presetClass="entr" presetSubtype="0" fill="hold" nodeType="withEffect">
                                  <p:stCondLst>
                                    <p:cond delay="0"/>
                                  </p:stCondLst>
                                  <p:childTnLst>
                                    <p:set>
                                      <p:cBhvr>
                                        <p:cTn id="54" dur="1" fill="hold">
                                          <p:stCondLst>
                                            <p:cond delay="0"/>
                                          </p:stCondLst>
                                        </p:cTn>
                                        <p:tgtEl>
                                          <p:spTgt spid="527363">
                                            <p:txEl>
                                              <p:pRg st="10" end="10"/>
                                            </p:txEl>
                                          </p:spTgt>
                                        </p:tgtEl>
                                        <p:attrNameLst>
                                          <p:attrName>style.visibility</p:attrName>
                                        </p:attrNameLst>
                                      </p:cBhvr>
                                      <p:to>
                                        <p:strVal val="visible"/>
                                      </p:to>
                                    </p:set>
                                    <p:anim calcmode="lin" valueType="num">
                                      <p:cBhvr>
                                        <p:cTn id="55" dur="500" decel="50000" fill="hold">
                                          <p:stCondLst>
                                            <p:cond delay="0"/>
                                          </p:stCondLst>
                                        </p:cTn>
                                        <p:tgtEl>
                                          <p:spTgt spid="527363">
                                            <p:txEl>
                                              <p:pRg st="10" end="10"/>
                                            </p:txEl>
                                          </p:spTgt>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527363">
                                            <p:txEl>
                                              <p:pRg st="10" end="10"/>
                                            </p:txEl>
                                          </p:spTgt>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527363">
                                            <p:txEl>
                                              <p:pRg st="10" end="10"/>
                                            </p:txEl>
                                          </p:spTgt>
                                        </p:tgtEl>
                                        <p:attrNameLst>
                                          <p:attrName>ppt_w</p:attrName>
                                        </p:attrNameLst>
                                      </p:cBhvr>
                                      <p:tavLst>
                                        <p:tav tm="0">
                                          <p:val>
                                            <p:strVal val="#ppt_w*.05"/>
                                          </p:val>
                                        </p:tav>
                                        <p:tav tm="100000">
                                          <p:val>
                                            <p:strVal val="#ppt_w"/>
                                          </p:val>
                                        </p:tav>
                                      </p:tavLst>
                                    </p:anim>
                                    <p:anim calcmode="lin" valueType="num">
                                      <p:cBhvr>
                                        <p:cTn id="58" dur="1000" fill="hold"/>
                                        <p:tgtEl>
                                          <p:spTgt spid="527363">
                                            <p:txEl>
                                              <p:pRg st="10" end="10"/>
                                            </p:txEl>
                                          </p:spTgt>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527363">
                                            <p:txEl>
                                              <p:pRg st="10" end="10"/>
                                            </p:txEl>
                                          </p:spTgt>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527363">
                                            <p:txEl>
                                              <p:pRg st="10" end="10"/>
                                            </p:txEl>
                                          </p:spTgt>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527363">
                                            <p:txEl>
                                              <p:pRg st="10" end="10"/>
                                            </p:txEl>
                                          </p:spTgt>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527363">
                                            <p:txEl>
                                              <p:pRg st="10" end="10"/>
                                            </p:txEl>
                                          </p:spTgt>
                                        </p:tgtEl>
                                      </p:cBhvr>
                                    </p:animEffect>
                                  </p:childTnLst>
                                </p:cTn>
                              </p:par>
                              <p:par>
                                <p:cTn id="63" presetID="25" presetClass="entr" presetSubtype="0" fill="hold" nodeType="withEffect">
                                  <p:stCondLst>
                                    <p:cond delay="0"/>
                                  </p:stCondLst>
                                  <p:childTnLst>
                                    <p:set>
                                      <p:cBhvr>
                                        <p:cTn id="64" dur="1" fill="hold">
                                          <p:stCondLst>
                                            <p:cond delay="0"/>
                                          </p:stCondLst>
                                        </p:cTn>
                                        <p:tgtEl>
                                          <p:spTgt spid="527363">
                                            <p:txEl>
                                              <p:pRg st="12" end="12"/>
                                            </p:txEl>
                                          </p:spTgt>
                                        </p:tgtEl>
                                        <p:attrNameLst>
                                          <p:attrName>style.visibility</p:attrName>
                                        </p:attrNameLst>
                                      </p:cBhvr>
                                      <p:to>
                                        <p:strVal val="visible"/>
                                      </p:to>
                                    </p:set>
                                    <p:anim calcmode="lin" valueType="num">
                                      <p:cBhvr>
                                        <p:cTn id="65" dur="500" decel="50000" fill="hold">
                                          <p:stCondLst>
                                            <p:cond delay="0"/>
                                          </p:stCondLst>
                                        </p:cTn>
                                        <p:tgtEl>
                                          <p:spTgt spid="527363">
                                            <p:txEl>
                                              <p:pRg st="12" end="12"/>
                                            </p:txEl>
                                          </p:spTgt>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527363">
                                            <p:txEl>
                                              <p:pRg st="12" end="12"/>
                                            </p:txEl>
                                          </p:spTgt>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527363">
                                            <p:txEl>
                                              <p:pRg st="12" end="12"/>
                                            </p:txEl>
                                          </p:spTgt>
                                        </p:tgtEl>
                                        <p:attrNameLst>
                                          <p:attrName>ppt_w</p:attrName>
                                        </p:attrNameLst>
                                      </p:cBhvr>
                                      <p:tavLst>
                                        <p:tav tm="0">
                                          <p:val>
                                            <p:strVal val="#ppt_w*.05"/>
                                          </p:val>
                                        </p:tav>
                                        <p:tav tm="100000">
                                          <p:val>
                                            <p:strVal val="#ppt_w"/>
                                          </p:val>
                                        </p:tav>
                                      </p:tavLst>
                                    </p:anim>
                                    <p:anim calcmode="lin" valueType="num">
                                      <p:cBhvr>
                                        <p:cTn id="68" dur="1000" fill="hold"/>
                                        <p:tgtEl>
                                          <p:spTgt spid="527363">
                                            <p:txEl>
                                              <p:pRg st="12" end="12"/>
                                            </p:txEl>
                                          </p:spTgt>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527363">
                                            <p:txEl>
                                              <p:pRg st="12" end="12"/>
                                            </p:txEl>
                                          </p:spTgt>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527363">
                                            <p:txEl>
                                              <p:pRg st="12" end="12"/>
                                            </p:txEl>
                                          </p:spTgt>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527363">
                                            <p:txEl>
                                              <p:pRg st="12" end="12"/>
                                            </p:txEl>
                                          </p:spTgt>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527363">
                                            <p:txEl>
                                              <p:pRg st="12" end="12"/>
                                            </p:txEl>
                                          </p:spTgt>
                                        </p:tgtEl>
                                      </p:cBhvr>
                                    </p:animEffect>
                                  </p:childTnLst>
                                </p:cTn>
                              </p:par>
                              <p:par>
                                <p:cTn id="73" presetID="25" presetClass="entr" presetSubtype="0" fill="hold" nodeType="withEffect">
                                  <p:stCondLst>
                                    <p:cond delay="0"/>
                                  </p:stCondLst>
                                  <p:childTnLst>
                                    <p:set>
                                      <p:cBhvr>
                                        <p:cTn id="74" dur="1" fill="hold">
                                          <p:stCondLst>
                                            <p:cond delay="0"/>
                                          </p:stCondLst>
                                        </p:cTn>
                                        <p:tgtEl>
                                          <p:spTgt spid="527363">
                                            <p:txEl>
                                              <p:pRg st="13" end="13"/>
                                            </p:txEl>
                                          </p:spTgt>
                                        </p:tgtEl>
                                        <p:attrNameLst>
                                          <p:attrName>style.visibility</p:attrName>
                                        </p:attrNameLst>
                                      </p:cBhvr>
                                      <p:to>
                                        <p:strVal val="visible"/>
                                      </p:to>
                                    </p:set>
                                    <p:anim calcmode="lin" valueType="num">
                                      <p:cBhvr>
                                        <p:cTn id="75" dur="500" decel="50000" fill="hold">
                                          <p:stCondLst>
                                            <p:cond delay="0"/>
                                          </p:stCondLst>
                                        </p:cTn>
                                        <p:tgtEl>
                                          <p:spTgt spid="527363">
                                            <p:txEl>
                                              <p:pRg st="13" end="13"/>
                                            </p:txEl>
                                          </p:spTgt>
                                        </p:tgtEl>
                                        <p:attrNameLst>
                                          <p:attrName>style.rotation</p:attrName>
                                        </p:attrNameLst>
                                      </p:cBhvr>
                                      <p:tavLst>
                                        <p:tav tm="0">
                                          <p:val>
                                            <p:fltVal val="-90"/>
                                          </p:val>
                                        </p:tav>
                                        <p:tav tm="100000">
                                          <p:val>
                                            <p:fltVal val="0"/>
                                          </p:val>
                                        </p:tav>
                                      </p:tavLst>
                                    </p:anim>
                                    <p:anim calcmode="lin" valueType="num">
                                      <p:cBhvr>
                                        <p:cTn id="76" dur="500" decel="50000" fill="hold">
                                          <p:stCondLst>
                                            <p:cond delay="0"/>
                                          </p:stCondLst>
                                        </p:cTn>
                                        <p:tgtEl>
                                          <p:spTgt spid="527363">
                                            <p:txEl>
                                              <p:pRg st="13" end="13"/>
                                            </p:txEl>
                                          </p:spTgt>
                                        </p:tgtEl>
                                        <p:attrNameLst>
                                          <p:attrName>ppt_w</p:attrName>
                                        </p:attrNameLst>
                                      </p:cBhvr>
                                      <p:tavLst>
                                        <p:tav tm="0">
                                          <p:val>
                                            <p:strVal val="#ppt_w"/>
                                          </p:val>
                                        </p:tav>
                                        <p:tav tm="100000">
                                          <p:val>
                                            <p:strVal val="#ppt_w*.05"/>
                                          </p:val>
                                        </p:tav>
                                      </p:tavLst>
                                    </p:anim>
                                    <p:anim calcmode="lin" valueType="num">
                                      <p:cBhvr>
                                        <p:cTn id="77" dur="500" accel="50000" fill="hold">
                                          <p:stCondLst>
                                            <p:cond delay="500"/>
                                          </p:stCondLst>
                                        </p:cTn>
                                        <p:tgtEl>
                                          <p:spTgt spid="527363">
                                            <p:txEl>
                                              <p:pRg st="13" end="13"/>
                                            </p:txEl>
                                          </p:spTgt>
                                        </p:tgtEl>
                                        <p:attrNameLst>
                                          <p:attrName>ppt_w</p:attrName>
                                        </p:attrNameLst>
                                      </p:cBhvr>
                                      <p:tavLst>
                                        <p:tav tm="0">
                                          <p:val>
                                            <p:strVal val="#ppt_w*.05"/>
                                          </p:val>
                                        </p:tav>
                                        <p:tav tm="100000">
                                          <p:val>
                                            <p:strVal val="#ppt_w"/>
                                          </p:val>
                                        </p:tav>
                                      </p:tavLst>
                                    </p:anim>
                                    <p:anim calcmode="lin" valueType="num">
                                      <p:cBhvr>
                                        <p:cTn id="78" dur="1000" fill="hold"/>
                                        <p:tgtEl>
                                          <p:spTgt spid="527363">
                                            <p:txEl>
                                              <p:pRg st="13" end="13"/>
                                            </p:txEl>
                                          </p:spTgt>
                                        </p:tgtEl>
                                        <p:attrNameLst>
                                          <p:attrName>ppt_h</p:attrName>
                                        </p:attrNameLst>
                                      </p:cBhvr>
                                      <p:tavLst>
                                        <p:tav tm="0">
                                          <p:val>
                                            <p:strVal val="#ppt_h"/>
                                          </p:val>
                                        </p:tav>
                                        <p:tav tm="100000">
                                          <p:val>
                                            <p:strVal val="#ppt_h"/>
                                          </p:val>
                                        </p:tav>
                                      </p:tavLst>
                                    </p:anim>
                                    <p:anim calcmode="lin" valueType="num">
                                      <p:cBhvr>
                                        <p:cTn id="79" dur="500" decel="50000" fill="hold">
                                          <p:stCondLst>
                                            <p:cond delay="0"/>
                                          </p:stCondLst>
                                        </p:cTn>
                                        <p:tgtEl>
                                          <p:spTgt spid="527363">
                                            <p:txEl>
                                              <p:pRg st="13" end="13"/>
                                            </p:txEl>
                                          </p:spTgt>
                                        </p:tgtEl>
                                        <p:attrNameLst>
                                          <p:attrName>ppt_x</p:attrName>
                                        </p:attrNameLst>
                                      </p:cBhvr>
                                      <p:tavLst>
                                        <p:tav tm="0">
                                          <p:val>
                                            <p:strVal val="#ppt_x+.4"/>
                                          </p:val>
                                        </p:tav>
                                        <p:tav tm="100000">
                                          <p:val>
                                            <p:strVal val="#ppt_x"/>
                                          </p:val>
                                        </p:tav>
                                      </p:tavLst>
                                    </p:anim>
                                    <p:anim calcmode="lin" valueType="num">
                                      <p:cBhvr>
                                        <p:cTn id="80" dur="500" decel="50000" fill="hold">
                                          <p:stCondLst>
                                            <p:cond delay="0"/>
                                          </p:stCondLst>
                                        </p:cTn>
                                        <p:tgtEl>
                                          <p:spTgt spid="527363">
                                            <p:txEl>
                                              <p:pRg st="13" end="13"/>
                                            </p:txEl>
                                          </p:spTgt>
                                        </p:tgtEl>
                                        <p:attrNameLst>
                                          <p:attrName>ppt_y</p:attrName>
                                        </p:attrNameLst>
                                      </p:cBhvr>
                                      <p:tavLst>
                                        <p:tav tm="0">
                                          <p:val>
                                            <p:strVal val="#ppt_y-.2"/>
                                          </p:val>
                                        </p:tav>
                                        <p:tav tm="100000">
                                          <p:val>
                                            <p:strVal val="#ppt_y+.1"/>
                                          </p:val>
                                        </p:tav>
                                      </p:tavLst>
                                    </p:anim>
                                    <p:anim calcmode="lin" valueType="num">
                                      <p:cBhvr>
                                        <p:cTn id="81" dur="500" accel="50000" fill="hold">
                                          <p:stCondLst>
                                            <p:cond delay="500"/>
                                          </p:stCondLst>
                                        </p:cTn>
                                        <p:tgtEl>
                                          <p:spTgt spid="527363">
                                            <p:txEl>
                                              <p:pRg st="13" end="13"/>
                                            </p:txEl>
                                          </p:spTgt>
                                        </p:tgtEl>
                                        <p:attrNameLst>
                                          <p:attrName>ppt_y</p:attrName>
                                        </p:attrNameLst>
                                      </p:cBhvr>
                                      <p:tavLst>
                                        <p:tav tm="0">
                                          <p:val>
                                            <p:strVal val="#ppt_y+.1"/>
                                          </p:val>
                                        </p:tav>
                                        <p:tav tm="100000">
                                          <p:val>
                                            <p:strVal val="#ppt_y"/>
                                          </p:val>
                                        </p:tav>
                                      </p:tavLst>
                                    </p:anim>
                                    <p:animEffect transition="in" filter="fade">
                                      <p:cBhvr>
                                        <p:cTn id="82" dur="1000" decel="50000">
                                          <p:stCondLst>
                                            <p:cond delay="0"/>
                                          </p:stCondLst>
                                        </p:cTn>
                                        <p:tgtEl>
                                          <p:spTgt spid="52736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4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762000"/>
            <a:ext cx="4019550" cy="4724400"/>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615427" name="Rectangle 3"/>
          <p:cNvSpPr>
            <a:spLocks noChangeArrowheads="1"/>
          </p:cNvSpPr>
          <p:nvPr/>
        </p:nvSpPr>
        <p:spPr bwMode="auto">
          <a:xfrm>
            <a:off x="2209800" y="5638800"/>
            <a:ext cx="457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sr-Latn-RS" b="1">
                <a:solidFill>
                  <a:srgbClr val="333333"/>
                </a:solidFill>
                <a:effectLst>
                  <a:outerShdw blurRad="38100" dist="38100" dir="2700000" algn="tl">
                    <a:srgbClr val="000000"/>
                  </a:outerShdw>
                </a:effectLst>
                <a:latin typeface="Times New Roman" pitchFamily="18" charset="0"/>
              </a:rPr>
              <a:t>TEM </a:t>
            </a:r>
            <a:r>
              <a:rPr lang="sr-Latn-CS" altLang="sr-Latn-RS" b="1">
                <a:solidFill>
                  <a:srgbClr val="333333"/>
                </a:solidFill>
                <a:effectLst>
                  <a:outerShdw blurRad="38100" dist="38100" dir="2700000" algn="tl">
                    <a:srgbClr val="000000"/>
                  </a:outerShdw>
                </a:effectLst>
                <a:latin typeface="Times New Roman" pitchFamily="18" charset="0"/>
              </a:rPr>
              <a:t>slika agregata kolida zlata</a:t>
            </a:r>
            <a:endParaRPr lang="en-US" altLang="sr-Latn-RS" b="1">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body" idx="1"/>
          </p:nvPr>
        </p:nvSpPr>
        <p:spPr>
          <a:xfrm>
            <a:off x="381000" y="152400"/>
            <a:ext cx="8534400" cy="6400800"/>
          </a:xfrm>
        </p:spPr>
        <p:txBody>
          <a:bodyPr/>
          <a:lstStyle/>
          <a:p>
            <a:pPr marL="0" indent="0">
              <a:spcBef>
                <a:spcPts val="0"/>
              </a:spcBef>
              <a:buFontTx/>
              <a:buNone/>
            </a:pPr>
            <a:r>
              <a:rPr lang="sr-Latn-CS" altLang="sr-Latn-RS" sz="2200" b="1" u="sng" dirty="0">
                <a:solidFill>
                  <a:srgbClr val="333333"/>
                </a:solidFill>
                <a:effectLst>
                  <a:outerShdw blurRad="38100" dist="38100" dir="2700000" algn="tl">
                    <a:srgbClr val="000000"/>
                  </a:outerShdw>
                </a:effectLst>
                <a:latin typeface="Times New Roman" pitchFamily="18" charset="0"/>
              </a:rPr>
              <a:t>Izbor metala</a:t>
            </a:r>
          </a:p>
          <a:p>
            <a:pPr marL="0" indent="0">
              <a:spcBef>
                <a:spcPts val="0"/>
              </a:spcBef>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RS" altLang="sr-Latn-RS" sz="2000" b="1" dirty="0" smtClean="0">
                <a:solidFill>
                  <a:srgbClr val="333333"/>
                </a:solidFill>
                <a:effectLst>
                  <a:outerShdw blurRad="38100" dist="38100" dir="2700000" algn="tl">
                    <a:srgbClr val="000000"/>
                  </a:outerShdw>
                </a:effectLst>
                <a:latin typeface="Times New Roman" pitchFamily="18" charset="0"/>
              </a:rPr>
              <a:t>n</a:t>
            </a:r>
            <a:r>
              <a:rPr lang="en-US" altLang="sr-Latn-RS" sz="2000" b="1" dirty="0" err="1" smtClean="0">
                <a:solidFill>
                  <a:srgbClr val="333333"/>
                </a:solidFill>
                <a:effectLst>
                  <a:outerShdw blurRad="38100" dist="38100" dir="2700000" algn="tl">
                    <a:srgbClr val="000000"/>
                  </a:outerShdw>
                </a:effectLst>
                <a:latin typeface="Times New Roman" pitchFamily="18" charset="0"/>
              </a:rPr>
              <a:t>ajveći</a:t>
            </a:r>
            <a:r>
              <a:rPr lang="en-U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broj</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eksperimenata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koristi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a:solidFill>
                  <a:srgbClr val="FF0066"/>
                </a:solidFill>
                <a:effectLst>
                  <a:outerShdw blurRad="38100" dist="38100" dir="2700000" algn="tl">
                    <a:srgbClr val="000000"/>
                  </a:outerShdw>
                </a:effectLst>
                <a:latin typeface="Times New Roman" pitchFamily="18" charset="0"/>
              </a:rPr>
              <a:t>Cu, Ag </a:t>
            </a:r>
            <a:r>
              <a:rPr lang="en-US" altLang="sr-Latn-RS" sz="2000" b="1" dirty="0" err="1">
                <a:solidFill>
                  <a:srgbClr val="FF0066"/>
                </a:solidFill>
                <a:effectLst>
                  <a:outerShdw blurRad="38100" dist="38100" dir="2700000" algn="tl">
                    <a:srgbClr val="000000"/>
                  </a:outerShdw>
                </a:effectLst>
                <a:latin typeface="Times New Roman" pitchFamily="18" charset="0"/>
              </a:rPr>
              <a:t>ili</a:t>
            </a:r>
            <a:r>
              <a:rPr lang="en-US" altLang="sr-Latn-RS" sz="2000" b="1" dirty="0">
                <a:solidFill>
                  <a:srgbClr val="FF0066"/>
                </a:solidFill>
                <a:effectLst>
                  <a:outerShdw blurRad="38100" dist="38100" dir="2700000" algn="tl">
                    <a:srgbClr val="000000"/>
                  </a:outerShdw>
                </a:effectLst>
                <a:latin typeface="Times New Roman" pitchFamily="18" charset="0"/>
              </a:rPr>
              <a:t> Au</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kao</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rPr>
              <a:t>metalne</a:t>
            </a:r>
            <a:r>
              <a:rPr lang="sr-Latn-R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rPr>
              <a:t>površine</a:t>
            </a:r>
            <a:r>
              <a:rPr lang="en-U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iz</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razloga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što</a:t>
            </a:r>
            <a:r>
              <a:rPr lang="en-US" altLang="sr-Latn-RS" sz="2000" b="1" dirty="0">
                <a:solidFill>
                  <a:srgbClr val="333333"/>
                </a:solidFill>
                <a:effectLst>
                  <a:outerShdw blurRad="38100" dist="38100" dir="2700000" algn="tl">
                    <a:srgbClr val="000000"/>
                  </a:outerShdw>
                </a:effectLst>
                <a:latin typeface="Times New Roman" pitchFamily="18" charset="0"/>
              </a:rPr>
              <a:t> je </a:t>
            </a:r>
            <a:r>
              <a:rPr lang="en-US" altLang="sr-Latn-RS" sz="2000" b="1" dirty="0" err="1">
                <a:solidFill>
                  <a:srgbClr val="333333"/>
                </a:solidFill>
                <a:effectLst>
                  <a:outerShdw blurRad="38100" dist="38100" dir="2700000" algn="tl">
                    <a:srgbClr val="000000"/>
                  </a:outerShdw>
                </a:effectLst>
                <a:latin typeface="Times New Roman" pitchFamily="18" charset="0"/>
              </a:rPr>
              <a:t>uslov</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rezonancije</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njihovih</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površinskih</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plazmona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smtClean="0">
                <a:solidFill>
                  <a:srgbClr val="333333"/>
                </a:solidFill>
                <a:effectLst>
                  <a:outerShdw blurRad="38100" dist="38100" dir="2700000" algn="tl">
                    <a:srgbClr val="000000"/>
                  </a:outerShdw>
                </a:effectLst>
                <a:latin typeface="Times New Roman" pitchFamily="18" charset="0"/>
              </a:rPr>
              <a:t>u </a:t>
            </a:r>
            <a:r>
              <a:rPr lang="en-US" altLang="sr-Latn-RS" sz="2000" b="1" dirty="0">
                <a:solidFill>
                  <a:srgbClr val="FF0066"/>
                </a:solidFill>
                <a:effectLst>
                  <a:outerShdw blurRad="38100" dist="38100" dir="2700000" algn="tl">
                    <a:srgbClr val="000000"/>
                  </a:outerShdw>
                </a:effectLst>
                <a:latin typeface="Times New Roman" pitchFamily="18" charset="0"/>
              </a:rPr>
              <a:t>VI</a:t>
            </a:r>
            <a:r>
              <a:rPr lang="sr-Latn-CS" altLang="sr-Latn-RS" sz="2000" b="1" dirty="0">
                <a:solidFill>
                  <a:srgbClr val="FF0066"/>
                </a:solidFill>
                <a:effectLst>
                  <a:outerShdw blurRad="38100" dist="38100" dir="2700000" algn="tl">
                    <a:srgbClr val="000000"/>
                  </a:outerShdw>
                </a:effectLst>
                <a:latin typeface="Times New Roman" pitchFamily="18" charset="0"/>
              </a:rPr>
              <a:t>D</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oblasti</a:t>
            </a:r>
            <a:r>
              <a:rPr lang="en-US" altLang="sr-Latn-RS" sz="2000" b="1" dirty="0">
                <a:solidFill>
                  <a:srgbClr val="333333"/>
                </a:solidFill>
                <a:effectLst>
                  <a:outerShdw blurRad="38100" dist="38100" dir="2700000" algn="tl">
                    <a:srgbClr val="000000"/>
                  </a:outerShdw>
                </a:effectLst>
                <a:latin typeface="Times New Roman" pitchFamily="18" charset="0"/>
              </a:rPr>
              <a:t> </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en-US" altLang="sr-Latn-RS" sz="2000" b="1" dirty="0" smtClean="0">
                <a:solidFill>
                  <a:srgbClr val="333333"/>
                </a:solidFill>
                <a:effectLst>
                  <a:outerShdw blurRad="38100" dist="38100" dir="2700000" algn="tl">
                    <a:srgbClr val="000000"/>
                  </a:outerShdw>
                </a:effectLst>
                <a:latin typeface="Times New Roman" pitchFamily="18" charset="0"/>
              </a:rPr>
              <a:t>Cu</a:t>
            </a:r>
            <a:r>
              <a:rPr lang="en-US" altLang="sr-Latn-RS" sz="2000" b="1" dirty="0">
                <a:solidFill>
                  <a:srgbClr val="333333"/>
                </a:solidFill>
                <a:effectLst>
                  <a:outerShdw blurRad="38100" dist="38100" dir="2700000" algn="tl">
                    <a:srgbClr val="000000"/>
                  </a:outerShdw>
                </a:effectLst>
                <a:latin typeface="Times New Roman" pitchFamily="18" charset="0"/>
              </a:rPr>
              <a:t>, Ag </a:t>
            </a:r>
            <a:r>
              <a:rPr lang="en-US" altLang="sr-Latn-RS" sz="2000" b="1" dirty="0" err="1">
                <a:solidFill>
                  <a:srgbClr val="333333"/>
                </a:solidFill>
                <a:effectLst>
                  <a:outerShdw blurRad="38100" dist="38100" dir="2700000" algn="tl">
                    <a:srgbClr val="000000"/>
                  </a:outerShdw>
                </a:effectLst>
                <a:latin typeface="Times New Roman" pitchFamily="18" charset="0"/>
              </a:rPr>
              <a:t>ili</a:t>
            </a:r>
            <a:r>
              <a:rPr lang="en-US" altLang="sr-Latn-RS" sz="2000" b="1" dirty="0">
                <a:solidFill>
                  <a:srgbClr val="333333"/>
                </a:solidFill>
                <a:effectLst>
                  <a:outerShdw blurRad="38100" dist="38100" dir="2700000" algn="tl">
                    <a:srgbClr val="000000"/>
                  </a:outerShdw>
                </a:effectLst>
                <a:latin typeface="Times New Roman" pitchFamily="18" charset="0"/>
              </a:rPr>
              <a:t> Au </a:t>
            </a:r>
            <a:r>
              <a:rPr lang="sr-Latn-CS" altLang="sr-Latn-RS" sz="2000" b="1" dirty="0">
                <a:solidFill>
                  <a:srgbClr val="333333"/>
                </a:solidFill>
                <a:effectLst>
                  <a:outerShdw blurRad="38100" dist="38100" dir="2700000" algn="tl">
                    <a:srgbClr val="000000"/>
                  </a:outerShdw>
                </a:effectLst>
                <a:latin typeface="Times New Roman" pitchFamily="18" charset="0"/>
              </a:rPr>
              <a:t>imaju </a:t>
            </a:r>
            <a:r>
              <a:rPr lang="en-US" altLang="sr-Latn-RS" sz="2000" b="1" dirty="0" err="1">
                <a:solidFill>
                  <a:srgbClr val="FF0066"/>
                </a:solidFill>
                <a:effectLst>
                  <a:outerShdw blurRad="38100" dist="38100" dir="2700000" algn="tl">
                    <a:srgbClr val="000000"/>
                  </a:outerShdw>
                </a:effectLst>
                <a:latin typeface="Times New Roman" pitchFamily="18" charset="0"/>
              </a:rPr>
              <a:t>dobr</a:t>
            </a:r>
            <a:r>
              <a:rPr lang="sr-Latn-CS" altLang="sr-Latn-RS" sz="2000" b="1" dirty="0">
                <a:solidFill>
                  <a:srgbClr val="FF0066"/>
                </a:solidFill>
                <a:effectLst>
                  <a:outerShdw blurRad="38100" dist="38100" dir="2700000" algn="tl">
                    <a:srgbClr val="000000"/>
                  </a:outerShdw>
                </a:effectLst>
                <a:latin typeface="Times New Roman" pitchFamily="18" charset="0"/>
              </a:rPr>
              <a:t>u</a:t>
            </a:r>
            <a:r>
              <a:rPr lang="en-US" altLang="sr-Latn-RS" sz="2000" b="1" dirty="0">
                <a:solidFill>
                  <a:srgbClr val="FF0066"/>
                </a:solidFill>
                <a:effectLst>
                  <a:outerShdw blurRad="38100" dist="38100" dir="2700000" algn="tl">
                    <a:srgbClr val="000000"/>
                  </a:outerShdw>
                </a:effectLst>
                <a:latin typeface="Times New Roman" pitchFamily="18" charset="0"/>
              </a:rPr>
              <a:t> </a:t>
            </a:r>
            <a:r>
              <a:rPr lang="en-US" altLang="sr-Latn-RS" sz="2000" b="1" dirty="0" err="1">
                <a:solidFill>
                  <a:srgbClr val="FF0066"/>
                </a:solidFill>
                <a:effectLst>
                  <a:outerShdw blurRad="38100" dist="38100" dir="2700000" algn="tl">
                    <a:srgbClr val="000000"/>
                  </a:outerShdw>
                </a:effectLst>
                <a:latin typeface="Times New Roman" pitchFamily="18" charset="0"/>
              </a:rPr>
              <a:t>otpornosti</a:t>
            </a:r>
            <a:r>
              <a:rPr lang="en-US" altLang="sr-Latn-RS" sz="2000" b="1" dirty="0">
                <a:solidFill>
                  <a:srgbClr val="FF0066"/>
                </a:solidFill>
                <a:effectLst>
                  <a:outerShdw blurRad="38100" dist="38100" dir="2700000" algn="tl">
                    <a:srgbClr val="000000"/>
                  </a:outerShdw>
                </a:effectLst>
                <a:latin typeface="Times New Roman" pitchFamily="18" charset="0"/>
              </a:rPr>
              <a:t> </a:t>
            </a:r>
            <a:r>
              <a:rPr lang="en-US" altLang="sr-Latn-RS" sz="2000" b="1" dirty="0" err="1">
                <a:solidFill>
                  <a:srgbClr val="FF0066"/>
                </a:solidFill>
                <a:effectLst>
                  <a:outerShdw blurRad="38100" dist="38100" dir="2700000" algn="tl">
                    <a:srgbClr val="000000"/>
                  </a:outerShdw>
                </a:effectLst>
                <a:latin typeface="Times New Roman" pitchFamily="18" charset="0"/>
              </a:rPr>
              <a:t>na</a:t>
            </a:r>
            <a:r>
              <a:rPr lang="en-US" altLang="sr-Latn-RS" sz="2000" b="1" dirty="0">
                <a:solidFill>
                  <a:srgbClr val="FF0066"/>
                </a:solidFill>
                <a:effectLst>
                  <a:outerShdw blurRad="38100" dist="38100" dir="2700000" algn="tl">
                    <a:srgbClr val="000000"/>
                  </a:outerShdw>
                </a:effectLst>
                <a:latin typeface="Times New Roman" pitchFamily="18" charset="0"/>
              </a:rPr>
              <a:t> </a:t>
            </a:r>
            <a:r>
              <a:rPr lang="en-US" altLang="sr-Latn-RS" sz="2000" b="1" dirty="0" err="1">
                <a:solidFill>
                  <a:srgbClr val="FF0066"/>
                </a:solidFill>
                <a:effectLst>
                  <a:outerShdw blurRad="38100" dist="38100" dir="2700000" algn="tl">
                    <a:srgbClr val="000000"/>
                  </a:outerShdw>
                </a:effectLst>
                <a:latin typeface="Times New Roman" pitchFamily="18" charset="0"/>
              </a:rPr>
              <a:t>koroziju</a:t>
            </a:r>
            <a:endParaRPr lang="sr-Latn-CS" altLang="sr-Latn-RS" sz="20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međutim</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ovi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metali</a:t>
            </a:r>
            <a:r>
              <a:rPr lang="en-US" altLang="sr-Latn-RS" sz="2000" b="1" dirty="0">
                <a:solidFill>
                  <a:srgbClr val="333333"/>
                </a:solidFill>
                <a:effectLst>
                  <a:outerShdw blurRad="38100" dist="38100" dir="2700000" algn="tl">
                    <a:srgbClr val="000000"/>
                  </a:outerShdw>
                </a:effectLst>
                <a:latin typeface="Times New Roman" pitchFamily="18" charset="0"/>
              </a:rPr>
              <a:t> ne </a:t>
            </a:r>
            <a:r>
              <a:rPr lang="en-US" altLang="sr-Latn-RS" sz="2000" b="1" dirty="0" err="1">
                <a:solidFill>
                  <a:srgbClr val="333333"/>
                </a:solidFill>
                <a:effectLst>
                  <a:outerShdw blurRad="38100" dist="38100" dir="2700000" algn="tl">
                    <a:srgbClr val="000000"/>
                  </a:outerShdw>
                </a:effectLst>
                <a:latin typeface="Times New Roman" pitchFamily="18" charset="0"/>
              </a:rPr>
              <a:t>odgovaraju</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eksperimentima</a:t>
            </a:r>
            <a:r>
              <a:rPr lang="en-US" altLang="sr-Latn-RS" sz="2000" b="1" dirty="0">
                <a:solidFill>
                  <a:srgbClr val="333333"/>
                </a:solidFill>
                <a:effectLst>
                  <a:outerShdw blurRad="38100" dist="38100" dir="2700000" algn="tl">
                    <a:srgbClr val="000000"/>
                  </a:outerShdw>
                </a:effectLst>
                <a:latin typeface="Times New Roman" pitchFamily="18" charset="0"/>
              </a:rPr>
              <a:t> u </a:t>
            </a:r>
            <a:r>
              <a:rPr lang="en-US" altLang="sr-Latn-RS" sz="2000" b="1" dirty="0" err="1">
                <a:solidFill>
                  <a:srgbClr val="333333"/>
                </a:solidFill>
                <a:effectLst>
                  <a:outerShdw blurRad="38100" dist="38100" dir="2700000" algn="tl">
                    <a:srgbClr val="000000"/>
                  </a:outerShdw>
                </a:effectLst>
                <a:latin typeface="Times New Roman" pitchFamily="18" charset="0"/>
              </a:rPr>
              <a:t>kojima</a:t>
            </a:r>
            <a:r>
              <a:rPr lang="en-US" altLang="sr-Latn-RS" sz="2000" b="1" dirty="0">
                <a:solidFill>
                  <a:srgbClr val="333333"/>
                </a:solidFill>
                <a:effectLst>
                  <a:outerShdw blurRad="38100" dist="38100" dir="2700000" algn="tl">
                    <a:srgbClr val="000000"/>
                  </a:outerShdw>
                </a:effectLst>
                <a:latin typeface="Times New Roman" pitchFamily="18" charset="0"/>
              </a:rPr>
              <a:t> se prate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FF0066"/>
                </a:solidFill>
                <a:effectLst>
                  <a:outerShdw blurRad="38100" dist="38100" dir="2700000" algn="tl">
                    <a:srgbClr val="000000"/>
                  </a:outerShdw>
                </a:effectLst>
                <a:latin typeface="Times New Roman" pitchFamily="18" charset="0"/>
              </a:rPr>
              <a:t>heterogeni</a:t>
            </a:r>
            <a:r>
              <a:rPr lang="en-US" altLang="sr-Latn-RS" sz="2000" b="1" dirty="0">
                <a:solidFill>
                  <a:srgbClr val="FF0066"/>
                </a:solidFill>
                <a:effectLst>
                  <a:outerShdw blurRad="38100" dist="38100" dir="2700000" algn="tl">
                    <a:srgbClr val="000000"/>
                  </a:outerShdw>
                </a:effectLst>
                <a:latin typeface="Times New Roman" pitchFamily="18" charset="0"/>
              </a:rPr>
              <a:t> </a:t>
            </a:r>
            <a:r>
              <a:rPr lang="en-US" altLang="sr-Latn-RS" sz="2000" b="1" dirty="0" err="1">
                <a:solidFill>
                  <a:srgbClr val="FF0066"/>
                </a:solidFill>
                <a:effectLst>
                  <a:outerShdw blurRad="38100" dist="38100" dir="2700000" algn="tl">
                    <a:srgbClr val="000000"/>
                  </a:outerShdw>
                </a:effectLst>
                <a:latin typeface="Times New Roman" pitchFamily="18" charset="0"/>
              </a:rPr>
              <a:t>katalitički</a:t>
            </a:r>
            <a:r>
              <a:rPr lang="en-US" altLang="sr-Latn-RS" sz="2000" b="1" dirty="0">
                <a:solidFill>
                  <a:srgbClr val="FF0066"/>
                </a:solidFill>
                <a:effectLst>
                  <a:outerShdw blurRad="38100" dist="38100" dir="2700000" algn="tl">
                    <a:srgbClr val="000000"/>
                  </a:outerShdw>
                </a:effectLst>
                <a:latin typeface="Times New Roman" pitchFamily="18" charset="0"/>
              </a:rPr>
              <a:t> </a:t>
            </a:r>
            <a:r>
              <a:rPr lang="en-US" altLang="sr-Latn-RS" sz="2000" b="1" dirty="0" err="1">
                <a:solidFill>
                  <a:srgbClr val="FF0066"/>
                </a:solidFill>
                <a:effectLst>
                  <a:outerShdw blurRad="38100" dist="38100" dir="2700000" algn="tl">
                    <a:srgbClr val="000000"/>
                  </a:outerShdw>
                </a:effectLst>
                <a:latin typeface="Times New Roman" pitchFamily="18" charset="0"/>
              </a:rPr>
              <a:t>procesi</a:t>
            </a:r>
            <a:endParaRPr lang="sr-Latn-CS" altLang="sr-Latn-RS" sz="2000" b="1" dirty="0">
              <a:solidFill>
                <a:srgbClr val="FF0066"/>
              </a:solidFill>
              <a:effectLst>
                <a:outerShdw blurRad="38100" dist="38100" dir="2700000" algn="tl">
                  <a:srgbClr val="000000"/>
                </a:outerShdw>
              </a:effectLst>
              <a:latin typeface="Times New Roman" pitchFamily="18" charset="0"/>
            </a:endParaRPr>
          </a:p>
          <a:p>
            <a:pPr marL="0" indent="0">
              <a:spcBef>
                <a:spcPts val="0"/>
              </a:spcBef>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z</a:t>
            </a:r>
            <a:r>
              <a:rPr lang="en-US" altLang="sr-Latn-RS" sz="2000" b="1" dirty="0" err="1">
                <a:solidFill>
                  <a:srgbClr val="333333"/>
                </a:solidFill>
                <a:effectLst>
                  <a:outerShdw blurRad="38100" dist="38100" dir="2700000" algn="tl">
                    <a:srgbClr val="000000"/>
                  </a:outerShdw>
                </a:effectLst>
                <a:latin typeface="Times New Roman" pitchFamily="18" charset="0"/>
              </a:rPr>
              <a:t>ato</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se po</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elo sa </a:t>
            </a:r>
            <a:r>
              <a:rPr lang="en-US" altLang="sr-Latn-RS" sz="2000" b="1" dirty="0" err="1">
                <a:solidFill>
                  <a:srgbClr val="333333"/>
                </a:solidFill>
                <a:effectLst>
                  <a:outerShdw blurRad="38100" dist="38100" dir="2700000" algn="tl">
                    <a:srgbClr val="000000"/>
                  </a:outerShdw>
                </a:effectLst>
                <a:latin typeface="Times New Roman" pitchFamily="18" charset="0"/>
              </a:rPr>
              <a:t>nanošenjem</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jako</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tankih</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filmova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razli</a:t>
            </a:r>
            <a:r>
              <a:rPr lang="en-US" altLang="sr-Latn-RS" sz="20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000" b="1" dirty="0" err="1">
                <a:solidFill>
                  <a:srgbClr val="333333"/>
                </a:solidFill>
                <a:effectLst>
                  <a:outerShdw blurRad="38100" dist="38100" dir="2700000" algn="tl">
                    <a:srgbClr val="000000"/>
                  </a:outerShdw>
                </a:effectLst>
                <a:latin typeface="Times New Roman" pitchFamily="18" charset="0"/>
              </a:rPr>
              <a:t>itih</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rPr>
              <a:t>kataliti</a:t>
            </a:r>
            <a:r>
              <a:rPr lang="en-US" altLang="sr-Latn-RS" sz="2000" b="1" dirty="0" err="1" smtClean="0">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000" b="1" dirty="0" err="1" smtClean="0">
                <a:solidFill>
                  <a:srgbClr val="333333"/>
                </a:solidFill>
                <a:effectLst>
                  <a:outerShdw blurRad="38100" dist="38100" dir="2700000" algn="tl">
                    <a:srgbClr val="000000"/>
                  </a:outerShdw>
                </a:effectLst>
                <a:latin typeface="Times New Roman" pitchFamily="18" charset="0"/>
              </a:rPr>
              <a:t>ki</a:t>
            </a:r>
            <a:r>
              <a:rPr lang="en-U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rPr>
              <a:t>aktivnih</a:t>
            </a:r>
            <a:r>
              <a:rPr lang="en-US" altLang="sr-Latn-RS" sz="2000" b="1" dirty="0" smtClean="0">
                <a:solidFill>
                  <a:srgbClr val="333333"/>
                </a:solidFill>
                <a:effectLst>
                  <a:outerShdw blurRad="38100" dist="38100" dir="2700000" algn="tl">
                    <a:srgbClr val="000000"/>
                  </a:outerShdw>
                </a:effectLst>
                <a:latin typeface="Times New Roman" pitchFamily="18" charset="0"/>
              </a:rPr>
              <a:t>,</a:t>
            </a:r>
            <a:r>
              <a:rPr lang="sr-Latn-R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smtClean="0">
                <a:solidFill>
                  <a:srgbClr val="FF0066"/>
                </a:solidFill>
                <a:effectLst>
                  <a:outerShdw blurRad="38100" dist="38100" dir="2700000" algn="tl">
                    <a:srgbClr val="000000"/>
                  </a:outerShdw>
                </a:effectLst>
                <a:latin typeface="Times New Roman" pitchFamily="18" charset="0"/>
              </a:rPr>
              <a:t>prelaznih</a:t>
            </a:r>
            <a:r>
              <a:rPr lang="en-US" altLang="sr-Latn-RS" sz="2000" b="1" dirty="0" smtClean="0">
                <a:solidFill>
                  <a:srgbClr val="FF0066"/>
                </a:solidFill>
                <a:effectLst>
                  <a:outerShdw blurRad="38100" dist="38100" dir="2700000" algn="tl">
                    <a:srgbClr val="000000"/>
                  </a:outerShdw>
                </a:effectLst>
                <a:latin typeface="Times New Roman" pitchFamily="18" charset="0"/>
              </a:rPr>
              <a:t> </a:t>
            </a:r>
            <a:r>
              <a:rPr lang="en-US" altLang="sr-Latn-RS" sz="2000" b="1" dirty="0" err="1">
                <a:solidFill>
                  <a:srgbClr val="FF0066"/>
                </a:solidFill>
                <a:effectLst>
                  <a:outerShdw blurRad="38100" dist="38100" dir="2700000" algn="tl">
                    <a:srgbClr val="000000"/>
                  </a:outerShdw>
                </a:effectLst>
                <a:latin typeface="Times New Roman" pitchFamily="18" charset="0"/>
              </a:rPr>
              <a:t>metala</a:t>
            </a:r>
            <a:r>
              <a:rPr lang="en-US" altLang="sr-Latn-RS" sz="2000" b="1" dirty="0">
                <a:solidFill>
                  <a:srgbClr val="FF0066"/>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na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površine</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plazmonskih</a:t>
            </a:r>
            <a:r>
              <a:rPr lang="en-US" altLang="sr-Latn-RS" sz="2000" b="1" dirty="0">
                <a:solidFill>
                  <a:srgbClr val="333333"/>
                </a:solidFill>
                <a:effectLst>
                  <a:outerShdw blurRad="38100" dist="38100" dir="2700000" algn="tl">
                    <a:srgbClr val="000000"/>
                  </a:outerShdw>
                </a:effectLst>
                <a:latin typeface="Times New Roman" pitchFamily="18" charset="0"/>
              </a:rPr>
              <a:t> metal</a:t>
            </a:r>
            <a:r>
              <a:rPr lang="sr-Latn-CS" altLang="sr-Latn-RS" sz="2000" b="1" dirty="0">
                <a:solidFill>
                  <a:srgbClr val="333333"/>
                </a:solidFill>
                <a:effectLst>
                  <a:outerShdw blurRad="38100" dist="38100" dir="2700000" algn="tl">
                    <a:srgbClr val="000000"/>
                  </a:outerShdw>
                </a:effectLst>
                <a:latin typeface="Times New Roman" pitchFamily="18" charset="0"/>
              </a:rPr>
              <a:t>a</a:t>
            </a: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RS" altLang="sr-Latn-RS" sz="2000" b="1" dirty="0" smtClean="0">
                <a:solidFill>
                  <a:srgbClr val="333333"/>
                </a:solidFill>
                <a:effectLst>
                  <a:outerShdw blurRad="38100" dist="38100" dir="2700000" algn="tl">
                    <a:srgbClr val="000000"/>
                  </a:outerShdw>
                </a:effectLst>
                <a:latin typeface="Times New Roman" pitchFamily="18" charset="0"/>
              </a:rPr>
              <a:t>o</a:t>
            </a:r>
            <a:r>
              <a:rPr lang="en-US" altLang="sr-Latn-RS" sz="2000" b="1" dirty="0" smtClean="0">
                <a:solidFill>
                  <a:srgbClr val="333333"/>
                </a:solidFill>
                <a:effectLst>
                  <a:outerShdw blurRad="38100" dist="38100" dir="2700000" algn="tl">
                    <a:srgbClr val="000000"/>
                  </a:outerShdw>
                </a:effectLst>
                <a:latin typeface="Times New Roman" pitchFamily="18" charset="0"/>
              </a:rPr>
              <a:t>vim </a:t>
            </a:r>
            <a:r>
              <a:rPr lang="en-US" altLang="sr-Latn-RS" sz="2000" b="1" dirty="0" err="1">
                <a:solidFill>
                  <a:srgbClr val="333333"/>
                </a:solidFill>
                <a:effectLst>
                  <a:outerShdw blurRad="38100" dist="38100" dir="2700000" algn="tl">
                    <a:srgbClr val="000000"/>
                  </a:outerShdw>
                </a:effectLst>
                <a:latin typeface="Times New Roman" pitchFamily="18" charset="0"/>
              </a:rPr>
              <a:t>postupkom</a:t>
            </a:r>
            <a:r>
              <a:rPr lang="en-US" altLang="sr-Latn-RS" sz="2000" b="1" dirty="0">
                <a:solidFill>
                  <a:srgbClr val="333333"/>
                </a:solidFill>
                <a:effectLst>
                  <a:outerShdw blurRad="38100" dist="38100" dir="2700000" algn="tl">
                    <a:srgbClr val="000000"/>
                  </a:outerShdw>
                </a:effectLst>
                <a:latin typeface="Times New Roman" pitchFamily="18" charset="0"/>
              </a:rPr>
              <a:t> se </a:t>
            </a:r>
            <a:r>
              <a:rPr lang="en-US" altLang="sr-Latn-RS" sz="2000" b="1" dirty="0" err="1">
                <a:solidFill>
                  <a:srgbClr val="333333"/>
                </a:solidFill>
                <a:effectLst>
                  <a:outerShdw blurRad="38100" dist="38100" dir="2700000" algn="tl">
                    <a:srgbClr val="000000"/>
                  </a:outerShdw>
                </a:effectLst>
                <a:latin typeface="Times New Roman" pitchFamily="18" charset="0"/>
              </a:rPr>
              <a:t>zadr</a:t>
            </a:r>
            <a:r>
              <a:rPr lang="en-US" altLang="sr-Latn-RS" sz="2000" b="1" dirty="0" err="1">
                <a:solidFill>
                  <a:srgbClr val="333333"/>
                </a:solidFill>
                <a:effectLst>
                  <a:outerShdw blurRad="38100" dist="38100" dir="2700000" algn="tl">
                    <a:srgbClr val="000000"/>
                  </a:outerShdw>
                </a:effectLst>
                <a:latin typeface="Times New Roman" pitchFamily="18" charset="0"/>
                <a:cs typeface="Times New Roman" pitchFamily="18" charset="0"/>
              </a:rPr>
              <a:t>ž</a:t>
            </a:r>
            <a:r>
              <a:rPr lang="en-US" altLang="sr-Latn-RS" sz="2000" b="1" dirty="0" err="1">
                <a:solidFill>
                  <a:srgbClr val="333333"/>
                </a:solidFill>
                <a:effectLst>
                  <a:outerShdw blurRad="38100" dist="38100" dir="2700000" algn="tl">
                    <a:srgbClr val="000000"/>
                  </a:outerShdw>
                </a:effectLst>
                <a:latin typeface="Times New Roman" pitchFamily="18" charset="0"/>
              </a:rPr>
              <a:t>avaju</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površinski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plazmoni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metala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ali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im</a:t>
            </a:r>
            <a:r>
              <a:rPr lang="en-US" altLang="sr-Latn-RS" sz="2000" b="1" dirty="0">
                <a:solidFill>
                  <a:srgbClr val="333333"/>
                </a:solidFill>
                <a:effectLst>
                  <a:outerShdw blurRad="38100" dist="38100" dir="2700000" algn="tl">
                    <a:srgbClr val="000000"/>
                  </a:outerShdw>
                </a:effectLst>
                <a:latin typeface="Times New Roman" pitchFamily="18" charset="0"/>
              </a:rPr>
              <a:t> se </a:t>
            </a:r>
            <a:r>
              <a:rPr lang="en-US" altLang="sr-Latn-RS" sz="2000" b="1" dirty="0" err="1" smtClean="0">
                <a:solidFill>
                  <a:srgbClr val="FF0066"/>
                </a:solidFill>
                <a:effectLst>
                  <a:outerShdw blurRad="38100" dist="38100" dir="2700000" algn="tl">
                    <a:srgbClr val="000000"/>
                  </a:outerShdw>
                </a:effectLst>
                <a:latin typeface="Times New Roman" pitchFamily="18" charset="0"/>
              </a:rPr>
              <a:t>menja</a:t>
            </a:r>
            <a:r>
              <a:rPr lang="sr-Latn-RS" altLang="sr-Latn-RS" sz="2000" b="1" dirty="0" smtClean="0">
                <a:solidFill>
                  <a:srgbClr val="FF0066"/>
                </a:solidFill>
                <a:effectLst>
                  <a:outerShdw blurRad="38100" dist="38100" dir="2700000" algn="tl">
                    <a:srgbClr val="000000"/>
                  </a:outerShdw>
                </a:effectLst>
                <a:latin typeface="Times New Roman" pitchFamily="18" charset="0"/>
              </a:rPr>
              <a:t> r</a:t>
            </a:r>
            <a:r>
              <a:rPr lang="en-US" altLang="sr-Latn-RS" sz="2000" b="1" dirty="0" err="1" smtClean="0">
                <a:solidFill>
                  <a:srgbClr val="FF0066"/>
                </a:solidFill>
                <a:effectLst>
                  <a:outerShdw blurRad="38100" dist="38100" dir="2700000" algn="tl">
                    <a:srgbClr val="000000"/>
                  </a:outerShdw>
                </a:effectLst>
                <a:latin typeface="Times New Roman" pitchFamily="18" charset="0"/>
              </a:rPr>
              <a:t>eaktivnost</a:t>
            </a:r>
            <a:endParaRPr lang="sr-Latn-CS" altLang="sr-Latn-RS" sz="20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t</a:t>
            </a:r>
            <a:r>
              <a:rPr lang="en-US" altLang="sr-Latn-RS" sz="2000" b="1" dirty="0" err="1">
                <a:solidFill>
                  <a:srgbClr val="333333"/>
                </a:solidFill>
                <a:effectLst>
                  <a:outerShdw blurRad="38100" dist="38100" dir="2700000" algn="tl">
                    <a:srgbClr val="000000"/>
                  </a:outerShdw>
                </a:effectLst>
                <a:latin typeface="Times New Roman" pitchFamily="18" charset="0"/>
              </a:rPr>
              <a:t>anak</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sloj</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kataliti</a:t>
            </a:r>
            <a:r>
              <a:rPr lang="en-US" altLang="sr-Latn-RS" sz="20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000" b="1" dirty="0" err="1">
                <a:solidFill>
                  <a:srgbClr val="333333"/>
                </a:solidFill>
                <a:effectLst>
                  <a:outerShdw blurRad="38100" dist="38100" dir="2700000" algn="tl">
                    <a:srgbClr val="000000"/>
                  </a:outerShdw>
                </a:effectLst>
                <a:latin typeface="Times New Roman" pitchFamily="18" charset="0"/>
              </a:rPr>
              <a:t>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aktivnih</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metala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ovim</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putem</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uspeva</a:t>
            </a:r>
            <a:r>
              <a:rPr lang="en-US" altLang="sr-Latn-RS" sz="2000" b="1" dirty="0">
                <a:solidFill>
                  <a:srgbClr val="333333"/>
                </a:solidFill>
                <a:effectLst>
                  <a:outerShdw blurRad="38100" dist="38100" dir="2700000" algn="tl">
                    <a:srgbClr val="000000"/>
                  </a:outerShdw>
                </a:effectLst>
                <a:latin typeface="Times New Roman" pitchFamily="18" charset="0"/>
              </a:rPr>
              <a:t> da “</a:t>
            </a:r>
            <a:r>
              <a:rPr lang="en-US" altLang="sr-Latn-RS" sz="2000" b="1" dirty="0" err="1">
                <a:solidFill>
                  <a:srgbClr val="333333"/>
                </a:solidFill>
                <a:effectLst>
                  <a:outerShdw blurRad="38100" dist="38100" dir="2700000" algn="tl">
                    <a:srgbClr val="000000"/>
                  </a:outerShdw>
                </a:effectLst>
                <a:latin typeface="Times New Roman" pitchFamily="18" charset="0"/>
              </a:rPr>
              <a:t>pozajmi</a:t>
            </a:r>
            <a:r>
              <a:rPr lang="en-US" altLang="sr-Latn-RS" sz="2000" b="1" dirty="0">
                <a:solidFill>
                  <a:srgbClr val="333333"/>
                </a:solidFill>
                <a:effectLst>
                  <a:outerShdw blurRad="38100" dist="38100" dir="2700000" algn="tl">
                    <a:srgbClr val="000000"/>
                  </a:outerShdw>
                </a:effectLst>
                <a:latin typeface="Times New Roman" pitchFamily="18" charset="0"/>
              </a:rPr>
              <a:t> “ EM </a:t>
            </a:r>
            <a:r>
              <a:rPr lang="sr-Latn-CS" altLang="sr-Latn-RS" sz="2000" b="1" dirty="0" smtClean="0">
                <a:solidFill>
                  <a:srgbClr val="333333"/>
                </a:solidFill>
                <a:effectLst>
                  <a:outerShdw blurRad="38100" dist="38100" dir="2700000" algn="tl">
                    <a:srgbClr val="000000"/>
                  </a:outerShdw>
                </a:effectLst>
                <a:latin typeface="Times New Roman" pitchFamily="18" charset="0"/>
              </a:rPr>
              <a:t>efekat </a:t>
            </a:r>
            <a:r>
              <a:rPr lang="en-US" altLang="sr-Latn-RS" sz="2000" b="1" dirty="0" err="1">
                <a:solidFill>
                  <a:srgbClr val="333333"/>
                </a:solidFill>
                <a:effectLst>
                  <a:outerShdw blurRad="38100" dist="38100" dir="2700000" algn="tl">
                    <a:srgbClr val="000000"/>
                  </a:outerShdw>
                </a:effectLst>
                <a:latin typeface="Times New Roman" pitchFamily="18" charset="0"/>
              </a:rPr>
              <a:t>poja</a:t>
            </a:r>
            <a:r>
              <a:rPr lang="en-US" altLang="sr-Latn-RS" sz="20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000" b="1" dirty="0" err="1">
                <a:solidFill>
                  <a:srgbClr val="333333"/>
                </a:solidFill>
                <a:effectLst>
                  <a:outerShdw blurRad="38100" dist="38100" dir="2700000" algn="tl">
                    <a:srgbClr val="000000"/>
                  </a:outerShdw>
                </a:effectLst>
                <a:latin typeface="Times New Roman" pitchFamily="18" charset="0"/>
              </a:rPr>
              <a:t>anj</a:t>
            </a:r>
            <a:r>
              <a:rPr lang="sr-Latn-CS" altLang="sr-Latn-RS" sz="2000" b="1" dirty="0">
                <a:solidFill>
                  <a:srgbClr val="333333"/>
                </a:solidFill>
                <a:effectLst>
                  <a:outerShdw blurRad="38100" dist="38100" dir="2700000" algn="tl">
                    <a:srgbClr val="000000"/>
                  </a:outerShdw>
                </a:effectLst>
                <a:latin typeface="Times New Roman" pitchFamily="18" charset="0"/>
              </a:rPr>
              <a:t>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intenziteta</a:t>
            </a:r>
            <a:r>
              <a:rPr lang="en-US" altLang="sr-Latn-RS" sz="2000" b="1" dirty="0">
                <a:solidFill>
                  <a:srgbClr val="333333"/>
                </a:solidFill>
                <a:effectLst>
                  <a:outerShdw blurRad="38100" dist="38100" dir="2700000" algn="tl">
                    <a:srgbClr val="000000"/>
                  </a:outerShdw>
                </a:effectLst>
                <a:latin typeface="Times New Roman" pitchFamily="18" charset="0"/>
              </a:rPr>
              <a:t> od </a:t>
            </a:r>
            <a:r>
              <a:rPr lang="en-US" altLang="sr-Latn-RS" sz="2000" b="1" dirty="0" err="1">
                <a:solidFill>
                  <a:srgbClr val="333333"/>
                </a:solidFill>
                <a:effectLst>
                  <a:outerShdw blurRad="38100" dist="38100" dir="2700000" algn="tl">
                    <a:srgbClr val="000000"/>
                  </a:outerShdw>
                </a:effectLst>
                <a:latin typeface="Times New Roman" pitchFamily="18" charset="0"/>
              </a:rPr>
              <a:t>plazmonskog</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metala</a:t>
            </a:r>
            <a:endParaRPr lang="en-US" altLang="sr-Latn-RS" sz="20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429058">
                                            <p:txEl>
                                              <p:pRg st="0" end="0"/>
                                            </p:txEl>
                                          </p:spTgt>
                                        </p:tgtEl>
                                        <p:attrNameLst>
                                          <p:attrName>style.visibility</p:attrName>
                                        </p:attrNameLst>
                                      </p:cBhvr>
                                      <p:to>
                                        <p:strVal val="visible"/>
                                      </p:to>
                                    </p:set>
                                    <p:animEffect transition="in" filter="checkerboard(across)">
                                      <p:cBhvr>
                                        <p:cTn id="7" dur="500"/>
                                        <p:tgtEl>
                                          <p:spTgt spid="429058">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429058">
                                            <p:txEl>
                                              <p:pRg st="2" end="2"/>
                                            </p:txEl>
                                          </p:spTgt>
                                        </p:tgtEl>
                                        <p:attrNameLst>
                                          <p:attrName>style.visibility</p:attrName>
                                        </p:attrNameLst>
                                      </p:cBhvr>
                                      <p:to>
                                        <p:strVal val="visible"/>
                                      </p:to>
                                    </p:set>
                                    <p:animEffect transition="in" filter="checkerboard(across)">
                                      <p:cBhvr>
                                        <p:cTn id="10" dur="500"/>
                                        <p:tgtEl>
                                          <p:spTgt spid="429058">
                                            <p:txEl>
                                              <p:pRg st="2" end="2"/>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429058">
                                            <p:txEl>
                                              <p:pRg st="4" end="4"/>
                                            </p:txEl>
                                          </p:spTgt>
                                        </p:tgtEl>
                                        <p:attrNameLst>
                                          <p:attrName>style.visibility</p:attrName>
                                        </p:attrNameLst>
                                      </p:cBhvr>
                                      <p:to>
                                        <p:strVal val="visible"/>
                                      </p:to>
                                    </p:set>
                                    <p:animEffect transition="in" filter="checkerboard(across)">
                                      <p:cBhvr>
                                        <p:cTn id="13" dur="500"/>
                                        <p:tgtEl>
                                          <p:spTgt spid="429058">
                                            <p:txEl>
                                              <p:pRg st="4" end="4"/>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429058">
                                            <p:txEl>
                                              <p:pRg st="6" end="6"/>
                                            </p:txEl>
                                          </p:spTgt>
                                        </p:tgtEl>
                                        <p:attrNameLst>
                                          <p:attrName>style.visibility</p:attrName>
                                        </p:attrNameLst>
                                      </p:cBhvr>
                                      <p:to>
                                        <p:strVal val="visible"/>
                                      </p:to>
                                    </p:set>
                                    <p:animEffect transition="in" filter="checkerboard(across)">
                                      <p:cBhvr>
                                        <p:cTn id="16" dur="500"/>
                                        <p:tgtEl>
                                          <p:spTgt spid="429058">
                                            <p:txEl>
                                              <p:pRg st="6" end="6"/>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9" presetClass="entr" presetSubtype="0" accel="100000" fill="hold" nodeType="clickEffect">
                                  <p:stCondLst>
                                    <p:cond delay="0"/>
                                  </p:stCondLst>
                                  <p:childTnLst>
                                    <p:set>
                                      <p:cBhvr>
                                        <p:cTn id="20" dur="1" fill="hold">
                                          <p:stCondLst>
                                            <p:cond delay="0"/>
                                          </p:stCondLst>
                                        </p:cTn>
                                        <p:tgtEl>
                                          <p:spTgt spid="429058">
                                            <p:txEl>
                                              <p:pRg st="8" end="8"/>
                                            </p:txEl>
                                          </p:spTgt>
                                        </p:tgtEl>
                                        <p:attrNameLst>
                                          <p:attrName>style.visibility</p:attrName>
                                        </p:attrNameLst>
                                      </p:cBhvr>
                                      <p:to>
                                        <p:strVal val="visible"/>
                                      </p:to>
                                    </p:set>
                                    <p:anim calcmode="lin" valueType="num">
                                      <p:cBhvr>
                                        <p:cTn id="21" dur="500" fill="hold"/>
                                        <p:tgtEl>
                                          <p:spTgt spid="429058">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429058">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429058">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429058">
                                            <p:txEl>
                                              <p:pRg st="8" end="8"/>
                                            </p:txEl>
                                          </p:spTgt>
                                        </p:tgtEl>
                                        <p:attrNameLst>
                                          <p:attrName>ppt_y</p:attrName>
                                        </p:attrNameLst>
                                      </p:cBhvr>
                                      <p:tavLst>
                                        <p:tav tm="0">
                                          <p:val>
                                            <p:strVal val="#ppt_y"/>
                                          </p:val>
                                        </p:tav>
                                        <p:tav tm="100000">
                                          <p:val>
                                            <p:strVal val="#ppt_y"/>
                                          </p:val>
                                        </p:tav>
                                      </p:tavLst>
                                    </p:anim>
                                  </p:childTnLst>
                                </p:cTn>
                              </p:par>
                              <p:par>
                                <p:cTn id="25" presetID="39" presetClass="entr" presetSubtype="0" accel="100000" fill="hold" nodeType="withEffect">
                                  <p:stCondLst>
                                    <p:cond delay="0"/>
                                  </p:stCondLst>
                                  <p:childTnLst>
                                    <p:set>
                                      <p:cBhvr>
                                        <p:cTn id="26" dur="1" fill="hold">
                                          <p:stCondLst>
                                            <p:cond delay="0"/>
                                          </p:stCondLst>
                                        </p:cTn>
                                        <p:tgtEl>
                                          <p:spTgt spid="429058">
                                            <p:txEl>
                                              <p:pRg st="10" end="10"/>
                                            </p:txEl>
                                          </p:spTgt>
                                        </p:tgtEl>
                                        <p:attrNameLst>
                                          <p:attrName>style.visibility</p:attrName>
                                        </p:attrNameLst>
                                      </p:cBhvr>
                                      <p:to>
                                        <p:strVal val="visible"/>
                                      </p:to>
                                    </p:set>
                                    <p:anim calcmode="lin" valueType="num">
                                      <p:cBhvr>
                                        <p:cTn id="27" dur="500" fill="hold"/>
                                        <p:tgtEl>
                                          <p:spTgt spid="429058">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429058">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429058">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429058">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0" presetClass="entr" presetSubtype="0" fill="hold" nodeType="clickEffect">
                                  <p:stCondLst>
                                    <p:cond delay="0"/>
                                  </p:stCondLst>
                                  <p:childTnLst>
                                    <p:set>
                                      <p:cBhvr>
                                        <p:cTn id="34" dur="1" fill="hold">
                                          <p:stCondLst>
                                            <p:cond delay="0"/>
                                          </p:stCondLst>
                                        </p:cTn>
                                        <p:tgtEl>
                                          <p:spTgt spid="429058">
                                            <p:txEl>
                                              <p:pRg st="12" end="12"/>
                                            </p:txEl>
                                          </p:spTgt>
                                        </p:tgtEl>
                                        <p:attrNameLst>
                                          <p:attrName>style.visibility</p:attrName>
                                        </p:attrNameLst>
                                      </p:cBhvr>
                                      <p:to>
                                        <p:strVal val="visible"/>
                                      </p:to>
                                    </p:set>
                                    <p:animEffect transition="in" filter="wedge">
                                      <p:cBhvr>
                                        <p:cTn id="35" dur="500"/>
                                        <p:tgtEl>
                                          <p:spTgt spid="42905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19181"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457200"/>
            <a:ext cx="3225800" cy="6124575"/>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519182" name="Rectangle 14"/>
          <p:cNvSpPr>
            <a:spLocks noChangeArrowheads="1"/>
          </p:cNvSpPr>
          <p:nvPr/>
        </p:nvSpPr>
        <p:spPr bwMode="auto">
          <a:xfrm>
            <a:off x="1828800" y="2362200"/>
            <a:ext cx="332014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SERS i NR spektri  benzena </a:t>
            </a:r>
          </a:p>
          <a:p>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na razli</a:t>
            </a:r>
            <a:r>
              <a:rPr lang="pt-BR" altLang="sr-Latn-RS" sz="2000" b="1" dirty="0">
                <a:solidFill>
                  <a:schemeClr val="tx1">
                    <a:lumMod val="85000"/>
                    <a:lumOff val="15000"/>
                  </a:schemeClr>
                </a:solidFill>
                <a:latin typeface="Times New Roman" panose="02020603050405020304" pitchFamily="18" charset="0"/>
                <a:cs typeface="Times New Roman" panose="02020603050405020304" pitchFamily="18" charset="0"/>
              </a:rPr>
              <a:t>č</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itim supstratima</a:t>
            </a:r>
            <a:endPar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endParaRPr>
          </a:p>
        </p:txBody>
      </p:sp>
      <p:sp>
        <p:nvSpPr>
          <p:cNvPr id="519183" name="AutoShape 15"/>
          <p:cNvSpPr>
            <a:spLocks noChangeArrowheads="1"/>
          </p:cNvSpPr>
          <p:nvPr/>
        </p:nvSpPr>
        <p:spPr bwMode="auto">
          <a:xfrm>
            <a:off x="4563361" y="3200400"/>
            <a:ext cx="389639" cy="203061"/>
          </a:xfrm>
          <a:prstGeom prst="rightArrow">
            <a:avLst>
              <a:gd name="adj1" fmla="val 44344"/>
              <a:gd name="adj2" fmla="val 73214"/>
            </a:avLst>
          </a:prstGeom>
          <a:solidFill>
            <a:schemeClr val="tx1">
              <a:lumMod val="75000"/>
              <a:lumOff val="25000"/>
            </a:schemeClr>
          </a:solidFill>
          <a:ln w="9525">
            <a:solidFill>
              <a:srgbClr val="DDDDDD"/>
            </a:solidFill>
            <a:miter lim="800000"/>
            <a:headEnd/>
            <a:tailEnd/>
          </a:ln>
          <a:effectLst/>
          <a:extLst/>
        </p:spPr>
        <p:txBody>
          <a:bodyPr wrap="none" anchor="ctr"/>
          <a:lstStyle/>
          <a:p>
            <a:endParaRPr lang="sr-Latn-RS"/>
          </a:p>
        </p:txBody>
      </p:sp>
      <p:sp>
        <p:nvSpPr>
          <p:cNvPr id="519188" name="Oval 20"/>
          <p:cNvSpPr>
            <a:spLocks noChangeArrowheads="1"/>
          </p:cNvSpPr>
          <p:nvPr/>
        </p:nvSpPr>
        <p:spPr bwMode="auto">
          <a:xfrm>
            <a:off x="5410200" y="990600"/>
            <a:ext cx="838200" cy="7620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519190" name="Oval 22"/>
          <p:cNvSpPr>
            <a:spLocks noChangeArrowheads="1"/>
          </p:cNvSpPr>
          <p:nvPr/>
        </p:nvSpPr>
        <p:spPr bwMode="auto">
          <a:xfrm>
            <a:off x="5486400" y="2209800"/>
            <a:ext cx="838200" cy="7620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519191" name="Oval 23"/>
          <p:cNvSpPr>
            <a:spLocks noChangeArrowheads="1"/>
          </p:cNvSpPr>
          <p:nvPr/>
        </p:nvSpPr>
        <p:spPr bwMode="auto">
          <a:xfrm>
            <a:off x="5562600" y="3733800"/>
            <a:ext cx="838200" cy="7620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519192" name="Oval 24"/>
          <p:cNvSpPr>
            <a:spLocks noChangeArrowheads="1"/>
          </p:cNvSpPr>
          <p:nvPr/>
        </p:nvSpPr>
        <p:spPr bwMode="auto">
          <a:xfrm>
            <a:off x="5410200" y="5715000"/>
            <a:ext cx="838200" cy="7620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19188"/>
                                        </p:tgtEl>
                                        <p:attrNameLst>
                                          <p:attrName>style.visibility</p:attrName>
                                        </p:attrNameLst>
                                      </p:cBhvr>
                                      <p:to>
                                        <p:strVal val="visible"/>
                                      </p:to>
                                    </p:set>
                                    <p:anim calcmode="lin" valueType="num">
                                      <p:cBhvr>
                                        <p:cTn id="7" dur="500" fill="hold"/>
                                        <p:tgtEl>
                                          <p:spTgt spid="519188"/>
                                        </p:tgtEl>
                                        <p:attrNameLst>
                                          <p:attrName>ppt_x</p:attrName>
                                        </p:attrNameLst>
                                      </p:cBhvr>
                                      <p:tavLst>
                                        <p:tav tm="0">
                                          <p:val>
                                            <p:strVal val="#ppt_x-.2"/>
                                          </p:val>
                                        </p:tav>
                                        <p:tav tm="100000">
                                          <p:val>
                                            <p:strVal val="#ppt_x"/>
                                          </p:val>
                                        </p:tav>
                                      </p:tavLst>
                                    </p:anim>
                                    <p:anim calcmode="lin" valueType="num">
                                      <p:cBhvr>
                                        <p:cTn id="8" dur="500" fill="hold"/>
                                        <p:tgtEl>
                                          <p:spTgt spid="519188"/>
                                        </p:tgtEl>
                                        <p:attrNameLst>
                                          <p:attrName>ppt_y</p:attrName>
                                        </p:attrNameLst>
                                      </p:cBhvr>
                                      <p:tavLst>
                                        <p:tav tm="0">
                                          <p:val>
                                            <p:strVal val="#ppt_y"/>
                                          </p:val>
                                        </p:tav>
                                        <p:tav tm="100000">
                                          <p:val>
                                            <p:strVal val="#ppt_y"/>
                                          </p:val>
                                        </p:tav>
                                      </p:tavLst>
                                    </p:anim>
                                    <p:animEffect transition="in" filter="wipe(right)" prLst="gradientSize: 0.1">
                                      <p:cBhvr>
                                        <p:cTn id="9" dur="500"/>
                                        <p:tgtEl>
                                          <p:spTgt spid="51918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519190"/>
                                        </p:tgtEl>
                                        <p:attrNameLst>
                                          <p:attrName>style.visibility</p:attrName>
                                        </p:attrNameLst>
                                      </p:cBhvr>
                                      <p:to>
                                        <p:strVal val="visible"/>
                                      </p:to>
                                    </p:set>
                                    <p:animEffect transition="in" filter="checkerboard(across)">
                                      <p:cBhvr>
                                        <p:cTn id="14" dur="500"/>
                                        <p:tgtEl>
                                          <p:spTgt spid="519190"/>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1" presetClass="entr" presetSubtype="4" fill="hold" grpId="0" nodeType="clickEffect">
                                  <p:stCondLst>
                                    <p:cond delay="0"/>
                                  </p:stCondLst>
                                  <p:childTnLst>
                                    <p:set>
                                      <p:cBhvr>
                                        <p:cTn id="18" dur="1" fill="hold">
                                          <p:stCondLst>
                                            <p:cond delay="0"/>
                                          </p:stCondLst>
                                        </p:cTn>
                                        <p:tgtEl>
                                          <p:spTgt spid="519191"/>
                                        </p:tgtEl>
                                        <p:attrNameLst>
                                          <p:attrName>style.visibility</p:attrName>
                                        </p:attrNameLst>
                                      </p:cBhvr>
                                      <p:to>
                                        <p:strVal val="visible"/>
                                      </p:to>
                                    </p:set>
                                    <p:animEffect transition="in" filter="wheel(4)">
                                      <p:cBhvr>
                                        <p:cTn id="19" dur="500"/>
                                        <p:tgtEl>
                                          <p:spTgt spid="519191"/>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1" presetClass="entr" presetSubtype="4" fill="hold" grpId="0" nodeType="clickEffect">
                                  <p:stCondLst>
                                    <p:cond delay="0"/>
                                  </p:stCondLst>
                                  <p:childTnLst>
                                    <p:set>
                                      <p:cBhvr>
                                        <p:cTn id="23" dur="1" fill="hold">
                                          <p:stCondLst>
                                            <p:cond delay="0"/>
                                          </p:stCondLst>
                                        </p:cTn>
                                        <p:tgtEl>
                                          <p:spTgt spid="519192"/>
                                        </p:tgtEl>
                                        <p:attrNameLst>
                                          <p:attrName>style.visibility</p:attrName>
                                        </p:attrNameLst>
                                      </p:cBhvr>
                                      <p:to>
                                        <p:strVal val="visible"/>
                                      </p:to>
                                    </p:set>
                                    <p:animEffect transition="in" filter="wheel(4)">
                                      <p:cBhvr>
                                        <p:cTn id="24" dur="500"/>
                                        <p:tgtEl>
                                          <p:spTgt spid="519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9188" grpId="0" animBg="1"/>
      <p:bldP spid="519190" grpId="0" animBg="1"/>
      <p:bldP spid="519191" grpId="0" animBg="1"/>
      <p:bldP spid="519192" grpId="0" animBg="1"/>
    </p:bldLst>
  </p:timing>
</p:sld>
</file>

<file path=ppt/slides/slide1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21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457200"/>
            <a:ext cx="4386263" cy="5800725"/>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521221" name="Rectangle 5"/>
          <p:cNvSpPr>
            <a:spLocks noChangeArrowheads="1"/>
          </p:cNvSpPr>
          <p:nvPr/>
        </p:nvSpPr>
        <p:spPr bwMode="auto">
          <a:xfrm>
            <a:off x="304800" y="2209800"/>
            <a:ext cx="3352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SERS i NR spektri piridina na razli</a:t>
            </a:r>
            <a:r>
              <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ito pripremljenim supstratima</a:t>
            </a:r>
            <a:endPar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
        <p:nvSpPr>
          <p:cNvPr id="521223" name="AutoShape 7"/>
          <p:cNvSpPr>
            <a:spLocks noChangeArrowheads="1"/>
          </p:cNvSpPr>
          <p:nvPr/>
        </p:nvSpPr>
        <p:spPr bwMode="auto">
          <a:xfrm>
            <a:off x="2926556" y="3357562"/>
            <a:ext cx="488157" cy="328613"/>
          </a:xfrm>
          <a:prstGeom prst="rightArrow">
            <a:avLst>
              <a:gd name="adj1" fmla="val 50000"/>
              <a:gd name="adj2" fmla="val 73214"/>
            </a:avLst>
          </a:prstGeom>
          <a:solidFill>
            <a:schemeClr val="tx1">
              <a:lumMod val="75000"/>
              <a:lumOff val="25000"/>
            </a:schemeClr>
          </a:solidFill>
          <a:ln w="9525">
            <a:solidFill>
              <a:srgbClr val="DDDDDD"/>
            </a:solidFill>
            <a:miter lim="800000"/>
            <a:headEnd/>
            <a:tailEnd/>
          </a:ln>
          <a:effectLst/>
          <a:extLst/>
        </p:spPr>
        <p:txBody>
          <a:bodyPr wrap="none" anchor="ctr"/>
          <a:lstStyle/>
          <a:p>
            <a:endParaRPr lang="sr-Latn-RS"/>
          </a:p>
        </p:txBody>
      </p:sp>
      <p:sp>
        <p:nvSpPr>
          <p:cNvPr id="521233" name="Oval 17"/>
          <p:cNvSpPr>
            <a:spLocks noChangeArrowheads="1"/>
          </p:cNvSpPr>
          <p:nvPr/>
        </p:nvSpPr>
        <p:spPr bwMode="auto">
          <a:xfrm>
            <a:off x="4038600" y="1066800"/>
            <a:ext cx="2209800" cy="1447800"/>
          </a:xfrm>
          <a:prstGeom prst="ellipse">
            <a:avLst/>
          </a:prstGeom>
          <a:noFill/>
          <a:ln w="952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521235" name="Oval 19"/>
          <p:cNvSpPr>
            <a:spLocks noChangeArrowheads="1"/>
          </p:cNvSpPr>
          <p:nvPr/>
        </p:nvSpPr>
        <p:spPr bwMode="auto">
          <a:xfrm>
            <a:off x="4267200" y="2743200"/>
            <a:ext cx="1905000" cy="990600"/>
          </a:xfrm>
          <a:prstGeom prst="ellipse">
            <a:avLst/>
          </a:prstGeom>
          <a:noFill/>
          <a:ln w="952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521236" name="Oval 20"/>
          <p:cNvSpPr>
            <a:spLocks noChangeArrowheads="1"/>
          </p:cNvSpPr>
          <p:nvPr/>
        </p:nvSpPr>
        <p:spPr bwMode="auto">
          <a:xfrm>
            <a:off x="4190999" y="4876800"/>
            <a:ext cx="1983557" cy="990600"/>
          </a:xfrm>
          <a:prstGeom prst="ellipse">
            <a:avLst/>
          </a:prstGeom>
          <a:noFill/>
          <a:ln w="952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21233"/>
                                        </p:tgtEl>
                                        <p:attrNameLst>
                                          <p:attrName>style.visibility</p:attrName>
                                        </p:attrNameLst>
                                      </p:cBhvr>
                                      <p:to>
                                        <p:strVal val="visible"/>
                                      </p:to>
                                    </p:set>
                                    <p:animEffect transition="in" filter="fade">
                                      <p:cBhvr>
                                        <p:cTn id="7" dur="500"/>
                                        <p:tgtEl>
                                          <p:spTgt spid="521233"/>
                                        </p:tgtEl>
                                      </p:cBhvr>
                                    </p:animEffect>
                                    <p:anim calcmode="lin" valueType="num">
                                      <p:cBhvr>
                                        <p:cTn id="8" dur="500" fill="hold"/>
                                        <p:tgtEl>
                                          <p:spTgt spid="521233"/>
                                        </p:tgtEl>
                                        <p:attrNameLst>
                                          <p:attrName>ppt_x</p:attrName>
                                        </p:attrNameLst>
                                      </p:cBhvr>
                                      <p:tavLst>
                                        <p:tav tm="0">
                                          <p:val>
                                            <p:strVal val="#ppt_x"/>
                                          </p:val>
                                        </p:tav>
                                        <p:tav tm="100000">
                                          <p:val>
                                            <p:strVal val="#ppt_x"/>
                                          </p:val>
                                        </p:tav>
                                      </p:tavLst>
                                    </p:anim>
                                    <p:anim calcmode="lin" valueType="num">
                                      <p:cBhvr>
                                        <p:cTn id="9" dur="500" fill="hold"/>
                                        <p:tgtEl>
                                          <p:spTgt spid="52123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1" presetClass="entr" presetSubtype="4" fill="hold" grpId="0" nodeType="clickEffect">
                                  <p:stCondLst>
                                    <p:cond delay="0"/>
                                  </p:stCondLst>
                                  <p:childTnLst>
                                    <p:set>
                                      <p:cBhvr>
                                        <p:cTn id="13" dur="1" fill="hold">
                                          <p:stCondLst>
                                            <p:cond delay="0"/>
                                          </p:stCondLst>
                                        </p:cTn>
                                        <p:tgtEl>
                                          <p:spTgt spid="521235"/>
                                        </p:tgtEl>
                                        <p:attrNameLst>
                                          <p:attrName>style.visibility</p:attrName>
                                        </p:attrNameLst>
                                      </p:cBhvr>
                                      <p:to>
                                        <p:strVal val="visible"/>
                                      </p:to>
                                    </p:set>
                                    <p:animEffect transition="in" filter="wheel(4)">
                                      <p:cBhvr>
                                        <p:cTn id="14" dur="500"/>
                                        <p:tgtEl>
                                          <p:spTgt spid="52123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521236"/>
                                        </p:tgtEl>
                                        <p:attrNameLst>
                                          <p:attrName>style.visibility</p:attrName>
                                        </p:attrNameLst>
                                      </p:cBhvr>
                                      <p:to>
                                        <p:strVal val="visible"/>
                                      </p:to>
                                    </p:set>
                                    <p:animEffect transition="in" filter="wipe(down)">
                                      <p:cBhvr>
                                        <p:cTn id="19" dur="500"/>
                                        <p:tgtEl>
                                          <p:spTgt spid="521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1233" grpId="0" animBg="1"/>
      <p:bldP spid="521235" grpId="0" animBg="1"/>
      <p:bldP spid="5212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type="body" idx="1"/>
          </p:nvPr>
        </p:nvSpPr>
        <p:spPr>
          <a:xfrm>
            <a:off x="304800" y="457200"/>
            <a:ext cx="8458200" cy="5867400"/>
          </a:xfrm>
        </p:spPr>
        <p:txBody>
          <a:bodyPr/>
          <a:lstStyle/>
          <a:p>
            <a:pPr>
              <a:lnSpc>
                <a:spcPct val="80000"/>
              </a:lnSpc>
              <a:buFontTx/>
              <a:buNone/>
            </a:pPr>
            <a:r>
              <a:rPr lang="en-US" altLang="sr-Latn-RS" sz="500" i="1" dirty="0">
                <a:solidFill>
                  <a:schemeClr val="accent2"/>
                </a:solidFill>
                <a:latin typeface="Times New Roman" panose="02020603050405020304" pitchFamily="18" charset="0"/>
                <a:cs typeface="Times New Roman" panose="02020603050405020304" pitchFamily="18" charset="0"/>
              </a:rPr>
              <a:t>                              </a:t>
            </a:r>
          </a:p>
          <a:p>
            <a:pPr>
              <a:lnSpc>
                <a:spcPct val="80000"/>
              </a:lnSpc>
              <a:buFontTx/>
              <a:buNone/>
            </a:pPr>
            <a:r>
              <a:rPr lang="en-US" altLang="sr-Latn-RS" sz="1100" b="1" i="1" dirty="0">
                <a:solidFill>
                  <a:schemeClr val="accent2"/>
                </a:solidFill>
                <a:latin typeface="Times New Roman" panose="02020603050405020304" pitchFamily="18" charset="0"/>
                <a:cs typeface="Times New Roman" panose="02020603050405020304" pitchFamily="18" charset="0"/>
              </a:rPr>
              <a:t>                                           </a:t>
            </a:r>
            <a:r>
              <a:rPr lang="sr-Latn-RS" altLang="sr-Latn-RS" sz="1100" b="1" i="1" dirty="0" smtClean="0">
                <a:solidFill>
                  <a:schemeClr val="accent2"/>
                </a:solidFill>
                <a:latin typeface="Times New Roman" panose="02020603050405020304" pitchFamily="18" charset="0"/>
                <a:cs typeface="Times New Roman" panose="02020603050405020304" pitchFamily="18" charset="0"/>
              </a:rPr>
              <a:t>                         </a:t>
            </a:r>
            <a:r>
              <a:rPr lang="en-US" altLang="sr-Latn-RS" sz="1100" b="1" i="1" dirty="0" smtClean="0">
                <a:solidFill>
                  <a:schemeClr val="accent2"/>
                </a:solidFill>
                <a:latin typeface="Times New Roman" panose="02020603050405020304" pitchFamily="18" charset="0"/>
                <a:cs typeface="Times New Roman" panose="02020603050405020304" pitchFamily="18" charset="0"/>
              </a:rPr>
              <a:t>     </a:t>
            </a:r>
            <a:r>
              <a:rPr lang="sr-Latn-RS" altLang="sr-Latn-RS" sz="2400"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Ramansko pomeranje</a:t>
            </a:r>
          </a:p>
          <a:p>
            <a:pPr>
              <a:lnSpc>
                <a:spcPct val="80000"/>
              </a:lnSpc>
              <a:buFontTx/>
              <a:buNone/>
            </a:pPr>
            <a:endParaRPr lang="sr-Latn-RS" altLang="sr-Latn-RS" sz="1600" b="1" i="1" dirty="0">
              <a:solidFill>
                <a:schemeClr val="accent2"/>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nSpc>
                <a:spcPct val="80000"/>
              </a:lnSpc>
              <a:buFontTx/>
              <a:buNone/>
            </a:pPr>
            <a:endParaRPr lang="sr-Latn-RS" altLang="sr-Latn-RS" sz="1100" b="1" i="1" dirty="0" smtClean="0">
              <a:solidFill>
                <a:schemeClr val="accent2"/>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nSpc>
                <a:spcPct val="80000"/>
              </a:lnSpc>
              <a:buFontTx/>
              <a:buNone/>
            </a:pPr>
            <a:endParaRPr lang="sr-Latn-RS" altLang="sr-Latn-RS" sz="1100" b="1" i="1" dirty="0">
              <a:solidFill>
                <a:schemeClr val="accent2"/>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gn="ctr">
              <a:lnSpc>
                <a:spcPct val="80000"/>
              </a:lnSpc>
              <a:buFontTx/>
              <a:buNone/>
            </a:pPr>
            <a:r>
              <a:rPr lang="en-US" altLang="sr-Latn-RS" sz="2800" dirty="0">
                <a:solidFill>
                  <a:schemeClr val="accent2"/>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RAMANSKO POMERANJE </a:t>
            </a:r>
          </a:p>
          <a:p>
            <a:pPr algn="ctr">
              <a:lnSpc>
                <a:spcPct val="80000"/>
              </a:lnSpc>
              <a:buFontTx/>
              <a:buNone/>
            </a:pPr>
            <a:r>
              <a:rPr lang="en-US" altLang="sr-Latn-RS" sz="2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NE ZAVISI OD </a:t>
            </a:r>
            <a:r>
              <a:rPr lang="en-US" altLang="sr-Latn-RS" sz="2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en-US" altLang="sr-Latn-RS" sz="2800" b="1" baseline="-25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0</a:t>
            </a:r>
            <a:r>
              <a:rPr lang="en-US" altLang="sr-Latn-RS" sz="2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VE</a:t>
            </a:r>
            <a:r>
              <a:rPr lang="sr-Latn-R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Ć</a:t>
            </a:r>
            <a:r>
              <a:rPr lang="en-U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SAMO OD </a:t>
            </a:r>
          </a:p>
          <a:p>
            <a:pPr algn="ctr">
              <a:lnSpc>
                <a:spcPct val="80000"/>
              </a:lnSpc>
              <a:buFontTx/>
              <a:buNone/>
            </a:pPr>
            <a:r>
              <a:rPr lang="en-US" altLang="sr-Latn-RS" sz="2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PRIRODE SUPSTANCE</a:t>
            </a:r>
          </a:p>
          <a:p>
            <a:pPr algn="ctr">
              <a:lnSpc>
                <a:spcPct val="80000"/>
              </a:lnSpc>
              <a:buFontTx/>
              <a:buNone/>
            </a:pPr>
            <a:endParaRPr lang="en-US" altLang="sr-Latn-RS" sz="2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gn="ctr">
              <a:lnSpc>
                <a:spcPct val="80000"/>
              </a:lnSpc>
              <a:buFontTx/>
              <a:buNone/>
            </a:pPr>
            <a:r>
              <a:rPr lang="en-US" altLang="sr-Latn-RS" sz="28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POLO</a:t>
            </a:r>
            <a:r>
              <a:rPr lang="sr-Latn-RS" altLang="sr-Latn-RS" sz="28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Ž</a:t>
            </a:r>
            <a:r>
              <a:rPr lang="en-US" altLang="sr-Latn-RS" sz="28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AJ </a:t>
            </a:r>
            <a:r>
              <a:rPr lang="en-US" altLang="sr-Latn-RS" sz="28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RAMANSKIH LINIJA U </a:t>
            </a:r>
          </a:p>
          <a:p>
            <a:pPr algn="ctr">
              <a:lnSpc>
                <a:spcPct val="80000"/>
              </a:lnSpc>
              <a:buFontTx/>
              <a:buNone/>
            </a:pPr>
            <a:r>
              <a:rPr lang="en-US" altLang="sr-Latn-RS" sz="28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SPEKTRU ZAVISI OD </a:t>
            </a:r>
            <a:r>
              <a:rPr lang="en-US" altLang="sr-Latn-RS" sz="28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en-US" altLang="sr-Latn-RS" sz="2800" b="1" baseline="-250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0 </a:t>
            </a:r>
            <a:endParaRPr lang="en-US" altLang="sr-Latn-RS" sz="28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gn="ctr">
              <a:lnSpc>
                <a:spcPct val="80000"/>
              </a:lnSpc>
              <a:buFontTx/>
              <a:buNone/>
            </a:pPr>
            <a:endParaRPr lang="en-US" altLang="sr-Latn-RS" sz="28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ntenzitet</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ramanskog</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a:t>
            </a:r>
            <a:r>
              <a:rPr lang="sr-Latn-R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enja</a:t>
            </a:r>
            <a:r>
              <a:rPr lang="en-U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je </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4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10</a:t>
            </a:r>
            <a:r>
              <a:rPr lang="en-US" altLang="sr-Latn-RS" sz="2400" b="1" baseline="300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7</a:t>
            </a:r>
            <a:r>
              <a:rPr lang="en-US" altLang="sr-Latn-RS" sz="24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puta</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manji</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od</a:t>
            </a:r>
            <a:r>
              <a:rPr lang="sr-Latn-C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intenziteta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upadn</a:t>
            </a:r>
            <a:r>
              <a:rPr lang="sr-Latn-R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og zračenja</a:t>
            </a:r>
            <a:r>
              <a:rPr lang="sr-Latn-C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jer se s</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amo</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a:rPr>
              <a:t></a:t>
            </a:r>
            <a:r>
              <a:rPr lang="en-US" altLang="sr-Latn-RS" sz="24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1 </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od 10</a:t>
            </a:r>
            <a:r>
              <a:rPr lang="en-US" altLang="sr-Latn-RS" sz="2400" b="1" baseline="30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7</a:t>
            </a:r>
            <a:r>
              <a:rPr lang="en-US" altLang="sr-Latn-RS" sz="2400" b="1" baseline="300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upadnih</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fotona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sudara</a:t>
            </a:r>
            <a:r>
              <a:rPr lang="en-U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R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rasejava na m</a:t>
            </a:r>
            <a:r>
              <a:rPr lang="en-US" altLang="sr-Latn-RS" sz="2400" b="1" dirty="0" err="1"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olekulima</a:t>
            </a:r>
            <a:r>
              <a:rPr lang="en-US" altLang="sr-Latn-RS" sz="24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RS" altLang="sr-Latn-RS" sz="24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sredine</a:t>
            </a:r>
            <a:endParaRPr lang="en-US" altLang="sr-Latn-RS" sz="24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nSpc>
                <a:spcPct val="80000"/>
              </a:lnSpc>
              <a:buFontTx/>
              <a:buNone/>
            </a:pPr>
            <a:endParaRPr lang="sr-Latn-C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7168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71684" name="Object 4"/>
          <p:cNvGraphicFramePr>
            <a:graphicFrameLocks noChangeAspect="1"/>
          </p:cNvGraphicFramePr>
          <p:nvPr>
            <p:extLst>
              <p:ext uri="{D42A27DB-BD31-4B8C-83A1-F6EECF244321}">
                <p14:modId xmlns:p14="http://schemas.microsoft.com/office/powerpoint/2010/main" val="2941252545"/>
              </p:ext>
            </p:extLst>
          </p:nvPr>
        </p:nvGraphicFramePr>
        <p:xfrm>
          <a:off x="762000" y="457200"/>
          <a:ext cx="1905000" cy="678657"/>
        </p:xfrm>
        <a:graphic>
          <a:graphicData uri="http://schemas.openxmlformats.org/presentationml/2006/ole">
            <mc:AlternateContent xmlns:mc="http://schemas.openxmlformats.org/markup-compatibility/2006">
              <mc:Choice xmlns:v="urn:schemas-microsoft-com:vml" Requires="v">
                <p:oleObj spid="_x0000_s704626" name="Equation" r:id="rId3" imgW="812447" imgH="253890" progId="Equation.3">
                  <p:embed/>
                </p:oleObj>
              </mc:Choice>
              <mc:Fallback>
                <p:oleObj name="Equation" r:id="rId3" imgW="812447" imgH="25389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457200"/>
                        <a:ext cx="1905000" cy="678657"/>
                      </a:xfrm>
                      <a:prstGeom prst="rect">
                        <a:avLst/>
                      </a:prstGeom>
                      <a:solidFill>
                        <a:schemeClr val="bg1">
                          <a:lumMod val="75000"/>
                        </a:schemeClr>
                      </a:solidFill>
                      <a:ln>
                        <a:solidFill>
                          <a:schemeClr val="tx1">
                            <a:lumMod val="85000"/>
                            <a:lumOff val="15000"/>
                          </a:schemeClr>
                        </a:solidFill>
                      </a:ln>
                      <a:extLst/>
                    </p:spPr>
                  </p:pic>
                </p:oleObj>
              </mc:Fallback>
            </mc:AlternateContent>
          </a:graphicData>
        </a:graphic>
      </p:graphicFrame>
    </p:spTree>
    <p:extLst>
      <p:ext uri="{BB962C8B-B14F-4D97-AF65-F5344CB8AC3E}">
        <p14:creationId xmlns:p14="http://schemas.microsoft.com/office/powerpoint/2010/main" val="422528809"/>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3" name="Rectangle 3"/>
          <p:cNvSpPr>
            <a:spLocks noGrp="1" noChangeArrowheads="1"/>
          </p:cNvSpPr>
          <p:nvPr>
            <p:ph type="body" idx="1"/>
          </p:nvPr>
        </p:nvSpPr>
        <p:spPr>
          <a:xfrm>
            <a:off x="533400" y="1219200"/>
            <a:ext cx="8229600" cy="3840163"/>
          </a:xfrm>
        </p:spPr>
        <p:txBody>
          <a:bodyPr/>
          <a:lstStyle/>
          <a:p>
            <a:pPr>
              <a:buFont typeface="Wingdings" panose="05000000000000000000" pitchFamily="2" charset="2"/>
              <a:buChar char="Ø"/>
            </a:pP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razvitak</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na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polju</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nanotehnologija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omogu</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ć</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io</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je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dobijanje</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površina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koje</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su</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u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mnogome</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poboljšale</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izvođenje</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SE</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R</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S</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smtClean="0">
                <a:solidFill>
                  <a:srgbClr val="333333"/>
                </a:solidFill>
                <a:effectLst>
                  <a:outerShdw blurRad="38100" dist="38100" dir="2700000" algn="tl">
                    <a:srgbClr val="000000">
                      <a:alpha val="43137"/>
                    </a:srgbClr>
                  </a:outerShdw>
                </a:effectLst>
                <a:latin typeface="Times New Roman" pitchFamily="18" charset="0"/>
              </a:rPr>
              <a:t>eksperimenata</a:t>
            </a:r>
            <a:endParaRPr lang="en-US" altLang="sr-Latn-RS" sz="2800" b="1" dirty="0">
              <a:solidFill>
                <a:srgbClr val="333333"/>
              </a:solidFill>
              <a:effectLst>
                <a:outerShdw blurRad="38100" dist="38100" dir="2700000" algn="tl">
                  <a:srgbClr val="000000">
                    <a:alpha val="43137"/>
                  </a:srgbClr>
                </a:outerShdw>
              </a:effectLst>
              <a:latin typeface="Times New Roman" pitchFamily="18" charset="0"/>
            </a:endParaRPr>
          </a:p>
          <a:p>
            <a:pPr>
              <a:buFont typeface="Wingdings" panose="05000000000000000000" pitchFamily="2" charset="2"/>
              <a:buChar char="Ø"/>
            </a:pPr>
            <a:endParaRPr lang="sr-Latn-CS" altLang="sr-Latn-RS" sz="2800" b="1" dirty="0">
              <a:solidFill>
                <a:srgbClr val="333333"/>
              </a:solidFill>
              <a:effectLst>
                <a:outerShdw blurRad="38100" dist="38100" dir="2700000" algn="tl">
                  <a:srgbClr val="000000">
                    <a:alpha val="43137"/>
                  </a:srgbClr>
                </a:outerShdw>
              </a:effectLst>
              <a:latin typeface="Times New Roman" pitchFamily="18" charset="0"/>
            </a:endParaRPr>
          </a:p>
          <a:p>
            <a:pPr>
              <a:buFont typeface="Wingdings" panose="05000000000000000000" pitchFamily="2" charset="2"/>
              <a:buChar char="Ø"/>
            </a:pP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metoda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koja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se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naziva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FF0066"/>
                </a:solidFill>
                <a:effectLst>
                  <a:outerShdw blurRad="38100" dist="38100" dir="2700000" algn="tl">
                    <a:srgbClr val="000000">
                      <a:alpha val="43137"/>
                    </a:srgbClr>
                  </a:outerShdw>
                </a:effectLst>
                <a:latin typeface="Times New Roman" pitchFamily="18" charset="0"/>
              </a:rPr>
              <a:t>litografija</a:t>
            </a:r>
            <a:r>
              <a:rPr lang="en-US" altLang="sr-Latn-RS" sz="2800" b="1" dirty="0">
                <a:solidFill>
                  <a:srgbClr val="FF0066"/>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FF0066"/>
                </a:solidFill>
                <a:effectLst>
                  <a:outerShdw blurRad="38100" dist="38100" dir="2700000" algn="tl">
                    <a:srgbClr val="000000">
                      <a:alpha val="43137"/>
                    </a:srgbClr>
                  </a:outerShdw>
                </a:effectLst>
                <a:latin typeface="Times New Roman" pitchFamily="18" charset="0"/>
              </a:rPr>
              <a:t>nanosfera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je od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posebne</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važnosti</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smtClean="0">
                <a:solidFill>
                  <a:srgbClr val="333333"/>
                </a:solidFill>
                <a:effectLst>
                  <a:outerShdw blurRad="38100" dist="38100" dir="2700000" algn="tl">
                    <a:srgbClr val="000000">
                      <a:alpha val="43137"/>
                    </a:srgbClr>
                  </a:outerShdw>
                </a:effectLst>
                <a:latin typeface="Times New Roman" pitchFamily="18" charset="0"/>
              </a:rPr>
              <a:t>(</a:t>
            </a:r>
            <a:r>
              <a:rPr lang="en-US" altLang="sr-Latn-RS" sz="2400" b="1" i="1" dirty="0">
                <a:solidFill>
                  <a:srgbClr val="333333"/>
                </a:solidFill>
                <a:effectLst>
                  <a:outerShdw blurRad="38100" dist="38100" dir="2700000" algn="tl">
                    <a:srgbClr val="000000">
                      <a:alpha val="43137"/>
                    </a:srgbClr>
                  </a:outerShdw>
                </a:effectLst>
                <a:latin typeface="Times New Roman" pitchFamily="18" charset="0"/>
              </a:rPr>
              <a:t>NSL- </a:t>
            </a:r>
            <a:r>
              <a:rPr lang="en-US" altLang="sr-Latn-RS" sz="2400" b="1" i="1" dirty="0" err="1">
                <a:solidFill>
                  <a:srgbClr val="333333"/>
                </a:solidFill>
                <a:effectLst>
                  <a:outerShdw blurRad="38100" dist="38100" dir="2700000" algn="tl">
                    <a:srgbClr val="000000">
                      <a:alpha val="43137"/>
                    </a:srgbClr>
                  </a:outerShdw>
                </a:effectLst>
                <a:latin typeface="Times New Roman" pitchFamily="18" charset="0"/>
              </a:rPr>
              <a:t>nanosphere</a:t>
            </a:r>
            <a:r>
              <a:rPr lang="en-US" altLang="sr-Latn-RS" sz="2400" b="1" i="1" dirty="0">
                <a:solidFill>
                  <a:srgbClr val="333333"/>
                </a:solidFill>
                <a:effectLst>
                  <a:outerShdw blurRad="38100" dist="38100" dir="2700000" algn="tl">
                    <a:srgbClr val="000000">
                      <a:alpha val="43137"/>
                    </a:srgbClr>
                  </a:outerShdw>
                </a:effectLst>
                <a:latin typeface="Times New Roman" pitchFamily="18" charset="0"/>
              </a:rPr>
              <a:t> lithography</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a:t>
            </a:r>
          </a:p>
          <a:p>
            <a:pPr>
              <a:buFont typeface="Wingdings" panose="05000000000000000000" pitchFamily="2" charset="2"/>
              <a:buChar char="Ø"/>
            </a:pPr>
            <a:endParaRPr lang="en-US" altLang="sr-Latn-RS" sz="2800" dirty="0">
              <a:solidFill>
                <a:srgbClr val="333333"/>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7" name="Rectangle 5"/>
          <p:cNvSpPr>
            <a:spLocks noChangeArrowheads="1"/>
          </p:cNvSpPr>
          <p:nvPr/>
        </p:nvSpPr>
        <p:spPr bwMode="auto">
          <a:xfrm>
            <a:off x="4648200" y="4267200"/>
            <a:ext cx="43434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Shematski prikaz procesa litografije nanosfera</a:t>
            </a:r>
          </a:p>
        </p:txBody>
      </p:sp>
      <p:pic>
        <p:nvPicPr>
          <p:cNvPr id="30515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2175" y="762000"/>
            <a:ext cx="4837525" cy="3241675"/>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305167" name="Rectangle 15"/>
          <p:cNvSpPr>
            <a:spLocks noChangeArrowheads="1"/>
          </p:cNvSpPr>
          <p:nvPr/>
        </p:nvSpPr>
        <p:spPr bwMode="auto">
          <a:xfrm>
            <a:off x="108798" y="228600"/>
            <a:ext cx="41148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2400" b="1" u="sng" dirty="0">
                <a:solidFill>
                  <a:srgbClr val="333333"/>
                </a:solidFill>
                <a:effectLst>
                  <a:outerShdw blurRad="38100" dist="38100" dir="2700000" algn="tl">
                    <a:srgbClr val="000000"/>
                  </a:outerShdw>
                </a:effectLst>
                <a:latin typeface="Times New Roman" pitchFamily="18" charset="0"/>
              </a:rPr>
              <a:t>Litografija nanosfera </a:t>
            </a:r>
            <a:r>
              <a:rPr lang="en-US" altLang="sr-Latn-RS" sz="2400" b="1" u="sng" dirty="0" err="1">
                <a:solidFill>
                  <a:srgbClr val="333333"/>
                </a:solidFill>
                <a:effectLst>
                  <a:outerShdw blurRad="38100" dist="38100" dir="2700000" algn="tl">
                    <a:srgbClr val="000000"/>
                  </a:outerShdw>
                </a:effectLst>
                <a:latin typeface="Times New Roman" pitchFamily="18" charset="0"/>
              </a:rPr>
              <a:t>i</a:t>
            </a:r>
            <a:r>
              <a:rPr lang="en-US" altLang="sr-Latn-RS" sz="2400" b="1" u="sng" dirty="0">
                <a:solidFill>
                  <a:srgbClr val="333333"/>
                </a:solidFill>
                <a:effectLst>
                  <a:outerShdw blurRad="38100" dist="38100" dir="2700000" algn="tl">
                    <a:srgbClr val="000000"/>
                  </a:outerShdw>
                </a:effectLst>
                <a:latin typeface="Times New Roman" pitchFamily="18" charset="0"/>
              </a:rPr>
              <a:t> </a:t>
            </a:r>
            <a:r>
              <a:rPr lang="en-US" altLang="sr-Latn-RS" sz="2400" b="1" u="sng" dirty="0" err="1">
                <a:solidFill>
                  <a:srgbClr val="333333"/>
                </a:solidFill>
                <a:effectLst>
                  <a:outerShdw blurRad="38100" dist="38100" dir="2700000" algn="tl">
                    <a:srgbClr val="000000"/>
                  </a:outerShdw>
                </a:effectLst>
                <a:latin typeface="Times New Roman" pitchFamily="18" charset="0"/>
              </a:rPr>
              <a:t>filmovi</a:t>
            </a:r>
            <a:r>
              <a:rPr lang="en-US" altLang="sr-Latn-RS" sz="2400" b="1" u="sng" dirty="0">
                <a:solidFill>
                  <a:srgbClr val="333333"/>
                </a:solidFill>
                <a:effectLst>
                  <a:outerShdw blurRad="38100" dist="38100" dir="2700000" algn="tl">
                    <a:srgbClr val="000000"/>
                  </a:outerShdw>
                </a:effectLst>
                <a:latin typeface="Times New Roman" pitchFamily="18" charset="0"/>
              </a:rPr>
              <a:t> </a:t>
            </a:r>
            <a:r>
              <a:rPr lang="en-US" altLang="sr-Latn-RS" sz="2400" b="1" u="sng" dirty="0" err="1">
                <a:solidFill>
                  <a:srgbClr val="333333"/>
                </a:solidFill>
                <a:effectLst>
                  <a:outerShdw blurRad="38100" dist="38100" dir="2700000" algn="tl">
                    <a:srgbClr val="000000"/>
                  </a:outerShdw>
                </a:effectLst>
                <a:latin typeface="Times New Roman" pitchFamily="18" charset="0"/>
              </a:rPr>
              <a:t>naneti</a:t>
            </a:r>
            <a:r>
              <a:rPr lang="en-US" altLang="sr-Latn-RS" sz="2400" b="1" u="sng" dirty="0">
                <a:solidFill>
                  <a:srgbClr val="333333"/>
                </a:solidFill>
                <a:effectLst>
                  <a:outerShdw blurRad="38100" dist="38100" dir="2700000" algn="tl">
                    <a:srgbClr val="000000"/>
                  </a:outerShdw>
                </a:effectLst>
                <a:latin typeface="Times New Roman" pitchFamily="18" charset="0"/>
              </a:rPr>
              <a:t> </a:t>
            </a:r>
            <a:r>
              <a:rPr lang="en-US" altLang="sr-Latn-RS" sz="2400" b="1" u="sng" dirty="0" err="1">
                <a:solidFill>
                  <a:srgbClr val="333333"/>
                </a:solidFill>
                <a:effectLst>
                  <a:outerShdw blurRad="38100" dist="38100" dir="2700000" algn="tl">
                    <a:srgbClr val="000000"/>
                  </a:outerShdw>
                </a:effectLst>
                <a:latin typeface="Times New Roman" pitchFamily="18" charset="0"/>
              </a:rPr>
              <a:t>na</a:t>
            </a:r>
            <a:r>
              <a:rPr lang="en-US" altLang="sr-Latn-RS" sz="2400" b="1" u="sng" dirty="0">
                <a:solidFill>
                  <a:srgbClr val="333333"/>
                </a:solidFill>
                <a:effectLst>
                  <a:outerShdw blurRad="38100" dist="38100" dir="2700000" algn="tl">
                    <a:srgbClr val="000000"/>
                  </a:outerShdw>
                </a:effectLst>
                <a:latin typeface="Times New Roman" pitchFamily="18" charset="0"/>
              </a:rPr>
              <a:t> </a:t>
            </a:r>
            <a:r>
              <a:rPr lang="en-US" altLang="sr-Latn-RS" sz="2400" b="1" u="sng" dirty="0" err="1">
                <a:solidFill>
                  <a:srgbClr val="333333"/>
                </a:solidFill>
                <a:effectLst>
                  <a:outerShdw blurRad="38100" dist="38100" dir="2700000" algn="tl">
                    <a:srgbClr val="000000"/>
                  </a:outerShdw>
                </a:effectLst>
                <a:latin typeface="Times New Roman" pitchFamily="18" charset="0"/>
              </a:rPr>
              <a:t>nanosfere</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endParaRPr lang="sr-Latn-CS" altLang="sr-Latn-RS" sz="2200" b="1" dirty="0">
              <a:solidFill>
                <a:srgbClr val="333333"/>
              </a:solidFill>
              <a:effectLst>
                <a:outerShdw blurRad="38100" dist="38100" dir="2700000" algn="tl">
                  <a:srgbClr val="000000"/>
                </a:outerShdw>
              </a:effectLst>
              <a:latin typeface="Times New Roman" pitchFamily="18" charset="0"/>
            </a:endParaRPr>
          </a:p>
          <a:p>
            <a:pPr marL="342900" indent="-342900">
              <a:buFont typeface="Wingdings" panose="05000000000000000000" pitchFamily="2" charset="2"/>
              <a:buChar char="Ø"/>
            </a:pPr>
            <a:r>
              <a:rPr lang="en-US" altLang="sr-Latn-RS" sz="2200" dirty="0" err="1" smtClean="0">
                <a:solidFill>
                  <a:srgbClr val="333333"/>
                </a:solidFill>
                <a:effectLst>
                  <a:outerShdw blurRad="38100" dist="38100" dir="2700000" algn="tl">
                    <a:srgbClr val="000000"/>
                  </a:outerShdw>
                </a:effectLst>
                <a:latin typeface="Times New Roman" pitchFamily="18" charset="0"/>
              </a:rPr>
              <a:t>metod</a:t>
            </a:r>
            <a:r>
              <a:rPr lang="sr-Latn-CS" altLang="sr-Latn-RS" sz="2200" dirty="0">
                <a:solidFill>
                  <a:srgbClr val="333333"/>
                </a:solidFill>
                <a:effectLst>
                  <a:outerShdw blurRad="38100" dist="38100" dir="2700000" algn="tl">
                    <a:srgbClr val="000000"/>
                  </a:outerShdw>
                </a:effectLst>
                <a:latin typeface="Times New Roman" pitchFamily="18" charset="0"/>
              </a:rPr>
              <a:t>u</a:t>
            </a:r>
            <a:r>
              <a:rPr lang="en-US" altLang="sr-Latn-RS" sz="2200" dirty="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su</a:t>
            </a:r>
            <a:r>
              <a:rPr lang="en-US" altLang="sr-Latn-RS" sz="2200" dirty="0">
                <a:solidFill>
                  <a:srgbClr val="333333"/>
                </a:solidFill>
                <a:effectLst>
                  <a:outerShdw blurRad="38100" dist="38100" dir="2700000" algn="tl">
                    <a:srgbClr val="000000"/>
                  </a:outerShdw>
                </a:effectLst>
                <a:latin typeface="Times New Roman" pitchFamily="18" charset="0"/>
              </a:rPr>
              <a:t> </a:t>
            </a:r>
            <a:r>
              <a:rPr lang="sr-Latn-CS" altLang="sr-Latn-RS" sz="2200" dirty="0">
                <a:solidFill>
                  <a:srgbClr val="333333"/>
                </a:solidFill>
                <a:effectLst>
                  <a:outerShdw blurRad="38100" dist="38100" dir="2700000" algn="tl">
                    <a:srgbClr val="000000"/>
                  </a:outerShdw>
                </a:effectLst>
                <a:latin typeface="Times New Roman" pitchFamily="18" charset="0"/>
              </a:rPr>
              <a:t>originalno prvi  </a:t>
            </a:r>
            <a:r>
              <a:rPr lang="sr-Latn-CS" altLang="sr-Latn-RS" sz="2200" dirty="0" smtClean="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predlo</a:t>
            </a:r>
            <a:r>
              <a:rPr lang="en-US" altLang="sr-Latn-RS" sz="2200" dirty="0" err="1">
                <a:solidFill>
                  <a:srgbClr val="333333"/>
                </a:solidFill>
                <a:effectLst>
                  <a:outerShdw blurRad="38100" dist="38100" dir="2700000" algn="tl">
                    <a:srgbClr val="000000"/>
                  </a:outerShdw>
                </a:effectLst>
                <a:latin typeface="Times New Roman" pitchFamily="18" charset="0"/>
                <a:cs typeface="Times New Roman" pitchFamily="18" charset="0"/>
              </a:rPr>
              <a:t>ž</a:t>
            </a:r>
            <a:r>
              <a:rPr lang="en-US" altLang="sr-Latn-RS" sz="2200" dirty="0" err="1">
                <a:solidFill>
                  <a:srgbClr val="333333"/>
                </a:solidFill>
                <a:effectLst>
                  <a:outerShdw blurRad="38100" dist="38100" dir="2700000" algn="tl">
                    <a:srgbClr val="000000"/>
                  </a:outerShdw>
                </a:effectLst>
                <a:latin typeface="Times New Roman" pitchFamily="18" charset="0"/>
              </a:rPr>
              <a:t>ili</a:t>
            </a:r>
            <a:r>
              <a:rPr lang="en-US" altLang="sr-Latn-RS" sz="2200" dirty="0">
                <a:solidFill>
                  <a:srgbClr val="333333"/>
                </a:solidFill>
                <a:effectLst>
                  <a:outerShdw blurRad="38100" dist="38100" dir="2700000" algn="tl">
                    <a:srgbClr val="000000"/>
                  </a:outerShdw>
                </a:effectLst>
                <a:latin typeface="Times New Roman" pitchFamily="18" charset="0"/>
              </a:rPr>
              <a:t> Fischer </a:t>
            </a:r>
            <a:r>
              <a:rPr lang="en-US" altLang="sr-Latn-RS" sz="2200" dirty="0" err="1">
                <a:solidFill>
                  <a:srgbClr val="333333"/>
                </a:solidFill>
                <a:effectLst>
                  <a:outerShdw blurRad="38100" dist="38100" dir="2700000" algn="tl">
                    <a:srgbClr val="000000"/>
                  </a:outerShdw>
                </a:effectLst>
                <a:latin typeface="Times New Roman" pitchFamily="18" charset="0"/>
              </a:rPr>
              <a:t>i</a:t>
            </a:r>
            <a:r>
              <a:rPr lang="en-US" altLang="sr-Latn-RS" sz="2200" dirty="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Zingsheim</a:t>
            </a:r>
            <a:endParaRPr lang="sr-Latn-CS" altLang="sr-Latn-RS" sz="2200" dirty="0">
              <a:solidFill>
                <a:srgbClr val="333333"/>
              </a:solidFill>
              <a:effectLst>
                <a:outerShdw blurRad="38100" dist="38100" dir="2700000" algn="tl">
                  <a:srgbClr val="000000"/>
                </a:outerShdw>
              </a:effectLst>
              <a:latin typeface="Times New Roman" pitchFamily="18" charset="0"/>
            </a:endParaRPr>
          </a:p>
          <a:p>
            <a:endParaRPr lang="sr-Latn-CS" altLang="sr-Latn-RS" sz="2200" dirty="0">
              <a:solidFill>
                <a:srgbClr val="333333"/>
              </a:solidFill>
              <a:effectLst>
                <a:outerShdw blurRad="38100" dist="38100" dir="2700000" algn="tl">
                  <a:srgbClr val="000000"/>
                </a:outerShdw>
              </a:effectLst>
              <a:latin typeface="Times New Roman" pitchFamily="18" charset="0"/>
            </a:endParaRPr>
          </a:p>
          <a:p>
            <a:pPr marL="342900" indent="-342900">
              <a:buFont typeface="Wingdings" panose="05000000000000000000" pitchFamily="2" charset="2"/>
              <a:buChar char="Ø"/>
            </a:pPr>
            <a:r>
              <a:rPr lang="sr-Latn-CS" altLang="sr-Latn-RS" sz="2200" dirty="0" smtClean="0">
                <a:solidFill>
                  <a:srgbClr val="333333"/>
                </a:solidFill>
                <a:effectLst>
                  <a:outerShdw blurRad="38100" dist="38100" dir="2700000" algn="tl">
                    <a:srgbClr val="000000"/>
                  </a:outerShdw>
                </a:effectLst>
                <a:latin typeface="Times New Roman" pitchFamily="18" charset="0"/>
              </a:rPr>
              <a:t>polimer</a:t>
            </a:r>
            <a:r>
              <a:rPr lang="en-US" altLang="sr-Latn-RS" sz="2200" dirty="0" smtClean="0">
                <a:solidFill>
                  <a:srgbClr val="333333"/>
                </a:solidFill>
                <a:effectLst>
                  <a:outerShdw blurRad="38100" dist="38100" dir="2700000" algn="tl">
                    <a:srgbClr val="000000"/>
                  </a:outerShdw>
                </a:effectLst>
                <a:latin typeface="Times New Roman" pitchFamily="18" charset="0"/>
              </a:rPr>
              <a:t> </a:t>
            </a:r>
            <a:r>
              <a:rPr lang="en-US" altLang="sr-Latn-RS" sz="2200" b="1" dirty="0">
                <a:solidFill>
                  <a:srgbClr val="333333"/>
                </a:solidFill>
                <a:effectLst>
                  <a:outerShdw blurRad="38100" dist="38100" dir="2700000" algn="tl">
                    <a:srgbClr val="000000"/>
                  </a:outerShdw>
                </a:effectLst>
                <a:latin typeface="Times New Roman" pitchFamily="18" charset="0"/>
              </a:rPr>
              <a:t>(</a:t>
            </a:r>
            <a:r>
              <a:rPr lang="en-US" altLang="sr-Latn-RS" sz="2200" b="1" dirty="0" err="1">
                <a:solidFill>
                  <a:srgbClr val="333333"/>
                </a:solidFill>
                <a:effectLst>
                  <a:outerShdw blurRad="38100" dist="38100" dir="2700000" algn="tl">
                    <a:srgbClr val="000000"/>
                  </a:outerShdw>
                </a:effectLst>
                <a:latin typeface="Times New Roman" pitchFamily="18" charset="0"/>
              </a:rPr>
              <a:t>polistiren</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ili</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lateks</a:t>
            </a:r>
            <a:r>
              <a:rPr lang="en-US" altLang="sr-Latn-RS" sz="2200" b="1" dirty="0">
                <a:solidFill>
                  <a:srgbClr val="333333"/>
                </a:solidFill>
                <a:effectLst>
                  <a:outerShdw blurRad="38100" dist="38100" dir="2700000" algn="tl">
                    <a:srgbClr val="000000"/>
                  </a:outerShdw>
                </a:effectLst>
                <a:latin typeface="Times New Roman" pitchFamily="18" charset="0"/>
              </a:rPr>
              <a:t>)</a:t>
            </a:r>
            <a:r>
              <a:rPr lang="en-US" altLang="sr-Latn-RS" sz="2200" dirty="0">
                <a:solidFill>
                  <a:srgbClr val="333333"/>
                </a:solidFill>
                <a:effectLst>
                  <a:outerShdw blurRad="38100" dist="38100" dir="2700000" algn="tl">
                    <a:srgbClr val="000000"/>
                  </a:outerShdw>
                </a:effectLst>
                <a:latin typeface="Times New Roman" pitchFamily="18" charset="0"/>
              </a:rPr>
              <a:t> </a:t>
            </a:r>
            <a:r>
              <a:rPr lang="sr-Latn-CS" altLang="sr-Latn-RS" sz="2200" dirty="0">
                <a:solidFill>
                  <a:srgbClr val="333333"/>
                </a:solidFill>
                <a:effectLst>
                  <a:outerShdw blurRad="38100" dist="38100" dir="2700000" algn="tl">
                    <a:srgbClr val="000000"/>
                  </a:outerShdw>
                </a:effectLst>
                <a:latin typeface="Times New Roman" pitchFamily="18" charset="0"/>
              </a:rPr>
              <a:t> </a:t>
            </a:r>
            <a:r>
              <a:rPr lang="sr-Latn-CS" altLang="sr-Latn-RS" sz="2200" dirty="0" smtClean="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koji</a:t>
            </a:r>
            <a:r>
              <a:rPr lang="en-US" altLang="sr-Latn-RS" sz="2200" dirty="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sadr</a:t>
            </a:r>
            <a:r>
              <a:rPr lang="en-US" altLang="sr-Latn-RS" sz="2200" dirty="0" err="1">
                <a:solidFill>
                  <a:srgbClr val="333333"/>
                </a:solidFill>
                <a:effectLst>
                  <a:outerShdw blurRad="38100" dist="38100" dir="2700000" algn="tl">
                    <a:srgbClr val="000000"/>
                  </a:outerShdw>
                </a:effectLst>
                <a:latin typeface="Times New Roman" pitchFamily="18" charset="0"/>
                <a:cs typeface="Times New Roman" pitchFamily="18" charset="0"/>
              </a:rPr>
              <a:t>ž</a:t>
            </a:r>
            <a:r>
              <a:rPr lang="en-US" altLang="sr-Latn-RS" sz="2200" dirty="0" err="1">
                <a:solidFill>
                  <a:srgbClr val="333333"/>
                </a:solidFill>
                <a:effectLst>
                  <a:outerShdw blurRad="38100" dist="38100" dir="2700000" algn="tl">
                    <a:srgbClr val="000000"/>
                  </a:outerShdw>
                </a:effectLst>
                <a:latin typeface="Times New Roman" pitchFamily="18" charset="0"/>
              </a:rPr>
              <a:t>i</a:t>
            </a:r>
            <a:r>
              <a:rPr lang="en-US" altLang="sr-Latn-RS" sz="2200" dirty="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nanosfere</a:t>
            </a:r>
            <a:r>
              <a:rPr lang="en-US" altLang="sr-Latn-RS" sz="2200" dirty="0">
                <a:solidFill>
                  <a:srgbClr val="333333"/>
                </a:solidFill>
                <a:effectLst>
                  <a:outerShdw blurRad="38100" dist="38100" dir="2700000" algn="tl">
                    <a:srgbClr val="000000"/>
                  </a:outerShdw>
                </a:effectLst>
                <a:latin typeface="Times New Roman" pitchFamily="18" charset="0"/>
              </a:rPr>
              <a:t> u</a:t>
            </a:r>
            <a:r>
              <a:rPr lang="sr-Latn-CS" altLang="sr-Latn-RS" sz="2200" dirty="0" smtClean="0">
                <a:solidFill>
                  <a:srgbClr val="333333"/>
                </a:solidFill>
                <a:effectLst>
                  <a:outerShdw blurRad="38100" dist="38100" dir="2700000" algn="tl">
                    <a:srgbClr val="000000"/>
                  </a:outerShdw>
                </a:effectLst>
                <a:latin typeface="Times New Roman" pitchFamily="18" charset="0"/>
              </a:rPr>
              <a:t>niformnog </a:t>
            </a:r>
            <a:r>
              <a:rPr lang="en-US" altLang="sr-Latn-RS" sz="2200" dirty="0" err="1" smtClean="0">
                <a:solidFill>
                  <a:srgbClr val="333333"/>
                </a:solidFill>
                <a:effectLst>
                  <a:outerShdw blurRad="38100" dist="38100" dir="2700000" algn="tl">
                    <a:srgbClr val="000000"/>
                  </a:outerShdw>
                </a:effectLst>
                <a:latin typeface="Times New Roman" pitchFamily="18" charset="0"/>
              </a:rPr>
              <a:t>polupre</a:t>
            </a:r>
            <a:r>
              <a:rPr lang="en-US" altLang="sr-Latn-RS" sz="2200" dirty="0" err="1" smtClean="0">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200" dirty="0" err="1" smtClean="0">
                <a:solidFill>
                  <a:srgbClr val="333333"/>
                </a:solidFill>
                <a:effectLst>
                  <a:outerShdw blurRad="38100" dist="38100" dir="2700000" algn="tl">
                    <a:srgbClr val="000000"/>
                  </a:outerShdw>
                </a:effectLst>
                <a:latin typeface="Times New Roman" pitchFamily="18" charset="0"/>
              </a:rPr>
              <a:t>nika</a:t>
            </a:r>
            <a:r>
              <a:rPr lang="en-US" altLang="sr-Latn-RS" sz="2200" dirty="0" smtClean="0">
                <a:solidFill>
                  <a:srgbClr val="333333"/>
                </a:solidFill>
                <a:effectLst>
                  <a:outerShdw blurRad="38100" dist="38100" dir="2700000" algn="tl">
                    <a:srgbClr val="000000"/>
                  </a:outerShdw>
                </a:effectLst>
                <a:latin typeface="Times New Roman" pitchFamily="18" charset="0"/>
              </a:rPr>
              <a:t> </a:t>
            </a:r>
            <a:r>
              <a:rPr lang="en-US" altLang="sr-Latn-RS" sz="2200" dirty="0">
                <a:solidFill>
                  <a:srgbClr val="333333"/>
                </a:solidFill>
                <a:effectLst>
                  <a:outerShdw blurRad="38100" dist="38100" dir="2700000" algn="tl">
                    <a:srgbClr val="000000"/>
                  </a:outerShdw>
                </a:effectLst>
                <a:latin typeface="Times New Roman" pitchFamily="18" charset="0"/>
              </a:rPr>
              <a:t>se </a:t>
            </a:r>
            <a:r>
              <a:rPr lang="en-US" altLang="sr-Latn-RS" sz="2200" dirty="0" err="1">
                <a:solidFill>
                  <a:srgbClr val="333333"/>
                </a:solidFill>
                <a:effectLst>
                  <a:outerShdw blurRad="38100" dist="38100" dir="2700000" algn="tl">
                    <a:srgbClr val="000000"/>
                  </a:outerShdw>
                </a:effectLst>
                <a:latin typeface="Times New Roman" pitchFamily="18" charset="0"/>
              </a:rPr>
              <a:t>nanosi</a:t>
            </a:r>
            <a:r>
              <a:rPr lang="en-US" altLang="sr-Latn-RS" sz="2200" dirty="0">
                <a:solidFill>
                  <a:srgbClr val="333333"/>
                </a:solidFill>
                <a:effectLst>
                  <a:outerShdw blurRad="38100" dist="38100" dir="2700000" algn="tl">
                    <a:srgbClr val="000000"/>
                  </a:outerShdw>
                </a:effectLst>
                <a:latin typeface="Times New Roman" pitchFamily="18" charset="0"/>
              </a:rPr>
              <a:t> </a:t>
            </a:r>
            <a:r>
              <a:rPr lang="en-US" altLang="sr-Latn-RS" sz="2200" b="1" dirty="0">
                <a:solidFill>
                  <a:srgbClr val="333333"/>
                </a:solidFill>
                <a:effectLst>
                  <a:outerShdw blurRad="38100" dist="38100" dir="2700000" algn="tl">
                    <a:srgbClr val="000000"/>
                  </a:outerShdw>
                </a:effectLst>
                <a:latin typeface="Times New Roman" pitchFamily="18" charset="0"/>
              </a:rPr>
              <a:t>u </a:t>
            </a:r>
            <a:r>
              <a:rPr lang="en-US" altLang="sr-Latn-RS" sz="2200" b="1" dirty="0" err="1" smtClean="0">
                <a:solidFill>
                  <a:srgbClr val="333333"/>
                </a:solidFill>
                <a:effectLst>
                  <a:outerShdw blurRad="38100" dist="38100" dir="2700000" algn="tl">
                    <a:srgbClr val="000000"/>
                  </a:outerShdw>
                </a:effectLst>
                <a:latin typeface="Times New Roman" pitchFamily="18" charset="0"/>
              </a:rPr>
              <a:t>gustom</a:t>
            </a:r>
            <a:r>
              <a:rPr lang="sr-Latn-CS" altLang="sr-Latn-RS" sz="2200" b="1" dirty="0" smtClean="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monosloju</a:t>
            </a:r>
            <a:r>
              <a:rPr lang="en-US" altLang="sr-Latn-RS" sz="2200" dirty="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na</a:t>
            </a:r>
            <a:r>
              <a:rPr lang="en-US" altLang="sr-Latn-RS" sz="2200" dirty="0">
                <a:solidFill>
                  <a:srgbClr val="333333"/>
                </a:solidFill>
                <a:effectLst>
                  <a:outerShdw blurRad="38100" dist="38100" dir="2700000" algn="tl">
                    <a:srgbClr val="000000"/>
                  </a:outerShdw>
                </a:effectLst>
                <a:latin typeface="Times New Roman" pitchFamily="18" charset="0"/>
              </a:rPr>
              <a:t> </a:t>
            </a:r>
            <a:r>
              <a:rPr lang="sr-Latn-CS" altLang="sr-Latn-RS" sz="2200" dirty="0">
                <a:solidFill>
                  <a:srgbClr val="333333"/>
                </a:solidFill>
                <a:effectLst>
                  <a:outerShdw blurRad="38100" dist="38100" dir="2700000" algn="tl">
                    <a:srgbClr val="000000"/>
                  </a:outerShdw>
                </a:effectLst>
                <a:latin typeface="Times New Roman" pitchFamily="18" charset="0"/>
              </a:rPr>
              <a:t>p</a:t>
            </a:r>
            <a:r>
              <a:rPr lang="en-US" altLang="sr-Latn-RS" sz="2200" dirty="0" err="1">
                <a:solidFill>
                  <a:srgbClr val="333333"/>
                </a:solidFill>
                <a:effectLst>
                  <a:outerShdw blurRad="38100" dist="38100" dir="2700000" algn="tl">
                    <a:srgbClr val="000000"/>
                  </a:outerShdw>
                </a:effectLst>
                <a:latin typeface="Times New Roman" pitchFamily="18" charset="0"/>
              </a:rPr>
              <a:t>odlogu</a:t>
            </a:r>
            <a:r>
              <a:rPr lang="en-US" altLang="sr-Latn-RS" sz="2200" dirty="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i</a:t>
            </a:r>
            <a:r>
              <a:rPr lang="en-US" altLang="sr-Latn-RS" sz="2200" dirty="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ostavlja</a:t>
            </a:r>
            <a:r>
              <a:rPr lang="en-US" altLang="sr-Latn-RS" sz="2200" dirty="0">
                <a:solidFill>
                  <a:srgbClr val="333333"/>
                </a:solidFill>
                <a:effectLst>
                  <a:outerShdw blurRad="38100" dist="38100" dir="2700000" algn="tl">
                    <a:srgbClr val="000000"/>
                  </a:outerShdw>
                </a:effectLst>
                <a:latin typeface="Times New Roman" pitchFamily="18" charset="0"/>
              </a:rPr>
              <a:t> </a:t>
            </a:r>
            <a:r>
              <a:rPr lang="en-US" altLang="sr-Latn-RS" sz="2200" dirty="0" smtClean="0">
                <a:solidFill>
                  <a:srgbClr val="333333"/>
                </a:solidFill>
                <a:effectLst>
                  <a:outerShdw blurRad="38100" dist="38100" dir="2700000" algn="tl">
                    <a:srgbClr val="000000"/>
                  </a:outerShdw>
                </a:effectLst>
                <a:latin typeface="Times New Roman" pitchFamily="18" charset="0"/>
              </a:rPr>
              <a:t>da</a:t>
            </a:r>
            <a:r>
              <a:rPr lang="sr-Latn-CS" altLang="sr-Latn-RS" sz="2200" dirty="0" smtClean="0">
                <a:solidFill>
                  <a:srgbClr val="333333"/>
                </a:solidFill>
                <a:effectLst>
                  <a:outerShdw blurRad="38100" dist="38100" dir="2700000" algn="tl">
                    <a:srgbClr val="000000"/>
                  </a:outerShdw>
                </a:effectLst>
                <a:latin typeface="Times New Roman" pitchFamily="18" charset="0"/>
              </a:rPr>
              <a:t> </a:t>
            </a:r>
            <a:r>
              <a:rPr lang="en-US" altLang="sr-Latn-RS" sz="2200" dirty="0">
                <a:solidFill>
                  <a:srgbClr val="333333"/>
                </a:solidFill>
                <a:effectLst>
                  <a:outerShdw blurRad="38100" dist="38100" dir="2700000" algn="tl">
                    <a:srgbClr val="000000"/>
                  </a:outerShdw>
                </a:effectLst>
                <a:latin typeface="Times New Roman" pitchFamily="18" charset="0"/>
              </a:rPr>
              <a:t>se </a:t>
            </a:r>
            <a:r>
              <a:rPr lang="en-US" altLang="sr-Latn-RS" sz="2200" dirty="0" err="1">
                <a:solidFill>
                  <a:srgbClr val="333333"/>
                </a:solidFill>
                <a:effectLst>
                  <a:outerShdw blurRad="38100" dist="38100" dir="2700000" algn="tl">
                    <a:srgbClr val="000000"/>
                  </a:outerShdw>
                </a:effectLst>
                <a:latin typeface="Times New Roman" pitchFamily="18" charset="0"/>
              </a:rPr>
              <a:t>osuši</a:t>
            </a:r>
            <a:r>
              <a:rPr lang="sr-Latn-CS" altLang="sr-Latn-RS" sz="2200" dirty="0">
                <a:solidFill>
                  <a:srgbClr val="333333"/>
                </a:solidFill>
                <a:effectLst>
                  <a:outerShdw blurRad="38100" dist="38100" dir="2700000" algn="tl">
                    <a:srgbClr val="000000"/>
                  </a:outerShdw>
                </a:effectLst>
                <a:latin typeface="Times New Roman" pitchFamily="18" charset="0"/>
              </a:rPr>
              <a:t> i </a:t>
            </a:r>
            <a:r>
              <a:rPr lang="sr-Latn-CS" altLang="sr-Latn-RS" sz="2200" dirty="0" smtClean="0">
                <a:solidFill>
                  <a:srgbClr val="333333"/>
                </a:solidFill>
                <a:effectLst>
                  <a:outerShdw blurRad="38100" dist="38100" dir="2700000" algn="tl">
                    <a:srgbClr val="000000"/>
                  </a:outerShdw>
                </a:effectLst>
                <a:latin typeface="Times New Roman" pitchFamily="18" charset="0"/>
              </a:rPr>
              <a:t>rasporedi </a:t>
            </a:r>
            <a:r>
              <a:rPr lang="sr-Latn-CS" altLang="sr-Latn-RS" sz="2200" dirty="0">
                <a:solidFill>
                  <a:srgbClr val="333333"/>
                </a:solidFill>
                <a:effectLst>
                  <a:outerShdw blurRad="38100" dist="38100" dir="2700000" algn="tl">
                    <a:srgbClr val="000000"/>
                  </a:outerShdw>
                </a:effectLst>
                <a:latin typeface="Times New Roman" pitchFamily="18" charset="0"/>
              </a:rPr>
              <a:t>u </a:t>
            </a:r>
            <a:r>
              <a:rPr lang="en-US" altLang="sr-Latn-RS" sz="2200" dirty="0">
                <a:solidFill>
                  <a:srgbClr val="333333"/>
                </a:solidFill>
                <a:effectLst>
                  <a:outerShdw blurRad="38100" dist="38100" dir="2700000" algn="tl">
                    <a:srgbClr val="000000"/>
                  </a:outerShdw>
                </a:effectLst>
                <a:latin typeface="Times New Roman" pitchFamily="18" charset="0"/>
              </a:rPr>
              <a:t>gusto </a:t>
            </a:r>
            <a:r>
              <a:rPr lang="en-US" altLang="sr-Latn-RS" sz="2200" dirty="0" err="1" smtClean="0">
                <a:solidFill>
                  <a:srgbClr val="333333"/>
                </a:solidFill>
                <a:effectLst>
                  <a:outerShdw blurRad="38100" dist="38100" dir="2700000" algn="tl">
                    <a:srgbClr val="000000"/>
                  </a:outerShdw>
                </a:effectLst>
                <a:latin typeface="Times New Roman" pitchFamily="18" charset="0"/>
              </a:rPr>
              <a:t>pakovani</a:t>
            </a:r>
            <a:r>
              <a:rPr lang="en-US" altLang="sr-Latn-RS" sz="2200" dirty="0" smtClean="0">
                <a:solidFill>
                  <a:srgbClr val="333333"/>
                </a:solidFill>
                <a:effectLst>
                  <a:outerShdw blurRad="38100" dist="38100" dir="2700000" algn="tl">
                    <a:srgbClr val="000000"/>
                  </a:outerShdw>
                </a:effectLst>
                <a:latin typeface="Times New Roman" pitchFamily="18" charset="0"/>
              </a:rPr>
              <a:t> </a:t>
            </a:r>
            <a:r>
              <a:rPr lang="en-US" altLang="sr-Latn-RS" sz="2200" dirty="0" err="1">
                <a:solidFill>
                  <a:srgbClr val="333333"/>
                </a:solidFill>
                <a:effectLst>
                  <a:outerShdw blurRad="38100" dist="38100" dir="2700000" algn="tl">
                    <a:srgbClr val="000000"/>
                  </a:outerShdw>
                </a:effectLst>
                <a:latin typeface="Times New Roman" pitchFamily="18" charset="0"/>
              </a:rPr>
              <a:t>heksagonalni</a:t>
            </a:r>
            <a:r>
              <a:rPr lang="en-US" altLang="sr-Latn-RS" sz="2200" dirty="0">
                <a:solidFill>
                  <a:srgbClr val="333333"/>
                </a:solidFill>
                <a:effectLst>
                  <a:outerShdw blurRad="38100" dist="38100" dir="2700000" algn="tl">
                    <a:srgbClr val="000000"/>
                  </a:outerShdw>
                </a:effectLst>
                <a:latin typeface="Times New Roman" pitchFamily="18" charset="0"/>
              </a:rPr>
              <a:t> r</a:t>
            </a:r>
            <a:r>
              <a:rPr lang="sr-Latn-CS" altLang="sr-Latn-RS" sz="2200" dirty="0">
                <a:solidFill>
                  <a:srgbClr val="333333"/>
                </a:solidFill>
                <a:effectLst>
                  <a:outerShdw blurRad="38100" dist="38100" dir="2700000" algn="tl">
                    <a:srgbClr val="000000"/>
                  </a:outerShdw>
                </a:effectLst>
                <a:latin typeface="Times New Roman" pitchFamily="18" charset="0"/>
              </a:rPr>
              <a:t>a</a:t>
            </a:r>
            <a:r>
              <a:rPr lang="en-US" altLang="sr-Latn-RS" sz="2200" dirty="0" err="1">
                <a:solidFill>
                  <a:srgbClr val="333333"/>
                </a:solidFill>
                <a:effectLst>
                  <a:outerShdw blurRad="38100" dist="38100" dir="2700000" algn="tl">
                    <a:srgbClr val="000000"/>
                  </a:outerShdw>
                </a:effectLst>
                <a:latin typeface="Times New Roman" pitchFamily="18" charset="0"/>
              </a:rPr>
              <a:t>spored</a:t>
            </a:r>
            <a:endParaRPr lang="sr-Latn-CS" altLang="sr-Latn-RS" sz="2200" dirty="0">
              <a:solidFill>
                <a:srgbClr val="333333"/>
              </a:solidFill>
              <a:effectLst>
                <a:outerShdw blurRad="38100" dist="38100" dir="2700000" algn="tl">
                  <a:srgbClr val="000000"/>
                </a:outerShdw>
              </a:effectLst>
              <a:latin typeface="Times New Roman" pitchFamily="18" charset="0"/>
            </a:endParaRPr>
          </a:p>
          <a:p>
            <a:pPr marL="342900" indent="-342900">
              <a:buFont typeface="Wingdings" panose="05000000000000000000" pitchFamily="2" charset="2"/>
              <a:buChar char="Ø"/>
            </a:pPr>
            <a:endParaRPr lang="sr-Latn-CS" altLang="sr-Latn-RS" sz="2200" dirty="0">
              <a:solidFill>
                <a:srgbClr val="333333"/>
              </a:solidFill>
              <a:effectLst>
                <a:outerShdw blurRad="38100" dist="38100" dir="2700000" algn="tl">
                  <a:srgbClr val="000000"/>
                </a:outerShdw>
              </a:effectLst>
              <a:latin typeface="Times New Roman" pitchFamily="18" charset="0"/>
            </a:endParaRPr>
          </a:p>
          <a:p>
            <a:pPr marL="342900" indent="-342900">
              <a:buFont typeface="Wingdings" panose="05000000000000000000" pitchFamily="2" charset="2"/>
              <a:buChar char="Ø"/>
            </a:pPr>
            <a:r>
              <a:rPr lang="pl-PL" altLang="sr-Latn-RS" sz="2200" dirty="0" smtClean="0">
                <a:solidFill>
                  <a:srgbClr val="333333"/>
                </a:solidFill>
                <a:effectLst>
                  <a:outerShdw blurRad="38100" dist="38100" dir="2700000" algn="tl">
                    <a:srgbClr val="000000"/>
                  </a:outerShdw>
                </a:effectLst>
                <a:latin typeface="Times New Roman" pitchFamily="18" charset="0"/>
              </a:rPr>
              <a:t>na </a:t>
            </a:r>
            <a:r>
              <a:rPr lang="pl-PL" altLang="sr-Latn-RS" sz="2200" dirty="0">
                <a:solidFill>
                  <a:srgbClr val="333333"/>
                </a:solidFill>
                <a:effectLst>
                  <a:outerShdw blurRad="38100" dist="38100" dir="2700000" algn="tl">
                    <a:srgbClr val="000000"/>
                  </a:outerShdw>
                </a:effectLst>
                <a:latin typeface="Times New Roman" pitchFamily="18" charset="0"/>
              </a:rPr>
              <a:t>tu podlogu se potom nanosi </a:t>
            </a:r>
            <a:r>
              <a:rPr lang="pl-PL" altLang="sr-Latn-RS" sz="2200" dirty="0" smtClean="0">
                <a:solidFill>
                  <a:srgbClr val="333333"/>
                </a:solidFill>
                <a:effectLst>
                  <a:outerShdw blurRad="38100" dist="38100" dir="2700000" algn="tl">
                    <a:srgbClr val="000000"/>
                  </a:outerShdw>
                </a:effectLst>
                <a:latin typeface="Times New Roman" pitchFamily="18" charset="0"/>
              </a:rPr>
              <a:t>sloj metala </a:t>
            </a:r>
            <a:r>
              <a:rPr lang="pl-PL" altLang="sr-Latn-RS" sz="2200" dirty="0">
                <a:solidFill>
                  <a:srgbClr val="333333"/>
                </a:solidFill>
                <a:effectLst>
                  <a:outerShdw blurRad="38100" dist="38100" dir="2700000" algn="tl">
                    <a:srgbClr val="000000"/>
                  </a:outerShdw>
                </a:effectLst>
                <a:latin typeface="Times New Roman" pitchFamily="18" charset="0"/>
              </a:rPr>
              <a:t>u debljini od </a:t>
            </a:r>
            <a:endParaRPr lang="pl-PL" altLang="sr-Latn-RS" sz="2200" dirty="0" smtClean="0">
              <a:solidFill>
                <a:srgbClr val="333333"/>
              </a:solidFill>
              <a:effectLst>
                <a:outerShdw blurRad="38100" dist="38100" dir="2700000" algn="tl">
                  <a:srgbClr val="000000"/>
                </a:outerShdw>
              </a:effectLst>
              <a:latin typeface="Times New Roman" pitchFamily="18" charset="0"/>
            </a:endParaRPr>
          </a:p>
          <a:p>
            <a:r>
              <a:rPr lang="pl-PL" altLang="sr-Latn-RS" sz="2200" b="1" dirty="0">
                <a:solidFill>
                  <a:srgbClr val="333333"/>
                </a:solidFill>
                <a:effectLst>
                  <a:outerShdw blurRad="38100" dist="38100" dir="2700000" algn="tl">
                    <a:srgbClr val="000000"/>
                  </a:outerShdw>
                </a:effectLst>
                <a:latin typeface="Times New Roman" pitchFamily="18" charset="0"/>
              </a:rPr>
              <a:t> </a:t>
            </a:r>
            <a:r>
              <a:rPr lang="pl-PL" altLang="sr-Latn-RS" sz="2200" b="1" dirty="0" smtClean="0">
                <a:solidFill>
                  <a:srgbClr val="333333"/>
                </a:solidFill>
                <a:effectLst>
                  <a:outerShdw blurRad="38100" dist="38100" dir="2700000" algn="tl">
                    <a:srgbClr val="000000"/>
                  </a:outerShdw>
                </a:effectLst>
                <a:latin typeface="Times New Roman" pitchFamily="18" charset="0"/>
              </a:rPr>
              <a:t>    </a:t>
            </a:r>
            <a:r>
              <a:rPr lang="pl-PL" altLang="sr-Latn-RS" sz="2200" b="1" dirty="0" smtClean="0">
                <a:solidFill>
                  <a:srgbClr val="FF0066"/>
                </a:solidFill>
                <a:effectLst>
                  <a:outerShdw blurRad="38100" dist="38100" dir="2700000" algn="tl">
                    <a:srgbClr val="000000"/>
                  </a:outerShdw>
                </a:effectLst>
                <a:latin typeface="Times New Roman" pitchFamily="18" charset="0"/>
              </a:rPr>
              <a:t>20–100 </a:t>
            </a:r>
            <a:r>
              <a:rPr lang="pl-PL" altLang="sr-Latn-RS" sz="2200" b="1" dirty="0">
                <a:solidFill>
                  <a:srgbClr val="FF0066"/>
                </a:solidFill>
                <a:effectLst>
                  <a:outerShdw blurRad="38100" dist="38100" dir="2700000" algn="tl">
                    <a:srgbClr val="000000"/>
                  </a:outerShdw>
                </a:effectLst>
                <a:latin typeface="Times New Roman" pitchFamily="18" charset="0"/>
              </a:rPr>
              <a:t>nm</a:t>
            </a:r>
            <a:endParaRPr lang="sr-Latn-CS" altLang="sr-Latn-RS" sz="2200" dirty="0">
              <a:solidFill>
                <a:srgbClr val="FF0066"/>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1" name="Rectangle 3"/>
          <p:cNvSpPr>
            <a:spLocks noGrp="1" noChangeArrowheads="1"/>
          </p:cNvSpPr>
          <p:nvPr>
            <p:ph type="body" idx="1"/>
          </p:nvPr>
        </p:nvSpPr>
        <p:spPr>
          <a:xfrm>
            <a:off x="533400" y="381000"/>
            <a:ext cx="8077200" cy="2514600"/>
          </a:xfrm>
        </p:spPr>
        <p:txBody>
          <a:bodyPr/>
          <a:lstStyle/>
          <a:p>
            <a:pPr>
              <a:lnSpc>
                <a:spcPct val="90000"/>
              </a:lnSpc>
              <a:buFont typeface="Wingdings" panose="05000000000000000000" pitchFamily="2" charset="2"/>
              <a:buChar char="Ø"/>
            </a:pPr>
            <a:r>
              <a:rPr lang="pl-PL" altLang="sr-Latn-RS" sz="2400" b="1" dirty="0">
                <a:solidFill>
                  <a:srgbClr val="333333"/>
                </a:solidFill>
                <a:effectLst>
                  <a:outerShdw blurRad="38100" dist="38100" dir="2700000" algn="tl">
                    <a:srgbClr val="000000"/>
                  </a:outerShdw>
                </a:effectLst>
                <a:latin typeface="Times New Roman" pitchFamily="18" charset="0"/>
              </a:rPr>
              <a:t>zatim se vrši poravnavanje površine tako da na nosa</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outerShdw>
                </a:effectLst>
                <a:latin typeface="Times New Roman" pitchFamily="18" charset="0"/>
              </a:rPr>
              <a:t>u ostaje metal u periodi</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outerShdw>
                </a:effectLst>
                <a:latin typeface="Times New Roman" pitchFamily="18" charset="0"/>
              </a:rPr>
              <a:t>nom rasporedu </a:t>
            </a:r>
          </a:p>
          <a:p>
            <a:pPr>
              <a:lnSpc>
                <a:spcPct val="90000"/>
              </a:lnSpc>
              <a:buFont typeface="Wingdings" panose="05000000000000000000" pitchFamily="2" charset="2"/>
              <a:buChar char="Ø"/>
            </a:pPr>
            <a:endParaRPr lang="pl-PL" altLang="sr-Latn-RS" sz="2400" b="1" dirty="0">
              <a:solidFill>
                <a:srgbClr val="333333"/>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outerShdw>
                </a:effectLst>
                <a:latin typeface="Times New Roman" pitchFamily="18" charset="0"/>
              </a:rPr>
              <a:t>na </a:t>
            </a:r>
            <a:r>
              <a:rPr lang="pl-PL" altLang="sr-Latn-RS" sz="2400" b="1" dirty="0">
                <a:solidFill>
                  <a:srgbClr val="333333"/>
                </a:solidFill>
                <a:effectLst>
                  <a:outerShdw blurRad="38100" dist="38100" dir="2700000" algn="tl">
                    <a:srgbClr val="000000"/>
                  </a:outerShdw>
                </a:effectLst>
                <a:latin typeface="Times New Roman" pitchFamily="18" charset="0"/>
              </a:rPr>
              <a:t>sloj polimera se mo</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pl-PL" altLang="sr-Latn-RS" sz="2400" b="1" dirty="0">
                <a:solidFill>
                  <a:srgbClr val="333333"/>
                </a:solidFill>
                <a:effectLst>
                  <a:outerShdw blurRad="38100" dist="38100" dir="2700000" algn="tl">
                    <a:srgbClr val="000000"/>
                  </a:outerShdw>
                </a:effectLst>
                <a:latin typeface="Times New Roman" pitchFamily="18" charset="0"/>
              </a:rPr>
              <a:t>e nanositi i </a:t>
            </a:r>
            <a:r>
              <a:rPr lang="pl-PL" altLang="sr-Latn-RS" sz="2400" b="1" dirty="0" smtClean="0">
                <a:solidFill>
                  <a:srgbClr val="333333"/>
                </a:solidFill>
                <a:effectLst>
                  <a:outerShdw blurRad="38100" dist="38100" dir="2700000" algn="tl">
                    <a:srgbClr val="000000"/>
                  </a:outerShdw>
                </a:effectLst>
                <a:latin typeface="Times New Roman" pitchFamily="18" charset="0"/>
              </a:rPr>
              <a:t>deblji </a:t>
            </a:r>
            <a:r>
              <a:rPr lang="pl-PL" altLang="sr-Latn-RS" sz="2400" b="1" dirty="0">
                <a:solidFill>
                  <a:srgbClr val="333333"/>
                </a:solidFill>
                <a:effectLst>
                  <a:outerShdw blurRad="38100" dist="38100" dir="2700000" algn="tl">
                    <a:srgbClr val="000000"/>
                  </a:outerShdw>
                </a:effectLst>
                <a:latin typeface="Times New Roman" pitchFamily="18" charset="0"/>
              </a:rPr>
              <a:t>sloj metala (oko 200 nm) koji </a:t>
            </a:r>
            <a:r>
              <a:rPr lang="pl-PL" altLang="sr-Latn-RS" sz="2400" b="1" dirty="0" smtClean="0">
                <a:solidFill>
                  <a:srgbClr val="333333"/>
                </a:solidFill>
                <a:effectLst>
                  <a:outerShdw blurRad="38100" dist="38100" dir="2700000" algn="tl">
                    <a:srgbClr val="000000"/>
                  </a:outerShdw>
                </a:effectLst>
                <a:latin typeface="Times New Roman" pitchFamily="18" charset="0"/>
              </a:rPr>
              <a:t>se </a:t>
            </a:r>
            <a:r>
              <a:rPr lang="pl-PL" altLang="sr-Latn-RS" sz="2400" b="1" dirty="0">
                <a:solidFill>
                  <a:srgbClr val="333333"/>
                </a:solidFill>
                <a:effectLst>
                  <a:outerShdw blurRad="38100" dist="38100" dir="2700000" algn="tl">
                    <a:srgbClr val="000000"/>
                  </a:outerShdw>
                </a:effectLst>
                <a:latin typeface="Times New Roman" pitchFamily="18" charset="0"/>
              </a:rPr>
              <a:t>pokazao kao veoma dobar i  izdr</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pl-PL" altLang="sr-Latn-RS" sz="2400" b="1" dirty="0">
                <a:solidFill>
                  <a:srgbClr val="333333"/>
                </a:solidFill>
                <a:effectLst>
                  <a:outerShdw blurRad="38100" dist="38100" dir="2700000" algn="tl">
                    <a:srgbClr val="000000"/>
                  </a:outerShdw>
                </a:effectLst>
                <a:latin typeface="Times New Roman" pitchFamily="18" charset="0"/>
              </a:rPr>
              <a:t>ljiv sloj koji mo</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pl-PL" altLang="sr-Latn-RS" sz="2400" b="1" dirty="0">
                <a:solidFill>
                  <a:srgbClr val="333333"/>
                </a:solidFill>
                <a:effectLst>
                  <a:outerShdw blurRad="38100" dist="38100" dir="2700000" algn="tl">
                    <a:srgbClr val="000000"/>
                  </a:outerShdw>
                </a:effectLst>
                <a:latin typeface="Times New Roman" pitchFamily="18" charset="0"/>
              </a:rPr>
              <a:t>e da izdr</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pl-PL" altLang="sr-Latn-RS" sz="2400" b="1" dirty="0">
                <a:solidFill>
                  <a:srgbClr val="333333"/>
                </a:solidFill>
                <a:effectLst>
                  <a:outerShdw blurRad="38100" dist="38100" dir="2700000" algn="tl">
                    <a:srgbClr val="000000"/>
                  </a:outerShdw>
                </a:effectLst>
                <a:latin typeface="Times New Roman" pitchFamily="18" charset="0"/>
              </a:rPr>
              <a:t>i perturbacije izazvane </a:t>
            </a:r>
            <a:r>
              <a:rPr lang="pl-PL" altLang="sr-Latn-RS" sz="2400" b="1" dirty="0" smtClean="0">
                <a:solidFill>
                  <a:srgbClr val="333333"/>
                </a:solidFill>
                <a:effectLst>
                  <a:outerShdw blurRad="38100" dist="38100" dir="2700000" algn="tl">
                    <a:srgbClr val="000000"/>
                  </a:outerShdw>
                </a:effectLst>
                <a:latin typeface="Times New Roman" pitchFamily="18" charset="0"/>
              </a:rPr>
              <a:t>okolinom</a:t>
            </a:r>
            <a:endParaRPr lang="en-US" altLang="sr-Latn-RS" sz="2400" b="1" dirty="0">
              <a:solidFill>
                <a:srgbClr val="333333"/>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endParaRPr lang="en-US" altLang="sr-Latn-RS" sz="2400" b="1" dirty="0">
              <a:solidFill>
                <a:srgbClr val="333333"/>
              </a:solidFill>
              <a:effectLst>
                <a:outerShdw blurRad="38100" dist="38100" dir="2700000" algn="tl">
                  <a:srgbClr val="000000"/>
                </a:outerShdw>
              </a:effectLst>
              <a:latin typeface="Times New Roman" pitchFamily="18" charset="0"/>
            </a:endParaRPr>
          </a:p>
        </p:txBody>
      </p:sp>
      <p:pic>
        <p:nvPicPr>
          <p:cNvPr id="4679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3505200"/>
            <a:ext cx="4833257" cy="2743200"/>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799" y="2673861"/>
            <a:ext cx="3514853" cy="2355339"/>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52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43000"/>
            <a:ext cx="7959393" cy="4267200"/>
          </a:xfrm>
          <a:prstGeom prst="rect">
            <a:avLst/>
          </a:prstGeom>
          <a:noFill/>
          <a:ln>
            <a:noFill/>
          </a:ln>
          <a:effectLst>
            <a:glow rad="228600">
              <a:schemeClr val="accent4">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8714614"/>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5" name="Rectangle 5"/>
          <p:cNvSpPr>
            <a:spLocks noChangeArrowheads="1"/>
          </p:cNvSpPr>
          <p:nvPr/>
        </p:nvSpPr>
        <p:spPr bwMode="auto">
          <a:xfrm>
            <a:off x="381000" y="734527"/>
            <a:ext cx="84582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tabLst>
                <a:tab pos="457200" algn="l"/>
              </a:tabLst>
              <a:defRPr>
                <a:solidFill>
                  <a:schemeClr val="tx1"/>
                </a:solidFill>
                <a:latin typeface="Arial" charset="0"/>
                <a:cs typeface="Arial" charset="0"/>
              </a:defRPr>
            </a:lvl1pPr>
            <a:lvl2pPr>
              <a:tabLst>
                <a:tab pos="457200" algn="l"/>
              </a:tabLst>
              <a:defRPr>
                <a:solidFill>
                  <a:schemeClr val="tx1"/>
                </a:solidFill>
                <a:latin typeface="Arial" charset="0"/>
                <a:cs typeface="Arial" charset="0"/>
              </a:defRPr>
            </a:lvl2pPr>
            <a:lvl3pPr>
              <a:tabLst>
                <a:tab pos="457200" algn="l"/>
              </a:tabLst>
              <a:defRPr>
                <a:solidFill>
                  <a:schemeClr val="tx1"/>
                </a:solidFill>
                <a:latin typeface="Arial" charset="0"/>
                <a:cs typeface="Arial" charset="0"/>
              </a:defRPr>
            </a:lvl3pPr>
            <a:lvl4pPr>
              <a:tabLst>
                <a:tab pos="457200" algn="l"/>
              </a:tabLst>
              <a:defRPr>
                <a:solidFill>
                  <a:schemeClr val="tx1"/>
                </a:solidFill>
                <a:latin typeface="Arial" charset="0"/>
                <a:cs typeface="Arial" charset="0"/>
              </a:defRPr>
            </a:lvl4pPr>
            <a:lvl5pPr>
              <a:tabLst>
                <a:tab pos="457200" algn="l"/>
              </a:tabLst>
              <a:defRPr>
                <a:solidFill>
                  <a:schemeClr val="tx1"/>
                </a:solidFill>
                <a:latin typeface="Arial" charset="0"/>
                <a:cs typeface="Arial" charset="0"/>
              </a:defRPr>
            </a:lvl5pPr>
            <a:lvl6pPr fontAlgn="base">
              <a:spcBef>
                <a:spcPct val="0"/>
              </a:spcBef>
              <a:spcAft>
                <a:spcPct val="0"/>
              </a:spcAft>
              <a:tabLst>
                <a:tab pos="457200" algn="l"/>
              </a:tabLst>
              <a:defRPr>
                <a:solidFill>
                  <a:schemeClr val="tx1"/>
                </a:solidFill>
                <a:latin typeface="Arial" charset="0"/>
                <a:cs typeface="Arial" charset="0"/>
              </a:defRPr>
            </a:lvl6pPr>
            <a:lvl7pPr fontAlgn="base">
              <a:spcBef>
                <a:spcPct val="0"/>
              </a:spcBef>
              <a:spcAft>
                <a:spcPct val="0"/>
              </a:spcAft>
              <a:tabLst>
                <a:tab pos="457200" algn="l"/>
              </a:tabLst>
              <a:defRPr>
                <a:solidFill>
                  <a:schemeClr val="tx1"/>
                </a:solidFill>
                <a:latin typeface="Arial" charset="0"/>
                <a:cs typeface="Arial" charset="0"/>
              </a:defRPr>
            </a:lvl7pPr>
            <a:lvl8pPr fontAlgn="base">
              <a:spcBef>
                <a:spcPct val="0"/>
              </a:spcBef>
              <a:spcAft>
                <a:spcPct val="0"/>
              </a:spcAft>
              <a:tabLst>
                <a:tab pos="457200" algn="l"/>
              </a:tabLst>
              <a:defRPr>
                <a:solidFill>
                  <a:schemeClr val="tx1"/>
                </a:solidFill>
                <a:latin typeface="Arial" charset="0"/>
                <a:cs typeface="Arial" charset="0"/>
              </a:defRPr>
            </a:lvl8pPr>
            <a:lvl9pPr fontAlgn="base">
              <a:spcBef>
                <a:spcPct val="0"/>
              </a:spcBef>
              <a:spcAft>
                <a:spcPct val="0"/>
              </a:spcAft>
              <a:tabLst>
                <a:tab pos="457200" algn="l"/>
              </a:tabLst>
              <a:defRPr>
                <a:solidFill>
                  <a:schemeClr val="tx1"/>
                </a:solidFill>
                <a:latin typeface="Arial" charset="0"/>
                <a:cs typeface="Arial" charset="0"/>
              </a:defRPr>
            </a:lvl9pPr>
          </a:lstStyle>
          <a:p>
            <a:pPr marL="342900" indent="-342900">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1995</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Hulteen i van Duyne su dobili periodi</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ni </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raspored </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estica koriste</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ć</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i jedno- i dvo- slojne sferne maske </a:t>
            </a:r>
          </a:p>
          <a:p>
            <a:pPr marL="342900" indent="-342900">
              <a:buFont typeface="Wingdings" panose="05000000000000000000" pitchFamily="2" charset="2"/>
              <a:buChar char="Ø"/>
            </a:pPr>
            <a:endPar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p>
            <a:pPr marL="342900" indent="-342900">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time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su dobili idealan raspored Ag nano</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estica površine </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od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4–25 </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μ</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m</a:t>
            </a:r>
            <a:r>
              <a:rPr lang="pl-PL" altLang="sr-Latn-RS" sz="2400" b="1" baseline="30000"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2</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i za metodu predlo</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ž</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ili naziv </a:t>
            </a:r>
            <a:r>
              <a:rPr lang="pl-PL" altLang="sr-Latn-RS" sz="2400" b="1" dirty="0">
                <a:solidFill>
                  <a:srgbClr val="FF0066"/>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litografija </a:t>
            </a:r>
            <a:r>
              <a:rPr lang="pl-PL" altLang="sr-Latn-RS" sz="2400" b="1" dirty="0" smtClean="0">
                <a:solidFill>
                  <a:srgbClr val="FF0066"/>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nanosfera</a:t>
            </a:r>
            <a:r>
              <a:rPr lang="pl-PL" altLang="sr-Latn-RS" sz="2400" b="1" i="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t>
            </a:r>
            <a:r>
              <a:rPr lang="pl-PL" altLang="sr-Latn-RS" sz="2400" b="1" i="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NSL</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a:t>
            </a:r>
            <a:r>
              <a:rPr lang="pl-PL" altLang="sr-Latn-RS" sz="2400" b="1" i="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nanosphere lithography</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t>
            </a:r>
          </a:p>
          <a:p>
            <a:pPr marL="342900" indent="-342900">
              <a:buFont typeface="Wingdings" panose="05000000000000000000" pitchFamily="2" charset="2"/>
              <a:buChar char="Ø"/>
            </a:pPr>
            <a:endPar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p>
            <a:pPr marL="342900" indent="-342900">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faktor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poja</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anja je bio </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10</a:t>
            </a:r>
            <a:r>
              <a:rPr lang="pl-PL" altLang="sr-Latn-RS" sz="2400" b="1" baseline="30000"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7</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pri analizi </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benzentiola na Ag </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esticama </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dobijenim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postupkom NSL </a:t>
            </a:r>
          </a:p>
          <a:p>
            <a:pPr marL="342900" indent="-342900">
              <a:buFont typeface="Wingdings" panose="05000000000000000000" pitchFamily="2" charset="2"/>
              <a:buChar char="Ø"/>
            </a:pPr>
            <a:endPar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a:p>
            <a:pPr marL="342900" indent="-342900">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takođe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se mo</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ž</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e koristiti i metoda </a:t>
            </a:r>
            <a:r>
              <a:rPr lang="pl-PL" altLang="sr-Latn-RS" sz="2400" b="1" dirty="0">
                <a:solidFill>
                  <a:srgbClr val="FF0066"/>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nanošenja metalnog </a:t>
            </a:r>
            <a:r>
              <a:rPr lang="pl-PL" altLang="sr-Latn-RS" sz="2400" b="1" dirty="0" smtClean="0">
                <a:solidFill>
                  <a:srgbClr val="FF0066"/>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filma  </a:t>
            </a:r>
            <a:r>
              <a:rPr lang="pl-PL" altLang="sr-Latn-RS" sz="2400" b="1" dirty="0">
                <a:solidFill>
                  <a:srgbClr val="FF0066"/>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preko nanosfera</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a:t>
            </a:r>
            <a:r>
              <a:rPr lang="pl-PL" altLang="sr-Latn-RS" sz="2400" b="1" i="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FON - films </a:t>
            </a:r>
            <a:r>
              <a:rPr lang="pl-PL" altLang="sr-Latn-RS" sz="2400" b="1" i="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over nanospheres</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(faktor </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poja</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anja </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 10</a:t>
            </a:r>
            <a:r>
              <a:rPr lang="pl-PL" altLang="sr-Latn-RS" sz="2400" b="1" baseline="30000"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6</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65925">
                                            <p:txEl>
                                              <p:pRg st="0" end="0"/>
                                            </p:txEl>
                                          </p:spTgt>
                                        </p:tgtEl>
                                        <p:attrNameLst>
                                          <p:attrName>style.visibility</p:attrName>
                                        </p:attrNameLst>
                                      </p:cBhvr>
                                      <p:to>
                                        <p:strVal val="visible"/>
                                      </p:to>
                                    </p:set>
                                    <p:anim calcmode="lin" valueType="num">
                                      <p:cBhvr>
                                        <p:cTn id="7" dur="1000" fill="hold"/>
                                        <p:tgtEl>
                                          <p:spTgt spid="46592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6592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65925">
                                            <p:txEl>
                                              <p:pRg st="0" end="0"/>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465925">
                                            <p:txEl>
                                              <p:pRg st="2" end="2"/>
                                            </p:txEl>
                                          </p:spTgt>
                                        </p:tgtEl>
                                        <p:attrNameLst>
                                          <p:attrName>style.visibility</p:attrName>
                                        </p:attrNameLst>
                                      </p:cBhvr>
                                      <p:to>
                                        <p:strVal val="visible"/>
                                      </p:to>
                                    </p:set>
                                    <p:anim calcmode="lin" valueType="num">
                                      <p:cBhvr>
                                        <p:cTn id="12" dur="1000" fill="hold"/>
                                        <p:tgtEl>
                                          <p:spTgt spid="465925">
                                            <p:txEl>
                                              <p:pRg st="2" end="2"/>
                                            </p:txEl>
                                          </p:spTgt>
                                        </p:tgtEl>
                                        <p:attrNameLst>
                                          <p:attrName>ppt_x</p:attrName>
                                        </p:attrNameLst>
                                      </p:cBhvr>
                                      <p:tavLst>
                                        <p:tav tm="0">
                                          <p:val>
                                            <p:strVal val="#ppt_x-.2"/>
                                          </p:val>
                                        </p:tav>
                                        <p:tav tm="100000">
                                          <p:val>
                                            <p:strVal val="#ppt_x"/>
                                          </p:val>
                                        </p:tav>
                                      </p:tavLst>
                                    </p:anim>
                                    <p:anim calcmode="lin" valueType="num">
                                      <p:cBhvr>
                                        <p:cTn id="13" dur="1000" fill="hold"/>
                                        <p:tgtEl>
                                          <p:spTgt spid="46592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65925">
                                            <p:txEl>
                                              <p:pRg st="2" end="2"/>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9" presetClass="entr" presetSubtype="0" fill="hold" nodeType="clickEffect">
                                  <p:stCondLst>
                                    <p:cond delay="0"/>
                                  </p:stCondLst>
                                  <p:childTnLst>
                                    <p:set>
                                      <p:cBhvr>
                                        <p:cTn id="18" dur="1" fill="hold">
                                          <p:stCondLst>
                                            <p:cond delay="0"/>
                                          </p:stCondLst>
                                        </p:cTn>
                                        <p:tgtEl>
                                          <p:spTgt spid="465925">
                                            <p:txEl>
                                              <p:pRg st="4" end="4"/>
                                            </p:txEl>
                                          </p:spTgt>
                                        </p:tgtEl>
                                        <p:attrNameLst>
                                          <p:attrName>style.visibility</p:attrName>
                                        </p:attrNameLst>
                                      </p:cBhvr>
                                      <p:to>
                                        <p:strVal val="visible"/>
                                      </p:to>
                                    </p:set>
                                    <p:anim calcmode="lin" valueType="num">
                                      <p:cBhvr>
                                        <p:cTn id="19" dur="1000" fill="hold"/>
                                        <p:tgtEl>
                                          <p:spTgt spid="465925">
                                            <p:txEl>
                                              <p:pRg st="4" end="4"/>
                                            </p:txEl>
                                          </p:spTgt>
                                        </p:tgtEl>
                                        <p:attrNameLst>
                                          <p:attrName>ppt_x</p:attrName>
                                        </p:attrNameLst>
                                      </p:cBhvr>
                                      <p:tavLst>
                                        <p:tav tm="0">
                                          <p:val>
                                            <p:strVal val="#ppt_x-.2"/>
                                          </p:val>
                                        </p:tav>
                                        <p:tav tm="100000">
                                          <p:val>
                                            <p:strVal val="#ppt_x"/>
                                          </p:val>
                                        </p:tav>
                                      </p:tavLst>
                                    </p:anim>
                                    <p:anim calcmode="lin" valueType="num">
                                      <p:cBhvr>
                                        <p:cTn id="20" dur="1000" fill="hold"/>
                                        <p:tgtEl>
                                          <p:spTgt spid="46592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465925">
                                            <p:txEl>
                                              <p:pRg st="4" end="4"/>
                                            </p:txEl>
                                          </p:spTgt>
                                        </p:tgtEl>
                                      </p:cBhvr>
                                    </p:animEffect>
                                  </p:childTnLst>
                                </p:cTn>
                              </p:par>
                              <p:par>
                                <p:cTn id="22" presetID="29" presetClass="entr" presetSubtype="0" fill="hold" nodeType="withEffect">
                                  <p:stCondLst>
                                    <p:cond delay="0"/>
                                  </p:stCondLst>
                                  <p:childTnLst>
                                    <p:set>
                                      <p:cBhvr>
                                        <p:cTn id="23" dur="1" fill="hold">
                                          <p:stCondLst>
                                            <p:cond delay="0"/>
                                          </p:stCondLst>
                                        </p:cTn>
                                        <p:tgtEl>
                                          <p:spTgt spid="465925">
                                            <p:txEl>
                                              <p:pRg st="6" end="6"/>
                                            </p:txEl>
                                          </p:spTgt>
                                        </p:tgtEl>
                                        <p:attrNameLst>
                                          <p:attrName>style.visibility</p:attrName>
                                        </p:attrNameLst>
                                      </p:cBhvr>
                                      <p:to>
                                        <p:strVal val="visible"/>
                                      </p:to>
                                    </p:set>
                                    <p:anim calcmode="lin" valueType="num">
                                      <p:cBhvr>
                                        <p:cTn id="24" dur="1000" fill="hold"/>
                                        <p:tgtEl>
                                          <p:spTgt spid="465925">
                                            <p:txEl>
                                              <p:pRg st="6" end="6"/>
                                            </p:txEl>
                                          </p:spTgt>
                                        </p:tgtEl>
                                        <p:attrNameLst>
                                          <p:attrName>ppt_x</p:attrName>
                                        </p:attrNameLst>
                                      </p:cBhvr>
                                      <p:tavLst>
                                        <p:tav tm="0">
                                          <p:val>
                                            <p:strVal val="#ppt_x-.2"/>
                                          </p:val>
                                        </p:tav>
                                        <p:tav tm="100000">
                                          <p:val>
                                            <p:strVal val="#ppt_x"/>
                                          </p:val>
                                        </p:tav>
                                      </p:tavLst>
                                    </p:anim>
                                    <p:anim calcmode="lin" valueType="num">
                                      <p:cBhvr>
                                        <p:cTn id="25" dur="1000" fill="hold"/>
                                        <p:tgtEl>
                                          <p:spTgt spid="465925">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26" dur="1000"/>
                                        <p:tgtEl>
                                          <p:spTgt spid="4659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7" name="Rectangle 3"/>
          <p:cNvSpPr>
            <a:spLocks noGrp="1" noChangeArrowheads="1"/>
          </p:cNvSpPr>
          <p:nvPr>
            <p:ph type="body" idx="1"/>
          </p:nvPr>
        </p:nvSpPr>
        <p:spPr>
          <a:xfrm>
            <a:off x="304800" y="228600"/>
            <a:ext cx="8305800" cy="6248400"/>
          </a:xfrm>
        </p:spPr>
        <p:txBody>
          <a:bodyPr/>
          <a:lstStyle/>
          <a:p>
            <a:pPr marL="0" indent="0">
              <a:spcBef>
                <a:spcPts val="0"/>
              </a:spcBef>
              <a:buFontTx/>
              <a:buNone/>
              <a:tabLst>
                <a:tab pos="741363" algn="l"/>
              </a:tabLst>
            </a:pPr>
            <a:r>
              <a:rPr lang="sr-Latn-CS" altLang="sr-Latn-RS" sz="2400" b="1" u="sng" dirty="0">
                <a:solidFill>
                  <a:srgbClr val="333333"/>
                </a:solidFill>
                <a:effectLst>
                  <a:outerShdw blurRad="38100" dist="38100" dir="2700000" algn="tl">
                    <a:srgbClr val="000000"/>
                  </a:outerShdw>
                </a:effectLst>
                <a:latin typeface="Times New Roman" pitchFamily="18" charset="0"/>
              </a:rPr>
              <a:t>Sinteza nano</a:t>
            </a:r>
            <a:r>
              <a:rPr lang="en-US" altLang="sr-Latn-RS" sz="2400" b="1" u="sng"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u="sng" dirty="0">
                <a:solidFill>
                  <a:srgbClr val="333333"/>
                </a:solidFill>
                <a:effectLst>
                  <a:outerShdw blurRad="38100" dist="38100" dir="2700000" algn="tl">
                    <a:srgbClr val="000000"/>
                  </a:outerShdw>
                </a:effectLst>
                <a:latin typeface="Times New Roman" pitchFamily="18" charset="0"/>
              </a:rPr>
              <a:t>estica metala </a:t>
            </a:r>
          </a:p>
          <a:p>
            <a:pPr marL="0" indent="0">
              <a:spcBef>
                <a:spcPts val="0"/>
              </a:spcBef>
              <a:buFontTx/>
              <a:buNone/>
              <a:tabLst>
                <a:tab pos="741363" algn="l"/>
              </a:tabLst>
            </a:pPr>
            <a:endParaRPr lang="sr-Latn-CS" altLang="sr-Latn-RS" sz="22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741363" algn="l"/>
              </a:tabLst>
            </a:pPr>
            <a:r>
              <a:rPr lang="pt-BR" altLang="sr-Latn-RS" sz="2200" b="1" dirty="0" smtClean="0">
                <a:solidFill>
                  <a:srgbClr val="FF0066"/>
                </a:solidFill>
                <a:effectLst>
                  <a:outerShdw blurRad="38100" dist="38100" dir="2700000" algn="tl">
                    <a:srgbClr val="000000"/>
                  </a:outerShdw>
                </a:effectLst>
                <a:latin typeface="Times New Roman" pitchFamily="18" charset="0"/>
              </a:rPr>
              <a:t>soli </a:t>
            </a:r>
            <a:r>
              <a:rPr lang="pt-BR" altLang="sr-Latn-RS" sz="2200" b="1" dirty="0">
                <a:solidFill>
                  <a:srgbClr val="FF0066"/>
                </a:solidFill>
                <a:effectLst>
                  <a:outerShdw blurRad="38100" dist="38100" dir="2700000" algn="tl">
                    <a:srgbClr val="000000"/>
                  </a:outerShdw>
                </a:effectLst>
                <a:latin typeface="Times New Roman" pitchFamily="18" charset="0"/>
              </a:rPr>
              <a:t>metala (Ag ili Au najčešće) se redukuju</a:t>
            </a:r>
            <a:r>
              <a:rPr lang="pt-BR" altLang="sr-Latn-RS" sz="2200" dirty="0">
                <a:solidFill>
                  <a:srgbClr val="333333"/>
                </a:solidFill>
                <a:effectLst>
                  <a:outerShdw blurRad="38100" dist="38100" dir="2700000" algn="tl">
                    <a:srgbClr val="000000"/>
                  </a:outerShdw>
                </a:effectLst>
                <a:latin typeface="Times New Roman" pitchFamily="18" charset="0"/>
              </a:rPr>
              <a:t> u prisustvu nekog </a:t>
            </a:r>
            <a:r>
              <a:rPr lang="sr-Latn-CS" altLang="sr-Latn-RS" sz="2200" dirty="0" smtClean="0">
                <a:solidFill>
                  <a:srgbClr val="333333"/>
                </a:solidFill>
                <a:effectLst>
                  <a:outerShdw blurRad="38100" dist="38100" dir="2700000" algn="tl">
                    <a:srgbClr val="000000"/>
                  </a:outerShdw>
                </a:effectLst>
                <a:latin typeface="Times New Roman" pitchFamily="18" charset="0"/>
              </a:rPr>
              <a:t>   </a:t>
            </a:r>
            <a:r>
              <a:rPr lang="pt-BR" altLang="sr-Latn-RS" sz="2200" dirty="0">
                <a:solidFill>
                  <a:srgbClr val="333333"/>
                </a:solidFill>
                <a:effectLst>
                  <a:outerShdw blurRad="38100" dist="38100" dir="2700000" algn="tl">
                    <a:srgbClr val="000000"/>
                  </a:outerShdw>
                </a:effectLst>
                <a:latin typeface="Times New Roman" pitchFamily="18" charset="0"/>
              </a:rPr>
              <a:t>stabilizatora</a:t>
            </a:r>
            <a:endParaRPr lang="sr-Latn-CS" altLang="sr-Latn-RS" sz="2200"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741363" algn="l"/>
              </a:tabLst>
            </a:pPr>
            <a:endParaRPr lang="pt-BR" altLang="sr-Latn-RS" sz="2200"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741363" algn="l"/>
              </a:tabLst>
            </a:pPr>
            <a:r>
              <a:rPr lang="pt-BR" altLang="sr-Latn-RS" sz="2200" dirty="0" smtClean="0">
                <a:solidFill>
                  <a:srgbClr val="333333"/>
                </a:solidFill>
                <a:effectLst>
                  <a:outerShdw blurRad="38100" dist="38100" dir="2700000" algn="tl">
                    <a:srgbClr val="000000"/>
                  </a:outerShdw>
                </a:effectLst>
                <a:latin typeface="Times New Roman" pitchFamily="18" charset="0"/>
              </a:rPr>
              <a:t>mogu </a:t>
            </a:r>
            <a:r>
              <a:rPr lang="pt-BR" altLang="sr-Latn-RS" sz="2200" dirty="0">
                <a:solidFill>
                  <a:srgbClr val="333333"/>
                </a:solidFill>
                <a:effectLst>
                  <a:outerShdw blurRad="38100" dist="38100" dir="2700000" algn="tl">
                    <a:srgbClr val="000000"/>
                  </a:outerShdw>
                </a:effectLst>
                <a:latin typeface="Times New Roman" pitchFamily="18" charset="0"/>
              </a:rPr>
              <a:t>da se prave i </a:t>
            </a:r>
            <a:r>
              <a:rPr lang="pt-BR" altLang="sr-Latn-RS" sz="2200" b="1" dirty="0">
                <a:solidFill>
                  <a:srgbClr val="FF0066"/>
                </a:solidFill>
                <a:effectLst>
                  <a:outerShdw blurRad="38100" dist="38100" dir="2700000" algn="tl">
                    <a:srgbClr val="000000"/>
                  </a:outerShdw>
                </a:effectLst>
                <a:latin typeface="Times New Roman" pitchFamily="18" charset="0"/>
              </a:rPr>
              <a:t>Ag/Au nanoljuske</a:t>
            </a:r>
            <a:r>
              <a:rPr lang="pt-BR" altLang="sr-Latn-RS" sz="2200" dirty="0">
                <a:solidFill>
                  <a:srgbClr val="333333"/>
                </a:solidFill>
                <a:effectLst>
                  <a:outerShdw blurRad="38100" dist="38100" dir="2700000" algn="tl">
                    <a:srgbClr val="000000"/>
                  </a:outerShdw>
                </a:effectLst>
                <a:latin typeface="Times New Roman" pitchFamily="18" charset="0"/>
              </a:rPr>
              <a:t> </a:t>
            </a:r>
            <a:r>
              <a:rPr lang="sr-Latn-CS" altLang="sr-Latn-RS" sz="2200" dirty="0">
                <a:solidFill>
                  <a:srgbClr val="333333"/>
                </a:solidFill>
                <a:effectLst>
                  <a:outerShdw blurRad="38100" dist="38100" dir="2700000" algn="tl">
                    <a:srgbClr val="000000"/>
                  </a:outerShdw>
                </a:effectLst>
                <a:latin typeface="Times New Roman" pitchFamily="18" charset="0"/>
              </a:rPr>
              <a:t>(</a:t>
            </a:r>
            <a:r>
              <a:rPr lang="pt-BR" altLang="sr-Latn-RS" sz="2200" dirty="0">
                <a:solidFill>
                  <a:srgbClr val="333333"/>
                </a:solidFill>
                <a:effectLst>
                  <a:outerShdw blurRad="38100" dist="38100" dir="2700000" algn="tl">
                    <a:srgbClr val="000000"/>
                  </a:outerShdw>
                </a:effectLst>
                <a:latin typeface="Times New Roman" pitchFamily="18" charset="0"/>
              </a:rPr>
              <a:t>po proceduri Xia i </a:t>
            </a:r>
            <a:r>
              <a:rPr lang="sr-Latn-CS" altLang="sr-Latn-RS" sz="2200" dirty="0" smtClean="0">
                <a:solidFill>
                  <a:srgbClr val="333333"/>
                </a:solidFill>
                <a:effectLst>
                  <a:outerShdw blurRad="38100" dist="38100" dir="2700000" algn="tl">
                    <a:srgbClr val="000000"/>
                  </a:outerShdw>
                </a:effectLst>
                <a:latin typeface="Times New Roman" pitchFamily="18" charset="0"/>
              </a:rPr>
              <a:t>  </a:t>
            </a:r>
            <a:r>
              <a:rPr lang="pt-BR" altLang="sr-Latn-RS" sz="2200" dirty="0">
                <a:solidFill>
                  <a:srgbClr val="333333"/>
                </a:solidFill>
                <a:effectLst>
                  <a:outerShdw blurRad="38100" dist="38100" dir="2700000" algn="tl">
                    <a:srgbClr val="000000"/>
                  </a:outerShdw>
                </a:effectLst>
                <a:latin typeface="Times New Roman" pitchFamily="18" charset="0"/>
              </a:rPr>
              <a:t>saradnika</a:t>
            </a:r>
            <a:r>
              <a:rPr lang="sr-Latn-CS" altLang="sr-Latn-RS" sz="2200" dirty="0">
                <a:solidFill>
                  <a:srgbClr val="333333"/>
                </a:solidFill>
                <a:effectLst>
                  <a:outerShdw blurRad="38100" dist="38100" dir="2700000" algn="tl">
                    <a:srgbClr val="000000"/>
                  </a:outerShdw>
                </a:effectLst>
                <a:latin typeface="Times New Roman" pitchFamily="18" charset="0"/>
              </a:rPr>
              <a:t>)</a:t>
            </a:r>
            <a:r>
              <a:rPr lang="pt-BR" altLang="sr-Latn-RS" sz="2200" dirty="0">
                <a:solidFill>
                  <a:srgbClr val="333333"/>
                </a:solidFill>
                <a:effectLst>
                  <a:outerShdw blurRad="38100" dist="38100" dir="2700000" algn="tl">
                    <a:srgbClr val="000000"/>
                  </a:outerShdw>
                </a:effectLst>
                <a:latin typeface="Times New Roman" pitchFamily="18" charset="0"/>
              </a:rPr>
              <a:t> jer se</a:t>
            </a:r>
            <a:r>
              <a:rPr lang="sr-Latn-CS" altLang="sr-Latn-RS" sz="2200" dirty="0">
                <a:solidFill>
                  <a:srgbClr val="333333"/>
                </a:solidFill>
                <a:effectLst>
                  <a:outerShdw blurRad="38100" dist="38100" dir="2700000" algn="tl">
                    <a:srgbClr val="000000"/>
                  </a:outerShdw>
                </a:effectLst>
                <a:latin typeface="Times New Roman" pitchFamily="18" charset="0"/>
              </a:rPr>
              <a:t> </a:t>
            </a:r>
            <a:r>
              <a:rPr lang="pt-BR" altLang="sr-Latn-RS" sz="2200" dirty="0">
                <a:solidFill>
                  <a:srgbClr val="333333"/>
                </a:solidFill>
                <a:effectLst>
                  <a:outerShdw blurRad="38100" dist="38100" dir="2700000" algn="tl">
                    <a:srgbClr val="000000"/>
                  </a:outerShdw>
                </a:effectLst>
                <a:latin typeface="Times New Roman" pitchFamily="18" charset="0"/>
              </a:rPr>
              <a:t> kod takvih površina SPR posti</a:t>
            </a:r>
            <a:r>
              <a:rPr lang="pt-BR" altLang="sr-Latn-RS" sz="2200"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pt-BR" altLang="sr-Latn-RS" sz="2200" dirty="0">
                <a:solidFill>
                  <a:srgbClr val="333333"/>
                </a:solidFill>
                <a:effectLst>
                  <a:outerShdw blurRad="38100" dist="38100" dir="2700000" algn="tl">
                    <a:srgbClr val="000000"/>
                  </a:outerShdw>
                </a:effectLst>
                <a:latin typeface="Times New Roman" pitchFamily="18" charset="0"/>
              </a:rPr>
              <a:t>e u </a:t>
            </a:r>
            <a:r>
              <a:rPr lang="pt-BR" altLang="sr-Latn-RS" sz="2200" dirty="0" smtClean="0">
                <a:solidFill>
                  <a:srgbClr val="333333"/>
                </a:solidFill>
                <a:effectLst>
                  <a:outerShdw blurRad="38100" dist="38100" dir="2700000" algn="tl">
                    <a:srgbClr val="000000"/>
                  </a:outerShdw>
                </a:effectLst>
                <a:latin typeface="Times New Roman" pitchFamily="18" charset="0"/>
              </a:rPr>
              <a:t>određenom</a:t>
            </a:r>
            <a:r>
              <a:rPr lang="sr-Latn-CS" altLang="sr-Latn-RS" sz="2200" dirty="0" smtClean="0">
                <a:solidFill>
                  <a:srgbClr val="333333"/>
                </a:solidFill>
                <a:effectLst>
                  <a:outerShdw blurRad="38100" dist="38100" dir="2700000" algn="tl">
                    <a:srgbClr val="000000"/>
                  </a:outerShdw>
                </a:effectLst>
                <a:latin typeface="Times New Roman" pitchFamily="18" charset="0"/>
              </a:rPr>
              <a:t>  </a:t>
            </a:r>
            <a:r>
              <a:rPr lang="pt-BR" altLang="sr-Latn-RS" sz="2200" dirty="0">
                <a:solidFill>
                  <a:srgbClr val="333333"/>
                </a:solidFill>
                <a:effectLst>
                  <a:outerShdw blurRad="38100" dist="38100" dir="2700000" algn="tl">
                    <a:srgbClr val="000000"/>
                  </a:outerShdw>
                </a:effectLst>
                <a:latin typeface="Times New Roman" pitchFamily="18" charset="0"/>
              </a:rPr>
              <a:t>opsegu </a:t>
            </a:r>
            <a:r>
              <a:rPr lang="pt-BR" altLang="sr-Latn-RS" sz="2200" dirty="0" smtClean="0">
                <a:solidFill>
                  <a:srgbClr val="333333"/>
                </a:solidFill>
                <a:effectLst>
                  <a:outerShdw blurRad="38100" dist="38100" dir="2700000" algn="tl">
                    <a:srgbClr val="000000"/>
                  </a:outerShdw>
                </a:effectLst>
                <a:latin typeface="Times New Roman" pitchFamily="18" charset="0"/>
              </a:rPr>
              <a:t>tal</a:t>
            </a:r>
            <a:r>
              <a:rPr lang="sr-Latn-RS" altLang="sr-Latn-RS" sz="2200" dirty="0" smtClean="0">
                <a:solidFill>
                  <a:srgbClr val="333333"/>
                </a:solidFill>
                <a:effectLst>
                  <a:outerShdw blurRad="38100" dist="38100" dir="2700000" algn="tl">
                    <a:srgbClr val="000000"/>
                  </a:outerShdw>
                </a:effectLst>
                <a:latin typeface="Times New Roman" pitchFamily="18" charset="0"/>
              </a:rPr>
              <a:t>a</a:t>
            </a:r>
            <a:r>
              <a:rPr lang="pt-BR" altLang="sr-Latn-RS" sz="2200" dirty="0" smtClean="0">
                <a:solidFill>
                  <a:srgbClr val="333333"/>
                </a:solidFill>
                <a:effectLst>
                  <a:outerShdw blurRad="38100" dist="38100" dir="2700000" algn="tl">
                    <a:srgbClr val="000000"/>
                  </a:outerShdw>
                </a:effectLst>
                <a:latin typeface="Times New Roman" pitchFamily="18" charset="0"/>
              </a:rPr>
              <a:t>snih </a:t>
            </a:r>
            <a:r>
              <a:rPr lang="pt-BR" altLang="sr-Latn-RS" sz="2200" dirty="0">
                <a:solidFill>
                  <a:srgbClr val="333333"/>
                </a:solidFill>
                <a:effectLst>
                  <a:outerShdw blurRad="38100" dist="38100" dir="2700000" algn="tl">
                    <a:srgbClr val="000000"/>
                  </a:outerShdw>
                </a:effectLst>
                <a:latin typeface="Times New Roman" pitchFamily="18" charset="0"/>
              </a:rPr>
              <a:t>du</a:t>
            </a:r>
            <a:r>
              <a:rPr lang="pt-BR" altLang="sr-Latn-RS" sz="2200"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pt-BR" altLang="sr-Latn-RS" sz="2200" dirty="0">
                <a:solidFill>
                  <a:srgbClr val="333333"/>
                </a:solidFill>
                <a:effectLst>
                  <a:outerShdw blurRad="38100" dist="38100" dir="2700000" algn="tl">
                    <a:srgbClr val="000000"/>
                  </a:outerShdw>
                </a:effectLst>
                <a:latin typeface="Times New Roman" pitchFamily="18" charset="0"/>
              </a:rPr>
              <a:t>ina </a:t>
            </a:r>
            <a:r>
              <a:rPr lang="pt-BR" altLang="sr-Latn-RS" sz="2200" dirty="0" smtClean="0">
                <a:solidFill>
                  <a:srgbClr val="333333"/>
                </a:solidFill>
                <a:effectLst>
                  <a:outerShdw blurRad="38100" dist="38100" dir="2700000" algn="tl">
                    <a:srgbClr val="000000"/>
                  </a:outerShdw>
                </a:effectLst>
                <a:latin typeface="Times New Roman" pitchFamily="18" charset="0"/>
              </a:rPr>
              <a:t>upadnog </a:t>
            </a:r>
            <a:r>
              <a:rPr lang="pt-BR" altLang="sr-Latn-RS" sz="2200" dirty="0">
                <a:solidFill>
                  <a:srgbClr val="333333"/>
                </a:solidFill>
                <a:effectLst>
                  <a:outerShdw blurRad="38100" dist="38100" dir="2700000" algn="tl">
                    <a:srgbClr val="000000"/>
                  </a:outerShdw>
                </a:effectLst>
                <a:latin typeface="Times New Roman" pitchFamily="18" charset="0"/>
              </a:rPr>
              <a:t>zra</a:t>
            </a:r>
            <a:r>
              <a:rPr lang="en-U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200" dirty="0">
                <a:solidFill>
                  <a:srgbClr val="333333"/>
                </a:solidFill>
                <a:effectLst>
                  <a:outerShdw blurRad="38100" dist="38100" dir="2700000" algn="tl">
                    <a:srgbClr val="000000"/>
                  </a:outerShdw>
                </a:effectLst>
                <a:latin typeface="Times New Roman" pitchFamily="18" charset="0"/>
              </a:rPr>
              <a:t>enja</a:t>
            </a:r>
            <a:r>
              <a:rPr lang="sr-Latn-CS" altLang="sr-Latn-RS" sz="2200" dirty="0">
                <a:solidFill>
                  <a:srgbClr val="333333"/>
                </a:solidFill>
                <a:effectLst>
                  <a:outerShdw blurRad="38100" dist="38100" dir="2700000" algn="tl">
                    <a:srgbClr val="000000"/>
                  </a:outerShdw>
                </a:effectLst>
                <a:latin typeface="Times New Roman" pitchFamily="18" charset="0"/>
              </a:rPr>
              <a:t> (</a:t>
            </a:r>
            <a:r>
              <a:rPr lang="pt-BR" altLang="sr-Latn-RS" sz="2200" dirty="0">
                <a:solidFill>
                  <a:srgbClr val="333333"/>
                </a:solidFill>
                <a:effectLst>
                  <a:outerShdw blurRad="38100" dist="38100" dir="2700000" algn="tl">
                    <a:srgbClr val="000000"/>
                  </a:outerShdw>
                </a:effectLst>
                <a:latin typeface="Times New Roman" pitchFamily="18" charset="0"/>
              </a:rPr>
              <a:t>od I</a:t>
            </a:r>
            <a:r>
              <a:rPr lang="sr-Latn-CS" altLang="sr-Latn-RS" sz="2200" dirty="0">
                <a:solidFill>
                  <a:srgbClr val="333333"/>
                </a:solidFill>
                <a:effectLst>
                  <a:outerShdw blurRad="38100" dist="38100" dir="2700000" algn="tl">
                    <a:srgbClr val="000000"/>
                  </a:outerShdw>
                </a:effectLst>
                <a:latin typeface="Times New Roman" pitchFamily="18" charset="0"/>
              </a:rPr>
              <a:t>C</a:t>
            </a:r>
            <a:r>
              <a:rPr lang="pt-BR" altLang="sr-Latn-RS" sz="2200" dirty="0">
                <a:solidFill>
                  <a:srgbClr val="333333"/>
                </a:solidFill>
                <a:effectLst>
                  <a:outerShdw blurRad="38100" dist="38100" dir="2700000" algn="tl">
                    <a:srgbClr val="000000"/>
                  </a:outerShdw>
                </a:effectLst>
                <a:latin typeface="Times New Roman" pitchFamily="18" charset="0"/>
              </a:rPr>
              <a:t> do NIR oblasti</a:t>
            </a:r>
            <a:r>
              <a:rPr lang="sr-Latn-CS" altLang="sr-Latn-RS" sz="2200" dirty="0">
                <a:solidFill>
                  <a:srgbClr val="333333"/>
                </a:solidFill>
                <a:effectLst>
                  <a:outerShdw blurRad="38100" dist="38100" dir="2700000" algn="tl">
                    <a:srgbClr val="000000"/>
                  </a:outerShdw>
                </a:effectLst>
                <a:latin typeface="Times New Roman" pitchFamily="18" charset="0"/>
              </a:rPr>
              <a:t>)</a:t>
            </a:r>
            <a:r>
              <a:rPr lang="pt-BR" altLang="sr-Latn-RS" sz="2200" dirty="0">
                <a:solidFill>
                  <a:srgbClr val="333333"/>
                </a:solidFill>
                <a:effectLst>
                  <a:outerShdw blurRad="38100" dist="38100" dir="2700000" algn="tl">
                    <a:srgbClr val="000000"/>
                  </a:outerShdw>
                </a:effectLst>
                <a:latin typeface="Times New Roman" pitchFamily="18" charset="0"/>
              </a:rPr>
              <a:t> sa </a:t>
            </a:r>
            <a:r>
              <a:rPr lang="sr-Latn-CS" altLang="sr-Latn-RS" sz="2200" dirty="0" smtClean="0">
                <a:solidFill>
                  <a:srgbClr val="333333"/>
                </a:solidFill>
                <a:effectLst>
                  <a:outerShdw blurRad="38100" dist="38100" dir="2700000" algn="tl">
                    <a:srgbClr val="000000"/>
                  </a:outerShdw>
                </a:effectLst>
                <a:latin typeface="Times New Roman" pitchFamily="18" charset="0"/>
              </a:rPr>
              <a:t> </a:t>
            </a:r>
            <a:r>
              <a:rPr lang="pt-BR" altLang="sr-Latn-RS" sz="2200" dirty="0" smtClean="0">
                <a:solidFill>
                  <a:srgbClr val="333333"/>
                </a:solidFill>
                <a:effectLst>
                  <a:outerShdw blurRad="38100" dist="38100" dir="2700000" algn="tl">
                    <a:srgbClr val="000000"/>
                  </a:outerShdw>
                </a:effectLst>
                <a:latin typeface="Times New Roman" pitchFamily="18" charset="0"/>
              </a:rPr>
              <a:t> </a:t>
            </a:r>
            <a:r>
              <a:rPr lang="pt-BR" altLang="sr-Latn-RS" sz="2200" dirty="0">
                <a:solidFill>
                  <a:srgbClr val="333333"/>
                </a:solidFill>
                <a:effectLst>
                  <a:outerShdw blurRad="38100" dist="38100" dir="2700000" algn="tl">
                    <a:srgbClr val="000000"/>
                  </a:outerShdw>
                </a:effectLst>
                <a:latin typeface="Times New Roman" pitchFamily="18" charset="0"/>
              </a:rPr>
              <a:t>jako velikim efikasnostima </a:t>
            </a:r>
            <a:r>
              <a:rPr lang="pt-BR" altLang="sr-Latn-RS" sz="2200" dirty="0" smtClean="0">
                <a:solidFill>
                  <a:srgbClr val="333333"/>
                </a:solidFill>
                <a:effectLst>
                  <a:outerShdw blurRad="38100" dist="38100" dir="2700000" algn="tl">
                    <a:srgbClr val="000000"/>
                  </a:outerShdw>
                </a:effectLst>
                <a:latin typeface="Times New Roman" pitchFamily="18" charset="0"/>
              </a:rPr>
              <a:t>rasejanja </a:t>
            </a:r>
            <a:r>
              <a:rPr lang="pt-BR" altLang="sr-Latn-RS" sz="2200" dirty="0">
                <a:solidFill>
                  <a:srgbClr val="333333"/>
                </a:solidFill>
                <a:effectLst>
                  <a:outerShdw blurRad="38100" dist="38100" dir="2700000" algn="tl">
                    <a:srgbClr val="000000"/>
                  </a:outerShdw>
                </a:effectLst>
                <a:latin typeface="Times New Roman" pitchFamily="18" charset="0"/>
              </a:rPr>
              <a:t>(</a:t>
            </a:r>
            <a:r>
              <a:rPr lang="sr-Latn-CS" altLang="sr-Latn-RS" sz="2200" dirty="0">
                <a:solidFill>
                  <a:srgbClr val="333333"/>
                </a:solidFill>
                <a:effectLst>
                  <a:outerShdw blurRad="38100" dist="38100" dir="2700000" algn="tl">
                    <a:srgbClr val="000000"/>
                  </a:outerShdw>
                </a:effectLst>
                <a:latin typeface="Times New Roman" pitchFamily="18" charset="0"/>
              </a:rPr>
              <a:t>tzv. </a:t>
            </a:r>
            <a:r>
              <a:rPr lang="pt-BR" altLang="sr-Latn-RS" sz="2200" i="1" dirty="0">
                <a:solidFill>
                  <a:srgbClr val="333333"/>
                </a:solidFill>
                <a:effectLst>
                  <a:outerShdw blurRad="38100" dist="38100" dir="2700000" algn="tl">
                    <a:srgbClr val="000000"/>
                  </a:outerShdw>
                </a:effectLst>
                <a:latin typeface="Times New Roman" pitchFamily="18" charset="0"/>
              </a:rPr>
              <a:t>tunable plasmon </a:t>
            </a:r>
            <a:r>
              <a:rPr lang="sr-Latn-CS" altLang="sr-Latn-RS" sz="2200" i="1" dirty="0" smtClean="0">
                <a:solidFill>
                  <a:srgbClr val="333333"/>
                </a:solidFill>
                <a:effectLst>
                  <a:outerShdw blurRad="38100" dist="38100" dir="2700000" algn="tl">
                    <a:srgbClr val="000000"/>
                  </a:outerShdw>
                </a:effectLst>
                <a:latin typeface="Times New Roman" pitchFamily="18" charset="0"/>
              </a:rPr>
              <a:t>   </a:t>
            </a:r>
            <a:r>
              <a:rPr lang="pt-BR" altLang="sr-Latn-RS" sz="2200" i="1" dirty="0">
                <a:solidFill>
                  <a:srgbClr val="333333"/>
                </a:solidFill>
                <a:effectLst>
                  <a:outerShdw blurRad="38100" dist="38100" dir="2700000" algn="tl">
                    <a:srgbClr val="000000"/>
                  </a:outerShdw>
                </a:effectLst>
                <a:latin typeface="Times New Roman" pitchFamily="18" charset="0"/>
              </a:rPr>
              <a:t>resonances</a:t>
            </a:r>
            <a:r>
              <a:rPr lang="pt-BR" altLang="sr-Latn-RS" sz="2200" dirty="0">
                <a:solidFill>
                  <a:srgbClr val="333333"/>
                </a:solidFill>
                <a:effectLst>
                  <a:outerShdw blurRad="38100" dist="38100" dir="2700000" algn="tl">
                    <a:srgbClr val="000000"/>
                  </a:outerShdw>
                </a:effectLst>
                <a:latin typeface="Times New Roman" pitchFamily="18" charset="0"/>
              </a:rPr>
              <a:t>)</a:t>
            </a:r>
            <a:endParaRPr lang="sr-Latn-CS" altLang="sr-Latn-RS" sz="2200" dirty="0">
              <a:solidFill>
                <a:srgbClr val="333333"/>
              </a:solidFill>
              <a:effectLst>
                <a:outerShdw blurRad="38100" dist="38100" dir="2700000" algn="tl">
                  <a:srgbClr val="000000"/>
                </a:outerShdw>
              </a:effectLst>
              <a:latin typeface="Times New Roman" pitchFamily="18" charset="0"/>
            </a:endParaRPr>
          </a:p>
          <a:p>
            <a:pPr marL="0" indent="0">
              <a:spcBef>
                <a:spcPts val="0"/>
              </a:spcBef>
              <a:buNone/>
              <a:tabLst>
                <a:tab pos="741363" algn="l"/>
              </a:tabLst>
            </a:pPr>
            <a:endParaRPr lang="pt-BR" altLang="sr-Latn-RS" sz="2200"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741363" algn="l"/>
              </a:tabLst>
            </a:pPr>
            <a:r>
              <a:rPr lang="sr-Latn-CS" altLang="sr-Latn-RS" sz="2200" dirty="0" smtClean="0">
                <a:solidFill>
                  <a:srgbClr val="333333"/>
                </a:solidFill>
                <a:effectLst>
                  <a:outerShdw blurRad="38100" dist="38100" dir="2700000" algn="tl">
                    <a:srgbClr val="000000"/>
                  </a:outerShdw>
                </a:effectLst>
                <a:latin typeface="Times New Roman" pitchFamily="18" charset="0"/>
              </a:rPr>
              <a:t>Ag </a:t>
            </a:r>
            <a:r>
              <a:rPr lang="pt-BR" altLang="sr-Latn-RS" sz="2200" dirty="0">
                <a:solidFill>
                  <a:srgbClr val="333333"/>
                </a:solidFill>
                <a:effectLst>
                  <a:outerShdw blurRad="38100" dist="38100" dir="2700000" algn="tl">
                    <a:srgbClr val="000000"/>
                  </a:outerShdw>
                </a:effectLst>
                <a:latin typeface="Times New Roman" pitchFamily="18" charset="0"/>
              </a:rPr>
              <a:t>nano</a:t>
            </a:r>
            <a:r>
              <a:rPr lang="en-U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t-BR" altLang="sr-Latn-RS" sz="2200" dirty="0">
                <a:solidFill>
                  <a:srgbClr val="333333"/>
                </a:solidFill>
                <a:effectLst>
                  <a:outerShdw blurRad="38100" dist="38100" dir="2700000" algn="tl">
                    <a:srgbClr val="000000"/>
                  </a:outerShdw>
                </a:effectLst>
                <a:latin typeface="Times New Roman" pitchFamily="18" charset="0"/>
              </a:rPr>
              <a:t>etice se prave u tzv</a:t>
            </a:r>
            <a:r>
              <a:rPr lang="pt-BR" altLang="sr-Latn-RS" sz="2200" b="1" dirty="0">
                <a:solidFill>
                  <a:srgbClr val="FF0066"/>
                </a:solidFill>
                <a:effectLst>
                  <a:outerShdw blurRad="38100" dist="38100" dir="2700000" algn="tl">
                    <a:srgbClr val="000000"/>
                  </a:outerShdw>
                </a:effectLst>
                <a:latin typeface="Times New Roman" pitchFamily="18" charset="0"/>
              </a:rPr>
              <a:t>. </a:t>
            </a:r>
            <a:r>
              <a:rPr lang="pt-BR" altLang="sr-Latn-RS" sz="2200" b="1" i="1" dirty="0">
                <a:solidFill>
                  <a:srgbClr val="FF0066"/>
                </a:solidFill>
                <a:effectLst>
                  <a:outerShdw blurRad="38100" dist="38100" dir="2700000" algn="tl">
                    <a:srgbClr val="000000"/>
                  </a:outerShdw>
                </a:effectLst>
                <a:latin typeface="Times New Roman" pitchFamily="18" charset="0"/>
              </a:rPr>
              <a:t>poliol postupku</a:t>
            </a:r>
            <a:r>
              <a:rPr lang="pt-BR" altLang="sr-Latn-RS" sz="2200" dirty="0">
                <a:solidFill>
                  <a:srgbClr val="333333"/>
                </a:solidFill>
                <a:effectLst>
                  <a:outerShdw blurRad="38100" dist="38100" dir="2700000" algn="tl">
                    <a:srgbClr val="000000"/>
                  </a:outerShdw>
                </a:effectLst>
                <a:latin typeface="Times New Roman" pitchFamily="18" charset="0"/>
              </a:rPr>
              <a:t>, gde se koristi sre</a:t>
            </a:r>
            <a:r>
              <a:rPr lang="sr-Latn-CS" altLang="sr-Latn-RS" sz="2200" dirty="0">
                <a:solidFill>
                  <a:srgbClr val="333333"/>
                </a:solidFill>
                <a:effectLst>
                  <a:outerShdw blurRad="38100" dist="38100" dir="2700000" algn="tl">
                    <a:srgbClr val="000000"/>
                  </a:outerShdw>
                </a:effectLst>
                <a:latin typeface="Times New Roman" pitchFamily="18" charset="0"/>
              </a:rPr>
              <a:t>b</a:t>
            </a:r>
            <a:r>
              <a:rPr lang="pt-BR" altLang="sr-Latn-RS" sz="2200" dirty="0">
                <a:solidFill>
                  <a:srgbClr val="333333"/>
                </a:solidFill>
                <a:effectLst>
                  <a:outerShdw blurRad="38100" dist="38100" dir="2700000" algn="tl">
                    <a:srgbClr val="000000"/>
                  </a:outerShdw>
                </a:effectLst>
                <a:latin typeface="Times New Roman" pitchFamily="18" charset="0"/>
              </a:rPr>
              <a:t>ro </a:t>
            </a:r>
            <a:r>
              <a:rPr lang="sr-Latn-CS" altLang="sr-Latn-RS" sz="2200" dirty="0" smtClean="0">
                <a:solidFill>
                  <a:srgbClr val="333333"/>
                </a:solidFill>
                <a:effectLst>
                  <a:outerShdw blurRad="38100" dist="38100" dir="2700000" algn="tl">
                    <a:srgbClr val="000000"/>
                  </a:outerShdw>
                </a:effectLst>
                <a:latin typeface="Times New Roman" pitchFamily="18" charset="0"/>
              </a:rPr>
              <a:t>  </a:t>
            </a:r>
            <a:r>
              <a:rPr lang="pt-BR" altLang="sr-Latn-RS" sz="2200" dirty="0">
                <a:solidFill>
                  <a:srgbClr val="333333"/>
                </a:solidFill>
                <a:effectLst>
                  <a:outerShdw blurRad="38100" dist="38100" dir="2700000" algn="tl">
                    <a:srgbClr val="000000"/>
                  </a:outerShdw>
                </a:effectLst>
                <a:latin typeface="Times New Roman" pitchFamily="18" charset="0"/>
              </a:rPr>
              <a:t>nitrat koji se rastvara u etilenglikolu sa </a:t>
            </a:r>
            <a:r>
              <a:rPr lang="sr-Latn-CS" altLang="sr-Latn-RS" sz="2200" dirty="0">
                <a:solidFill>
                  <a:srgbClr val="333333"/>
                </a:solidFill>
                <a:effectLst>
                  <a:outerShdw blurRad="38100" dist="38100" dir="2700000" algn="tl">
                    <a:srgbClr val="000000"/>
                  </a:outerShdw>
                </a:effectLst>
                <a:latin typeface="Times New Roman" pitchFamily="18" charset="0"/>
              </a:rPr>
              <a:t>dodatkom </a:t>
            </a:r>
            <a:r>
              <a:rPr lang="pt-BR" altLang="sr-Latn-RS" sz="2200" dirty="0" smtClean="0">
                <a:solidFill>
                  <a:srgbClr val="333333"/>
                </a:solidFill>
                <a:effectLst>
                  <a:outerShdw blurRad="38100" dist="38100" dir="2700000" algn="tl">
                    <a:srgbClr val="000000"/>
                  </a:outerShdw>
                </a:effectLst>
                <a:latin typeface="Times New Roman" pitchFamily="18" charset="0"/>
              </a:rPr>
              <a:t>polivinilpirolidin</a:t>
            </a:r>
            <a:r>
              <a:rPr lang="sr-Latn-CS" altLang="sr-Latn-RS" sz="2200" dirty="0" smtClean="0">
                <a:solidFill>
                  <a:srgbClr val="333333"/>
                </a:solidFill>
                <a:effectLst>
                  <a:outerShdw blurRad="38100" dist="38100" dir="2700000" algn="tl">
                    <a:srgbClr val="000000"/>
                  </a:outerShdw>
                </a:effectLst>
                <a:latin typeface="Times New Roman" pitchFamily="18" charset="0"/>
              </a:rPr>
              <a:t>a  </a:t>
            </a:r>
            <a:r>
              <a:rPr lang="pt-BR" altLang="sr-Latn-RS" sz="2200" dirty="0">
                <a:solidFill>
                  <a:srgbClr val="333333"/>
                </a:solidFill>
                <a:effectLst>
                  <a:outerShdw blurRad="38100" dist="38100" dir="2700000" algn="tl">
                    <a:srgbClr val="000000"/>
                  </a:outerShdw>
                </a:effectLst>
                <a:latin typeface="Times New Roman" pitchFamily="18" charset="0"/>
              </a:rPr>
              <a:t>(PVP</a:t>
            </a:r>
            <a:r>
              <a:rPr lang="pt-BR" altLang="sr-Latn-RS" sz="2200" dirty="0" smtClean="0">
                <a:solidFill>
                  <a:srgbClr val="333333"/>
                </a:solidFill>
                <a:effectLst>
                  <a:outerShdw blurRad="38100" dist="38100" dir="2700000" algn="tl">
                    <a:srgbClr val="000000"/>
                  </a:outerShdw>
                </a:effectLst>
                <a:latin typeface="Times New Roman" pitchFamily="18" charset="0"/>
              </a:rPr>
              <a:t>)</a:t>
            </a:r>
            <a:endParaRPr lang="sr-Latn-RS" altLang="sr-Latn-RS" sz="2200" dirty="0" smtClean="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741363" algn="l"/>
              </a:tabLst>
            </a:pPr>
            <a:endParaRPr lang="sr-Latn-RS" altLang="sr-Latn-RS" sz="2200"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741363" algn="l"/>
              </a:tabLst>
            </a:pPr>
            <a:r>
              <a:rPr lang="sr-Latn-CS" altLang="sr-Latn-RS" sz="2200" dirty="0" smtClean="0">
                <a:solidFill>
                  <a:srgbClr val="333333"/>
                </a:solidFill>
                <a:effectLst>
                  <a:outerShdw blurRad="38100" dist="38100" dir="2700000" algn="tl">
                    <a:srgbClr val="000000"/>
                  </a:outerShdw>
                </a:effectLst>
                <a:latin typeface="Times New Roman" pitchFamily="18" charset="0"/>
              </a:rPr>
              <a:t>koriste </a:t>
            </a:r>
            <a:r>
              <a:rPr lang="sr-Latn-CS" altLang="sr-Latn-RS" sz="2200" dirty="0">
                <a:solidFill>
                  <a:srgbClr val="333333"/>
                </a:solidFill>
                <a:effectLst>
                  <a:outerShdw blurRad="38100" dist="38100" dir="2700000" algn="tl">
                    <a:srgbClr val="000000"/>
                  </a:outerShdw>
                </a:effectLst>
                <a:latin typeface="Times New Roman" pitchFamily="18" charset="0"/>
              </a:rPr>
              <a:t>se i šuplje </a:t>
            </a:r>
            <a:r>
              <a:rPr lang="pt-BR" altLang="sr-Latn-RS" sz="2200" b="1" dirty="0">
                <a:solidFill>
                  <a:srgbClr val="FF0066"/>
                </a:solidFill>
                <a:effectLst>
                  <a:outerShdw blurRad="38100" dist="38100" dir="2700000" algn="tl">
                    <a:srgbClr val="000000"/>
                  </a:outerShdw>
                </a:effectLst>
                <a:latin typeface="Times New Roman" pitchFamily="18" charset="0"/>
              </a:rPr>
              <a:t>Au/Ag sfer</a:t>
            </a:r>
            <a:r>
              <a:rPr lang="sr-Latn-CS" altLang="sr-Latn-RS" sz="2200" b="1" dirty="0">
                <a:solidFill>
                  <a:srgbClr val="FF0066"/>
                </a:solidFill>
                <a:effectLst>
                  <a:outerShdw blurRad="38100" dist="38100" dir="2700000" algn="tl">
                    <a:srgbClr val="000000"/>
                  </a:outerShdw>
                </a:effectLst>
                <a:latin typeface="Times New Roman" pitchFamily="18" charset="0"/>
              </a:rPr>
              <a:t>e</a:t>
            </a:r>
          </a:p>
          <a:p>
            <a:pPr marL="0" indent="0">
              <a:spcBef>
                <a:spcPts val="0"/>
              </a:spcBef>
              <a:buFontTx/>
              <a:buNone/>
              <a:tabLst>
                <a:tab pos="741363" algn="l"/>
              </a:tabLst>
            </a:pPr>
            <a:endParaRPr lang="sr-Latn-CS" altLang="sr-Latn-RS" sz="2200" b="1" dirty="0">
              <a:solidFill>
                <a:srgbClr val="FF0066"/>
              </a:solidFill>
              <a:effectLst>
                <a:outerShdw blurRad="38100" dist="38100" dir="2700000" algn="tl">
                  <a:srgbClr val="000000"/>
                </a:outerShdw>
              </a:effectLst>
              <a:latin typeface="Times New Roman" pitchFamily="18" charset="0"/>
            </a:endParaRPr>
          </a:p>
          <a:p>
            <a:pPr marL="0" indent="0">
              <a:spcBef>
                <a:spcPts val="0"/>
              </a:spcBef>
              <a:buFontTx/>
              <a:buNone/>
              <a:tabLst>
                <a:tab pos="741363" algn="l"/>
              </a:tabLst>
            </a:pPr>
            <a:endParaRPr lang="en-US" altLang="sr-Latn-RS" sz="2000"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1" name="Rectangle 3"/>
          <p:cNvSpPr>
            <a:spLocks noGrp="1" noChangeArrowheads="1"/>
          </p:cNvSpPr>
          <p:nvPr>
            <p:ph type="body" idx="1"/>
          </p:nvPr>
        </p:nvSpPr>
        <p:spPr/>
        <p:txBody>
          <a:bodyPr/>
          <a:lstStyle/>
          <a:p>
            <a:pPr marL="0" indent="0">
              <a:buFontTx/>
              <a:buNone/>
            </a:pPr>
            <a:r>
              <a:rPr lang="en-US" altLang="sr-Latn-RS" sz="1600" b="1" dirty="0">
                <a:solidFill>
                  <a:schemeClr val="bg1"/>
                </a:solidFill>
                <a:effectLst>
                  <a:outerShdw blurRad="38100" dist="38100" dir="2700000" algn="tl">
                    <a:srgbClr val="000000"/>
                  </a:outerShdw>
                </a:effectLst>
                <a:latin typeface="Times New Roman" pitchFamily="18" charset="0"/>
              </a:rPr>
              <a:t> </a:t>
            </a:r>
            <a:endParaRPr lang="en-US" altLang="sr-Latn-RS" dirty="0"/>
          </a:p>
        </p:txBody>
      </p:sp>
      <p:sp>
        <p:nvSpPr>
          <p:cNvPr id="432133" name="Rectangle 5"/>
          <p:cNvSpPr>
            <a:spLocks noChangeArrowheads="1"/>
          </p:cNvSpPr>
          <p:nvPr/>
        </p:nvSpPr>
        <p:spPr bwMode="auto">
          <a:xfrm>
            <a:off x="5562600" y="4572000"/>
            <a:ext cx="312420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r-Latn-CS" altLang="sr-Latn-RS" b="1">
                <a:solidFill>
                  <a:srgbClr val="FF0066"/>
                </a:solidFill>
                <a:effectLst>
                  <a:outerShdw blurRad="38100" dist="38100" dir="2700000" algn="tl">
                    <a:srgbClr val="000000"/>
                  </a:outerShdw>
                </a:effectLst>
                <a:latin typeface="Times New Roman" pitchFamily="18" charset="0"/>
              </a:rPr>
              <a:t>različite nanočetice metala i talasne dužine rezonance njihovih plazmona za radijus čestica od </a:t>
            </a:r>
            <a:r>
              <a:rPr lang="en-US" altLang="sr-Latn-RS" b="1">
                <a:solidFill>
                  <a:srgbClr val="FF0066"/>
                </a:solidFill>
                <a:effectLst>
                  <a:outerShdw blurRad="38100" dist="38100" dir="2700000" algn="tl">
                    <a:srgbClr val="000000"/>
                  </a:outerShdw>
                </a:effectLst>
                <a:latin typeface="Times New Roman" pitchFamily="18" charset="0"/>
              </a:rPr>
              <a:t>r</a:t>
            </a:r>
            <a:r>
              <a:rPr lang="en-US" altLang="sr-Latn-RS" b="1" baseline="-25000">
                <a:solidFill>
                  <a:srgbClr val="FF0066"/>
                </a:solidFill>
                <a:effectLst>
                  <a:outerShdw blurRad="38100" dist="38100" dir="2700000" algn="tl">
                    <a:srgbClr val="000000"/>
                  </a:outerShdw>
                </a:effectLst>
                <a:latin typeface="Times New Roman" pitchFamily="18" charset="0"/>
              </a:rPr>
              <a:t>a</a:t>
            </a:r>
            <a:r>
              <a:rPr lang="en-US" altLang="sr-Latn-RS" b="1">
                <a:solidFill>
                  <a:srgbClr val="FF0066"/>
                </a:solidFill>
                <a:effectLst>
                  <a:outerShdw blurRad="38100" dist="38100" dir="2700000" algn="tl">
                    <a:srgbClr val="000000"/>
                  </a:outerShdw>
                </a:effectLst>
                <a:latin typeface="Times New Roman" pitchFamily="18" charset="0"/>
              </a:rPr>
              <a:t>=27</a:t>
            </a:r>
            <a:r>
              <a:rPr lang="sr-Latn-CS" altLang="sr-Latn-RS" b="1">
                <a:solidFill>
                  <a:srgbClr val="FF0066"/>
                </a:solidFill>
                <a:effectLst>
                  <a:outerShdw blurRad="38100" dist="38100" dir="2700000" algn="tl">
                    <a:srgbClr val="000000"/>
                  </a:outerShdw>
                </a:effectLst>
                <a:latin typeface="Times New Roman" pitchFamily="18" charset="0"/>
              </a:rPr>
              <a:t>,</a:t>
            </a:r>
            <a:r>
              <a:rPr lang="en-US" altLang="sr-Latn-RS" b="1">
                <a:solidFill>
                  <a:srgbClr val="FF0066"/>
                </a:solidFill>
                <a:effectLst>
                  <a:outerShdw blurRad="38100" dist="38100" dir="2700000" algn="tl">
                    <a:srgbClr val="000000"/>
                  </a:outerShdw>
                </a:effectLst>
                <a:latin typeface="Times New Roman" pitchFamily="18" charset="0"/>
              </a:rPr>
              <a:t>5 nm</a:t>
            </a:r>
            <a:r>
              <a:rPr lang="sr-Latn-CS" altLang="sr-Latn-RS" b="1">
                <a:solidFill>
                  <a:srgbClr val="FF0066"/>
                </a:solidFill>
                <a:effectLst>
                  <a:outerShdw blurRad="38100" dist="38100" dir="2700000" algn="tl">
                    <a:srgbClr val="000000"/>
                  </a:outerShdw>
                </a:effectLst>
                <a:latin typeface="Times New Roman" pitchFamily="18" charset="0"/>
              </a:rPr>
              <a:t> </a:t>
            </a:r>
            <a:r>
              <a:rPr lang="sr-Latn-CS" altLang="sr-Latn-RS" b="1" u="sng">
                <a:solidFill>
                  <a:srgbClr val="FF0066"/>
                </a:solidFill>
                <a:effectLst>
                  <a:outerShdw blurRad="38100" dist="38100" dir="2700000" algn="tl">
                    <a:srgbClr val="000000"/>
                  </a:outerShdw>
                </a:effectLst>
                <a:latin typeface="Times New Roman" pitchFamily="18" charset="0"/>
              </a:rPr>
              <a:t>u vodi</a:t>
            </a:r>
          </a:p>
          <a:p>
            <a:pPr>
              <a:spcBef>
                <a:spcPct val="50000"/>
              </a:spcBef>
            </a:pPr>
            <a:endParaRPr lang="sr-Latn-CS" altLang="sr-Latn-RS" b="1" u="sng">
              <a:solidFill>
                <a:srgbClr val="FF0066"/>
              </a:solidFill>
              <a:effectLst>
                <a:outerShdw blurRad="38100" dist="38100" dir="2700000" algn="tl">
                  <a:srgbClr val="000000"/>
                </a:outerShdw>
              </a:effectLst>
              <a:latin typeface="Times New Roman" pitchFamily="18" charset="0"/>
            </a:endParaRPr>
          </a:p>
        </p:txBody>
      </p:sp>
      <p:pic>
        <p:nvPicPr>
          <p:cNvPr id="43213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914400"/>
            <a:ext cx="3805238" cy="3581400"/>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432142" name="Rectangle 14"/>
          <p:cNvSpPr>
            <a:spLocks noChangeArrowheads="1"/>
          </p:cNvSpPr>
          <p:nvPr/>
        </p:nvSpPr>
        <p:spPr bwMode="auto">
          <a:xfrm>
            <a:off x="76200" y="433844"/>
            <a:ext cx="51054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tabLst>
                <a:tab pos="457200" algn="l"/>
              </a:tabLst>
              <a:defRPr>
                <a:solidFill>
                  <a:schemeClr val="tx1"/>
                </a:solidFill>
                <a:latin typeface="Arial" charset="0"/>
                <a:cs typeface="Arial" charset="0"/>
              </a:defRPr>
            </a:lvl1pPr>
            <a:lvl2pPr>
              <a:tabLst>
                <a:tab pos="457200" algn="l"/>
              </a:tabLst>
              <a:defRPr>
                <a:solidFill>
                  <a:schemeClr val="tx1"/>
                </a:solidFill>
                <a:latin typeface="Arial" charset="0"/>
                <a:cs typeface="Arial" charset="0"/>
              </a:defRPr>
            </a:lvl2pPr>
            <a:lvl3pPr>
              <a:tabLst>
                <a:tab pos="457200" algn="l"/>
              </a:tabLst>
              <a:defRPr>
                <a:solidFill>
                  <a:schemeClr val="tx1"/>
                </a:solidFill>
                <a:latin typeface="Arial" charset="0"/>
                <a:cs typeface="Arial" charset="0"/>
              </a:defRPr>
            </a:lvl3pPr>
            <a:lvl4pPr>
              <a:tabLst>
                <a:tab pos="457200" algn="l"/>
              </a:tabLst>
              <a:defRPr>
                <a:solidFill>
                  <a:schemeClr val="tx1"/>
                </a:solidFill>
                <a:latin typeface="Arial" charset="0"/>
                <a:cs typeface="Arial" charset="0"/>
              </a:defRPr>
            </a:lvl4pPr>
            <a:lvl5pPr>
              <a:tabLst>
                <a:tab pos="457200" algn="l"/>
              </a:tabLst>
              <a:defRPr>
                <a:solidFill>
                  <a:schemeClr val="tx1"/>
                </a:solidFill>
                <a:latin typeface="Arial" charset="0"/>
                <a:cs typeface="Arial" charset="0"/>
              </a:defRPr>
            </a:lvl5pPr>
            <a:lvl6pPr fontAlgn="base">
              <a:spcBef>
                <a:spcPct val="0"/>
              </a:spcBef>
              <a:spcAft>
                <a:spcPct val="0"/>
              </a:spcAft>
              <a:tabLst>
                <a:tab pos="457200" algn="l"/>
              </a:tabLst>
              <a:defRPr>
                <a:solidFill>
                  <a:schemeClr val="tx1"/>
                </a:solidFill>
                <a:latin typeface="Arial" charset="0"/>
                <a:cs typeface="Arial" charset="0"/>
              </a:defRPr>
            </a:lvl6pPr>
            <a:lvl7pPr fontAlgn="base">
              <a:spcBef>
                <a:spcPct val="0"/>
              </a:spcBef>
              <a:spcAft>
                <a:spcPct val="0"/>
              </a:spcAft>
              <a:tabLst>
                <a:tab pos="457200" algn="l"/>
              </a:tabLst>
              <a:defRPr>
                <a:solidFill>
                  <a:schemeClr val="tx1"/>
                </a:solidFill>
                <a:latin typeface="Arial" charset="0"/>
                <a:cs typeface="Arial" charset="0"/>
              </a:defRPr>
            </a:lvl7pPr>
            <a:lvl8pPr fontAlgn="base">
              <a:spcBef>
                <a:spcPct val="0"/>
              </a:spcBef>
              <a:spcAft>
                <a:spcPct val="0"/>
              </a:spcAft>
              <a:tabLst>
                <a:tab pos="457200" algn="l"/>
              </a:tabLst>
              <a:defRPr>
                <a:solidFill>
                  <a:schemeClr val="tx1"/>
                </a:solidFill>
                <a:latin typeface="Arial" charset="0"/>
                <a:cs typeface="Arial" charset="0"/>
              </a:defRPr>
            </a:lvl8pPr>
            <a:lvl9pPr fontAlgn="base">
              <a:spcBef>
                <a:spcPct val="0"/>
              </a:spcBef>
              <a:spcAft>
                <a:spcPct val="0"/>
              </a:spcAft>
              <a:tabLst>
                <a:tab pos="457200" algn="l"/>
              </a:tabLst>
              <a:defRPr>
                <a:solidFill>
                  <a:schemeClr val="tx1"/>
                </a:solidFill>
                <a:latin typeface="Arial" charset="0"/>
                <a:cs typeface="Arial" charset="0"/>
              </a:defRPr>
            </a:lvl9pPr>
          </a:lstStyle>
          <a:p>
            <a:pPr marL="342900" indent="-342900">
              <a:buFont typeface="Wingdings" panose="05000000000000000000" pitchFamily="2" charset="2"/>
              <a:buChar char="Ø"/>
            </a:pPr>
            <a:endParaRPr lang="en-US" altLang="sr-Latn-RS" sz="1900" b="1" dirty="0">
              <a:solidFill>
                <a:srgbClr val="333333"/>
              </a:solidFill>
              <a:effectLst>
                <a:outerShdw blurRad="38100" dist="38100" dir="2700000" algn="tl">
                  <a:srgbClr val="000000"/>
                </a:outerShdw>
              </a:effectLst>
              <a:latin typeface="Times New Roman" pitchFamily="18" charset="0"/>
            </a:endParaRPr>
          </a:p>
          <a:p>
            <a:pPr marL="342900" indent="-342900">
              <a:buFont typeface="Wingdings" panose="05000000000000000000" pitchFamily="2" charset="2"/>
              <a:buChar char="Ø"/>
            </a:pPr>
            <a:r>
              <a:rPr lang="en-US" altLang="sr-Latn-RS" sz="1900" b="1" dirty="0" err="1" smtClean="0">
                <a:solidFill>
                  <a:srgbClr val="FF0066"/>
                </a:solidFill>
                <a:effectLst>
                  <a:outerShdw blurRad="38100" dist="38100" dir="2700000" algn="tl">
                    <a:srgbClr val="000000"/>
                  </a:outerShdw>
                </a:effectLst>
                <a:latin typeface="Times New Roman" pitchFamily="18" charset="0"/>
              </a:rPr>
              <a:t>parametri</a:t>
            </a:r>
            <a:r>
              <a:rPr lang="en-US" altLang="sr-Latn-RS" sz="1900" b="1" dirty="0" smtClean="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kao</a:t>
            </a:r>
            <a:r>
              <a:rPr lang="en-US" altLang="sr-Latn-RS" sz="1900" b="1" dirty="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veli</a:t>
            </a:r>
            <a:r>
              <a:rPr lang="en-US" altLang="sr-Latn-RS" sz="1900" b="1" dirty="0" err="1">
                <a:solidFill>
                  <a:srgbClr val="FF0066"/>
                </a:solidFill>
                <a:effectLst>
                  <a:outerShdw blurRad="38100" dist="38100" dir="2700000" algn="tl">
                    <a:srgbClr val="000000"/>
                  </a:outerShdw>
                </a:effectLst>
                <a:latin typeface="Times New Roman" pitchFamily="18" charset="0"/>
                <a:cs typeface="Times New Roman" pitchFamily="18" charset="0"/>
              </a:rPr>
              <a:t>č</a:t>
            </a:r>
            <a:r>
              <a:rPr lang="en-US" altLang="sr-Latn-RS" sz="1900" b="1" dirty="0" err="1">
                <a:solidFill>
                  <a:srgbClr val="FF0066"/>
                </a:solidFill>
                <a:effectLst>
                  <a:outerShdw blurRad="38100" dist="38100" dir="2700000" algn="tl">
                    <a:srgbClr val="000000"/>
                  </a:outerShdw>
                </a:effectLst>
                <a:latin typeface="Times New Roman" pitchFamily="18" charset="0"/>
              </a:rPr>
              <a:t>ina</a:t>
            </a:r>
            <a:r>
              <a:rPr lang="en-US" altLang="sr-Latn-RS" sz="1900" b="1" dirty="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oblik</a:t>
            </a:r>
            <a:r>
              <a:rPr lang="en-US" altLang="sr-Latn-RS" sz="1900" b="1" dirty="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i</a:t>
            </a:r>
            <a:r>
              <a:rPr lang="en-US" altLang="sr-Latn-RS" sz="1900" b="1" dirty="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hemijski</a:t>
            </a:r>
            <a:r>
              <a:rPr lang="en-US" altLang="sr-Latn-RS" sz="1900" b="1" dirty="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sastav</a:t>
            </a:r>
            <a:r>
              <a:rPr lang="en-US" altLang="sr-Latn-RS" sz="1900" b="1" dirty="0">
                <a:solidFill>
                  <a:srgbClr val="FF0066"/>
                </a:solidFill>
                <a:effectLst>
                  <a:outerShdw blurRad="38100" dist="38100" dir="2700000" algn="tl">
                    <a:srgbClr val="000000"/>
                  </a:outerShdw>
                </a:effectLst>
                <a:latin typeface="Times New Roman" pitchFamily="18" charset="0"/>
              </a:rPr>
              <a:t> </a:t>
            </a:r>
            <a:r>
              <a:rPr lang="sr-Latn-RS" altLang="sr-Latn-RS" sz="1900" b="1" dirty="0" smtClean="0">
                <a:solidFill>
                  <a:srgbClr val="FF0066"/>
                </a:solidFill>
                <a:effectLst>
                  <a:outerShdw blurRad="38100" dist="38100" dir="2700000" algn="tl">
                    <a:srgbClr val="000000"/>
                  </a:outerShdw>
                </a:effectLst>
                <a:latin typeface="Times New Roman" pitchFamily="18" charset="0"/>
              </a:rPr>
              <a:t>o</a:t>
            </a:r>
            <a:r>
              <a:rPr lang="en-US" altLang="sr-Latn-RS" sz="1900" b="1" dirty="0" err="1" smtClean="0">
                <a:solidFill>
                  <a:srgbClr val="FF0066"/>
                </a:solidFill>
                <a:effectLst>
                  <a:outerShdw blurRad="38100" dist="38100" dir="2700000" algn="tl">
                    <a:srgbClr val="000000"/>
                  </a:outerShdw>
                </a:effectLst>
                <a:latin typeface="Times New Roman" pitchFamily="18" charset="0"/>
              </a:rPr>
              <a:t>dređuju</a:t>
            </a:r>
            <a:r>
              <a:rPr lang="en-US" altLang="sr-Latn-RS" sz="1900" b="1" dirty="0" smtClean="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opti</a:t>
            </a:r>
            <a:r>
              <a:rPr lang="en-US" altLang="sr-Latn-RS" sz="1900" b="1" dirty="0" err="1">
                <a:solidFill>
                  <a:srgbClr val="FF0066"/>
                </a:solidFill>
                <a:effectLst>
                  <a:outerShdw blurRad="38100" dist="38100" dir="2700000" algn="tl">
                    <a:srgbClr val="000000"/>
                  </a:outerShdw>
                </a:effectLst>
                <a:latin typeface="Times New Roman" pitchFamily="18" charset="0"/>
                <a:cs typeface="Times New Roman" pitchFamily="18" charset="0"/>
              </a:rPr>
              <a:t>č</a:t>
            </a:r>
            <a:r>
              <a:rPr lang="en-US" altLang="sr-Latn-RS" sz="1900" b="1" dirty="0" err="1">
                <a:solidFill>
                  <a:srgbClr val="FF0066"/>
                </a:solidFill>
                <a:effectLst>
                  <a:outerShdw blurRad="38100" dist="38100" dir="2700000" algn="tl">
                    <a:srgbClr val="000000"/>
                  </a:outerShdw>
                </a:effectLst>
                <a:latin typeface="Times New Roman" pitchFamily="18" charset="0"/>
              </a:rPr>
              <a:t>ke</a:t>
            </a:r>
            <a:r>
              <a:rPr lang="en-US" altLang="sr-Latn-RS" sz="1900" b="1" dirty="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osobine</a:t>
            </a:r>
            <a:r>
              <a:rPr lang="en-US" altLang="sr-Latn-RS" sz="1900" b="1" dirty="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metalnih</a:t>
            </a:r>
            <a:r>
              <a:rPr lang="en-US" altLang="sr-Latn-RS" sz="1900" b="1" dirty="0">
                <a:solidFill>
                  <a:srgbClr val="FF0066"/>
                </a:solidFill>
                <a:effectLst>
                  <a:outerShdw blurRad="38100" dist="38100" dir="2700000" algn="tl">
                    <a:srgbClr val="000000"/>
                  </a:outerShdw>
                </a:effectLst>
                <a:latin typeface="Times New Roman" pitchFamily="18" charset="0"/>
              </a:rPr>
              <a:t> </a:t>
            </a:r>
            <a:r>
              <a:rPr lang="sr-Latn-CS" altLang="sr-Latn-RS" sz="1900" b="1" dirty="0">
                <a:solidFill>
                  <a:srgbClr val="FF0066"/>
                </a:solidFill>
                <a:effectLst>
                  <a:outerShdw blurRad="38100" dist="38100" dir="2700000" algn="tl">
                    <a:srgbClr val="000000"/>
                  </a:outerShdw>
                </a:effectLst>
                <a:latin typeface="Times New Roman" pitchFamily="18" charset="0"/>
              </a:rPr>
              <a:t>  </a:t>
            </a:r>
            <a:r>
              <a:rPr lang="sr-Latn-CS" altLang="sr-Latn-RS" sz="1900" b="1" dirty="0" smtClean="0">
                <a:solidFill>
                  <a:srgbClr val="FF0066"/>
                </a:solidFill>
                <a:effectLst>
                  <a:outerShdw blurRad="38100" dist="38100" dir="2700000" algn="tl">
                    <a:srgbClr val="000000"/>
                  </a:outerShdw>
                </a:effectLst>
                <a:latin typeface="Times New Roman" pitchFamily="18" charset="0"/>
              </a:rPr>
              <a:t>  </a:t>
            </a:r>
            <a:r>
              <a:rPr lang="en-US" altLang="sr-Latn-RS" sz="1900" b="1" dirty="0" err="1">
                <a:solidFill>
                  <a:srgbClr val="FF0066"/>
                </a:solidFill>
                <a:effectLst>
                  <a:outerShdw blurRad="38100" dist="38100" dir="2700000" algn="tl">
                    <a:srgbClr val="000000"/>
                  </a:outerShdw>
                </a:effectLst>
                <a:latin typeface="Times New Roman" pitchFamily="18" charset="0"/>
              </a:rPr>
              <a:t>nano</a:t>
            </a:r>
            <a:r>
              <a:rPr lang="en-US" altLang="sr-Latn-RS" sz="1900" b="1" dirty="0" err="1">
                <a:solidFill>
                  <a:srgbClr val="FF0066"/>
                </a:solidFill>
                <a:effectLst>
                  <a:outerShdw blurRad="38100" dist="38100" dir="2700000" algn="tl">
                    <a:srgbClr val="000000"/>
                  </a:outerShdw>
                </a:effectLst>
                <a:latin typeface="Times New Roman" pitchFamily="18" charset="0"/>
                <a:cs typeface="Times New Roman" pitchFamily="18" charset="0"/>
              </a:rPr>
              <a:t>č</a:t>
            </a:r>
            <a:r>
              <a:rPr lang="en-US" altLang="sr-Latn-RS" sz="1900" b="1" dirty="0" err="1">
                <a:solidFill>
                  <a:srgbClr val="FF0066"/>
                </a:solidFill>
                <a:effectLst>
                  <a:outerShdw blurRad="38100" dist="38100" dir="2700000" algn="tl">
                    <a:srgbClr val="000000"/>
                  </a:outerShdw>
                </a:effectLst>
                <a:latin typeface="Times New Roman" pitchFamily="18" charset="0"/>
              </a:rPr>
              <a:t>estica</a:t>
            </a:r>
            <a:endParaRPr lang="sr-Latn-CS" altLang="sr-Latn-RS" sz="1900" b="1" dirty="0">
              <a:solidFill>
                <a:srgbClr val="FF0066"/>
              </a:solidFill>
              <a:effectLst>
                <a:outerShdw blurRad="38100" dist="38100" dir="2700000" algn="tl">
                  <a:srgbClr val="000000"/>
                </a:outerShdw>
              </a:effectLst>
              <a:latin typeface="Times New Roman" pitchFamily="18" charset="0"/>
            </a:endParaRPr>
          </a:p>
          <a:p>
            <a:pPr marL="342900" indent="-342900">
              <a:buFont typeface="Wingdings" panose="05000000000000000000" pitchFamily="2" charset="2"/>
              <a:buChar char="Ø"/>
            </a:pPr>
            <a:endParaRPr lang="sr-Latn-CS" altLang="sr-Latn-RS" sz="1900" dirty="0">
              <a:solidFill>
                <a:srgbClr val="333333"/>
              </a:solidFill>
              <a:effectLst>
                <a:outerShdw blurRad="38100" dist="38100" dir="2700000" algn="tl">
                  <a:srgbClr val="000000"/>
                </a:outerShdw>
              </a:effectLst>
              <a:latin typeface="Times New Roman" pitchFamily="18" charset="0"/>
            </a:endParaRPr>
          </a:p>
          <a:p>
            <a:pPr marL="342900" indent="-342900">
              <a:buFont typeface="Wingdings" panose="05000000000000000000" pitchFamily="2" charset="2"/>
              <a:buChar char="Ø"/>
            </a:pPr>
            <a:r>
              <a:rPr lang="sr-Latn-RS" altLang="sr-Latn-RS" sz="1900" dirty="0" smtClean="0">
                <a:solidFill>
                  <a:srgbClr val="333333"/>
                </a:solidFill>
                <a:effectLst>
                  <a:outerShdw blurRad="38100" dist="38100" dir="2700000" algn="tl">
                    <a:srgbClr val="000000"/>
                  </a:outerShdw>
                </a:effectLst>
                <a:latin typeface="Times New Roman" pitchFamily="18" charset="0"/>
              </a:rPr>
              <a:t>z</a:t>
            </a:r>
            <a:r>
              <a:rPr lang="en-US" altLang="sr-Latn-RS" sz="1900" dirty="0" smtClean="0">
                <a:solidFill>
                  <a:srgbClr val="333333"/>
                </a:solidFill>
                <a:effectLst>
                  <a:outerShdw blurRad="38100" dist="38100" dir="2700000" algn="tl">
                    <a:srgbClr val="000000"/>
                  </a:outerShdw>
                </a:effectLst>
                <a:latin typeface="Times New Roman" pitchFamily="18" charset="0"/>
              </a:rPr>
              <a:t>a </a:t>
            </a:r>
            <a:r>
              <a:rPr lang="en-US" altLang="sr-Latn-RS" sz="1900" dirty="0" err="1">
                <a:solidFill>
                  <a:srgbClr val="333333"/>
                </a:solidFill>
                <a:effectLst>
                  <a:outerShdw blurRad="38100" dist="38100" dir="2700000" algn="tl">
                    <a:srgbClr val="000000"/>
                  </a:outerShdw>
                </a:effectLst>
                <a:latin typeface="Times New Roman" pitchFamily="18" charset="0"/>
              </a:rPr>
              <a:t>kvantitativnu</a:t>
            </a:r>
            <a:r>
              <a:rPr lang="en-US" altLang="sr-Latn-RS" sz="1900" dirty="0">
                <a:solidFill>
                  <a:srgbClr val="333333"/>
                </a:solidFill>
                <a:effectLst>
                  <a:outerShdw blurRad="38100" dist="38100" dir="2700000" algn="tl">
                    <a:srgbClr val="000000"/>
                  </a:outerShdw>
                </a:effectLst>
                <a:latin typeface="Times New Roman" pitchFamily="18" charset="0"/>
              </a:rPr>
              <a:t> SERS </a:t>
            </a:r>
            <a:r>
              <a:rPr lang="en-US" altLang="sr-Latn-RS" sz="1900" dirty="0" err="1">
                <a:solidFill>
                  <a:srgbClr val="333333"/>
                </a:solidFill>
                <a:effectLst>
                  <a:outerShdw blurRad="38100" dist="38100" dir="2700000" algn="tl">
                    <a:srgbClr val="000000"/>
                  </a:outerShdw>
                </a:effectLst>
                <a:latin typeface="Times New Roman" pitchFamily="18" charset="0"/>
              </a:rPr>
              <a:t>analizu</a:t>
            </a:r>
            <a:r>
              <a:rPr lang="en-US" altLang="sr-Latn-RS" sz="1900" dirty="0">
                <a:solidFill>
                  <a:srgbClr val="333333"/>
                </a:solidFill>
                <a:effectLst>
                  <a:outerShdw blurRad="38100" dist="38100" dir="2700000" algn="tl">
                    <a:srgbClr val="000000"/>
                  </a:outerShdw>
                </a:effectLst>
                <a:latin typeface="Times New Roman" pitchFamily="18" charset="0"/>
              </a:rPr>
              <a:t> </a:t>
            </a:r>
            <a:r>
              <a:rPr lang="en-US" altLang="sr-Latn-RS" sz="1900" dirty="0" err="1">
                <a:solidFill>
                  <a:srgbClr val="333333"/>
                </a:solidFill>
                <a:effectLst>
                  <a:outerShdw blurRad="38100" dist="38100" dir="2700000" algn="tl">
                    <a:srgbClr val="000000"/>
                  </a:outerShdw>
                </a:effectLst>
                <a:latin typeface="Times New Roman" pitchFamily="18" charset="0"/>
              </a:rPr>
              <a:t>potrebno</a:t>
            </a:r>
            <a:r>
              <a:rPr lang="en-US" altLang="sr-Latn-RS" sz="1900" dirty="0">
                <a:solidFill>
                  <a:srgbClr val="333333"/>
                </a:solidFill>
                <a:effectLst>
                  <a:outerShdw blurRad="38100" dist="38100" dir="2700000" algn="tl">
                    <a:srgbClr val="000000"/>
                  </a:outerShdw>
                </a:effectLst>
                <a:latin typeface="Times New Roman" pitchFamily="18" charset="0"/>
              </a:rPr>
              <a:t> je </a:t>
            </a:r>
            <a:r>
              <a:rPr lang="en-US" altLang="sr-Latn-RS" sz="1900" dirty="0" err="1">
                <a:solidFill>
                  <a:srgbClr val="333333"/>
                </a:solidFill>
                <a:effectLst>
                  <a:outerShdw blurRad="38100" dist="38100" dir="2700000" algn="tl">
                    <a:srgbClr val="000000"/>
                  </a:outerShdw>
                </a:effectLst>
                <a:latin typeface="Times New Roman" pitchFamily="18" charset="0"/>
              </a:rPr>
              <a:t>raditi</a:t>
            </a:r>
            <a:r>
              <a:rPr lang="en-US" altLang="sr-Latn-RS" sz="1900" dirty="0">
                <a:solidFill>
                  <a:srgbClr val="333333"/>
                </a:solidFill>
                <a:effectLst>
                  <a:outerShdw blurRad="38100" dist="38100" dir="2700000" algn="tl">
                    <a:srgbClr val="000000"/>
                  </a:outerShdw>
                </a:effectLst>
                <a:latin typeface="Times New Roman" pitchFamily="18" charset="0"/>
              </a:rPr>
              <a:t> </a:t>
            </a:r>
            <a:r>
              <a:rPr lang="sr-Latn-RS" altLang="sr-Latn-RS" sz="1900" dirty="0" smtClean="0">
                <a:solidFill>
                  <a:srgbClr val="333333"/>
                </a:solidFill>
                <a:effectLst>
                  <a:outerShdw blurRad="38100" dist="38100" dir="2700000" algn="tl">
                    <a:srgbClr val="000000"/>
                  </a:outerShdw>
                </a:effectLst>
                <a:latin typeface="Times New Roman" pitchFamily="18" charset="0"/>
              </a:rPr>
              <a:t>s</a:t>
            </a:r>
            <a:r>
              <a:rPr lang="en-US" altLang="sr-Latn-RS" sz="1900" dirty="0" smtClean="0">
                <a:solidFill>
                  <a:srgbClr val="333333"/>
                </a:solidFill>
                <a:effectLst>
                  <a:outerShdw blurRad="38100" dist="38100" dir="2700000" algn="tl">
                    <a:srgbClr val="000000"/>
                  </a:outerShdw>
                </a:effectLst>
                <a:latin typeface="Times New Roman" pitchFamily="18" charset="0"/>
              </a:rPr>
              <a:t>a </a:t>
            </a:r>
            <a:r>
              <a:rPr lang="en-US" altLang="sr-Latn-RS" sz="1900" b="1" dirty="0" err="1">
                <a:solidFill>
                  <a:srgbClr val="333333"/>
                </a:solidFill>
                <a:effectLst>
                  <a:outerShdw blurRad="38100" dist="38100" dir="2700000" algn="tl">
                    <a:srgbClr val="000000"/>
                  </a:outerShdw>
                </a:effectLst>
                <a:latin typeface="Times New Roman" pitchFamily="18" charset="0"/>
              </a:rPr>
              <a:t>monoslojevima</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1900" b="1" dirty="0" err="1">
                <a:solidFill>
                  <a:srgbClr val="333333"/>
                </a:solidFill>
                <a:effectLst>
                  <a:outerShdw blurRad="38100" dist="38100" dir="2700000" algn="tl">
                    <a:srgbClr val="000000"/>
                  </a:outerShdw>
                </a:effectLst>
                <a:latin typeface="Times New Roman" pitchFamily="18" charset="0"/>
              </a:rPr>
              <a:t>estica</a:t>
            </a: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marL="342900" indent="-342900" algn="ctr">
              <a:buFont typeface="Wingdings" panose="05000000000000000000" pitchFamily="2" charset="2"/>
              <a:buChar char="Ø"/>
            </a:pPr>
            <a:endParaRPr lang="sr-Latn-CS" altLang="sr-Latn-RS" sz="1900" dirty="0">
              <a:solidFill>
                <a:srgbClr val="333333"/>
              </a:solidFill>
              <a:effectLst>
                <a:outerShdw blurRad="38100" dist="38100" dir="2700000" algn="tl">
                  <a:srgbClr val="000000"/>
                </a:outerShdw>
              </a:effectLst>
              <a:latin typeface="Times New Roman" pitchFamily="18" charset="0"/>
            </a:endParaRPr>
          </a:p>
          <a:p>
            <a:pPr marL="342900" indent="-342900">
              <a:buFont typeface="Wingdings" panose="05000000000000000000" pitchFamily="2" charset="2"/>
              <a:buChar char="Ø"/>
            </a:pPr>
            <a:r>
              <a:rPr lang="en-US" altLang="sr-Latn-RS" sz="1900" dirty="0" err="1" smtClean="0">
                <a:solidFill>
                  <a:srgbClr val="333333"/>
                </a:solidFill>
                <a:effectLst>
                  <a:outerShdw blurRad="38100" dist="38100" dir="2700000" algn="tl">
                    <a:srgbClr val="000000"/>
                  </a:outerShdw>
                </a:effectLst>
                <a:latin typeface="Times New Roman" pitchFamily="18" charset="0"/>
              </a:rPr>
              <a:t>ekstinkcioni</a:t>
            </a:r>
            <a:r>
              <a:rPr lang="en-US" altLang="sr-Latn-RS" sz="1900" dirty="0" smtClean="0">
                <a:solidFill>
                  <a:srgbClr val="333333"/>
                </a:solidFill>
                <a:effectLst>
                  <a:outerShdw blurRad="38100" dist="38100" dir="2700000" algn="tl">
                    <a:srgbClr val="000000"/>
                  </a:outerShdw>
                </a:effectLst>
                <a:latin typeface="Times New Roman" pitchFamily="18" charset="0"/>
              </a:rPr>
              <a:t> </a:t>
            </a:r>
            <a:r>
              <a:rPr lang="en-US" altLang="sr-Latn-RS" sz="1900" dirty="0" err="1">
                <a:solidFill>
                  <a:srgbClr val="333333"/>
                </a:solidFill>
                <a:effectLst>
                  <a:outerShdw blurRad="38100" dist="38100" dir="2700000" algn="tl">
                    <a:srgbClr val="000000"/>
                  </a:outerShdw>
                </a:effectLst>
                <a:latin typeface="Times New Roman" pitchFamily="18" charset="0"/>
              </a:rPr>
              <a:t>maksimumi</a:t>
            </a:r>
            <a:r>
              <a:rPr lang="en-US" altLang="sr-Latn-RS" sz="1900" dirty="0">
                <a:solidFill>
                  <a:srgbClr val="333333"/>
                </a:solidFill>
                <a:effectLst>
                  <a:outerShdw blurRad="38100" dist="38100" dir="2700000" algn="tl">
                    <a:srgbClr val="000000"/>
                  </a:outerShdw>
                </a:effectLst>
                <a:latin typeface="Times New Roman" pitchFamily="18" charset="0"/>
              </a:rPr>
              <a:t> (</a:t>
            </a:r>
            <a:r>
              <a:rPr lang="en-US" altLang="sr-Latn-RS" sz="1900" dirty="0" err="1" smtClean="0">
                <a:solidFill>
                  <a:srgbClr val="333333"/>
                </a:solidFill>
                <a:effectLst>
                  <a:outerShdw blurRad="38100" dist="38100" dir="2700000" algn="tl">
                    <a:srgbClr val="000000"/>
                  </a:outerShdw>
                </a:effectLst>
                <a:latin typeface="Times New Roman" pitchFamily="18" charset="0"/>
              </a:rPr>
              <a:t>apsorpcija</a:t>
            </a:r>
            <a:r>
              <a:rPr lang="en-US" altLang="sr-Latn-RS" sz="1900" dirty="0" smtClean="0">
                <a:solidFill>
                  <a:srgbClr val="333333"/>
                </a:solidFill>
                <a:effectLst>
                  <a:outerShdw blurRad="38100" dist="38100" dir="2700000" algn="tl">
                    <a:srgbClr val="000000"/>
                  </a:outerShdw>
                </a:effectLst>
                <a:latin typeface="Times New Roman" pitchFamily="18" charset="0"/>
              </a:rPr>
              <a:t>/</a:t>
            </a:r>
            <a:r>
              <a:rPr lang="en-US" altLang="sr-Latn-RS" sz="1900" dirty="0" err="1" smtClean="0">
                <a:solidFill>
                  <a:srgbClr val="333333"/>
                </a:solidFill>
                <a:effectLst>
                  <a:outerShdw blurRad="38100" dist="38100" dir="2700000" algn="tl">
                    <a:srgbClr val="000000"/>
                  </a:outerShdw>
                </a:effectLst>
                <a:latin typeface="Times New Roman" pitchFamily="18" charset="0"/>
              </a:rPr>
              <a:t>rasejanje</a:t>
            </a:r>
            <a:r>
              <a:rPr lang="en-US" altLang="sr-Latn-RS" sz="1900" dirty="0" smtClean="0">
                <a:solidFill>
                  <a:srgbClr val="333333"/>
                </a:solidFill>
                <a:effectLst>
                  <a:outerShdw blurRad="38100" dist="38100" dir="2700000" algn="tl">
                    <a:srgbClr val="000000"/>
                  </a:outerShdw>
                </a:effectLst>
                <a:latin typeface="Times New Roman" pitchFamily="18" charset="0"/>
              </a:rPr>
              <a:t>)</a:t>
            </a:r>
            <a:r>
              <a:rPr lang="sr-Latn-CS" altLang="sr-Latn-RS" sz="1900" dirty="0" smtClean="0">
                <a:solidFill>
                  <a:srgbClr val="333333"/>
                </a:solidFill>
                <a:effectLst>
                  <a:outerShdw blurRad="38100" dist="38100" dir="2700000" algn="tl">
                    <a:srgbClr val="000000"/>
                  </a:outerShdw>
                </a:effectLst>
                <a:latin typeface="Times New Roman" pitchFamily="18" charset="0"/>
              </a:rPr>
              <a:t>  </a:t>
            </a:r>
            <a:r>
              <a:rPr lang="en-US" altLang="sr-Latn-RS" sz="1900" dirty="0" err="1">
                <a:solidFill>
                  <a:srgbClr val="333333"/>
                </a:solidFill>
                <a:effectLst>
                  <a:outerShdw blurRad="38100" dist="38100" dir="2700000" algn="tl">
                    <a:srgbClr val="000000"/>
                  </a:outerShdw>
                </a:effectLst>
                <a:latin typeface="Times New Roman" pitchFamily="18" charset="0"/>
              </a:rPr>
              <a:t>plazmona</a:t>
            </a:r>
            <a:r>
              <a:rPr lang="en-US" altLang="sr-Latn-RS" sz="1900" dirty="0">
                <a:solidFill>
                  <a:srgbClr val="333333"/>
                </a:solidFill>
                <a:effectLst>
                  <a:outerShdw blurRad="38100" dist="38100" dir="2700000" algn="tl">
                    <a:srgbClr val="000000"/>
                  </a:outerShdw>
                </a:effectLst>
                <a:latin typeface="Times New Roman" pitchFamily="18" charset="0"/>
              </a:rPr>
              <a:t> Ag </a:t>
            </a:r>
            <a:r>
              <a:rPr lang="en-US" altLang="sr-Latn-RS" sz="1900" dirty="0" err="1">
                <a:solidFill>
                  <a:srgbClr val="333333"/>
                </a:solidFill>
                <a:effectLst>
                  <a:outerShdw blurRad="38100" dist="38100" dir="2700000" algn="tl">
                    <a:srgbClr val="000000"/>
                  </a:outerShdw>
                </a:effectLst>
                <a:latin typeface="Times New Roman" pitchFamily="18" charset="0"/>
              </a:rPr>
              <a:t>i</a:t>
            </a:r>
            <a:r>
              <a:rPr lang="en-US" altLang="sr-Latn-RS" sz="1900" dirty="0">
                <a:solidFill>
                  <a:srgbClr val="333333"/>
                </a:solidFill>
                <a:effectLst>
                  <a:outerShdw blurRad="38100" dist="38100" dir="2700000" algn="tl">
                    <a:srgbClr val="000000"/>
                  </a:outerShdw>
                </a:effectLst>
                <a:latin typeface="Times New Roman" pitchFamily="18" charset="0"/>
              </a:rPr>
              <a:t> Au </a:t>
            </a:r>
            <a:r>
              <a:rPr lang="en-US" altLang="sr-Latn-RS" sz="1900" dirty="0" err="1">
                <a:solidFill>
                  <a:srgbClr val="333333"/>
                </a:solidFill>
                <a:effectLst>
                  <a:outerShdw blurRad="38100" dist="38100" dir="2700000" algn="tl">
                    <a:srgbClr val="000000"/>
                  </a:outerShdw>
                </a:effectLst>
                <a:latin typeface="Times New Roman" pitchFamily="18" charset="0"/>
              </a:rPr>
              <a:t>nanosfera</a:t>
            </a:r>
            <a:r>
              <a:rPr lang="en-US" altLang="sr-Latn-RS" sz="1900" dirty="0">
                <a:solidFill>
                  <a:srgbClr val="333333"/>
                </a:solidFill>
                <a:effectLst>
                  <a:outerShdw blurRad="38100" dist="38100" dir="2700000" algn="tl">
                    <a:srgbClr val="000000"/>
                  </a:outerShdw>
                </a:effectLst>
                <a:latin typeface="Times New Roman" pitchFamily="18" charset="0"/>
              </a:rPr>
              <a:t> se </a:t>
            </a:r>
            <a:r>
              <a:rPr lang="en-US" altLang="sr-Latn-RS" sz="1900" dirty="0" err="1">
                <a:solidFill>
                  <a:srgbClr val="333333"/>
                </a:solidFill>
                <a:effectLst>
                  <a:outerShdw blurRad="38100" dist="38100" dir="2700000" algn="tl">
                    <a:srgbClr val="000000"/>
                  </a:outerShdw>
                </a:effectLst>
                <a:latin typeface="Times New Roman" pitchFamily="18" charset="0"/>
              </a:rPr>
              <a:t>javljaju</a:t>
            </a:r>
            <a:r>
              <a:rPr lang="en-US" altLang="sr-Latn-RS" sz="1900" dirty="0">
                <a:solidFill>
                  <a:srgbClr val="333333"/>
                </a:solidFill>
                <a:effectLst>
                  <a:outerShdw blurRad="38100" dist="38100" dir="2700000" algn="tl">
                    <a:srgbClr val="000000"/>
                  </a:outerShdw>
                </a:effectLst>
                <a:latin typeface="Times New Roman" pitchFamily="18" charset="0"/>
              </a:rPr>
              <a:t> u </a:t>
            </a:r>
            <a:r>
              <a:rPr lang="sr-Latn-RS" altLang="sr-Latn-RS" sz="1900" dirty="0" smtClean="0">
                <a:solidFill>
                  <a:srgbClr val="333333"/>
                </a:solidFill>
                <a:effectLst>
                  <a:outerShdw blurRad="38100" dist="38100" dir="2700000" algn="tl">
                    <a:srgbClr val="000000"/>
                  </a:outerShdw>
                </a:effectLst>
                <a:latin typeface="Times New Roman" pitchFamily="18" charset="0"/>
              </a:rPr>
              <a:t>p</a:t>
            </a:r>
            <a:r>
              <a:rPr lang="en-US" altLang="sr-Latn-RS" sz="1900" dirty="0" err="1" smtClean="0">
                <a:solidFill>
                  <a:srgbClr val="333333"/>
                </a:solidFill>
                <a:effectLst>
                  <a:outerShdw blurRad="38100" dist="38100" dir="2700000" algn="tl">
                    <a:srgbClr val="000000"/>
                  </a:outerShdw>
                </a:effectLst>
                <a:latin typeface="Times New Roman" pitchFamily="18" charset="0"/>
              </a:rPr>
              <a:t>lavoj</a:t>
            </a:r>
            <a:r>
              <a:rPr lang="en-US" altLang="sr-Latn-RS" sz="1900" dirty="0" smtClean="0">
                <a:solidFill>
                  <a:srgbClr val="333333"/>
                </a:solidFill>
                <a:effectLst>
                  <a:outerShdw blurRad="38100" dist="38100" dir="2700000" algn="tl">
                    <a:srgbClr val="000000"/>
                  </a:outerShdw>
                </a:effectLst>
                <a:latin typeface="Times New Roman" pitchFamily="18" charset="0"/>
              </a:rPr>
              <a:t> </a:t>
            </a:r>
            <a:r>
              <a:rPr lang="en-US" altLang="sr-Latn-RS" sz="1900" dirty="0" err="1">
                <a:solidFill>
                  <a:srgbClr val="333333"/>
                </a:solidFill>
                <a:effectLst>
                  <a:outerShdw blurRad="38100" dist="38100" dir="2700000" algn="tl">
                    <a:srgbClr val="000000"/>
                  </a:outerShdw>
                </a:effectLst>
                <a:latin typeface="Times New Roman" pitchFamily="18" charset="0"/>
              </a:rPr>
              <a:t>i</a:t>
            </a:r>
            <a:r>
              <a:rPr lang="en-US" altLang="sr-Latn-RS" sz="1900" dirty="0">
                <a:solidFill>
                  <a:srgbClr val="333333"/>
                </a:solidFill>
                <a:effectLst>
                  <a:outerShdw blurRad="38100" dist="38100" dir="2700000" algn="tl">
                    <a:srgbClr val="000000"/>
                  </a:outerShdw>
                </a:effectLst>
                <a:latin typeface="Times New Roman" pitchFamily="18" charset="0"/>
              </a:rPr>
              <a:t> </a:t>
            </a:r>
            <a:r>
              <a:rPr lang="sr-Latn-CS" altLang="sr-Latn-RS" sz="1900" dirty="0" smtClean="0">
                <a:solidFill>
                  <a:srgbClr val="333333"/>
                </a:solidFill>
                <a:effectLst>
                  <a:outerShdw blurRad="38100" dist="38100" dir="2700000" algn="tl">
                    <a:srgbClr val="000000"/>
                  </a:outerShdw>
                </a:effectLst>
                <a:latin typeface="Times New Roman" pitchFamily="18" charset="0"/>
              </a:rPr>
              <a:t> </a:t>
            </a:r>
            <a:r>
              <a:rPr lang="en-US" altLang="sr-Latn-RS" sz="1900" dirty="0" err="1">
                <a:solidFill>
                  <a:srgbClr val="333333"/>
                </a:solidFill>
                <a:effectLst>
                  <a:outerShdw blurRad="38100" dist="38100" dir="2700000" algn="tl">
                    <a:srgbClr val="000000"/>
                  </a:outerShdw>
                </a:effectLst>
                <a:latin typeface="Times New Roman" pitchFamily="18" charset="0"/>
              </a:rPr>
              <a:t>zelenoj</a:t>
            </a:r>
            <a:r>
              <a:rPr lang="en-US" altLang="sr-Latn-RS" sz="1900" dirty="0">
                <a:solidFill>
                  <a:srgbClr val="333333"/>
                </a:solidFill>
                <a:effectLst>
                  <a:outerShdw blurRad="38100" dist="38100" dir="2700000" algn="tl">
                    <a:srgbClr val="000000"/>
                  </a:outerShdw>
                </a:effectLst>
                <a:latin typeface="Times New Roman" pitchFamily="18" charset="0"/>
              </a:rPr>
              <a:t> </a:t>
            </a:r>
            <a:r>
              <a:rPr lang="en-US" altLang="sr-Latn-RS" sz="1900" dirty="0" err="1">
                <a:solidFill>
                  <a:srgbClr val="333333"/>
                </a:solidFill>
                <a:effectLst>
                  <a:outerShdw blurRad="38100" dist="38100" dir="2700000" algn="tl">
                    <a:srgbClr val="000000"/>
                  </a:outerShdw>
                </a:effectLst>
                <a:latin typeface="Times New Roman" pitchFamily="18" charset="0"/>
              </a:rPr>
              <a:t>oblasti</a:t>
            </a:r>
            <a:r>
              <a:rPr lang="en-US" altLang="sr-Latn-RS" sz="1900" dirty="0">
                <a:solidFill>
                  <a:srgbClr val="333333"/>
                </a:solidFill>
                <a:effectLst>
                  <a:outerShdw blurRad="38100" dist="38100" dir="2700000" algn="tl">
                    <a:srgbClr val="000000"/>
                  </a:outerShdw>
                </a:effectLst>
                <a:latin typeface="Times New Roman" pitchFamily="18" charset="0"/>
              </a:rPr>
              <a:t> </a:t>
            </a:r>
            <a:r>
              <a:rPr lang="en-US" altLang="sr-Latn-RS" sz="1900" dirty="0" err="1">
                <a:solidFill>
                  <a:srgbClr val="333333"/>
                </a:solidFill>
                <a:effectLst>
                  <a:outerShdw blurRad="38100" dist="38100" dir="2700000" algn="tl">
                    <a:srgbClr val="000000"/>
                  </a:outerShdw>
                </a:effectLst>
                <a:latin typeface="Times New Roman" pitchFamily="18" charset="0"/>
              </a:rPr>
              <a:t>spe</a:t>
            </a:r>
            <a:r>
              <a:rPr lang="sr-Latn-CS" altLang="sr-Latn-RS" sz="1900" dirty="0">
                <a:solidFill>
                  <a:srgbClr val="333333"/>
                </a:solidFill>
                <a:effectLst>
                  <a:outerShdw blurRad="38100" dist="38100" dir="2700000" algn="tl">
                    <a:srgbClr val="000000"/>
                  </a:outerShdw>
                </a:effectLst>
                <a:latin typeface="Times New Roman" pitchFamily="18" charset="0"/>
              </a:rPr>
              <a:t>k</a:t>
            </a:r>
            <a:r>
              <a:rPr lang="en-US" altLang="sr-Latn-RS" sz="1900" dirty="0" err="1">
                <a:solidFill>
                  <a:srgbClr val="333333"/>
                </a:solidFill>
                <a:effectLst>
                  <a:outerShdw blurRad="38100" dist="38100" dir="2700000" algn="tl">
                    <a:srgbClr val="000000"/>
                  </a:outerShdw>
                </a:effectLst>
                <a:latin typeface="Times New Roman" pitchFamily="18" charset="0"/>
              </a:rPr>
              <a:t>tra</a:t>
            </a:r>
            <a:r>
              <a:rPr lang="en-US" altLang="sr-Latn-RS" sz="1900" dirty="0">
                <a:solidFill>
                  <a:srgbClr val="333333"/>
                </a:solidFill>
                <a:effectLst>
                  <a:outerShdw blurRad="38100" dist="38100" dir="2700000" algn="tl">
                    <a:srgbClr val="000000"/>
                  </a:outerShdw>
                </a:effectLst>
                <a:latin typeface="Times New Roman" pitchFamily="18" charset="0"/>
              </a:rPr>
              <a:t> a Au/Ag </a:t>
            </a:r>
            <a:r>
              <a:rPr lang="en-US" altLang="sr-Latn-RS" sz="1900" dirty="0" err="1">
                <a:solidFill>
                  <a:srgbClr val="333333"/>
                </a:solidFill>
                <a:effectLst>
                  <a:outerShdw blurRad="38100" dist="38100" dir="2700000" algn="tl">
                    <a:srgbClr val="000000"/>
                  </a:outerShdw>
                </a:effectLst>
                <a:latin typeface="Times New Roman" pitchFamily="18" charset="0"/>
              </a:rPr>
              <a:t>nanoljuski</a:t>
            </a:r>
            <a:r>
              <a:rPr lang="en-US" altLang="sr-Latn-RS" sz="1900" dirty="0">
                <a:solidFill>
                  <a:srgbClr val="333333"/>
                </a:solidFill>
                <a:effectLst>
                  <a:outerShdw blurRad="38100" dist="38100" dir="2700000" algn="tl">
                    <a:srgbClr val="000000"/>
                  </a:outerShdw>
                </a:effectLst>
                <a:latin typeface="Times New Roman" pitchFamily="18" charset="0"/>
              </a:rPr>
              <a:t> </a:t>
            </a:r>
            <a:r>
              <a:rPr lang="en-US" altLang="sr-Latn-RS" sz="1900" dirty="0" smtClean="0">
                <a:solidFill>
                  <a:srgbClr val="333333"/>
                </a:solidFill>
                <a:effectLst>
                  <a:outerShdw blurRad="38100" dist="38100" dir="2700000" algn="tl">
                    <a:srgbClr val="000000"/>
                  </a:outerShdw>
                </a:effectLst>
                <a:latin typeface="Times New Roman" pitchFamily="18" charset="0"/>
              </a:rPr>
              <a:t>se</a:t>
            </a:r>
            <a:r>
              <a:rPr lang="sr-Latn-CS" altLang="sr-Latn-RS" sz="1900" dirty="0" smtClean="0">
                <a:solidFill>
                  <a:srgbClr val="333333"/>
                </a:solidFill>
                <a:effectLst>
                  <a:outerShdw blurRad="38100" dist="38100" dir="2700000" algn="tl">
                    <a:srgbClr val="000000"/>
                  </a:outerShdw>
                </a:effectLst>
                <a:latin typeface="Times New Roman" pitchFamily="18" charset="0"/>
              </a:rPr>
              <a:t>  </a:t>
            </a:r>
            <a:r>
              <a:rPr lang="en-US" altLang="sr-Latn-RS" sz="1900" dirty="0" err="1">
                <a:solidFill>
                  <a:srgbClr val="333333"/>
                </a:solidFill>
                <a:effectLst>
                  <a:outerShdw blurRad="38100" dist="38100" dir="2700000" algn="tl">
                    <a:srgbClr val="000000"/>
                  </a:outerShdw>
                </a:effectLst>
                <a:latin typeface="Times New Roman" pitchFamily="18" charset="0"/>
              </a:rPr>
              <a:t>mogu</a:t>
            </a:r>
            <a:r>
              <a:rPr lang="en-US" altLang="sr-Latn-RS" sz="1900" dirty="0">
                <a:solidFill>
                  <a:srgbClr val="333333"/>
                </a:solidFill>
                <a:effectLst>
                  <a:outerShdw blurRad="38100" dist="38100" dir="2700000" algn="tl">
                    <a:srgbClr val="000000"/>
                  </a:outerShdw>
                </a:effectLst>
                <a:latin typeface="Times New Roman" pitchFamily="18" charset="0"/>
              </a:rPr>
              <a:t> </a:t>
            </a:r>
            <a:r>
              <a:rPr lang="sr-Latn-CS" altLang="sr-Latn-RS" sz="1900" dirty="0">
                <a:solidFill>
                  <a:srgbClr val="333333"/>
                </a:solidFill>
                <a:effectLst>
                  <a:outerShdw blurRad="38100" dist="38100" dir="2700000" algn="tl">
                    <a:srgbClr val="000000"/>
                  </a:outerShdw>
                </a:effectLst>
                <a:latin typeface="Times New Roman" pitchFamily="18" charset="0"/>
              </a:rPr>
              <a:t> </a:t>
            </a:r>
            <a:r>
              <a:rPr lang="en-US" altLang="sr-Latn-RS" sz="1900" dirty="0" err="1">
                <a:solidFill>
                  <a:srgbClr val="333333"/>
                </a:solidFill>
                <a:effectLst>
                  <a:outerShdw blurRad="38100" dist="38100" dir="2700000" algn="tl">
                    <a:srgbClr val="000000"/>
                  </a:outerShdw>
                </a:effectLst>
                <a:latin typeface="Times New Roman" pitchFamily="18" charset="0"/>
              </a:rPr>
              <a:t>pomeriti</a:t>
            </a:r>
            <a:r>
              <a:rPr lang="en-US" altLang="sr-Latn-RS" sz="1900" dirty="0">
                <a:solidFill>
                  <a:srgbClr val="333333"/>
                </a:solidFill>
                <a:effectLst>
                  <a:outerShdw blurRad="38100" dist="38100" dir="2700000" algn="tl">
                    <a:srgbClr val="000000"/>
                  </a:outerShdw>
                </a:effectLst>
                <a:latin typeface="Times New Roman" pitchFamily="18" charset="0"/>
              </a:rPr>
              <a:t> </a:t>
            </a:r>
            <a:r>
              <a:rPr lang="sr-Latn-CS" altLang="sr-Latn-RS" sz="1900" dirty="0">
                <a:solidFill>
                  <a:srgbClr val="333333"/>
                </a:solidFill>
                <a:effectLst>
                  <a:outerShdw blurRad="38100" dist="38100" dir="2700000" algn="tl">
                    <a:srgbClr val="000000"/>
                  </a:outerShdw>
                </a:effectLst>
                <a:latin typeface="Times New Roman" pitchFamily="18" charset="0"/>
              </a:rPr>
              <a:t>i </a:t>
            </a:r>
            <a:r>
              <a:rPr lang="en-US" altLang="sr-Latn-RS" sz="1900" dirty="0">
                <a:solidFill>
                  <a:srgbClr val="333333"/>
                </a:solidFill>
                <a:effectLst>
                  <a:outerShdw blurRad="38100" dist="38100" dir="2700000" algn="tl">
                    <a:srgbClr val="000000"/>
                  </a:outerShdw>
                </a:effectLst>
                <a:latin typeface="Times New Roman" pitchFamily="18" charset="0"/>
              </a:rPr>
              <a:t>do NIR </a:t>
            </a:r>
            <a:r>
              <a:rPr lang="en-US" altLang="sr-Latn-RS" sz="1900" dirty="0" err="1">
                <a:solidFill>
                  <a:srgbClr val="333333"/>
                </a:solidFill>
                <a:effectLst>
                  <a:outerShdw blurRad="38100" dist="38100" dir="2700000" algn="tl">
                    <a:srgbClr val="000000"/>
                  </a:outerShdw>
                </a:effectLst>
                <a:latin typeface="Times New Roman" pitchFamily="18" charset="0"/>
              </a:rPr>
              <a:t>oblasti</a:t>
            </a:r>
            <a:r>
              <a:rPr lang="sr-Latn-CS" altLang="sr-Latn-RS" sz="1900" dirty="0">
                <a:solidFill>
                  <a:srgbClr val="333333"/>
                </a:solidFill>
                <a:effectLst>
                  <a:outerShdw blurRad="38100" dist="38100" dir="2700000" algn="tl">
                    <a:srgbClr val="000000"/>
                  </a:outerShdw>
                </a:effectLst>
                <a:latin typeface="Times New Roman" pitchFamily="18" charset="0"/>
              </a:rPr>
              <a:t> </a:t>
            </a:r>
          </a:p>
          <a:p>
            <a:pPr marL="342900" indent="-342900">
              <a:buFont typeface="Wingdings" panose="05000000000000000000" pitchFamily="2" charset="2"/>
              <a:buChar char="Ø"/>
            </a:pPr>
            <a:endParaRPr lang="sr-Latn-CS" altLang="sr-Latn-RS" sz="1900" dirty="0">
              <a:solidFill>
                <a:srgbClr val="333333"/>
              </a:solidFill>
              <a:effectLst>
                <a:outerShdw blurRad="38100" dist="38100" dir="2700000" algn="tl">
                  <a:srgbClr val="000000"/>
                </a:outerShdw>
              </a:effectLst>
              <a:latin typeface="Times New Roman" pitchFamily="18" charset="0"/>
            </a:endParaRPr>
          </a:p>
          <a:p>
            <a:pPr marL="342900" indent="-342900">
              <a:buFont typeface="Wingdings" panose="05000000000000000000" pitchFamily="2" charset="2"/>
              <a:buChar char="Ø"/>
            </a:pPr>
            <a:r>
              <a:rPr lang="en-US" altLang="sr-Latn-RS" sz="1900" b="1" dirty="0" err="1" smtClean="0">
                <a:solidFill>
                  <a:srgbClr val="333333"/>
                </a:solidFill>
                <a:effectLst>
                  <a:outerShdw blurRad="38100" dist="38100" dir="2700000" algn="tl">
                    <a:srgbClr val="000000"/>
                  </a:outerShdw>
                </a:effectLst>
                <a:latin typeface="Times New Roman" pitchFamily="18" charset="0"/>
              </a:rPr>
              <a:t>položaj</a:t>
            </a:r>
            <a:r>
              <a:rPr lang="en-US" altLang="sr-Latn-RS" sz="1900" b="1" dirty="0" smtClean="0">
                <a:solidFill>
                  <a:srgbClr val="333333"/>
                </a:solidFill>
                <a:effectLst>
                  <a:outerShdw blurRad="38100" dist="38100" dir="2700000" algn="tl">
                    <a:srgbClr val="000000"/>
                  </a:outerShdw>
                </a:effectLst>
                <a:latin typeface="Times New Roman" pitchFamily="18" charset="0"/>
              </a:rPr>
              <a:t>  </a:t>
            </a:r>
            <a:r>
              <a:rPr lang="en-US" altLang="sr-Latn-RS" sz="19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en-US" altLang="sr-Latn-RS" sz="1900" b="1" dirty="0">
                <a:solidFill>
                  <a:srgbClr val="333333"/>
                </a:solidFill>
                <a:effectLst>
                  <a:outerShdw blurRad="38100" dist="38100" dir="2700000" algn="tl">
                    <a:srgbClr val="000000"/>
                  </a:outerShdw>
                </a:effectLst>
                <a:latin typeface="Times New Roman" pitchFamily="18" charset="0"/>
              </a:rPr>
              <a:t>max </a:t>
            </a:r>
            <a:r>
              <a:rPr lang="en-US" altLang="sr-Latn-RS" sz="1900" b="1" dirty="0" err="1">
                <a:solidFill>
                  <a:srgbClr val="333333"/>
                </a:solidFill>
                <a:effectLst>
                  <a:outerShdw blurRad="38100" dist="38100" dir="2700000" algn="tl">
                    <a:srgbClr val="000000"/>
                  </a:outerShdw>
                </a:effectLst>
                <a:latin typeface="Times New Roman" pitchFamily="18" charset="0"/>
              </a:rPr>
              <a:t>plazmona</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zavisi</a:t>
            </a:r>
            <a:r>
              <a:rPr lang="en-US" altLang="sr-Latn-RS" sz="1900" b="1" dirty="0">
                <a:solidFill>
                  <a:srgbClr val="333333"/>
                </a:solidFill>
                <a:effectLst>
                  <a:outerShdw blurRad="38100" dist="38100" dir="2700000" algn="tl">
                    <a:srgbClr val="000000"/>
                  </a:outerShdw>
                </a:effectLst>
                <a:latin typeface="Times New Roman" pitchFamily="18" charset="0"/>
              </a:rPr>
              <a:t> od </a:t>
            </a:r>
            <a:r>
              <a:rPr lang="en-US" altLang="sr-Latn-RS" sz="1900" b="1" dirty="0" err="1">
                <a:solidFill>
                  <a:srgbClr val="333333"/>
                </a:solidFill>
                <a:effectLst>
                  <a:outerShdw blurRad="38100" dist="38100" dir="2700000" algn="tl">
                    <a:srgbClr val="000000"/>
                  </a:outerShdw>
                </a:effectLst>
                <a:latin typeface="Times New Roman" pitchFamily="18" charset="0"/>
              </a:rPr>
              <a:t>veli</a:t>
            </a:r>
            <a:r>
              <a:rPr lang="en-US" altLang="sr-Latn-RS" sz="19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1900" b="1" dirty="0" err="1">
                <a:solidFill>
                  <a:srgbClr val="333333"/>
                </a:solidFill>
                <a:effectLst>
                  <a:outerShdw blurRad="38100" dist="38100" dir="2700000" algn="tl">
                    <a:srgbClr val="000000"/>
                  </a:outerShdw>
                </a:effectLst>
                <a:latin typeface="Times New Roman" pitchFamily="18" charset="0"/>
              </a:rPr>
              <a:t>ine</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nanosfere</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kao</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i</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dielektri</a:t>
            </a:r>
            <a:r>
              <a:rPr lang="en-US" altLang="sr-Latn-RS" sz="19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1900" b="1" dirty="0" err="1">
                <a:solidFill>
                  <a:srgbClr val="333333"/>
                </a:solidFill>
                <a:effectLst>
                  <a:outerShdw blurRad="38100" dist="38100" dir="2700000" algn="tl">
                    <a:srgbClr val="000000"/>
                  </a:outerShdw>
                </a:effectLst>
                <a:latin typeface="Times New Roman" pitchFamily="18" charset="0"/>
              </a:rPr>
              <a:t>ni</a:t>
            </a:r>
            <a:r>
              <a:rPr lang="sr-Latn-CS" altLang="sr-Latn-RS" sz="1900" b="1" dirty="0">
                <a:solidFill>
                  <a:srgbClr val="333333"/>
                </a:solidFill>
                <a:effectLst>
                  <a:outerShdw blurRad="38100" dist="38100" dir="2700000" algn="tl">
                    <a:srgbClr val="000000"/>
                  </a:outerShdw>
                </a:effectLst>
                <a:latin typeface="Times New Roman" pitchFamily="18" charset="0"/>
              </a:rPr>
              <a:t>h</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konstanti</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smtClean="0">
                <a:solidFill>
                  <a:srgbClr val="333333"/>
                </a:solidFill>
                <a:effectLst>
                  <a:outerShdw blurRad="38100" dist="38100" dir="2700000" algn="tl">
                    <a:srgbClr val="000000"/>
                  </a:outerShdw>
                </a:effectLst>
                <a:latin typeface="Times New Roman" pitchFamily="18" charset="0"/>
              </a:rPr>
              <a:t>met</a:t>
            </a:r>
            <a:r>
              <a:rPr lang="sr-Latn-CS" altLang="sr-Latn-RS" sz="1900" b="1" dirty="0">
                <a:solidFill>
                  <a:srgbClr val="333333"/>
                </a:solidFill>
                <a:effectLst>
                  <a:outerShdw blurRad="38100" dist="38100" dir="2700000" algn="tl">
                    <a:srgbClr val="000000"/>
                  </a:outerShdw>
                </a:effectLst>
                <a:latin typeface="Times New Roman" pitchFamily="18" charset="0"/>
              </a:rPr>
              <a:t>a</a:t>
            </a:r>
            <a:r>
              <a:rPr lang="en-US" altLang="sr-Latn-RS" sz="1900" b="1" dirty="0" smtClean="0">
                <a:solidFill>
                  <a:srgbClr val="333333"/>
                </a:solidFill>
                <a:effectLst>
                  <a:outerShdw blurRad="38100" dist="38100" dir="2700000" algn="tl">
                    <a:srgbClr val="000000"/>
                  </a:outerShdw>
                </a:effectLst>
                <a:latin typeface="Times New Roman" pitchFamily="18" charset="0"/>
              </a:rPr>
              <a:t>la</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i</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sredine</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koja</a:t>
            </a:r>
            <a:r>
              <a:rPr lang="en-US" altLang="sr-Latn-RS" sz="1900" b="1" dirty="0">
                <a:solidFill>
                  <a:srgbClr val="333333"/>
                </a:solidFill>
                <a:effectLst>
                  <a:outerShdw blurRad="38100" dist="38100" dir="2700000" algn="tl">
                    <a:srgbClr val="000000"/>
                  </a:outerShdw>
                </a:effectLst>
                <a:latin typeface="Times New Roman" pitchFamily="18" charset="0"/>
              </a:rPr>
              <a:t> se </a:t>
            </a:r>
            <a:r>
              <a:rPr lang="en-US" altLang="sr-Latn-RS" sz="1900" b="1" dirty="0" err="1">
                <a:solidFill>
                  <a:srgbClr val="333333"/>
                </a:solidFill>
                <a:effectLst>
                  <a:outerShdw blurRad="38100" dist="38100" dir="2700000" algn="tl">
                    <a:srgbClr val="000000"/>
                  </a:outerShdw>
                </a:effectLst>
                <a:latin typeface="Times New Roman" pitchFamily="18" charset="0"/>
              </a:rPr>
              <a:t>grani</a:t>
            </a:r>
            <a:r>
              <a:rPr lang="en-US" altLang="sr-Latn-RS" sz="19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1900" b="1" dirty="0" err="1">
                <a:solidFill>
                  <a:srgbClr val="333333"/>
                </a:solidFill>
                <a:effectLst>
                  <a:outerShdw blurRad="38100" dist="38100" dir="2700000" algn="tl">
                    <a:srgbClr val="000000"/>
                  </a:outerShdw>
                </a:effectLst>
                <a:latin typeface="Times New Roman" pitchFamily="18" charset="0"/>
              </a:rPr>
              <a:t>i</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sa</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smtClean="0">
                <a:solidFill>
                  <a:srgbClr val="333333"/>
                </a:solidFill>
                <a:effectLst>
                  <a:outerShdw blurRad="38100" dist="38100" dir="2700000" algn="tl">
                    <a:srgbClr val="000000"/>
                  </a:outerShdw>
                </a:effectLst>
                <a:latin typeface="Times New Roman" pitchFamily="18" charset="0"/>
              </a:rPr>
              <a:t>metalom</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en-US" altLang="sr-Latn-RS" sz="1900" b="1" dirty="0">
                <a:solidFill>
                  <a:srgbClr val="333333"/>
                </a:solidFill>
                <a:effectLst>
                  <a:outerShdw blurRad="38100" dist="38100" dir="2700000" algn="tl">
                    <a:srgbClr val="000000"/>
                  </a:outerShdw>
                </a:effectLst>
                <a:latin typeface="Times New Roman" pitchFamily="18" charset="0"/>
              </a:rPr>
              <a:t>(</a:t>
            </a:r>
            <a:r>
              <a:rPr lang="en-US" altLang="sr-Latn-RS" sz="1900" b="1" dirty="0" err="1">
                <a:solidFill>
                  <a:srgbClr val="333333"/>
                </a:solidFill>
                <a:effectLst>
                  <a:outerShdw blurRad="38100" dist="38100" dir="2700000" algn="tl">
                    <a:srgbClr val="000000"/>
                  </a:outerShdw>
                </a:effectLst>
                <a:latin typeface="Times New Roman" pitchFamily="18" charset="0"/>
              </a:rPr>
              <a:t>na</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slici</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su</a:t>
            </a:r>
            <a:r>
              <a:rPr lang="sr-Latn-C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podaci</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za</a:t>
            </a:r>
            <a:r>
              <a:rPr lang="en-US" altLang="sr-Latn-RS" sz="1900" b="1" dirty="0">
                <a:solidFill>
                  <a:srgbClr val="333333"/>
                </a:solidFill>
                <a:effectLst>
                  <a:outerShdw blurRad="38100" dist="38100" dir="2700000" algn="tl">
                    <a:srgbClr val="000000"/>
                  </a:outerShdw>
                </a:effectLst>
                <a:latin typeface="Times New Roman" pitchFamily="18" charset="0"/>
              </a:rPr>
              <a:t> </a:t>
            </a:r>
            <a:r>
              <a:rPr lang="en-US" altLang="sr-Latn-RS" sz="1900" b="1" dirty="0" err="1">
                <a:solidFill>
                  <a:srgbClr val="333333"/>
                </a:solidFill>
                <a:effectLst>
                  <a:outerShdw blurRad="38100" dist="38100" dir="2700000" algn="tl">
                    <a:srgbClr val="000000"/>
                  </a:outerShdw>
                </a:effectLst>
                <a:latin typeface="Times New Roman" pitchFamily="18" charset="0"/>
              </a:rPr>
              <a:t>vodu</a:t>
            </a:r>
            <a:r>
              <a:rPr lang="en-US" altLang="sr-Latn-RS" sz="1900" b="1" dirty="0">
                <a:solidFill>
                  <a:srgbClr val="333333"/>
                </a:solidFill>
                <a:effectLst>
                  <a:outerShdw blurRad="38100" dist="38100" dir="2700000" algn="tl">
                    <a:srgbClr val="000000"/>
                  </a:outerShdw>
                </a:effectLst>
                <a:latin typeface="Times New Roman" pitchFamily="18" charset="0"/>
              </a:rPr>
              <a:t>)</a:t>
            </a:r>
          </a:p>
          <a:p>
            <a:pPr marL="342900" indent="-342900" eaLnBrk="0" hangingPunct="0">
              <a:buFont typeface="Wingdings" panose="05000000000000000000" pitchFamily="2" charset="2"/>
              <a:buChar char="Ø"/>
            </a:pPr>
            <a:endParaRPr lang="en-US" altLang="sr-Latn-RS" sz="19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32142">
                                            <p:txEl>
                                              <p:pRg st="1" end="1"/>
                                            </p:txEl>
                                          </p:spTgt>
                                        </p:tgtEl>
                                        <p:attrNameLst>
                                          <p:attrName>style.visibility</p:attrName>
                                        </p:attrNameLst>
                                      </p:cBhvr>
                                      <p:to>
                                        <p:strVal val="visible"/>
                                      </p:to>
                                    </p:set>
                                    <p:animEffect transition="in" filter="diamond(in)">
                                      <p:cBhvr>
                                        <p:cTn id="7" dur="500"/>
                                        <p:tgtEl>
                                          <p:spTgt spid="432142">
                                            <p:txEl>
                                              <p:pRg st="1" end="1"/>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432142">
                                            <p:txEl>
                                              <p:pRg st="3" end="3"/>
                                            </p:txEl>
                                          </p:spTgt>
                                        </p:tgtEl>
                                        <p:attrNameLst>
                                          <p:attrName>style.visibility</p:attrName>
                                        </p:attrNameLst>
                                      </p:cBhvr>
                                      <p:to>
                                        <p:strVal val="visible"/>
                                      </p:to>
                                    </p:set>
                                    <p:animEffect transition="in" filter="diamond(in)">
                                      <p:cBhvr>
                                        <p:cTn id="10" dur="500"/>
                                        <p:tgtEl>
                                          <p:spTgt spid="432142">
                                            <p:txEl>
                                              <p:pRg st="3" end="3"/>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432142">
                                            <p:txEl>
                                              <p:pRg st="5" end="5"/>
                                            </p:txEl>
                                          </p:spTgt>
                                        </p:tgtEl>
                                        <p:attrNameLst>
                                          <p:attrName>style.visibility</p:attrName>
                                        </p:attrNameLst>
                                      </p:cBhvr>
                                      <p:to>
                                        <p:strVal val="visible"/>
                                      </p:to>
                                    </p:set>
                                    <p:animEffect transition="in" filter="diamond(in)">
                                      <p:cBhvr>
                                        <p:cTn id="13" dur="500"/>
                                        <p:tgtEl>
                                          <p:spTgt spid="432142">
                                            <p:txEl>
                                              <p:pRg st="5" end="5"/>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childTnLst>
                                    <p:set>
                                      <p:cBhvr>
                                        <p:cTn id="17" dur="1" fill="hold">
                                          <p:stCondLst>
                                            <p:cond delay="0"/>
                                          </p:stCondLst>
                                        </p:cTn>
                                        <p:tgtEl>
                                          <p:spTgt spid="432142">
                                            <p:txEl>
                                              <p:pRg st="7" end="7"/>
                                            </p:txEl>
                                          </p:spTgt>
                                        </p:tgtEl>
                                        <p:attrNameLst>
                                          <p:attrName>style.visibility</p:attrName>
                                        </p:attrNameLst>
                                      </p:cBhvr>
                                      <p:to>
                                        <p:strVal val="visible"/>
                                      </p:to>
                                    </p:set>
                                    <p:animEffect transition="in" filter="wipe(down)">
                                      <p:cBhvr>
                                        <p:cTn id="18" dur="500"/>
                                        <p:tgtEl>
                                          <p:spTgt spid="43214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5" name="Rectangle 3"/>
          <p:cNvSpPr>
            <a:spLocks noGrp="1" noChangeArrowheads="1"/>
          </p:cNvSpPr>
          <p:nvPr>
            <p:ph type="body" idx="1"/>
          </p:nvPr>
        </p:nvSpPr>
        <p:spPr>
          <a:xfrm>
            <a:off x="5410200" y="4572000"/>
            <a:ext cx="3581400" cy="1600200"/>
          </a:xfrm>
        </p:spPr>
        <p:txBody>
          <a:bodyPr/>
          <a:lstStyle/>
          <a:p>
            <a:pPr marL="0" indent="0">
              <a:lnSpc>
                <a:spcPct val="90000"/>
              </a:lnSpc>
              <a:buFontTx/>
              <a:buNone/>
            </a:pPr>
            <a:r>
              <a:rPr lang="sr-Latn-CS" altLang="sr-Latn-RS" sz="1600" b="1">
                <a:solidFill>
                  <a:srgbClr val="333333"/>
                </a:solidFill>
                <a:effectLst>
                  <a:outerShdw blurRad="38100" dist="38100" dir="2700000" algn="tl">
                    <a:srgbClr val="000000"/>
                  </a:outerShdw>
                </a:effectLst>
                <a:latin typeface="Times New Roman" pitchFamily="18" charset="0"/>
              </a:rPr>
              <a:t>Položaj: </a:t>
            </a:r>
          </a:p>
          <a:p>
            <a:pPr marL="0" indent="0">
              <a:lnSpc>
                <a:spcPct val="90000"/>
              </a:lnSpc>
              <a:buFontTx/>
              <a:buNone/>
            </a:pPr>
            <a:r>
              <a:rPr lang="sr-Latn-CS" altLang="sr-Latn-RS" sz="1600" b="1">
                <a:solidFill>
                  <a:srgbClr val="333333"/>
                </a:solidFill>
                <a:effectLst>
                  <a:outerShdw blurRad="38100" dist="38100" dir="2700000" algn="tl">
                    <a:srgbClr val="000000"/>
                  </a:outerShdw>
                </a:effectLst>
                <a:latin typeface="Times New Roman" pitchFamily="18" charset="0"/>
              </a:rPr>
              <a:t>A) traka plazmona Au i Ag nanosfera </a:t>
            </a:r>
            <a:r>
              <a:rPr lang="sr-Latn-CS" altLang="sr-Latn-RS" sz="1600" b="1" u="sng">
                <a:solidFill>
                  <a:srgbClr val="333333"/>
                </a:solidFill>
                <a:effectLst>
                  <a:outerShdw blurRad="38100" dist="38100" dir="2700000" algn="tl">
                    <a:srgbClr val="000000"/>
                  </a:outerShdw>
                </a:effectLst>
                <a:latin typeface="Times New Roman" pitchFamily="18" charset="0"/>
              </a:rPr>
              <a:t>u vodi</a:t>
            </a:r>
            <a:r>
              <a:rPr lang="sr-Latn-CS" altLang="sr-Latn-RS" sz="1600" b="1">
                <a:solidFill>
                  <a:srgbClr val="333333"/>
                </a:solidFill>
                <a:effectLst>
                  <a:outerShdw blurRad="38100" dist="38100" dir="2700000" algn="tl">
                    <a:srgbClr val="000000"/>
                  </a:outerShdw>
                </a:effectLst>
                <a:latin typeface="Times New Roman" pitchFamily="18" charset="0"/>
              </a:rPr>
              <a:t> u f-ji poluprečnika nanosfera</a:t>
            </a:r>
          </a:p>
          <a:p>
            <a:pPr marL="0" indent="0">
              <a:lnSpc>
                <a:spcPct val="90000"/>
              </a:lnSpc>
              <a:buFontTx/>
              <a:buNone/>
            </a:pPr>
            <a:endParaRPr lang="sr-Latn-CS" altLang="sr-Latn-RS" sz="1600" b="1">
              <a:solidFill>
                <a:srgbClr val="333333"/>
              </a:solidFill>
              <a:effectLst>
                <a:outerShdw blurRad="38100" dist="38100" dir="2700000" algn="tl">
                  <a:srgbClr val="000000"/>
                </a:outerShdw>
              </a:effectLst>
              <a:latin typeface="Times New Roman" pitchFamily="18" charset="0"/>
            </a:endParaRPr>
          </a:p>
          <a:p>
            <a:pPr marL="0" indent="0">
              <a:lnSpc>
                <a:spcPct val="90000"/>
              </a:lnSpc>
              <a:buFontTx/>
              <a:buNone/>
            </a:pPr>
            <a:r>
              <a:rPr lang="sr-Latn-CS" altLang="sr-Latn-RS" sz="1600" b="1">
                <a:solidFill>
                  <a:srgbClr val="333333"/>
                </a:solidFill>
                <a:effectLst>
                  <a:outerShdw blurRad="38100" dist="38100" dir="2700000" algn="tl">
                    <a:srgbClr val="000000"/>
                  </a:outerShdw>
                </a:effectLst>
                <a:latin typeface="Times New Roman" pitchFamily="18" charset="0"/>
              </a:rPr>
              <a:t> </a:t>
            </a:r>
            <a:r>
              <a:rPr lang="en-US" altLang="sr-Latn-RS" sz="1600" b="1">
                <a:solidFill>
                  <a:srgbClr val="333333"/>
                </a:solidFill>
                <a:effectLst>
                  <a:outerShdw blurRad="38100" dist="38100" dir="2700000" algn="tl">
                    <a:srgbClr val="000000"/>
                  </a:outerShdw>
                </a:effectLst>
                <a:latin typeface="Times New Roman" pitchFamily="18" charset="0"/>
              </a:rPr>
              <a:t>B) </a:t>
            </a:r>
            <a:r>
              <a:rPr lang="sr-Latn-CS" altLang="sr-Latn-RS" sz="1600" b="1">
                <a:solidFill>
                  <a:srgbClr val="333333"/>
                </a:solidFill>
                <a:effectLst>
                  <a:outerShdw blurRad="38100" dist="38100" dir="2700000" algn="tl">
                    <a:srgbClr val="000000"/>
                  </a:outerShdw>
                </a:effectLst>
                <a:latin typeface="Times New Roman" pitchFamily="18" charset="0"/>
              </a:rPr>
              <a:t>traka plazmona </a:t>
            </a:r>
            <a:r>
              <a:rPr lang="en-US" altLang="sr-Latn-RS" sz="1600" b="1">
                <a:solidFill>
                  <a:srgbClr val="333333"/>
                </a:solidFill>
                <a:effectLst>
                  <a:outerShdw blurRad="38100" dist="38100" dir="2700000" algn="tl">
                    <a:srgbClr val="000000"/>
                  </a:outerShdw>
                </a:effectLst>
                <a:latin typeface="Times New Roman" pitchFamily="18" charset="0"/>
              </a:rPr>
              <a:t>Au/Ag</a:t>
            </a:r>
            <a:r>
              <a:rPr lang="sr-Latn-CS" altLang="sr-Latn-RS" sz="1600" b="1">
                <a:solidFill>
                  <a:srgbClr val="333333"/>
                </a:solidFill>
                <a:effectLst>
                  <a:outerShdw blurRad="38100" dist="38100" dir="2700000" algn="tl">
                    <a:srgbClr val="000000"/>
                  </a:outerShdw>
                </a:effectLst>
                <a:latin typeface="Times New Roman" pitchFamily="18" charset="0"/>
              </a:rPr>
              <a:t> nanoljuski </a:t>
            </a:r>
            <a:r>
              <a:rPr lang="sr-Latn-CS" altLang="sr-Latn-RS" sz="1600" b="1" u="sng">
                <a:solidFill>
                  <a:srgbClr val="333333"/>
                </a:solidFill>
                <a:effectLst>
                  <a:outerShdw blurRad="38100" dist="38100" dir="2700000" algn="tl">
                    <a:srgbClr val="000000"/>
                  </a:outerShdw>
                </a:effectLst>
                <a:latin typeface="Times New Roman" pitchFamily="18" charset="0"/>
              </a:rPr>
              <a:t>u vodi</a:t>
            </a:r>
            <a:r>
              <a:rPr lang="sr-Latn-CS" altLang="sr-Latn-RS" sz="1600" b="1">
                <a:solidFill>
                  <a:srgbClr val="333333"/>
                </a:solidFill>
                <a:effectLst>
                  <a:outerShdw blurRad="38100" dist="38100" dir="2700000" algn="tl">
                    <a:srgbClr val="000000"/>
                  </a:outerShdw>
                </a:effectLst>
                <a:latin typeface="Times New Roman" pitchFamily="18" charset="0"/>
              </a:rPr>
              <a:t> u f-ji odnosa poluprečnika nanosfera i debljine sloja za konstantan poluprečnik (r=27,5 nm) </a:t>
            </a:r>
            <a:endParaRPr lang="en-US" altLang="sr-Latn-RS" sz="1600" b="1">
              <a:solidFill>
                <a:srgbClr val="333333"/>
              </a:solidFill>
              <a:effectLst>
                <a:outerShdw blurRad="38100" dist="38100" dir="2700000" algn="tl">
                  <a:srgbClr val="000000"/>
                </a:outerShdw>
              </a:effectLst>
              <a:latin typeface="Times New Roman" pitchFamily="18" charset="0"/>
            </a:endParaRPr>
          </a:p>
        </p:txBody>
      </p:sp>
      <p:pic>
        <p:nvPicPr>
          <p:cNvPr id="43315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457200"/>
            <a:ext cx="3190875" cy="4038600"/>
          </a:xfrm>
          <a:prstGeom prst="rect">
            <a:avLst/>
          </a:prstGeom>
          <a:noFill/>
          <a:extLst>
            <a:ext uri="{909E8E84-426E-40DD-AFC4-6F175D3DCCD1}">
              <a14:hiddenFill xmlns:a14="http://schemas.microsoft.com/office/drawing/2010/main">
                <a:solidFill>
                  <a:srgbClr val="FFFFFF"/>
                </a:solidFill>
              </a14:hiddenFill>
            </a:ext>
          </a:extLst>
        </p:spPr>
      </p:pic>
      <p:sp>
        <p:nvSpPr>
          <p:cNvPr id="433166" name="Rectangle 14"/>
          <p:cNvSpPr>
            <a:spLocks noChangeArrowheads="1"/>
          </p:cNvSpPr>
          <p:nvPr/>
        </p:nvSpPr>
        <p:spPr bwMode="auto">
          <a:xfrm>
            <a:off x="228600" y="525433"/>
            <a:ext cx="4953000" cy="5324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tabLst>
                <a:tab pos="457200" algn="l"/>
              </a:tabLst>
              <a:defRPr>
                <a:solidFill>
                  <a:schemeClr val="tx1"/>
                </a:solidFill>
                <a:latin typeface="Arial" charset="0"/>
                <a:cs typeface="Arial" charset="0"/>
              </a:defRPr>
            </a:lvl1pPr>
            <a:lvl2pPr>
              <a:tabLst>
                <a:tab pos="457200" algn="l"/>
              </a:tabLst>
              <a:defRPr>
                <a:solidFill>
                  <a:schemeClr val="tx1"/>
                </a:solidFill>
                <a:latin typeface="Arial" charset="0"/>
                <a:cs typeface="Arial" charset="0"/>
              </a:defRPr>
            </a:lvl2pPr>
            <a:lvl3pPr>
              <a:tabLst>
                <a:tab pos="457200" algn="l"/>
              </a:tabLst>
              <a:defRPr>
                <a:solidFill>
                  <a:schemeClr val="tx1"/>
                </a:solidFill>
                <a:latin typeface="Arial" charset="0"/>
                <a:cs typeface="Arial" charset="0"/>
              </a:defRPr>
            </a:lvl3pPr>
            <a:lvl4pPr>
              <a:tabLst>
                <a:tab pos="457200" algn="l"/>
              </a:tabLst>
              <a:defRPr>
                <a:solidFill>
                  <a:schemeClr val="tx1"/>
                </a:solidFill>
                <a:latin typeface="Arial" charset="0"/>
                <a:cs typeface="Arial" charset="0"/>
              </a:defRPr>
            </a:lvl4pPr>
            <a:lvl5pPr>
              <a:tabLst>
                <a:tab pos="457200" algn="l"/>
              </a:tabLst>
              <a:defRPr>
                <a:solidFill>
                  <a:schemeClr val="tx1"/>
                </a:solidFill>
                <a:latin typeface="Arial" charset="0"/>
                <a:cs typeface="Arial" charset="0"/>
              </a:defRPr>
            </a:lvl5pPr>
            <a:lvl6pPr fontAlgn="base">
              <a:spcBef>
                <a:spcPct val="0"/>
              </a:spcBef>
              <a:spcAft>
                <a:spcPct val="0"/>
              </a:spcAft>
              <a:tabLst>
                <a:tab pos="457200" algn="l"/>
              </a:tabLst>
              <a:defRPr>
                <a:solidFill>
                  <a:schemeClr val="tx1"/>
                </a:solidFill>
                <a:latin typeface="Arial" charset="0"/>
                <a:cs typeface="Arial" charset="0"/>
              </a:defRPr>
            </a:lvl6pPr>
            <a:lvl7pPr fontAlgn="base">
              <a:spcBef>
                <a:spcPct val="0"/>
              </a:spcBef>
              <a:spcAft>
                <a:spcPct val="0"/>
              </a:spcAft>
              <a:tabLst>
                <a:tab pos="457200" algn="l"/>
              </a:tabLst>
              <a:defRPr>
                <a:solidFill>
                  <a:schemeClr val="tx1"/>
                </a:solidFill>
                <a:latin typeface="Arial" charset="0"/>
                <a:cs typeface="Arial" charset="0"/>
              </a:defRPr>
            </a:lvl7pPr>
            <a:lvl8pPr fontAlgn="base">
              <a:spcBef>
                <a:spcPct val="0"/>
              </a:spcBef>
              <a:spcAft>
                <a:spcPct val="0"/>
              </a:spcAft>
              <a:tabLst>
                <a:tab pos="457200" algn="l"/>
              </a:tabLst>
              <a:defRPr>
                <a:solidFill>
                  <a:schemeClr val="tx1"/>
                </a:solidFill>
                <a:latin typeface="Arial" charset="0"/>
                <a:cs typeface="Arial" charset="0"/>
              </a:defRPr>
            </a:lvl8pPr>
            <a:lvl9pPr fontAlgn="base">
              <a:spcBef>
                <a:spcPct val="0"/>
              </a:spcBef>
              <a:spcAft>
                <a:spcPct val="0"/>
              </a:spcAft>
              <a:tabLst>
                <a:tab pos="457200" algn="l"/>
              </a:tabLst>
              <a:defRPr>
                <a:solidFill>
                  <a:schemeClr val="tx1"/>
                </a:solidFill>
                <a:latin typeface="Arial" charset="0"/>
                <a:cs typeface="Arial" charset="0"/>
              </a:defRPr>
            </a:lvl9pPr>
          </a:lstStyle>
          <a:p>
            <a:pPr marL="342900" indent="-342900">
              <a:buFont typeface="Wingdings" panose="05000000000000000000" pitchFamily="2" charset="2"/>
              <a:buChar char="Ø"/>
            </a:pPr>
            <a:r>
              <a:rPr lang="en-US" altLang="sr-Latn-RS" sz="2000" b="1" dirty="0" err="1" smtClean="0">
                <a:solidFill>
                  <a:srgbClr val="333333"/>
                </a:solidFill>
                <a:effectLst>
                  <a:outerShdw blurRad="38100" dist="38100" dir="2700000" algn="tl">
                    <a:srgbClr val="000000"/>
                  </a:outerShdw>
                </a:effectLst>
                <a:latin typeface="Times New Roman" pitchFamily="18" charset="0"/>
              </a:rPr>
              <a:t>sa</a:t>
            </a:r>
            <a:r>
              <a:rPr lang="en-U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slike</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smtClean="0">
                <a:solidFill>
                  <a:srgbClr val="333333"/>
                </a:solidFill>
                <a:effectLst>
                  <a:outerShdw blurRad="38100" dist="38100" dir="2700000" algn="tl">
                    <a:srgbClr val="000000"/>
                  </a:outerShdw>
                </a:effectLst>
                <a:latin typeface="Times New Roman" pitchFamily="18" charset="0"/>
              </a:rPr>
              <a:t>se </a:t>
            </a:r>
            <a:r>
              <a:rPr lang="en-US" altLang="sr-Latn-RS" sz="2000" b="1" dirty="0" err="1">
                <a:solidFill>
                  <a:srgbClr val="333333"/>
                </a:solidFill>
                <a:effectLst>
                  <a:outerShdw blurRad="38100" dist="38100" dir="2700000" algn="tl">
                    <a:srgbClr val="000000"/>
                  </a:outerShdw>
                </a:effectLst>
                <a:latin typeface="Times New Roman" pitchFamily="18" charset="0"/>
              </a:rPr>
              <a:t>vidi</a:t>
            </a:r>
            <a:r>
              <a:rPr lang="en-US" altLang="sr-Latn-RS" sz="2000" b="1" dirty="0">
                <a:solidFill>
                  <a:srgbClr val="333333"/>
                </a:solidFill>
                <a:effectLst>
                  <a:outerShdw blurRad="38100" dist="38100" dir="2700000" algn="tl">
                    <a:srgbClr val="000000"/>
                  </a:outerShdw>
                </a:effectLst>
                <a:latin typeface="Times New Roman" pitchFamily="18" charset="0"/>
              </a:rPr>
              <a:t> da je </a:t>
            </a:r>
            <a:r>
              <a:rPr lang="en-US" altLang="sr-Latn-RS" sz="2000" b="1" dirty="0" err="1">
                <a:solidFill>
                  <a:srgbClr val="333333"/>
                </a:solidFill>
                <a:effectLst>
                  <a:outerShdw blurRad="38100" dist="38100" dir="2700000" algn="tl">
                    <a:srgbClr val="000000"/>
                  </a:outerShdw>
                </a:effectLst>
                <a:latin typeface="Times New Roman" pitchFamily="18" charset="0"/>
              </a:rPr>
              <a:t>za</a:t>
            </a:r>
            <a:r>
              <a:rPr lang="en-US" altLang="sr-Latn-RS" sz="2000" b="1" dirty="0">
                <a:solidFill>
                  <a:srgbClr val="333333"/>
                </a:solidFill>
                <a:effectLst>
                  <a:outerShdw blurRad="38100" dist="38100" dir="2700000" algn="tl">
                    <a:srgbClr val="000000"/>
                  </a:outerShdw>
                </a:effectLst>
                <a:latin typeface="Times New Roman" pitchFamily="18" charset="0"/>
              </a:rPr>
              <a:t> Au </a:t>
            </a:r>
            <a:r>
              <a:rPr lang="en-US" altLang="sr-Latn-RS" sz="2000" b="1" dirty="0" err="1">
                <a:solidFill>
                  <a:srgbClr val="333333"/>
                </a:solidFill>
                <a:effectLst>
                  <a:outerShdw blurRad="38100" dist="38100" dir="2700000" algn="tl">
                    <a:srgbClr val="000000"/>
                  </a:outerShdw>
                </a:effectLst>
                <a:latin typeface="Times New Roman" pitchFamily="18" charset="0"/>
              </a:rPr>
              <a:t>čestice</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en-US" altLang="sr-Latn-RS" sz="2000" b="1" dirty="0">
                <a:solidFill>
                  <a:srgbClr val="333333"/>
                </a:solidFill>
                <a:effectLst>
                  <a:outerShdw blurRad="38100" dist="38100" dir="2700000" algn="tl">
                    <a:srgbClr val="000000"/>
                  </a:outerShdw>
                </a:effectLst>
                <a:latin typeface="Times New Roman" pitchFamily="18" charset="0"/>
              </a:rPr>
              <a:t>max</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plazmona</a:t>
            </a:r>
            <a:r>
              <a:rPr lang="sr-Latn-R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ve</a:t>
            </a:r>
            <a:r>
              <a:rPr lang="en-US" altLang="sr-Latn-RS" sz="2000" b="1" dirty="0" err="1"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ć</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a</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nego</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za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Ag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čestice</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za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Au/Ag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nanoljuske</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još</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veća</a:t>
            </a:r>
            <a:endPar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endParaRPr>
          </a:p>
          <a:p>
            <a:pPr marL="342900" indent="-342900">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endParaRPr>
          </a:p>
          <a:p>
            <a:pPr marL="342900" indent="-342900">
              <a:buFont typeface="Wingdings" panose="05000000000000000000" pitchFamily="2" charset="2"/>
              <a:buChar char="Ø"/>
            </a:pP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pokazano</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je da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kada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se laser od (632</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8</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nm</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usmeri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na</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Au/Ag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sloj</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debljine</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60 </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nm</a:t>
            </a:r>
            <a:r>
              <a:rPr lang="sr-Latn-R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dolazi</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do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povećanja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intenziteta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r</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sutog</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zra</a:t>
            </a:r>
            <a:r>
              <a:rPr lang="en-US" altLang="sr-Latn-RS" sz="2000" b="1" dirty="0" err="1"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č</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enja</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i</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do 8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puta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u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odnosu</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na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intenzitet</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r</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sutog</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zra</a:t>
            </a:r>
            <a:r>
              <a:rPr lang="en-US" altLang="sr-Latn-RS" sz="2000" b="1" dirty="0" err="1">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č</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enja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koji</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se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dobija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sa</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Au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č</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esticama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iste</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veli</a:t>
            </a:r>
            <a:r>
              <a:rPr lang="en-US" altLang="sr-Latn-RS" sz="2000" b="1" dirty="0" err="1">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č</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ine</a:t>
            </a:r>
            <a:endPar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endParaRPr>
          </a:p>
          <a:p>
            <a:pPr marL="342900" indent="-342900">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endParaRPr>
          </a:p>
          <a:p>
            <a:pPr marL="342900" indent="-342900">
              <a:buFont typeface="Wingdings" panose="05000000000000000000" pitchFamily="2" charset="2"/>
              <a:buChar char="Ø"/>
            </a:pPr>
            <a:r>
              <a:rPr lang="sr-Latn-R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p</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lazmonske</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nanostrukture</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kao</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efikasni</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SERS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su</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p</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strati u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kombinaciji</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sa</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R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l</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aserima</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iz</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NIR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oblasti</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koriste</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u</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veoma </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č</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esto u </a:t>
            </a:r>
            <a:r>
              <a:rPr lang="en-US" altLang="sr-Latn-RS" sz="2000" b="1" dirty="0" err="1" smtClean="0">
                <a:solidFill>
                  <a:srgbClr val="333333"/>
                </a:solidFill>
                <a:effectLst>
                  <a:outerShdw blurRad="38100" dist="38100" dir="2700000" algn="tl">
                    <a:srgbClr val="000000"/>
                  </a:outerShdw>
                </a:effectLst>
                <a:latin typeface="Times New Roman" pitchFamily="18" charset="0"/>
                <a:sym typeface="Symbol" pitchFamily="18" charset="2"/>
              </a:rPr>
              <a:t>biomedicinskim</a:t>
            </a:r>
            <a:r>
              <a:rPr lang="en-U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i</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biol</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o</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škim</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itchFamily="18" charset="0"/>
                <a:sym typeface="Symbol" pitchFamily="18" charset="2"/>
              </a:rPr>
              <a:t>ispitivanjima</a:t>
            </a:r>
            <a:endPar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endParaRPr>
          </a:p>
          <a:p>
            <a:pPr marL="342900" indent="-342900" eaLnBrk="0" hangingPunct="0">
              <a:buFont typeface="Wingdings" panose="05000000000000000000" pitchFamily="2" charset="2"/>
              <a:buChar char="Ø"/>
            </a:pPr>
            <a:endParaRPr lang="en-US" altLang="sr-Latn-RS" sz="2000" b="1" dirty="0">
              <a:solidFill>
                <a:schemeClr val="bg1"/>
              </a:solidFill>
              <a:effectLst>
                <a:outerShdw blurRad="38100" dist="38100" dir="2700000" algn="tl">
                  <a:srgbClr val="000000"/>
                </a:outerShdw>
              </a:effectLst>
              <a:latin typeface="Times New Roman" pitchFamily="18" charset="0"/>
              <a:cs typeface="Times New Roman" pitchFamily="18" charset="0"/>
              <a:sym typeface="Symbol" pitchFamily="18" charset="2"/>
            </a:endParaRPr>
          </a:p>
        </p:txBody>
      </p:sp>
      <p:graphicFrame>
        <p:nvGraphicFramePr>
          <p:cNvPr id="433173" name="Group 21"/>
          <p:cNvGraphicFramePr>
            <a:graphicFrameLocks noGrp="1"/>
          </p:cNvGraphicFramePr>
          <p:nvPr/>
        </p:nvGraphicFramePr>
        <p:xfrm>
          <a:off x="5638800" y="457200"/>
          <a:ext cx="3200400" cy="4038600"/>
        </p:xfrm>
        <a:graphic>
          <a:graphicData uri="http://schemas.openxmlformats.org/drawingml/2006/table">
            <a:tbl>
              <a:tblPr/>
              <a:tblGrid>
                <a:gridCol w="3200400"/>
              </a:tblGrid>
              <a:tr h="40386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433166">
                                            <p:txEl>
                                              <p:pRg st="0" end="0"/>
                                            </p:txEl>
                                          </p:spTgt>
                                        </p:tgtEl>
                                        <p:attrNameLst>
                                          <p:attrName>style.visibility</p:attrName>
                                        </p:attrNameLst>
                                      </p:cBhvr>
                                      <p:to>
                                        <p:strVal val="visible"/>
                                      </p:to>
                                    </p:set>
                                    <p:animEffect transition="in" filter="wedge">
                                      <p:cBhvr>
                                        <p:cTn id="7" dur="1000"/>
                                        <p:tgtEl>
                                          <p:spTgt spid="433166">
                                            <p:txEl>
                                              <p:pRg st="0" end="0"/>
                                            </p:txEl>
                                          </p:spTgt>
                                        </p:tgtEl>
                                      </p:cBhvr>
                                    </p:animEffect>
                                  </p:childTnLst>
                                </p:cTn>
                              </p:par>
                              <p:par>
                                <p:cTn id="8" presetID="20" presetClass="entr" presetSubtype="0" fill="hold" nodeType="withEffect">
                                  <p:stCondLst>
                                    <p:cond delay="0"/>
                                  </p:stCondLst>
                                  <p:childTnLst>
                                    <p:set>
                                      <p:cBhvr>
                                        <p:cTn id="9" dur="1" fill="hold">
                                          <p:stCondLst>
                                            <p:cond delay="0"/>
                                          </p:stCondLst>
                                        </p:cTn>
                                        <p:tgtEl>
                                          <p:spTgt spid="433166">
                                            <p:txEl>
                                              <p:pRg st="2" end="2"/>
                                            </p:txEl>
                                          </p:spTgt>
                                        </p:tgtEl>
                                        <p:attrNameLst>
                                          <p:attrName>style.visibility</p:attrName>
                                        </p:attrNameLst>
                                      </p:cBhvr>
                                      <p:to>
                                        <p:strVal val="visible"/>
                                      </p:to>
                                    </p:set>
                                    <p:animEffect transition="in" filter="wedge">
                                      <p:cBhvr>
                                        <p:cTn id="10" dur="1000"/>
                                        <p:tgtEl>
                                          <p:spTgt spid="433166">
                                            <p:txEl>
                                              <p:pRg st="2" end="2"/>
                                            </p:txEl>
                                          </p:spTgt>
                                        </p:tgtEl>
                                      </p:cBhvr>
                                    </p:animEffect>
                                  </p:childTnLst>
                                </p:cTn>
                              </p:par>
                              <p:par>
                                <p:cTn id="11" presetID="23" presetClass="entr" presetSubtype="16" fill="hold" nodeType="withEffect">
                                  <p:stCondLst>
                                    <p:cond delay="0"/>
                                  </p:stCondLst>
                                  <p:childTnLst>
                                    <p:set>
                                      <p:cBhvr>
                                        <p:cTn id="12" dur="1" fill="hold">
                                          <p:stCondLst>
                                            <p:cond delay="0"/>
                                          </p:stCondLst>
                                        </p:cTn>
                                        <p:tgtEl>
                                          <p:spTgt spid="433166">
                                            <p:txEl>
                                              <p:pRg st="4" end="4"/>
                                            </p:txEl>
                                          </p:spTgt>
                                        </p:tgtEl>
                                        <p:attrNameLst>
                                          <p:attrName>style.visibility</p:attrName>
                                        </p:attrNameLst>
                                      </p:cBhvr>
                                      <p:to>
                                        <p:strVal val="visible"/>
                                      </p:to>
                                    </p:set>
                                    <p:anim calcmode="lin" valueType="num">
                                      <p:cBhvr>
                                        <p:cTn id="13" dur="500" fill="hold"/>
                                        <p:tgtEl>
                                          <p:spTgt spid="433166">
                                            <p:txEl>
                                              <p:pRg st="4" end="4"/>
                                            </p:txEl>
                                          </p:spTgt>
                                        </p:tgtEl>
                                        <p:attrNameLst>
                                          <p:attrName>ppt_w</p:attrName>
                                        </p:attrNameLst>
                                      </p:cBhvr>
                                      <p:tavLst>
                                        <p:tav tm="0">
                                          <p:val>
                                            <p:fltVal val="0"/>
                                          </p:val>
                                        </p:tav>
                                        <p:tav tm="100000">
                                          <p:val>
                                            <p:strVal val="#ppt_w"/>
                                          </p:val>
                                        </p:tav>
                                      </p:tavLst>
                                    </p:anim>
                                    <p:anim calcmode="lin" valueType="num">
                                      <p:cBhvr>
                                        <p:cTn id="14" dur="500" fill="hold"/>
                                        <p:tgtEl>
                                          <p:spTgt spid="433166">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62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219200"/>
            <a:ext cx="4941927" cy="4132263"/>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606218" name="Rectangle 10"/>
          <p:cNvSpPr>
            <a:spLocks noChangeArrowheads="1"/>
          </p:cNvSpPr>
          <p:nvPr/>
        </p:nvSpPr>
        <p:spPr bwMode="auto">
          <a:xfrm>
            <a:off x="685800" y="1447800"/>
            <a:ext cx="2743200"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charset="0"/>
                <a:cs typeface="Arial" charset="0"/>
              </a:defRPr>
            </a:lvl1pPr>
            <a:lvl2pPr marL="800100" indent="-342900">
              <a:defRPr>
                <a:solidFill>
                  <a:schemeClr val="tx1"/>
                </a:solidFill>
                <a:latin typeface="Arial" charset="0"/>
                <a:cs typeface="Arial" charset="0"/>
              </a:defRPr>
            </a:lvl2pPr>
            <a:lvl3pPr marL="1257300" indent="-342900">
              <a:defRPr>
                <a:solidFill>
                  <a:schemeClr val="tx1"/>
                </a:solidFill>
                <a:latin typeface="Arial" charset="0"/>
                <a:cs typeface="Arial" charset="0"/>
              </a:defRPr>
            </a:lvl3pPr>
            <a:lvl4pPr marL="1714500" indent="-342900">
              <a:defRPr>
                <a:solidFill>
                  <a:schemeClr val="tx1"/>
                </a:solidFill>
                <a:latin typeface="Arial" charset="0"/>
                <a:cs typeface="Arial" charset="0"/>
              </a:defRPr>
            </a:lvl4pPr>
            <a:lvl5pPr marL="2171700" indent="-342900">
              <a:defRPr>
                <a:solidFill>
                  <a:schemeClr val="tx1"/>
                </a:solidFill>
                <a:latin typeface="Arial" charset="0"/>
                <a:cs typeface="Arial" charset="0"/>
              </a:defRPr>
            </a:lvl5pPr>
            <a:lvl6pPr marL="2628900" indent="-342900" fontAlgn="base">
              <a:spcBef>
                <a:spcPct val="0"/>
              </a:spcBef>
              <a:spcAft>
                <a:spcPct val="0"/>
              </a:spcAft>
              <a:defRPr>
                <a:solidFill>
                  <a:schemeClr val="tx1"/>
                </a:solidFill>
                <a:latin typeface="Arial" charset="0"/>
                <a:cs typeface="Arial" charset="0"/>
              </a:defRPr>
            </a:lvl6pPr>
            <a:lvl7pPr marL="3086100" indent="-342900" fontAlgn="base">
              <a:spcBef>
                <a:spcPct val="0"/>
              </a:spcBef>
              <a:spcAft>
                <a:spcPct val="0"/>
              </a:spcAft>
              <a:defRPr>
                <a:solidFill>
                  <a:schemeClr val="tx1"/>
                </a:solidFill>
                <a:latin typeface="Arial" charset="0"/>
                <a:cs typeface="Arial" charset="0"/>
              </a:defRPr>
            </a:lvl7pPr>
            <a:lvl8pPr marL="3543300" indent="-342900" fontAlgn="base">
              <a:spcBef>
                <a:spcPct val="0"/>
              </a:spcBef>
              <a:spcAft>
                <a:spcPct val="0"/>
              </a:spcAft>
              <a:defRPr>
                <a:solidFill>
                  <a:schemeClr val="tx1"/>
                </a:solidFill>
                <a:latin typeface="Arial" charset="0"/>
                <a:cs typeface="Arial" charset="0"/>
              </a:defRPr>
            </a:lvl8pPr>
            <a:lvl9pPr marL="4000500" indent="-342900" fontAlgn="base">
              <a:spcBef>
                <a:spcPct val="0"/>
              </a:spcBef>
              <a:spcAft>
                <a:spcPct val="0"/>
              </a:spcAft>
              <a:defRPr>
                <a:solidFill>
                  <a:schemeClr val="tx1"/>
                </a:solidFill>
                <a:latin typeface="Arial" charset="0"/>
                <a:cs typeface="Arial" charset="0"/>
              </a:defRPr>
            </a:lvl9pPr>
          </a:lstStyle>
          <a:p>
            <a:r>
              <a:rPr lang="sr-Latn-CS" altLang="sr-Latn-RS" sz="2000" b="1" dirty="0">
                <a:solidFill>
                  <a:srgbClr val="333333"/>
                </a:solidFill>
                <a:effectLst>
                  <a:outerShdw blurRad="38100" dist="38100" dir="2700000" algn="tl">
                    <a:srgbClr val="000000"/>
                  </a:outerShdw>
                </a:effectLst>
                <a:latin typeface="Times New Roman" pitchFamily="18" charset="0"/>
              </a:rPr>
              <a:t>Uticaj oblika </a:t>
            </a:r>
            <a:r>
              <a:rPr lang="en-US" altLang="sr-Latn-RS"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estica</a:t>
            </a:r>
          </a:p>
          <a:p>
            <a:r>
              <a:rPr lang="sr-Latn-CS" altLang="sr-Latn-RS" sz="2000" b="1" dirty="0">
                <a:solidFill>
                  <a:srgbClr val="333333"/>
                </a:solidFill>
                <a:effectLst>
                  <a:outerShdw blurRad="38100" dist="38100" dir="2700000" algn="tl">
                    <a:srgbClr val="000000"/>
                  </a:outerShdw>
                </a:effectLst>
                <a:latin typeface="Times New Roman" pitchFamily="18" charset="0"/>
              </a:rPr>
              <a:t>srebra na izgled</a:t>
            </a:r>
          </a:p>
          <a:p>
            <a:r>
              <a:rPr lang="sr-Latn-CS" altLang="sr-Latn-RS" sz="2000" b="1" dirty="0">
                <a:solidFill>
                  <a:srgbClr val="333333"/>
                </a:solidFill>
                <a:effectLst>
                  <a:outerShdw blurRad="38100" dist="38100" dir="2700000" algn="tl">
                    <a:srgbClr val="000000"/>
                  </a:outerShdw>
                </a:effectLst>
                <a:latin typeface="Times New Roman" pitchFamily="18" charset="0"/>
              </a:rPr>
              <a:t>spektra</a:t>
            </a:r>
          </a:p>
          <a:p>
            <a:endParaRPr lang="sr-Latn-CS" altLang="sr-Latn-RS" sz="2000" b="1" dirty="0">
              <a:solidFill>
                <a:srgbClr val="333333"/>
              </a:solidFill>
              <a:latin typeface="Times New Roman" pitchFamily="18" charset="0"/>
            </a:endParaRPr>
          </a:p>
          <a:p>
            <a:endParaRPr lang="sr-Latn-CS" altLang="sr-Latn-RS" sz="2000" b="1" dirty="0">
              <a:solidFill>
                <a:srgbClr val="333333"/>
              </a:solidFill>
              <a:latin typeface="Times New Roman" pitchFamily="18" charset="0"/>
            </a:endParaRPr>
          </a:p>
          <a:p>
            <a:endParaRPr lang="sr-Latn-CS" altLang="sr-Latn-RS" sz="2000" b="1" dirty="0">
              <a:solidFill>
                <a:srgbClr val="333333"/>
              </a:solidFill>
              <a:latin typeface="Times New Roman" pitchFamily="18" charset="0"/>
            </a:endParaRPr>
          </a:p>
          <a:p>
            <a:r>
              <a:rPr lang="en-US" altLang="sr-Latn-RS" sz="2000" b="1" dirty="0">
                <a:solidFill>
                  <a:srgbClr val="333333"/>
                </a:solidFill>
                <a:latin typeface="Times New Roman" pitchFamily="18" charset="0"/>
              </a:rPr>
              <a:t>SERS</a:t>
            </a:r>
            <a:r>
              <a:rPr lang="sr-Latn-CS" altLang="sr-Latn-RS" sz="2000" b="1" dirty="0">
                <a:solidFill>
                  <a:srgbClr val="333333"/>
                </a:solidFill>
                <a:latin typeface="Times New Roman" pitchFamily="18" charset="0"/>
              </a:rPr>
              <a:t> spektri bakterije</a:t>
            </a:r>
          </a:p>
          <a:p>
            <a:r>
              <a:rPr lang="sr-Latn-CS" altLang="sr-Latn-RS" sz="2000" b="1" dirty="0">
                <a:solidFill>
                  <a:srgbClr val="333333"/>
                </a:solidFill>
                <a:latin typeface="Times New Roman" pitchFamily="18" charset="0"/>
              </a:rPr>
              <a:t>soja </a:t>
            </a:r>
            <a:r>
              <a:rPr lang="sr-Latn-CS" altLang="sr-Latn-RS" sz="2000" i="1" dirty="0">
                <a:solidFill>
                  <a:srgbClr val="333333"/>
                </a:solidFill>
                <a:latin typeface="Times New Roman" pitchFamily="18" charset="0"/>
              </a:rPr>
              <a:t>Shewanella </a:t>
            </a:r>
            <a:r>
              <a:rPr lang="sr-Latn-CS" altLang="sr-Latn-RS" sz="2000" dirty="0">
                <a:solidFill>
                  <a:srgbClr val="333333"/>
                </a:solidFill>
                <a:latin typeface="Times New Roman" pitchFamily="18" charset="0"/>
              </a:rPr>
              <a:t>na</a:t>
            </a:r>
            <a:r>
              <a:rPr lang="sr-Latn-CS" altLang="sr-Latn-RS" sz="2000" dirty="0" smtClean="0">
                <a:solidFill>
                  <a:srgbClr val="333333"/>
                </a:solidFill>
                <a:latin typeface="Times New Roman" pitchFamily="18" charset="0"/>
              </a:rPr>
              <a:t>:</a:t>
            </a:r>
          </a:p>
          <a:p>
            <a:pPr>
              <a:buFontTx/>
              <a:buAutoNum type="alphaLcParenR"/>
            </a:pPr>
            <a:r>
              <a:rPr lang="sr-Latn-CS" altLang="sr-Latn-RS" sz="2000" b="1" dirty="0" smtClean="0">
                <a:solidFill>
                  <a:srgbClr val="333333"/>
                </a:solidFill>
                <a:effectLst>
                  <a:outerShdw blurRad="38100" dist="38100" dir="2700000" algn="tl">
                    <a:srgbClr val="000000">
                      <a:alpha val="43137"/>
                    </a:srgbClr>
                  </a:outerShdw>
                </a:effectLst>
                <a:latin typeface="Times New Roman" pitchFamily="18" charset="0"/>
              </a:rPr>
              <a:t>Ag nano sferama</a:t>
            </a:r>
            <a:endParaRPr lang="sr-Latn-CS" altLang="sr-Latn-RS" sz="2000" b="1" dirty="0">
              <a:solidFill>
                <a:srgbClr val="333333"/>
              </a:solidFill>
              <a:effectLst>
                <a:outerShdw blurRad="38100" dist="38100" dir="2700000" algn="tl">
                  <a:srgbClr val="000000">
                    <a:alpha val="43137"/>
                  </a:srgbClr>
                </a:outerShdw>
              </a:effectLst>
              <a:latin typeface="Times New Roman" pitchFamily="18" charset="0"/>
            </a:endParaRPr>
          </a:p>
          <a:p>
            <a:pPr>
              <a:buFontTx/>
              <a:buAutoNum type="alphaLcParenR"/>
            </a:pPr>
            <a:r>
              <a:rPr lang="sr-Latn-CS" altLang="sr-Latn-RS" sz="2000" b="1" dirty="0">
                <a:solidFill>
                  <a:srgbClr val="333333"/>
                </a:solidFill>
                <a:effectLst>
                  <a:outerShdw blurRad="38100" dist="38100" dir="2700000" algn="tl">
                    <a:srgbClr val="000000">
                      <a:alpha val="43137"/>
                    </a:srgbClr>
                  </a:outerShdw>
                </a:effectLst>
                <a:latin typeface="Times New Roman" pitchFamily="18" charset="0"/>
              </a:rPr>
              <a:t>Ag </a:t>
            </a:r>
            <a:r>
              <a:rPr lang="sr-Latn-CS" altLang="sr-Latn-RS" sz="2000" b="1" dirty="0" smtClean="0">
                <a:solidFill>
                  <a:srgbClr val="333333"/>
                </a:solidFill>
                <a:effectLst>
                  <a:outerShdw blurRad="38100" dist="38100" dir="2700000" algn="tl">
                    <a:srgbClr val="000000">
                      <a:alpha val="43137"/>
                    </a:srgbClr>
                  </a:outerShdw>
                </a:effectLst>
                <a:latin typeface="Times New Roman" pitchFamily="18" charset="0"/>
              </a:rPr>
              <a:t>nano </a:t>
            </a:r>
            <a:r>
              <a:rPr lang="en-US" altLang="sr-Latn-RS" sz="2000" b="1" dirty="0" smtClean="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ž</a:t>
            </a:r>
            <a:r>
              <a:rPr lang="sr-Latn-CS" altLang="sr-Latn-RS" sz="2000" b="1" dirty="0">
                <a:solidFill>
                  <a:srgbClr val="333333"/>
                </a:solidFill>
                <a:effectLst>
                  <a:outerShdw blurRad="38100" dist="38100" dir="2700000" algn="tl">
                    <a:srgbClr val="000000">
                      <a:alpha val="43137"/>
                    </a:srgbClr>
                  </a:outerShdw>
                </a:effectLst>
                <a:latin typeface="Times New Roman" pitchFamily="18" charset="0"/>
              </a:rPr>
              <a:t>icama</a:t>
            </a:r>
          </a:p>
          <a:p>
            <a:pPr>
              <a:buFontTx/>
              <a:buAutoNum type="alphaLcParenR"/>
            </a:pPr>
            <a:r>
              <a:rPr lang="sr-Latn-CS" altLang="sr-Latn-RS" sz="2000" b="1" dirty="0">
                <a:solidFill>
                  <a:srgbClr val="333333"/>
                </a:solidFill>
                <a:effectLst>
                  <a:outerShdw blurRad="38100" dist="38100" dir="2700000" algn="tl">
                    <a:srgbClr val="000000">
                      <a:alpha val="43137"/>
                    </a:srgbClr>
                  </a:outerShdw>
                </a:effectLst>
                <a:latin typeface="Times New Roman" pitchFamily="18" charset="0"/>
              </a:rPr>
              <a:t>u “sendvi</a:t>
            </a:r>
            <a:r>
              <a:rPr lang="en-US" altLang="sr-Latn-RS" sz="20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alpha val="43137"/>
                    </a:srgbClr>
                  </a:outerShdw>
                </a:effectLst>
                <a:latin typeface="Times New Roman" pitchFamily="18" charset="0"/>
              </a:rPr>
              <a:t>u” </a:t>
            </a:r>
          </a:p>
          <a:p>
            <a:r>
              <a:rPr lang="sr-Latn-CS" altLang="sr-Latn-RS" sz="2000" b="1" dirty="0">
                <a:solidFill>
                  <a:srgbClr val="333333"/>
                </a:solidFill>
                <a:effectLst>
                  <a:outerShdw blurRad="38100" dist="38100" dir="2700000" algn="tl">
                    <a:srgbClr val="000000">
                      <a:alpha val="43137"/>
                    </a:srgbClr>
                  </a:outerShdw>
                </a:effectLst>
                <a:latin typeface="Times New Roman" pitchFamily="18" charset="0"/>
              </a:rPr>
              <a:t>     Ag-nanosfere-Ag nano</a:t>
            </a:r>
            <a:r>
              <a:rPr lang="en-US" altLang="sr-Latn-RS" sz="20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ž</a:t>
            </a:r>
            <a:r>
              <a:rPr lang="sr-Latn-CS" altLang="sr-Latn-RS" sz="2000" b="1" dirty="0">
                <a:solidFill>
                  <a:srgbClr val="333333"/>
                </a:solidFill>
                <a:effectLst>
                  <a:outerShdw blurRad="38100" dist="38100" dir="2700000" algn="tl">
                    <a:srgbClr val="000000">
                      <a:alpha val="43137"/>
                    </a:srgbClr>
                  </a:outerShdw>
                </a:effectLst>
                <a:latin typeface="Times New Roman" pitchFamily="18" charset="0"/>
              </a:rPr>
              <a:t>ice</a:t>
            </a:r>
          </a:p>
          <a:p>
            <a:r>
              <a:rPr lang="sr-Latn-CS" altLang="sr-Latn-RS" sz="2000" dirty="0">
                <a:solidFill>
                  <a:srgbClr val="333333"/>
                </a:solidFill>
                <a:latin typeface="Times New Roman" pitchFamily="18" charset="0"/>
              </a:rPr>
              <a:t> </a:t>
            </a:r>
            <a:r>
              <a:rPr lang="en-US" altLang="sr-Latn-RS" sz="2000" dirty="0">
                <a:solidFill>
                  <a:srgbClr val="333333"/>
                </a:solidFill>
                <a:latin typeface="Times New Roman" pitchFamily="18" charset="0"/>
              </a:rPr>
              <a:t> </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8258" name="Picture 2"/>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914400" y="838200"/>
            <a:ext cx="7317852" cy="3981450"/>
          </a:xfrm>
          <a:noFill/>
          <a:ln/>
          <a:effectLst>
            <a:glow rad="228600">
              <a:schemeClr val="accent4">
                <a:satMod val="175000"/>
                <a:alpha val="40000"/>
              </a:schemeClr>
            </a:glow>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8259" name="Rectangle 3"/>
          <p:cNvSpPr>
            <a:spLocks noChangeArrowheads="1"/>
          </p:cNvSpPr>
          <p:nvPr/>
        </p:nvSpPr>
        <p:spPr bwMode="auto">
          <a:xfrm>
            <a:off x="1447800" y="5181600"/>
            <a:ext cx="69342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Latn-CS" altLang="sr-Latn-RS" sz="2000" b="1" dirty="0">
                <a:solidFill>
                  <a:srgbClr val="333333"/>
                </a:solidFill>
                <a:effectLst>
                  <a:outerShdw blurRad="38100" dist="38100" dir="2700000" algn="tl">
                    <a:srgbClr val="000000"/>
                  </a:outerShdw>
                </a:effectLst>
                <a:latin typeface="Times New Roman" pitchFamily="18" charset="0"/>
              </a:rPr>
              <a:t>SERS spektri piridina adsorbovanog na Ag filmu koji je tretiran različitim debljinama sloja Al</a:t>
            </a:r>
            <a:r>
              <a:rPr lang="sr-Latn-CS" altLang="sr-Latn-RS" sz="2000" b="1" baseline="-25000" dirty="0">
                <a:solidFill>
                  <a:srgbClr val="333333"/>
                </a:solidFill>
                <a:effectLst>
                  <a:outerShdw blurRad="38100" dist="38100" dir="2700000" algn="tl">
                    <a:srgbClr val="000000"/>
                  </a:outerShdw>
                </a:effectLst>
                <a:latin typeface="Times New Roman" pitchFamily="18" charset="0"/>
              </a:rPr>
              <a:t>2</a:t>
            </a:r>
            <a:r>
              <a:rPr lang="sr-Latn-CS" altLang="sr-Latn-RS" sz="2000" b="1" dirty="0">
                <a:solidFill>
                  <a:srgbClr val="333333"/>
                </a:solidFill>
                <a:effectLst>
                  <a:outerShdw blurRad="38100" dist="38100" dir="2700000" algn="tl">
                    <a:srgbClr val="000000"/>
                  </a:outerShdw>
                </a:effectLst>
                <a:latin typeface="Times New Roman" pitchFamily="18" charset="0"/>
              </a:rPr>
              <a:t>O</a:t>
            </a:r>
            <a:r>
              <a:rPr lang="sr-Latn-CS" altLang="sr-Latn-RS" sz="2000" b="1" baseline="-25000" dirty="0">
                <a:solidFill>
                  <a:srgbClr val="333333"/>
                </a:solidFill>
                <a:effectLst>
                  <a:outerShdw blurRad="38100" dist="38100" dir="2700000" algn="tl">
                    <a:srgbClr val="000000"/>
                  </a:outerShdw>
                </a:effectLst>
                <a:latin typeface="Times New Roman" pitchFamily="18" charset="0"/>
              </a:rPr>
              <a:t>3</a:t>
            </a:r>
            <a:r>
              <a:rPr lang="sr-Latn-CS" altLang="sr-Latn-RS" sz="2000" b="1" dirty="0">
                <a:solidFill>
                  <a:srgbClr val="333333"/>
                </a:solidFill>
                <a:effectLst>
                  <a:outerShdw blurRad="38100" dist="38100" dir="2700000" algn="tl">
                    <a:srgbClr val="000000"/>
                  </a:outerShdw>
                </a:effectLst>
                <a:latin typeface="Times New Roman" pitchFamily="18" charset="0"/>
              </a:rPr>
              <a:t> (a) i zavisnost intenziteta rasejanja od debljine sloja Al</a:t>
            </a:r>
            <a:r>
              <a:rPr lang="sr-Latn-CS" altLang="sr-Latn-RS" sz="2000" b="1" baseline="-25000" dirty="0">
                <a:solidFill>
                  <a:srgbClr val="333333"/>
                </a:solidFill>
                <a:effectLst>
                  <a:outerShdw blurRad="38100" dist="38100" dir="2700000" algn="tl">
                    <a:srgbClr val="000000"/>
                  </a:outerShdw>
                </a:effectLst>
                <a:latin typeface="Times New Roman" pitchFamily="18" charset="0"/>
              </a:rPr>
              <a:t>2</a:t>
            </a:r>
            <a:r>
              <a:rPr lang="sr-Latn-CS" altLang="sr-Latn-RS" sz="2000" b="1" dirty="0">
                <a:solidFill>
                  <a:srgbClr val="333333"/>
                </a:solidFill>
                <a:effectLst>
                  <a:outerShdw blurRad="38100" dist="38100" dir="2700000" algn="tl">
                    <a:srgbClr val="000000"/>
                  </a:outerShdw>
                </a:effectLst>
                <a:latin typeface="Times New Roman" pitchFamily="18" charset="0"/>
              </a:rPr>
              <a:t>O</a:t>
            </a:r>
            <a:r>
              <a:rPr lang="sr-Latn-CS" altLang="sr-Latn-RS" sz="2000" b="1" baseline="-25000" dirty="0">
                <a:solidFill>
                  <a:srgbClr val="333333"/>
                </a:solidFill>
                <a:effectLst>
                  <a:outerShdw blurRad="38100" dist="38100" dir="2700000" algn="tl">
                    <a:srgbClr val="000000"/>
                  </a:outerShdw>
                </a:effectLst>
                <a:latin typeface="Times New Roman" pitchFamily="18" charset="0"/>
              </a:rPr>
              <a:t>3 </a:t>
            </a:r>
            <a:r>
              <a:rPr lang="sr-Latn-CS" altLang="sr-Latn-RS" sz="2000" b="1" dirty="0">
                <a:solidFill>
                  <a:srgbClr val="333333"/>
                </a:solidFill>
                <a:effectLst>
                  <a:outerShdw blurRad="38100" dist="38100" dir="2700000" algn="tl">
                    <a:srgbClr val="000000"/>
                  </a:outerShdw>
                </a:effectLst>
                <a:latin typeface="Times New Roman" pitchFamily="18" charset="0"/>
              </a:rPr>
              <a:t>(b) </a:t>
            </a:r>
            <a:endParaRPr lang="en-US" altLang="sr-Latn-RS" sz="20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379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38200"/>
            <a:ext cx="7056438" cy="5240338"/>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07031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5" name="Rectangle 3"/>
          <p:cNvSpPr>
            <a:spLocks noChangeArrowheads="1"/>
          </p:cNvSpPr>
          <p:nvPr/>
        </p:nvSpPr>
        <p:spPr bwMode="auto">
          <a:xfrm>
            <a:off x="685800" y="4114800"/>
            <a:ext cx="3276600"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Koloidne </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estice srebra u </a:t>
            </a:r>
            <a:r>
              <a:rPr lang="sr-Latn-CS" altLang="sr-Latn-RS" sz="2000" dirty="0">
                <a:latin typeface="Times New Roman" panose="02020603050405020304" pitchFamily="18" charset="0"/>
                <a:cs typeface="Times New Roman" panose="02020603050405020304"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razli</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itim stadijumima agregacije i odgovaraju</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 krive ekstinkcije</a:t>
            </a:r>
          </a:p>
          <a:p>
            <a:endParaRPr lang="en-US" altLang="sr-Latn-RS" sz="2000" dirty="0">
              <a:solidFill>
                <a:srgbClr val="333333"/>
              </a:solidFill>
              <a:latin typeface="Times New Roman" pitchFamily="18" charset="0"/>
              <a:cs typeface="Times New Roman" panose="02020603050405020304" pitchFamily="18" charset="0"/>
            </a:endParaRPr>
          </a:p>
        </p:txBody>
      </p:sp>
      <p:sp>
        <p:nvSpPr>
          <p:cNvPr id="612362" name="Rectangle 10"/>
          <p:cNvSpPr>
            <a:spLocks noChangeArrowheads="1"/>
          </p:cNvSpPr>
          <p:nvPr/>
        </p:nvSpPr>
        <p:spPr bwMode="auto">
          <a:xfrm>
            <a:off x="533400" y="1447800"/>
            <a:ext cx="28146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sz="2200" b="1" dirty="0">
                <a:solidFill>
                  <a:srgbClr val="333333"/>
                </a:solidFill>
                <a:effectLst>
                  <a:outerShdw blurRad="38100" dist="38100" dir="2700000" algn="tl">
                    <a:srgbClr val="000000"/>
                  </a:outerShdw>
                </a:effectLst>
                <a:latin typeface="Times New Roman" pitchFamily="18" charset="0"/>
              </a:rPr>
              <a:t>Uticaj veli</a:t>
            </a:r>
            <a:r>
              <a:rPr lang="en-U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200" b="1" dirty="0">
                <a:solidFill>
                  <a:srgbClr val="333333"/>
                </a:solidFill>
                <a:effectLst>
                  <a:outerShdw blurRad="38100" dist="38100" dir="2700000" algn="tl">
                    <a:srgbClr val="000000"/>
                  </a:outerShdw>
                </a:effectLst>
                <a:latin typeface="Times New Roman" pitchFamily="18" charset="0"/>
              </a:rPr>
              <a:t>ine </a:t>
            </a:r>
            <a:r>
              <a:rPr lang="en-U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200" b="1" dirty="0">
                <a:solidFill>
                  <a:srgbClr val="333333"/>
                </a:solidFill>
                <a:effectLst>
                  <a:outerShdw blurRad="38100" dist="38100" dir="2700000" algn="tl">
                    <a:srgbClr val="000000"/>
                  </a:outerShdw>
                </a:effectLst>
                <a:latin typeface="Times New Roman" pitchFamily="18" charset="0"/>
              </a:rPr>
              <a:t>estica </a:t>
            </a:r>
          </a:p>
          <a:p>
            <a:r>
              <a:rPr lang="sr-Latn-CS" altLang="sr-Latn-RS" b="1" dirty="0">
                <a:solidFill>
                  <a:srgbClr val="333333"/>
                </a:solidFill>
                <a:effectLst>
                  <a:outerShdw blurRad="38100" dist="38100" dir="2700000" algn="tl">
                    <a:srgbClr val="000000"/>
                  </a:outerShdw>
                </a:effectLst>
                <a:latin typeface="Times New Roman" pitchFamily="18" charset="0"/>
              </a:rPr>
              <a:t>(agregacije Ag koloida)</a:t>
            </a:r>
          </a:p>
        </p:txBody>
      </p:sp>
      <p:pic>
        <p:nvPicPr>
          <p:cNvPr id="612366"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6351" y="762000"/>
            <a:ext cx="4410075" cy="5556081"/>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5" name="Rectangle 3"/>
          <p:cNvSpPr>
            <a:spLocks noGrp="1" noChangeArrowheads="1"/>
          </p:cNvSpPr>
          <p:nvPr>
            <p:ph type="body" idx="1"/>
          </p:nvPr>
        </p:nvSpPr>
        <p:spPr>
          <a:xfrm>
            <a:off x="457200" y="609600"/>
            <a:ext cx="8229600" cy="4876800"/>
          </a:xfrm>
        </p:spPr>
        <p:txBody>
          <a:bodyPr/>
          <a:lstStyle/>
          <a:p>
            <a:pPr>
              <a:spcBef>
                <a:spcPts val="0"/>
              </a:spcBef>
              <a:buFontTx/>
              <a:buNone/>
            </a:pPr>
            <a:r>
              <a:rPr lang="en-US" altLang="sr-Latn-RS" sz="2400" b="1" u="sng" dirty="0">
                <a:solidFill>
                  <a:srgbClr val="333333"/>
                </a:solidFill>
                <a:effectLst>
                  <a:outerShdw blurRad="38100" dist="38100" dir="2700000" algn="tl">
                    <a:srgbClr val="000000"/>
                  </a:outerShdw>
                </a:effectLst>
                <a:latin typeface="Times New Roman" pitchFamily="18" charset="0"/>
              </a:rPr>
              <a:t>U</a:t>
            </a:r>
            <a:r>
              <a:rPr lang="sr-Latn-CS" altLang="sr-Latn-RS" sz="2400" b="1" u="sng" dirty="0">
                <a:solidFill>
                  <a:srgbClr val="333333"/>
                </a:solidFill>
                <a:effectLst>
                  <a:outerShdw blurRad="38100" dist="38100" dir="2700000" algn="tl">
                    <a:srgbClr val="000000"/>
                  </a:outerShdw>
                </a:effectLst>
                <a:latin typeface="Times New Roman" pitchFamily="18" charset="0"/>
              </a:rPr>
              <a:t>LJ</a:t>
            </a:r>
            <a:r>
              <a:rPr lang="en-US" altLang="sr-Latn-RS" sz="2400" b="1" u="sng" dirty="0">
                <a:solidFill>
                  <a:srgbClr val="333333"/>
                </a:solidFill>
                <a:effectLst>
                  <a:outerShdw blurRad="38100" dist="38100" dir="2700000" algn="tl">
                    <a:srgbClr val="000000"/>
                  </a:outerShdw>
                </a:effectLst>
                <a:latin typeface="Times New Roman" pitchFamily="18" charset="0"/>
              </a:rPr>
              <a:t>-SERS</a:t>
            </a:r>
            <a:endParaRPr lang="sr-Latn-CS" altLang="sr-Latn-RS" sz="2400" b="1" u="sng" dirty="0">
              <a:solidFill>
                <a:srgbClr val="333333"/>
              </a:solidFill>
              <a:effectLst>
                <a:outerShdw blurRad="38100" dist="38100" dir="2700000" algn="tl">
                  <a:srgbClr val="000000"/>
                </a:outerShdw>
              </a:effectLst>
              <a:latin typeface="Times New Roman" pitchFamily="18" charset="0"/>
            </a:endParaRPr>
          </a:p>
          <a:p>
            <a:pPr>
              <a:spcBef>
                <a:spcPts val="0"/>
              </a:spcBef>
              <a:buFontTx/>
              <a:buNone/>
            </a:pPr>
            <a:endParaRPr lang="en-US" altLang="sr-Latn-RS" sz="2400" b="1" u="sng"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400" b="1" dirty="0">
                <a:solidFill>
                  <a:srgbClr val="333333"/>
                </a:solidFill>
                <a:effectLst>
                  <a:outerShdw blurRad="38100" dist="38100" dir="2700000" algn="tl">
                    <a:srgbClr val="000000"/>
                  </a:outerShdw>
                </a:effectLst>
                <a:latin typeface="Times New Roman" pitchFamily="18" charset="0"/>
              </a:rPr>
              <a:t>p</a:t>
            </a:r>
            <a:r>
              <a:rPr lang="en-US" altLang="sr-Latn-RS" sz="2400" b="1" dirty="0" err="1">
                <a:solidFill>
                  <a:srgbClr val="333333"/>
                </a:solidFill>
                <a:effectLst>
                  <a:outerShdw blurRad="38100" dist="38100" dir="2700000" algn="tl">
                    <a:srgbClr val="000000"/>
                  </a:outerShdw>
                </a:effectLst>
                <a:latin typeface="Times New Roman" pitchFamily="18" charset="0"/>
              </a:rPr>
              <a:t>roširenje</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ekscitacionog</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opsega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sa</a:t>
            </a:r>
            <a:r>
              <a:rPr lang="en-US" altLang="sr-Latn-RS" sz="2400" b="1" dirty="0">
                <a:solidFill>
                  <a:srgbClr val="333333"/>
                </a:solidFill>
                <a:effectLst>
                  <a:outerShdw blurRad="38100" dist="38100" dir="2700000" algn="tl">
                    <a:srgbClr val="000000"/>
                  </a:outerShdw>
                </a:effectLst>
                <a:latin typeface="Times New Roman" pitchFamily="18" charset="0"/>
              </a:rPr>
              <a:t> NIR </a:t>
            </a:r>
            <a:r>
              <a:rPr lang="en-US" altLang="sr-Latn-RS" sz="2400" b="1" dirty="0" err="1">
                <a:solidFill>
                  <a:srgbClr val="333333"/>
                </a:solidFill>
                <a:effectLst>
                  <a:outerShdw blurRad="38100" dist="38100" dir="2700000" algn="tl">
                    <a:srgbClr val="000000"/>
                  </a:outerShdw>
                </a:effectLst>
                <a:latin typeface="Times New Roman" pitchFamily="18" charset="0"/>
              </a:rPr>
              <a:t>i</a:t>
            </a:r>
            <a:r>
              <a:rPr lang="en-US" altLang="sr-Latn-RS" sz="2400" b="1" dirty="0">
                <a:solidFill>
                  <a:srgbClr val="333333"/>
                </a:solidFill>
                <a:effectLst>
                  <a:outerShdw blurRad="38100" dist="38100" dir="2700000" algn="tl">
                    <a:srgbClr val="000000"/>
                  </a:outerShdw>
                </a:effectLst>
                <a:latin typeface="Times New Roman" pitchFamily="18" charset="0"/>
              </a:rPr>
              <a:t> VI</a:t>
            </a:r>
            <a:r>
              <a:rPr lang="sr-Latn-CS" altLang="sr-Latn-RS" sz="2400" b="1" dirty="0">
                <a:solidFill>
                  <a:srgbClr val="333333"/>
                </a:solidFill>
                <a:effectLst>
                  <a:outerShdw blurRad="38100" dist="38100" dir="2700000" algn="tl">
                    <a:srgbClr val="000000"/>
                  </a:outerShdw>
                </a:effectLst>
                <a:latin typeface="Times New Roman" pitchFamily="18" charset="0"/>
              </a:rPr>
              <a:t>D</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na</a:t>
            </a:r>
            <a:r>
              <a:rPr lang="en-US" altLang="sr-Latn-RS" sz="2400" b="1" dirty="0">
                <a:solidFill>
                  <a:srgbClr val="333333"/>
                </a:solidFill>
                <a:effectLst>
                  <a:outerShdw blurRad="38100" dist="38100" dir="2700000" algn="tl">
                    <a:srgbClr val="000000"/>
                  </a:outerShdw>
                </a:effectLst>
                <a:latin typeface="Times New Roman" pitchFamily="18" charset="0"/>
              </a:rPr>
              <a:t> U</a:t>
            </a:r>
            <a:r>
              <a:rPr lang="sr-Latn-CS" altLang="sr-Latn-RS" sz="2400" b="1" dirty="0">
                <a:solidFill>
                  <a:srgbClr val="333333"/>
                </a:solidFill>
                <a:effectLst>
                  <a:outerShdw blurRad="38100" dist="38100" dir="2700000" algn="tl">
                    <a:srgbClr val="000000"/>
                  </a:outerShdw>
                </a:effectLst>
                <a:latin typeface="Times New Roman" pitchFamily="18" charset="0"/>
              </a:rPr>
              <a:t>LJ</a:t>
            </a:r>
            <a:r>
              <a:rPr lang="en-US" altLang="sr-Latn-RS" sz="2400" b="1" dirty="0">
                <a:solidFill>
                  <a:srgbClr val="333333"/>
                </a:solidFill>
                <a:effectLst>
                  <a:outerShdw blurRad="38100" dist="38100" dir="2700000" algn="tl">
                    <a:srgbClr val="000000"/>
                  </a:outerShdw>
                </a:effectLst>
                <a:latin typeface="Times New Roman" pitchFamily="18" charset="0"/>
              </a:rPr>
              <a:t> oblast </a:t>
            </a:r>
            <a:r>
              <a:rPr lang="en-US" altLang="sr-Latn-RS" sz="2400" b="1" dirty="0" err="1">
                <a:solidFill>
                  <a:srgbClr val="333333"/>
                </a:solidFill>
                <a:effectLst>
                  <a:outerShdw blurRad="38100" dist="38100" dir="2700000" algn="tl">
                    <a:srgbClr val="000000"/>
                  </a:outerShdw>
                </a:effectLst>
                <a:latin typeface="Times New Roman" pitchFamily="18" charset="0"/>
              </a:rPr>
              <a:t>proširuje</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FF0066"/>
                </a:solidFill>
                <a:effectLst>
                  <a:outerShdw blurRad="38100" dist="38100" dir="2700000" algn="tl">
                    <a:srgbClr val="000000"/>
                  </a:outerShdw>
                </a:effectLst>
                <a:latin typeface="Times New Roman" pitchFamily="18" charset="0"/>
              </a:rPr>
              <a:t>mogu</a:t>
            </a:r>
            <a:r>
              <a:rPr lang="en-US" altLang="sr-Latn-RS" sz="2400" b="1" dirty="0" err="1">
                <a:solidFill>
                  <a:srgbClr val="FF0066"/>
                </a:solidFill>
                <a:effectLst>
                  <a:outerShdw blurRad="38100" dist="38100" dir="2700000" algn="tl">
                    <a:srgbClr val="000000"/>
                  </a:outerShdw>
                </a:effectLst>
                <a:latin typeface="Times New Roman" pitchFamily="18" charset="0"/>
                <a:cs typeface="Times New Roman" pitchFamily="18" charset="0"/>
              </a:rPr>
              <a:t>ć</a:t>
            </a:r>
            <a:r>
              <a:rPr lang="en-US" altLang="sr-Latn-RS" sz="2400" b="1" dirty="0" err="1">
                <a:solidFill>
                  <a:srgbClr val="FF0066"/>
                </a:solidFill>
                <a:effectLst>
                  <a:outerShdw blurRad="38100" dist="38100" dir="2700000" algn="tl">
                    <a:srgbClr val="000000"/>
                  </a:outerShdw>
                </a:effectLst>
                <a:latin typeface="Times New Roman" pitchFamily="18" charset="0"/>
              </a:rPr>
              <a:t>nosti</a:t>
            </a:r>
            <a:r>
              <a:rPr lang="en-US" altLang="sr-Latn-RS" sz="2400" b="1" dirty="0">
                <a:solidFill>
                  <a:srgbClr val="FF0066"/>
                </a:solidFill>
                <a:effectLst>
                  <a:outerShdw blurRad="38100" dist="38100" dir="2700000" algn="tl">
                    <a:srgbClr val="000000"/>
                  </a:outerShdw>
                </a:effectLst>
                <a:latin typeface="Times New Roman" pitchFamily="18" charset="0"/>
              </a:rPr>
              <a:t> </a:t>
            </a:r>
            <a:r>
              <a:rPr lang="en-US" altLang="sr-Latn-RS" sz="2400" b="1" dirty="0" err="1">
                <a:solidFill>
                  <a:srgbClr val="FF0066"/>
                </a:solidFill>
                <a:effectLst>
                  <a:outerShdw blurRad="38100" dist="38100" dir="2700000" algn="tl">
                    <a:srgbClr val="000000"/>
                  </a:outerShdw>
                </a:effectLst>
                <a:latin typeface="Times New Roman" pitchFamily="18" charset="0"/>
              </a:rPr>
              <a:t>primene</a:t>
            </a:r>
            <a:r>
              <a:rPr lang="en-US" altLang="sr-Latn-RS" sz="2400" b="1" dirty="0">
                <a:solidFill>
                  <a:srgbClr val="FF0066"/>
                </a:solidFill>
                <a:effectLst>
                  <a:outerShdw blurRad="38100" dist="38100" dir="2700000" algn="tl">
                    <a:srgbClr val="000000"/>
                  </a:outerShdw>
                </a:effectLst>
                <a:latin typeface="Times New Roman" pitchFamily="18" charset="0"/>
              </a:rPr>
              <a:t> SERRS </a:t>
            </a:r>
            <a:r>
              <a:rPr lang="en-US" altLang="sr-Latn-RS" sz="2400" b="1" dirty="0" err="1">
                <a:solidFill>
                  <a:srgbClr val="FF0066"/>
                </a:solidFill>
                <a:effectLst>
                  <a:outerShdw blurRad="38100" dist="38100" dir="2700000" algn="tl">
                    <a:srgbClr val="000000"/>
                  </a:outerShdw>
                </a:effectLst>
                <a:latin typeface="Times New Roman" pitchFamily="18" charset="0"/>
              </a:rPr>
              <a:t>metode</a:t>
            </a:r>
            <a:r>
              <a:rPr lang="en-US" altLang="sr-Latn-RS" sz="2400" b="1" dirty="0">
                <a:solidFill>
                  <a:srgbClr val="FF0066"/>
                </a:solidFill>
                <a:effectLst>
                  <a:outerShdw blurRad="38100" dist="38100" dir="2700000" algn="tl">
                    <a:srgbClr val="000000"/>
                  </a:outerShdw>
                </a:effectLst>
                <a:latin typeface="Times New Roman" pitchFamily="18" charset="0"/>
              </a:rPr>
              <a:t> </a:t>
            </a:r>
            <a:r>
              <a:rPr lang="en-US" altLang="sr-Latn-RS" sz="2400" b="1" dirty="0" err="1">
                <a:solidFill>
                  <a:srgbClr val="FF0066"/>
                </a:solidFill>
                <a:effectLst>
                  <a:outerShdw blurRad="38100" dist="38100" dir="2700000" algn="tl">
                    <a:srgbClr val="000000"/>
                  </a:outerShdw>
                </a:effectLst>
                <a:latin typeface="Times New Roman" pitchFamily="18" charset="0"/>
              </a:rPr>
              <a:t>na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veoma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va</a:t>
            </a:r>
            <a:r>
              <a:rPr lang="en-US" altLang="sr-Latn-RS" sz="2400" b="1" dirty="0" err="1">
                <a:solidFill>
                  <a:srgbClr val="333333"/>
                </a:solidFill>
                <a:effectLst>
                  <a:outerShdw blurRad="38100" dist="38100" dir="2700000" algn="tl">
                    <a:srgbClr val="000000"/>
                  </a:outerShdw>
                </a:effectLst>
                <a:latin typeface="Times New Roman" pitchFamily="18" charset="0"/>
                <a:cs typeface="Times New Roman" pitchFamily="18" charset="0"/>
              </a:rPr>
              <a:t>ž</a:t>
            </a:r>
            <a:r>
              <a:rPr lang="en-US" altLang="sr-Latn-RS" sz="2400" b="1" dirty="0" err="1">
                <a:solidFill>
                  <a:srgbClr val="333333"/>
                </a:solidFill>
                <a:effectLst>
                  <a:outerShdw blurRad="38100" dist="38100" dir="2700000" algn="tl">
                    <a:srgbClr val="000000"/>
                  </a:outerShdw>
                </a:effectLst>
                <a:latin typeface="Times New Roman" pitchFamily="18" charset="0"/>
              </a:rPr>
              <a:t>ne</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FF0066"/>
                </a:solidFill>
                <a:effectLst>
                  <a:outerShdw blurRad="38100" dist="38100" dir="2700000" algn="tl">
                    <a:srgbClr val="000000"/>
                  </a:outerShdw>
                </a:effectLst>
                <a:latin typeface="Times New Roman" pitchFamily="18" charset="0"/>
              </a:rPr>
              <a:t>biološki</a:t>
            </a:r>
            <a:r>
              <a:rPr lang="en-US" altLang="sr-Latn-RS" sz="2400" b="1" dirty="0">
                <a:solidFill>
                  <a:srgbClr val="FF0066"/>
                </a:solidFill>
                <a:effectLst>
                  <a:outerShdw blurRad="38100" dist="38100" dir="2700000" algn="tl">
                    <a:srgbClr val="000000"/>
                  </a:outerShdw>
                </a:effectLst>
                <a:latin typeface="Times New Roman" pitchFamily="18" charset="0"/>
              </a:rPr>
              <a:t> </a:t>
            </a:r>
            <a:r>
              <a:rPr lang="en-US" altLang="sr-Latn-RS" sz="2400" b="1" dirty="0" err="1">
                <a:solidFill>
                  <a:srgbClr val="FF0066"/>
                </a:solidFill>
                <a:effectLst>
                  <a:outerShdw blurRad="38100" dist="38100" dir="2700000" algn="tl">
                    <a:srgbClr val="000000"/>
                  </a:outerShdw>
                </a:effectLst>
                <a:latin typeface="Times New Roman" pitchFamily="18" charset="0"/>
              </a:rPr>
              <a:t>aktivne</a:t>
            </a:r>
            <a:r>
              <a:rPr lang="en-US" altLang="sr-Latn-RS" sz="2400" b="1" dirty="0">
                <a:solidFill>
                  <a:srgbClr val="FF0066"/>
                </a:solidFill>
                <a:effectLst>
                  <a:outerShdw blurRad="38100" dist="38100" dir="2700000" algn="tl">
                    <a:srgbClr val="000000"/>
                  </a:outerShdw>
                </a:effectLst>
                <a:latin typeface="Times New Roman" pitchFamily="18" charset="0"/>
              </a:rPr>
              <a:t> mole</a:t>
            </a:r>
            <a:r>
              <a:rPr lang="sr-Latn-CS" altLang="sr-Latn-RS" sz="2400" b="1" dirty="0">
                <a:solidFill>
                  <a:srgbClr val="FF0066"/>
                </a:solidFill>
                <a:effectLst>
                  <a:outerShdw blurRad="38100" dist="38100" dir="2700000" algn="tl">
                    <a:srgbClr val="000000"/>
                  </a:outerShdw>
                </a:effectLst>
                <a:latin typeface="Times New Roman" pitchFamily="18" charset="0"/>
              </a:rPr>
              <a:t>k</a:t>
            </a:r>
            <a:r>
              <a:rPr lang="en-US" altLang="sr-Latn-RS" sz="2400" b="1" dirty="0" err="1">
                <a:solidFill>
                  <a:srgbClr val="FF0066"/>
                </a:solidFill>
                <a:effectLst>
                  <a:outerShdw blurRad="38100" dist="38100" dir="2700000" algn="tl">
                    <a:srgbClr val="000000"/>
                  </a:outerShdw>
                </a:effectLst>
                <a:latin typeface="Times New Roman" pitchFamily="18" charset="0"/>
              </a:rPr>
              <a:t>ule</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kao</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što</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su</a:t>
            </a:r>
            <a:r>
              <a:rPr lang="en-US" altLang="sr-Latn-RS" sz="2400" b="1" dirty="0">
                <a:solidFill>
                  <a:srgbClr val="333333"/>
                </a:solidFill>
                <a:effectLst>
                  <a:outerShdw blurRad="38100" dist="38100" dir="2700000" algn="tl">
                    <a:srgbClr val="000000"/>
                  </a:outerShdw>
                </a:effectLst>
                <a:latin typeface="Times New Roman" pitchFamily="18" charset="0"/>
              </a:rPr>
              <a:t> DNK </a:t>
            </a:r>
            <a:r>
              <a:rPr lang="en-US" altLang="sr-Latn-RS" sz="2400" b="1" dirty="0" err="1">
                <a:solidFill>
                  <a:srgbClr val="333333"/>
                </a:solidFill>
                <a:effectLst>
                  <a:outerShdw blurRad="38100" dist="38100" dir="2700000" algn="tl">
                    <a:srgbClr val="000000"/>
                  </a:outerShdw>
                </a:effectLst>
                <a:latin typeface="Times New Roman" pitchFamily="18" charset="0"/>
              </a:rPr>
              <a:t>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proteini</a:t>
            </a:r>
            <a:r>
              <a:rPr lang="en-US" altLang="sr-Latn-RS" sz="2400" b="1" dirty="0">
                <a:solidFill>
                  <a:srgbClr val="333333"/>
                </a:solidFill>
                <a:effectLst>
                  <a:outerShdw blurRad="38100" dist="38100" dir="2700000" algn="tl">
                    <a:srgbClr val="000000"/>
                  </a:outerShdw>
                </a:effectLst>
                <a:latin typeface="Times New Roman" pitchFamily="18" charset="0"/>
              </a:rPr>
              <a:t> </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400" b="1" dirty="0">
                <a:solidFill>
                  <a:srgbClr val="333333"/>
                </a:solidFill>
                <a:effectLst>
                  <a:outerShdw blurRad="38100" dist="38100" dir="2700000" algn="tl">
                    <a:srgbClr val="000000"/>
                  </a:outerShdw>
                </a:effectLst>
                <a:latin typeface="Times New Roman" pitchFamily="18" charset="0"/>
              </a:rPr>
              <a:t>k</a:t>
            </a:r>
            <a:r>
              <a:rPr lang="en-US" altLang="sr-Latn-RS" sz="2400" b="1" dirty="0" err="1">
                <a:solidFill>
                  <a:srgbClr val="333333"/>
                </a:solidFill>
                <a:effectLst>
                  <a:outerShdw blurRad="38100" dist="38100" dir="2700000" algn="tl">
                    <a:srgbClr val="000000"/>
                  </a:outerShdw>
                </a:effectLst>
                <a:latin typeface="Times New Roman" pitchFamily="18" charset="0"/>
              </a:rPr>
              <a:t>ako</a:t>
            </a:r>
            <a:r>
              <a:rPr lang="en-US" altLang="sr-Latn-RS" sz="2400" b="1" dirty="0">
                <a:solidFill>
                  <a:srgbClr val="333333"/>
                </a:solidFill>
                <a:effectLst>
                  <a:outerShdw blurRad="38100" dist="38100" dir="2700000" algn="tl">
                    <a:srgbClr val="000000"/>
                  </a:outerShdw>
                </a:effectLst>
                <a:latin typeface="Times New Roman" pitchFamily="18" charset="0"/>
              </a:rPr>
              <a:t> se </a:t>
            </a:r>
            <a:r>
              <a:rPr lang="en-US" altLang="sr-Latn-RS" sz="2400" b="1" dirty="0" err="1">
                <a:solidFill>
                  <a:srgbClr val="333333"/>
                </a:solidFill>
                <a:effectLst>
                  <a:outerShdw blurRad="38100" dist="38100" dir="2700000" algn="tl">
                    <a:srgbClr val="000000"/>
                  </a:outerShdw>
                </a:effectLst>
                <a:latin typeface="Times New Roman" pitchFamily="18" charset="0"/>
              </a:rPr>
              <a:t>rezonancija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plazmona</a:t>
            </a:r>
            <a:r>
              <a:rPr lang="en-US" altLang="sr-Latn-RS" sz="2400" b="1" dirty="0">
                <a:solidFill>
                  <a:srgbClr val="333333"/>
                </a:solidFill>
                <a:effectLst>
                  <a:outerShdw blurRad="38100" dist="38100" dir="2700000" algn="tl">
                    <a:srgbClr val="000000"/>
                  </a:outerShdw>
                </a:effectLst>
                <a:latin typeface="Times New Roman" pitchFamily="18" charset="0"/>
              </a:rPr>
              <a:t> Ag </a:t>
            </a:r>
            <a:r>
              <a:rPr lang="en-US" altLang="sr-Latn-RS" sz="2400" b="1" dirty="0" err="1">
                <a:solidFill>
                  <a:srgbClr val="333333"/>
                </a:solidFill>
                <a:effectLst>
                  <a:outerShdw blurRad="38100" dist="38100" dir="2700000" algn="tl">
                    <a:srgbClr val="000000"/>
                  </a:outerShdw>
                </a:effectLst>
                <a:latin typeface="Times New Roman" pitchFamily="18" charset="0"/>
              </a:rPr>
              <a:t>i</a:t>
            </a:r>
            <a:r>
              <a:rPr lang="en-US" altLang="sr-Latn-RS" sz="2400" b="1" dirty="0">
                <a:solidFill>
                  <a:srgbClr val="333333"/>
                </a:solidFill>
                <a:effectLst>
                  <a:outerShdw blurRad="38100" dist="38100" dir="2700000" algn="tl">
                    <a:srgbClr val="000000"/>
                  </a:outerShdw>
                </a:effectLst>
                <a:latin typeface="Times New Roman" pitchFamily="18" charset="0"/>
              </a:rPr>
              <a:t> Au</a:t>
            </a:r>
            <a:r>
              <a:rPr lang="sr-Latn-CS" altLang="sr-Latn-RS" sz="2400" b="1" dirty="0">
                <a:solidFill>
                  <a:srgbClr val="333333"/>
                </a:solidFill>
                <a:effectLst>
                  <a:outerShdw blurRad="38100" dist="38100" dir="2700000" algn="tl">
                    <a:srgbClr val="000000"/>
                  </a:outerShdw>
                </a:effectLst>
                <a:latin typeface="Times New Roman" pitchFamily="18" charset="0"/>
              </a:rPr>
              <a:t>,</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kao</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naj</a:t>
            </a:r>
            <a:r>
              <a:rPr lang="en-US" altLang="sr-Latn-RS" sz="24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400" b="1" dirty="0" err="1">
                <a:solidFill>
                  <a:srgbClr val="333333"/>
                </a:solidFill>
                <a:effectLst>
                  <a:outerShdw blurRad="38100" dist="38100" dir="2700000" algn="tl">
                    <a:srgbClr val="000000"/>
                  </a:outerShdw>
                </a:effectLst>
                <a:latin typeface="Times New Roman" pitchFamily="18" charset="0"/>
              </a:rPr>
              <a:t>eš</a:t>
            </a:r>
            <a:r>
              <a:rPr lang="en-US" altLang="sr-Latn-RS" sz="2400" b="1" dirty="0" err="1">
                <a:solidFill>
                  <a:srgbClr val="333333"/>
                </a:solidFill>
                <a:effectLst>
                  <a:outerShdw blurRad="38100" dist="38100" dir="2700000" algn="tl">
                    <a:srgbClr val="000000"/>
                  </a:outerShdw>
                </a:effectLst>
                <a:latin typeface="Times New Roman" pitchFamily="18" charset="0"/>
                <a:cs typeface="Times New Roman" pitchFamily="18" charset="0"/>
              </a:rPr>
              <a:t>ć</a:t>
            </a:r>
            <a:r>
              <a:rPr lang="en-US" altLang="sr-Latn-RS" sz="2400" b="1" dirty="0" err="1">
                <a:solidFill>
                  <a:srgbClr val="333333"/>
                </a:solidFill>
                <a:effectLst>
                  <a:outerShdw blurRad="38100" dist="38100" dir="2700000" algn="tl">
                    <a:srgbClr val="000000"/>
                  </a:outerShdw>
                </a:effectLst>
                <a:latin typeface="Times New Roman" pitchFamily="18" charset="0"/>
              </a:rPr>
              <a:t>e</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koriš</a:t>
            </a:r>
            <a:r>
              <a:rPr lang="en-US" altLang="sr-Latn-RS" sz="2400" b="1" dirty="0" err="1">
                <a:solidFill>
                  <a:srgbClr val="333333"/>
                </a:solidFill>
                <a:effectLst>
                  <a:outerShdw blurRad="38100" dist="38100" dir="2700000" algn="tl">
                    <a:srgbClr val="000000"/>
                  </a:outerShdw>
                </a:effectLst>
                <a:latin typeface="Times New Roman" pitchFamily="18" charset="0"/>
                <a:cs typeface="Times New Roman" pitchFamily="18" charset="0"/>
              </a:rPr>
              <a:t>ć</a:t>
            </a:r>
            <a:r>
              <a:rPr lang="en-US" altLang="sr-Latn-RS" sz="2400" b="1" dirty="0" err="1">
                <a:solidFill>
                  <a:srgbClr val="333333"/>
                </a:solidFill>
                <a:effectLst>
                  <a:outerShdw blurRad="38100" dist="38100" dir="2700000" algn="tl">
                    <a:srgbClr val="000000"/>
                  </a:outerShdw>
                </a:effectLst>
                <a:latin typeface="Times New Roman" pitchFamily="18" charset="0"/>
              </a:rPr>
              <a:t>enih</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metala</a:t>
            </a:r>
            <a:r>
              <a:rPr lang="sr-Latn-CS" altLang="sr-Latn-RS" sz="2400" b="1" dirty="0">
                <a:solidFill>
                  <a:srgbClr val="333333"/>
                </a:solidFill>
                <a:effectLst>
                  <a:outerShdw blurRad="38100" dist="38100" dir="2700000" algn="tl">
                    <a:srgbClr val="000000"/>
                  </a:outerShdw>
                </a:effectLst>
                <a:latin typeface="Times New Roman" pitchFamily="18" charset="0"/>
              </a:rPr>
              <a:t>,</a:t>
            </a:r>
            <a:r>
              <a:rPr lang="en-US" altLang="sr-Latn-RS" sz="2400" b="1" dirty="0">
                <a:solidFill>
                  <a:srgbClr val="333333"/>
                </a:solidFill>
                <a:effectLst>
                  <a:outerShdw blurRad="38100" dist="38100" dir="2700000" algn="tl">
                    <a:srgbClr val="000000"/>
                  </a:outerShdw>
                </a:effectLst>
                <a:latin typeface="Times New Roman" pitchFamily="18" charset="0"/>
              </a:rPr>
              <a:t> ne </a:t>
            </a:r>
            <a:r>
              <a:rPr lang="en-US" altLang="sr-Latn-RS" sz="2400" b="1" dirty="0" err="1">
                <a:solidFill>
                  <a:srgbClr val="333333"/>
                </a:solidFill>
                <a:effectLst>
                  <a:outerShdw blurRad="38100" dist="38100" dir="2700000" algn="tl">
                    <a:srgbClr val="000000"/>
                  </a:outerShdw>
                </a:effectLst>
                <a:latin typeface="Times New Roman" pitchFamily="18" charset="0"/>
              </a:rPr>
              <a:t>posti</a:t>
            </a:r>
            <a:r>
              <a:rPr lang="en-US" altLang="sr-Latn-RS" sz="2400" b="1" dirty="0" err="1">
                <a:solidFill>
                  <a:srgbClr val="333333"/>
                </a:solidFill>
                <a:effectLst>
                  <a:outerShdw blurRad="38100" dist="38100" dir="2700000" algn="tl">
                    <a:srgbClr val="000000"/>
                  </a:outerShdw>
                </a:effectLst>
                <a:latin typeface="Times New Roman" pitchFamily="18" charset="0"/>
                <a:cs typeface="Times New Roman" pitchFamily="18" charset="0"/>
              </a:rPr>
              <a:t>ž</a:t>
            </a:r>
            <a:r>
              <a:rPr lang="en-US" altLang="sr-Latn-RS" sz="2400" b="1" dirty="0" err="1">
                <a:solidFill>
                  <a:srgbClr val="333333"/>
                </a:solidFill>
                <a:effectLst>
                  <a:outerShdw blurRad="38100" dist="38100" dir="2700000" algn="tl">
                    <a:srgbClr val="000000"/>
                  </a:outerShdw>
                </a:effectLst>
                <a:latin typeface="Times New Roman" pitchFamily="18" charset="0"/>
              </a:rPr>
              <a:t>e</a:t>
            </a:r>
            <a:r>
              <a:rPr lang="en-US" altLang="sr-Latn-RS" sz="2400" b="1" dirty="0">
                <a:solidFill>
                  <a:srgbClr val="333333"/>
                </a:solidFill>
                <a:effectLst>
                  <a:outerShdw blurRad="38100" dist="38100" dir="2700000" algn="tl">
                    <a:srgbClr val="000000"/>
                  </a:outerShdw>
                </a:effectLst>
                <a:latin typeface="Times New Roman" pitchFamily="18" charset="0"/>
              </a:rPr>
              <a:t> u </a:t>
            </a:r>
            <a:r>
              <a:rPr lang="en-US" altLang="sr-Latn-RS" sz="2400" b="1" dirty="0" err="1">
                <a:solidFill>
                  <a:srgbClr val="333333"/>
                </a:solidFill>
                <a:effectLst>
                  <a:outerShdw blurRad="38100" dist="38100" dir="2700000" algn="tl">
                    <a:srgbClr val="000000"/>
                  </a:outerShdw>
                </a:effectLst>
                <a:latin typeface="Times New Roman" pitchFamily="18" charset="0"/>
              </a:rPr>
              <a:t>U</a:t>
            </a:r>
            <a:r>
              <a:rPr lang="sr-Latn-CS" altLang="sr-Latn-RS" sz="2400" b="1" dirty="0">
                <a:solidFill>
                  <a:srgbClr val="333333"/>
                </a:solidFill>
                <a:effectLst>
                  <a:outerShdw blurRad="38100" dist="38100" dir="2700000" algn="tl">
                    <a:srgbClr val="000000"/>
                  </a:outerShdw>
                </a:effectLst>
                <a:latin typeface="Times New Roman" pitchFamily="18" charset="0"/>
              </a:rPr>
              <a:t>LJ</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oblasti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spe</a:t>
            </a:r>
            <a:r>
              <a:rPr lang="sr-Latn-CS" altLang="sr-Latn-RS" sz="2400" b="1" dirty="0">
                <a:solidFill>
                  <a:srgbClr val="333333"/>
                </a:solidFill>
                <a:effectLst>
                  <a:outerShdw blurRad="38100" dist="38100" dir="2700000" algn="tl">
                    <a:srgbClr val="000000"/>
                  </a:outerShdw>
                </a:effectLst>
                <a:latin typeface="Times New Roman" pitchFamily="18" charset="0"/>
              </a:rPr>
              <a:t>k</a:t>
            </a:r>
            <a:r>
              <a:rPr lang="en-US" altLang="sr-Latn-RS" sz="2400" b="1" dirty="0" err="1">
                <a:solidFill>
                  <a:srgbClr val="333333"/>
                </a:solidFill>
                <a:effectLst>
                  <a:outerShdw blurRad="38100" dist="38100" dir="2700000" algn="tl">
                    <a:srgbClr val="000000"/>
                  </a:outerShdw>
                </a:effectLst>
                <a:latin typeface="Times New Roman" pitchFamily="18" charset="0"/>
              </a:rPr>
              <a:t>tra</a:t>
            </a:r>
            <a:r>
              <a:rPr lang="en-US" altLang="sr-Latn-RS" sz="2400" b="1" dirty="0">
                <a:solidFill>
                  <a:srgbClr val="333333"/>
                </a:solidFill>
                <a:effectLst>
                  <a:outerShdw blurRad="38100" dist="38100" dir="2700000" algn="tl">
                    <a:srgbClr val="000000"/>
                  </a:outerShdw>
                </a:effectLst>
                <a:latin typeface="Times New Roman" pitchFamily="18" charset="0"/>
              </a:rPr>
              <a:t> to se </a:t>
            </a:r>
            <a:r>
              <a:rPr lang="en-US" altLang="sr-Latn-RS" sz="2400" b="1" dirty="0" err="1">
                <a:solidFill>
                  <a:srgbClr val="333333"/>
                </a:solidFill>
                <a:effectLst>
                  <a:outerShdw blurRad="38100" dist="38100" dir="2700000" algn="tl">
                    <a:srgbClr val="000000"/>
                  </a:outerShdw>
                </a:effectLst>
                <a:latin typeface="Times New Roman" pitchFamily="18" charset="0"/>
              </a:rPr>
              <a:t>moraju</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koristiti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drugi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metali</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en-US" altLang="sr-Latn-RS" sz="2400" b="1" dirty="0">
                <a:solidFill>
                  <a:srgbClr val="333333"/>
                </a:solidFill>
                <a:effectLst>
                  <a:outerShdw blurRad="38100" dist="38100" dir="2700000" algn="tl">
                    <a:srgbClr val="000000"/>
                  </a:outerShdw>
                </a:effectLst>
                <a:latin typeface="Times New Roman" pitchFamily="18" charset="0"/>
              </a:rPr>
              <a:t>U</a:t>
            </a:r>
            <a:r>
              <a:rPr lang="sr-Latn-CS" altLang="sr-Latn-RS" sz="2400" b="1" dirty="0">
                <a:solidFill>
                  <a:srgbClr val="333333"/>
                </a:solidFill>
                <a:effectLst>
                  <a:outerShdw blurRad="38100" dist="38100" dir="2700000" algn="tl">
                    <a:srgbClr val="000000"/>
                  </a:outerShdw>
                </a:effectLst>
                <a:latin typeface="Times New Roman" pitchFamily="18" charset="0"/>
              </a:rPr>
              <a:t>LJ</a:t>
            </a:r>
            <a:r>
              <a:rPr lang="en-US" altLang="sr-Latn-RS" sz="2400" b="1" dirty="0">
                <a:solidFill>
                  <a:srgbClr val="333333"/>
                </a:solidFill>
                <a:effectLst>
                  <a:outerShdw blurRad="38100" dist="38100" dir="2700000" algn="tl">
                    <a:srgbClr val="000000"/>
                  </a:outerShdw>
                </a:effectLst>
                <a:latin typeface="Times New Roman" pitchFamily="18" charset="0"/>
              </a:rPr>
              <a:t>-SERS </a:t>
            </a:r>
            <a:r>
              <a:rPr lang="en-US" altLang="sr-Latn-RS" sz="2400" b="1" dirty="0" err="1">
                <a:solidFill>
                  <a:srgbClr val="333333"/>
                </a:solidFill>
                <a:effectLst>
                  <a:outerShdw blurRad="38100" dist="38100" dir="2700000" algn="tl">
                    <a:srgbClr val="000000"/>
                  </a:outerShdw>
                </a:effectLst>
                <a:latin typeface="Times New Roman" pitchFamily="18" charset="0"/>
              </a:rPr>
              <a:t>eksperimenti</a:t>
            </a:r>
            <a:r>
              <a:rPr lang="en-US" altLang="sr-Latn-RS" sz="2400" b="1" dirty="0">
                <a:solidFill>
                  <a:srgbClr val="333333"/>
                </a:solidFill>
                <a:effectLst>
                  <a:outerShdw blurRad="38100" dist="38100" dir="2700000" algn="tl">
                    <a:srgbClr val="000000"/>
                  </a:outerShdw>
                </a:effectLst>
                <a:latin typeface="Times New Roman" pitchFamily="18" charset="0"/>
              </a:rPr>
              <a:t> se </a:t>
            </a:r>
            <a:r>
              <a:rPr lang="sr-Latn-CS" altLang="sr-Latn-RS" sz="2400" b="1" dirty="0">
                <a:solidFill>
                  <a:srgbClr val="333333"/>
                </a:solidFill>
                <a:effectLst>
                  <a:outerShdw blurRad="38100" dist="38100" dir="2700000" algn="tl">
                    <a:srgbClr val="000000"/>
                  </a:outerShdw>
                </a:effectLst>
                <a:latin typeface="Times New Roman" pitchFamily="18" charset="0"/>
              </a:rPr>
              <a:t>realizuju na supstratima od </a:t>
            </a:r>
            <a:r>
              <a:rPr lang="en-US" altLang="sr-Latn-RS" sz="2400" b="1" dirty="0" err="1">
                <a:solidFill>
                  <a:srgbClr val="FF0066"/>
                </a:solidFill>
                <a:effectLst>
                  <a:outerShdw blurRad="38100" dist="38100" dir="2700000" algn="tl">
                    <a:srgbClr val="000000"/>
                  </a:outerShdw>
                </a:effectLst>
                <a:latin typeface="Times New Roman" pitchFamily="18" charset="0"/>
              </a:rPr>
              <a:t>rodijim</a:t>
            </a:r>
            <a:r>
              <a:rPr lang="sr-Latn-CS" altLang="sr-Latn-RS" sz="2400" b="1" dirty="0">
                <a:solidFill>
                  <a:srgbClr val="FF0066"/>
                </a:solidFill>
                <a:effectLst>
                  <a:outerShdw blurRad="38100" dist="38100" dir="2700000" algn="tl">
                    <a:srgbClr val="000000"/>
                  </a:outerShdw>
                </a:effectLst>
                <a:latin typeface="Times New Roman" pitchFamily="18" charset="0"/>
              </a:rPr>
              <a:t>a </a:t>
            </a:r>
            <a:r>
              <a:rPr lang="en-US" altLang="sr-Latn-RS" sz="2400" b="1" dirty="0" err="1">
                <a:solidFill>
                  <a:srgbClr val="FF0066"/>
                </a:solidFill>
                <a:effectLst>
                  <a:outerShdw blurRad="38100" dist="38100" dir="2700000" algn="tl">
                    <a:srgbClr val="000000"/>
                  </a:outerShdw>
                </a:effectLst>
                <a:latin typeface="Times New Roman" pitchFamily="18" charset="0"/>
              </a:rPr>
              <a:t>i</a:t>
            </a:r>
            <a:r>
              <a:rPr lang="en-US" altLang="sr-Latn-RS" sz="2400" b="1" dirty="0">
                <a:solidFill>
                  <a:srgbClr val="FF0066"/>
                </a:solidFill>
                <a:effectLst>
                  <a:outerShdw blurRad="38100" dist="38100" dir="2700000" algn="tl">
                    <a:srgbClr val="000000"/>
                  </a:outerShdw>
                </a:effectLst>
                <a:latin typeface="Times New Roman" pitchFamily="18" charset="0"/>
              </a:rPr>
              <a:t> </a:t>
            </a:r>
            <a:r>
              <a:rPr lang="en-US" altLang="sr-Latn-RS" sz="2400" b="1" dirty="0" err="1">
                <a:solidFill>
                  <a:srgbClr val="FF0066"/>
                </a:solidFill>
                <a:effectLst>
                  <a:outerShdw blurRad="38100" dist="38100" dir="2700000" algn="tl">
                    <a:srgbClr val="000000"/>
                  </a:outerShdw>
                </a:effectLst>
                <a:latin typeface="Times New Roman" pitchFamily="18" charset="0"/>
              </a:rPr>
              <a:t>rutenijum</a:t>
            </a:r>
            <a:r>
              <a:rPr lang="sr-Latn-CS" altLang="sr-Latn-RS" sz="2400" b="1" dirty="0">
                <a:solidFill>
                  <a:srgbClr val="FF0066"/>
                </a:solidFill>
                <a:effectLst>
                  <a:outerShdw blurRad="38100" dist="38100" dir="2700000" algn="tl">
                    <a:srgbClr val="000000"/>
                  </a:outerShdw>
                </a:effectLst>
                <a:latin typeface="Times New Roman" pitchFamily="18" charset="0"/>
              </a:rPr>
              <a:t>a (Rh, Ru)</a:t>
            </a:r>
            <a:r>
              <a:rPr lang="sr-Latn-CS" altLang="sr-Latn-RS" sz="2400" b="1" dirty="0">
                <a:solidFill>
                  <a:srgbClr val="333333"/>
                </a:solidFill>
                <a:effectLst>
                  <a:outerShdw blurRad="38100" dist="38100" dir="2700000" algn="tl">
                    <a:srgbClr val="000000"/>
                  </a:outerShdw>
                </a:effectLst>
                <a:latin typeface="Times New Roman" pitchFamily="18" charset="0"/>
              </a:rPr>
              <a:t> (pob. talasna du</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400" b="1" dirty="0">
                <a:solidFill>
                  <a:srgbClr val="333333"/>
                </a:solidFill>
                <a:effectLst>
                  <a:outerShdw blurRad="38100" dist="38100" dir="2700000" algn="tl">
                    <a:srgbClr val="000000"/>
                  </a:outerShdw>
                </a:effectLst>
                <a:latin typeface="Times New Roman" pitchFamily="18" charset="0"/>
              </a:rPr>
              <a:t>ina </a:t>
            </a:r>
            <a:r>
              <a:rPr lang="en-US" altLang="sr-Latn-RS" sz="2400" b="1" dirty="0">
                <a:solidFill>
                  <a:srgbClr val="333333"/>
                </a:solidFill>
                <a:effectLst>
                  <a:outerShdw blurRad="38100" dist="38100" dir="2700000" algn="tl">
                    <a:srgbClr val="000000"/>
                  </a:outerShdw>
                </a:effectLst>
                <a:latin typeface="Times New Roman" pitchFamily="18" charset="0"/>
              </a:rPr>
              <a:t>325 nm</a:t>
            </a:r>
            <a:r>
              <a:rPr lang="sr-Latn-CS" altLang="sr-Latn-RS" sz="2400" b="1" dirty="0">
                <a:solidFill>
                  <a:srgbClr val="333333"/>
                </a:solidFill>
                <a:effectLst>
                  <a:outerShdw blurRad="38100" dist="38100" dir="2700000" algn="tl">
                    <a:srgbClr val="000000"/>
                  </a:outerShdw>
                </a:effectLst>
                <a:latin typeface="Times New Roman" pitchFamily="18" charset="0"/>
              </a:rPr>
              <a:t>)</a:t>
            </a:r>
            <a:endParaRPr lang="en-US" altLang="sr-Latn-RS" sz="24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80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838200"/>
            <a:ext cx="6215063" cy="4791107"/>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598021" name="Rectangle 5"/>
          <p:cNvSpPr>
            <a:spLocks noChangeArrowheads="1"/>
          </p:cNvSpPr>
          <p:nvPr/>
        </p:nvSpPr>
        <p:spPr bwMode="auto">
          <a:xfrm>
            <a:off x="533400" y="1219200"/>
            <a:ext cx="20574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sr-Latn-RS" sz="2000" b="1">
                <a:solidFill>
                  <a:srgbClr val="333333"/>
                </a:solidFill>
                <a:effectLst>
                  <a:outerShdw blurRad="38100" dist="38100" dir="2700000" algn="tl">
                    <a:srgbClr val="000000"/>
                  </a:outerShdw>
                </a:effectLst>
                <a:latin typeface="Times New Roman" pitchFamily="18" charset="0"/>
              </a:rPr>
              <a:t>SERS</a:t>
            </a:r>
            <a:r>
              <a:rPr lang="sr-Latn-CS" altLang="sr-Latn-RS" sz="2000" b="1">
                <a:solidFill>
                  <a:srgbClr val="333333"/>
                </a:solidFill>
                <a:effectLst>
                  <a:outerShdw blurRad="38100" dist="38100" dir="2700000" algn="tl">
                    <a:srgbClr val="000000"/>
                  </a:outerShdw>
                </a:effectLst>
                <a:latin typeface="Times New Roman" pitchFamily="18" charset="0"/>
              </a:rPr>
              <a:t> spektri različitih bakterijskih vrsta</a:t>
            </a:r>
            <a:r>
              <a:rPr lang="sr-Latn-CS" altLang="sr-Latn-RS" sz="2000">
                <a:solidFill>
                  <a:srgbClr val="333333"/>
                </a:solidFill>
                <a:latin typeface="Times New Roman" pitchFamily="18" charset="0"/>
              </a:rPr>
              <a:t> </a:t>
            </a: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7" name="Rectangle 5"/>
          <p:cNvSpPr>
            <a:spLocks noChangeArrowheads="1"/>
          </p:cNvSpPr>
          <p:nvPr/>
        </p:nvSpPr>
        <p:spPr bwMode="auto">
          <a:xfrm>
            <a:off x="533400" y="1676400"/>
            <a:ext cx="3657600" cy="250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2000" b="1" dirty="0">
                <a:solidFill>
                  <a:srgbClr val="333333"/>
                </a:solidFill>
                <a:effectLst>
                  <a:outerShdw blurRad="38100" dist="38100" dir="2700000" algn="tl">
                    <a:srgbClr val="000000"/>
                  </a:outerShdw>
                </a:effectLst>
                <a:latin typeface="Times New Roman" pitchFamily="18" charset="0"/>
              </a:rPr>
              <a:t>ULJ-</a:t>
            </a:r>
            <a:r>
              <a:rPr lang="en-US" altLang="sr-Latn-RS" sz="2000" b="1" dirty="0">
                <a:solidFill>
                  <a:srgbClr val="333333"/>
                </a:solidFill>
                <a:effectLst>
                  <a:outerShdw blurRad="38100" dist="38100" dir="2700000" algn="tl">
                    <a:srgbClr val="000000"/>
                  </a:outerShdw>
                </a:effectLst>
                <a:latin typeface="Times New Roman" pitchFamily="18" charset="0"/>
              </a:rPr>
              <a:t>SERS</a:t>
            </a:r>
            <a:r>
              <a:rPr lang="sr-Latn-CS" altLang="sr-Latn-RS" sz="2000" b="1" dirty="0">
                <a:solidFill>
                  <a:srgbClr val="333333"/>
                </a:solidFill>
                <a:effectLst>
                  <a:outerShdw blurRad="38100" dist="38100" dir="2700000" algn="tl">
                    <a:srgbClr val="000000"/>
                  </a:outerShdw>
                </a:effectLst>
                <a:latin typeface="Times New Roman" pitchFamily="18" charset="0"/>
              </a:rPr>
              <a:t> spektri neurotransmitera dopamina i norepinefrina u rastvoru Ag kolida </a:t>
            </a:r>
          </a:p>
          <a:p>
            <a:endParaRPr lang="sr-Latn-CS" altLang="sr-Latn-RS" sz="2000" b="1" dirty="0">
              <a:solidFill>
                <a:srgbClr val="333333"/>
              </a:solidFill>
              <a:effectLst>
                <a:outerShdw blurRad="38100" dist="38100" dir="2700000" algn="tl">
                  <a:srgbClr val="000000"/>
                </a:outerShdw>
              </a:effectLst>
              <a:latin typeface="Times New Roman" pitchFamily="18" charset="0"/>
            </a:endParaRPr>
          </a:p>
          <a:p>
            <a:endParaRPr lang="sr-Latn-CS" altLang="sr-Latn-RS" sz="2000" b="1" dirty="0">
              <a:solidFill>
                <a:srgbClr val="333333"/>
              </a:solidFill>
              <a:effectLst>
                <a:outerShdw blurRad="38100" dist="38100" dir="2700000" algn="tl">
                  <a:srgbClr val="000000"/>
                </a:outerShdw>
              </a:effectLst>
              <a:latin typeface="Times New Roman" pitchFamily="18" charset="0"/>
            </a:endParaRPr>
          </a:p>
          <a:p>
            <a:endParaRPr lang="sr-Latn-CS" altLang="sr-Latn-RS" sz="2000" b="1" dirty="0">
              <a:solidFill>
                <a:srgbClr val="333333"/>
              </a:solidFill>
              <a:effectLst>
                <a:outerShdw blurRad="38100" dist="38100" dir="2700000" algn="tl">
                  <a:srgbClr val="000000"/>
                </a:outerShdw>
              </a:effectLst>
              <a:latin typeface="Times New Roman" pitchFamily="18" charset="0"/>
            </a:endParaRPr>
          </a:p>
          <a:p>
            <a:r>
              <a:rPr lang="sr-Latn-CS" altLang="sr-Latn-RS" dirty="0">
                <a:solidFill>
                  <a:srgbClr val="333333"/>
                </a:solidFill>
              </a:rPr>
              <a:t> </a:t>
            </a:r>
            <a:r>
              <a:rPr lang="en-US" altLang="sr-Latn-RS" dirty="0">
                <a:solidFill>
                  <a:srgbClr val="333333"/>
                </a:solidFill>
              </a:rPr>
              <a:t> </a:t>
            </a:r>
          </a:p>
        </p:txBody>
      </p:sp>
      <p:pic>
        <p:nvPicPr>
          <p:cNvPr id="597005"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457200"/>
            <a:ext cx="4198938" cy="5874747"/>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59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685800"/>
            <a:ext cx="6029325" cy="5254625"/>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595974" name="Rectangle 6"/>
          <p:cNvSpPr>
            <a:spLocks noChangeArrowheads="1"/>
          </p:cNvSpPr>
          <p:nvPr/>
        </p:nvSpPr>
        <p:spPr bwMode="auto">
          <a:xfrm>
            <a:off x="228600" y="1143000"/>
            <a:ext cx="228600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2000" b="1">
                <a:solidFill>
                  <a:srgbClr val="333333"/>
                </a:solidFill>
                <a:effectLst>
                  <a:outerShdw blurRad="38100" dist="38100" dir="2700000" algn="tl">
                    <a:srgbClr val="000000"/>
                  </a:outerShdw>
                </a:effectLst>
                <a:latin typeface="Times New Roman" pitchFamily="18" charset="0"/>
              </a:rPr>
              <a:t>shematski prikaz konfiguracije za SERS </a:t>
            </a:r>
          </a:p>
          <a:p>
            <a:r>
              <a:rPr lang="sr-Latn-CS" altLang="sr-Latn-RS" sz="2000" b="1">
                <a:solidFill>
                  <a:srgbClr val="333333"/>
                </a:solidFill>
                <a:effectLst>
                  <a:outerShdw blurRad="38100" dist="38100" dir="2700000" algn="tl">
                    <a:srgbClr val="000000"/>
                  </a:outerShdw>
                </a:effectLst>
                <a:latin typeface="Times New Roman" pitchFamily="18" charset="0"/>
              </a:rPr>
              <a:t>“single-molecule” detekciju</a:t>
            </a:r>
          </a:p>
          <a:p>
            <a:endParaRPr lang="sr-Latn-CS" altLang="sr-Latn-RS" sz="2000" b="1">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100" name="Rectangle 12"/>
          <p:cNvSpPr>
            <a:spLocks noChangeArrowheads="1"/>
          </p:cNvSpPr>
          <p:nvPr/>
        </p:nvSpPr>
        <p:spPr bwMode="auto">
          <a:xfrm>
            <a:off x="381000" y="2209800"/>
            <a:ext cx="21336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2000" b="1" dirty="0" smtClean="0">
                <a:solidFill>
                  <a:srgbClr val="333333"/>
                </a:solidFill>
                <a:effectLst>
                  <a:outerShdw blurRad="38100" dist="38100" dir="2700000" algn="tl">
                    <a:srgbClr val="000000"/>
                  </a:outerShdw>
                </a:effectLst>
                <a:latin typeface="Times New Roman" pitchFamily="18" charset="0"/>
              </a:rPr>
              <a:t> Ramanski </a:t>
            </a:r>
            <a:r>
              <a:rPr lang="sr-Latn-CS" altLang="sr-Latn-RS" sz="2000" b="1" dirty="0">
                <a:solidFill>
                  <a:srgbClr val="333333"/>
                </a:solidFill>
                <a:effectLst>
                  <a:outerShdw blurRad="38100" dist="38100" dir="2700000" algn="tl">
                    <a:srgbClr val="000000"/>
                  </a:outerShdw>
                </a:effectLst>
                <a:latin typeface="Times New Roman" pitchFamily="18" charset="0"/>
              </a:rPr>
              <a:t>spektrometar</a:t>
            </a:r>
          </a:p>
          <a:p>
            <a:endParaRPr lang="sr-Latn-CS" altLang="sr-Latn-RS" sz="2000" dirty="0">
              <a:latin typeface="Times New Roman" pitchFamily="18" charset="0"/>
            </a:endParaRPr>
          </a:p>
        </p:txBody>
      </p:sp>
      <p:pic>
        <p:nvPicPr>
          <p:cNvPr id="735236" name="Picture 4" descr="http://img.directindustry.com/images_di/photo-g/25366-528326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33600" y="1143000"/>
            <a:ext cx="6800850" cy="4524234"/>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8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4181" y="609600"/>
            <a:ext cx="5634038" cy="4840288"/>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306189" name="Rectangle 13"/>
          <p:cNvSpPr>
            <a:spLocks noChangeArrowheads="1"/>
          </p:cNvSpPr>
          <p:nvPr/>
        </p:nvSpPr>
        <p:spPr bwMode="auto">
          <a:xfrm>
            <a:off x="1524000" y="5715000"/>
            <a:ext cx="5994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Shematski prikaz makro- i mikro- konfiguracije elemenata </a:t>
            </a:r>
          </a:p>
          <a:p>
            <a:pPr algn="ct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u SERS eksperimentima</a:t>
            </a:r>
            <a:endPar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3"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371600"/>
            <a:ext cx="6649985" cy="3778250"/>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5" name="Rectangle 3"/>
          <p:cNvSpPr>
            <a:spLocks noGrp="1" noChangeArrowheads="1"/>
          </p:cNvSpPr>
          <p:nvPr>
            <p:ph type="body" idx="1"/>
          </p:nvPr>
        </p:nvSpPr>
        <p:spPr>
          <a:xfrm>
            <a:off x="457200" y="152400"/>
            <a:ext cx="8229600" cy="6324600"/>
          </a:xfrm>
        </p:spPr>
        <p:txBody>
          <a:bodyPr/>
          <a:lstStyle/>
          <a:p>
            <a:pPr>
              <a:spcBef>
                <a:spcPts val="0"/>
              </a:spcBef>
              <a:buFontTx/>
              <a:buNone/>
            </a:pPr>
            <a:r>
              <a:rPr lang="sr-Latn-CS" altLang="sr-Latn-RS" sz="2400" b="1" u="sng" dirty="0">
                <a:solidFill>
                  <a:srgbClr val="333333"/>
                </a:solidFill>
                <a:effectLst>
                  <a:outerShdw blurRad="38100" dist="38100" dir="2700000" algn="tl">
                    <a:srgbClr val="000000"/>
                  </a:outerShdw>
                </a:effectLst>
                <a:latin typeface="Times New Roman" pitchFamily="18" charset="0"/>
              </a:rPr>
              <a:t>CCD – detektor </a:t>
            </a:r>
            <a:r>
              <a:rPr lang="sr-Latn-CS" altLang="sr-Latn-RS" sz="2400" b="1" u="sng" dirty="0">
                <a:solidFill>
                  <a:srgbClr val="333333"/>
                </a:solidFill>
                <a:latin typeface="Times New Roman" pitchFamily="18" charset="0"/>
              </a:rPr>
              <a:t>(</a:t>
            </a:r>
            <a:r>
              <a:rPr lang="sr-Latn-CS" altLang="sr-Latn-RS" sz="2400" b="1" i="1" u="sng" dirty="0">
                <a:solidFill>
                  <a:srgbClr val="333333"/>
                </a:solidFill>
                <a:effectLst>
                  <a:outerShdw blurRad="38100" dist="38100" dir="2700000" algn="tl">
                    <a:srgbClr val="000000">
                      <a:alpha val="43137"/>
                    </a:srgbClr>
                  </a:outerShdw>
                </a:effectLst>
                <a:latin typeface="Times New Roman" pitchFamily="18" charset="0"/>
              </a:rPr>
              <a:t>C</a:t>
            </a:r>
            <a:r>
              <a:rPr lang="sr-Latn-CS" altLang="sr-Latn-RS" sz="2400" b="1" i="1" u="sng" dirty="0">
                <a:solidFill>
                  <a:srgbClr val="333333"/>
                </a:solidFill>
                <a:latin typeface="Times New Roman" pitchFamily="18" charset="0"/>
              </a:rPr>
              <a:t>harge </a:t>
            </a:r>
            <a:r>
              <a:rPr lang="sr-Latn-CS" altLang="sr-Latn-RS" sz="2400" b="1" i="1" u="sng" dirty="0">
                <a:solidFill>
                  <a:srgbClr val="333333"/>
                </a:solidFill>
                <a:effectLst>
                  <a:outerShdw blurRad="38100" dist="38100" dir="2700000" algn="tl">
                    <a:srgbClr val="000000">
                      <a:alpha val="43137"/>
                    </a:srgbClr>
                  </a:outerShdw>
                </a:effectLst>
                <a:latin typeface="Times New Roman" pitchFamily="18" charset="0"/>
              </a:rPr>
              <a:t>C</a:t>
            </a:r>
            <a:r>
              <a:rPr lang="sr-Latn-CS" altLang="sr-Latn-RS" sz="2400" b="1" i="1" u="sng" dirty="0">
                <a:solidFill>
                  <a:srgbClr val="333333"/>
                </a:solidFill>
                <a:latin typeface="Times New Roman" pitchFamily="18" charset="0"/>
              </a:rPr>
              <a:t>oupled </a:t>
            </a:r>
            <a:r>
              <a:rPr lang="sr-Latn-CS" altLang="sr-Latn-RS" sz="2400" b="1" i="1" u="sng" dirty="0">
                <a:solidFill>
                  <a:srgbClr val="333333"/>
                </a:solidFill>
                <a:effectLst>
                  <a:outerShdw blurRad="38100" dist="38100" dir="2700000" algn="tl">
                    <a:srgbClr val="000000">
                      <a:alpha val="43137"/>
                    </a:srgbClr>
                  </a:outerShdw>
                </a:effectLst>
                <a:latin typeface="Times New Roman" pitchFamily="18" charset="0"/>
              </a:rPr>
              <a:t>D</a:t>
            </a:r>
            <a:r>
              <a:rPr lang="sr-Latn-CS" altLang="sr-Latn-RS" sz="2400" b="1" i="1" u="sng" dirty="0">
                <a:solidFill>
                  <a:srgbClr val="333333"/>
                </a:solidFill>
                <a:latin typeface="Times New Roman" pitchFamily="18" charset="0"/>
              </a:rPr>
              <a:t>evice</a:t>
            </a:r>
            <a:r>
              <a:rPr lang="sr-Latn-CS" altLang="sr-Latn-RS" sz="2400" b="1" u="sng" dirty="0">
                <a:solidFill>
                  <a:srgbClr val="333333"/>
                </a:solidFill>
                <a:latin typeface="Times New Roman" pitchFamily="18" charset="0"/>
              </a:rPr>
              <a:t>)</a:t>
            </a:r>
          </a:p>
          <a:p>
            <a:pPr>
              <a:spcBef>
                <a:spcPts val="0"/>
              </a:spcBef>
              <a:buFontTx/>
              <a:buNone/>
            </a:pPr>
            <a:endParaRPr lang="sr-Latn-CS" altLang="sr-Latn-RS" sz="2400" b="1" u="sng"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a:solidFill>
                  <a:srgbClr val="333333"/>
                </a:solidFill>
                <a:effectLst>
                  <a:outerShdw blurRad="38100" dist="38100" dir="2700000" algn="tl">
                    <a:srgbClr val="000000"/>
                  </a:outerShdw>
                </a:effectLst>
                <a:latin typeface="Times New Roman" pitchFamily="18" charset="0"/>
              </a:rPr>
              <a:t>kompleksan elektronski uređaj koji omogu</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1900" b="1" dirty="0">
                <a:solidFill>
                  <a:srgbClr val="333333"/>
                </a:solidFill>
                <a:effectLst>
                  <a:outerShdw blurRad="38100" dist="38100" dir="2700000" algn="tl">
                    <a:srgbClr val="000000"/>
                  </a:outerShdw>
                </a:effectLst>
                <a:latin typeface="Times New Roman" pitchFamily="18" charset="0"/>
              </a:rPr>
              <a:t>ava </a:t>
            </a:r>
            <a:r>
              <a:rPr lang="sr-Latn-CS" altLang="sr-Latn-RS" sz="1900" b="1" dirty="0">
                <a:solidFill>
                  <a:srgbClr val="FF0066"/>
                </a:solidFill>
                <a:effectLst>
                  <a:outerShdw blurRad="38100" dist="38100" dir="2700000" algn="tl">
                    <a:srgbClr val="000000"/>
                  </a:outerShdw>
                </a:effectLst>
                <a:latin typeface="Times New Roman" pitchFamily="18" charset="0"/>
              </a:rPr>
              <a:t>istovremeno merenje intenziteta svetlosti, u velikom broju ta</a:t>
            </a:r>
            <a:r>
              <a:rPr lang="en-US" altLang="sr-Latn-RS" sz="19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FF0066"/>
                </a:solidFill>
                <a:effectLst>
                  <a:outerShdw blurRad="38100" dist="38100" dir="2700000" algn="tl">
                    <a:srgbClr val="000000"/>
                  </a:outerShdw>
                </a:effectLst>
                <a:latin typeface="Times New Roman" pitchFamily="18" charset="0"/>
              </a:rPr>
              <a:t>aka u ravni</a:t>
            </a: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a:solidFill>
                  <a:srgbClr val="333333"/>
                </a:solidFill>
                <a:effectLst>
                  <a:outerShdw blurRad="38100" dist="38100" dir="2700000" algn="tl">
                    <a:srgbClr val="000000"/>
                  </a:outerShdw>
                </a:effectLst>
                <a:latin typeface="Times New Roman" pitchFamily="18" charset="0"/>
              </a:rPr>
              <a:t>dobijena slika je ekvivalentna slici koja bi se dobila koriš</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1900" b="1" dirty="0">
                <a:solidFill>
                  <a:srgbClr val="333333"/>
                </a:solidFill>
                <a:effectLst>
                  <a:outerShdw blurRad="38100" dist="38100" dir="2700000" algn="tl">
                    <a:srgbClr val="000000"/>
                  </a:outerShdw>
                </a:effectLst>
                <a:latin typeface="Times New Roman" pitchFamily="18" charset="0"/>
              </a:rPr>
              <a:t>enjem filma kao detektora</a:t>
            </a: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a:solidFill>
                  <a:srgbClr val="333333"/>
                </a:solidFill>
                <a:effectLst>
                  <a:outerShdw blurRad="38100" dist="38100" dir="2700000" algn="tl">
                    <a:srgbClr val="000000"/>
                  </a:outerShdw>
                </a:effectLst>
                <a:latin typeface="Times New Roman" pitchFamily="18" charset="0"/>
              </a:rPr>
              <a:t>ne koristi se izlazni razrez što omogućava istovremeno snimanje u širem spektralnom intervalu</a:t>
            </a: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a:solidFill>
                  <a:srgbClr val="333333"/>
                </a:solidFill>
                <a:effectLst>
                  <a:outerShdw blurRad="38100" dist="38100" dir="2700000" algn="tl">
                    <a:srgbClr val="000000"/>
                  </a:outerShdw>
                </a:effectLst>
                <a:latin typeface="Times New Roman" pitchFamily="18" charset="0"/>
              </a:rPr>
              <a:t>ta</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333333"/>
                </a:solidFill>
                <a:effectLst>
                  <a:outerShdw blurRad="38100" dist="38100" dir="2700000" algn="tl">
                    <a:srgbClr val="000000"/>
                  </a:outerShdw>
                </a:effectLst>
                <a:latin typeface="Times New Roman" pitchFamily="18" charset="0"/>
              </a:rPr>
              <a:t>ke u kojima CCD uređaj meri intenzitet svetla nazivaju se pikseli (ve</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1900" b="1" dirty="0">
                <a:solidFill>
                  <a:srgbClr val="333333"/>
                </a:solidFill>
                <a:effectLst>
                  <a:outerShdw blurRad="38100" dist="38100" dir="2700000" algn="tl">
                    <a:srgbClr val="000000"/>
                  </a:outerShdw>
                </a:effectLst>
                <a:latin typeface="Times New Roman" pitchFamily="18" charset="0"/>
              </a:rPr>
              <a:t>i broj piksela po jedinici dužine senzora spektar je bolji)</a:t>
            </a: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a:solidFill>
                  <a:srgbClr val="333333"/>
                </a:solidFill>
                <a:effectLst>
                  <a:outerShdw blurRad="38100" dist="38100" dir="2700000" algn="tl">
                    <a:srgbClr val="000000"/>
                  </a:outerShdw>
                </a:effectLst>
                <a:latin typeface="Times New Roman" pitchFamily="18" charset="0"/>
              </a:rPr>
              <a:t>prednost CCD </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333333"/>
                </a:solidFill>
                <a:effectLst>
                  <a:outerShdw blurRad="38100" dist="38100" dir="2700000" algn="tl">
                    <a:srgbClr val="000000"/>
                  </a:outerShdw>
                </a:effectLst>
                <a:latin typeface="Times New Roman" pitchFamily="18" charset="0"/>
              </a:rPr>
              <a:t>ipova u odnosu na linijske detektore je u tome što </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333333"/>
                </a:solidFill>
                <a:effectLst>
                  <a:outerShdw blurRad="38100" dist="38100" dir="2700000" algn="tl">
                    <a:srgbClr val="000000"/>
                  </a:outerShdw>
                </a:effectLst>
                <a:latin typeface="Times New Roman" pitchFamily="18" charset="0"/>
              </a:rPr>
              <a:t>ipovi imaju oblik </a:t>
            </a:r>
            <a:r>
              <a:rPr lang="sr-Latn-CS" altLang="sr-Latn-RS" sz="1900" b="1" dirty="0" smtClean="0">
                <a:solidFill>
                  <a:srgbClr val="333333"/>
                </a:solidFill>
                <a:effectLst>
                  <a:outerShdw blurRad="38100" dist="38100" dir="2700000" algn="tl">
                    <a:srgbClr val="000000"/>
                  </a:outerShdw>
                </a:effectLst>
                <a:latin typeface="Times New Roman" pitchFamily="18" charset="0"/>
              </a:rPr>
              <a:t>matrice</a:t>
            </a: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smtClean="0">
                <a:solidFill>
                  <a:srgbClr val="333333"/>
                </a:solidFill>
                <a:effectLst>
                  <a:outerShdw blurRad="38100" dist="38100" dir="2700000" algn="tl">
                    <a:srgbClr val="000000"/>
                  </a:outerShdw>
                </a:effectLst>
                <a:latin typeface="Times New Roman" pitchFamily="18" charset="0"/>
              </a:rPr>
              <a:t>svaki </a:t>
            </a:r>
            <a:r>
              <a:rPr lang="sr-Latn-CS" altLang="sr-Latn-RS" sz="1900" b="1" dirty="0">
                <a:solidFill>
                  <a:srgbClr val="333333"/>
                </a:solidFill>
                <a:effectLst>
                  <a:outerShdw blurRad="38100" dist="38100" dir="2700000" algn="tl">
                    <a:srgbClr val="000000"/>
                  </a:outerShdw>
                </a:effectLst>
                <a:latin typeface="Times New Roman" pitchFamily="18" charset="0"/>
              </a:rPr>
              <a:t>red matrice snima po jedan spektar, a kao izlazna informacija dobija se usrednjena vrednost spektara sa svih redova CCD </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i</a:t>
            </a:r>
            <a:r>
              <a:rPr lang="sr-Latn-CS" altLang="sr-Latn-RS" sz="1900" b="1" dirty="0">
                <a:solidFill>
                  <a:srgbClr val="333333"/>
                </a:solidFill>
                <a:effectLst>
                  <a:outerShdw blurRad="38100" dist="38100" dir="2700000" algn="tl">
                    <a:srgbClr val="000000"/>
                  </a:outerShdw>
                </a:effectLst>
                <a:latin typeface="Times New Roman" pitchFamily="18" charset="0"/>
              </a:rPr>
              <a:t>pa</a:t>
            </a: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a:solidFill>
                  <a:srgbClr val="333333"/>
                </a:solidFill>
                <a:effectLst>
                  <a:outerShdw blurRad="38100" dist="38100" dir="2700000" algn="tl">
                    <a:srgbClr val="000000"/>
                  </a:outerShdw>
                </a:effectLst>
                <a:latin typeface="Times New Roman" pitchFamily="18" charset="0"/>
              </a:rPr>
              <a:t>kamera sa CCD senzorom prilagođenim za snimanje  opti</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333333"/>
                </a:solidFill>
                <a:effectLst>
                  <a:outerShdw blurRad="38100" dist="38100" dir="2700000" algn="tl">
                    <a:srgbClr val="000000"/>
                  </a:outerShdw>
                </a:effectLst>
                <a:latin typeface="Times New Roman" pitchFamily="18" charset="0"/>
              </a:rPr>
              <a:t>kih spektara (ICCD) (povezuje se sa računarom pomoću kontrolne kartice)</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39" name="Rectangle 3"/>
          <p:cNvSpPr>
            <a:spLocks noGrp="1" noChangeArrowheads="1"/>
          </p:cNvSpPr>
          <p:nvPr>
            <p:ph type="body" idx="1"/>
          </p:nvPr>
        </p:nvSpPr>
        <p:spPr>
          <a:xfrm>
            <a:off x="457200" y="228600"/>
            <a:ext cx="8229600" cy="5943600"/>
          </a:xfrm>
        </p:spPr>
        <p:txBody>
          <a:bodyPr/>
          <a:lstStyle/>
          <a:p>
            <a:pPr>
              <a:spcBef>
                <a:spcPts val="0"/>
              </a:spcBef>
              <a:buFont typeface="Wingdings" panose="05000000000000000000" pitchFamily="2" charset="2"/>
              <a:buChar char="Ø"/>
            </a:pPr>
            <a:r>
              <a:rPr lang="sr-Latn-CS" altLang="sr-Latn-RS" sz="2100" b="1" dirty="0" smtClean="0">
                <a:solidFill>
                  <a:srgbClr val="333333"/>
                </a:solidFill>
                <a:effectLst>
                  <a:outerShdw blurRad="38100" dist="38100" dir="2700000" algn="tl">
                    <a:srgbClr val="000000"/>
                  </a:outerShdw>
                </a:effectLst>
                <a:latin typeface="Times New Roman" pitchFamily="18" charset="0"/>
              </a:rPr>
              <a:t>kamera </a:t>
            </a:r>
            <a:r>
              <a:rPr lang="sr-Latn-CS" altLang="sr-Latn-RS" sz="2100" b="1" dirty="0">
                <a:solidFill>
                  <a:srgbClr val="333333"/>
                </a:solidFill>
                <a:effectLst>
                  <a:outerShdw blurRad="38100" dist="38100" dir="2700000" algn="tl">
                    <a:srgbClr val="000000"/>
                  </a:outerShdw>
                </a:effectLst>
                <a:latin typeface="Times New Roman" pitchFamily="18" charset="0"/>
              </a:rPr>
              <a:t>mo</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100" b="1" dirty="0">
                <a:solidFill>
                  <a:srgbClr val="333333"/>
                </a:solidFill>
                <a:effectLst>
                  <a:outerShdw blurRad="38100" dist="38100" dir="2700000" algn="tl">
                    <a:srgbClr val="000000"/>
                  </a:outerShdw>
                </a:effectLst>
                <a:latin typeface="Times New Roman" pitchFamily="18" charset="0"/>
              </a:rPr>
              <a:t>e da radi u kontinualnom i u impulsnom re</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100" b="1" dirty="0">
                <a:solidFill>
                  <a:srgbClr val="333333"/>
                </a:solidFill>
                <a:effectLst>
                  <a:outerShdw blurRad="38100" dist="38100" dir="2700000" algn="tl">
                    <a:srgbClr val="000000"/>
                  </a:outerShdw>
                </a:effectLst>
                <a:latin typeface="Times New Roman" pitchFamily="18" charset="0"/>
              </a:rPr>
              <a:t>imu</a:t>
            </a:r>
          </a:p>
          <a:p>
            <a:pPr>
              <a:spcBef>
                <a:spcPts val="0"/>
              </a:spcBef>
              <a:buFont typeface="Wingdings" panose="05000000000000000000" pitchFamily="2" charset="2"/>
              <a:buChar char="Ø"/>
            </a:pPr>
            <a:endParaRPr lang="sr-Latn-C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100" b="1" dirty="0">
                <a:solidFill>
                  <a:srgbClr val="333333"/>
                </a:solidFill>
                <a:effectLst>
                  <a:outerShdw blurRad="38100" dist="38100" dir="2700000" algn="tl">
                    <a:srgbClr val="000000"/>
                  </a:outerShdw>
                </a:effectLst>
                <a:latin typeface="Times New Roman" pitchFamily="18" charset="0"/>
              </a:rPr>
              <a:t>rad u impulsnom re</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100" b="1" dirty="0">
                <a:solidFill>
                  <a:srgbClr val="333333"/>
                </a:solidFill>
                <a:effectLst>
                  <a:outerShdw blurRad="38100" dist="38100" dir="2700000" algn="tl">
                    <a:srgbClr val="000000"/>
                  </a:outerShdw>
                </a:effectLst>
                <a:latin typeface="Times New Roman" pitchFamily="18" charset="0"/>
              </a:rPr>
              <a:t>imu snimanja zahteva sinhronizaciju kamere i impulsnog izvora pobuđivanja</a:t>
            </a:r>
            <a:endParaRPr lang="en-U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100" b="1" dirty="0" smtClean="0">
                <a:solidFill>
                  <a:srgbClr val="333333"/>
                </a:solidFill>
                <a:effectLst>
                  <a:outerShdw blurRad="38100" dist="38100" dir="2700000" algn="tl">
                    <a:srgbClr val="000000"/>
                  </a:outerShdw>
                </a:effectLst>
                <a:latin typeface="Times New Roman" pitchFamily="18" charset="0"/>
              </a:rPr>
              <a:t>softver </a:t>
            </a:r>
            <a:r>
              <a:rPr lang="sr-Latn-CS" altLang="sr-Latn-RS" sz="2100" b="1" dirty="0">
                <a:solidFill>
                  <a:srgbClr val="333333"/>
                </a:solidFill>
                <a:effectLst>
                  <a:outerShdw blurRad="38100" dist="38100" dir="2700000" algn="tl">
                    <a:srgbClr val="000000"/>
                  </a:outerShdw>
                </a:effectLst>
                <a:latin typeface="Times New Roman" pitchFamily="18" charset="0"/>
              </a:rPr>
              <a:t>kamere omogu</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100" b="1" dirty="0">
                <a:solidFill>
                  <a:srgbClr val="333333"/>
                </a:solidFill>
                <a:effectLst>
                  <a:outerShdw blurRad="38100" dist="38100" dir="2700000" algn="tl">
                    <a:srgbClr val="000000"/>
                  </a:outerShdw>
                </a:effectLst>
                <a:latin typeface="Times New Roman" pitchFamily="18" charset="0"/>
              </a:rPr>
              <a:t>ava razli</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100" b="1" dirty="0">
                <a:solidFill>
                  <a:srgbClr val="333333"/>
                </a:solidFill>
                <a:effectLst>
                  <a:outerShdw blurRad="38100" dist="38100" dir="2700000" algn="tl">
                    <a:srgbClr val="000000"/>
                  </a:outerShdw>
                </a:effectLst>
                <a:latin typeface="Times New Roman" pitchFamily="18" charset="0"/>
              </a:rPr>
              <a:t>ite na</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100" b="1" dirty="0">
                <a:solidFill>
                  <a:srgbClr val="333333"/>
                </a:solidFill>
                <a:effectLst>
                  <a:outerShdw blurRad="38100" dist="38100" dir="2700000" algn="tl">
                    <a:srgbClr val="000000"/>
                  </a:outerShdw>
                </a:effectLst>
                <a:latin typeface="Times New Roman" pitchFamily="18" charset="0"/>
              </a:rPr>
              <a:t>ine snimanja (akumulaciju više snimaka radi dobijanja povoljnijeg odnosa signal-šum) </a:t>
            </a:r>
            <a:endParaRPr lang="en-U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100" b="1" dirty="0">
                <a:solidFill>
                  <a:srgbClr val="333333"/>
                </a:solidFill>
                <a:effectLst>
                  <a:outerShdw blurRad="38100" dist="38100" dir="2700000" algn="tl">
                    <a:srgbClr val="000000"/>
                  </a:outerShdw>
                </a:effectLst>
                <a:latin typeface="Times New Roman" pitchFamily="18" charset="0"/>
              </a:rPr>
              <a:t>kamera ima mogu</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100" b="1" dirty="0">
                <a:solidFill>
                  <a:srgbClr val="333333"/>
                </a:solidFill>
                <a:effectLst>
                  <a:outerShdw blurRad="38100" dist="38100" dir="2700000" algn="tl">
                    <a:srgbClr val="000000"/>
                  </a:outerShdw>
                </a:effectLst>
                <a:latin typeface="Times New Roman" pitchFamily="18" charset="0"/>
              </a:rPr>
              <a:t>nost i hlađenje CCD senzora Peltijeovim elementom (termoelektri</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100" b="1" dirty="0">
                <a:solidFill>
                  <a:srgbClr val="333333"/>
                </a:solidFill>
                <a:effectLst>
                  <a:outerShdw blurRad="38100" dist="38100" dir="2700000" algn="tl">
                    <a:srgbClr val="000000"/>
                  </a:outerShdw>
                </a:effectLst>
                <a:latin typeface="Times New Roman" pitchFamily="18" charset="0"/>
              </a:rPr>
              <a:t>nim elementom) na -20°C što doprinosi samanjenju struje mraka kamere odnosno smanjenju odnosa </a:t>
            </a:r>
            <a:r>
              <a:rPr lang="sr-Latn-CS" altLang="sr-Latn-RS" sz="2100" b="1" dirty="0" smtClean="0">
                <a:solidFill>
                  <a:srgbClr val="333333"/>
                </a:solidFill>
                <a:effectLst>
                  <a:outerShdw blurRad="38100" dist="38100" dir="2700000" algn="tl">
                    <a:srgbClr val="000000"/>
                  </a:outerShdw>
                </a:effectLst>
                <a:latin typeface="Times New Roman" pitchFamily="18" charset="0"/>
              </a:rPr>
              <a:t>signal-šum</a:t>
            </a:r>
            <a:endParaRPr lang="sr-Latn-C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100" b="1" dirty="0" smtClean="0">
                <a:solidFill>
                  <a:srgbClr val="333333"/>
                </a:solidFill>
                <a:effectLst>
                  <a:outerShdw blurRad="38100" dist="38100" dir="2700000" algn="tl">
                    <a:srgbClr val="000000"/>
                  </a:outerShdw>
                </a:effectLst>
                <a:latin typeface="Times New Roman" pitchFamily="18" charset="0"/>
              </a:rPr>
              <a:t>nedostatak </a:t>
            </a:r>
            <a:r>
              <a:rPr lang="sr-Latn-CS" altLang="sr-Latn-RS" sz="2100" b="1" dirty="0">
                <a:solidFill>
                  <a:srgbClr val="333333"/>
                </a:solidFill>
                <a:effectLst>
                  <a:outerShdw blurRad="38100" dist="38100" dir="2700000" algn="tl">
                    <a:srgbClr val="000000"/>
                  </a:outerShdw>
                </a:effectLst>
                <a:latin typeface="Times New Roman" pitchFamily="18" charset="0"/>
              </a:rPr>
              <a:t>CCD senzora je tzv. efekat „preslušavanja“ -  (efekat koji ima za posledicu da veliki intenzitet svetla, kojem je izlo</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100" b="1" dirty="0">
                <a:solidFill>
                  <a:srgbClr val="333333"/>
                </a:solidFill>
                <a:effectLst>
                  <a:outerShdw blurRad="38100" dist="38100" dir="2700000" algn="tl">
                    <a:srgbClr val="000000"/>
                  </a:outerShdw>
                </a:effectLst>
                <a:latin typeface="Times New Roman" pitchFamily="18" charset="0"/>
              </a:rPr>
              <a:t>en jedan piksel, dovodi do la</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100" b="1" dirty="0">
                <a:solidFill>
                  <a:srgbClr val="333333"/>
                </a:solidFill>
                <a:effectLst>
                  <a:outerShdw blurRad="38100" dist="38100" dir="2700000" algn="tl">
                    <a:srgbClr val="000000"/>
                  </a:outerShdw>
                </a:effectLst>
                <a:latin typeface="Times New Roman" pitchFamily="18" charset="0"/>
              </a:rPr>
              <a:t>nog pove</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100" b="1" dirty="0">
                <a:solidFill>
                  <a:srgbClr val="333333"/>
                </a:solidFill>
                <a:effectLst>
                  <a:outerShdw blurRad="38100" dist="38100" dir="2700000" algn="tl">
                    <a:srgbClr val="000000"/>
                  </a:outerShdw>
                </a:effectLst>
                <a:latin typeface="Times New Roman" pitchFamily="18" charset="0"/>
              </a:rPr>
              <a:t>anja intenziteta signala izmerenih u susednim pikselima, a koji su izlo</a:t>
            </a:r>
            <a:r>
              <a:rPr lang="en-US" altLang="sr-Latn-RS" sz="21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100" b="1" dirty="0">
                <a:solidFill>
                  <a:srgbClr val="333333"/>
                </a:solidFill>
                <a:effectLst>
                  <a:outerShdw blurRad="38100" dist="38100" dir="2700000" algn="tl">
                    <a:srgbClr val="000000"/>
                  </a:outerShdw>
                </a:effectLst>
                <a:latin typeface="Times New Roman" pitchFamily="18" charset="0"/>
              </a:rPr>
              <a:t>eni relativno malim intenzitetima svetla)</a:t>
            </a:r>
          </a:p>
          <a:p>
            <a:pPr>
              <a:spcBef>
                <a:spcPts val="0"/>
              </a:spcBef>
              <a:buFontTx/>
              <a:buNone/>
            </a:pPr>
            <a:endParaRPr lang="sr-Latn-CS" altLang="sr-Latn-RS" sz="2100" b="1" dirty="0">
              <a:solidFill>
                <a:srgbClr val="333333"/>
              </a:solidFill>
              <a:effectLst>
                <a:outerShdw blurRad="38100" dist="38100" dir="2700000" algn="tl">
                  <a:srgbClr val="000000"/>
                </a:outerShdw>
              </a:effectLst>
              <a:latin typeface="Times New Roman" pitchFamily="18" charset="0"/>
            </a:endParaRPr>
          </a:p>
          <a:p>
            <a:pPr>
              <a:spcBef>
                <a:spcPts val="0"/>
              </a:spcBef>
              <a:buFontTx/>
              <a:buNone/>
            </a:pPr>
            <a:endParaRPr lang="en-US" altLang="sr-Latn-RS" sz="21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body" idx="1"/>
          </p:nvPr>
        </p:nvSpPr>
        <p:spPr>
          <a:xfrm>
            <a:off x="381000" y="381000"/>
            <a:ext cx="8458200" cy="5715000"/>
          </a:xfrm>
        </p:spPr>
        <p:txBody>
          <a:bodyPr/>
          <a:lstStyle/>
          <a:p>
            <a:pPr marL="0" indent="0" algn="just">
              <a:buFontTx/>
              <a:buNone/>
            </a:pPr>
            <a:endParaRPr lang="sr-Latn-CS" altLang="sr-Latn-RS" b="1" u="sng" dirty="0" smtClean="0">
              <a:solidFill>
                <a:schemeClr val="tx1">
                  <a:lumMod val="95000"/>
                  <a:lumOff val="5000"/>
                </a:schemeClr>
              </a:solidFill>
              <a:effectLst>
                <a:outerShdw blurRad="38100" dist="38100" dir="2700000" algn="tl">
                  <a:srgbClr val="000000"/>
                </a:outerShdw>
              </a:effectLst>
              <a:latin typeface="Times New Roman" pitchFamily="18" charset="0"/>
            </a:endParaRPr>
          </a:p>
          <a:p>
            <a:pPr marL="0" indent="0" algn="just">
              <a:buFontTx/>
              <a:buNone/>
            </a:pPr>
            <a:r>
              <a:rPr lang="sr-Latn-CS" altLang="sr-Latn-RS" b="1" u="sng" dirty="0" smtClean="0">
                <a:solidFill>
                  <a:schemeClr val="tx1">
                    <a:lumMod val="95000"/>
                    <a:lumOff val="5000"/>
                  </a:schemeClr>
                </a:solidFill>
                <a:effectLst>
                  <a:outerShdw blurRad="38100" dist="38100" dir="2700000" algn="tl">
                    <a:srgbClr val="000000"/>
                  </a:outerShdw>
                </a:effectLst>
                <a:latin typeface="Times New Roman" pitchFamily="18" charset="0"/>
              </a:rPr>
              <a:t>Objašnjenje </a:t>
            </a:r>
            <a:r>
              <a:rPr lang="sr-Latn-CS" altLang="sr-Latn-RS" b="1" u="sng" dirty="0">
                <a:solidFill>
                  <a:schemeClr val="tx1">
                    <a:lumMod val="95000"/>
                    <a:lumOff val="5000"/>
                  </a:schemeClr>
                </a:solidFill>
                <a:effectLst>
                  <a:outerShdw blurRad="38100" dist="38100" dir="2700000" algn="tl">
                    <a:srgbClr val="000000"/>
                  </a:outerShdw>
                </a:effectLst>
                <a:latin typeface="Times New Roman" pitchFamily="18" charset="0"/>
              </a:rPr>
              <a:t>Ramanskog efekta:</a:t>
            </a:r>
          </a:p>
          <a:p>
            <a:pPr marL="0" indent="0" algn="just">
              <a:buFontTx/>
              <a:buNone/>
            </a:pPr>
            <a:endParaRPr lang="sr-Latn-CS" altLang="sr-Latn-RS" b="1" u="sng" dirty="0">
              <a:solidFill>
                <a:schemeClr val="tx1">
                  <a:lumMod val="95000"/>
                  <a:lumOff val="5000"/>
                </a:schemeClr>
              </a:solidFill>
              <a:effectLst>
                <a:outerShdw blurRad="38100" dist="38100" dir="2700000" algn="tl">
                  <a:srgbClr val="000000"/>
                </a:outerShdw>
              </a:effectLst>
              <a:latin typeface="Times New Roman" pitchFamily="18" charset="0"/>
            </a:endParaRPr>
          </a:p>
          <a:p>
            <a:pPr algn="just">
              <a:buFont typeface="Wingdings" panose="05000000000000000000" pitchFamily="2" charset="2"/>
              <a:buChar char="Ø"/>
            </a:pPr>
            <a:r>
              <a:rPr lang="sr-Latn-CS" altLang="sr-Latn-RS" b="1" dirty="0" smtClean="0">
                <a:solidFill>
                  <a:schemeClr val="tx1">
                    <a:lumMod val="95000"/>
                    <a:lumOff val="5000"/>
                  </a:schemeClr>
                </a:solidFill>
                <a:effectLst>
                  <a:outerShdw blurRad="38100" dist="38100" dir="2700000" algn="tl">
                    <a:srgbClr val="000000"/>
                  </a:outerShdw>
                </a:effectLst>
                <a:latin typeface="Times New Roman" pitchFamily="18" charset="0"/>
              </a:rPr>
              <a:t>klasična </a:t>
            </a:r>
            <a:r>
              <a:rPr lang="sr-Latn-CS" altLang="sr-Latn-RS" b="1" dirty="0">
                <a:solidFill>
                  <a:schemeClr val="tx1">
                    <a:lumMod val="95000"/>
                    <a:lumOff val="5000"/>
                  </a:schemeClr>
                </a:solidFill>
                <a:effectLst>
                  <a:outerShdw blurRad="38100" dist="38100" dir="2700000" algn="tl">
                    <a:srgbClr val="000000"/>
                  </a:outerShdw>
                </a:effectLst>
                <a:latin typeface="Times New Roman" pitchFamily="18" charset="0"/>
              </a:rPr>
              <a:t>teorija </a:t>
            </a:r>
            <a:endParaRPr lang="sr-Latn-CS" altLang="sr-Latn-RS" b="1" dirty="0" smtClean="0">
              <a:solidFill>
                <a:schemeClr val="tx1">
                  <a:lumMod val="95000"/>
                  <a:lumOff val="5000"/>
                </a:schemeClr>
              </a:solidFill>
              <a:effectLst>
                <a:outerShdw blurRad="38100" dist="38100" dir="2700000" algn="tl">
                  <a:srgbClr val="000000"/>
                </a:outerShdw>
              </a:effectLst>
              <a:latin typeface="Times New Roman" pitchFamily="18" charset="0"/>
            </a:endParaRPr>
          </a:p>
          <a:p>
            <a:pPr marL="0" indent="0" algn="just">
              <a:buNone/>
            </a:pPr>
            <a:endParaRPr lang="sr-Latn-CS" altLang="sr-Latn-RS" b="1" dirty="0">
              <a:solidFill>
                <a:schemeClr val="tx1">
                  <a:lumMod val="95000"/>
                  <a:lumOff val="5000"/>
                </a:schemeClr>
              </a:solidFill>
              <a:effectLst>
                <a:outerShdw blurRad="38100" dist="38100" dir="2700000" algn="tl">
                  <a:srgbClr val="000000"/>
                </a:outerShdw>
              </a:effectLst>
              <a:latin typeface="Times New Roman" pitchFamily="18" charset="0"/>
            </a:endParaRPr>
          </a:p>
          <a:p>
            <a:pPr algn="just">
              <a:buFont typeface="Wingdings" panose="05000000000000000000" pitchFamily="2" charset="2"/>
              <a:buChar char="Ø"/>
            </a:pPr>
            <a:r>
              <a:rPr lang="sr-Latn-CS" altLang="sr-Latn-RS" b="1" dirty="0" smtClean="0">
                <a:solidFill>
                  <a:schemeClr val="tx1">
                    <a:lumMod val="95000"/>
                    <a:lumOff val="5000"/>
                  </a:schemeClr>
                </a:solidFill>
                <a:effectLst>
                  <a:outerShdw blurRad="38100" dist="38100" dir="2700000" algn="tl">
                    <a:srgbClr val="000000"/>
                  </a:outerShdw>
                </a:effectLst>
                <a:latin typeface="Times New Roman" pitchFamily="18" charset="0"/>
              </a:rPr>
              <a:t>kvantna </a:t>
            </a:r>
            <a:r>
              <a:rPr lang="sr-Latn-CS" altLang="sr-Latn-RS" b="1" dirty="0">
                <a:solidFill>
                  <a:schemeClr val="tx1">
                    <a:lumMod val="95000"/>
                    <a:lumOff val="5000"/>
                  </a:schemeClr>
                </a:solidFill>
                <a:effectLst>
                  <a:outerShdw blurRad="38100" dist="38100" dir="2700000" algn="tl">
                    <a:srgbClr val="000000"/>
                  </a:outerShdw>
                </a:effectLst>
                <a:latin typeface="Times New Roman" pitchFamily="18" charset="0"/>
              </a:rPr>
              <a:t>teorija </a:t>
            </a:r>
          </a:p>
          <a:p>
            <a:pPr marL="0" indent="0" algn="just">
              <a:buFontTx/>
              <a:buNone/>
            </a:pPr>
            <a:endParaRPr lang="sr-Latn-CS" altLang="sr-Latn-RS" b="1" dirty="0">
              <a:solidFill>
                <a:schemeClr val="tx1">
                  <a:lumMod val="95000"/>
                  <a:lumOff val="5000"/>
                </a:schemeClr>
              </a:solidFill>
              <a:effectLst>
                <a:outerShdw blurRad="38100" dist="38100" dir="2700000" algn="tl">
                  <a:srgbClr val="000000"/>
                </a:outerShdw>
              </a:effectLst>
              <a:latin typeface="Times New Roman" pitchFamily="18" charset="0"/>
            </a:endParaRPr>
          </a:p>
          <a:p>
            <a:pPr marL="0" indent="0" algn="just">
              <a:buFontTx/>
              <a:buNone/>
            </a:pPr>
            <a:endParaRPr lang="sr-Latn-CS" altLang="sr-Latn-RS" sz="2800" b="1" dirty="0">
              <a:solidFill>
                <a:schemeClr val="tx1">
                  <a:lumMod val="95000"/>
                  <a:lumOff val="5000"/>
                </a:schemeClr>
              </a:solidFill>
              <a:effectLst>
                <a:outerShdw blurRad="38100" dist="38100" dir="2700000" algn="tl">
                  <a:srgbClr val="000000"/>
                </a:outerShdw>
              </a:effectLst>
              <a:latin typeface="Times New Roman" pitchFamily="18" charset="0"/>
            </a:endParaRPr>
          </a:p>
          <a:p>
            <a:pPr marL="0" indent="0" algn="just">
              <a:buFontTx/>
              <a:buNone/>
            </a:pPr>
            <a:endParaRPr lang="sr-Latn-CS" altLang="sr-Latn-RS" b="1" dirty="0">
              <a:solidFill>
                <a:schemeClr val="tx1">
                  <a:lumMod val="95000"/>
                  <a:lumOff val="5000"/>
                </a:schemeClr>
              </a:solidFill>
              <a:effectLst>
                <a:outerShdw blurRad="38100" dist="38100" dir="2700000" algn="tl">
                  <a:srgbClr val="000000"/>
                </a:outerShdw>
              </a:effectLst>
              <a:latin typeface="Times New Roman" pitchFamily="18" charset="0"/>
            </a:endParaRPr>
          </a:p>
          <a:p>
            <a:pPr marL="0" indent="0" algn="just">
              <a:buFontTx/>
              <a:buNone/>
            </a:pPr>
            <a:endParaRPr lang="sr-Latn-CS" altLang="sr-Latn-RS" b="1" dirty="0">
              <a:solidFill>
                <a:schemeClr val="tx1">
                  <a:lumMod val="95000"/>
                  <a:lumOff val="5000"/>
                </a:schemeClr>
              </a:solidFill>
              <a:effectLst>
                <a:outerShdw blurRad="38100" dist="38100" dir="2700000" algn="tl">
                  <a:srgbClr val="000000"/>
                </a:outerShdw>
              </a:effectLst>
              <a:latin typeface="Times New Roman" pitchFamily="18" charset="0"/>
            </a:endParaRPr>
          </a:p>
          <a:p>
            <a:pPr marL="0" indent="0">
              <a:buFontTx/>
              <a:buNone/>
            </a:pPr>
            <a:endParaRPr lang="sr-Latn-CS" altLang="sr-Latn-RS" b="1" dirty="0">
              <a:solidFill>
                <a:schemeClr val="tx1">
                  <a:lumMod val="95000"/>
                  <a:lumOff val="5000"/>
                </a:schemeClr>
              </a:solidFill>
              <a:effectLst>
                <a:outerShdw blurRad="38100" dist="38100" dir="2700000" algn="tl">
                  <a:srgbClr val="000000"/>
                </a:outerShdw>
              </a:effectLst>
              <a:latin typeface="Times New Roman" pitchFamily="18" charset="0"/>
            </a:endParaRPr>
          </a:p>
        </p:txBody>
      </p:sp>
    </p:spTree>
    <p:extLst>
      <p:ext uri="{BB962C8B-B14F-4D97-AF65-F5344CB8AC3E}">
        <p14:creationId xmlns:p14="http://schemas.microsoft.com/office/powerpoint/2010/main" val="8964172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ChangeArrowheads="1"/>
          </p:cNvSpPr>
          <p:nvPr>
            <p:ph type="body" idx="1"/>
          </p:nvPr>
        </p:nvSpPr>
        <p:spPr>
          <a:xfrm>
            <a:off x="457200" y="838200"/>
            <a:ext cx="8382000" cy="4525963"/>
          </a:xfrm>
        </p:spPr>
        <p:txBody>
          <a:bodyPr/>
          <a:lstStyle/>
          <a:p>
            <a:pPr algn="just">
              <a:buFontTx/>
              <a:buNone/>
            </a:pPr>
            <a:r>
              <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Opšte izborno pravilo za </a:t>
            </a:r>
          </a:p>
          <a:p>
            <a:pPr algn="just">
              <a:buFontTx/>
              <a:buNone/>
            </a:pPr>
            <a:r>
              <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pojavu Ramanskih spektara:</a:t>
            </a:r>
          </a:p>
          <a:p>
            <a:pPr algn="just">
              <a:buFontTx/>
              <a:buNone/>
            </a:pPr>
            <a:endPar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lgn="ctr">
              <a:buFontTx/>
              <a:buNone/>
            </a:pPr>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b="1" u="sng" dirty="0">
                <a:solidFill>
                  <a:schemeClr val="tx1">
                    <a:lumMod val="85000"/>
                    <a:lumOff val="15000"/>
                  </a:schemeClr>
                </a:solidFill>
                <a:effectLst>
                  <a:outerShdw blurRad="38100" dist="38100" dir="2700000" algn="tl">
                    <a:srgbClr val="000000"/>
                  </a:outerShdw>
                </a:effectLst>
                <a:latin typeface="Times New Roman" pitchFamily="18" charset="0"/>
              </a:rPr>
              <a:t>MOLEKUL MORA BITI ANIZOTROPNO POLARIZABILAN </a:t>
            </a:r>
            <a:endParaRPr lang="en-US" altLang="sr-Latn-RS" b="1" u="sng"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Tree>
    <p:extLst>
      <p:ext uri="{BB962C8B-B14F-4D97-AF65-F5344CB8AC3E}">
        <p14:creationId xmlns:p14="http://schemas.microsoft.com/office/powerpoint/2010/main" val="16214400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448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3985" y="2362200"/>
            <a:ext cx="4640479" cy="2743200"/>
          </a:xfrm>
          <a:prstGeom prst="rect">
            <a:avLst/>
          </a:prstGeom>
          <a:noFill/>
          <a:ln w="9525">
            <a:solidFill>
              <a:schemeClr val="tx1"/>
            </a:solidFill>
            <a:miter lim="800000"/>
            <a:headEnd/>
            <a:tailEnd/>
          </a:ln>
          <a:effectLst>
            <a:glow rad="228600">
              <a:schemeClr val="accent4">
                <a:satMod val="175000"/>
                <a:alpha val="40000"/>
              </a:schemeClr>
            </a:glow>
          </a:effectLst>
          <a:extLst>
            <a:ext uri="{909E8E84-426E-40DD-AFC4-6F175D3DCCD1}">
              <a14:hiddenFill xmlns:a14="http://schemas.microsoft.com/office/drawing/2010/main">
                <a:solidFill>
                  <a:schemeClr val="accent1"/>
                </a:solidFill>
              </a14:hiddenFill>
            </a:ext>
          </a:extLst>
        </p:spPr>
      </p:pic>
      <p:sp>
        <p:nvSpPr>
          <p:cNvPr id="3" name="Rectangle 2"/>
          <p:cNvSpPr txBox="1">
            <a:spLocks noChangeArrowheads="1"/>
          </p:cNvSpPr>
          <p:nvPr/>
        </p:nvSpPr>
        <p:spPr>
          <a:xfrm>
            <a:off x="152400" y="228600"/>
            <a:ext cx="4114800" cy="6477000"/>
          </a:xfrm>
          <a:prstGeom prst="rect">
            <a:avLst/>
          </a:prstGeom>
        </p:spPr>
        <p:txBody>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lnSpc>
                <a:spcPct val="80000"/>
              </a:lnSpc>
              <a:buFontTx/>
              <a:buNone/>
            </a:pPr>
            <a:r>
              <a:rPr lang="sr-Latn-CS" altLang="sr-Latn-RS" sz="2400" b="1" u="sng" kern="0" dirty="0" smtClean="0">
                <a:solidFill>
                  <a:srgbClr val="333333"/>
                </a:solidFill>
                <a:effectLst>
                  <a:outerShdw blurRad="38100" dist="38100" dir="2700000" algn="tl">
                    <a:srgbClr val="000000"/>
                  </a:outerShdw>
                </a:effectLst>
                <a:latin typeface="Times New Roman" pitchFamily="18" charset="0"/>
              </a:rPr>
              <a:t>Interakcija molekula i EMZ:</a:t>
            </a:r>
          </a:p>
          <a:p>
            <a:pPr marL="0" indent="0">
              <a:lnSpc>
                <a:spcPct val="80000"/>
              </a:lnSpc>
              <a:buFontTx/>
              <a:buNone/>
            </a:pPr>
            <a:endParaRPr lang="sr-Latn-CS" altLang="sr-Latn-RS" sz="2400" b="1" u="sng" kern="0" dirty="0" smtClean="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800" b="1" kern="0" dirty="0" smtClean="0">
                <a:solidFill>
                  <a:schemeClr val="tx1">
                    <a:lumMod val="85000"/>
                    <a:lumOff val="15000"/>
                  </a:schemeClr>
                </a:solidFill>
                <a:effectLst>
                  <a:outerShdw blurRad="38100" dist="38100" dir="2700000" algn="tl">
                    <a:srgbClr val="000000"/>
                  </a:outerShdw>
                </a:effectLst>
                <a:latin typeface="Times New Roman" pitchFamily="18" charset="0"/>
              </a:rPr>
              <a:t>kada se molekul izloži zračenju iz  ULJ ili VID oblasti spektra sila koju ispoljava komponenta oscilujućeg električnog polja upadnog fotona teži da promeni  rastojanje između naelektrisanja, elektrona u odnosu na jezgra, u molekulu</a:t>
            </a:r>
          </a:p>
          <a:p>
            <a:pPr>
              <a:spcBef>
                <a:spcPts val="0"/>
              </a:spcBef>
              <a:buFont typeface="Wingdings" panose="05000000000000000000" pitchFamily="2" charset="2"/>
              <a:buChar char="Ø"/>
            </a:pPr>
            <a:endParaRPr lang="sr-Latn-CS" altLang="sr-Latn-RS" sz="1800" b="1" kern="0" dirty="0">
              <a:solidFill>
                <a:schemeClr val="tx1">
                  <a:lumMod val="85000"/>
                  <a:lumOff val="15000"/>
                </a:schemeClr>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800" b="1" kern="0" dirty="0" smtClean="0">
                <a:solidFill>
                  <a:schemeClr val="tx1">
                    <a:lumMod val="85000"/>
                    <a:lumOff val="15000"/>
                  </a:schemeClr>
                </a:solidFill>
                <a:effectLst>
                  <a:outerShdw blurRad="38100" dist="38100" dir="2700000" algn="tl">
                    <a:srgbClr val="000000"/>
                  </a:outerShdw>
                </a:effectLst>
                <a:latin typeface="Times New Roman" pitchFamily="18" charset="0"/>
              </a:rPr>
              <a:t>važno je da ta promena u molekulu izazove indukovanje dipolnog  momenta, </a:t>
            </a:r>
            <a:r>
              <a:rPr lang="sr-Latn-CS" altLang="sr-Latn-RS" sz="1800" b="1" kern="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a:t>
            </a:r>
            <a:r>
              <a:rPr lang="sr-Latn-CS" altLang="sr-Latn-RS" sz="1800" b="1" kern="0" baseline="-2500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 ind</a:t>
            </a:r>
            <a:r>
              <a:rPr lang="sr-Latn-CS" altLang="sr-Latn-RS" sz="1800" b="1" kern="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 </a:t>
            </a:r>
            <a:r>
              <a:rPr lang="sr-Latn-CS" altLang="sr-Latn-RS" sz="1800" b="1" kern="0" dirty="0" smtClean="0">
                <a:solidFill>
                  <a:srgbClr val="FF0066"/>
                </a:solidFill>
                <a:effectLst>
                  <a:outerShdw blurRad="38100" dist="38100" dir="2700000" algn="tl">
                    <a:srgbClr val="000000"/>
                  </a:outerShdw>
                </a:effectLst>
                <a:latin typeface="Times New Roman" pitchFamily="18" charset="0"/>
              </a:rPr>
              <a:t>kao “dodatak“ i eventualno prisutnom permanentnom dipolnom momentu</a:t>
            </a:r>
            <a:r>
              <a:rPr lang="sr-Latn-CS" altLang="sr-Latn-RS" sz="1800" b="1" kern="0" dirty="0" smtClean="0">
                <a:solidFill>
                  <a:srgbClr val="4D4D4D"/>
                </a:solidFill>
                <a:effectLst>
                  <a:outerShdw blurRad="38100" dist="38100" dir="2700000" algn="tl">
                    <a:srgbClr val="000000"/>
                  </a:outerShdw>
                </a:effectLst>
                <a:latin typeface="Times New Roman" pitchFamily="18" charset="0"/>
              </a:rPr>
              <a:t> </a:t>
            </a:r>
            <a:r>
              <a:rPr lang="sr-Latn-CS" altLang="sr-Latn-RS" sz="1800" b="1" kern="0" dirty="0" smtClean="0">
                <a:solidFill>
                  <a:schemeClr val="tx1">
                    <a:lumMod val="85000"/>
                    <a:lumOff val="15000"/>
                  </a:schemeClr>
                </a:solidFill>
                <a:effectLst>
                  <a:outerShdw blurRad="38100" dist="38100" dir="2700000" algn="tl">
                    <a:srgbClr val="000000"/>
                  </a:outerShdw>
                </a:effectLst>
                <a:latin typeface="Times New Roman" pitchFamily="18" charset="0"/>
              </a:rPr>
              <a:t>molekula</a:t>
            </a:r>
          </a:p>
          <a:p>
            <a:pPr>
              <a:lnSpc>
                <a:spcPct val="80000"/>
              </a:lnSpc>
              <a:buFont typeface="Wingdings" panose="05000000000000000000" pitchFamily="2" charset="2"/>
              <a:buChar char="Ø"/>
            </a:pPr>
            <a:endParaRPr lang="sr-Latn-CS" altLang="sr-Latn-RS" sz="1600" b="1" kern="0" dirty="0" smtClean="0">
              <a:solidFill>
                <a:srgbClr val="4D4D4D"/>
              </a:solidFill>
              <a:effectLst>
                <a:outerShdw blurRad="38100" dist="38100" dir="2700000" algn="tl">
                  <a:srgbClr val="000000"/>
                </a:outerShdw>
              </a:effectLst>
              <a:latin typeface="Times New Roman" pitchFamily="18" charset="0"/>
            </a:endParaRPr>
          </a:p>
          <a:p>
            <a:pPr marL="0" indent="0">
              <a:lnSpc>
                <a:spcPct val="80000"/>
              </a:lnSpc>
              <a:buNone/>
            </a:pPr>
            <a:r>
              <a:rPr lang="sr-Latn-CS" altLang="sr-Latn-RS" sz="1600" b="1" kern="0" dirty="0" smtClean="0">
                <a:solidFill>
                  <a:srgbClr val="FF0066"/>
                </a:solidFill>
                <a:effectLst>
                  <a:outerShdw blurRad="38100" dist="38100" dir="2700000" algn="tl">
                    <a:srgbClr val="000000"/>
                  </a:outerShdw>
                </a:effectLst>
                <a:latin typeface="Times New Roman" pitchFamily="18" charset="0"/>
                <a:sym typeface="Symbol" pitchFamily="18" charset="2"/>
              </a:rPr>
              <a:t>	</a:t>
            </a:r>
            <a:endParaRPr lang="en-US" altLang="sr-Latn-RS" sz="1800" b="1" kern="0" dirty="0">
              <a:solidFill>
                <a:srgbClr val="4D4D4D"/>
              </a:solidFill>
              <a:effectLst>
                <a:outerShdw blurRad="38100" dist="38100" dir="2700000" algn="tl">
                  <a:srgbClr val="000000"/>
                </a:outerShdw>
              </a:effectLst>
              <a:latin typeface="Times New Roman" pitchFamily="18" charset="0"/>
            </a:endParaRPr>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r-Latn-RS"/>
          </a:p>
        </p:txBody>
      </p:sp>
      <p:graphicFrame>
        <p:nvGraphicFramePr>
          <p:cNvPr id="4" name="Object 3"/>
          <p:cNvGraphicFramePr>
            <a:graphicFrameLocks noChangeAspect="1"/>
          </p:cNvGraphicFramePr>
          <p:nvPr>
            <p:extLst>
              <p:ext uri="{D42A27DB-BD31-4B8C-83A1-F6EECF244321}">
                <p14:modId xmlns:p14="http://schemas.microsoft.com/office/powerpoint/2010/main" val="3333334233"/>
              </p:ext>
            </p:extLst>
          </p:nvPr>
        </p:nvGraphicFramePr>
        <p:xfrm>
          <a:off x="1161695" y="4897693"/>
          <a:ext cx="1981200" cy="415413"/>
        </p:xfrm>
        <a:graphic>
          <a:graphicData uri="http://schemas.openxmlformats.org/presentationml/2006/ole">
            <mc:AlternateContent xmlns:mc="http://schemas.openxmlformats.org/markup-compatibility/2006">
              <mc:Choice xmlns:v="urn:schemas-microsoft-com:vml" Requires="v">
                <p:oleObj spid="_x0000_s705766" name="Equation" r:id="rId5" imgW="1028700" imgH="228600" progId="Equation.3">
                  <p:embed/>
                </p:oleObj>
              </mc:Choice>
              <mc:Fallback>
                <p:oleObj name="Equation" r:id="rId5" imgW="10287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61695" y="4897693"/>
                        <a:ext cx="1981200" cy="415413"/>
                      </a:xfrm>
                      <a:prstGeom prst="rect">
                        <a:avLst/>
                      </a:prstGeom>
                      <a:solidFill>
                        <a:schemeClr val="bg1">
                          <a:lumMod val="75000"/>
                        </a:schemeClr>
                      </a:solidFill>
                      <a:ln>
                        <a:solidFill>
                          <a:schemeClr val="tx1">
                            <a:lumMod val="85000"/>
                            <a:lumOff val="15000"/>
                          </a:schemeClr>
                        </a:solidFill>
                      </a:ln>
                    </p:spPr>
                  </p:pic>
                </p:oleObj>
              </mc:Fallback>
            </mc:AlternateContent>
          </a:graphicData>
        </a:graphic>
      </p:graphicFrame>
      <p:pic>
        <p:nvPicPr>
          <p:cNvPr id="7" name="Picture 5" descr="File:Onde electromagnetique.sv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609600"/>
            <a:ext cx="4325035" cy="1065213"/>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r-Latn-RS"/>
          </a:p>
        </p:txBody>
      </p:sp>
      <p:graphicFrame>
        <p:nvGraphicFramePr>
          <p:cNvPr id="8" name="Object 7"/>
          <p:cNvGraphicFramePr>
            <a:graphicFrameLocks noChangeAspect="1"/>
          </p:cNvGraphicFramePr>
          <p:nvPr>
            <p:extLst>
              <p:ext uri="{D42A27DB-BD31-4B8C-83A1-F6EECF244321}">
                <p14:modId xmlns:p14="http://schemas.microsoft.com/office/powerpoint/2010/main" val="3442425307"/>
              </p:ext>
            </p:extLst>
          </p:nvPr>
        </p:nvGraphicFramePr>
        <p:xfrm>
          <a:off x="858795" y="5421863"/>
          <a:ext cx="2637692" cy="381000"/>
        </p:xfrm>
        <a:graphic>
          <a:graphicData uri="http://schemas.openxmlformats.org/presentationml/2006/ole">
            <mc:AlternateContent xmlns:mc="http://schemas.openxmlformats.org/markup-compatibility/2006">
              <mc:Choice xmlns:v="urn:schemas-microsoft-com:vml" Requires="v">
                <p:oleObj spid="_x0000_s705767" name="Equation" r:id="rId9" imgW="1498600" imgH="228600" progId="Equation.3">
                  <p:embed/>
                </p:oleObj>
              </mc:Choice>
              <mc:Fallback>
                <p:oleObj name="Equation" r:id="rId9" imgW="149860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58795" y="5421863"/>
                        <a:ext cx="2637692" cy="381000"/>
                      </a:xfrm>
                      <a:prstGeom prst="rect">
                        <a:avLst/>
                      </a:prstGeom>
                      <a:solidFill>
                        <a:schemeClr val="bg1">
                          <a:lumMod val="75000"/>
                        </a:schemeClr>
                      </a:solidFill>
                      <a:ln>
                        <a:solidFill>
                          <a:schemeClr val="tx1">
                            <a:lumMod val="85000"/>
                            <a:lumOff val="15000"/>
                          </a:schemeClr>
                        </a:solidFill>
                      </a:ln>
                    </p:spPr>
                  </p:pic>
                </p:oleObj>
              </mc:Fallback>
            </mc:AlternateContent>
          </a:graphicData>
        </a:graphic>
      </p:graphicFrame>
      <p:sp>
        <p:nvSpPr>
          <p:cNvPr id="9" name="Rectangle 8"/>
          <p:cNvSpPr/>
          <p:nvPr/>
        </p:nvSpPr>
        <p:spPr>
          <a:xfrm>
            <a:off x="1095552" y="5959135"/>
            <a:ext cx="1997663" cy="313932"/>
          </a:xfrm>
          <a:prstGeom prst="rect">
            <a:avLst/>
          </a:prstGeom>
        </p:spPr>
        <p:txBody>
          <a:bodyPr wrap="none">
            <a:spAutoFit/>
          </a:bodyPr>
          <a:lstStyle/>
          <a:p>
            <a:pPr lvl="0">
              <a:lnSpc>
                <a:spcPct val="80000"/>
              </a:lnSpc>
            </a:pPr>
            <a:r>
              <a:rPr lang="en-US" altLang="sr-Latn-RS" b="1" kern="0" dirty="0" smtClean="0">
                <a:solidFill>
                  <a:srgbClr val="FF0066"/>
                </a:solidFill>
                <a:effectLst>
                  <a:outerShdw blurRad="38100" dist="38100" dir="2700000" algn="tl">
                    <a:srgbClr val="000000">
                      <a:alpha val="43137"/>
                    </a:srgbClr>
                  </a:outerShdw>
                </a:effectLst>
                <a:latin typeface="Times New Roman" pitchFamily="18" charset="0"/>
                <a:sym typeface="Symbol" pitchFamily="18" charset="2"/>
              </a:rPr>
              <a:t></a:t>
            </a:r>
            <a:r>
              <a:rPr lang="sr-Latn-CS" altLang="sr-Latn-RS" b="1" kern="0" dirty="0" smtClean="0">
                <a:solidFill>
                  <a:srgbClr val="FF0066"/>
                </a:solidFill>
                <a:effectLst>
                  <a:outerShdw blurRad="38100" dist="38100" dir="2700000" algn="tl">
                    <a:srgbClr val="000000">
                      <a:alpha val="43137"/>
                    </a:srgbClr>
                  </a:outerShdw>
                </a:effectLst>
                <a:latin typeface="Times New Roman" pitchFamily="18" charset="0"/>
                <a:sym typeface="Symbol" pitchFamily="18" charset="2"/>
              </a:rPr>
              <a:t> </a:t>
            </a:r>
            <a:r>
              <a:rPr lang="sr-Latn-CS" altLang="sr-Latn-RS" b="1" kern="0" dirty="0">
                <a:solidFill>
                  <a:srgbClr val="FF0066"/>
                </a:solidFill>
                <a:effectLst>
                  <a:outerShdw blurRad="38100" dist="38100" dir="2700000" algn="tl">
                    <a:srgbClr val="000000">
                      <a:alpha val="43137"/>
                    </a:srgbClr>
                  </a:outerShdw>
                </a:effectLst>
                <a:latin typeface="Times New Roman" pitchFamily="18" charset="0"/>
                <a:sym typeface="Symbol" pitchFamily="18" charset="2"/>
              </a:rPr>
              <a:t>- polarizabilnost</a:t>
            </a:r>
          </a:p>
        </p:txBody>
      </p:sp>
    </p:spTree>
    <p:extLst>
      <p:ext uri="{BB962C8B-B14F-4D97-AF65-F5344CB8AC3E}">
        <p14:creationId xmlns:p14="http://schemas.microsoft.com/office/powerpoint/2010/main" val="8860719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ChangeArrowheads="1"/>
          </p:cNvSpPr>
          <p:nvPr>
            <p:ph type="body" idx="1"/>
          </p:nvPr>
        </p:nvSpPr>
        <p:spPr>
          <a:xfrm>
            <a:off x="228600" y="152400"/>
            <a:ext cx="4863123" cy="6400800"/>
          </a:xfrm>
        </p:spPr>
        <p:txBody>
          <a:bodyPr/>
          <a:lstStyle/>
          <a:p>
            <a:pPr marL="0" indent="0">
              <a:lnSpc>
                <a:spcPct val="80000"/>
              </a:lnSpc>
              <a:buFontTx/>
              <a:buNone/>
            </a:pPr>
            <a:r>
              <a:rPr lang="sr-Latn-CS" altLang="sr-Latn-RS" sz="2000" b="1" u="sng"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Električni dipol u električnom polju:</a:t>
            </a:r>
          </a:p>
          <a:p>
            <a:pPr marL="0" indent="0">
              <a:lnSpc>
                <a:spcPct val="80000"/>
              </a:lnSpc>
              <a:buFontTx/>
              <a:buNone/>
            </a:pPr>
            <a:endParaRPr lang="sr-Latn-CS" altLang="sr-Latn-RS" sz="20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endParaRP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Pot. E dipola je: </a:t>
            </a:r>
            <a:r>
              <a:rPr lang="sr-Latn-CS" altLang="sr-Latn-RS" sz="1800" b="1" dirty="0">
                <a:solidFill>
                  <a:srgbClr val="FF0066"/>
                </a:solidFill>
                <a:effectLst>
                  <a:outerShdw blurRad="38100" dist="38100" dir="2700000" algn="tl">
                    <a:srgbClr val="000000">
                      <a:alpha val="43137"/>
                    </a:srgbClr>
                  </a:outerShdw>
                </a:effectLst>
                <a:latin typeface="Times New Roman" pitchFamily="18" charset="0"/>
              </a:rPr>
              <a:t>Ep = - qR Ecos</a:t>
            </a:r>
            <a:r>
              <a:rPr lang="el-GR" altLang="sr-Latn-RS" sz="1800" b="1"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θ</a:t>
            </a:r>
            <a:r>
              <a:rPr lang="sr-Latn-CS" altLang="sr-Latn-RS" sz="1800" b="1"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 = -</a:t>
            </a:r>
            <a:r>
              <a:rPr lang="el-GR" altLang="sr-Latn-RS" sz="1800" b="1"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μ</a:t>
            </a:r>
            <a:r>
              <a:rPr lang="sr-Latn-CS" altLang="sr-Latn-RS" sz="1800" b="1"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 </a:t>
            </a:r>
            <a:r>
              <a:rPr lang="sr-Latn-CS" altLang="sr-Latn-RS" sz="1800" b="1" dirty="0">
                <a:solidFill>
                  <a:srgbClr val="FF0066"/>
                </a:solidFill>
                <a:effectLst>
                  <a:outerShdw blurRad="38100" dist="38100" dir="2700000" algn="tl">
                    <a:srgbClr val="000000">
                      <a:alpha val="43137"/>
                    </a:srgbClr>
                  </a:outerShdw>
                </a:effectLst>
                <a:latin typeface="Times New Roman" pitchFamily="18" charset="0"/>
              </a:rPr>
              <a:t>Ecos</a:t>
            </a:r>
            <a:r>
              <a:rPr lang="el-GR" altLang="sr-Latn-RS" sz="1800" b="1"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θ</a:t>
            </a:r>
            <a:r>
              <a:rPr lang="sr-Latn-CS" altLang="sr-Latn-RS" sz="1800" b="1"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 </a:t>
            </a:r>
            <a:endParaRPr lang="el-GR" altLang="sr-Latn-RS" sz="1800" b="1"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sym typeface="Arrows1" pitchFamily="34" charset="2"/>
            </a:endParaRPr>
          </a:p>
          <a:p>
            <a:pPr marL="0" indent="0">
              <a:lnSpc>
                <a:spcPct val="80000"/>
              </a:lnSpc>
              <a:buFontTx/>
              <a:buNone/>
            </a:pPr>
            <a:endPar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endParaRP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a:t>
            </a:r>
            <a:r>
              <a:rPr lang="el-GR"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θ</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 0, Ep je minimalna, antiparalelna  </a:t>
            </a: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orijentacija polju)</a:t>
            </a: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lang="el-GR"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θ</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sym typeface="Symbol" pitchFamily="18" charset="2"/>
              </a:rPr>
              <a:t>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Ep je maksimalna, paralelna </a:t>
            </a: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orijentacija polju)</a:t>
            </a: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R = 2r</a:t>
            </a:r>
          </a:p>
          <a:p>
            <a:pPr marL="0" indent="0">
              <a:lnSpc>
                <a:spcPct val="80000"/>
              </a:lnSpc>
              <a:buFontTx/>
              <a:buNone/>
            </a:pPr>
            <a:endPar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endParaRP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Dipol oseća uticaj </a:t>
            </a: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sila:</a:t>
            </a:r>
            <a:endPar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endParaRP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F</a:t>
            </a:r>
            <a:r>
              <a:rPr lang="sr-Latn-CS" altLang="sr-Latn-RS" sz="18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1</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 = F</a:t>
            </a:r>
            <a:r>
              <a:rPr lang="sr-Latn-CS" altLang="sr-Latn-RS" sz="18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2</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 </a:t>
            </a: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F</a:t>
            </a:r>
            <a:r>
              <a:rPr lang="sr-Latn-CS" altLang="sr-Latn-RS" sz="18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1</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 = +qE = F</a:t>
            </a:r>
            <a:r>
              <a:rPr lang="he-IL" altLang="sr-Latn-RS" sz="18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 F</a:t>
            </a:r>
            <a:r>
              <a:rPr lang="sr-Latn-CS" altLang="sr-Latn-RS" sz="18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sym typeface="Symbol" pitchFamily="18" charset="2"/>
              </a:rPr>
              <a:t></a:t>
            </a:r>
          </a:p>
          <a:p>
            <a:pPr marL="0" indent="0">
              <a:lnSpc>
                <a:spcPct val="80000"/>
              </a:lnSpc>
              <a:buFontTx/>
              <a:buNone/>
            </a:pP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F</a:t>
            </a:r>
            <a:r>
              <a:rPr lang="sr-Latn-CS" altLang="sr-Latn-RS" sz="18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2</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 = -qE = F</a:t>
            </a:r>
            <a:r>
              <a:rPr lang="he-IL" altLang="sr-Latn-RS" sz="18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 F</a:t>
            </a:r>
            <a:r>
              <a:rPr lang="sr-Latn-CS" altLang="sr-Latn-RS" sz="18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sym typeface="Symbol" pitchFamily="18" charset="2"/>
              </a:rPr>
              <a:t></a:t>
            </a:r>
          </a:p>
          <a:p>
            <a:pPr marL="0" indent="0">
              <a:lnSpc>
                <a:spcPct val="80000"/>
              </a:lnSpc>
              <a:buFontTx/>
              <a:buNone/>
            </a:pPr>
            <a:endPar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endParaRPr>
          </a:p>
          <a:p>
            <a:pPr>
              <a:spcBef>
                <a:spcPts val="0"/>
              </a:spcBef>
              <a:buFont typeface="Wingdings" panose="05000000000000000000" pitchFamily="2" charset="2"/>
              <a:buChar char="Ø"/>
            </a:pP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paralelna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komponenta sile </a:t>
            </a: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vrši distorziju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molekula istezanjem (odgovorna za  </a:t>
            </a: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generisanje dipolnog momenta, </a:t>
            </a:r>
            <a:r>
              <a:rPr lang="el-GR"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μ</a:t>
            </a:r>
            <a:r>
              <a:rPr lang="sr-Latn-CS" altLang="sr-Latn-RS" sz="1800" b="1" baseline="-250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ind</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a:t>
            </a:r>
          </a:p>
          <a:p>
            <a:pPr>
              <a:spcBef>
                <a:spcPts val="0"/>
              </a:spcBef>
              <a:buFont typeface="Wingdings" panose="05000000000000000000" pitchFamily="2" charset="2"/>
              <a:buChar char="Ø"/>
            </a:pPr>
            <a:endPar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endParaRPr>
          </a:p>
          <a:p>
            <a:pPr>
              <a:spcBef>
                <a:spcPts val="0"/>
              </a:spcBef>
              <a:buFont typeface="Wingdings" panose="05000000000000000000" pitchFamily="2" charset="2"/>
              <a:buChar char="Ø"/>
            </a:pP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normalna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komponenta sile ispoljava  </a:t>
            </a: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  momenat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sile, </a:t>
            </a:r>
            <a:r>
              <a:rPr lang="sr-Latn-CS" altLang="sr-Latn-RS" sz="1800"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M </a:t>
            </a:r>
            <a:r>
              <a:rPr lang="sr-Latn-CS" altLang="sr-Latn-RS" sz="18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a:t>
            </a:r>
            <a:r>
              <a:rPr lang="en-US" altLang="sr-Latn-RS" sz="18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µ</a:t>
            </a:r>
            <a:r>
              <a:rPr lang="sr-Latn-CS" altLang="sr-Latn-RS" sz="1800"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x E</a:t>
            </a:r>
            <a:r>
              <a:rPr lang="sr-Latn-CS" altLang="sr-Latn-RS" sz="1800"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a:t>
            </a: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koji </a:t>
            </a: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zaokreće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dipol i postavlja </a:t>
            </a: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ga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paralelno polju do </a:t>
            </a:r>
            <a:r>
              <a:rPr lang="sr-Latn-CS" altLang="sr-Latn-RS" sz="1800" b="1"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rPr>
              <a:t>  </a:t>
            </a:r>
            <a:r>
              <a:rPr lang="sr-Latn-CS" altLang="sr-Latn-RS" sz="1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njegove minimalne energije</a:t>
            </a:r>
          </a:p>
          <a:p>
            <a:pPr marL="0" indent="0">
              <a:lnSpc>
                <a:spcPct val="80000"/>
              </a:lnSpc>
              <a:buFontTx/>
              <a:buNone/>
            </a:pPr>
            <a:endParaRPr lang="en-US" altLang="sr-Latn-RS" sz="1800" b="1" u="sng" dirty="0">
              <a:solidFill>
                <a:schemeClr val="tx1">
                  <a:lumMod val="95000"/>
                  <a:lumOff val="5000"/>
                </a:schemeClr>
              </a:solidFill>
              <a:effectLst>
                <a:outerShdw blurRad="38100" dist="38100" dir="2700000" algn="tl">
                  <a:srgbClr val="000000">
                    <a:alpha val="43137"/>
                  </a:srgbClr>
                </a:outerShdw>
              </a:effectLst>
              <a:latin typeface="Times New Roman" pitchFamily="18" charset="0"/>
            </a:endParaRPr>
          </a:p>
          <a:p>
            <a:pPr marL="0" indent="0">
              <a:lnSpc>
                <a:spcPct val="80000"/>
              </a:lnSpc>
              <a:buFontTx/>
              <a:buNone/>
            </a:pPr>
            <a:r>
              <a:rPr lang="en-US" altLang="sr-Latn-RS" sz="800" b="1" dirty="0">
                <a:solidFill>
                  <a:schemeClr val="tx1">
                    <a:lumMod val="95000"/>
                    <a:lumOff val="5000"/>
                  </a:schemeClr>
                </a:solidFill>
                <a:effectLst>
                  <a:outerShdw blurRad="38100" dist="38100" dir="2700000" algn="tl">
                    <a:srgbClr val="000000">
                      <a:alpha val="43137"/>
                    </a:srgbClr>
                  </a:outerShdw>
                </a:effectLst>
                <a:latin typeface="Times New Roman" pitchFamily="18" charset="0"/>
              </a:rPr>
              <a:t> </a:t>
            </a:r>
          </a:p>
        </p:txBody>
      </p:sp>
      <p:pic>
        <p:nvPicPr>
          <p:cNvPr id="290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152400"/>
            <a:ext cx="2828925" cy="2867025"/>
          </a:xfrm>
          <a:prstGeom prst="rect">
            <a:avLst/>
          </a:prstGeom>
          <a:noFill/>
          <a:ln>
            <a:solidFill>
              <a:schemeClr val="tx1">
                <a:lumMod val="85000"/>
                <a:lumOff val="15000"/>
              </a:schemeClr>
            </a:solidFill>
          </a:ln>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2908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3200400"/>
            <a:ext cx="2862263" cy="3448050"/>
          </a:xfrm>
          <a:prstGeom prst="rect">
            <a:avLst/>
          </a:prstGeom>
          <a:noFill/>
          <a:ln>
            <a:solidFill>
              <a:schemeClr val="tx1">
                <a:lumMod val="85000"/>
                <a:lumOff val="15000"/>
              </a:schemeClr>
            </a:solidFill>
          </a:ln>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290833" name="Rectangle 17"/>
          <p:cNvSpPr>
            <a:spLocks noChangeArrowheads="1"/>
          </p:cNvSpPr>
          <p:nvPr/>
        </p:nvSpPr>
        <p:spPr bwMode="auto">
          <a:xfrm>
            <a:off x="5943600" y="4038600"/>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b="1">
                <a:solidFill>
                  <a:srgbClr val="FF0066"/>
                </a:solidFill>
                <a:effectLst>
                  <a:outerShdw blurRad="38100" dist="38100" dir="2700000" algn="tl">
                    <a:srgbClr val="000000"/>
                  </a:outerShdw>
                </a:effectLst>
                <a:latin typeface="Times New Roman" pitchFamily="18" charset="0"/>
              </a:rPr>
              <a:t>F</a:t>
            </a:r>
            <a:r>
              <a:rPr lang="he-IL" altLang="sr-Latn-RS" b="1" baseline="-25000">
                <a:solidFill>
                  <a:srgbClr val="FF0066"/>
                </a:solidFill>
                <a:effectLst>
                  <a:outerShdw blurRad="38100" dist="38100" dir="2700000" algn="tl">
                    <a:srgbClr val="000000"/>
                  </a:outerShdw>
                </a:effectLst>
                <a:latin typeface="Times New Roman" pitchFamily="18" charset="0"/>
                <a:cs typeface="Times New Roman" pitchFamily="18" charset="0"/>
              </a:rPr>
              <a:t>׀׀</a:t>
            </a:r>
            <a:endParaRPr lang="en-US" altLang="sr-Latn-RS" b="1" baseline="-25000">
              <a:solidFill>
                <a:srgbClr val="FF0066"/>
              </a:solidFill>
              <a:effectLst>
                <a:outerShdw blurRad="38100" dist="38100" dir="2700000" algn="tl">
                  <a:srgbClr val="000000"/>
                </a:outerShdw>
              </a:effectLst>
              <a:latin typeface="Times New Roman" pitchFamily="18" charset="0"/>
              <a:cs typeface="Times New Roman" pitchFamily="18" charset="0"/>
            </a:endParaRPr>
          </a:p>
        </p:txBody>
      </p:sp>
      <p:sp>
        <p:nvSpPr>
          <p:cNvPr id="290834" name="Rectangle 18"/>
          <p:cNvSpPr>
            <a:spLocks noChangeArrowheads="1"/>
          </p:cNvSpPr>
          <p:nvPr/>
        </p:nvSpPr>
        <p:spPr bwMode="auto">
          <a:xfrm>
            <a:off x="6858000" y="4191000"/>
            <a:ext cx="423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b="1">
                <a:solidFill>
                  <a:srgbClr val="FF0066"/>
                </a:solidFill>
                <a:effectLst>
                  <a:outerShdw blurRad="38100" dist="38100" dir="2700000" algn="tl">
                    <a:srgbClr val="000000"/>
                  </a:outerShdw>
                </a:effectLst>
                <a:latin typeface="Times New Roman" pitchFamily="18" charset="0"/>
                <a:cs typeface="Times New Roman" pitchFamily="18" charset="0"/>
              </a:rPr>
              <a:t>F</a:t>
            </a:r>
            <a:r>
              <a:rPr lang="sr-Latn-CS" altLang="sr-Latn-RS" b="1" baseline="-25000">
                <a:solidFill>
                  <a:srgbClr val="FF0066"/>
                </a:solidFill>
                <a:effectLst>
                  <a:outerShdw blurRad="38100" dist="38100" dir="2700000" algn="tl">
                    <a:srgbClr val="000000"/>
                  </a:outerShdw>
                </a:effectLst>
                <a:latin typeface="Times New Roman" pitchFamily="18" charset="0"/>
                <a:cs typeface="Times New Roman" pitchFamily="18" charset="0"/>
                <a:sym typeface="Symbol" pitchFamily="18" charset="2"/>
              </a:rPr>
              <a:t></a:t>
            </a:r>
            <a:endParaRPr lang="en-US" altLang="sr-Latn-RS" b="1" baseline="-25000">
              <a:solidFill>
                <a:srgbClr val="FF0066"/>
              </a:solidFill>
              <a:effectLst>
                <a:outerShdw blurRad="38100" dist="38100" dir="2700000" algn="tl">
                  <a:srgbClr val="000000"/>
                </a:outerShdw>
              </a:effectLst>
              <a:latin typeface="Times New Roman" pitchFamily="18" charset="0"/>
              <a:cs typeface="Times New Roman" pitchFamily="18" charset="0"/>
              <a:sym typeface="Symbol" pitchFamily="18" charset="2"/>
            </a:endParaRPr>
          </a:p>
        </p:txBody>
      </p:sp>
      <p:sp>
        <p:nvSpPr>
          <p:cNvPr id="290835" name="Rectangle 19"/>
          <p:cNvSpPr>
            <a:spLocks noChangeArrowheads="1"/>
          </p:cNvSpPr>
          <p:nvPr/>
        </p:nvSpPr>
        <p:spPr bwMode="auto">
          <a:xfrm>
            <a:off x="5943600" y="3886200"/>
            <a:ext cx="387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sz="1600" b="1">
                <a:solidFill>
                  <a:srgbClr val="FF0066"/>
                </a:solidFill>
                <a:effectLst>
                  <a:outerShdw blurRad="38100" dist="38100" dir="2700000" algn="tl">
                    <a:srgbClr val="000000"/>
                  </a:outerShdw>
                </a:effectLst>
                <a:latin typeface="Times New Roman" pitchFamily="18" charset="0"/>
                <a:sym typeface="Arrows1" pitchFamily="34" charset="2"/>
              </a:rPr>
              <a:t></a:t>
            </a:r>
            <a:endParaRPr lang="en-US" altLang="sr-Latn-RS" sz="1600" b="1">
              <a:solidFill>
                <a:srgbClr val="FF0066"/>
              </a:solidFill>
              <a:effectLst>
                <a:outerShdw blurRad="38100" dist="38100" dir="2700000" algn="tl">
                  <a:srgbClr val="000000"/>
                </a:outerShdw>
              </a:effectLst>
              <a:latin typeface="Times New Roman" pitchFamily="18" charset="0"/>
              <a:sym typeface="Arrows1" pitchFamily="34" charset="2"/>
            </a:endParaRPr>
          </a:p>
        </p:txBody>
      </p:sp>
      <p:sp>
        <p:nvSpPr>
          <p:cNvPr id="290836" name="Rectangle 20"/>
          <p:cNvSpPr>
            <a:spLocks noChangeArrowheads="1"/>
          </p:cNvSpPr>
          <p:nvPr/>
        </p:nvSpPr>
        <p:spPr bwMode="auto">
          <a:xfrm>
            <a:off x="6858000" y="4038600"/>
            <a:ext cx="3873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sz="1600" b="1">
                <a:solidFill>
                  <a:srgbClr val="FF0066"/>
                </a:solidFill>
                <a:effectLst>
                  <a:outerShdw blurRad="38100" dist="38100" dir="2700000" algn="tl">
                    <a:srgbClr val="000000"/>
                  </a:outerShdw>
                </a:effectLst>
                <a:latin typeface="Times New Roman" pitchFamily="18" charset="0"/>
                <a:sym typeface="Arrows1" pitchFamily="34" charset="2"/>
              </a:rPr>
              <a:t></a:t>
            </a:r>
            <a:endParaRPr lang="en-US" altLang="sr-Latn-RS" sz="1600" b="1">
              <a:solidFill>
                <a:srgbClr val="FF0066"/>
              </a:solidFill>
              <a:effectLst>
                <a:outerShdw blurRad="38100" dist="38100" dir="2700000" algn="tl">
                  <a:srgbClr val="000000"/>
                </a:outerShdw>
              </a:effectLst>
              <a:latin typeface="Times New Roman" pitchFamily="18" charset="0"/>
              <a:sym typeface="Arrows1" pitchFamily="34" charset="2"/>
            </a:endParaRPr>
          </a:p>
        </p:txBody>
      </p:sp>
      <p:sp>
        <p:nvSpPr>
          <p:cNvPr id="290837" name="Oval 21"/>
          <p:cNvSpPr>
            <a:spLocks noChangeArrowheads="1"/>
          </p:cNvSpPr>
          <p:nvPr/>
        </p:nvSpPr>
        <p:spPr bwMode="auto">
          <a:xfrm>
            <a:off x="5867400" y="3810000"/>
            <a:ext cx="762000" cy="762000"/>
          </a:xfrm>
          <a:prstGeom prst="ellipse">
            <a:avLst/>
          </a:prstGeom>
          <a:noFill/>
          <a:ln w="952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290838" name="Oval 22"/>
          <p:cNvSpPr>
            <a:spLocks noChangeArrowheads="1"/>
          </p:cNvSpPr>
          <p:nvPr/>
        </p:nvSpPr>
        <p:spPr bwMode="auto">
          <a:xfrm>
            <a:off x="6629400" y="3962400"/>
            <a:ext cx="762000" cy="762000"/>
          </a:xfrm>
          <a:prstGeom prst="ellipse">
            <a:avLst/>
          </a:prstGeom>
          <a:noFill/>
          <a:ln w="9525">
            <a:solidFill>
              <a:schemeClr val="tx1">
                <a:lumMod val="85000"/>
                <a:lumOff val="1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290839" name="Rectangle 23"/>
          <p:cNvSpPr>
            <a:spLocks noChangeArrowheads="1"/>
          </p:cNvSpPr>
          <p:nvPr/>
        </p:nvSpPr>
        <p:spPr bwMode="auto">
          <a:xfrm>
            <a:off x="1905000" y="762000"/>
            <a:ext cx="2743200" cy="304800"/>
          </a:xfrm>
          <a:prstGeom prst="rect">
            <a:avLst/>
          </a:prstGeom>
          <a:noFill/>
          <a:ln w="9525">
            <a:solidFill>
              <a:srgbClr val="EAEAEA"/>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Tree>
    <p:extLst>
      <p:ext uri="{BB962C8B-B14F-4D97-AF65-F5344CB8AC3E}">
        <p14:creationId xmlns:p14="http://schemas.microsoft.com/office/powerpoint/2010/main" val="42511160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90818">
                                            <p:txEl>
                                              <p:pRg st="0" end="0"/>
                                            </p:txEl>
                                          </p:spTgt>
                                        </p:tgtEl>
                                        <p:attrNameLst>
                                          <p:attrName>style.visibility</p:attrName>
                                        </p:attrNameLst>
                                      </p:cBhvr>
                                      <p:to>
                                        <p:strVal val="visible"/>
                                      </p:to>
                                    </p:set>
                                    <p:animEffect transition="in" filter="checkerboard(across)">
                                      <p:cBhvr>
                                        <p:cTn id="7" dur="500"/>
                                        <p:tgtEl>
                                          <p:spTgt spid="2908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5" name="Rectangle 3"/>
          <p:cNvSpPr>
            <a:spLocks noGrp="1" noChangeArrowheads="1"/>
          </p:cNvSpPr>
          <p:nvPr>
            <p:ph type="body" idx="1"/>
          </p:nvPr>
        </p:nvSpPr>
        <p:spPr>
          <a:xfrm>
            <a:off x="381000" y="422189"/>
            <a:ext cx="3429000" cy="5440363"/>
          </a:xfrm>
        </p:spPr>
        <p:txBody>
          <a:bodyPr/>
          <a:lstStyle/>
          <a:p>
            <a:pPr>
              <a:buFont typeface="Wingdings" panose="05000000000000000000" pitchFamily="2" charset="2"/>
              <a:buChar char="Ø"/>
            </a:pPr>
            <a:r>
              <a:rPr lang="sr-Latn-CS" altLang="sr-Latn-RS" sz="2400" b="1" dirty="0" smtClean="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veličina </a:t>
            </a:r>
            <a:r>
              <a:rPr lang="en-U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sr-Latn-CS" altLang="sr-Latn-RS" sz="2400" b="1" baseline="-25000"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a:t>
            </a:r>
            <a:r>
              <a:rPr lang="en-U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 time i </a:t>
            </a:r>
            <a:r>
              <a:rPr lang="sr-Latn-C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zavisi od orijentacije </a:t>
            </a:r>
            <a:r>
              <a:rPr lang="sr-Latn-CS" altLang="sr-Latn-RS" sz="24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molekula</a:t>
            </a:r>
            <a:r>
              <a:rPr lang="sr-Latn-CS" altLang="sr-Latn-RS" sz="2400" b="1" dirty="0" smtClean="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u </a:t>
            </a:r>
            <a:r>
              <a:rPr lang="sr-Latn-C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odnosu na  pravac </a:t>
            </a:r>
            <a:r>
              <a:rPr lang="sr-Latn-CS" altLang="sr-Latn-RS" sz="2400" b="1" dirty="0" smtClean="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polja</a:t>
            </a:r>
          </a:p>
          <a:p>
            <a:pPr>
              <a:buFont typeface="Wingdings" panose="05000000000000000000" pitchFamily="2" charset="2"/>
              <a:buChar char="Ø"/>
            </a:pPr>
            <a:endParaRPr lang="sr-Latn-C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CS" altLang="sr-Latn-RS" sz="2400" b="1" dirty="0" smtClean="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najveća </a:t>
            </a:r>
            <a:r>
              <a:rPr lang="sr-Latn-C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vrednost </a:t>
            </a:r>
            <a:r>
              <a:rPr lang="en-U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sr-Latn-CS" altLang="sr-Latn-RS" sz="2400" b="1" baseline="-25000"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a:t>
            </a:r>
            <a:r>
              <a:rPr lang="en-U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je u slučaju paralelne </a:t>
            </a:r>
            <a:r>
              <a:rPr lang="sr-Latn-CS" altLang="sr-Latn-RS" sz="2400" b="1" dirty="0" smtClean="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orijentacije sa poljem</a:t>
            </a:r>
          </a:p>
          <a:p>
            <a:pPr marL="0" indent="0">
              <a:buNone/>
            </a:pPr>
            <a:endParaRPr lang="sr-Latn-CS" altLang="sr-Latn-RS" sz="2400" b="1" dirty="0" smtClean="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CS" altLang="sr-Latn-RS" sz="2400" b="1" dirty="0" smtClean="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najmanji </a:t>
            </a:r>
            <a:r>
              <a:rPr lang="sr-Latn-C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je u slučaju kada je pravac polja </a:t>
            </a:r>
            <a:r>
              <a:rPr lang="sr-Latn-CS" altLang="sr-Latn-RS" sz="2400" b="1" dirty="0" smtClean="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normalan </a:t>
            </a:r>
            <a:r>
              <a:rPr lang="sr-Latn-C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na osu veze</a:t>
            </a:r>
          </a:p>
          <a:p>
            <a:pPr marL="609600" indent="-609600">
              <a:buFontTx/>
              <a:buNone/>
            </a:pPr>
            <a:endParaRPr lang="en-US" altLang="sr-Latn-RS" sz="2400" b="1" dirty="0">
              <a:solidFill>
                <a:srgbClr val="292929"/>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397324" name="Rectangle 12"/>
          <p:cNvSpPr>
            <a:spLocks noChangeArrowheads="1"/>
          </p:cNvSpPr>
          <p:nvPr/>
        </p:nvSpPr>
        <p:spPr bwMode="auto">
          <a:xfrm>
            <a:off x="4953000" y="5655677"/>
            <a:ext cx="32766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sr-Latn-CS" altLang="sr-Latn-RS" sz="16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Moguće </a:t>
            </a:r>
            <a:r>
              <a:rPr lang="sr-Latn-CS" altLang="sr-Latn-RS" sz="16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orijentacije dipola </a:t>
            </a:r>
            <a:r>
              <a:rPr lang="sr-Latn-CS" altLang="sr-Latn-RS" sz="16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 polju</a:t>
            </a:r>
            <a:endParaRPr lang="en-US" altLang="sr-Latn-RS" sz="16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pic>
        <p:nvPicPr>
          <p:cNvPr id="397326"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9707" y="3299381"/>
            <a:ext cx="4438650" cy="2209800"/>
          </a:xfrm>
          <a:prstGeom prst="rect">
            <a:avLst/>
          </a:prstGeom>
          <a:noFill/>
          <a:ln>
            <a:solidFill>
              <a:schemeClr val="tx1">
                <a:lumMod val="85000"/>
                <a:lumOff val="15000"/>
              </a:schemeClr>
            </a:solidFill>
          </a:ln>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422189"/>
            <a:ext cx="4640479" cy="2743200"/>
          </a:xfrm>
          <a:prstGeom prst="rect">
            <a:avLst/>
          </a:prstGeom>
          <a:noFill/>
          <a:ln w="9525">
            <a:solidFill>
              <a:schemeClr val="tx1"/>
            </a:solidFill>
            <a:miter lim="800000"/>
            <a:headEnd/>
            <a:tailEnd/>
          </a:ln>
          <a:effectLst>
            <a:glow rad="228600">
              <a:schemeClr val="accent4">
                <a:satMod val="175000"/>
                <a:alpha val="40000"/>
              </a:schemeClr>
            </a:glo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02790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838200"/>
            <a:ext cx="8229600" cy="4525963"/>
          </a:xfrm>
          <a:prstGeom prst="rect">
            <a:avLst/>
          </a:prstGeom>
        </p:spPr>
        <p:txBody>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 typeface="Wingdings" panose="05000000000000000000" pitchFamily="2" charset="2"/>
              <a:buChar char="Ø"/>
            </a:pPr>
            <a:r>
              <a:rPr lang="sr-Latn-CS" altLang="sr-Latn-RS" sz="2800" b="1" kern="0" dirty="0" smtClean="0">
                <a:solidFill>
                  <a:schemeClr val="tx1">
                    <a:lumMod val="85000"/>
                    <a:lumOff val="15000"/>
                  </a:schemeClr>
                </a:solidFill>
                <a:effectLst>
                  <a:outerShdw blurRad="38100" dist="38100" dir="2700000" algn="tl">
                    <a:srgbClr val="000000"/>
                  </a:outerShdw>
                </a:effectLst>
                <a:latin typeface="Times New Roman" pitchFamily="18" charset="0"/>
              </a:rPr>
              <a:t>NR efekat</a:t>
            </a:r>
          </a:p>
          <a:p>
            <a:pPr>
              <a:buFont typeface="Wingdings" panose="05000000000000000000" pitchFamily="2" charset="2"/>
              <a:buChar char="Ø"/>
            </a:pPr>
            <a:endParaRPr lang="sr-Latn-CS" altLang="sr-Latn-RS" sz="2800" b="1" kern="0" dirty="0" smtClean="0">
              <a:solidFill>
                <a:schemeClr val="tx1">
                  <a:lumMod val="85000"/>
                  <a:lumOff val="15000"/>
                </a:schemeClr>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r>
              <a:rPr lang="sr-Latn-CS" altLang="sr-Latn-RS" sz="2800" b="1" kern="0" dirty="0" smtClean="0">
                <a:solidFill>
                  <a:schemeClr val="tx1">
                    <a:lumMod val="85000"/>
                    <a:lumOff val="15000"/>
                  </a:schemeClr>
                </a:solidFill>
                <a:effectLst>
                  <a:outerShdw blurRad="38100" dist="38100" dir="2700000" algn="tl">
                    <a:srgbClr val="000000"/>
                  </a:outerShdw>
                </a:effectLst>
                <a:latin typeface="Times New Roman" pitchFamily="18" charset="0"/>
              </a:rPr>
              <a:t>RR efekat</a:t>
            </a:r>
          </a:p>
          <a:p>
            <a:pPr>
              <a:buFont typeface="Wingdings" panose="05000000000000000000" pitchFamily="2" charset="2"/>
              <a:buChar char="Ø"/>
            </a:pPr>
            <a:endParaRPr lang="sr-Latn-CS" altLang="sr-Latn-RS" sz="2800" b="1" kern="0" dirty="0" smtClean="0">
              <a:solidFill>
                <a:schemeClr val="tx1">
                  <a:lumMod val="85000"/>
                  <a:lumOff val="15000"/>
                </a:schemeClr>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r>
              <a:rPr lang="sr-Latn-CS" altLang="sr-Latn-RS" sz="2800" b="1" kern="0" dirty="0" smtClean="0">
                <a:solidFill>
                  <a:schemeClr val="tx1">
                    <a:lumMod val="85000"/>
                    <a:lumOff val="15000"/>
                  </a:schemeClr>
                </a:solidFill>
                <a:effectLst>
                  <a:outerShdw blurRad="38100" dist="38100" dir="2700000" algn="tl">
                    <a:srgbClr val="000000"/>
                  </a:outerShdw>
                </a:effectLst>
                <a:latin typeface="Times New Roman" pitchFamily="18" charset="0"/>
              </a:rPr>
              <a:t>SERS i SERRS efekat</a:t>
            </a:r>
          </a:p>
          <a:p>
            <a:pPr>
              <a:buFont typeface="Wingdings" panose="05000000000000000000" pitchFamily="2" charset="2"/>
              <a:buChar char="Ø"/>
            </a:pPr>
            <a:endParaRPr lang="en-US" altLang="sr-Latn-RS" sz="2800" b="1" kern="0"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Tree>
    <p:extLst>
      <p:ext uri="{BB962C8B-B14F-4D97-AF65-F5344CB8AC3E}">
        <p14:creationId xmlns:p14="http://schemas.microsoft.com/office/powerpoint/2010/main" val="1361584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1412" name="Picture 4"/>
          <p:cNvPicPr>
            <a:picLocks noGrp="1" noChangeAspect="1" noChangeArrowheads="1"/>
          </p:cNvPicPr>
          <p:nvPr>
            <p:ph type="body" idx="4294967295"/>
          </p:nvPr>
        </p:nvPicPr>
        <p:blipFill>
          <a:blip r:embed="rId3">
            <a:extLst>
              <a:ext uri="{28A0092B-C50C-407E-A947-70E740481C1C}">
                <a14:useLocalDpi xmlns:a14="http://schemas.microsoft.com/office/drawing/2010/main" val="0"/>
              </a:ext>
            </a:extLst>
          </a:blip>
          <a:srcRect/>
          <a:stretch>
            <a:fillRect/>
          </a:stretch>
        </p:blipFill>
        <p:spPr>
          <a:xfrm>
            <a:off x="2514600" y="762000"/>
            <a:ext cx="3702050" cy="5211763"/>
          </a:xfrm>
          <a:noFill/>
          <a:ln w="9525">
            <a:solidFill>
              <a:srgbClr val="000000"/>
            </a:solidFill>
            <a:miter lim="800000"/>
            <a:headEnd/>
            <a:tailEnd/>
          </a:ln>
          <a:effectLst>
            <a:glow rad="228600">
              <a:schemeClr val="accent4">
                <a:satMod val="175000"/>
                <a:alpha val="40000"/>
              </a:schemeClr>
            </a:glow>
            <a:outerShdw dist="35921" dir="2700000" algn="ctr" rotWithShape="0">
              <a:srgbClr val="808080"/>
            </a:outerShdw>
          </a:effectLst>
          <a:extLst>
            <a:ext uri="{909E8E84-426E-40DD-AFC4-6F175D3DCCD1}">
              <a14:hiddenFill xmlns:a14="http://schemas.microsoft.com/office/drawing/2010/main">
                <a:solidFill>
                  <a:srgbClr val="FFFFFF"/>
                </a:solidFill>
              </a14:hiddenFill>
            </a:ext>
          </a:extLst>
        </p:spPr>
      </p:pic>
      <p:graphicFrame>
        <p:nvGraphicFramePr>
          <p:cNvPr id="401413" name="Object 5"/>
          <p:cNvGraphicFramePr>
            <a:graphicFrameLocks noGrp="1" noChangeAspect="1"/>
          </p:cNvGraphicFramePr>
          <p:nvPr>
            <p:ph/>
          </p:nvPr>
        </p:nvGraphicFramePr>
        <p:xfrm>
          <a:off x="4953000" y="3276600"/>
          <a:ext cx="1060450" cy="514350"/>
        </p:xfrm>
        <a:graphic>
          <a:graphicData uri="http://schemas.openxmlformats.org/presentationml/2006/ole">
            <mc:AlternateContent xmlns:mc="http://schemas.openxmlformats.org/markup-compatibility/2006">
              <mc:Choice xmlns:v="urn:schemas-microsoft-com:vml" Requires="v">
                <p:oleObj spid="_x0000_s725074" name="Equation" r:id="rId4" imgW="444114" imgH="215713" progId="Equation.3">
                  <p:embed/>
                </p:oleObj>
              </mc:Choice>
              <mc:Fallback>
                <p:oleObj name="Equation" r:id="rId4" imgW="444114" imgH="215713"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3276600"/>
                        <a:ext cx="1060450" cy="51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01442" name="Group 34"/>
          <p:cNvGraphicFramePr>
            <a:graphicFrameLocks noGrp="1"/>
          </p:cNvGraphicFramePr>
          <p:nvPr/>
        </p:nvGraphicFramePr>
        <p:xfrm>
          <a:off x="4876800" y="3276600"/>
          <a:ext cx="1143000" cy="609600"/>
        </p:xfrm>
        <a:graphic>
          <a:graphicData uri="http://schemas.openxmlformats.org/drawingml/2006/table">
            <a:tbl>
              <a:tblPr/>
              <a:tblGrid>
                <a:gridCol w="1143000"/>
              </a:tblGrid>
              <a:tr h="6096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FF0066"/>
                      </a:solidFill>
                      <a:prstDash val="solid"/>
                      <a:round/>
                      <a:headEnd type="none" w="med" len="med"/>
                      <a:tailEnd type="none" w="med" len="med"/>
                    </a:lnL>
                    <a:lnR w="12700" cap="flat" cmpd="sng" algn="ctr">
                      <a:solidFill>
                        <a:srgbClr val="FF0066"/>
                      </a:solidFill>
                      <a:prstDash val="solid"/>
                      <a:round/>
                      <a:headEnd type="none" w="med" len="med"/>
                      <a:tailEnd type="none" w="med" len="med"/>
                    </a:lnR>
                    <a:lnT w="12700" cap="flat" cmpd="sng" algn="ctr">
                      <a:solidFill>
                        <a:srgbClr val="FF0066"/>
                      </a:solidFill>
                      <a:prstDash val="solid"/>
                      <a:round/>
                      <a:headEnd type="none" w="med" len="med"/>
                      <a:tailEnd type="none" w="med" len="med"/>
                    </a:lnT>
                    <a:lnB w="12700" cap="flat" cmpd="sng" algn="ctr">
                      <a:solidFill>
                        <a:srgbClr val="FF0066"/>
                      </a:solidFill>
                      <a:prstDash val="solid"/>
                      <a:round/>
                      <a:headEnd type="none" w="med" len="med"/>
                      <a:tailEnd type="none" w="med" len="med"/>
                    </a:lnB>
                    <a:lnTlToBr>
                      <a:noFill/>
                    </a:lnTlToBr>
                    <a:lnBlToTr>
                      <a:noFill/>
                    </a:lnBlToTr>
                    <a:noFill/>
                  </a:tcPr>
                </a:tc>
              </a:tr>
            </a:tbl>
          </a:graphicData>
        </a:graphic>
      </p:graphicFrame>
      <p:sp>
        <p:nvSpPr>
          <p:cNvPr id="401444" name="Rectangle 36"/>
          <p:cNvSpPr>
            <a:spLocks noChangeArrowheads="1"/>
          </p:cNvSpPr>
          <p:nvPr/>
        </p:nvSpPr>
        <p:spPr bwMode="auto">
          <a:xfrm>
            <a:off x="6477000" y="4953000"/>
            <a:ext cx="2438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Promena polarizabilnosti u odnosu na pravac el. polja</a:t>
            </a:r>
            <a:endParaRPr lang="en-US" altLang="sr-Latn-RS"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401445" name="Rectangle 37"/>
          <p:cNvSpPr>
            <a:spLocks noChangeArrowheads="1"/>
          </p:cNvSpPr>
          <p:nvPr/>
        </p:nvSpPr>
        <p:spPr bwMode="auto">
          <a:xfrm>
            <a:off x="6781800" y="1676400"/>
            <a:ext cx="232211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povećanje zapremine </a:t>
            </a:r>
          </a:p>
          <a:p>
            <a:r>
              <a:rPr lang="sr-Latn-CS" altLang="sr-Latn-RS"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elektronskog oblaka</a:t>
            </a:r>
            <a:endParaRPr lang="en-US" altLang="sr-Latn-RS"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401446" name="AutoShape 38"/>
          <p:cNvSpPr>
            <a:spLocks noChangeArrowheads="1"/>
          </p:cNvSpPr>
          <p:nvPr/>
        </p:nvSpPr>
        <p:spPr bwMode="auto">
          <a:xfrm>
            <a:off x="6324600" y="1905000"/>
            <a:ext cx="381000" cy="257175"/>
          </a:xfrm>
          <a:prstGeom prst="leftArrow">
            <a:avLst>
              <a:gd name="adj1" fmla="val 50000"/>
              <a:gd name="adj2" fmla="val 37037"/>
            </a:avLst>
          </a:prstGeom>
          <a:solidFill>
            <a:schemeClr val="tx1">
              <a:lumMod val="75000"/>
              <a:lumOff val="25000"/>
            </a:schemeClr>
          </a:solidFill>
          <a:ln w="9525">
            <a:solidFill>
              <a:schemeClr val="tx1"/>
            </a:solidFill>
            <a:miter lim="800000"/>
            <a:headEnd/>
            <a:tailEnd/>
          </a:ln>
          <a:effectLst/>
          <a:extLst/>
        </p:spPr>
        <p:txBody>
          <a:bodyPr wrap="none" anchor="ctr"/>
          <a:lstStyle/>
          <a:p>
            <a:endParaRPr lang="sr-Latn-RS"/>
          </a:p>
        </p:txBody>
      </p:sp>
    </p:spTree>
    <p:extLst>
      <p:ext uri="{BB962C8B-B14F-4D97-AF65-F5344CB8AC3E}">
        <p14:creationId xmlns:p14="http://schemas.microsoft.com/office/powerpoint/2010/main" val="18822080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6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785" y="2057400"/>
            <a:ext cx="8448675" cy="2545597"/>
          </a:xfrm>
          <a:prstGeom prst="rect">
            <a:avLst/>
          </a:prstGeom>
          <a:noFill/>
          <a:ln w="9525">
            <a:solidFill>
              <a:schemeClr val="tx1"/>
            </a:solidFill>
            <a:miter lim="800000"/>
            <a:headEnd/>
            <a:tailEnd/>
          </a:ln>
          <a:effectLst>
            <a:glow rad="228600">
              <a:schemeClr val="accent4">
                <a:satMod val="175000"/>
                <a:alpha val="40000"/>
              </a:schemeClr>
            </a:glow>
          </a:effectLst>
          <a:extLst>
            <a:ext uri="{909E8E84-426E-40DD-AFC4-6F175D3DCCD1}">
              <a14:hiddenFill xmlns:a14="http://schemas.microsoft.com/office/drawing/2010/main">
                <a:solidFill>
                  <a:schemeClr val="accent1"/>
                </a:solidFill>
              </a14:hiddenFill>
            </a:ext>
          </a:extLst>
        </p:spPr>
      </p:pic>
      <p:graphicFrame>
        <p:nvGraphicFramePr>
          <p:cNvPr id="2" name="Object 1"/>
          <p:cNvGraphicFramePr>
            <a:graphicFrameLocks noChangeAspect="1"/>
          </p:cNvGraphicFramePr>
          <p:nvPr>
            <p:extLst>
              <p:ext uri="{D42A27DB-BD31-4B8C-83A1-F6EECF244321}">
                <p14:modId xmlns:p14="http://schemas.microsoft.com/office/powerpoint/2010/main" val="307104361"/>
              </p:ext>
            </p:extLst>
          </p:nvPr>
        </p:nvGraphicFramePr>
        <p:xfrm>
          <a:off x="3200400" y="6019800"/>
          <a:ext cx="2638425" cy="381000"/>
        </p:xfrm>
        <a:graphic>
          <a:graphicData uri="http://schemas.openxmlformats.org/presentationml/2006/ole">
            <mc:AlternateContent xmlns:mc="http://schemas.openxmlformats.org/markup-compatibility/2006">
              <mc:Choice xmlns:v="urn:schemas-microsoft-com:vml" Requires="v">
                <p:oleObj spid="_x0000_s706898" name="Equation" r:id="rId4" imgW="1498600" imgH="228600" progId="Equation.3">
                  <p:embed/>
                </p:oleObj>
              </mc:Choice>
              <mc:Fallback>
                <p:oleObj name="Equation" r:id="rId4" imgW="14986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6019800"/>
                        <a:ext cx="2638425" cy="381000"/>
                      </a:xfrm>
                      <a:prstGeom prst="rect">
                        <a:avLst/>
                      </a:prstGeom>
                      <a:solidFill>
                        <a:srgbClr val="BFBFBF"/>
                      </a:solidFill>
                      <a:ln w="9525">
                        <a:solidFill>
                          <a:srgbClr val="262626"/>
                        </a:solidFill>
                        <a:miter lim="800000"/>
                        <a:headEnd/>
                        <a:tailEnd/>
                      </a:ln>
                    </p:spPr>
                  </p:pic>
                </p:oleObj>
              </mc:Fallback>
            </mc:AlternateContent>
          </a:graphicData>
        </a:graphic>
      </p:graphicFrame>
      <p:sp>
        <p:nvSpPr>
          <p:cNvPr id="3" name="Oval Callout 2"/>
          <p:cNvSpPr/>
          <p:nvPr/>
        </p:nvSpPr>
        <p:spPr>
          <a:xfrm>
            <a:off x="76200" y="228600"/>
            <a:ext cx="3733800" cy="1752600"/>
          </a:xfrm>
          <a:prstGeom prst="wedgeEllipseCallout">
            <a:avLst>
              <a:gd name="adj1" fmla="val 137571"/>
              <a:gd name="adj2" fmla="val 554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1600"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Pod dejstvom potencijala polja dolazi do razdvajanja naelektrisanja u molekulu i indukovanja dipolnog momenta</a:t>
            </a:r>
            <a:endParaRPr lang="sr-Latn-RS" sz="1600"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205600898"/>
              </p:ext>
            </p:extLst>
          </p:nvPr>
        </p:nvGraphicFramePr>
        <p:xfrm>
          <a:off x="3017869" y="4724400"/>
          <a:ext cx="2959768" cy="457200"/>
        </p:xfrm>
        <a:graphic>
          <a:graphicData uri="http://schemas.openxmlformats.org/presentationml/2006/ole">
            <mc:AlternateContent xmlns:mc="http://schemas.openxmlformats.org/markup-compatibility/2006">
              <mc:Choice xmlns:v="urn:schemas-microsoft-com:vml" Requires="v">
                <p:oleObj spid="_x0000_s706899" name="Equation" r:id="rId6" imgW="1562040" imgH="241200" progId="Equation.3">
                  <p:embed/>
                </p:oleObj>
              </mc:Choice>
              <mc:Fallback>
                <p:oleObj name="Equation" r:id="rId6" imgW="1562040" imgH="241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17869" y="4724400"/>
                        <a:ext cx="2959768" cy="457200"/>
                      </a:xfrm>
                      <a:prstGeom prst="rect">
                        <a:avLst/>
                      </a:prstGeom>
                      <a:solidFill>
                        <a:srgbClr val="BFBFBF"/>
                      </a:solidFill>
                      <a:ln w="9525">
                        <a:solidFill>
                          <a:srgbClr val="262626"/>
                        </a:solidFill>
                        <a:miter lim="800000"/>
                        <a:headEnd/>
                        <a:tailEnd/>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014781040"/>
              </p:ext>
            </p:extLst>
          </p:nvPr>
        </p:nvGraphicFramePr>
        <p:xfrm>
          <a:off x="2781007" y="5340883"/>
          <a:ext cx="3406140" cy="457200"/>
        </p:xfrm>
        <a:graphic>
          <a:graphicData uri="http://schemas.openxmlformats.org/presentationml/2006/ole">
            <mc:AlternateContent xmlns:mc="http://schemas.openxmlformats.org/markup-compatibility/2006">
              <mc:Choice xmlns:v="urn:schemas-microsoft-com:vml" Requires="v">
                <p:oleObj spid="_x0000_s706900" name="Equation" r:id="rId8" imgW="1892160" imgH="253800" progId="Equation.3">
                  <p:embed/>
                </p:oleObj>
              </mc:Choice>
              <mc:Fallback>
                <p:oleObj name="Equation" r:id="rId8" imgW="1892160" imgH="2538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81007" y="5340883"/>
                        <a:ext cx="3406140" cy="457200"/>
                      </a:xfrm>
                      <a:prstGeom prst="rect">
                        <a:avLst/>
                      </a:prstGeom>
                      <a:solidFill>
                        <a:srgbClr val="BFBFBF"/>
                      </a:solidFill>
                      <a:ln w="9525">
                        <a:solidFill>
                          <a:srgbClr val="262626"/>
                        </a:solidFill>
                        <a:miter lim="800000"/>
                        <a:headEnd/>
                        <a:tailEnd/>
                      </a:ln>
                    </p:spPr>
                  </p:pic>
                </p:oleObj>
              </mc:Fallback>
            </mc:AlternateContent>
          </a:graphicData>
        </a:graphic>
      </p:graphicFrame>
      <p:sp>
        <p:nvSpPr>
          <p:cNvPr id="7" name="Rectangle 6"/>
          <p:cNvSpPr/>
          <p:nvPr/>
        </p:nvSpPr>
        <p:spPr>
          <a:xfrm>
            <a:off x="6299200" y="5473745"/>
            <a:ext cx="2201244" cy="738664"/>
          </a:xfrm>
          <a:prstGeom prst="rect">
            <a:avLst/>
          </a:prstGeom>
        </p:spPr>
        <p:txBody>
          <a:bodyPr wrap="none">
            <a:spAutoFit/>
          </a:bodyPr>
          <a:lstStyle/>
          <a:p>
            <a:r>
              <a:rPr lang="el-GR" sz="1400" dirty="0" smtClean="0">
                <a:solidFill>
                  <a:srgbClr val="000000">
                    <a:lumMod val="95000"/>
                    <a:lumOff val="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β</a:t>
            </a:r>
            <a:r>
              <a:rPr lang="sr-Latn-RS" sz="1400" dirty="0" smtClean="0">
                <a:solidFill>
                  <a:srgbClr val="000000">
                    <a:lumMod val="95000"/>
                    <a:lumOff val="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hiperpolarizabilnost, </a:t>
            </a:r>
          </a:p>
          <a:p>
            <a:r>
              <a:rPr lang="sr-Latn-RS" sz="1400" dirty="0" smtClean="0">
                <a:solidFill>
                  <a:srgbClr val="000000">
                    <a:lumMod val="95000"/>
                    <a:lumOff val="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dolazi do izražaja kod većih</a:t>
            </a:r>
          </a:p>
          <a:p>
            <a:r>
              <a:rPr lang="sr-Latn-RS" sz="1400" dirty="0" smtClean="0">
                <a:solidFill>
                  <a:srgbClr val="000000">
                    <a:lumMod val="95000"/>
                    <a:lumOff val="5000"/>
                  </a:srgb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jačina polja</a:t>
            </a:r>
            <a:endParaRPr lang="sr-Latn-RS" sz="1600" dirty="0"/>
          </a:p>
        </p:txBody>
      </p:sp>
      <p:sp>
        <p:nvSpPr>
          <p:cNvPr id="4" name="Rounded Rectangle 3"/>
          <p:cNvSpPr/>
          <p:nvPr/>
        </p:nvSpPr>
        <p:spPr>
          <a:xfrm>
            <a:off x="4497753" y="5335488"/>
            <a:ext cx="468923" cy="446034"/>
          </a:xfrm>
          <a:prstGeom prst="round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extLst>
      <p:ext uri="{BB962C8B-B14F-4D97-AF65-F5344CB8AC3E}">
        <p14:creationId xmlns:p14="http://schemas.microsoft.com/office/powerpoint/2010/main" val="9347562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body" idx="1"/>
          </p:nvPr>
        </p:nvSpPr>
        <p:spPr>
          <a:xfrm>
            <a:off x="381000" y="990600"/>
            <a:ext cx="8458200" cy="4114800"/>
          </a:xfrm>
        </p:spPr>
        <p:txBody>
          <a:bodyPr/>
          <a:lstStyle/>
          <a:p>
            <a:pPr>
              <a:spcBef>
                <a:spcPts val="0"/>
              </a:spcBef>
              <a:buFont typeface="Wingdings" panose="05000000000000000000" pitchFamily="2" charset="2"/>
              <a:buChar char="Ø"/>
            </a:pP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rasejanje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svetlosti je osetljivo na pokretljivost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elektrona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u hemijskim vezama</a:t>
            </a:r>
          </a:p>
          <a:p>
            <a:pPr>
              <a:spcBef>
                <a:spcPts val="0"/>
              </a:spcBef>
              <a:buFont typeface="Wingdings" panose="05000000000000000000" pitchFamily="2" charset="2"/>
              <a:buChar char="Ø"/>
            </a:pPr>
            <a:endPar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pokretljivost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elektrona u vezi se naziva </a:t>
            </a:r>
            <a:r>
              <a:rPr lang="sr-Latn-CS" altLang="sr-Latn-RS" sz="2000" b="1" i="1" dirty="0" smtClean="0">
                <a:solidFill>
                  <a:srgbClr val="FF0066"/>
                </a:solidFill>
                <a:effectLst>
                  <a:outerShdw blurRad="38100" dist="38100" dir="2700000" algn="tl">
                    <a:srgbClr val="000000"/>
                  </a:outerShdw>
                </a:effectLst>
                <a:latin typeface="Times New Roman" pitchFamily="18" charset="0"/>
              </a:rPr>
              <a:t>polarizabilnost  </a:t>
            </a:r>
            <a:r>
              <a:rPr lang="sr-Latn-CS" altLang="sr-Latn-RS" sz="2000" b="1" i="1" dirty="0" smtClean="0">
                <a:solidFill>
                  <a:schemeClr val="tx1">
                    <a:lumMod val="85000"/>
                    <a:lumOff val="15000"/>
                  </a:schemeClr>
                </a:solidFill>
                <a:effectLst>
                  <a:outerShdw blurRad="38100" dist="38100" dir="2700000" algn="tl">
                    <a:srgbClr val="000000"/>
                  </a:outerShdw>
                </a:effectLst>
                <a:latin typeface="Times New Roman" pitchFamily="18" charset="0"/>
              </a:rPr>
              <a:t>veze</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i kvantitativna je mera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lakoće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pokretanja elektrona (odn. </a:t>
            </a:r>
            <a:r>
              <a:rPr lang="sr-Latn-CS" altLang="sr-Latn-RS" sz="2000" b="1" dirty="0">
                <a:solidFill>
                  <a:srgbClr val="FF0066"/>
                </a:solidFill>
                <a:effectLst>
                  <a:outerShdw blurRad="38100" dist="38100" dir="2700000" algn="tl">
                    <a:srgbClr val="000000"/>
                  </a:outerShdw>
                </a:effectLst>
                <a:latin typeface="Times New Roman" pitchFamily="18" charset="0"/>
              </a:rPr>
              <a:t>mera interakcije </a:t>
            </a:r>
            <a:r>
              <a:rPr lang="sr-Latn-CS" altLang="sr-Latn-RS" sz="2000" b="1" dirty="0" smtClean="0">
                <a:solidFill>
                  <a:srgbClr val="FF0066"/>
                </a:solidFill>
                <a:effectLst>
                  <a:outerShdw blurRad="38100" dist="38100" dir="2700000" algn="tl">
                    <a:srgbClr val="000000"/>
                  </a:outerShdw>
                </a:effectLst>
                <a:latin typeface="Times New Roman" pitchFamily="18" charset="0"/>
              </a:rPr>
              <a:t>elektronskog </a:t>
            </a:r>
            <a:r>
              <a:rPr lang="sr-Latn-CS" altLang="sr-Latn-RS" sz="2000" b="1" dirty="0">
                <a:solidFill>
                  <a:srgbClr val="FF0066"/>
                </a:solidFill>
                <a:effectLst>
                  <a:outerShdw blurRad="38100" dist="38100" dir="2700000" algn="tl">
                    <a:srgbClr val="000000"/>
                  </a:outerShdw>
                </a:effectLst>
                <a:latin typeface="Times New Roman" pitchFamily="18" charset="0"/>
              </a:rPr>
              <a:t>oblaka sa el. poljem</a:t>
            </a:r>
            <a:r>
              <a:rPr lang="sr-Latn-CS" altLang="sr-Latn-RS" sz="2000" b="1" dirty="0" smtClean="0">
                <a:solidFill>
                  <a:srgbClr val="FF0066"/>
                </a:solidFill>
                <a:effectLst>
                  <a:outerShdw blurRad="38100" dist="38100" dir="2700000" algn="tl">
                    <a:srgbClr val="000000"/>
                  </a:outerShdw>
                </a:effectLst>
                <a:latin typeface="Times New Roman" pitchFamily="18" charset="0"/>
              </a:rPr>
              <a:t>)</a:t>
            </a:r>
          </a:p>
          <a:p>
            <a:pPr>
              <a:spcBef>
                <a:spcPts val="0"/>
              </a:spcBef>
              <a:buFont typeface="Wingdings" panose="05000000000000000000" pitchFamily="2" charset="2"/>
              <a:buChar char="Ø"/>
            </a:pPr>
            <a:endParaRPr lang="sr-Latn-CS" altLang="sr-Latn-RS" sz="2000" b="1" dirty="0" smtClean="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polarizabilnost nije prosta skalarna veli</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ina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sz="2800" b="1" baseline="-25000"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ind</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 = </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E</a:t>
            </a:r>
            <a:r>
              <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jer vrednost</a:t>
            </a:r>
            <a:r>
              <a:rPr lang="sr-Latn-CS" altLang="sr-Latn-RS" sz="20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sz="2000" b="1" baseline="-25000"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ind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ima razli</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sym typeface="Symbol" pitchFamily="18" charset="2"/>
              </a:rPr>
              <a:t>č</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iti smer od vektora el. polja upadnog zračenja</a:t>
            </a:r>
            <a:endPar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endPar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FF0066"/>
                </a:solidFill>
                <a:effectLst>
                  <a:outerShdw blurRad="38100" dist="38100" dir="2700000" algn="tl">
                    <a:srgbClr val="000000"/>
                  </a:outerShdw>
                </a:effectLst>
                <a:latin typeface="Times New Roman" pitchFamily="18" charset="0"/>
              </a:rPr>
              <a:t>polarizabilnost je tenzorska veličina  koja se menja sa vremenom i predstavlja „odgovor“ elektrona na oscilovanje jezgara u normalnim oblicima vibracija </a:t>
            </a:r>
          </a:p>
          <a:p>
            <a:pPr marL="0" indent="0">
              <a:spcBef>
                <a:spcPts val="0"/>
              </a:spcBef>
              <a:buNone/>
            </a:pPr>
            <a:endPar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u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vezama sa velikom dipolnim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momentom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(IR “aktivne veze”) polarizabilnost je mala i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obrnuto, za veze sa malim dipolnim momentom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(IR “neaktivne veze”) polarizabilnost je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velika</a:t>
            </a:r>
          </a:p>
          <a:p>
            <a:pPr marL="0" indent="0">
              <a:spcBef>
                <a:spcPts val="0"/>
              </a:spcBef>
              <a:buNone/>
            </a:pPr>
            <a:endPar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354364551"/>
              </p:ext>
            </p:extLst>
          </p:nvPr>
        </p:nvGraphicFramePr>
        <p:xfrm>
          <a:off x="2209800" y="228600"/>
          <a:ext cx="4221480" cy="609600"/>
        </p:xfrm>
        <a:graphic>
          <a:graphicData uri="http://schemas.openxmlformats.org/presentationml/2006/ole">
            <mc:AlternateContent xmlns:mc="http://schemas.openxmlformats.org/markup-compatibility/2006">
              <mc:Choice xmlns:v="urn:schemas-microsoft-com:vml" Requires="v">
                <p:oleObj spid="_x0000_s708724" name="Equation" r:id="rId3" imgW="1498600" imgH="228600" progId="Equation.3">
                  <p:embed/>
                </p:oleObj>
              </mc:Choice>
              <mc:Fallback>
                <p:oleObj name="Equation" r:id="rId3" imgW="14986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28600"/>
                        <a:ext cx="4221480" cy="609600"/>
                      </a:xfrm>
                      <a:prstGeom prst="rect">
                        <a:avLst/>
                      </a:prstGeom>
                      <a:solidFill>
                        <a:schemeClr val="bg1">
                          <a:lumMod val="95000"/>
                        </a:schemeClr>
                      </a:solidFill>
                      <a:ln w="9525">
                        <a:solidFill>
                          <a:srgbClr val="262626"/>
                        </a:solidFill>
                        <a:miter lim="800000"/>
                        <a:headEnd/>
                        <a:tailEnd/>
                      </a:ln>
                    </p:spPr>
                  </p:pic>
                </p:oleObj>
              </mc:Fallback>
            </mc:AlternateContent>
          </a:graphicData>
        </a:graphic>
      </p:graphicFrame>
      <p:sp>
        <p:nvSpPr>
          <p:cNvPr id="3" name="Rounded Rectangle 2"/>
          <p:cNvSpPr/>
          <p:nvPr/>
        </p:nvSpPr>
        <p:spPr>
          <a:xfrm>
            <a:off x="3352799" y="304800"/>
            <a:ext cx="274515" cy="4572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extLst>
      <p:ext uri="{BB962C8B-B14F-4D97-AF65-F5344CB8AC3E}">
        <p14:creationId xmlns:p14="http://schemas.microsoft.com/office/powerpoint/2010/main" val="14391690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body" idx="1"/>
          </p:nvPr>
        </p:nvSpPr>
        <p:spPr>
          <a:xfrm>
            <a:off x="457200" y="1752601"/>
            <a:ext cx="8458200" cy="4343400"/>
          </a:xfrm>
        </p:spPr>
        <p:txBody>
          <a:bodyPr/>
          <a:lstStyle/>
          <a:p>
            <a:pPr marL="0" indent="0" algn="ctr">
              <a:lnSpc>
                <a:spcPct val="80000"/>
              </a:lnSpc>
              <a:buFontTx/>
              <a:buNone/>
            </a:pPr>
            <a:endParaRPr lang="sr-Latn-RS" altLang="sr-Latn-RS" sz="2400" b="1" dirty="0" smtClean="0">
              <a:solidFill>
                <a:srgbClr val="333333"/>
              </a:solidFill>
              <a:effectLst>
                <a:outerShdw blurRad="38100" dist="38100" dir="2700000" algn="tl">
                  <a:srgbClr val="000000"/>
                </a:outerShdw>
              </a:effectLst>
              <a:latin typeface="Times New Roman" pitchFamily="18" charset="0"/>
            </a:endParaRPr>
          </a:p>
          <a:p>
            <a:pPr marL="0" indent="0" algn="ctr">
              <a:lnSpc>
                <a:spcPct val="80000"/>
              </a:lnSpc>
              <a:buFontTx/>
              <a:buNone/>
            </a:pPr>
            <a:r>
              <a:rPr lang="en-US" altLang="sr-Latn-RS" sz="2400" b="1" dirty="0" smtClean="0">
                <a:solidFill>
                  <a:srgbClr val="333333"/>
                </a:solidFill>
                <a:effectLst>
                  <a:outerShdw blurRad="38100" dist="38100" dir="2700000" algn="tl">
                    <a:srgbClr val="000000"/>
                  </a:outerShdw>
                </a:effectLst>
                <a:latin typeface="Times New Roman" pitchFamily="18" charset="0"/>
              </a:rPr>
              <a:t>POLARIZABILNOST </a:t>
            </a:r>
            <a:r>
              <a:rPr lang="en-US" altLang="sr-Latn-RS" sz="2400" b="1" dirty="0">
                <a:solidFill>
                  <a:srgbClr val="333333"/>
                </a:solidFill>
                <a:effectLst>
                  <a:outerShdw blurRad="38100" dist="38100" dir="2700000" algn="tl">
                    <a:srgbClr val="000000"/>
                  </a:outerShdw>
                </a:effectLst>
                <a:latin typeface="Times New Roman" pitchFamily="18" charset="0"/>
              </a:rPr>
              <a:t>(</a:t>
            </a: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en-US" altLang="sr-Latn-RS" sz="2400" b="1" dirty="0">
                <a:solidFill>
                  <a:srgbClr val="333333"/>
                </a:solidFill>
                <a:effectLst>
                  <a:outerShdw blurRad="38100" dist="38100" dir="2700000" algn="tl">
                    <a:srgbClr val="000000"/>
                  </a:outerShdw>
                </a:effectLst>
                <a:latin typeface="Times New Roman" pitchFamily="18" charset="0"/>
              </a:rPr>
              <a:t> JE</a:t>
            </a:r>
            <a:r>
              <a:rPr lang="sr-Latn-C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a:solidFill>
                  <a:srgbClr val="FF0066"/>
                </a:solidFill>
                <a:effectLst>
                  <a:outerShdw blurRad="38100" dist="38100" dir="2700000" algn="tl">
                    <a:srgbClr val="000000"/>
                  </a:outerShdw>
                </a:effectLst>
                <a:latin typeface="Times New Roman" pitchFamily="18" charset="0"/>
              </a:rPr>
              <a:t>ANIZOTROPNA VELI</a:t>
            </a:r>
            <a:r>
              <a:rPr lang="en-US" altLang="sr-Latn-RS" sz="24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en-US" altLang="sr-Latn-RS" sz="2400" b="1" dirty="0">
                <a:solidFill>
                  <a:srgbClr val="FF0066"/>
                </a:solidFill>
                <a:effectLst>
                  <a:outerShdw blurRad="38100" dist="38100" dir="2700000" algn="tl">
                    <a:srgbClr val="000000"/>
                  </a:outerShdw>
                </a:effectLst>
                <a:latin typeface="Times New Roman" pitchFamily="18" charset="0"/>
              </a:rPr>
              <a:t>INA</a:t>
            </a:r>
            <a:r>
              <a:rPr lang="en-US" altLang="sr-Latn-RS" sz="2400" b="1" dirty="0">
                <a:solidFill>
                  <a:srgbClr val="333333"/>
                </a:solidFill>
                <a:effectLst>
                  <a:outerShdw blurRad="38100" dist="38100" dir="2700000" algn="tl">
                    <a:srgbClr val="000000"/>
                  </a:outerShdw>
                </a:effectLst>
                <a:latin typeface="Times New Roman" pitchFamily="18" charset="0"/>
              </a:rPr>
              <a:t> I </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gn="ctr">
              <a:lnSpc>
                <a:spcPct val="80000"/>
              </a:lnSpc>
              <a:buFontTx/>
              <a:buNone/>
            </a:pPr>
            <a:r>
              <a:rPr lang="en-US" altLang="sr-Latn-RS" sz="2400" b="1" dirty="0">
                <a:solidFill>
                  <a:srgbClr val="333333"/>
                </a:solidFill>
                <a:effectLst>
                  <a:outerShdw blurRad="38100" dist="38100" dir="2700000" algn="tl">
                    <a:srgbClr val="000000"/>
                  </a:outerShdw>
                </a:effectLst>
                <a:latin typeface="Times New Roman" pitchFamily="18" charset="0"/>
              </a:rPr>
              <a:t>ZAVISI OD PRAVCA POSMATRANJA</a:t>
            </a:r>
            <a:r>
              <a:rPr lang="sr-Latn-CS" altLang="sr-Latn-RS" sz="2400" b="1" dirty="0">
                <a:solidFill>
                  <a:srgbClr val="333333"/>
                </a:solidFill>
                <a:effectLst>
                  <a:outerShdw blurRad="38100" dist="38100" dir="2700000" algn="tl">
                    <a:srgbClr val="000000"/>
                  </a:outerShdw>
                </a:effectLst>
                <a:latin typeface="Times New Roman" pitchFamily="18" charset="0"/>
              </a:rPr>
              <a:t> </a:t>
            </a:r>
          </a:p>
          <a:p>
            <a:pPr marL="0" indent="0" algn="ctr">
              <a:lnSpc>
                <a:spcPct val="80000"/>
              </a:lnSpc>
              <a:buFontTx/>
              <a:buNone/>
            </a:pPr>
            <a:r>
              <a:rPr lang="sr-Latn-CS" altLang="sr-Latn-RS" sz="2400" b="1" dirty="0" smtClean="0">
                <a:solidFill>
                  <a:srgbClr val="333333"/>
                </a:solidFill>
                <a:effectLst>
                  <a:outerShdw blurRad="38100" dist="38100" dir="2700000" algn="tl">
                    <a:srgbClr val="000000"/>
                  </a:outerShdw>
                </a:effectLst>
                <a:latin typeface="Times New Roman" pitchFamily="18" charset="0"/>
              </a:rPr>
              <a:t>(</a:t>
            </a:r>
            <a:r>
              <a:rPr lang="sr-Latn-CS" altLang="sr-Latn-RS" sz="2400" b="1" dirty="0">
                <a:solidFill>
                  <a:srgbClr val="333333"/>
                </a:solidFill>
                <a:effectLst>
                  <a:outerShdw blurRad="38100" dist="38100" dir="2700000" algn="tl">
                    <a:srgbClr val="000000"/>
                  </a:outerShdw>
                </a:effectLst>
                <a:latin typeface="Times New Roman" pitchFamily="18" charset="0"/>
              </a:rPr>
              <a:t>odn. u molekulu postoje neki pravci za koje je pomeranje elektrona u odnosu na jezgra, pod dejstvom polja, ve</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400" b="1" dirty="0">
                <a:solidFill>
                  <a:srgbClr val="333333"/>
                </a:solidFill>
                <a:effectLst>
                  <a:outerShdw blurRad="38100" dist="38100" dir="2700000" algn="tl">
                    <a:srgbClr val="000000"/>
                  </a:outerShdw>
                </a:effectLst>
                <a:latin typeface="Times New Roman" pitchFamily="18" charset="0"/>
              </a:rPr>
              <a:t>e i lakše i obrnuto)</a:t>
            </a:r>
            <a:r>
              <a:rPr lang="en-US" altLang="sr-Latn-RS" sz="2400" b="1" dirty="0">
                <a:solidFill>
                  <a:srgbClr val="333333"/>
                </a:solidFill>
                <a:effectLst>
                  <a:outerShdw blurRad="38100" dist="38100" dir="2700000" algn="tl">
                    <a:srgbClr val="000000"/>
                  </a:outerShdw>
                </a:effectLst>
                <a:latin typeface="Times New Roman" pitchFamily="18" charset="0"/>
              </a:rPr>
              <a:t> </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gn="ctr">
              <a:lnSpc>
                <a:spcPct val="80000"/>
              </a:lnSpc>
              <a:buFontTx/>
              <a:buNone/>
            </a:pPr>
            <a:endParaRPr lang="sr-Latn-RS" altLang="sr-Latn-RS" sz="2400" b="1" dirty="0" smtClean="0">
              <a:solidFill>
                <a:srgbClr val="333333"/>
              </a:solidFill>
              <a:effectLst>
                <a:outerShdw blurRad="38100" dist="38100" dir="2700000" algn="tl">
                  <a:srgbClr val="000000"/>
                </a:outerShdw>
              </a:effectLst>
              <a:latin typeface="Times New Roman" pitchFamily="18" charset="0"/>
            </a:endParaRPr>
          </a:p>
          <a:p>
            <a:pPr marL="0" indent="0" algn="ctr">
              <a:lnSpc>
                <a:spcPct val="80000"/>
              </a:lnSpc>
              <a:buFontTx/>
              <a:buNone/>
            </a:pPr>
            <a:r>
              <a:rPr lang="en-US" altLang="sr-Latn-RS" sz="2400" b="1" dirty="0">
                <a:solidFill>
                  <a:srgbClr val="333333"/>
                </a:solidFill>
                <a:effectLst>
                  <a:outerShdw blurRad="38100" dist="38100" dir="2700000" algn="tl">
                    <a:srgbClr val="000000"/>
                  </a:outerShdw>
                </a:effectLst>
                <a:latin typeface="Times New Roman" pitchFamily="18" charset="0"/>
              </a:rPr>
              <a:t>	</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gn="ctr">
              <a:lnSpc>
                <a:spcPct val="80000"/>
              </a:lnSpc>
              <a:buFontTx/>
              <a:buNone/>
            </a:pPr>
            <a:r>
              <a:rPr lang="sr-Latn-CS" altLang="sr-Latn-RS" sz="2400" b="1" dirty="0">
                <a:solidFill>
                  <a:srgbClr val="333333"/>
                </a:solidFill>
                <a:effectLst>
                  <a:outerShdw blurRad="38100" dist="38100" dir="2700000" algn="tl">
                    <a:srgbClr val="000000"/>
                  </a:outerShdw>
                </a:effectLst>
                <a:latin typeface="Times New Roman" pitchFamily="18" charset="0"/>
              </a:rPr>
              <a:t>Polarizabilnost molekula u </a:t>
            </a:r>
          </a:p>
          <a:p>
            <a:pPr marL="0" indent="0" algn="ctr">
              <a:lnSpc>
                <a:spcPct val="80000"/>
              </a:lnSpc>
              <a:buFontTx/>
              <a:buNone/>
            </a:pPr>
            <a:r>
              <a:rPr lang="sr-Latn-CS" altLang="sr-Latn-RS" sz="2400" b="1" dirty="0">
                <a:solidFill>
                  <a:srgbClr val="333333"/>
                </a:solidFill>
                <a:effectLst>
                  <a:outerShdw blurRad="38100" dist="38100" dir="2700000" algn="tl">
                    <a:srgbClr val="000000"/>
                  </a:outerShdw>
                </a:effectLst>
                <a:latin typeface="Times New Roman" pitchFamily="18" charset="0"/>
              </a:rPr>
              <a:t>razli</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rPr>
              <a:t>itim pravcima se predstavlja </a:t>
            </a:r>
          </a:p>
          <a:p>
            <a:pPr marL="0" indent="0" algn="ctr">
              <a:lnSpc>
                <a:spcPct val="80000"/>
              </a:lnSpc>
              <a:buFontTx/>
              <a:buNone/>
            </a:pPr>
            <a:r>
              <a:rPr lang="sr-Latn-CS" altLang="sr-Latn-RS" sz="2400" b="1" u="sng" dirty="0">
                <a:solidFill>
                  <a:srgbClr val="FF0066"/>
                </a:solidFill>
                <a:effectLst>
                  <a:outerShdw blurRad="38100" dist="38100" dir="2700000" algn="tl">
                    <a:srgbClr val="000000"/>
                  </a:outerShdw>
                </a:effectLst>
                <a:latin typeface="Times New Roman" pitchFamily="18" charset="0"/>
              </a:rPr>
              <a:t>elipsoidom polarizabilnosti</a:t>
            </a:r>
          </a:p>
          <a:p>
            <a:pPr marL="0" indent="0" algn="ctr">
              <a:lnSpc>
                <a:spcPct val="80000"/>
              </a:lnSpc>
              <a:buFontTx/>
              <a:buNone/>
            </a:pPr>
            <a:endParaRPr lang="sr-Latn-CS" altLang="sr-Latn-RS" sz="2400" b="1" u="sng"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r>
              <a:rPr lang="sr-Latn-CS" altLang="sr-Latn-RS" sz="2400" b="1" i="1" dirty="0">
                <a:solidFill>
                  <a:schemeClr val="accent2"/>
                </a:solidFill>
                <a:effectLst>
                  <a:outerShdw blurRad="38100" dist="38100" dir="2700000" algn="tl">
                    <a:srgbClr val="000000"/>
                  </a:outerShdw>
                </a:effectLst>
                <a:latin typeface="YuTimes" pitchFamily="2" charset="0"/>
              </a:rPr>
              <a:t> 		</a:t>
            </a:r>
            <a:endParaRPr lang="en-US" altLang="sr-Latn-RS" sz="2400" b="1" i="1" dirty="0">
              <a:solidFill>
                <a:schemeClr val="accent2"/>
              </a:solidFill>
              <a:effectLst>
                <a:outerShdw blurRad="38100" dist="38100" dir="2700000" algn="tl">
                  <a:srgbClr val="000000"/>
                </a:outerShdw>
              </a:effectLst>
              <a:latin typeface="YuTimes" pitchFamily="2" charset="0"/>
            </a:endParaRPr>
          </a:p>
        </p:txBody>
      </p:sp>
      <p:sp>
        <p:nvSpPr>
          <p:cNvPr id="3" name="Rectangle 3"/>
          <p:cNvSpPr>
            <a:spLocks noChangeArrowheads="1"/>
          </p:cNvSpPr>
          <p:nvPr/>
        </p:nvSpPr>
        <p:spPr bwMode="auto">
          <a:xfrm>
            <a:off x="609600" y="381000"/>
            <a:ext cx="7848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sr-Latn-CS" altLang="sr-Latn-RS" sz="2400" b="1" u="sng" dirty="0">
                <a:solidFill>
                  <a:srgbClr val="FF0066"/>
                </a:solidFill>
                <a:effectLst>
                  <a:outerShdw blurRad="38100" dist="38100" dir="2700000" algn="tl">
                    <a:srgbClr val="000000"/>
                  </a:outerShdw>
                </a:effectLst>
                <a:latin typeface="Times New Roman" pitchFamily="18" charset="0"/>
              </a:rPr>
              <a:t>Ramanski efekat zavisi  isključivo od </a:t>
            </a:r>
          </a:p>
          <a:p>
            <a:pPr algn="ctr"/>
            <a:r>
              <a:rPr lang="sr-Latn-CS" altLang="sr-Latn-RS" sz="2400" b="1" u="sng" dirty="0">
                <a:solidFill>
                  <a:srgbClr val="FF0066"/>
                </a:solidFill>
                <a:effectLst>
                  <a:outerShdw blurRad="38100" dist="38100" dir="2700000" algn="tl">
                    <a:srgbClr val="000000"/>
                  </a:outerShdw>
                </a:effectLst>
                <a:latin typeface="Times New Roman" pitchFamily="18" charset="0"/>
              </a:rPr>
              <a:t>polarizabilnosti </a:t>
            </a:r>
            <a:r>
              <a:rPr lang="sr-Latn-CS" altLang="sr-Latn-RS" sz="2400" b="1" u="sng" dirty="0" smtClean="0">
                <a:solidFill>
                  <a:srgbClr val="FF0066"/>
                </a:solidFill>
                <a:effectLst>
                  <a:outerShdw blurRad="38100" dist="38100" dir="2700000" algn="tl">
                    <a:srgbClr val="000000"/>
                  </a:outerShdw>
                </a:effectLst>
                <a:latin typeface="Times New Roman" pitchFamily="18" charset="0"/>
              </a:rPr>
              <a:t>molekula </a:t>
            </a:r>
            <a:r>
              <a:rPr lang="sr-Latn-CS" altLang="sr-Latn-RS" sz="2400" b="1" u="sng" dirty="0">
                <a:solidFill>
                  <a:srgbClr val="FF0066"/>
                </a:solidFill>
                <a:effectLst>
                  <a:outerShdw blurRad="38100" dist="38100" dir="2700000" algn="tl">
                    <a:srgbClr val="000000"/>
                  </a:outerShdw>
                </a:effectLst>
                <a:latin typeface="Times New Roman" pitchFamily="18" charset="0"/>
              </a:rPr>
              <a:t>i nezavisan je od njegovog  permanentnog dipolnog momenta</a:t>
            </a:r>
            <a:endParaRPr lang="en-US" altLang="sr-Latn-RS" sz="2400" b="1" i="1" u="sng" dirty="0">
              <a:solidFill>
                <a:srgbClr val="FF0066"/>
              </a:solidFill>
              <a:effectLst>
                <a:outerShdw blurRad="38100" dist="38100" dir="2700000" algn="tl">
                  <a:srgbClr val="000000"/>
                </a:outerShdw>
              </a:effectLst>
              <a:latin typeface="Times New Roman" pitchFamily="18" charset="0"/>
            </a:endParaRPr>
          </a:p>
        </p:txBody>
      </p:sp>
      <p:sp>
        <p:nvSpPr>
          <p:cNvPr id="2" name="Rounded Rectangle 1"/>
          <p:cNvSpPr/>
          <p:nvPr/>
        </p:nvSpPr>
        <p:spPr>
          <a:xfrm>
            <a:off x="381000" y="1981200"/>
            <a:ext cx="8610600" cy="1905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5" name="Rounded Rectangle 4"/>
          <p:cNvSpPr/>
          <p:nvPr/>
        </p:nvSpPr>
        <p:spPr>
          <a:xfrm>
            <a:off x="2362200" y="4419600"/>
            <a:ext cx="4800600" cy="1371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extLst>
      <p:ext uri="{BB962C8B-B14F-4D97-AF65-F5344CB8AC3E}">
        <p14:creationId xmlns:p14="http://schemas.microsoft.com/office/powerpoint/2010/main" val="40669716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00034">
                                            <p:txEl>
                                              <p:pRg st="10" end="10"/>
                                            </p:txEl>
                                          </p:spTgt>
                                        </p:tgtEl>
                                        <p:attrNameLst>
                                          <p:attrName>style.visibility</p:attrName>
                                        </p:attrNameLst>
                                      </p:cBhvr>
                                      <p:to>
                                        <p:strVal val="visible"/>
                                      </p:to>
                                    </p:set>
                                    <p:anim calcmode="lin" valueType="num">
                                      <p:cBhvr>
                                        <p:cTn id="7" dur="1000" fill="hold"/>
                                        <p:tgtEl>
                                          <p:spTgt spid="300034">
                                            <p:txEl>
                                              <p:pRg st="10" end="10"/>
                                            </p:txEl>
                                          </p:spTgt>
                                        </p:tgtEl>
                                        <p:attrNameLst>
                                          <p:attrName>ppt_w</p:attrName>
                                        </p:attrNameLst>
                                      </p:cBhvr>
                                      <p:tavLst>
                                        <p:tav tm="0">
                                          <p:val>
                                            <p:strVal val="#ppt_w*0.05"/>
                                          </p:val>
                                        </p:tav>
                                        <p:tav tm="100000">
                                          <p:val>
                                            <p:strVal val="#ppt_w"/>
                                          </p:val>
                                        </p:tav>
                                      </p:tavLst>
                                    </p:anim>
                                    <p:anim calcmode="lin" valueType="num">
                                      <p:cBhvr>
                                        <p:cTn id="8" dur="1000" fill="hold"/>
                                        <p:tgtEl>
                                          <p:spTgt spid="300034">
                                            <p:txEl>
                                              <p:pRg st="10" end="10"/>
                                            </p:txEl>
                                          </p:spTgt>
                                        </p:tgtEl>
                                        <p:attrNameLst>
                                          <p:attrName>ppt_h</p:attrName>
                                        </p:attrNameLst>
                                      </p:cBhvr>
                                      <p:tavLst>
                                        <p:tav tm="0">
                                          <p:val>
                                            <p:strVal val="#ppt_h"/>
                                          </p:val>
                                        </p:tav>
                                        <p:tav tm="100000">
                                          <p:val>
                                            <p:strVal val="#ppt_h"/>
                                          </p:val>
                                        </p:tav>
                                      </p:tavLst>
                                    </p:anim>
                                    <p:anim calcmode="lin" valueType="num">
                                      <p:cBhvr>
                                        <p:cTn id="9" dur="1000" fill="hold"/>
                                        <p:tgtEl>
                                          <p:spTgt spid="300034">
                                            <p:txEl>
                                              <p:pRg st="10" end="10"/>
                                            </p:txEl>
                                          </p:spTgt>
                                        </p:tgtEl>
                                        <p:attrNameLst>
                                          <p:attrName>ppt_x</p:attrName>
                                        </p:attrNameLst>
                                      </p:cBhvr>
                                      <p:tavLst>
                                        <p:tav tm="0">
                                          <p:val>
                                            <p:strVal val="#ppt_x-.2"/>
                                          </p:val>
                                        </p:tav>
                                        <p:tav tm="100000">
                                          <p:val>
                                            <p:strVal val="#ppt_x"/>
                                          </p:val>
                                        </p:tav>
                                      </p:tavLst>
                                    </p:anim>
                                    <p:anim calcmode="lin" valueType="num">
                                      <p:cBhvr>
                                        <p:cTn id="10" dur="1000" fill="hold"/>
                                        <p:tgtEl>
                                          <p:spTgt spid="300034">
                                            <p:txEl>
                                              <p:pRg st="10" end="10"/>
                                            </p:txEl>
                                          </p:spTgt>
                                        </p:tgtEl>
                                        <p:attrNameLst>
                                          <p:attrName>ppt_y</p:attrName>
                                        </p:attrNameLst>
                                      </p:cBhvr>
                                      <p:tavLst>
                                        <p:tav tm="0">
                                          <p:val>
                                            <p:strVal val="#ppt_y"/>
                                          </p:val>
                                        </p:tav>
                                        <p:tav tm="100000">
                                          <p:val>
                                            <p:strVal val="#ppt_y"/>
                                          </p:val>
                                        </p:tav>
                                      </p:tavLst>
                                    </p:anim>
                                    <p:animEffect transition="in" filter="fade">
                                      <p:cBhvr>
                                        <p:cTn id="11" dur="1000"/>
                                        <p:tgtEl>
                                          <p:spTgt spid="300034">
                                            <p:txEl>
                                              <p:pRg st="10" end="1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300034">
                                            <p:txEl>
                                              <p:pRg st="1" end="1"/>
                                            </p:txEl>
                                          </p:spTgt>
                                        </p:tgtEl>
                                        <p:attrNameLst>
                                          <p:attrName>style.visibility</p:attrName>
                                        </p:attrNameLst>
                                      </p:cBhvr>
                                      <p:to>
                                        <p:strVal val="visible"/>
                                      </p:to>
                                    </p:set>
                                    <p:animEffect transition="in" filter="checkerboard(across)">
                                      <p:cBhvr>
                                        <p:cTn id="16" dur="500"/>
                                        <p:tgtEl>
                                          <p:spTgt spid="300034">
                                            <p:txEl>
                                              <p:pRg st="1" end="1"/>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00034">
                                            <p:txEl>
                                              <p:pRg st="2" end="2"/>
                                            </p:txEl>
                                          </p:spTgt>
                                        </p:tgtEl>
                                        <p:attrNameLst>
                                          <p:attrName>style.visibility</p:attrName>
                                        </p:attrNameLst>
                                      </p:cBhvr>
                                      <p:to>
                                        <p:strVal val="visible"/>
                                      </p:to>
                                    </p:set>
                                    <p:animEffect transition="in" filter="checkerboard(across)">
                                      <p:cBhvr>
                                        <p:cTn id="19" dur="500"/>
                                        <p:tgtEl>
                                          <p:spTgt spid="300034">
                                            <p:txEl>
                                              <p:pRg st="2" end="2"/>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00034">
                                            <p:txEl>
                                              <p:pRg st="3" end="3"/>
                                            </p:txEl>
                                          </p:spTgt>
                                        </p:tgtEl>
                                        <p:attrNameLst>
                                          <p:attrName>style.visibility</p:attrName>
                                        </p:attrNameLst>
                                      </p:cBhvr>
                                      <p:to>
                                        <p:strVal val="visible"/>
                                      </p:to>
                                    </p:set>
                                    <p:animEffect transition="in" filter="checkerboard(across)">
                                      <p:cBhvr>
                                        <p:cTn id="22" dur="500"/>
                                        <p:tgtEl>
                                          <p:spTgt spid="300034">
                                            <p:txEl>
                                              <p:pRg st="3" end="3"/>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300034">
                                            <p:txEl>
                                              <p:pRg st="5" end="5"/>
                                            </p:txEl>
                                          </p:spTgt>
                                        </p:tgtEl>
                                        <p:attrNameLst>
                                          <p:attrName>style.visibility</p:attrName>
                                        </p:attrNameLst>
                                      </p:cBhvr>
                                      <p:to>
                                        <p:strVal val="visible"/>
                                      </p:to>
                                    </p:set>
                                    <p:animEffect transition="in" filter="checkerboard(across)">
                                      <p:cBhvr>
                                        <p:cTn id="25" dur="500"/>
                                        <p:tgtEl>
                                          <p:spTgt spid="300034">
                                            <p:txEl>
                                              <p:pRg st="5" end="5"/>
                                            </p:txEl>
                                          </p:spTgt>
                                        </p:tgtEl>
                                      </p:cBhvr>
                                    </p:animEffect>
                                  </p:childTnLst>
                                </p:cTn>
                              </p:par>
                              <p:par>
                                <p:cTn id="26" presetID="5" presetClass="entr" presetSubtype="10" fill="hold" nodeType="withEffect">
                                  <p:stCondLst>
                                    <p:cond delay="0"/>
                                  </p:stCondLst>
                                  <p:childTnLst>
                                    <p:set>
                                      <p:cBhvr>
                                        <p:cTn id="27" dur="1" fill="hold">
                                          <p:stCondLst>
                                            <p:cond delay="0"/>
                                          </p:stCondLst>
                                        </p:cTn>
                                        <p:tgtEl>
                                          <p:spTgt spid="300034">
                                            <p:txEl>
                                              <p:pRg st="6" end="6"/>
                                            </p:txEl>
                                          </p:spTgt>
                                        </p:tgtEl>
                                        <p:attrNameLst>
                                          <p:attrName>style.visibility</p:attrName>
                                        </p:attrNameLst>
                                      </p:cBhvr>
                                      <p:to>
                                        <p:strVal val="visible"/>
                                      </p:to>
                                    </p:set>
                                    <p:animEffect transition="in" filter="checkerboard(across)">
                                      <p:cBhvr>
                                        <p:cTn id="28" dur="500"/>
                                        <p:tgtEl>
                                          <p:spTgt spid="300034">
                                            <p:txEl>
                                              <p:pRg st="6" end="6"/>
                                            </p:txEl>
                                          </p:spTgt>
                                        </p:tgtEl>
                                      </p:cBhvr>
                                    </p:animEffect>
                                  </p:childTnLst>
                                </p:cTn>
                              </p:par>
                              <p:par>
                                <p:cTn id="29" presetID="5" presetClass="entr" presetSubtype="10" fill="hold" nodeType="withEffect">
                                  <p:stCondLst>
                                    <p:cond delay="0"/>
                                  </p:stCondLst>
                                  <p:childTnLst>
                                    <p:set>
                                      <p:cBhvr>
                                        <p:cTn id="30" dur="1" fill="hold">
                                          <p:stCondLst>
                                            <p:cond delay="0"/>
                                          </p:stCondLst>
                                        </p:cTn>
                                        <p:tgtEl>
                                          <p:spTgt spid="300034">
                                            <p:txEl>
                                              <p:pRg st="7" end="7"/>
                                            </p:txEl>
                                          </p:spTgt>
                                        </p:tgtEl>
                                        <p:attrNameLst>
                                          <p:attrName>style.visibility</p:attrName>
                                        </p:attrNameLst>
                                      </p:cBhvr>
                                      <p:to>
                                        <p:strVal val="visible"/>
                                      </p:to>
                                    </p:set>
                                    <p:animEffect transition="in" filter="checkerboard(across)">
                                      <p:cBhvr>
                                        <p:cTn id="31" dur="500"/>
                                        <p:tgtEl>
                                          <p:spTgt spid="300034">
                                            <p:txEl>
                                              <p:pRg st="7" end="7"/>
                                            </p:txEl>
                                          </p:spTgt>
                                        </p:tgtEl>
                                      </p:cBhvr>
                                    </p:animEffect>
                                  </p:childTnLst>
                                </p:cTn>
                              </p:par>
                              <p:par>
                                <p:cTn id="32" presetID="5" presetClass="entr" presetSubtype="10" fill="hold" nodeType="withEffect">
                                  <p:stCondLst>
                                    <p:cond delay="0"/>
                                  </p:stCondLst>
                                  <p:childTnLst>
                                    <p:set>
                                      <p:cBhvr>
                                        <p:cTn id="33" dur="1" fill="hold">
                                          <p:stCondLst>
                                            <p:cond delay="0"/>
                                          </p:stCondLst>
                                        </p:cTn>
                                        <p:tgtEl>
                                          <p:spTgt spid="300034">
                                            <p:txEl>
                                              <p:pRg st="8" end="8"/>
                                            </p:txEl>
                                          </p:spTgt>
                                        </p:tgtEl>
                                        <p:attrNameLst>
                                          <p:attrName>style.visibility</p:attrName>
                                        </p:attrNameLst>
                                      </p:cBhvr>
                                      <p:to>
                                        <p:strVal val="visible"/>
                                      </p:to>
                                    </p:set>
                                    <p:animEffect transition="in" filter="checkerboard(across)">
                                      <p:cBhvr>
                                        <p:cTn id="34" dur="500"/>
                                        <p:tgtEl>
                                          <p:spTgt spid="30003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306180" name="Rectangle 4"/>
          <p:cNvSpPr>
            <a:spLocks noChangeArrowheads="1"/>
          </p:cNvSpPr>
          <p:nvPr/>
        </p:nvSpPr>
        <p:spPr bwMode="auto">
          <a:xfrm>
            <a:off x="-228600" y="228600"/>
            <a:ext cx="6096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2000" i="1" dirty="0">
                <a:solidFill>
                  <a:schemeClr val="tx1">
                    <a:lumMod val="85000"/>
                    <a:lumOff val="15000"/>
                  </a:schemeClr>
                </a:solidFill>
                <a:latin typeface="Times New Roman" panose="02020603050405020304" pitchFamily="18" charset="0"/>
                <a:cs typeface="Times New Roman" panose="02020603050405020304" pitchFamily="18" charset="0"/>
              </a:rPr>
              <a:t>	</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Elipsoid</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 </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rPr>
              <a:t>polarizabilnosti</a:t>
            </a:r>
            <a:endPar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anose="02020603050405020304" pitchFamily="18" charset="0"/>
            </a:endParaRPr>
          </a:p>
        </p:txBody>
      </p:sp>
      <p:sp>
        <p:nvSpPr>
          <p:cNvPr id="306181" name="Rectangle 5"/>
          <p:cNvSpPr>
            <a:spLocks noChangeArrowheads="1"/>
          </p:cNvSpPr>
          <p:nvPr/>
        </p:nvSpPr>
        <p:spPr bwMode="auto">
          <a:xfrm>
            <a:off x="5334000" y="1066800"/>
            <a:ext cx="3581400"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Font typeface="Wingdings" panose="05000000000000000000" pitchFamily="2" charset="2"/>
              <a:buChar char="Ø"/>
            </a:pP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trodimenzionalna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p</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ovr</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š</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ina</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koja</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se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opisuje</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kada</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je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rastojanje</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od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centra mase</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molekula</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do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povr</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š</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ine</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1</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sr-Latn-R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000" b="1" dirty="0" err="1" smtClean="0">
                <a:solidFill>
                  <a:schemeClr val="tx1">
                    <a:lumMod val="85000"/>
                    <a:lumOff val="15000"/>
                  </a:schemeClr>
                </a:solidFill>
                <a:effectLst>
                  <a:outerShdw blurRad="38100" dist="38100" dir="2700000" algn="tl">
                    <a:srgbClr val="000000"/>
                  </a:outerShdw>
                </a:effectLst>
                <a:latin typeface="Times New Roman" pitchFamily="18" charset="0"/>
              </a:rPr>
              <a:t>pri</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emu</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je </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a:t>
            </a:r>
            <a:r>
              <a:rPr lang="sr-Latn-RS" altLang="sr-Latn-RS" sz="2000" b="1" baseline="-2500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i</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 </a:t>
            </a:r>
            <a:r>
              <a:rPr lang="sr-Latn-R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p</a:t>
            </a:r>
            <a:r>
              <a:rPr lang="en-US" altLang="sr-Latn-RS" sz="2000" b="1" dirty="0" err="1"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olarizabilnost</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molekula</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 u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datom</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pravcu</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 je </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ELIPSOID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sa</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osama</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x, y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i</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z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koje</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nisu</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me</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đ</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usobno</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itchFamily="18" charset="0"/>
              </a:rPr>
              <a:t>jednake</a:t>
            </a:r>
            <a:r>
              <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a:t>
            </a:r>
            <a:r>
              <a:rPr lang="en-US" altLang="sr-Latn-RS" sz="2000" dirty="0">
                <a:solidFill>
                  <a:schemeClr val="tx1">
                    <a:lumMod val="85000"/>
                    <a:lumOff val="15000"/>
                  </a:schemeClr>
                </a:solidFill>
                <a:latin typeface="Times New Roman" pitchFamily="18" charset="0"/>
              </a:rPr>
              <a:t> </a:t>
            </a:r>
            <a:endParaRPr lang="sr-Latn-CS" altLang="sr-Latn-RS" sz="2000" dirty="0">
              <a:solidFill>
                <a:schemeClr val="tx1">
                  <a:lumMod val="85000"/>
                  <a:lumOff val="15000"/>
                </a:schemeClr>
              </a:solidFill>
              <a:latin typeface="Times New Roman" pitchFamily="18" charset="0"/>
            </a:endParaRPr>
          </a:p>
        </p:txBody>
      </p:sp>
      <p:sp>
        <p:nvSpPr>
          <p:cNvPr id="306182" name="AutoShape 6"/>
          <p:cNvSpPr>
            <a:spLocks noChangeArrowheads="1"/>
          </p:cNvSpPr>
          <p:nvPr/>
        </p:nvSpPr>
        <p:spPr bwMode="auto">
          <a:xfrm rot="5400000">
            <a:off x="7825741" y="3642360"/>
            <a:ext cx="45719" cy="1447800"/>
          </a:xfrm>
          <a:prstGeom prst="upDownArrow">
            <a:avLst>
              <a:gd name="adj1" fmla="val 50000"/>
              <a:gd name="adj2" fmla="val 126316"/>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sr-Latn-RS"/>
          </a:p>
        </p:txBody>
      </p:sp>
      <p:sp>
        <p:nvSpPr>
          <p:cNvPr id="306183" name="Rectangle 7"/>
          <p:cNvSpPr>
            <a:spLocks noChangeArrowheads="1"/>
          </p:cNvSpPr>
          <p:nvPr/>
        </p:nvSpPr>
        <p:spPr bwMode="auto">
          <a:xfrm>
            <a:off x="457200" y="4572000"/>
            <a:ext cx="7924800" cy="2037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sym typeface="Symbol" pitchFamily="18" charset="2"/>
              </a:rPr>
              <a:t> </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JE NAJVEĆA U PRAVCU NAJMANJE OSE  ELIPSOIDA</a:t>
            </a:r>
            <a:endParaRPr lang="sr-Latn-C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endParaRPr>
          </a:p>
          <a:p>
            <a:pPr algn="ct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sr-Latn-C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što je </a:t>
            </a:r>
            <a:r>
              <a:rPr lang="en-U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1</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sym typeface="Symbol" pitchFamily="18" charset="2"/>
              </a:rPr>
              <a:t></a:t>
            </a:r>
            <a:r>
              <a:rPr lang="en-US" altLang="sr-Latn-RS" b="1" baseline="30000"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1/2</a:t>
            </a:r>
            <a:r>
              <a:rPr lang="en-U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sr-Latn-C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manje to je </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sym typeface="Symbol" pitchFamily="18" charset="2"/>
              </a:rPr>
              <a:t></a:t>
            </a:r>
            <a:r>
              <a:rPr lang="sr-Latn-C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 veće)</a:t>
            </a:r>
          </a:p>
          <a:p>
            <a:pPr algn="ct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p>
          <a:p>
            <a:pPr algn="ctr"/>
            <a:r>
              <a:rPr lang="en-U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SVI</a:t>
            </a:r>
            <a:r>
              <a:rPr lang="sr-Latn-C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en-U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DVOATOMSKI</a:t>
            </a:r>
            <a:r>
              <a:rPr lang="sr-Latn-C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I </a:t>
            </a:r>
            <a:r>
              <a:rPr lang="en-U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LINEARNI </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VIŠEATOMSKI </a:t>
            </a:r>
            <a:r>
              <a:rPr lang="sr-Latn-C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MOLEKULI </a:t>
            </a:r>
            <a:r>
              <a:rPr lang="sr-Latn-C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en-U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IMAJU  </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ISTI OBLIK </a:t>
            </a:r>
            <a:r>
              <a:rPr lang="sr-Latn-C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en-U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ELIPSOIDA  </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ALI</a:t>
            </a:r>
            <a:r>
              <a:rPr lang="sr-Latn-C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en-U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SA</a:t>
            </a:r>
            <a:r>
              <a:rPr lang="sr-Latn-C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en-U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itchFamily="18" charset="0"/>
              </a:rPr>
              <a:t>RAZLIČITIM </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VREDNOSTIMA</a:t>
            </a:r>
            <a:r>
              <a:rPr lang="sr-Latn-C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 </a:t>
            </a:r>
            <a:r>
              <a:rPr lang="en-US" altLang="sr-Latn-RS"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rPr>
              <a:t>OSA</a:t>
            </a:r>
          </a:p>
          <a:p>
            <a:pPr algn="ctr">
              <a:lnSpc>
                <a:spcPct val="80000"/>
              </a:lnSpc>
              <a:spcBef>
                <a:spcPct val="50000"/>
              </a:spcBef>
            </a:pPr>
            <a:endParaRPr lang="en-US" altLang="sr-Latn-RS" sz="2800" b="1" dirty="0">
              <a:solidFill>
                <a:schemeClr val="tx1">
                  <a:lumMod val="85000"/>
                  <a:lumOff val="15000"/>
                </a:schemeClr>
              </a:solidFill>
              <a:effectLst>
                <a:outerShdw blurRad="38100" dist="38100" dir="2700000" algn="tl">
                  <a:srgbClr val="000000">
                    <a:alpha val="43137"/>
                  </a:srgbClr>
                </a:outerShdw>
              </a:effectLst>
              <a:latin typeface="Times New Roman" pitchFamily="18" charset="0"/>
            </a:endParaRPr>
          </a:p>
        </p:txBody>
      </p:sp>
      <p:sp>
        <p:nvSpPr>
          <p:cNvPr id="2" name="Rounded Rectangle 1"/>
          <p:cNvSpPr/>
          <p:nvPr/>
        </p:nvSpPr>
        <p:spPr>
          <a:xfrm>
            <a:off x="381000" y="4495800"/>
            <a:ext cx="8001000" cy="1676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pic>
        <p:nvPicPr>
          <p:cNvPr id="709746" name="Picture 114" descr="http://nptel.ac.in/courses/115101003/images/lec3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04220"/>
            <a:ext cx="4838700" cy="3535347"/>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10" name="AutoShape 6"/>
          <p:cNvSpPr>
            <a:spLocks noChangeArrowheads="1"/>
          </p:cNvSpPr>
          <p:nvPr/>
        </p:nvSpPr>
        <p:spPr bwMode="auto">
          <a:xfrm rot="5400000">
            <a:off x="3193249" y="2359378"/>
            <a:ext cx="45719" cy="1066800"/>
          </a:xfrm>
          <a:prstGeom prst="upDownArrow">
            <a:avLst>
              <a:gd name="adj1" fmla="val 50000"/>
              <a:gd name="adj2" fmla="val 126316"/>
            </a:avLst>
          </a:prstGeom>
          <a:solidFill>
            <a:schemeClr val="bg1">
              <a:lumMod val="95000"/>
            </a:schemeClr>
          </a:solidFill>
          <a:ln w="9525">
            <a:solidFill>
              <a:srgbClr val="FFFFFF"/>
            </a:solidFill>
            <a:miter lim="800000"/>
            <a:headEnd/>
            <a:tailEnd/>
          </a:ln>
          <a:effectLst/>
          <a:extLst/>
        </p:spPr>
        <p:txBody>
          <a:bodyPr vert="eaVert" wrap="none" anchor="ctr"/>
          <a:lstStyle/>
          <a:p>
            <a:endParaRPr lang="sr-Latn-RS"/>
          </a:p>
        </p:txBody>
      </p:sp>
      <p:sp>
        <p:nvSpPr>
          <p:cNvPr id="3" name="Rectangle 2"/>
          <p:cNvSpPr/>
          <p:nvPr/>
        </p:nvSpPr>
        <p:spPr>
          <a:xfrm>
            <a:off x="2830396" y="2939205"/>
            <a:ext cx="612668" cy="400110"/>
          </a:xfrm>
          <a:prstGeom prst="rect">
            <a:avLst/>
          </a:prstGeom>
        </p:spPr>
        <p:txBody>
          <a:bodyPr wrap="none">
            <a:spAutoFit/>
          </a:bodyPr>
          <a:lstStyle/>
          <a:p>
            <a:r>
              <a:rPr lang="en-US" altLang="sr-Latn-RS" sz="2000" b="1" dirty="0">
                <a:solidFill>
                  <a:schemeClr val="bg1"/>
                </a:solidFill>
                <a:effectLst>
                  <a:outerShdw blurRad="38100" dist="38100" dir="2700000" algn="tl">
                    <a:srgbClr val="000000"/>
                  </a:outerShdw>
                </a:effectLst>
                <a:latin typeface="Times New Roman" pitchFamily="18" charset="0"/>
                <a:sym typeface="Symbol" pitchFamily="18" charset="2"/>
              </a:rPr>
              <a:t></a:t>
            </a:r>
            <a:r>
              <a:rPr lang="sr-Latn-RS" altLang="sr-Latn-RS" sz="2000" b="1" baseline="-25000" dirty="0">
                <a:solidFill>
                  <a:schemeClr val="bg1"/>
                </a:solidFill>
                <a:effectLst>
                  <a:outerShdw blurRad="38100" dist="38100" dir="2700000" algn="tl">
                    <a:srgbClr val="000000"/>
                  </a:outerShdw>
                </a:effectLst>
                <a:latin typeface="Times New Roman" pitchFamily="18" charset="0"/>
                <a:sym typeface="Symbol" pitchFamily="18" charset="2"/>
              </a:rPr>
              <a:t>i</a:t>
            </a:r>
            <a:r>
              <a:rPr lang="en-US" altLang="sr-Latn-RS" sz="2000" b="1" baseline="30000" dirty="0">
                <a:solidFill>
                  <a:schemeClr val="bg1"/>
                </a:solidFill>
                <a:effectLst>
                  <a:outerShdw blurRad="38100" dist="38100" dir="2700000" algn="tl">
                    <a:srgbClr val="000000"/>
                  </a:outerShdw>
                </a:effectLst>
                <a:latin typeface="Times New Roman" pitchFamily="18" charset="0"/>
              </a:rPr>
              <a:t>1/2</a:t>
            </a:r>
            <a:endParaRPr lang="sr-Latn-RS" dirty="0">
              <a:solidFill>
                <a:schemeClr val="bg1"/>
              </a:solidFill>
            </a:endParaRPr>
          </a:p>
        </p:txBody>
      </p:sp>
    </p:spTree>
    <p:extLst>
      <p:ext uri="{BB962C8B-B14F-4D97-AF65-F5344CB8AC3E}">
        <p14:creationId xmlns:p14="http://schemas.microsoft.com/office/powerpoint/2010/main" val="34496094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990600"/>
            <a:ext cx="2529860" cy="369332"/>
          </a:xfrm>
          <a:prstGeom prst="rect">
            <a:avLst/>
          </a:prstGeom>
        </p:spPr>
        <p:txBody>
          <a:bodyPr wrap="none">
            <a:spAutoFit/>
          </a:bodyPr>
          <a:lstStyle/>
          <a:p>
            <a:r>
              <a:rPr lang="en-U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a:t>
            </a:r>
            <a:r>
              <a:rPr lang="sr-Latn-RS" altLang="sr-Latn-RS" b="1" baseline="-2500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1</a:t>
            </a:r>
            <a:r>
              <a:rPr lang="sr-Latn-R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 – simetrična istežuća</a:t>
            </a:r>
            <a:endParaRPr lang="sr-Latn-RS" dirty="0">
              <a:solidFill>
                <a:schemeClr val="tx1">
                  <a:lumMod val="85000"/>
                  <a:lumOff val="15000"/>
                </a:schemeClr>
              </a:solidFill>
            </a:endParaRPr>
          </a:p>
        </p:txBody>
      </p:sp>
      <p:sp>
        <p:nvSpPr>
          <p:cNvPr id="4" name="Rectangle 3"/>
          <p:cNvSpPr/>
          <p:nvPr/>
        </p:nvSpPr>
        <p:spPr>
          <a:xfrm>
            <a:off x="279877" y="2866127"/>
            <a:ext cx="3087705" cy="369332"/>
          </a:xfrm>
          <a:prstGeom prst="rect">
            <a:avLst/>
          </a:prstGeom>
        </p:spPr>
        <p:txBody>
          <a:bodyPr wrap="none">
            <a:spAutoFit/>
          </a:bodyPr>
          <a:lstStyle/>
          <a:p>
            <a:r>
              <a:rPr lang="en-U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a:t>
            </a:r>
            <a:r>
              <a:rPr lang="sr-Latn-RS" altLang="sr-Latn-RS" b="1" baseline="-2500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2</a:t>
            </a:r>
            <a:r>
              <a:rPr lang="sr-Latn-R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 –  savijajuća deformaciona</a:t>
            </a:r>
            <a:endParaRPr lang="sr-Latn-RS" dirty="0">
              <a:solidFill>
                <a:schemeClr val="tx1">
                  <a:lumMod val="85000"/>
                  <a:lumOff val="15000"/>
                </a:schemeClr>
              </a:solidFill>
            </a:endParaRPr>
          </a:p>
        </p:txBody>
      </p:sp>
      <p:sp>
        <p:nvSpPr>
          <p:cNvPr id="5" name="Rectangle 4"/>
          <p:cNvSpPr/>
          <p:nvPr/>
        </p:nvSpPr>
        <p:spPr>
          <a:xfrm>
            <a:off x="558800" y="5105400"/>
            <a:ext cx="2606804" cy="369332"/>
          </a:xfrm>
          <a:prstGeom prst="rect">
            <a:avLst/>
          </a:prstGeom>
        </p:spPr>
        <p:txBody>
          <a:bodyPr wrap="none">
            <a:spAutoFit/>
          </a:bodyPr>
          <a:lstStyle/>
          <a:p>
            <a:r>
              <a:rPr lang="en-U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a:t>
            </a:r>
            <a:r>
              <a:rPr lang="sr-Latn-RS" altLang="sr-Latn-RS" b="1" baseline="-2500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3</a:t>
            </a:r>
            <a:r>
              <a:rPr lang="sr-Latn-R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 – asimetrična istežuća</a:t>
            </a:r>
            <a:endParaRPr lang="sr-Latn-RS" dirty="0">
              <a:solidFill>
                <a:schemeClr val="tx1">
                  <a:lumMod val="85000"/>
                  <a:lumOff val="15000"/>
                </a:schemeClr>
              </a:solidFill>
            </a:endParaRPr>
          </a:p>
        </p:txBody>
      </p:sp>
      <p:pic>
        <p:nvPicPr>
          <p:cNvPr id="430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44" y="152400"/>
            <a:ext cx="5763452" cy="636574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Oval Callout 7"/>
          <p:cNvSpPr/>
          <p:nvPr/>
        </p:nvSpPr>
        <p:spPr>
          <a:xfrm>
            <a:off x="228600" y="1609749"/>
            <a:ext cx="2362200" cy="1066800"/>
          </a:xfrm>
          <a:prstGeom prst="wedgeEllipseCallout">
            <a:avLst>
              <a:gd name="adj1" fmla="val 172374"/>
              <a:gd name="adj2" fmla="val 148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r-Latn-RS" altLang="sr-Latn-RS" sz="1600" b="1" dirty="0">
                <a:solidFill>
                  <a:schemeClr val="tx1">
                    <a:lumMod val="85000"/>
                    <a:lumOff val="15000"/>
                  </a:schemeClr>
                </a:solidFill>
                <a:latin typeface="Times New Roman" pitchFamily="18" charset="0"/>
                <a:sym typeface="Symbol"/>
              </a:rPr>
              <a:t>Svi oblici su </a:t>
            </a:r>
            <a:r>
              <a:rPr lang="sr-Latn-RS" altLang="sr-Latn-RS" sz="1600" b="1" dirty="0" smtClean="0">
                <a:solidFill>
                  <a:schemeClr val="tx1">
                    <a:lumMod val="85000"/>
                    <a:lumOff val="15000"/>
                  </a:schemeClr>
                </a:solidFill>
                <a:latin typeface="Times New Roman" pitchFamily="18" charset="0"/>
                <a:sym typeface="Symbol"/>
              </a:rPr>
              <a:t>Ramski </a:t>
            </a:r>
            <a:r>
              <a:rPr lang="sr-Latn-RS" altLang="sr-Latn-RS" sz="1600" b="1" dirty="0">
                <a:solidFill>
                  <a:schemeClr val="tx1">
                    <a:lumMod val="85000"/>
                    <a:lumOff val="15000"/>
                  </a:schemeClr>
                </a:solidFill>
                <a:latin typeface="Times New Roman" pitchFamily="18" charset="0"/>
                <a:sym typeface="Symbol"/>
              </a:rPr>
              <a:t>aktivni</a:t>
            </a:r>
            <a:endParaRPr lang="sr-Latn-RS" sz="1600" dirty="0">
              <a:solidFill>
                <a:schemeClr val="tx1">
                  <a:lumMod val="85000"/>
                  <a:lumOff val="15000"/>
                </a:schemeClr>
              </a:solidFill>
            </a:endParaRPr>
          </a:p>
        </p:txBody>
      </p:sp>
    </p:spTree>
    <p:extLst>
      <p:ext uri="{BB962C8B-B14F-4D97-AF65-F5344CB8AC3E}">
        <p14:creationId xmlns:p14="http://schemas.microsoft.com/office/powerpoint/2010/main" val="692196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211960" y="713601"/>
            <a:ext cx="1694229" cy="646331"/>
          </a:xfrm>
          <a:prstGeom prst="rect">
            <a:avLst/>
          </a:prstGeom>
        </p:spPr>
        <p:txBody>
          <a:bodyPr wrap="square">
            <a:spAutoFit/>
          </a:bodyPr>
          <a:lstStyle/>
          <a:p>
            <a:r>
              <a:rPr lang="en-US" altLang="sr-Latn-RS"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a:t>
            </a:r>
            <a:r>
              <a:rPr lang="sr-Latn-RS" altLang="sr-Latn-RS" baseline="-2500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1</a:t>
            </a:r>
            <a:r>
              <a:rPr lang="sr-Latn-RS" altLang="sr-Latn-RS"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 – simetrična</a:t>
            </a:r>
          </a:p>
          <a:p>
            <a:r>
              <a:rPr lang="sr-Latn-RS" altLang="sr-Latn-RS" dirty="0">
                <a:solidFill>
                  <a:schemeClr val="tx1">
                    <a:lumMod val="85000"/>
                    <a:lumOff val="15000"/>
                  </a:schemeClr>
                </a:solidFill>
                <a:effectLst>
                  <a:outerShdw blurRad="38100" dist="38100" dir="2700000" algn="tl">
                    <a:srgbClr val="000000"/>
                  </a:outerShdw>
                </a:effectLst>
                <a:latin typeface="Times New Roman" pitchFamily="18" charset="0"/>
                <a:sym typeface="Symbol"/>
              </a:rPr>
              <a:t> </a:t>
            </a:r>
            <a:r>
              <a:rPr lang="sr-Latn-RS" altLang="sr-Latn-RS"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        istežuća</a:t>
            </a:r>
            <a:endParaRPr lang="sr-Latn-RS" dirty="0">
              <a:solidFill>
                <a:schemeClr val="tx1">
                  <a:lumMod val="85000"/>
                  <a:lumOff val="15000"/>
                </a:schemeClr>
              </a:solidFill>
            </a:endParaRPr>
          </a:p>
        </p:txBody>
      </p:sp>
      <p:sp>
        <p:nvSpPr>
          <p:cNvPr id="4" name="Rectangle 3"/>
          <p:cNvSpPr/>
          <p:nvPr/>
        </p:nvSpPr>
        <p:spPr>
          <a:xfrm>
            <a:off x="7174837" y="2688698"/>
            <a:ext cx="2042347" cy="646331"/>
          </a:xfrm>
          <a:prstGeom prst="rect">
            <a:avLst/>
          </a:prstGeom>
        </p:spPr>
        <p:txBody>
          <a:bodyPr wrap="square">
            <a:spAutoFit/>
          </a:bodyPr>
          <a:lstStyle/>
          <a:p>
            <a:r>
              <a:rPr lang="en-US" altLang="sr-Latn-RS"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a:t>
            </a:r>
            <a:r>
              <a:rPr lang="sr-Latn-RS" altLang="sr-Latn-RS" baseline="-2500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2</a:t>
            </a:r>
            <a:r>
              <a:rPr lang="sr-Latn-RS" altLang="sr-Latn-RS"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 –  savijajuća </a:t>
            </a:r>
          </a:p>
          <a:p>
            <a:r>
              <a:rPr lang="sr-Latn-RS" altLang="sr-Latn-RS" dirty="0">
                <a:solidFill>
                  <a:schemeClr val="tx1">
                    <a:lumMod val="85000"/>
                    <a:lumOff val="15000"/>
                  </a:schemeClr>
                </a:solidFill>
                <a:effectLst>
                  <a:outerShdw blurRad="38100" dist="38100" dir="2700000" algn="tl">
                    <a:srgbClr val="000000"/>
                  </a:outerShdw>
                </a:effectLst>
                <a:latin typeface="Times New Roman" pitchFamily="18" charset="0"/>
                <a:sym typeface="Symbol"/>
              </a:rPr>
              <a:t> </a:t>
            </a:r>
            <a:r>
              <a:rPr lang="sr-Latn-RS" altLang="sr-Latn-RS"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        deformaciona</a:t>
            </a:r>
            <a:endParaRPr lang="sr-Latn-RS" dirty="0">
              <a:solidFill>
                <a:schemeClr val="tx1">
                  <a:lumMod val="85000"/>
                  <a:lumOff val="15000"/>
                </a:schemeClr>
              </a:solidFill>
            </a:endParaRPr>
          </a:p>
        </p:txBody>
      </p:sp>
      <p:sp>
        <p:nvSpPr>
          <p:cNvPr id="5" name="Rectangle 4"/>
          <p:cNvSpPr/>
          <p:nvPr/>
        </p:nvSpPr>
        <p:spPr>
          <a:xfrm>
            <a:off x="7315200" y="5105400"/>
            <a:ext cx="1676400" cy="646331"/>
          </a:xfrm>
          <a:prstGeom prst="rect">
            <a:avLst/>
          </a:prstGeom>
        </p:spPr>
        <p:txBody>
          <a:bodyPr wrap="square">
            <a:spAutoFit/>
          </a:bodyPr>
          <a:lstStyle/>
          <a:p>
            <a:r>
              <a:rPr lang="en-US" altLang="sr-Latn-RS"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a:t>
            </a:r>
            <a:r>
              <a:rPr lang="sr-Latn-RS" altLang="sr-Latn-RS" baseline="-25000"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3</a:t>
            </a:r>
            <a:r>
              <a:rPr lang="sr-Latn-RS" altLang="sr-Latn-RS"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 – asimetrična</a:t>
            </a:r>
          </a:p>
          <a:p>
            <a:r>
              <a:rPr lang="sr-Latn-RS" altLang="sr-Latn-RS" dirty="0">
                <a:solidFill>
                  <a:schemeClr val="tx1">
                    <a:lumMod val="85000"/>
                    <a:lumOff val="15000"/>
                  </a:schemeClr>
                </a:solidFill>
                <a:effectLst>
                  <a:outerShdw blurRad="38100" dist="38100" dir="2700000" algn="tl">
                    <a:srgbClr val="000000"/>
                  </a:outerShdw>
                </a:effectLst>
                <a:latin typeface="Times New Roman" pitchFamily="18" charset="0"/>
                <a:sym typeface="Symbol"/>
              </a:rPr>
              <a:t> </a:t>
            </a:r>
            <a:r>
              <a:rPr lang="sr-Latn-RS" altLang="sr-Latn-RS"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        istežuća</a:t>
            </a:r>
            <a:endParaRPr lang="sr-Latn-RS" dirty="0">
              <a:solidFill>
                <a:schemeClr val="tx1">
                  <a:lumMod val="85000"/>
                  <a:lumOff val="15000"/>
                </a:schemeClr>
              </a:solidFill>
            </a:endParaRPr>
          </a:p>
        </p:txBody>
      </p:sp>
      <p:pic>
        <p:nvPicPr>
          <p:cNvPr id="4188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5116687" cy="630040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188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228600"/>
            <a:ext cx="1662805" cy="199536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188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3275" y="2286001"/>
            <a:ext cx="1696654" cy="2209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4188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861" y="4572000"/>
            <a:ext cx="1696654" cy="195700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Oval Callout 9"/>
          <p:cNvSpPr/>
          <p:nvPr/>
        </p:nvSpPr>
        <p:spPr>
          <a:xfrm>
            <a:off x="1280858" y="2801630"/>
            <a:ext cx="4205541" cy="1752599"/>
          </a:xfrm>
          <a:prstGeom prst="wedgeEllipseCallout">
            <a:avLst>
              <a:gd name="adj1" fmla="val 60895"/>
              <a:gd name="adj2" fmla="val -134561"/>
            </a:avLst>
          </a:prstGeom>
          <a:solidFill>
            <a:schemeClr val="bg1">
              <a:lumMod val="7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r-Latn-RS" altLang="sr-Latn-RS" sz="2000" b="1" dirty="0" smtClean="0">
                <a:solidFill>
                  <a:schemeClr val="tx1">
                    <a:lumMod val="85000"/>
                    <a:lumOff val="15000"/>
                  </a:schemeClr>
                </a:solidFill>
                <a:latin typeface="Times New Roman" pitchFamily="18" charset="0"/>
                <a:sym typeface="Symbol"/>
              </a:rPr>
              <a:t>Samo za </a:t>
            </a:r>
            <a:r>
              <a:rPr lang="sr-Latn-RS" altLang="sr-Latn-RS" sz="2000" b="1" u="sng" dirty="0" smtClean="0">
                <a:solidFill>
                  <a:schemeClr val="tx1">
                    <a:lumMod val="85000"/>
                    <a:lumOff val="15000"/>
                  </a:schemeClr>
                </a:solidFill>
                <a:latin typeface="Times New Roman" pitchFamily="18" charset="0"/>
                <a:sym typeface="Symbol"/>
              </a:rPr>
              <a:t>sim. istežuću vibraciju</a:t>
            </a:r>
            <a:r>
              <a:rPr lang="sr-Latn-RS" altLang="sr-Latn-RS" sz="2000" b="1" dirty="0" smtClean="0">
                <a:solidFill>
                  <a:schemeClr val="tx1">
                    <a:lumMod val="85000"/>
                    <a:lumOff val="15000"/>
                  </a:schemeClr>
                </a:solidFill>
                <a:latin typeface="Times New Roman" pitchFamily="18" charset="0"/>
                <a:sym typeface="Symbol"/>
              </a:rPr>
              <a:t>  se menja sa normalnom koordinatom</a:t>
            </a:r>
            <a:endParaRPr lang="sr-Latn-RS" sz="2000" dirty="0">
              <a:solidFill>
                <a:schemeClr val="tx1">
                  <a:lumMod val="85000"/>
                  <a:lumOff val="15000"/>
                </a:schemeClr>
              </a:solidFill>
            </a:endParaRPr>
          </a:p>
        </p:txBody>
      </p:sp>
    </p:spTree>
    <p:extLst>
      <p:ext uri="{BB962C8B-B14F-4D97-AF65-F5344CB8AC3E}">
        <p14:creationId xmlns:p14="http://schemas.microsoft.com/office/powerpoint/2010/main" val="126515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5" name="Rectangle 3"/>
          <p:cNvSpPr>
            <a:spLocks noGrp="1" noChangeArrowheads="1"/>
          </p:cNvSpPr>
          <p:nvPr>
            <p:ph type="body" idx="1"/>
          </p:nvPr>
        </p:nvSpPr>
        <p:spPr>
          <a:xfrm>
            <a:off x="457200" y="304800"/>
            <a:ext cx="8229600" cy="5821363"/>
          </a:xfrm>
        </p:spPr>
        <p:txBody>
          <a:bodyPr/>
          <a:lstStyle/>
          <a:p>
            <a:pPr>
              <a:spcBef>
                <a:spcPts val="0"/>
              </a:spcBef>
              <a:buFont typeface="Wingdings" panose="05000000000000000000" pitchFamily="2" charset="2"/>
              <a:buChar char="Ø"/>
            </a:pP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linearno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polarizovana svetlost* lasera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deluje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na elektronski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oblak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molekula i vrši njegovu distorziju koja ima za posledicu generisanje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ind. dipolnog momenta (</a:t>
            </a:r>
            <a:r>
              <a:rPr lang="sr-Latn-CS" altLang="sr-Latn-RS" sz="2000" b="1" dirty="0">
                <a:solidFill>
                  <a:schemeClr val="tx1">
                    <a:lumMod val="85000"/>
                    <a:lumOff val="15000"/>
                  </a:schemeClr>
                </a:solidFill>
                <a:effectLst>
                  <a:outerShdw blurRad="38100" dist="38100" dir="2700000" algn="tl">
                    <a:srgbClr val="FFFFFF"/>
                  </a:outerShdw>
                </a:effectLst>
                <a:latin typeface="Times New Roman" panose="02020603050405020304" pitchFamily="18" charset="0"/>
                <a:cs typeface="Times New Roman" panose="02020603050405020304" pitchFamily="18" charset="0"/>
                <a:sym typeface="Symbol" pitchFamily="18" charset="2"/>
              </a:rPr>
              <a:t></a:t>
            </a:r>
            <a:r>
              <a:rPr lang="sr-Latn-CS" altLang="sr-Latn-RS" sz="2000" b="1" baseline="-25000" dirty="0">
                <a:solidFill>
                  <a:schemeClr val="tx1">
                    <a:lumMod val="85000"/>
                    <a:lumOff val="15000"/>
                  </a:schemeClr>
                </a:solidFill>
                <a:effectLst>
                  <a:outerShdw blurRad="38100" dist="38100" dir="2700000" algn="tl">
                    <a:srgbClr val="FFFFFF"/>
                  </a:outerShdw>
                </a:effectLst>
                <a:latin typeface="Times New Roman" panose="02020603050405020304" pitchFamily="18" charset="0"/>
                <a:cs typeface="Times New Roman" panose="02020603050405020304" pitchFamily="18" charset="0"/>
                <a:sym typeface="Symbol" pitchFamily="18" charset="2"/>
              </a:rPr>
              <a:t>ind</a:t>
            </a:r>
            <a:r>
              <a:rPr lang="sr-Latn-CS" altLang="sr-Latn-RS" sz="2000" b="1" dirty="0">
                <a:solidFill>
                  <a:schemeClr val="tx1">
                    <a:lumMod val="85000"/>
                    <a:lumOff val="15000"/>
                  </a:schemeClr>
                </a:solidFill>
                <a:effectLst>
                  <a:outerShdw blurRad="38100" dist="38100" dir="2700000" algn="tl">
                    <a:srgbClr val="FFFFFF"/>
                  </a:outerShdw>
                </a:effectLst>
                <a:latin typeface="Times New Roman" panose="02020603050405020304" pitchFamily="18" charset="0"/>
                <a:cs typeface="Times New Roman" panose="02020603050405020304" pitchFamily="18" charset="0"/>
                <a:sym typeface="Symbol" pitchFamily="18" charset="2"/>
              </a:rPr>
              <a:t>=</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E)</a:t>
            </a:r>
          </a:p>
          <a:p>
            <a:pPr>
              <a:spcBef>
                <a:spcPts val="0"/>
              </a:spcBef>
              <a:buFont typeface="Wingdings" panose="05000000000000000000" pitchFamily="2" charset="2"/>
              <a:buChar char="Ø"/>
            </a:pPr>
            <a:endParaRPr lang="sr-Latn-CS" altLang="sr-Latn-RS" sz="2000" b="1" dirty="0">
              <a:solidFill>
                <a:srgbClr val="5F5F5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upadna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svetlost je polarizovana u jednoj ravni </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ali efekat na </a:t>
            </a: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elektronski oblak molekula se prostire u sva tri moguća pravca (duž x, y i z </a:t>
            </a: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ose</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jer i komponente polja E imaju istu orijentaciju</a:t>
            </a:r>
          </a:p>
          <a:p>
            <a:pPr>
              <a:spcBef>
                <a:spcPts val="0"/>
              </a:spcBef>
              <a:buFont typeface="Wingdings" panose="05000000000000000000" pitchFamily="2" charset="2"/>
              <a:buChar char="Ø"/>
            </a:pPr>
            <a:endPar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to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znači da se </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indukovani dipol menja duž sve tri </a:t>
            </a: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ose</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sr-Latn-CS" altLang="sr-Latn-RS" sz="2000" b="1" baseline="-25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x</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baseline="-25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y</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baseline="-250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z</a:t>
            </a: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endPar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endPar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da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bi se opisalo kako se menja polarizabilnost molekula prilikom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interakcije sa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l</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inearno polarizovanom svetlošću lasera sve tri komponente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sr-Latn-CS" altLang="sr-Latn-RS" sz="2000" b="1" baseline="-25000"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ind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se moraju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uzeti </a:t>
            </a:r>
            <a:r>
              <a:rPr lang="sr-Latn-C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u obzir</a:t>
            </a:r>
          </a:p>
          <a:p>
            <a:pPr>
              <a:spcBef>
                <a:spcPts val="0"/>
              </a:spcBef>
              <a:buFont typeface="Wingdings" panose="05000000000000000000" pitchFamily="2" charset="2"/>
              <a:buChar char="Ø"/>
            </a:pPr>
            <a:endParaRPr lang="sr-Latn-CS" altLang="sr-Latn-RS" sz="2000" b="1" dirty="0">
              <a:solidFill>
                <a:srgbClr val="5F5F5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endParaRPr lang="sr-Latn-CS" altLang="sr-Latn-RS" sz="2000" b="1" baseline="-25000" dirty="0">
              <a:solidFill>
                <a:srgbClr val="5F5F5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endParaRPr lang="sr-Latn-CS" altLang="sr-Latn-RS" sz="2000" dirty="0">
              <a:latin typeface="Times New Roman" panose="02020603050405020304" pitchFamily="18" charset="0"/>
              <a:cs typeface="Times New Roman" panose="02020603050405020304" pitchFamily="18" charset="0"/>
            </a:endParaRPr>
          </a:p>
        </p:txBody>
      </p:sp>
      <p:pic>
        <p:nvPicPr>
          <p:cNvPr id="392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4495800"/>
            <a:ext cx="3886200" cy="1851025"/>
          </a:xfrm>
          <a:prstGeom prst="rect">
            <a:avLst/>
          </a:prstGeom>
          <a:noFill/>
          <a:extLst>
            <a:ext uri="{909E8E84-426E-40DD-AFC4-6F175D3DCCD1}">
              <a14:hiddenFill xmlns:a14="http://schemas.microsoft.com/office/drawing/2010/main">
                <a:solidFill>
                  <a:srgbClr val="FFFFFF"/>
                </a:solidFill>
              </a14:hiddenFill>
            </a:ext>
          </a:extLst>
        </p:spPr>
      </p:pic>
      <p:sp>
        <p:nvSpPr>
          <p:cNvPr id="392197" name="Rectangle 5"/>
          <p:cNvSpPr>
            <a:spLocks noChangeArrowheads="1"/>
          </p:cNvSpPr>
          <p:nvPr/>
        </p:nvSpPr>
        <p:spPr bwMode="auto">
          <a:xfrm>
            <a:off x="381000" y="4963318"/>
            <a:ext cx="42608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b="1" dirty="0">
                <a:solidFill>
                  <a:srgbClr val="FF0066"/>
                </a:solidFill>
                <a:effectLst>
                  <a:outerShdw blurRad="38100" dist="38100" dir="2700000" algn="tl">
                    <a:srgbClr val="000000"/>
                  </a:outerShdw>
                </a:effectLst>
              </a:rPr>
              <a:t>*</a:t>
            </a:r>
            <a:r>
              <a:rPr lang="sr-Latn-CS" altLang="sr-Latn-RS" b="1" dirty="0">
                <a:solidFill>
                  <a:srgbClr val="5F5F5F"/>
                </a:solidFill>
                <a:effectLst>
                  <a:outerShdw blurRad="38100" dist="38100" dir="2700000" algn="tl">
                    <a:srgbClr val="000000"/>
                  </a:outerShdw>
                </a:effectLst>
              </a:rPr>
              <a:t> </a:t>
            </a:r>
            <a:r>
              <a:rPr lang="en-US" altLang="sr-Latn-RS" b="1" dirty="0" err="1">
                <a:solidFill>
                  <a:srgbClr val="FF0066"/>
                </a:solidFill>
                <a:effectLst>
                  <a:outerShdw blurRad="38100" dist="38100" dir="2700000" algn="tl">
                    <a:srgbClr val="000000"/>
                  </a:outerShdw>
                </a:effectLst>
                <a:latin typeface="YuTimes.Bold" pitchFamily="2" charset="0"/>
              </a:rPr>
              <a:t>linearno</a:t>
            </a:r>
            <a:r>
              <a:rPr lang="en-US" altLang="sr-Latn-RS" b="1" dirty="0">
                <a:solidFill>
                  <a:srgbClr val="FF0066"/>
                </a:solidFill>
                <a:effectLst>
                  <a:outerShdw blurRad="38100" dist="38100" dir="2700000" algn="tl">
                    <a:srgbClr val="000000"/>
                  </a:outerShdw>
                </a:effectLst>
                <a:latin typeface="YuTimes.Bold" pitchFamily="2" charset="0"/>
              </a:rPr>
              <a:t> </a:t>
            </a:r>
            <a:r>
              <a:rPr lang="sr-Latn-CS" altLang="sr-Latn-RS" b="1" dirty="0">
                <a:solidFill>
                  <a:srgbClr val="FF0066"/>
                </a:solidFill>
                <a:effectLst>
                  <a:outerShdw blurRad="38100" dist="38100" dir="2700000" algn="tl">
                    <a:srgbClr val="000000"/>
                  </a:outerShdw>
                </a:effectLst>
                <a:latin typeface="YuTimes.Bold" pitchFamily="2" charset="0"/>
              </a:rPr>
              <a:t>(</a:t>
            </a:r>
            <a:r>
              <a:rPr lang="en-US" altLang="sr-Latn-RS" b="1" dirty="0" err="1">
                <a:solidFill>
                  <a:srgbClr val="FF0066"/>
                </a:solidFill>
                <a:effectLst>
                  <a:outerShdw blurRad="38100" dist="38100" dir="2700000" algn="tl">
                    <a:srgbClr val="000000"/>
                  </a:outerShdw>
                </a:effectLst>
                <a:latin typeface="YuTimes.Bold" pitchFamily="2" charset="0"/>
              </a:rPr>
              <a:t>ravanski</a:t>
            </a:r>
            <a:r>
              <a:rPr lang="en-US" altLang="sr-Latn-RS" b="1" dirty="0">
                <a:solidFill>
                  <a:srgbClr val="FF0066"/>
                </a:solidFill>
                <a:effectLst>
                  <a:outerShdw blurRad="38100" dist="38100" dir="2700000" algn="tl">
                    <a:srgbClr val="000000"/>
                  </a:outerShdw>
                </a:effectLst>
                <a:latin typeface="YuTimes.Bold" pitchFamily="2" charset="0"/>
              </a:rPr>
              <a:t> </a:t>
            </a:r>
            <a:r>
              <a:rPr lang="en-US" altLang="sr-Latn-RS" b="1" dirty="0" err="1">
                <a:solidFill>
                  <a:srgbClr val="FF0066"/>
                </a:solidFill>
                <a:effectLst>
                  <a:outerShdw blurRad="38100" dist="38100" dir="2700000" algn="tl">
                    <a:srgbClr val="000000"/>
                  </a:outerShdw>
                </a:effectLst>
                <a:latin typeface="YuTimes.Bold" pitchFamily="2" charset="0"/>
              </a:rPr>
              <a:t>polarizovan</a:t>
            </a:r>
            <a:r>
              <a:rPr lang="sr-Latn-CS" altLang="sr-Latn-RS" b="1" dirty="0">
                <a:solidFill>
                  <a:srgbClr val="FF0066"/>
                </a:solidFill>
                <a:effectLst>
                  <a:outerShdw blurRad="38100" dist="38100" dir="2700000" algn="tl">
                    <a:srgbClr val="000000"/>
                  </a:outerShdw>
                </a:effectLst>
                <a:latin typeface="YuTimes.Bold" pitchFamily="2" charset="0"/>
              </a:rPr>
              <a:t>) talas - </a:t>
            </a:r>
            <a:r>
              <a:rPr lang="en-US" altLang="sr-Latn-RS" b="1" dirty="0" err="1">
                <a:solidFill>
                  <a:srgbClr val="FF0066"/>
                </a:solidFill>
                <a:effectLst>
                  <a:outerShdw blurRad="38100" dist="38100" dir="2700000" algn="tl">
                    <a:srgbClr val="000000"/>
                  </a:outerShdw>
                </a:effectLst>
                <a:latin typeface="YuTimes.Bold" pitchFamily="2" charset="0"/>
              </a:rPr>
              <a:t>vektor</a:t>
            </a:r>
            <a:r>
              <a:rPr lang="en-US" altLang="sr-Latn-RS" b="1" dirty="0">
                <a:solidFill>
                  <a:srgbClr val="FF0066"/>
                </a:solidFill>
                <a:effectLst>
                  <a:outerShdw blurRad="38100" dist="38100" dir="2700000" algn="tl">
                    <a:srgbClr val="000000"/>
                  </a:outerShdw>
                </a:effectLst>
                <a:latin typeface="YuTimes.Bold" pitchFamily="2" charset="0"/>
              </a:rPr>
              <a:t> </a:t>
            </a:r>
            <a:r>
              <a:rPr lang="en-US" altLang="sr-Latn-RS" b="1" dirty="0" err="1">
                <a:solidFill>
                  <a:srgbClr val="FF0066"/>
                </a:solidFill>
                <a:effectLst>
                  <a:outerShdw blurRad="38100" dist="38100" dir="2700000" algn="tl">
                    <a:srgbClr val="000000"/>
                  </a:outerShdw>
                </a:effectLst>
                <a:latin typeface="YuTimes.Bold" pitchFamily="2" charset="0"/>
              </a:rPr>
              <a:t>električnog</a:t>
            </a:r>
            <a:r>
              <a:rPr lang="en-US" altLang="sr-Latn-RS" b="1" dirty="0">
                <a:solidFill>
                  <a:srgbClr val="FF0066"/>
                </a:solidFill>
                <a:effectLst>
                  <a:outerShdw blurRad="38100" dist="38100" dir="2700000" algn="tl">
                    <a:srgbClr val="000000"/>
                  </a:outerShdw>
                </a:effectLst>
                <a:latin typeface="YuTimes.Bold" pitchFamily="2" charset="0"/>
              </a:rPr>
              <a:t> </a:t>
            </a:r>
            <a:r>
              <a:rPr lang="en-US" altLang="sr-Latn-RS" b="1" dirty="0" err="1">
                <a:solidFill>
                  <a:srgbClr val="FF0066"/>
                </a:solidFill>
                <a:effectLst>
                  <a:outerShdw blurRad="38100" dist="38100" dir="2700000" algn="tl">
                    <a:srgbClr val="000000"/>
                  </a:outerShdw>
                </a:effectLst>
                <a:latin typeface="YuTimes.Bold" pitchFamily="2" charset="0"/>
              </a:rPr>
              <a:t>polja</a:t>
            </a:r>
            <a:r>
              <a:rPr lang="en-US" altLang="sr-Latn-RS" b="1" dirty="0">
                <a:solidFill>
                  <a:srgbClr val="FF0066"/>
                </a:solidFill>
                <a:effectLst>
                  <a:outerShdw blurRad="38100" dist="38100" dir="2700000" algn="tl">
                    <a:srgbClr val="000000"/>
                  </a:outerShdw>
                </a:effectLst>
                <a:latin typeface="YuTimes.Bold" pitchFamily="2" charset="0"/>
              </a:rPr>
              <a:t> </a:t>
            </a:r>
            <a:r>
              <a:rPr lang="en-US" altLang="sr-Latn-RS" b="1" dirty="0" err="1">
                <a:solidFill>
                  <a:srgbClr val="FF0066"/>
                </a:solidFill>
                <a:effectLst>
                  <a:outerShdw blurRad="38100" dist="38100" dir="2700000" algn="tl">
                    <a:srgbClr val="000000"/>
                  </a:outerShdw>
                </a:effectLst>
                <a:latin typeface="YuTimes.Bold" pitchFamily="2" charset="0"/>
              </a:rPr>
              <a:t>osciluje</a:t>
            </a:r>
            <a:r>
              <a:rPr lang="en-US" altLang="sr-Latn-RS" b="1" dirty="0">
                <a:solidFill>
                  <a:srgbClr val="FF0066"/>
                </a:solidFill>
                <a:effectLst>
                  <a:outerShdw blurRad="38100" dist="38100" dir="2700000" algn="tl">
                    <a:srgbClr val="000000"/>
                  </a:outerShdw>
                </a:effectLst>
                <a:latin typeface="YuTimes.Bold" pitchFamily="2" charset="0"/>
              </a:rPr>
              <a:t> </a:t>
            </a:r>
            <a:r>
              <a:rPr lang="en-US" altLang="sr-Latn-RS" b="1" dirty="0" err="1">
                <a:solidFill>
                  <a:srgbClr val="FF0066"/>
                </a:solidFill>
                <a:effectLst>
                  <a:outerShdw blurRad="38100" dist="38100" dir="2700000" algn="tl">
                    <a:srgbClr val="000000"/>
                  </a:outerShdw>
                </a:effectLst>
                <a:latin typeface="YuTimes.Bold" pitchFamily="2" charset="0"/>
              </a:rPr>
              <a:t>stalno</a:t>
            </a:r>
            <a:r>
              <a:rPr lang="en-US" altLang="sr-Latn-RS" b="1" dirty="0">
                <a:solidFill>
                  <a:srgbClr val="FF0066"/>
                </a:solidFill>
                <a:effectLst>
                  <a:outerShdw blurRad="38100" dist="38100" dir="2700000" algn="tl">
                    <a:srgbClr val="000000"/>
                  </a:outerShdw>
                </a:effectLst>
                <a:latin typeface="YuTimes.Bold" pitchFamily="2" charset="0"/>
              </a:rPr>
              <a:t> u</a:t>
            </a:r>
            <a:r>
              <a:rPr lang="sr-Latn-CS" altLang="sr-Latn-RS" b="1" dirty="0">
                <a:solidFill>
                  <a:srgbClr val="FF0066"/>
                </a:solidFill>
                <a:effectLst>
                  <a:outerShdw blurRad="38100" dist="38100" dir="2700000" algn="tl">
                    <a:srgbClr val="000000"/>
                  </a:outerShdw>
                </a:effectLst>
                <a:latin typeface="YuTimes.Bold" pitchFamily="2" charset="0"/>
              </a:rPr>
              <a:t> </a:t>
            </a:r>
            <a:r>
              <a:rPr lang="en-US" altLang="sr-Latn-RS" b="1" dirty="0" err="1">
                <a:solidFill>
                  <a:srgbClr val="FF0066"/>
                </a:solidFill>
                <a:effectLst>
                  <a:outerShdw blurRad="38100" dist="38100" dir="2700000" algn="tl">
                    <a:srgbClr val="000000"/>
                  </a:outerShdw>
                </a:effectLst>
                <a:latin typeface="YuTimes.Bold" pitchFamily="2" charset="0"/>
              </a:rPr>
              <a:t>istoj</a:t>
            </a:r>
            <a:r>
              <a:rPr lang="en-US" altLang="sr-Latn-RS" b="1" dirty="0">
                <a:solidFill>
                  <a:srgbClr val="FF0066"/>
                </a:solidFill>
                <a:effectLst>
                  <a:outerShdw blurRad="38100" dist="38100" dir="2700000" algn="tl">
                    <a:srgbClr val="000000"/>
                  </a:outerShdw>
                </a:effectLst>
                <a:latin typeface="YuTimes.Bold" pitchFamily="2" charset="0"/>
              </a:rPr>
              <a:t> </a:t>
            </a:r>
            <a:r>
              <a:rPr lang="en-US" altLang="sr-Latn-RS" b="1" dirty="0" err="1">
                <a:solidFill>
                  <a:srgbClr val="FF0066"/>
                </a:solidFill>
                <a:effectLst>
                  <a:outerShdw blurRad="38100" dist="38100" dir="2700000" algn="tl">
                    <a:srgbClr val="000000"/>
                  </a:outerShdw>
                </a:effectLst>
                <a:latin typeface="YuTimes.Bold" pitchFamily="2" charset="0"/>
              </a:rPr>
              <a:t>ravni</a:t>
            </a:r>
            <a:endParaRPr lang="en-US" altLang="sr-Latn-RS" b="1" dirty="0">
              <a:solidFill>
                <a:srgbClr val="FF0066"/>
              </a:solidFill>
              <a:effectLst>
                <a:outerShdw blurRad="38100" dist="38100" dir="2700000" algn="tl">
                  <a:srgbClr val="000000"/>
                </a:outerShdw>
              </a:effectLst>
              <a:latin typeface="YuTimes.Bold" pitchFamily="2" charset="0"/>
            </a:endParaRPr>
          </a:p>
        </p:txBody>
      </p:sp>
      <p:graphicFrame>
        <p:nvGraphicFramePr>
          <p:cNvPr id="392204" name="Group 12"/>
          <p:cNvGraphicFramePr>
            <a:graphicFrameLocks noGrp="1"/>
          </p:cNvGraphicFramePr>
          <p:nvPr/>
        </p:nvGraphicFramePr>
        <p:xfrm>
          <a:off x="4724400" y="4495800"/>
          <a:ext cx="3886200" cy="1905000"/>
        </p:xfrm>
        <a:graphic>
          <a:graphicData uri="http://schemas.openxmlformats.org/drawingml/2006/table">
            <a:tbl>
              <a:tblPr/>
              <a:tblGrid>
                <a:gridCol w="3886200"/>
              </a:tblGrid>
              <a:tr h="19050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5F5F5F"/>
                      </a:solidFill>
                      <a:prstDash val="solid"/>
                      <a:round/>
                      <a:headEnd type="none" w="med" len="med"/>
                      <a:tailEnd type="none" w="med" len="med"/>
                    </a:lnL>
                    <a:lnR w="12700" cap="flat" cmpd="sng" algn="ctr">
                      <a:solidFill>
                        <a:srgbClr val="5F5F5F"/>
                      </a:solidFill>
                      <a:prstDash val="solid"/>
                      <a:round/>
                      <a:headEnd type="none" w="med" len="med"/>
                      <a:tailEnd type="none" w="med" len="med"/>
                    </a:lnR>
                    <a:lnT w="12700" cap="flat" cmpd="sng" algn="ctr">
                      <a:solidFill>
                        <a:srgbClr val="5F5F5F"/>
                      </a:solidFill>
                      <a:prstDash val="solid"/>
                      <a:round/>
                      <a:headEnd type="none" w="med" len="med"/>
                      <a:tailEnd type="none" w="med" len="med"/>
                    </a:lnT>
                    <a:lnB w="12700" cap="flat" cmpd="sng" algn="ctr">
                      <a:solidFill>
                        <a:srgbClr val="5F5F5F"/>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9979510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914400"/>
            <a:ext cx="8610600" cy="3582519"/>
          </a:xfrm>
          <a:prstGeom prst="rect">
            <a:avLst/>
          </a:prstGeom>
        </p:spPr>
        <p:txBody>
          <a:bodyPr wrap="square">
            <a:spAutoFit/>
          </a:bodyPr>
          <a:lstStyle/>
          <a:p>
            <a:pPr marL="342900" indent="-342900">
              <a:lnSpc>
                <a:spcPct val="90000"/>
              </a:lnSpc>
              <a:buFont typeface="Wingdings" panose="05000000000000000000" pitchFamily="2" charset="2"/>
              <a:buChar char="Ø"/>
            </a:pPr>
            <a:r>
              <a:rPr lang="sr-Latn-CS" altLang="sr-Latn-RS" sz="28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 </a:t>
            </a:r>
            <a:r>
              <a:rPr lang="sr-Latn-CS" altLang="sr-Latn-RS" sz="28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bi se opisala složena promena polarizabilnosti u </a:t>
            </a:r>
            <a:r>
              <a:rPr lang="sr-Latn-CS" altLang="sr-Latn-RS" sz="28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okviru svake </a:t>
            </a:r>
            <a:r>
              <a:rPr lang="sr-Latn-CS" altLang="sr-Latn-RS" sz="28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komponente indukovanog dipolnog </a:t>
            </a:r>
            <a:r>
              <a:rPr lang="sr-Latn-CS" altLang="sr-Latn-RS" sz="28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momenta (</a:t>
            </a:r>
            <a:r>
              <a:rPr lang="sr-Latn-CS" altLang="sr-Latn-RS" sz="28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a:t>
            </a:r>
            <a:r>
              <a:rPr lang="sr-Latn-CS" altLang="sr-Latn-RS" sz="2800" b="1" baseline="-25000"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x</a:t>
            </a:r>
            <a:r>
              <a:rPr lang="sr-Latn-CS" altLang="sr-Latn-RS" sz="28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 </a:t>
            </a:r>
            <a:r>
              <a:rPr lang="sr-Latn-CS" altLang="sr-Latn-RS" sz="2800" b="1" baseline="-25000"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y</a:t>
            </a:r>
            <a:r>
              <a:rPr lang="sr-Latn-CS" altLang="sr-Latn-RS" sz="28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 </a:t>
            </a:r>
            <a:r>
              <a:rPr lang="sr-Latn-CS" altLang="sr-Latn-RS" sz="2800" b="1" baseline="-25000"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z</a:t>
            </a:r>
            <a:r>
              <a:rPr lang="sr-Latn-CS" altLang="sr-Latn-RS" sz="28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 polarizabilnost se kao </a:t>
            </a:r>
            <a:r>
              <a:rPr lang="sr-Latn-CS" altLang="sr-Latn-RS" sz="28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tenzorska veličina </a:t>
            </a:r>
            <a:r>
              <a:rPr lang="sr-Latn-CS" altLang="sr-Latn-RS" sz="28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prikazuje </a:t>
            </a:r>
            <a:r>
              <a:rPr lang="sr-Latn-CS" altLang="sr-Latn-RS" sz="28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u obliku </a:t>
            </a:r>
            <a:r>
              <a:rPr lang="sr-Latn-CS" altLang="sr-Latn-RS" sz="28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matrice</a:t>
            </a:r>
          </a:p>
          <a:p>
            <a:pPr>
              <a:lnSpc>
                <a:spcPct val="90000"/>
              </a:lnSpc>
            </a:pPr>
            <a:endParaRPr lang="sr-Latn-CS" altLang="sr-Latn-RS" sz="28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endParaRPr>
          </a:p>
          <a:p>
            <a:pPr>
              <a:lnSpc>
                <a:spcPct val="90000"/>
              </a:lnSpc>
            </a:pPr>
            <a:endParaRPr lang="sr-Latn-CS" altLang="sr-Latn-RS" sz="28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endParaRPr>
          </a:p>
          <a:p>
            <a:pPr marL="342900" indent="-342900">
              <a:lnSpc>
                <a:spcPct val="90000"/>
              </a:lnSpc>
              <a:buFont typeface="Wingdings" panose="05000000000000000000" pitchFamily="2" charset="2"/>
              <a:buChar char="Ø"/>
            </a:pPr>
            <a:r>
              <a:rPr lang="sr-Latn-CS" altLang="sr-Latn-RS" sz="28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vizualizacija tenzora polarizabilnosti molekula je moguća preko elipsoida polarizabilnosti</a:t>
            </a:r>
          </a:p>
          <a:p>
            <a:pPr marL="342900" indent="-342900">
              <a:lnSpc>
                <a:spcPct val="90000"/>
              </a:lnSpc>
              <a:buFont typeface="Wingdings" panose="05000000000000000000" pitchFamily="2" charset="2"/>
              <a:buChar char="Ø"/>
            </a:pPr>
            <a:endParaRPr lang="sr-Latn-CS" altLang="sr-Latn-RS" sz="28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endParaRPr>
          </a:p>
        </p:txBody>
      </p:sp>
    </p:spTree>
    <p:extLst>
      <p:ext uri="{BB962C8B-B14F-4D97-AF65-F5344CB8AC3E}">
        <p14:creationId xmlns:p14="http://schemas.microsoft.com/office/powerpoint/2010/main" val="24481159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xfrm>
            <a:off x="304800" y="3276600"/>
            <a:ext cx="8839200" cy="3048000"/>
          </a:xfrm>
        </p:spPr>
        <p:txBody>
          <a:bodyPr/>
          <a:lstStyle/>
          <a:p>
            <a:pPr marL="342900" indent="-342900" algn="l">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ijagonalni</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elementi</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matrice</a:t>
            </a:r>
            <a:r>
              <a:rPr lang="en-US" altLang="sr-Latn-RS" sz="2000" b="1" dirty="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en-US" altLang="sr-Latn-RS" sz="2000" b="1" baseline="-25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xx</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baseline="-250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yy</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baseline="-25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baseline="-250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zz</a:t>
            </a:r>
            <a:r>
              <a:rPr lang="en-US" altLang="sr-Latn-RS" sz="2000" b="1" baseline="-25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baseline="-25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su</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komponente</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r>
            <a:br>
              <a:rPr lang="sr-Latn-C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br>
            <a:r>
              <a:rPr lang="sr-Latn-C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polarizabilnosti</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du</a:t>
            </a:r>
            <a:r>
              <a:rPr lang="sr-Latn-R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ž</a:t>
            </a:r>
            <a:r>
              <a:rPr lang="en-U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x, y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z </a:t>
            </a:r>
            <a:r>
              <a:rPr lang="sr-Latn-C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fiksnih</a:t>
            </a:r>
            <a:r>
              <a:rPr lang="sr-Latn-R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osa</a:t>
            </a:r>
            <a:r>
              <a:rPr lang="en-U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m</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olekula</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r>
            <a:b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br>
            <a:r>
              <a:rPr lang="sr-Latn-C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r>
            <a:br>
              <a:rPr lang="sr-Latn-C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br>
            <a:r>
              <a:rPr lang="en-US" altLang="sr-Latn-RS" sz="3200" b="1" dirty="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endParaRPr lang="en-US" altLang="sr-Latn-RS" sz="3600" b="1" dirty="0">
              <a:solidFill>
                <a:srgbClr val="0000FF"/>
              </a:solidFill>
              <a:latin typeface="Times New Roman" panose="02020603050405020304" pitchFamily="18" charset="0"/>
              <a:cs typeface="Times New Roman" panose="02020603050405020304" pitchFamily="18" charset="0"/>
              <a:sym typeface="Symbol" pitchFamily="18" charset="2"/>
            </a:endParaRPr>
          </a:p>
        </p:txBody>
      </p:sp>
      <p:graphicFrame>
        <p:nvGraphicFramePr>
          <p:cNvPr id="323587" name="Object 3"/>
          <p:cNvGraphicFramePr>
            <a:graphicFrameLocks noGrp="1" noChangeAspect="1"/>
          </p:cNvGraphicFramePr>
          <p:nvPr>
            <p:ph sz="half" idx="4294967295"/>
            <p:extLst>
              <p:ext uri="{D42A27DB-BD31-4B8C-83A1-F6EECF244321}">
                <p14:modId xmlns:p14="http://schemas.microsoft.com/office/powerpoint/2010/main" val="1664590920"/>
              </p:ext>
            </p:extLst>
          </p:nvPr>
        </p:nvGraphicFramePr>
        <p:xfrm>
          <a:off x="4333631" y="1943100"/>
          <a:ext cx="4051300" cy="1795463"/>
        </p:xfrm>
        <a:graphic>
          <a:graphicData uri="http://schemas.openxmlformats.org/presentationml/2006/ole">
            <mc:AlternateContent xmlns:mc="http://schemas.openxmlformats.org/markup-compatibility/2006">
              <mc:Choice xmlns:v="urn:schemas-microsoft-com:vml" Requires="v">
                <p:oleObj spid="_x0000_s711908" name="Equation" r:id="rId3" imgW="1689100" imgH="749300" progId="Equation.3">
                  <p:embed/>
                </p:oleObj>
              </mc:Choice>
              <mc:Fallback>
                <p:oleObj name="Equation" r:id="rId3" imgW="1689100" imgH="7493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33631" y="1943100"/>
                        <a:ext cx="4051300" cy="1795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3588" name="Object 4"/>
          <p:cNvGraphicFramePr>
            <a:graphicFrameLocks noChangeAspect="1"/>
          </p:cNvGraphicFramePr>
          <p:nvPr/>
        </p:nvGraphicFramePr>
        <p:xfrm>
          <a:off x="533400" y="304800"/>
          <a:ext cx="3657600" cy="1955800"/>
        </p:xfrm>
        <a:graphic>
          <a:graphicData uri="http://schemas.openxmlformats.org/presentationml/2006/ole">
            <mc:AlternateContent xmlns:mc="http://schemas.openxmlformats.org/markup-compatibility/2006">
              <mc:Choice xmlns:v="urn:schemas-microsoft-com:vml" Requires="v">
                <p:oleObj spid="_x0000_s711909" name="Equation" r:id="rId5" imgW="1371600" imgH="736600" progId="Equation.3">
                  <p:embed/>
                </p:oleObj>
              </mc:Choice>
              <mc:Fallback>
                <p:oleObj name="Equation" r:id="rId5" imgW="1371600" imgH="736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304800"/>
                        <a:ext cx="3657600" cy="195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3589" name="Line 5"/>
          <p:cNvSpPr>
            <a:spLocks noChangeShapeType="1"/>
          </p:cNvSpPr>
          <p:nvPr/>
        </p:nvSpPr>
        <p:spPr bwMode="auto">
          <a:xfrm>
            <a:off x="1524000" y="838200"/>
            <a:ext cx="1828800" cy="1219200"/>
          </a:xfrm>
          <a:prstGeom prst="line">
            <a:avLst/>
          </a:prstGeom>
          <a:noFill/>
          <a:ln w="19050">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
        <p:nvSpPr>
          <p:cNvPr id="323590" name="AutoShape 6"/>
          <p:cNvSpPr>
            <a:spLocks noChangeArrowheads="1"/>
          </p:cNvSpPr>
          <p:nvPr/>
        </p:nvSpPr>
        <p:spPr bwMode="auto">
          <a:xfrm>
            <a:off x="1447800" y="533400"/>
            <a:ext cx="1066800" cy="1295400"/>
          </a:xfrm>
          <a:custGeom>
            <a:avLst/>
            <a:gdLst>
              <a:gd name="G0" fmla="+- -1885834 0 0"/>
              <a:gd name="G1" fmla="+- 10956831 0 0"/>
              <a:gd name="G2" fmla="+- -1885834 0 10956831"/>
              <a:gd name="G3" fmla="+- 10800 0 0"/>
              <a:gd name="G4" fmla="+- 0 0 -1885834"/>
              <a:gd name="T0" fmla="*/ 360 256 1"/>
              <a:gd name="T1" fmla="*/ 0 256 1"/>
              <a:gd name="G5" fmla="+- G2 T0 T1"/>
              <a:gd name="G6" fmla="?: G2 G2 G5"/>
              <a:gd name="G7" fmla="+- 0 0 G6"/>
              <a:gd name="G8" fmla="+- 10800 0 0"/>
              <a:gd name="G9" fmla="+- 0 0 10956831"/>
              <a:gd name="G10" fmla="+- 10800 0 2700"/>
              <a:gd name="G11" fmla="cos G10 -1885834"/>
              <a:gd name="G12" fmla="sin G10 -1885834"/>
              <a:gd name="G13" fmla="cos 13500 -1885834"/>
              <a:gd name="G14" fmla="sin 13500 -1885834"/>
              <a:gd name="G15" fmla="+- G11 10800 0"/>
              <a:gd name="G16" fmla="+- G12 10800 0"/>
              <a:gd name="G17" fmla="+- G13 10800 0"/>
              <a:gd name="G18" fmla="+- G14 10800 0"/>
              <a:gd name="G19" fmla="*/ 10800 1 2"/>
              <a:gd name="G20" fmla="+- G19 5400 0"/>
              <a:gd name="G21" fmla="cos G20 -1885834"/>
              <a:gd name="G22" fmla="sin G20 -1885834"/>
              <a:gd name="G23" fmla="+- G21 10800 0"/>
              <a:gd name="G24" fmla="+- G12 G23 G22"/>
              <a:gd name="G25" fmla="+- G22 G23 G11"/>
              <a:gd name="G26" fmla="cos 10800 -1885834"/>
              <a:gd name="G27" fmla="sin 10800 -1885834"/>
              <a:gd name="G28" fmla="cos 10800 -1885834"/>
              <a:gd name="G29" fmla="sin 10800 -1885834"/>
              <a:gd name="G30" fmla="+- G26 10800 0"/>
              <a:gd name="G31" fmla="+- G27 10800 0"/>
              <a:gd name="G32" fmla="+- G28 10800 0"/>
              <a:gd name="G33" fmla="+- G29 10800 0"/>
              <a:gd name="G34" fmla="+- G19 5400 0"/>
              <a:gd name="G35" fmla="cos G34 10956831"/>
              <a:gd name="G36" fmla="sin G34 10956831"/>
              <a:gd name="G37" fmla="+/ 10956831 -1885834 2"/>
              <a:gd name="T2" fmla="*/ 180 256 1"/>
              <a:gd name="T3" fmla="*/ 0 256 1"/>
              <a:gd name="G38" fmla="+- G37 T2 T3"/>
              <a:gd name="G39" fmla="?: G2 G37 G38"/>
              <a:gd name="G40" fmla="cos 10800 G39"/>
              <a:gd name="G41" fmla="sin 10800 G39"/>
              <a:gd name="G42" fmla="cos 10800 G39"/>
              <a:gd name="G43" fmla="sin 10800 G39"/>
              <a:gd name="G44" fmla="+- G40 10800 0"/>
              <a:gd name="G45" fmla="+- G41 10800 0"/>
              <a:gd name="G46" fmla="+- G42 10800 0"/>
              <a:gd name="G47" fmla="+- G43 10800 0"/>
              <a:gd name="G48" fmla="+- G35 10800 0"/>
              <a:gd name="G49" fmla="+- G36 10800 0"/>
              <a:gd name="T4" fmla="*/ 6965 w 21600"/>
              <a:gd name="T5" fmla="*/ 703 h 21600"/>
              <a:gd name="T6" fmla="*/ 268 w 21600"/>
              <a:gd name="T7" fmla="*/ 13194 h 21600"/>
              <a:gd name="T8" fmla="*/ 6965 w 21600"/>
              <a:gd name="T9" fmla="*/ 703 h 21600"/>
              <a:gd name="T10" fmla="*/ 22632 w 21600"/>
              <a:gd name="T11" fmla="*/ 4301 h 21600"/>
              <a:gd name="T12" fmla="*/ 21565 w 21600"/>
              <a:gd name="T13" fmla="*/ 7968 h 21600"/>
              <a:gd name="T14" fmla="*/ 17899 w 21600"/>
              <a:gd name="T15" fmla="*/ 69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266" y="5601"/>
                </a:moveTo>
                <a:cubicBezTo>
                  <a:pt x="18369" y="2146"/>
                  <a:pt x="14741" y="0"/>
                  <a:pt x="10800" y="0"/>
                </a:cubicBezTo>
                <a:cubicBezTo>
                  <a:pt x="4835" y="0"/>
                  <a:pt x="0" y="4835"/>
                  <a:pt x="0" y="10800"/>
                </a:cubicBezTo>
                <a:cubicBezTo>
                  <a:pt x="-1" y="11605"/>
                  <a:pt x="90" y="12409"/>
                  <a:pt x="268" y="13194"/>
                </a:cubicBezTo>
                <a:cubicBezTo>
                  <a:pt x="90" y="12409"/>
                  <a:pt x="0" y="11605"/>
                  <a:pt x="0" y="10800"/>
                </a:cubicBezTo>
                <a:cubicBezTo>
                  <a:pt x="0" y="4835"/>
                  <a:pt x="4835" y="0"/>
                  <a:pt x="10800" y="0"/>
                </a:cubicBezTo>
                <a:cubicBezTo>
                  <a:pt x="14741" y="-1"/>
                  <a:pt x="18369" y="2146"/>
                  <a:pt x="20266" y="5601"/>
                </a:cubicBezTo>
                <a:lnTo>
                  <a:pt x="22632" y="4301"/>
                </a:lnTo>
                <a:lnTo>
                  <a:pt x="21565" y="7968"/>
                </a:lnTo>
                <a:lnTo>
                  <a:pt x="17899" y="6900"/>
                </a:lnTo>
                <a:lnTo>
                  <a:pt x="20266" y="5601"/>
                </a:lnTo>
                <a:close/>
              </a:path>
            </a:pathLst>
          </a:cu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323591" name="AutoShape 7"/>
          <p:cNvSpPr>
            <a:spLocks noChangeArrowheads="1"/>
          </p:cNvSpPr>
          <p:nvPr/>
        </p:nvSpPr>
        <p:spPr bwMode="auto">
          <a:xfrm>
            <a:off x="1752600" y="609600"/>
            <a:ext cx="1828800" cy="2133600"/>
          </a:xfrm>
          <a:custGeom>
            <a:avLst/>
            <a:gdLst>
              <a:gd name="G0" fmla="+- -3030143 0 0"/>
              <a:gd name="G1" fmla="+- 10599449 0 0"/>
              <a:gd name="G2" fmla="+- -3030143 0 10599449"/>
              <a:gd name="G3" fmla="+- 10800 0 0"/>
              <a:gd name="G4" fmla="+- 0 0 -3030143"/>
              <a:gd name="T0" fmla="*/ 360 256 1"/>
              <a:gd name="T1" fmla="*/ 0 256 1"/>
              <a:gd name="G5" fmla="+- G2 T0 T1"/>
              <a:gd name="G6" fmla="?: G2 G2 G5"/>
              <a:gd name="G7" fmla="+- 0 0 G6"/>
              <a:gd name="G8" fmla="+- 10800 0 0"/>
              <a:gd name="G9" fmla="+- 0 0 10599449"/>
              <a:gd name="G10" fmla="+- 10800 0 2700"/>
              <a:gd name="G11" fmla="cos G10 -3030143"/>
              <a:gd name="G12" fmla="sin G10 -3030143"/>
              <a:gd name="G13" fmla="cos 13500 -3030143"/>
              <a:gd name="G14" fmla="sin 13500 -3030143"/>
              <a:gd name="G15" fmla="+- G11 10800 0"/>
              <a:gd name="G16" fmla="+- G12 10800 0"/>
              <a:gd name="G17" fmla="+- G13 10800 0"/>
              <a:gd name="G18" fmla="+- G14 10800 0"/>
              <a:gd name="G19" fmla="*/ 10800 1 2"/>
              <a:gd name="G20" fmla="+- G19 5400 0"/>
              <a:gd name="G21" fmla="cos G20 -3030143"/>
              <a:gd name="G22" fmla="sin G20 -3030143"/>
              <a:gd name="G23" fmla="+- G21 10800 0"/>
              <a:gd name="G24" fmla="+- G12 G23 G22"/>
              <a:gd name="G25" fmla="+- G22 G23 G11"/>
              <a:gd name="G26" fmla="cos 10800 -3030143"/>
              <a:gd name="G27" fmla="sin 10800 -3030143"/>
              <a:gd name="G28" fmla="cos 10800 -3030143"/>
              <a:gd name="G29" fmla="sin 10800 -3030143"/>
              <a:gd name="G30" fmla="+- G26 10800 0"/>
              <a:gd name="G31" fmla="+- G27 10800 0"/>
              <a:gd name="G32" fmla="+- G28 10800 0"/>
              <a:gd name="G33" fmla="+- G29 10800 0"/>
              <a:gd name="G34" fmla="+- G19 5400 0"/>
              <a:gd name="G35" fmla="cos G34 10599449"/>
              <a:gd name="G36" fmla="sin G34 10599449"/>
              <a:gd name="G37" fmla="+/ 10599449 -3030143 2"/>
              <a:gd name="T2" fmla="*/ 180 256 1"/>
              <a:gd name="T3" fmla="*/ 0 256 1"/>
              <a:gd name="G38" fmla="+- G37 T2 T3"/>
              <a:gd name="G39" fmla="?: G2 G37 G38"/>
              <a:gd name="G40" fmla="cos 10800 G39"/>
              <a:gd name="G41" fmla="sin 10800 G39"/>
              <a:gd name="G42" fmla="cos 10800 G39"/>
              <a:gd name="G43" fmla="sin 10800 G39"/>
              <a:gd name="G44" fmla="+- G40 10800 0"/>
              <a:gd name="G45" fmla="+- G41 10800 0"/>
              <a:gd name="G46" fmla="+- G42 10800 0"/>
              <a:gd name="G47" fmla="+- G43 10800 0"/>
              <a:gd name="G48" fmla="+- G35 10800 0"/>
              <a:gd name="G49" fmla="+- G36 10800 0"/>
              <a:gd name="T4" fmla="*/ 5036 w 21600"/>
              <a:gd name="T5" fmla="*/ 1666 h 21600"/>
              <a:gd name="T6" fmla="*/ 544 w 21600"/>
              <a:gd name="T7" fmla="*/ 14184 h 21600"/>
              <a:gd name="T8" fmla="*/ 5036 w 21600"/>
              <a:gd name="T9" fmla="*/ 1666 h 21600"/>
              <a:gd name="T10" fmla="*/ 20137 w 21600"/>
              <a:gd name="T11" fmla="*/ 1050 h 21600"/>
              <a:gd name="T12" fmla="*/ 20220 w 21600"/>
              <a:gd name="T13" fmla="*/ 4868 h 21600"/>
              <a:gd name="T14" fmla="*/ 16402 w 21600"/>
              <a:gd name="T15" fmla="*/ 495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270" y="3000"/>
                </a:moveTo>
                <a:cubicBezTo>
                  <a:pt x="16259" y="1074"/>
                  <a:pt x="13583" y="0"/>
                  <a:pt x="10800" y="0"/>
                </a:cubicBezTo>
                <a:cubicBezTo>
                  <a:pt x="4835" y="0"/>
                  <a:pt x="0" y="4835"/>
                  <a:pt x="0" y="10800"/>
                </a:cubicBezTo>
                <a:cubicBezTo>
                  <a:pt x="-1" y="11950"/>
                  <a:pt x="183" y="13092"/>
                  <a:pt x="544" y="14184"/>
                </a:cubicBezTo>
                <a:cubicBezTo>
                  <a:pt x="183" y="13092"/>
                  <a:pt x="0" y="11950"/>
                  <a:pt x="0" y="10800"/>
                </a:cubicBezTo>
                <a:cubicBezTo>
                  <a:pt x="0" y="4835"/>
                  <a:pt x="4835" y="0"/>
                  <a:pt x="10800" y="0"/>
                </a:cubicBezTo>
                <a:cubicBezTo>
                  <a:pt x="13583" y="-1"/>
                  <a:pt x="16259" y="1074"/>
                  <a:pt x="18270" y="3000"/>
                </a:cubicBezTo>
                <a:lnTo>
                  <a:pt x="20137" y="1050"/>
                </a:lnTo>
                <a:lnTo>
                  <a:pt x="20220" y="4868"/>
                </a:lnTo>
                <a:lnTo>
                  <a:pt x="16402" y="4950"/>
                </a:lnTo>
                <a:lnTo>
                  <a:pt x="18270" y="3000"/>
                </a:lnTo>
                <a:close/>
              </a:path>
            </a:pathLst>
          </a:custGeom>
          <a:solidFill>
            <a:srgbClr val="00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323593" name="Rectangle 9"/>
          <p:cNvSpPr>
            <a:spLocks noChangeArrowheads="1"/>
          </p:cNvSpPr>
          <p:nvPr/>
        </p:nvSpPr>
        <p:spPr bwMode="auto">
          <a:xfrm>
            <a:off x="304800" y="4876800"/>
            <a:ext cx="84582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m</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atrica</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je </a:t>
            </a:r>
            <a:r>
              <a:rPr lang="en-US" altLang="sr-Latn-RS" sz="20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simetri</a:t>
            </a:r>
            <a:r>
              <a:rPr lang="sr-Latn-R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č</a:t>
            </a:r>
            <a:r>
              <a:rPr lang="en-US" altLang="sr-Latn-RS" sz="20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na</a:t>
            </a:r>
            <a:r>
              <a:rPr lang="en-U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ukoliko</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su</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parovi</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elemenata</a:t>
            </a:r>
            <a:r>
              <a:rPr lang="sr-Latn-R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matrice</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oko</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glavne</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dijagonale</a:t>
            </a:r>
            <a:r>
              <a:rPr lang="en-US" altLang="sr-Latn-RS" sz="20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jednaki</a:t>
            </a:r>
            <a:r>
              <a:rPr lang="en-US" altLang="sr-Latn-RS" sz="2000" b="1" dirty="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2000" b="1" dirty="0" smtClean="0">
                <a:solidFill>
                  <a:srgbClr val="0000FF"/>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en-US" altLang="sr-Latn-RS" sz="20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yx</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 </a:t>
            </a:r>
            <a:r>
              <a:rPr lang="en-US" altLang="sr-Latn-RS" sz="20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xy</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zx</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 </a:t>
            </a:r>
            <a:r>
              <a:rPr lang="en-US" altLang="sr-Latn-RS" sz="20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xz</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0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zy</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 </a:t>
            </a:r>
            <a:r>
              <a:rPr lang="en-US" altLang="sr-Latn-RS" sz="20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yz</a:t>
            </a:r>
            <a:r>
              <a:rPr lang="en-U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p>
        </p:txBody>
      </p:sp>
      <p:sp>
        <p:nvSpPr>
          <p:cNvPr id="323594" name="AutoShape 10"/>
          <p:cNvSpPr>
            <a:spLocks noChangeArrowheads="1"/>
          </p:cNvSpPr>
          <p:nvPr/>
        </p:nvSpPr>
        <p:spPr bwMode="auto">
          <a:xfrm>
            <a:off x="2438400" y="1219200"/>
            <a:ext cx="1295400" cy="2133600"/>
          </a:xfrm>
          <a:custGeom>
            <a:avLst/>
            <a:gdLst>
              <a:gd name="G0" fmla="+- -2371395 0 0"/>
              <a:gd name="G1" fmla="+- -10860264 0 0"/>
              <a:gd name="G2" fmla="+- -2371395 0 -10860264"/>
              <a:gd name="G3" fmla="+- 10800 0 0"/>
              <a:gd name="G4" fmla="+- 0 0 -2371395"/>
              <a:gd name="T0" fmla="*/ 360 256 1"/>
              <a:gd name="T1" fmla="*/ 0 256 1"/>
              <a:gd name="G5" fmla="+- G2 T0 T1"/>
              <a:gd name="G6" fmla="?: G2 G2 G5"/>
              <a:gd name="G7" fmla="+- 0 0 G6"/>
              <a:gd name="G8" fmla="+- 10800 0 0"/>
              <a:gd name="G9" fmla="+- 0 0 -10860264"/>
              <a:gd name="G10" fmla="+- 10800 0 2700"/>
              <a:gd name="G11" fmla="cos G10 -2371395"/>
              <a:gd name="G12" fmla="sin G10 -2371395"/>
              <a:gd name="G13" fmla="cos 13500 -2371395"/>
              <a:gd name="G14" fmla="sin 13500 -2371395"/>
              <a:gd name="G15" fmla="+- G11 10800 0"/>
              <a:gd name="G16" fmla="+- G12 10800 0"/>
              <a:gd name="G17" fmla="+- G13 10800 0"/>
              <a:gd name="G18" fmla="+- G14 10800 0"/>
              <a:gd name="G19" fmla="*/ 10800 1 2"/>
              <a:gd name="G20" fmla="+- G19 5400 0"/>
              <a:gd name="G21" fmla="cos G20 -2371395"/>
              <a:gd name="G22" fmla="sin G20 -2371395"/>
              <a:gd name="G23" fmla="+- G21 10800 0"/>
              <a:gd name="G24" fmla="+- G12 G23 G22"/>
              <a:gd name="G25" fmla="+- G22 G23 G11"/>
              <a:gd name="G26" fmla="cos 10800 -2371395"/>
              <a:gd name="G27" fmla="sin 10800 -2371395"/>
              <a:gd name="G28" fmla="cos 10800 -2371395"/>
              <a:gd name="G29" fmla="sin 10800 -2371395"/>
              <a:gd name="G30" fmla="+- G26 10800 0"/>
              <a:gd name="G31" fmla="+- G27 10800 0"/>
              <a:gd name="G32" fmla="+- G28 10800 0"/>
              <a:gd name="G33" fmla="+- G29 10800 0"/>
              <a:gd name="G34" fmla="+- G19 5400 0"/>
              <a:gd name="G35" fmla="cos G34 -10860264"/>
              <a:gd name="G36" fmla="sin G34 -10860264"/>
              <a:gd name="G37" fmla="+/ -10860264 -2371395 2"/>
              <a:gd name="T2" fmla="*/ 180 256 1"/>
              <a:gd name="T3" fmla="*/ 0 256 1"/>
              <a:gd name="G38" fmla="+- G37 T2 T3"/>
              <a:gd name="G39" fmla="?: G2 G37 G38"/>
              <a:gd name="G40" fmla="cos 10800 G39"/>
              <a:gd name="G41" fmla="sin 10800 G39"/>
              <a:gd name="G42" fmla="cos 10800 G39"/>
              <a:gd name="G43" fmla="sin 10800 G39"/>
              <a:gd name="G44" fmla="+- G40 10800 0"/>
              <a:gd name="G45" fmla="+- G41 10800 0"/>
              <a:gd name="G46" fmla="+- G42 10800 0"/>
              <a:gd name="G47" fmla="+- G43 10800 0"/>
              <a:gd name="G48" fmla="+- G35 10800 0"/>
              <a:gd name="G49" fmla="+- G36 10800 0"/>
              <a:gd name="T4" fmla="*/ 8748 w 21600"/>
              <a:gd name="T5" fmla="*/ 196 h 21600"/>
              <a:gd name="T6" fmla="*/ 333 w 21600"/>
              <a:gd name="T7" fmla="*/ 8135 h 21600"/>
              <a:gd name="T8" fmla="*/ 8748 w 21600"/>
              <a:gd name="T9" fmla="*/ 196 h 21600"/>
              <a:gd name="T10" fmla="*/ 21696 w 21600"/>
              <a:gd name="T11" fmla="*/ 2829 h 21600"/>
              <a:gd name="T12" fmla="*/ 21110 w 21600"/>
              <a:gd name="T13" fmla="*/ 6602 h 21600"/>
              <a:gd name="T14" fmla="*/ 17337 w 21600"/>
              <a:gd name="T15" fmla="*/ 6017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9516" y="4423"/>
                </a:moveTo>
                <a:cubicBezTo>
                  <a:pt x="17483" y="1643"/>
                  <a:pt x="14244" y="0"/>
                  <a:pt x="10800" y="0"/>
                </a:cubicBezTo>
                <a:cubicBezTo>
                  <a:pt x="5861" y="-1"/>
                  <a:pt x="1552" y="3349"/>
                  <a:pt x="333" y="8135"/>
                </a:cubicBezTo>
                <a:cubicBezTo>
                  <a:pt x="1552" y="3349"/>
                  <a:pt x="5861" y="-1"/>
                  <a:pt x="10800" y="0"/>
                </a:cubicBezTo>
                <a:cubicBezTo>
                  <a:pt x="14244" y="0"/>
                  <a:pt x="17483" y="1643"/>
                  <a:pt x="19516" y="4423"/>
                </a:cubicBezTo>
                <a:lnTo>
                  <a:pt x="21696" y="2829"/>
                </a:lnTo>
                <a:lnTo>
                  <a:pt x="21110" y="6602"/>
                </a:lnTo>
                <a:lnTo>
                  <a:pt x="17337" y="6017"/>
                </a:lnTo>
                <a:lnTo>
                  <a:pt x="19516" y="4423"/>
                </a:lnTo>
                <a:close/>
              </a:path>
            </a:pathLst>
          </a:cu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323596" name="Line 12"/>
          <p:cNvSpPr>
            <a:spLocks noChangeShapeType="1"/>
          </p:cNvSpPr>
          <p:nvPr/>
        </p:nvSpPr>
        <p:spPr bwMode="auto">
          <a:xfrm flipH="1" flipV="1">
            <a:off x="5257800" y="1371600"/>
            <a:ext cx="152400" cy="914400"/>
          </a:xfrm>
          <a:prstGeom prst="line">
            <a:avLst/>
          </a:prstGeom>
          <a:noFill/>
          <a:ln w="1587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
        <p:nvSpPr>
          <p:cNvPr id="323597" name="Line 13"/>
          <p:cNvSpPr>
            <a:spLocks noChangeShapeType="1"/>
          </p:cNvSpPr>
          <p:nvPr/>
        </p:nvSpPr>
        <p:spPr bwMode="auto">
          <a:xfrm flipV="1">
            <a:off x="5562600" y="1600200"/>
            <a:ext cx="609600" cy="685800"/>
          </a:xfrm>
          <a:prstGeom prst="line">
            <a:avLst/>
          </a:prstGeom>
          <a:noFill/>
          <a:ln w="15875">
            <a:solidFill>
              <a:schemeClr val="tx1">
                <a:lumMod val="75000"/>
                <a:lumOff val="2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
        <p:nvSpPr>
          <p:cNvPr id="323598" name="Rectangle 14"/>
          <p:cNvSpPr>
            <a:spLocks noChangeArrowheads="1"/>
          </p:cNvSpPr>
          <p:nvPr/>
        </p:nvSpPr>
        <p:spPr bwMode="auto">
          <a:xfrm>
            <a:off x="4343400" y="882650"/>
            <a:ext cx="2078038"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0000"/>
              </a:lnSpc>
            </a:pPr>
            <a:r>
              <a:rPr lang="sr-Latn-CS" altLang="sr-Latn-RS">
                <a:solidFill>
                  <a:srgbClr val="FF0066"/>
                </a:solidFill>
                <a:effectLst>
                  <a:outerShdw blurRad="38100" dist="38100" dir="2700000" algn="tl">
                    <a:srgbClr val="000000"/>
                  </a:outerShdw>
                </a:effectLst>
                <a:latin typeface="YuTimes" pitchFamily="2" charset="0"/>
                <a:sym typeface="Symbol" pitchFamily="18" charset="2"/>
              </a:rPr>
              <a:t>pravac polarizabilnosti</a:t>
            </a:r>
          </a:p>
          <a:p>
            <a:pPr>
              <a:lnSpc>
                <a:spcPct val="80000"/>
              </a:lnSpc>
            </a:pPr>
            <a:r>
              <a:rPr lang="sr-Latn-CS" altLang="sr-Latn-RS">
                <a:solidFill>
                  <a:srgbClr val="FF0066"/>
                </a:solidFill>
                <a:effectLst>
                  <a:outerShdw blurRad="38100" dist="38100" dir="2700000" algn="tl">
                    <a:srgbClr val="000000"/>
                  </a:outerShdw>
                </a:effectLst>
                <a:latin typeface="YuTimes" pitchFamily="2" charset="0"/>
                <a:sym typeface="Symbol" pitchFamily="18" charset="2"/>
              </a:rPr>
              <a:t> molekula</a:t>
            </a:r>
            <a:endParaRPr lang="en-US" altLang="sr-Latn-RS">
              <a:solidFill>
                <a:srgbClr val="FF0066"/>
              </a:solidFill>
              <a:effectLst>
                <a:outerShdw blurRad="38100" dist="38100" dir="2700000" algn="tl">
                  <a:srgbClr val="000000"/>
                </a:outerShdw>
              </a:effectLst>
              <a:latin typeface="YuTimes" pitchFamily="2" charset="0"/>
              <a:sym typeface="Symbol" pitchFamily="18" charset="2"/>
            </a:endParaRPr>
          </a:p>
        </p:txBody>
      </p:sp>
      <p:sp>
        <p:nvSpPr>
          <p:cNvPr id="323599" name="Rectangle 15"/>
          <p:cNvSpPr>
            <a:spLocks noChangeArrowheads="1"/>
          </p:cNvSpPr>
          <p:nvPr/>
        </p:nvSpPr>
        <p:spPr bwMode="auto">
          <a:xfrm>
            <a:off x="6096000" y="1339850"/>
            <a:ext cx="2541588"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80000"/>
              </a:lnSpc>
            </a:pPr>
            <a:r>
              <a:rPr lang="sr-Latn-CS" altLang="sr-Latn-RS">
                <a:solidFill>
                  <a:srgbClr val="FF0066"/>
                </a:solidFill>
                <a:effectLst>
                  <a:outerShdw blurRad="38100" dist="38100" dir="2700000" algn="tl">
                    <a:srgbClr val="000000"/>
                  </a:outerShdw>
                </a:effectLst>
                <a:latin typeface="YuTimes" pitchFamily="2" charset="0"/>
                <a:sym typeface="Symbol" pitchFamily="18" charset="2"/>
              </a:rPr>
              <a:t>pravac polarizacije upadnog</a:t>
            </a:r>
          </a:p>
          <a:p>
            <a:pPr>
              <a:lnSpc>
                <a:spcPct val="80000"/>
              </a:lnSpc>
            </a:pPr>
            <a:r>
              <a:rPr lang="sr-Latn-CS" altLang="sr-Latn-RS">
                <a:solidFill>
                  <a:srgbClr val="FF0066"/>
                </a:solidFill>
                <a:effectLst>
                  <a:outerShdw blurRad="38100" dist="38100" dir="2700000" algn="tl">
                    <a:srgbClr val="000000"/>
                  </a:outerShdw>
                </a:effectLst>
                <a:latin typeface="YuTimes" pitchFamily="2" charset="0"/>
                <a:sym typeface="Symbol" pitchFamily="18" charset="2"/>
              </a:rPr>
              <a:t>zračenja</a:t>
            </a:r>
            <a:endParaRPr lang="en-US" altLang="sr-Latn-RS">
              <a:solidFill>
                <a:srgbClr val="FF0066"/>
              </a:solidFill>
              <a:effectLst>
                <a:outerShdw blurRad="38100" dist="38100" dir="2700000" algn="tl">
                  <a:srgbClr val="000000"/>
                </a:outerShdw>
              </a:effectLst>
              <a:latin typeface="YuTimes" pitchFamily="2" charset="0"/>
              <a:sym typeface="Symbol" pitchFamily="18" charset="2"/>
            </a:endParaRPr>
          </a:p>
        </p:txBody>
      </p:sp>
      <p:sp>
        <p:nvSpPr>
          <p:cNvPr id="15" name="Oval Callout 14"/>
          <p:cNvSpPr/>
          <p:nvPr/>
        </p:nvSpPr>
        <p:spPr>
          <a:xfrm>
            <a:off x="354012" y="2209800"/>
            <a:ext cx="3913188" cy="1752600"/>
          </a:xfrm>
          <a:prstGeom prst="wedgeEllipseCallout">
            <a:avLst>
              <a:gd name="adj1" fmla="val 59461"/>
              <a:gd name="adj2" fmla="val -40138"/>
            </a:avLst>
          </a:prstGeom>
          <a:solidFill>
            <a:schemeClr val="bg1">
              <a:lumMod val="7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buFont typeface="Wingdings" panose="05000000000000000000" pitchFamily="2" charset="2"/>
              <a:buChar char="Ø"/>
            </a:pPr>
            <a:r>
              <a:rPr lang="sr-Latn-CS" altLang="sr-Latn-RS" sz="16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CS" altLang="sr-Latn-RS" sz="16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svaka </a:t>
            </a:r>
            <a:r>
              <a:rPr lang="sr-Latn-CS" altLang="sr-Latn-RS" sz="16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komponenta ind. dipolnog momenta sadrži složen doprinos komponenta polja i </a:t>
            </a:r>
            <a:r>
              <a:rPr lang="sr-Latn-CS" altLang="sr-Latn-RS" sz="16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polarizabilnosti </a:t>
            </a:r>
            <a:r>
              <a:rPr lang="sr-Latn-CS" altLang="sr-Latn-RS" sz="16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u određenim </a:t>
            </a:r>
            <a:r>
              <a:rPr lang="sr-Latn-CS" altLang="sr-Latn-RS" sz="16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rPr>
              <a:t>pravcima (x, y i z)</a:t>
            </a:r>
            <a:endParaRPr lang="en-US" altLang="sr-Latn-RS" sz="16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Ø"/>
            </a:pPr>
            <a:endParaRPr lang="sr-Latn-CS" altLang="sr-Latn-RS" sz="1600" b="1" u="sng"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endParaRPr>
          </a:p>
        </p:txBody>
      </p:sp>
    </p:spTree>
    <p:extLst>
      <p:ext uri="{BB962C8B-B14F-4D97-AF65-F5344CB8AC3E}">
        <p14:creationId xmlns:p14="http://schemas.microsoft.com/office/powerpoint/2010/main" val="30493209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23589"/>
                                        </p:tgtEl>
                                        <p:attrNameLst>
                                          <p:attrName>style.visibility</p:attrName>
                                        </p:attrNameLst>
                                      </p:cBhvr>
                                      <p:to>
                                        <p:strVal val="visible"/>
                                      </p:to>
                                    </p:set>
                                    <p:animEffect transition="in" filter="wedge">
                                      <p:cBhvr>
                                        <p:cTn id="7" dur="2000"/>
                                        <p:tgtEl>
                                          <p:spTgt spid="3235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23590"/>
                                        </p:tgtEl>
                                        <p:attrNameLst>
                                          <p:attrName>style.visibility</p:attrName>
                                        </p:attrNameLst>
                                      </p:cBhvr>
                                      <p:to>
                                        <p:strVal val="visible"/>
                                      </p:to>
                                    </p:set>
                                    <p:animEffect transition="in" filter="wheel(4)">
                                      <p:cBhvr>
                                        <p:cTn id="12" dur="2000"/>
                                        <p:tgtEl>
                                          <p:spTgt spid="32359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323591"/>
                                        </p:tgtEl>
                                        <p:attrNameLst>
                                          <p:attrName>style.visibility</p:attrName>
                                        </p:attrNameLst>
                                      </p:cBhvr>
                                      <p:to>
                                        <p:strVal val="visible"/>
                                      </p:to>
                                    </p:set>
                                    <p:animEffect transition="in" filter="wedge">
                                      <p:cBhvr>
                                        <p:cTn id="17" dur="2000"/>
                                        <p:tgtEl>
                                          <p:spTgt spid="32359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23594"/>
                                        </p:tgtEl>
                                        <p:attrNameLst>
                                          <p:attrName>style.visibility</p:attrName>
                                        </p:attrNameLst>
                                      </p:cBhvr>
                                      <p:to>
                                        <p:strVal val="visible"/>
                                      </p:to>
                                    </p:set>
                                    <p:animEffect transition="in" filter="wipe(down)">
                                      <p:cBhvr>
                                        <p:cTn id="22" dur="500"/>
                                        <p:tgtEl>
                                          <p:spTgt spid="3235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9" grpId="0" animBg="1"/>
      <p:bldP spid="323590" grpId="0" animBg="1"/>
      <p:bldP spid="323591" grpId="0" animBg="1"/>
      <p:bldP spid="32359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304800" y="381000"/>
            <a:ext cx="8610600" cy="6172200"/>
          </a:xfrm>
        </p:spPr>
        <p:txBody>
          <a:bodyPr/>
          <a:lstStyle/>
          <a:p>
            <a:pPr>
              <a:buFontTx/>
              <a:buNone/>
            </a:pPr>
            <a:endParaRPr lang="en-US" altLang="sr-Latn-RS" sz="28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ramanski spektri – </a:t>
            </a:r>
            <a:r>
              <a:rPr lang="sr-Latn-C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spektri kombinacionog rasejanja </a:t>
            </a:r>
            <a:r>
              <a:rPr lang="en-U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(KR </a:t>
            </a:r>
            <a:r>
              <a:rPr lang="en-US" altLang="sr-Latn-RS" sz="28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spektri</a:t>
            </a:r>
            <a:r>
              <a:rPr lang="en-US" altLang="sr-Latn-RS" sz="2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endParaRPr lang="sr-Latn-R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sr-Latn-R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RS" altLang="sr-Latn-RS" sz="28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rasejanje</a:t>
            </a:r>
          </a:p>
          <a:p>
            <a:pPr marL="0" indent="0">
              <a:buNone/>
            </a:pPr>
            <a:r>
              <a:rPr lang="sr-Latn-R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 elastično</a:t>
            </a:r>
          </a:p>
          <a:p>
            <a:pPr marL="0" indent="0">
              <a:buNone/>
            </a:pPr>
            <a:r>
              <a:rPr lang="sr-Latn-R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R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R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neelastično</a:t>
            </a:r>
          </a:p>
          <a:p>
            <a:pPr marL="0" indent="0">
              <a:buNone/>
            </a:pPr>
            <a:endParaRPr lang="sr-Latn-RS" altLang="sr-Latn-RS" sz="28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CS" altLang="sr-Latn-RS" sz="28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ramanski spektri nastaju </a:t>
            </a: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promenom unutrašnje energije molekula pod dejstvom upadnog </a:t>
            </a:r>
            <a:r>
              <a:rPr lang="sr-Latn-CS" altLang="sr-Latn-RS" sz="2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neapsorbujućeg monohromatskog zračenja</a:t>
            </a: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iz ULJ ili VID oblasti (ili bliske IC)</a:t>
            </a:r>
          </a:p>
        </p:txBody>
      </p:sp>
    </p:spTree>
    <p:extLst>
      <p:ext uri="{BB962C8B-B14F-4D97-AF65-F5344CB8AC3E}">
        <p14:creationId xmlns:p14="http://schemas.microsoft.com/office/powerpoint/2010/main" val="34553266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9" name="Rectangle 3"/>
          <p:cNvSpPr>
            <a:spLocks noGrp="1" noChangeArrowheads="1"/>
          </p:cNvSpPr>
          <p:nvPr>
            <p:ph type="body" idx="1"/>
          </p:nvPr>
        </p:nvSpPr>
        <p:spPr>
          <a:xfrm>
            <a:off x="152400" y="4648200"/>
            <a:ext cx="8229600" cy="914400"/>
          </a:xfrm>
        </p:spPr>
        <p:txBody>
          <a:bodyPr/>
          <a:lstStyle/>
          <a:p>
            <a:pPr>
              <a:buFontTx/>
              <a:buNone/>
            </a:pPr>
            <a:r>
              <a:rPr lang="en-US" altLang="sr-Latn-RS" b="1" dirty="0">
                <a:solidFill>
                  <a:srgbClr val="333333"/>
                </a:solidFill>
                <a:effectLst>
                  <a:outerShdw blurRad="38100" dist="38100" dir="2700000" algn="tl">
                    <a:srgbClr val="000000"/>
                  </a:outerShdw>
                </a:effectLst>
                <a:latin typeface="Times New Roman" pitchFamily="18" charset="0"/>
              </a:rPr>
              <a:t>K</a:t>
            </a:r>
            <a:r>
              <a:rPr lang="sr-Latn-CS" altLang="sr-Latn-RS" b="1" dirty="0">
                <a:solidFill>
                  <a:srgbClr val="333333"/>
                </a:solidFill>
                <a:effectLst>
                  <a:outerShdw blurRad="38100" dist="38100" dir="2700000" algn="tl">
                    <a:srgbClr val="000000"/>
                  </a:outerShdw>
                </a:effectLst>
                <a:latin typeface="Times New Roman" pitchFamily="18" charset="0"/>
              </a:rPr>
              <a:t>lasična teorija Ramanskog efekta</a:t>
            </a:r>
            <a:endParaRPr lang="en-US" altLang="sr-Latn-RS" b="1" dirty="0">
              <a:solidFill>
                <a:srgbClr val="333333"/>
              </a:solidFill>
              <a:effectLst>
                <a:outerShdw blurRad="38100" dist="38100" dir="2700000" algn="tl">
                  <a:srgbClr val="000000"/>
                </a:outerShdw>
              </a:effectLst>
              <a:latin typeface="Times New Roman" pitchFamily="18" charset="0"/>
            </a:endParaRPr>
          </a:p>
          <a:p>
            <a:endParaRPr lang="en-US" altLang="sr-Latn-RS" dirty="0"/>
          </a:p>
        </p:txBody>
      </p:sp>
    </p:spTree>
    <p:extLst>
      <p:ext uri="{BB962C8B-B14F-4D97-AF65-F5344CB8AC3E}">
        <p14:creationId xmlns:p14="http://schemas.microsoft.com/office/powerpoint/2010/main" val="8072486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ChangeArrowheads="1"/>
          </p:cNvSpPr>
          <p:nvPr>
            <p:ph type="body" idx="1"/>
          </p:nvPr>
        </p:nvSpPr>
        <p:spPr>
          <a:xfrm>
            <a:off x="228600" y="457200"/>
            <a:ext cx="8610600" cy="6019800"/>
          </a:xfrm>
          <a:noFill/>
          <a:ln/>
        </p:spPr>
        <p:txBody>
          <a:bodyPr/>
          <a:lstStyle/>
          <a:p>
            <a:pPr>
              <a:spcBef>
                <a:spcPts val="0"/>
              </a:spcBef>
              <a:buFontTx/>
              <a:buNone/>
            </a:pPr>
            <a:r>
              <a:rPr lang="sr-Latn-CS" altLang="sr-Latn-RS" sz="2400" b="1" u="sng" dirty="0">
                <a:solidFill>
                  <a:srgbClr val="292929"/>
                </a:solidFill>
                <a:effectLst>
                  <a:outerShdw blurRad="38100" dist="38100" dir="2700000" algn="tl">
                    <a:srgbClr val="000000">
                      <a:alpha val="43137"/>
                    </a:srgbClr>
                  </a:outerShdw>
                </a:effectLst>
                <a:latin typeface="Times New Roman" pitchFamily="18" charset="0"/>
              </a:rPr>
              <a:t>Ramanska aktivnost vibracija</a:t>
            </a:r>
          </a:p>
          <a:p>
            <a:pPr>
              <a:spcBef>
                <a:spcPts val="0"/>
              </a:spcBef>
              <a:buFontTx/>
              <a:buNone/>
            </a:pPr>
            <a:endParaRPr lang="sr-Latn-CS" altLang="sr-Latn-RS" sz="2000" b="1" u="sng" dirty="0">
              <a:solidFill>
                <a:srgbClr val="292929"/>
              </a:solidFill>
              <a:effectLst>
                <a:outerShdw blurRad="38100" dist="38100" dir="2700000" algn="tl">
                  <a:srgbClr val="000000">
                    <a:alpha val="43137"/>
                  </a:srgbClr>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292929"/>
                </a:solidFill>
                <a:effectLst>
                  <a:outerShdw blurRad="38100" dist="38100" dir="2700000" algn="tl">
                    <a:srgbClr val="000000">
                      <a:alpha val="43137"/>
                    </a:srgbClr>
                  </a:outerShdw>
                </a:effectLst>
                <a:latin typeface="Times New Roman" pitchFamily="18" charset="0"/>
              </a:rPr>
              <a:t>vibracija </a:t>
            </a:r>
            <a:r>
              <a:rPr lang="sr-Latn-CS" altLang="sr-Latn-RS" sz="2000" b="1" dirty="0">
                <a:solidFill>
                  <a:srgbClr val="292929"/>
                </a:solidFill>
                <a:effectLst>
                  <a:outerShdw blurRad="38100" dist="38100" dir="2700000" algn="tl">
                    <a:srgbClr val="000000">
                      <a:alpha val="43137"/>
                    </a:srgbClr>
                  </a:outerShdw>
                </a:effectLst>
                <a:latin typeface="Times New Roman" pitchFamily="18" charset="0"/>
              </a:rPr>
              <a:t>molekula je aktivna u ramanskom spektru samo ukoliko </a:t>
            </a:r>
            <a:r>
              <a:rPr lang="sr-Latn-CS" altLang="sr-Latn-RS" sz="2000" b="1" dirty="0" smtClean="0">
                <a:solidFill>
                  <a:srgbClr val="292929"/>
                </a:solidFill>
                <a:effectLst>
                  <a:outerShdw blurRad="38100" dist="38100" dir="2700000" algn="tl">
                    <a:srgbClr val="000000">
                      <a:alpha val="43137"/>
                    </a:srgbClr>
                  </a:outerShdw>
                </a:effectLst>
                <a:latin typeface="Times New Roman" pitchFamily="18" charset="0"/>
              </a:rPr>
              <a:t>u </a:t>
            </a:r>
            <a:r>
              <a:rPr lang="sr-Latn-CS" altLang="sr-Latn-RS" sz="2000" b="1" dirty="0">
                <a:solidFill>
                  <a:srgbClr val="292929"/>
                </a:solidFill>
                <a:effectLst>
                  <a:outerShdw blurRad="38100" dist="38100" dir="2700000" algn="tl">
                    <a:srgbClr val="000000">
                      <a:alpha val="43137"/>
                    </a:srgbClr>
                  </a:outerShdw>
                </a:effectLst>
                <a:latin typeface="Times New Roman" pitchFamily="18" charset="0"/>
              </a:rPr>
              <a:t>molekulu</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 </a:t>
            </a:r>
            <a:r>
              <a:rPr lang="sr-Latn-CS" altLang="sr-Latn-RS" sz="2000" b="1" dirty="0">
                <a:solidFill>
                  <a:srgbClr val="FF0066"/>
                </a:solidFill>
                <a:effectLst>
                  <a:outerShdw blurRad="38100" dist="38100" dir="2700000" algn="tl">
                    <a:srgbClr val="000000">
                      <a:alpha val="43137"/>
                    </a:srgbClr>
                  </a:outerShdw>
                </a:effectLst>
                <a:latin typeface="Times New Roman" pitchFamily="18" charset="0"/>
              </a:rPr>
              <a:t>izaziva </a:t>
            </a:r>
            <a:r>
              <a:rPr lang="sr-Latn-CS" altLang="sr-Latn-RS" sz="2000" b="1" dirty="0" smtClean="0">
                <a:solidFill>
                  <a:srgbClr val="FF0066"/>
                </a:solidFill>
                <a:effectLst>
                  <a:outerShdw blurRad="38100" dist="38100" dir="2700000" algn="tl">
                    <a:srgbClr val="000000">
                      <a:alpha val="43137"/>
                    </a:srgbClr>
                  </a:outerShdw>
                </a:effectLst>
                <a:latin typeface="Times New Roman" pitchFamily="18" charset="0"/>
              </a:rPr>
              <a:t>promenu  </a:t>
            </a:r>
            <a:r>
              <a:rPr lang="sr-Latn-CS" altLang="sr-Latn-RS" sz="2000" b="1" dirty="0">
                <a:solidFill>
                  <a:srgbClr val="FF0066"/>
                </a:solidFill>
                <a:effectLst>
                  <a:outerShdw blurRad="38100" dist="38100" dir="2700000" algn="tl">
                    <a:srgbClr val="000000">
                      <a:alpha val="43137"/>
                    </a:srgbClr>
                  </a:outerShdw>
                </a:effectLst>
                <a:latin typeface="Times New Roman" pitchFamily="18" charset="0"/>
              </a:rPr>
              <a:t>polarizabilnosti</a:t>
            </a:r>
          </a:p>
          <a:p>
            <a:pPr>
              <a:spcBef>
                <a:spcPts val="0"/>
              </a:spcBef>
              <a:buFont typeface="Wingdings" panose="05000000000000000000" pitchFamily="2" charset="2"/>
              <a:buChar char="Ø"/>
            </a:pPr>
            <a:endParaRPr lang="sr-Latn-CS" altLang="sr-Latn-RS" sz="2000" b="1" dirty="0">
              <a:solidFill>
                <a:srgbClr val="FF0066"/>
              </a:solidFill>
              <a:effectLst>
                <a:outerShdw blurRad="38100" dist="38100" dir="2700000" algn="tl">
                  <a:srgbClr val="000000">
                    <a:alpha val="43137"/>
                  </a:srgbClr>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chemeClr val="tx2"/>
                </a:solidFill>
                <a:effectLst>
                  <a:outerShdw blurRad="38100" dist="38100" dir="2700000" algn="tl">
                    <a:srgbClr val="000000">
                      <a:alpha val="43137"/>
                    </a:srgbClr>
                  </a:outerShdw>
                </a:effectLst>
                <a:latin typeface="Times New Roman" pitchFamily="18" charset="0"/>
              </a:rPr>
              <a:t>u </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određivanju koja je vibracija ramanski aktivna potrebno je </a:t>
            </a:r>
            <a:r>
              <a:rPr lang="sr-Latn-CS" altLang="sr-Latn-RS" sz="2000" b="1" dirty="0" smtClean="0">
                <a:solidFill>
                  <a:schemeClr val="tx2"/>
                </a:solidFill>
                <a:effectLst>
                  <a:outerShdw blurRad="38100" dist="38100" dir="2700000" algn="tl">
                    <a:srgbClr val="000000">
                      <a:alpha val="43137"/>
                    </a:srgbClr>
                  </a:outerShdw>
                </a:effectLst>
                <a:latin typeface="Times New Roman" pitchFamily="18" charset="0"/>
              </a:rPr>
              <a:t>posmatrati  </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da li prilikom određene vibracije </a:t>
            </a:r>
            <a:r>
              <a:rPr lang="sr-Latn-CS" altLang="sr-Latn-RS" sz="2000" b="1" dirty="0">
                <a:solidFill>
                  <a:srgbClr val="FF0066"/>
                </a:solidFill>
                <a:effectLst>
                  <a:outerShdw blurRad="38100" dist="38100" dir="2700000" algn="tl">
                    <a:srgbClr val="000000">
                      <a:alpha val="43137"/>
                    </a:srgbClr>
                  </a:outerShdw>
                </a:effectLst>
                <a:latin typeface="Times New Roman" pitchFamily="18" charset="0"/>
              </a:rPr>
              <a:t>dolazi ili ne do promene zapremine </a:t>
            </a:r>
            <a:r>
              <a:rPr lang="sr-Latn-CS" altLang="sr-Latn-RS" sz="2000" b="1" dirty="0" smtClean="0">
                <a:solidFill>
                  <a:srgbClr val="FF0066"/>
                </a:solidFill>
                <a:effectLst>
                  <a:outerShdw blurRad="38100" dist="38100" dir="2700000" algn="tl">
                    <a:srgbClr val="000000">
                      <a:alpha val="43137"/>
                    </a:srgbClr>
                  </a:outerShdw>
                </a:effectLst>
                <a:latin typeface="Times New Roman" pitchFamily="18" charset="0"/>
              </a:rPr>
              <a:t> </a:t>
            </a:r>
            <a:r>
              <a:rPr lang="sr-Latn-CS" altLang="sr-Latn-RS" sz="2000" b="1" dirty="0">
                <a:solidFill>
                  <a:srgbClr val="FF0066"/>
                </a:solidFill>
                <a:effectLst>
                  <a:outerShdw blurRad="38100" dist="38100" dir="2700000" algn="tl">
                    <a:srgbClr val="000000">
                      <a:alpha val="43137"/>
                    </a:srgbClr>
                  </a:outerShdw>
                </a:effectLst>
                <a:latin typeface="Times New Roman" pitchFamily="18" charset="0"/>
              </a:rPr>
              <a:t>elektronskog oblaka</a:t>
            </a:r>
          </a:p>
          <a:p>
            <a:pPr>
              <a:spcBef>
                <a:spcPts val="0"/>
              </a:spcBef>
              <a:buFont typeface="Wingdings" panose="05000000000000000000" pitchFamily="2" charset="2"/>
              <a:buChar char="Ø"/>
            </a:pPr>
            <a:endParaRPr lang="sr-Latn-CS" altLang="sr-Latn-RS" sz="2000" b="1" dirty="0">
              <a:solidFill>
                <a:srgbClr val="FF0066"/>
              </a:solidFill>
              <a:effectLst>
                <a:outerShdw blurRad="38100" dist="38100" dir="2700000" algn="tl">
                  <a:srgbClr val="000000">
                    <a:alpha val="43137"/>
                  </a:srgbClr>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chemeClr val="tx2"/>
                </a:solidFill>
                <a:effectLst>
                  <a:outerShdw blurRad="38100" dist="38100" dir="2700000" algn="tl">
                    <a:srgbClr val="000000">
                      <a:alpha val="43137"/>
                    </a:srgbClr>
                  </a:outerShdw>
                </a:effectLst>
                <a:latin typeface="Times New Roman" pitchFamily="18" charset="0"/>
              </a:rPr>
              <a:t>u </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slučaju simetrične vibracije, npr. u molekulu</a:t>
            </a:r>
            <a:r>
              <a:rPr lang="sr-Latn-CS" altLang="sr-Latn-RS" sz="2000" b="1" dirty="0">
                <a:solidFill>
                  <a:srgbClr val="FF0066"/>
                </a:solidFill>
                <a:effectLst>
                  <a:outerShdw blurRad="38100" dist="38100" dir="2700000" algn="tl">
                    <a:srgbClr val="000000">
                      <a:alpha val="43137"/>
                    </a:srgbClr>
                  </a:outerShdw>
                </a:effectLst>
                <a:latin typeface="Times New Roman" pitchFamily="18" charset="0"/>
              </a:rPr>
              <a:t> </a:t>
            </a:r>
            <a:r>
              <a:rPr lang="en-US" altLang="sr-Latn-RS" sz="2000" b="1" dirty="0">
                <a:solidFill>
                  <a:srgbClr val="FF0066"/>
                </a:solidFill>
                <a:effectLst>
                  <a:outerShdw blurRad="38100" dist="38100" dir="2700000" algn="tl">
                    <a:srgbClr val="000000">
                      <a:alpha val="43137"/>
                    </a:srgbClr>
                  </a:outerShdw>
                </a:effectLst>
                <a:latin typeface="Times New Roman" pitchFamily="18" charset="0"/>
              </a:rPr>
              <a:t>O=C=O</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 dolazi do </a:t>
            </a:r>
            <a:r>
              <a:rPr lang="sr-Latn-CS" altLang="sr-Latn-RS" sz="2000" b="1" dirty="0" smtClean="0">
                <a:solidFill>
                  <a:schemeClr val="tx2"/>
                </a:solidFill>
                <a:effectLst>
                  <a:outerShdw blurRad="38100" dist="38100" dir="2700000" algn="tl">
                    <a:srgbClr val="000000">
                      <a:alpha val="43137"/>
                    </a:srgbClr>
                  </a:outerShdw>
                </a:effectLst>
                <a:latin typeface="Times New Roman" pitchFamily="18" charset="0"/>
              </a:rPr>
              <a:t>  </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promene zapremine  tako da je </a:t>
            </a:r>
            <a:r>
              <a:rPr lang="sr-Latn-CS" altLang="sr-Latn-RS" sz="2000" b="1" dirty="0">
                <a:solidFill>
                  <a:srgbClr val="FF0066"/>
                </a:solidFill>
                <a:effectLst>
                  <a:outerShdw blurRad="38100" dist="38100" dir="2700000" algn="tl">
                    <a:srgbClr val="000000">
                      <a:alpha val="43137"/>
                    </a:srgbClr>
                  </a:outerShdw>
                </a:effectLst>
                <a:latin typeface="Times New Roman" pitchFamily="18" charset="0"/>
              </a:rPr>
              <a:t>vibracija ramanski aktivna</a:t>
            </a:r>
          </a:p>
          <a:p>
            <a:pPr>
              <a:spcBef>
                <a:spcPts val="0"/>
              </a:spcBef>
              <a:buFont typeface="Wingdings" panose="05000000000000000000" pitchFamily="2" charset="2"/>
              <a:buChar char="Ø"/>
            </a:pPr>
            <a:endParaRPr lang="sr-Latn-CS" altLang="sr-Latn-RS" sz="2000" b="1" dirty="0">
              <a:solidFill>
                <a:srgbClr val="FF0066"/>
              </a:solidFill>
              <a:effectLst>
                <a:outerShdw blurRad="38100" dist="38100" dir="2700000" algn="tl">
                  <a:srgbClr val="000000">
                    <a:alpha val="43137"/>
                  </a:srgbClr>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chemeClr val="tx2"/>
                </a:solidFill>
                <a:effectLst>
                  <a:outerShdw blurRad="38100" dist="38100" dir="2700000" algn="tl">
                    <a:srgbClr val="000000">
                      <a:alpha val="43137"/>
                    </a:srgbClr>
                  </a:outerShdw>
                </a:effectLst>
                <a:latin typeface="Times New Roman" pitchFamily="18" charset="0"/>
              </a:rPr>
              <a:t>u </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slučaju </a:t>
            </a:r>
            <a:r>
              <a:rPr lang="sr-Latn-CS" altLang="sr-Latn-RS" sz="2000" b="1" dirty="0" smtClean="0">
                <a:solidFill>
                  <a:schemeClr val="tx2"/>
                </a:solidFill>
                <a:effectLst>
                  <a:outerShdw blurRad="38100" dist="38100" dir="2700000" algn="tl">
                    <a:srgbClr val="000000">
                      <a:alpha val="43137"/>
                    </a:srgbClr>
                  </a:outerShdw>
                </a:effectLst>
                <a:latin typeface="Times New Roman" pitchFamily="18" charset="0"/>
              </a:rPr>
              <a:t>asimetrične </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vibracije povećanje zapremine elektronskog </a:t>
            </a:r>
            <a:r>
              <a:rPr lang="sr-Latn-CS" altLang="sr-Latn-RS" sz="2000" b="1" dirty="0" smtClean="0">
                <a:solidFill>
                  <a:schemeClr val="tx2"/>
                </a:solidFill>
                <a:effectLst>
                  <a:outerShdw blurRad="38100" dist="38100" dir="2700000" algn="tl">
                    <a:srgbClr val="000000">
                      <a:alpha val="43137"/>
                    </a:srgbClr>
                  </a:outerShdw>
                </a:effectLst>
                <a:latin typeface="Times New Roman" pitchFamily="18" charset="0"/>
              </a:rPr>
              <a:t>oblaka </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sa jedne strane veze se “poništava “ istim tolikom povećanjem sa </a:t>
            </a:r>
            <a:r>
              <a:rPr lang="sr-Latn-CS" altLang="sr-Latn-RS" sz="2000" b="1" dirty="0" smtClean="0">
                <a:solidFill>
                  <a:schemeClr val="tx2"/>
                </a:solidFill>
                <a:effectLst>
                  <a:outerShdw blurRad="38100" dist="38100" dir="2700000" algn="tl">
                    <a:srgbClr val="000000">
                      <a:alpha val="43137"/>
                    </a:srgbClr>
                  </a:outerShdw>
                </a:effectLst>
                <a:latin typeface="Times New Roman" pitchFamily="18" charset="0"/>
              </a:rPr>
              <a:t>  </a:t>
            </a:r>
            <a:r>
              <a:rPr lang="sr-Latn-CS" altLang="sr-Latn-RS" sz="2000" b="1" dirty="0">
                <a:solidFill>
                  <a:schemeClr val="tx2"/>
                </a:solidFill>
                <a:effectLst>
                  <a:outerShdw blurRad="38100" dist="38100" dir="2700000" algn="tl">
                    <a:srgbClr val="000000">
                      <a:alpha val="43137"/>
                    </a:srgbClr>
                  </a:outerShdw>
                </a:effectLst>
                <a:latin typeface="Times New Roman" pitchFamily="18" charset="0"/>
              </a:rPr>
              <a:t>suprotne strane, vibracija je ramanski </a:t>
            </a:r>
            <a:r>
              <a:rPr lang="sr-Latn-CS" altLang="sr-Latn-RS" sz="2000" b="1" dirty="0" smtClean="0">
                <a:solidFill>
                  <a:schemeClr val="tx2"/>
                </a:solidFill>
                <a:effectLst>
                  <a:outerShdw blurRad="38100" dist="38100" dir="2700000" algn="tl">
                    <a:srgbClr val="000000">
                      <a:alpha val="43137"/>
                    </a:srgbClr>
                  </a:outerShdw>
                </a:effectLst>
                <a:latin typeface="Times New Roman" pitchFamily="18" charset="0"/>
              </a:rPr>
              <a:t>neaktivna</a:t>
            </a:r>
            <a:r>
              <a:rPr lang="sr-Latn-CS" altLang="sr-Latn-RS" sz="2200" b="1" dirty="0">
                <a:effectLst>
                  <a:outerShdw blurRad="38100" dist="38100" dir="2700000" algn="tl">
                    <a:srgbClr val="000000">
                      <a:alpha val="43137"/>
                    </a:srgbClr>
                  </a:outerShdw>
                </a:effectLst>
                <a:latin typeface="Times New Roman" pitchFamily="18" charset="0"/>
              </a:rPr>
              <a:t>		</a:t>
            </a:r>
            <a:endParaRPr lang="sr-Latn-CS" altLang="sr-Latn-RS" sz="2000" b="1" dirty="0">
              <a:effectLst>
                <a:outerShdw blurRad="38100" dist="38100" dir="2700000" algn="tl">
                  <a:srgbClr val="000000">
                    <a:alpha val="43137"/>
                  </a:srgbClr>
                </a:outerShdw>
              </a:effectLst>
              <a:latin typeface="Times New Roman" pitchFamily="18" charset="0"/>
            </a:endParaRPr>
          </a:p>
        </p:txBody>
      </p:sp>
      <p:sp>
        <p:nvSpPr>
          <p:cNvPr id="2" name="Rectangular Callout 1"/>
          <p:cNvSpPr/>
          <p:nvPr/>
        </p:nvSpPr>
        <p:spPr>
          <a:xfrm>
            <a:off x="3505200" y="272124"/>
            <a:ext cx="5029200" cy="2090075"/>
          </a:xfrm>
          <a:prstGeom prst="wedgeRectCallout">
            <a:avLst>
              <a:gd name="adj1" fmla="val 12624"/>
              <a:gd name="adj2" fmla="val 50085"/>
            </a:avLst>
          </a:prstGeom>
          <a:solidFill>
            <a:schemeClr val="bg1">
              <a:lumMod val="85000"/>
            </a:schemeClr>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4920" y="345976"/>
            <a:ext cx="4809760" cy="1942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ular Callout 5"/>
          <p:cNvSpPr/>
          <p:nvPr/>
        </p:nvSpPr>
        <p:spPr>
          <a:xfrm>
            <a:off x="304800" y="4648200"/>
            <a:ext cx="5105400" cy="2035048"/>
          </a:xfrm>
          <a:prstGeom prst="wedgeRectCallout">
            <a:avLst>
              <a:gd name="adj1" fmla="val 49670"/>
              <a:gd name="adj2" fmla="val -12897"/>
            </a:avLst>
          </a:prstGeom>
          <a:solidFill>
            <a:schemeClr val="bg1">
              <a:lumMod val="85000"/>
            </a:schemeClr>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pic>
        <p:nvPicPr>
          <p:cNvPr id="4208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 y="4727646"/>
            <a:ext cx="4876800" cy="1876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188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
                                        <p:tgtEl>
                                          <p:spTgt spid="6"/>
                                        </p:tgtEl>
                                      </p:cBhvr>
                                    </p:animEffect>
                                    <p:anim calcmode="lin" valueType="num">
                                      <p:cBhvr>
                                        <p:cTn id="18" dur="10" fill="hold"/>
                                        <p:tgtEl>
                                          <p:spTgt spid="6"/>
                                        </p:tgtEl>
                                        <p:attrNameLst>
                                          <p:attrName>ppt_x</p:attrName>
                                        </p:attrNameLst>
                                      </p:cBhvr>
                                      <p:tavLst>
                                        <p:tav tm="0">
                                          <p:val>
                                            <p:strVal val="#ppt_x"/>
                                          </p:val>
                                        </p:tav>
                                        <p:tav tm="100000">
                                          <p:val>
                                            <p:strVal val="#ppt_x"/>
                                          </p:val>
                                        </p:tav>
                                      </p:tavLst>
                                    </p:anim>
                                    <p:anim calcmode="lin" valueType="num">
                                      <p:cBhvr>
                                        <p:cTn id="19" dur="1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420867"/>
                                        </p:tgtEl>
                                        <p:attrNameLst>
                                          <p:attrName>style.visibility</p:attrName>
                                        </p:attrNameLst>
                                      </p:cBhvr>
                                      <p:to>
                                        <p:strVal val="visible"/>
                                      </p:to>
                                    </p:set>
                                    <p:animEffect transition="in" filter="barn(inVertical)">
                                      <p:cBhvr>
                                        <p:cTn id="24" dur="500"/>
                                        <p:tgtEl>
                                          <p:spTgt spid="420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828800"/>
            <a:ext cx="7389813" cy="471672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Oval Callout 2"/>
          <p:cNvSpPr/>
          <p:nvPr/>
        </p:nvSpPr>
        <p:spPr>
          <a:xfrm>
            <a:off x="76200" y="172913"/>
            <a:ext cx="3950677" cy="1618763"/>
          </a:xfrm>
          <a:prstGeom prst="wedgeEllipseCallout">
            <a:avLst>
              <a:gd name="adj1" fmla="val 32351"/>
              <a:gd name="adj2" fmla="val 180494"/>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buFont typeface="Wingdings" panose="05000000000000000000" pitchFamily="2" charset="2"/>
              <a:buChar char="Ø"/>
            </a:pPr>
            <a:r>
              <a:rPr lang="sr-Latn-CS" altLang="sr-Latn-RS" sz="16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značajna promena polarizabilnosti sa C=C istežućom simetričnom vibracijom – Ramsnki aktivna vibracija</a:t>
            </a:r>
            <a:endParaRPr lang="sr-Latn-CS" altLang="sr-Latn-RS" sz="1600" b="1" u="sng"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endParaRPr>
          </a:p>
        </p:txBody>
      </p:sp>
      <p:sp>
        <p:nvSpPr>
          <p:cNvPr id="4" name="Oval Callout 3"/>
          <p:cNvSpPr/>
          <p:nvPr/>
        </p:nvSpPr>
        <p:spPr>
          <a:xfrm>
            <a:off x="4343400" y="228600"/>
            <a:ext cx="4114800" cy="1266581"/>
          </a:xfrm>
          <a:prstGeom prst="wedgeEllipseCallout">
            <a:avLst>
              <a:gd name="adj1" fmla="val -48145"/>
              <a:gd name="adj2" fmla="val 227839"/>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buFont typeface="Wingdings" panose="05000000000000000000" pitchFamily="2" charset="2"/>
              <a:buChar char="Ø"/>
            </a:pPr>
            <a:r>
              <a:rPr lang="sr-Latn-CS" altLang="sr-Latn-RS" sz="16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značajna promena dipolnog momenta prilikom C=O istežuće vibracije  -  IC aktivna vibracija</a:t>
            </a:r>
            <a:endParaRPr lang="sr-Latn-CS" altLang="sr-Latn-RS" sz="1600" b="1" u="sng"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itchFamily="18" charset="2"/>
            </a:endParaRPr>
          </a:p>
        </p:txBody>
      </p:sp>
    </p:spTree>
    <p:extLst>
      <p:ext uri="{BB962C8B-B14F-4D97-AF65-F5344CB8AC3E}">
        <p14:creationId xmlns:p14="http://schemas.microsoft.com/office/powerpoint/2010/main" val="2646850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body" idx="1"/>
          </p:nvPr>
        </p:nvSpPr>
        <p:spPr>
          <a:xfrm>
            <a:off x="381000" y="914400"/>
            <a:ext cx="8458200" cy="5257800"/>
          </a:xfrm>
        </p:spPr>
        <p:txBody>
          <a:bodyPr/>
          <a:lstStyle/>
          <a:p>
            <a:pPr>
              <a:lnSpc>
                <a:spcPct val="90000"/>
              </a:lnSpc>
              <a:buFont typeface="Wingdings" panose="05000000000000000000" pitchFamily="2" charset="2"/>
              <a:buChar char="Ø"/>
            </a:pPr>
            <a:r>
              <a:rPr lang="sr-Latn-CS" altLang="sr-Latn-RS" sz="2400" b="1" dirty="0" smtClean="0">
                <a:effectLst>
                  <a:outerShdw blurRad="38100" dist="38100" dir="2700000" algn="tl">
                    <a:srgbClr val="000000">
                      <a:alpha val="43137"/>
                    </a:srgbClr>
                  </a:outerShdw>
                </a:effectLst>
                <a:latin typeface="Times New Roman" pitchFamily="18" charset="0"/>
              </a:rPr>
              <a:t>kod </a:t>
            </a:r>
            <a:r>
              <a:rPr lang="sr-Latn-CS" altLang="sr-Latn-RS" sz="2400" b="1" dirty="0">
                <a:effectLst>
                  <a:outerShdw blurRad="38100" dist="38100" dir="2700000" algn="tl">
                    <a:srgbClr val="000000">
                      <a:alpha val="43137"/>
                    </a:srgbClr>
                  </a:outerShdw>
                </a:effectLst>
                <a:latin typeface="Times New Roman" pitchFamily="18" charset="0"/>
              </a:rPr>
              <a:t>višeatomskih molekula slično kao i kod određivanja </a:t>
            </a:r>
            <a:r>
              <a:rPr lang="sr-Latn-CS" altLang="sr-Latn-RS" sz="2400" b="1" dirty="0" smtClean="0">
                <a:effectLst>
                  <a:outerShdw blurRad="38100" dist="38100" dir="2700000" algn="tl">
                    <a:srgbClr val="000000">
                      <a:alpha val="43137"/>
                    </a:srgbClr>
                  </a:outerShdw>
                </a:effectLst>
                <a:latin typeface="Times New Roman" pitchFamily="18" charset="0"/>
              </a:rPr>
              <a:t>  </a:t>
            </a:r>
            <a:r>
              <a:rPr lang="sr-Latn-CS" altLang="sr-Latn-RS" sz="2400" b="1" dirty="0">
                <a:effectLst>
                  <a:outerShdw blurRad="38100" dist="38100" dir="2700000" algn="tl">
                    <a:srgbClr val="000000">
                      <a:alpha val="43137"/>
                    </a:srgbClr>
                  </a:outerShdw>
                </a:effectLst>
                <a:latin typeface="Times New Roman" pitchFamily="18" charset="0"/>
              </a:rPr>
              <a:t>dipolnog momenta, </a:t>
            </a:r>
            <a:r>
              <a:rPr lang="sr-Latn-CS" altLang="sr-Latn-RS" sz="2400" b="1" dirty="0">
                <a:solidFill>
                  <a:srgbClr val="FF0066"/>
                </a:solidFill>
                <a:effectLst>
                  <a:outerShdw blurRad="38100" dist="38100" dir="2700000" algn="tl">
                    <a:srgbClr val="000000">
                      <a:alpha val="43137"/>
                    </a:srgbClr>
                  </a:outerShdw>
                </a:effectLst>
                <a:latin typeface="Times New Roman" pitchFamily="18" charset="0"/>
              </a:rPr>
              <a:t>ukupna polarizabilnost molekula se </a:t>
            </a:r>
            <a:r>
              <a:rPr lang="sr-Latn-CS" altLang="sr-Latn-RS" sz="2400" b="1" dirty="0" smtClean="0">
                <a:solidFill>
                  <a:srgbClr val="FF0066"/>
                </a:solidFill>
                <a:effectLst>
                  <a:outerShdw blurRad="38100" dist="38100" dir="2700000" algn="tl">
                    <a:srgbClr val="000000">
                      <a:alpha val="43137"/>
                    </a:srgbClr>
                  </a:outerShdw>
                </a:effectLst>
                <a:latin typeface="Times New Roman" pitchFamily="18" charset="0"/>
              </a:rPr>
              <a:t>  </a:t>
            </a:r>
            <a:r>
              <a:rPr lang="sr-Latn-CS" altLang="sr-Latn-RS" sz="2400" b="1" dirty="0">
                <a:solidFill>
                  <a:srgbClr val="FF0066"/>
                </a:solidFill>
                <a:effectLst>
                  <a:outerShdw blurRad="38100" dist="38100" dir="2700000" algn="tl">
                    <a:srgbClr val="000000">
                      <a:alpha val="43137"/>
                    </a:srgbClr>
                  </a:outerShdw>
                </a:effectLst>
                <a:latin typeface="Times New Roman" pitchFamily="18" charset="0"/>
              </a:rPr>
              <a:t>može posmatrati kao zbir pojedinačnih doprinosa </a:t>
            </a:r>
            <a:r>
              <a:rPr lang="sr-Latn-CS" altLang="sr-Latn-RS" sz="2400" b="1" dirty="0" smtClean="0">
                <a:solidFill>
                  <a:srgbClr val="FF0066"/>
                </a:solidFill>
                <a:effectLst>
                  <a:outerShdw blurRad="38100" dist="38100" dir="2700000" algn="tl">
                    <a:srgbClr val="000000">
                      <a:alpha val="43137"/>
                    </a:srgbClr>
                  </a:outerShdw>
                </a:effectLst>
                <a:latin typeface="Times New Roman" pitchFamily="18" charset="0"/>
              </a:rPr>
              <a:t>hemijskih  </a:t>
            </a:r>
            <a:r>
              <a:rPr lang="sr-Latn-CS" altLang="sr-Latn-RS" sz="2400" b="1" dirty="0">
                <a:solidFill>
                  <a:srgbClr val="FF0066"/>
                </a:solidFill>
                <a:effectLst>
                  <a:outerShdw blurRad="38100" dist="38100" dir="2700000" algn="tl">
                    <a:srgbClr val="000000">
                      <a:alpha val="43137"/>
                    </a:srgbClr>
                  </a:outerShdw>
                </a:effectLst>
                <a:latin typeface="Times New Roman" pitchFamily="18" charset="0"/>
              </a:rPr>
              <a:t>veza</a:t>
            </a:r>
          </a:p>
          <a:p>
            <a:pPr marL="0" indent="0">
              <a:lnSpc>
                <a:spcPct val="90000"/>
              </a:lnSpc>
              <a:buNone/>
            </a:pPr>
            <a:r>
              <a:rPr lang="sr-Latn-CS" altLang="sr-Latn-RS" sz="2400" b="1" dirty="0">
                <a:effectLst>
                  <a:outerShdw blurRad="38100" dist="38100" dir="2700000" algn="tl">
                    <a:srgbClr val="000000">
                      <a:alpha val="43137"/>
                    </a:srgbClr>
                  </a:outerShdw>
                </a:effectLst>
                <a:latin typeface="Times New Roman" pitchFamily="18" charset="0"/>
              </a:rPr>
              <a:t>		</a:t>
            </a:r>
          </a:p>
          <a:p>
            <a:pPr>
              <a:lnSpc>
                <a:spcPct val="90000"/>
              </a:lnSpc>
              <a:buFont typeface="Wingdings" panose="05000000000000000000" pitchFamily="2" charset="2"/>
              <a:buChar char="Ø"/>
            </a:pPr>
            <a:r>
              <a:rPr lang="sr-Latn-CS" altLang="sr-Latn-RS" sz="2400" b="1" dirty="0" smtClean="0">
                <a:effectLst>
                  <a:outerShdw blurRad="38100" dist="38100" dir="2700000" algn="tl">
                    <a:srgbClr val="000000">
                      <a:alpha val="43137"/>
                    </a:srgbClr>
                  </a:outerShdw>
                </a:effectLst>
                <a:latin typeface="Times New Roman" pitchFamily="18" charset="0"/>
              </a:rPr>
              <a:t>kod </a:t>
            </a:r>
            <a:r>
              <a:rPr lang="sr-Latn-CS" altLang="sr-Latn-RS" sz="2400" b="1" dirty="0">
                <a:effectLst>
                  <a:outerShdw blurRad="38100" dist="38100" dir="2700000" algn="tl">
                    <a:srgbClr val="000000">
                      <a:alpha val="43137"/>
                    </a:srgbClr>
                  </a:outerShdw>
                </a:effectLst>
                <a:latin typeface="Times New Roman" pitchFamily="18" charset="0"/>
              </a:rPr>
              <a:t>višeatomskih molekula situacija je složenija i vibracije </a:t>
            </a:r>
            <a:r>
              <a:rPr lang="sr-Latn-CS" altLang="sr-Latn-RS" sz="2400" b="1" dirty="0" smtClean="0">
                <a:effectLst>
                  <a:outerShdw blurRad="38100" dist="38100" dir="2700000" algn="tl">
                    <a:srgbClr val="000000">
                      <a:alpha val="43137"/>
                    </a:srgbClr>
                  </a:outerShdw>
                </a:effectLst>
                <a:latin typeface="Times New Roman" pitchFamily="18" charset="0"/>
              </a:rPr>
              <a:t>   </a:t>
            </a:r>
            <a:r>
              <a:rPr lang="sr-Latn-CS" altLang="sr-Latn-RS" sz="2400" b="1" dirty="0">
                <a:effectLst>
                  <a:outerShdw blurRad="38100" dist="38100" dir="2700000" algn="tl">
                    <a:srgbClr val="000000">
                      <a:alpha val="43137"/>
                    </a:srgbClr>
                  </a:outerShdw>
                </a:effectLst>
                <a:latin typeface="Times New Roman" pitchFamily="18" charset="0"/>
              </a:rPr>
              <a:t>uključuju veoma često istezanje ili sabijanje više veza</a:t>
            </a:r>
          </a:p>
          <a:p>
            <a:pPr>
              <a:lnSpc>
                <a:spcPct val="90000"/>
              </a:lnSpc>
              <a:buFont typeface="Wingdings" panose="05000000000000000000" pitchFamily="2" charset="2"/>
              <a:buChar char="Ø"/>
            </a:pPr>
            <a:endParaRPr lang="sr-Latn-CS" altLang="sr-Latn-RS" sz="2400" b="1" dirty="0">
              <a:effectLst>
                <a:outerShdw blurRad="38100" dist="38100" dir="2700000" algn="tl">
                  <a:srgbClr val="000000">
                    <a:alpha val="43137"/>
                  </a:srgbClr>
                </a:outerShdw>
              </a:effectLst>
              <a:latin typeface="Times New Roman" pitchFamily="18" charset="0"/>
            </a:endParaRPr>
          </a:p>
          <a:p>
            <a:pPr>
              <a:lnSpc>
                <a:spcPct val="90000"/>
              </a:lnSpc>
              <a:buFont typeface="Wingdings" panose="05000000000000000000" pitchFamily="2" charset="2"/>
              <a:buChar char="Ø"/>
            </a:pPr>
            <a:r>
              <a:rPr lang="sr-Latn-CS" altLang="sr-Latn-RS" sz="2400" b="1" dirty="0" smtClean="0">
                <a:effectLst>
                  <a:outerShdw blurRad="38100" dist="38100" dir="2700000" algn="tl">
                    <a:srgbClr val="000000">
                      <a:alpha val="43137"/>
                    </a:srgbClr>
                  </a:outerShdw>
                </a:effectLst>
                <a:latin typeface="Times New Roman" pitchFamily="18" charset="0"/>
              </a:rPr>
              <a:t>ramanska </a:t>
            </a:r>
            <a:r>
              <a:rPr lang="sr-Latn-CS" altLang="sr-Latn-RS" sz="2400" b="1" dirty="0">
                <a:effectLst>
                  <a:outerShdw blurRad="38100" dist="38100" dir="2700000" algn="tl">
                    <a:srgbClr val="000000">
                      <a:alpha val="43137"/>
                    </a:srgbClr>
                  </a:outerShdw>
                </a:effectLst>
                <a:latin typeface="Times New Roman" pitchFamily="18" charset="0"/>
              </a:rPr>
              <a:t>aktivnost vibracija takvih molekula zavisi od </a:t>
            </a:r>
            <a:r>
              <a:rPr lang="sr-Latn-CS" altLang="sr-Latn-RS" sz="2400" b="1" dirty="0" smtClean="0">
                <a:effectLst>
                  <a:outerShdw blurRad="38100" dist="38100" dir="2700000" algn="tl">
                    <a:srgbClr val="000000">
                      <a:alpha val="43137"/>
                    </a:srgbClr>
                  </a:outerShdw>
                </a:effectLst>
                <a:latin typeface="Times New Roman" pitchFamily="18" charset="0"/>
              </a:rPr>
              <a:t>  komponenata </a:t>
            </a:r>
            <a:r>
              <a:rPr lang="sr-Latn-CS" altLang="sr-Latn-RS" sz="2400" b="1" dirty="0" smtClean="0">
                <a:solidFill>
                  <a:srgbClr val="FF0066"/>
                </a:solidFill>
                <a:effectLst>
                  <a:outerShdw blurRad="38100" dist="38100" dir="2700000" algn="tl">
                    <a:srgbClr val="000000">
                      <a:alpha val="43137"/>
                    </a:srgbClr>
                  </a:outerShdw>
                </a:effectLst>
                <a:latin typeface="Times New Roman" pitchFamily="18" charset="0"/>
              </a:rPr>
              <a:t>ukupne </a:t>
            </a:r>
            <a:r>
              <a:rPr lang="sr-Latn-CS" altLang="sr-Latn-RS" sz="2400" b="1" dirty="0">
                <a:solidFill>
                  <a:srgbClr val="FF0066"/>
                </a:solidFill>
                <a:effectLst>
                  <a:outerShdw blurRad="38100" dist="38100" dir="2700000" algn="tl">
                    <a:srgbClr val="000000">
                      <a:alpha val="43137"/>
                    </a:srgbClr>
                  </a:outerShdw>
                </a:effectLst>
                <a:latin typeface="Times New Roman" pitchFamily="18" charset="0"/>
              </a:rPr>
              <a:t>polarizabilnosti koja se dobija </a:t>
            </a:r>
            <a:r>
              <a:rPr lang="sr-Latn-CS" altLang="sr-Latn-RS" sz="2400" b="1" dirty="0" smtClean="0">
                <a:solidFill>
                  <a:srgbClr val="FF0066"/>
                </a:solidFill>
                <a:effectLst>
                  <a:outerShdw blurRad="38100" dist="38100" dir="2700000" algn="tl">
                    <a:srgbClr val="000000">
                      <a:alpha val="43137"/>
                    </a:srgbClr>
                  </a:outerShdw>
                </a:effectLst>
                <a:latin typeface="Times New Roman" pitchFamily="18" charset="0"/>
              </a:rPr>
              <a:t>  </a:t>
            </a:r>
            <a:r>
              <a:rPr lang="sr-Latn-CS" altLang="sr-Latn-RS" sz="2400" b="1" dirty="0">
                <a:solidFill>
                  <a:srgbClr val="FF0066"/>
                </a:solidFill>
                <a:effectLst>
                  <a:outerShdw blurRad="38100" dist="38100" dir="2700000" algn="tl">
                    <a:srgbClr val="000000">
                      <a:alpha val="43137"/>
                    </a:srgbClr>
                  </a:outerShdw>
                </a:effectLst>
                <a:latin typeface="Times New Roman" pitchFamily="18" charset="0"/>
              </a:rPr>
              <a:t>sabiranjem tenzora polarizabilnosti pojedinačnih veza</a:t>
            </a:r>
          </a:p>
          <a:p>
            <a:pPr>
              <a:lnSpc>
                <a:spcPct val="90000"/>
              </a:lnSpc>
              <a:buFont typeface="Wingdings" panose="05000000000000000000" pitchFamily="2" charset="2"/>
              <a:buChar char="Ø"/>
            </a:pPr>
            <a:endParaRPr lang="sr-Latn-CS" altLang="sr-Latn-RS" sz="2400" b="1" dirty="0">
              <a:effectLst>
                <a:outerShdw blurRad="38100" dist="38100" dir="2700000" algn="tl">
                  <a:srgbClr val="000000">
                    <a:alpha val="43137"/>
                  </a:srgbClr>
                </a:outerShdw>
              </a:effectLst>
              <a:latin typeface="Times New Roman" pitchFamily="18" charset="0"/>
            </a:endParaRPr>
          </a:p>
          <a:p>
            <a:pPr>
              <a:lnSpc>
                <a:spcPct val="90000"/>
              </a:lnSpc>
              <a:buFont typeface="Wingdings" panose="05000000000000000000" pitchFamily="2" charset="2"/>
              <a:buChar char="Ø"/>
            </a:pPr>
            <a:endParaRPr lang="sr-Latn-CS" altLang="sr-Latn-RS" sz="2400" b="1" dirty="0">
              <a:effectLst>
                <a:outerShdw blurRad="38100" dist="38100" dir="2700000" algn="tl">
                  <a:srgbClr val="000000">
                    <a:alpha val="43137"/>
                  </a:srgbClr>
                </a:outerShdw>
              </a:effectLst>
              <a:latin typeface="Times New Roman" pitchFamily="18" charset="0"/>
            </a:endParaRPr>
          </a:p>
          <a:p>
            <a:pPr>
              <a:lnSpc>
                <a:spcPct val="90000"/>
              </a:lnSpc>
              <a:buFont typeface="Wingdings" panose="05000000000000000000" pitchFamily="2" charset="2"/>
              <a:buChar char="Ø"/>
            </a:pPr>
            <a:endParaRPr lang="en-US" altLang="sr-Latn-RS"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2931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body" sz="half" idx="1"/>
          </p:nvPr>
        </p:nvSpPr>
        <p:spPr>
          <a:xfrm>
            <a:off x="304800" y="533400"/>
            <a:ext cx="8534400" cy="5791200"/>
          </a:xfrm>
        </p:spPr>
        <p:txBody>
          <a:bodyPr/>
          <a:lstStyle/>
          <a:p>
            <a:pPr marL="0" indent="0" algn="just">
              <a:lnSpc>
                <a:spcPct val="80000"/>
              </a:lnSpc>
              <a:buFontTx/>
              <a:buNone/>
            </a:pPr>
            <a:r>
              <a:rPr lang="sr-Latn-CS" altLang="sr-Latn-RS" sz="2400" b="1" u="sng" dirty="0">
                <a:solidFill>
                  <a:srgbClr val="333333"/>
                </a:solidFill>
                <a:effectLst>
                  <a:outerShdw blurRad="38100" dist="38100" dir="2700000" algn="tl">
                    <a:srgbClr val="000000"/>
                  </a:outerShdw>
                </a:effectLst>
                <a:latin typeface="Times New Roman" pitchFamily="18" charset="0"/>
              </a:rPr>
              <a:t>Vibraciono kretanje molekula:</a:t>
            </a:r>
            <a:endParaRPr lang="en-US" altLang="sr-Latn-RS" sz="2400" b="1" u="sng" dirty="0">
              <a:solidFill>
                <a:srgbClr val="333333"/>
              </a:solidFill>
              <a:effectLst>
                <a:outerShdw blurRad="38100" dist="38100" dir="2700000" algn="tl">
                  <a:srgbClr val="000000"/>
                </a:outerShdw>
              </a:effectLst>
              <a:latin typeface="Times New Roman" pitchFamily="18" charset="0"/>
            </a:endParaRPr>
          </a:p>
          <a:p>
            <a:pPr marL="0" indent="0" algn="ctr">
              <a:lnSpc>
                <a:spcPct val="80000"/>
              </a:lnSpc>
              <a:buFontTx/>
              <a:buNone/>
            </a:pPr>
            <a:endParaRPr lang="en-US" altLang="sr-Latn-RS" sz="2400" b="1" u="sng"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r>
              <a:rPr lang="sr-Latn-CS" altLang="sr-Latn-RS" sz="2400" i="1" dirty="0">
                <a:solidFill>
                  <a:srgbClr val="FF0066"/>
                </a:solidFill>
                <a:effectLst>
                  <a:outerShdw blurRad="38100" dist="38100" dir="2700000" algn="tl">
                    <a:srgbClr val="000000"/>
                  </a:outerShdw>
                </a:effectLst>
                <a:latin typeface="Times New Roman" pitchFamily="18" charset="0"/>
              </a:rPr>
              <a:t>                              </a:t>
            </a:r>
            <a:endParaRPr lang="sr-Latn-CS" altLang="sr-Latn-RS" sz="2000" dirty="0">
              <a:solidFill>
                <a:srgbClr val="FF0066"/>
              </a:solidFill>
              <a:effectLst>
                <a:outerShdw blurRad="38100" dist="38100" dir="2700000" algn="tl">
                  <a:srgbClr val="000000"/>
                </a:outerShdw>
              </a:effectLst>
              <a:latin typeface="Times New Roman" pitchFamily="18" charset="0"/>
            </a:endParaRPr>
          </a:p>
          <a:p>
            <a:pPr marL="0" indent="0">
              <a:lnSpc>
                <a:spcPct val="80000"/>
              </a:lnSpc>
              <a:buFontTx/>
              <a:buNone/>
            </a:pPr>
            <a:r>
              <a:rPr lang="sr-Latn-CS" altLang="sr-Latn-RS" sz="2000" dirty="0">
                <a:solidFill>
                  <a:srgbClr val="FF0066"/>
                </a:solidFill>
                <a:effectLst>
                  <a:outerShdw blurRad="38100" dist="38100" dir="2700000" algn="tl">
                    <a:srgbClr val="000000"/>
                  </a:outerShdw>
                </a:effectLst>
                <a:latin typeface="Times New Roman" pitchFamily="18" charset="0"/>
              </a:rPr>
              <a:t>                                     </a:t>
            </a:r>
            <a:endParaRPr lang="sr-Latn-CS" altLang="sr-Latn-RS" sz="2000" b="1" dirty="0">
              <a:solidFill>
                <a:srgbClr val="FF0066"/>
              </a:solidFill>
              <a:effectLst>
                <a:outerShdw blurRad="38100" dist="38100" dir="2700000" algn="tl">
                  <a:srgbClr val="000000"/>
                </a:outerShdw>
              </a:effectLst>
              <a:latin typeface="Times New Roman" pitchFamily="18" charset="0"/>
              <a:sym typeface="Symbol" pitchFamily="18" charset="2"/>
            </a:endParaRPr>
          </a:p>
          <a:p>
            <a:pPr marL="0" indent="0">
              <a:lnSpc>
                <a:spcPct val="80000"/>
              </a:lnSpc>
              <a:buFontTx/>
              <a:buNone/>
            </a:pPr>
            <a:endParaRPr lang="sr-Latn-CS" altLang="sr-Latn-RS" sz="2000" b="1" dirty="0">
              <a:solidFill>
                <a:srgbClr val="FF0066"/>
              </a:solidFill>
              <a:effectLst>
                <a:outerShdw blurRad="38100" dist="38100" dir="2700000" algn="tl">
                  <a:srgbClr val="000000"/>
                </a:outerShdw>
              </a:effectLst>
              <a:latin typeface="Times New Roman" pitchFamily="18" charset="0"/>
              <a:sym typeface="Symbol" pitchFamily="18" charset="2"/>
            </a:endParaRPr>
          </a:p>
          <a:p>
            <a:pPr marL="0" indent="0">
              <a:lnSpc>
                <a:spcPct val="80000"/>
              </a:lnSpc>
              <a:buFontTx/>
              <a:buNone/>
            </a:pPr>
            <a:endParaRPr lang="sr-Latn-CS" altLang="sr-Latn-RS" sz="2400" i="1" dirty="0">
              <a:solidFill>
                <a:schemeClr val="accent2"/>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RS" altLang="sr-Latn-RS" sz="2000" dirty="0" smtClean="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RS" altLang="sr-Latn-RS" sz="2000"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RS" altLang="sr-Latn-RS" sz="2000" dirty="0" smtClean="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RS" altLang="sr-Latn-RS" sz="2000" dirty="0" smtClean="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RS" altLang="sr-Latn-RS" sz="2000"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RS" altLang="sr-Latn-RS" sz="2000"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en-US" altLang="sr-Latn-RS" sz="2000" dirty="0">
              <a:solidFill>
                <a:schemeClr val="accent2"/>
              </a:solidFill>
              <a:effectLst>
                <a:outerShdw blurRad="38100" dist="38100" dir="2700000" algn="tl">
                  <a:srgbClr val="000000"/>
                </a:outerShdw>
              </a:effectLst>
              <a:latin typeface="Times New Roman" pitchFamily="18" charset="0"/>
              <a:sym typeface="Symbol" pitchFamily="18" charset="2"/>
            </a:endParaRPr>
          </a:p>
          <a:p>
            <a:pPr marL="0" indent="0">
              <a:lnSpc>
                <a:spcPct val="80000"/>
              </a:lnSpc>
              <a:buFontTx/>
              <a:buNone/>
            </a:pPr>
            <a:r>
              <a:rPr lang="sr-Latn-CS" altLang="sr-Latn-RS" sz="2400" b="1" i="1" dirty="0">
                <a:solidFill>
                  <a:srgbClr val="FF0066"/>
                </a:solidFill>
                <a:latin typeface="Times New Roman" pitchFamily="18" charset="0"/>
                <a:sym typeface="Symbol" pitchFamily="18" charset="2"/>
              </a:rPr>
              <a:t> </a:t>
            </a:r>
            <a:endParaRPr lang="en-US" altLang="sr-Latn-RS" sz="2400" b="1" i="1" dirty="0">
              <a:solidFill>
                <a:srgbClr val="FF0066"/>
              </a:solidFill>
              <a:effectLst>
                <a:outerShdw blurRad="38100" dist="38100" dir="2700000" algn="tl">
                  <a:srgbClr val="000000"/>
                </a:outerShdw>
              </a:effectLst>
              <a:latin typeface="Times New Roman" pitchFamily="18" charset="0"/>
              <a:sym typeface="Symbol" pitchFamily="18" charset="2"/>
            </a:endParaRPr>
          </a:p>
        </p:txBody>
      </p:sp>
      <p:sp>
        <p:nvSpPr>
          <p:cNvPr id="307203"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30720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307206" name="Object 6"/>
          <p:cNvGraphicFramePr>
            <a:graphicFrameLocks noChangeAspect="1"/>
          </p:cNvGraphicFramePr>
          <p:nvPr>
            <p:extLst>
              <p:ext uri="{D42A27DB-BD31-4B8C-83A1-F6EECF244321}">
                <p14:modId xmlns:p14="http://schemas.microsoft.com/office/powerpoint/2010/main" val="2407352728"/>
              </p:ext>
            </p:extLst>
          </p:nvPr>
        </p:nvGraphicFramePr>
        <p:xfrm>
          <a:off x="990600" y="1410677"/>
          <a:ext cx="2079625" cy="460375"/>
        </p:xfrm>
        <a:graphic>
          <a:graphicData uri="http://schemas.openxmlformats.org/presentationml/2006/ole">
            <mc:AlternateContent xmlns:mc="http://schemas.openxmlformats.org/markup-compatibility/2006">
              <mc:Choice xmlns:v="urn:schemas-microsoft-com:vml" Requires="v">
                <p:oleObj spid="_x0000_s713042" name="Equation" r:id="rId3" imgW="1028520" imgH="228600" progId="Equation.3">
                  <p:embed/>
                </p:oleObj>
              </mc:Choice>
              <mc:Fallback>
                <p:oleObj name="Equation" r:id="rId3" imgW="1028520" imgH="228600" progId="Equation.3">
                  <p:embed/>
                  <p:pic>
                    <p:nvPicPr>
                      <p:cNvPr id="0" name=""/>
                      <p:cNvPicPr>
                        <a:picLocks noChangeAspect="1" noChangeArrowheads="1"/>
                      </p:cNvPicPr>
                      <p:nvPr/>
                    </p:nvPicPr>
                    <p:blipFill>
                      <a:blip r:embed="rId4"/>
                      <a:srcRect/>
                      <a:stretch>
                        <a:fillRect/>
                      </a:stretch>
                    </p:blipFill>
                    <p:spPr bwMode="auto">
                      <a:xfrm>
                        <a:off x="990600" y="1410677"/>
                        <a:ext cx="2079625" cy="460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213"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307214" name="Object 14"/>
          <p:cNvGraphicFramePr>
            <a:graphicFrameLocks noChangeAspect="1"/>
          </p:cNvGraphicFramePr>
          <p:nvPr>
            <p:extLst>
              <p:ext uri="{D42A27DB-BD31-4B8C-83A1-F6EECF244321}">
                <p14:modId xmlns:p14="http://schemas.microsoft.com/office/powerpoint/2010/main" val="1888899852"/>
              </p:ext>
            </p:extLst>
          </p:nvPr>
        </p:nvGraphicFramePr>
        <p:xfrm>
          <a:off x="1219200" y="2057400"/>
          <a:ext cx="1377950" cy="461963"/>
        </p:xfrm>
        <a:graphic>
          <a:graphicData uri="http://schemas.openxmlformats.org/presentationml/2006/ole">
            <mc:AlternateContent xmlns:mc="http://schemas.openxmlformats.org/markup-compatibility/2006">
              <mc:Choice xmlns:v="urn:schemas-microsoft-com:vml" Requires="v">
                <p:oleObj spid="_x0000_s713043" name="Equation" r:id="rId5" imgW="596880" imgH="203040" progId="Equation.3">
                  <p:embed/>
                </p:oleObj>
              </mc:Choice>
              <mc:Fallback>
                <p:oleObj name="Equation" r:id="rId5" imgW="59688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2057400"/>
                        <a:ext cx="1377950" cy="461963"/>
                      </a:xfrm>
                      <a:prstGeom prst="rect">
                        <a:avLst/>
                      </a:prstGeom>
                      <a:solidFill>
                        <a:schemeClr val="bg1">
                          <a:lumMod val="85000"/>
                        </a:schemeClr>
                      </a:solidFill>
                      <a:ln>
                        <a:solidFill>
                          <a:schemeClr val="tx1">
                            <a:lumMod val="65000"/>
                            <a:lumOff val="35000"/>
                          </a:schemeClr>
                        </a:solidFill>
                      </a:ln>
                      <a:extLst/>
                    </p:spPr>
                  </p:pic>
                </p:oleObj>
              </mc:Fallback>
            </mc:AlternateContent>
          </a:graphicData>
        </a:graphic>
      </p:graphicFrame>
      <p:graphicFrame>
        <p:nvGraphicFramePr>
          <p:cNvPr id="307229" name="Object 29"/>
          <p:cNvGraphicFramePr>
            <a:graphicFrameLocks noGrp="1" noChangeAspect="1"/>
          </p:cNvGraphicFramePr>
          <p:nvPr>
            <p:ph sz="half" idx="2"/>
            <p:extLst>
              <p:ext uri="{D42A27DB-BD31-4B8C-83A1-F6EECF244321}">
                <p14:modId xmlns:p14="http://schemas.microsoft.com/office/powerpoint/2010/main" val="3153810035"/>
              </p:ext>
            </p:extLst>
          </p:nvPr>
        </p:nvGraphicFramePr>
        <p:xfrm>
          <a:off x="457200" y="2743200"/>
          <a:ext cx="3479800" cy="1382713"/>
        </p:xfrm>
        <a:graphic>
          <a:graphicData uri="http://schemas.openxmlformats.org/presentationml/2006/ole">
            <mc:AlternateContent xmlns:mc="http://schemas.openxmlformats.org/markup-compatibility/2006">
              <mc:Choice xmlns:v="urn:schemas-microsoft-com:vml" Requires="v">
                <p:oleObj spid="_x0000_s713044" name="Equation" r:id="rId7" imgW="1854000" imgH="736560" progId="Equation.3">
                  <p:embed/>
                </p:oleObj>
              </mc:Choice>
              <mc:Fallback>
                <p:oleObj name="Equation" r:id="rId7" imgW="1854000" imgH="7365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2743200"/>
                        <a:ext cx="3479800" cy="1382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5" name="Picture 14"/>
          <p:cNvPicPr/>
          <p:nvPr/>
        </p:nvPicPr>
        <p:blipFill>
          <a:blip r:embed="rId9">
            <a:extLst>
              <a:ext uri="{28A0092B-C50C-407E-A947-70E740481C1C}">
                <a14:useLocalDpi xmlns:a14="http://schemas.microsoft.com/office/drawing/2010/main" val="0"/>
              </a:ext>
            </a:extLst>
          </a:blip>
          <a:srcRect/>
          <a:stretch>
            <a:fillRect/>
          </a:stretch>
        </p:blipFill>
        <p:spPr bwMode="auto">
          <a:xfrm>
            <a:off x="4552462" y="762000"/>
            <a:ext cx="4401820" cy="2416493"/>
          </a:xfrm>
          <a:prstGeom prst="rect">
            <a:avLst/>
          </a:prstGeom>
          <a:noFill/>
          <a:ln>
            <a:solidFill>
              <a:schemeClr val="tx1">
                <a:lumMod val="75000"/>
                <a:lumOff val="25000"/>
              </a:schemeClr>
            </a:solidFill>
          </a:ln>
          <a:effectLst>
            <a:glow rad="228600">
              <a:schemeClr val="accent4">
                <a:satMod val="175000"/>
                <a:alpha val="40000"/>
              </a:schemeClr>
            </a:glow>
          </a:effectLst>
        </p:spPr>
      </p:pic>
      <p:sp>
        <p:nvSpPr>
          <p:cNvPr id="2" name="Rectangle 1"/>
          <p:cNvSpPr/>
          <p:nvPr/>
        </p:nvSpPr>
        <p:spPr>
          <a:xfrm>
            <a:off x="4772172" y="3276600"/>
            <a:ext cx="3962400" cy="1027974"/>
          </a:xfrm>
          <a:prstGeom prst="rect">
            <a:avLst/>
          </a:prstGeom>
        </p:spPr>
        <p:txBody>
          <a:bodyPr wrap="square">
            <a:spAutoFit/>
          </a:bodyPr>
          <a:lstStyle/>
          <a:p>
            <a:pPr lvl="0">
              <a:lnSpc>
                <a:spcPct val="80000"/>
              </a:lnSpc>
              <a:spcBef>
                <a:spcPct val="20000"/>
              </a:spcBef>
            </a:pPr>
            <a:r>
              <a:rPr lang="en-US" altLang="sr-Latn-RS" sz="1600" b="1" kern="0" dirty="0">
                <a:solidFill>
                  <a:srgbClr val="333333"/>
                </a:solidFill>
                <a:latin typeface="Times New Roman" pitchFamily="18" charset="0"/>
                <a:cs typeface="Arial"/>
              </a:rPr>
              <a:t>E</a:t>
            </a:r>
            <a:r>
              <a:rPr lang="sr-Latn-CS" altLang="sr-Latn-RS" sz="1600" b="1" kern="0" baseline="-25000" dirty="0">
                <a:solidFill>
                  <a:srgbClr val="333333"/>
                </a:solidFill>
                <a:latin typeface="Times New Roman" pitchFamily="18" charset="0"/>
                <a:cs typeface="Arial"/>
              </a:rPr>
              <a:t>0</a:t>
            </a:r>
            <a:r>
              <a:rPr lang="en-US" altLang="sr-Latn-RS" sz="1600" b="1" i="1" kern="0" baseline="-25000" dirty="0">
                <a:solidFill>
                  <a:srgbClr val="333333"/>
                </a:solidFill>
                <a:latin typeface="Times New Roman" pitchFamily="18" charset="0"/>
                <a:cs typeface="Arial"/>
              </a:rPr>
              <a:t> </a:t>
            </a:r>
            <a:r>
              <a:rPr lang="en-US" altLang="sr-Latn-RS" sz="1600" b="1" kern="0" dirty="0">
                <a:solidFill>
                  <a:srgbClr val="333333"/>
                </a:solidFill>
                <a:latin typeface="Times New Roman" pitchFamily="18" charset="0"/>
                <a:cs typeface="Arial"/>
              </a:rPr>
              <a:t>- </a:t>
            </a:r>
            <a:r>
              <a:rPr lang="en-US" altLang="sr-Latn-RS" sz="1600" b="1" kern="0" dirty="0" err="1">
                <a:solidFill>
                  <a:srgbClr val="333333"/>
                </a:solidFill>
                <a:latin typeface="Times New Roman" pitchFamily="18" charset="0"/>
                <a:cs typeface="Arial"/>
              </a:rPr>
              <a:t>amplituda</a:t>
            </a:r>
            <a:r>
              <a:rPr lang="en-US" altLang="sr-Latn-RS" sz="1600" b="1" kern="0" dirty="0">
                <a:solidFill>
                  <a:srgbClr val="333333"/>
                </a:solidFill>
                <a:latin typeface="Times New Roman" pitchFamily="18" charset="0"/>
                <a:cs typeface="Arial"/>
              </a:rPr>
              <a:t> </a:t>
            </a:r>
            <a:r>
              <a:rPr lang="sr-Latn-CS" altLang="sr-Latn-RS" sz="1600" b="1" kern="0" dirty="0">
                <a:solidFill>
                  <a:srgbClr val="333333"/>
                </a:solidFill>
                <a:latin typeface="Times New Roman" pitchFamily="18" charset="0"/>
                <a:cs typeface="Arial"/>
              </a:rPr>
              <a:t>el. </a:t>
            </a:r>
            <a:r>
              <a:rPr lang="en-US" altLang="sr-Latn-RS" sz="1600" b="1" kern="0" dirty="0" err="1">
                <a:solidFill>
                  <a:srgbClr val="333333"/>
                </a:solidFill>
                <a:latin typeface="Times New Roman" pitchFamily="18" charset="0"/>
                <a:cs typeface="Arial"/>
              </a:rPr>
              <a:t>polja</a:t>
            </a:r>
            <a:endParaRPr lang="en-US" altLang="sr-Latn-RS" sz="1600" b="1" kern="0" dirty="0">
              <a:solidFill>
                <a:srgbClr val="333333"/>
              </a:solidFill>
              <a:latin typeface="Times New Roman" pitchFamily="18" charset="0"/>
              <a:cs typeface="Arial"/>
            </a:endParaRPr>
          </a:p>
          <a:p>
            <a:pPr lvl="0">
              <a:lnSpc>
                <a:spcPct val="80000"/>
              </a:lnSpc>
              <a:spcBef>
                <a:spcPct val="20000"/>
              </a:spcBef>
            </a:pPr>
            <a:r>
              <a:rPr lang="en-US" altLang="sr-Latn-RS" sz="1600" b="1" kern="0" dirty="0">
                <a:solidFill>
                  <a:srgbClr val="333333"/>
                </a:solidFill>
                <a:latin typeface="Times New Roman" pitchFamily="18" charset="0"/>
                <a:cs typeface="Arial"/>
                <a:sym typeface="Symbol" pitchFamily="18" charset="2"/>
              </a:rPr>
              <a:t></a:t>
            </a:r>
            <a:r>
              <a:rPr lang="en-US" altLang="sr-Latn-RS" sz="1600" b="1" kern="0" baseline="-25000" dirty="0">
                <a:solidFill>
                  <a:srgbClr val="333333"/>
                </a:solidFill>
                <a:latin typeface="Times New Roman" pitchFamily="18" charset="0"/>
                <a:cs typeface="Arial"/>
                <a:sym typeface="Symbol" pitchFamily="18" charset="2"/>
              </a:rPr>
              <a:t>0</a:t>
            </a:r>
            <a:r>
              <a:rPr lang="en-US" altLang="sr-Latn-RS" sz="1600" b="1" kern="0" dirty="0">
                <a:solidFill>
                  <a:srgbClr val="333333"/>
                </a:solidFill>
                <a:latin typeface="Times New Roman" pitchFamily="18" charset="0"/>
                <a:cs typeface="Arial"/>
                <a:sym typeface="Symbol" pitchFamily="18" charset="2"/>
              </a:rPr>
              <a:t> - </a:t>
            </a:r>
            <a:r>
              <a:rPr lang="en-US" altLang="sr-Latn-RS" sz="1600" b="1" kern="0" dirty="0" err="1">
                <a:solidFill>
                  <a:srgbClr val="333333"/>
                </a:solidFill>
                <a:latin typeface="Times New Roman" pitchFamily="18" charset="0"/>
                <a:cs typeface="Arial"/>
                <a:sym typeface="Symbol" pitchFamily="18" charset="2"/>
              </a:rPr>
              <a:t>frekvencija</a:t>
            </a:r>
            <a:r>
              <a:rPr lang="en-US" altLang="sr-Latn-RS" sz="1600" b="1" kern="0" dirty="0">
                <a:solidFill>
                  <a:srgbClr val="333333"/>
                </a:solidFill>
                <a:latin typeface="Times New Roman" pitchFamily="18" charset="0"/>
                <a:cs typeface="Arial"/>
                <a:sym typeface="Symbol" pitchFamily="18" charset="2"/>
              </a:rPr>
              <a:t> </a:t>
            </a:r>
            <a:r>
              <a:rPr lang="en-US" altLang="sr-Latn-RS" sz="1600" b="1" kern="0" dirty="0" err="1">
                <a:solidFill>
                  <a:srgbClr val="333333"/>
                </a:solidFill>
                <a:latin typeface="Times New Roman" pitchFamily="18" charset="0"/>
                <a:cs typeface="Arial"/>
                <a:sym typeface="Symbol" pitchFamily="18" charset="2"/>
              </a:rPr>
              <a:t>oscilovanja</a:t>
            </a:r>
            <a:r>
              <a:rPr lang="en-US" altLang="sr-Latn-RS" sz="1600" b="1" kern="0" dirty="0">
                <a:solidFill>
                  <a:srgbClr val="333333"/>
                </a:solidFill>
                <a:latin typeface="Times New Roman" pitchFamily="18" charset="0"/>
                <a:cs typeface="Arial"/>
                <a:sym typeface="Symbol" pitchFamily="18" charset="2"/>
              </a:rPr>
              <a:t> el. </a:t>
            </a:r>
            <a:r>
              <a:rPr lang="en-US" altLang="sr-Latn-RS" sz="1600" b="1" kern="0" dirty="0" err="1" smtClean="0">
                <a:solidFill>
                  <a:srgbClr val="333333"/>
                </a:solidFill>
                <a:latin typeface="Times New Roman" pitchFamily="18" charset="0"/>
                <a:cs typeface="Arial"/>
                <a:sym typeface="Symbol" pitchFamily="18" charset="2"/>
              </a:rPr>
              <a:t>Polja</a:t>
            </a:r>
            <a:endParaRPr lang="sr-Latn-RS" altLang="sr-Latn-RS" sz="1600" b="1" kern="0" dirty="0" smtClean="0">
              <a:solidFill>
                <a:srgbClr val="333333"/>
              </a:solidFill>
              <a:latin typeface="Times New Roman" pitchFamily="18" charset="0"/>
              <a:cs typeface="Arial"/>
              <a:sym typeface="Symbol" pitchFamily="18" charset="2"/>
            </a:endParaRPr>
          </a:p>
          <a:p>
            <a:pPr lvl="0">
              <a:lnSpc>
                <a:spcPct val="80000"/>
              </a:lnSpc>
              <a:spcBef>
                <a:spcPct val="20000"/>
              </a:spcBef>
            </a:pPr>
            <a:r>
              <a:rPr lang="sr-Latn-RS" altLang="sr-Latn-RS" sz="1600" b="1" kern="0" dirty="0">
                <a:solidFill>
                  <a:srgbClr val="333333"/>
                </a:solidFill>
                <a:latin typeface="Times New Roman" pitchFamily="18" charset="0"/>
                <a:cs typeface="Arial"/>
                <a:sym typeface="Symbol" pitchFamily="18" charset="2"/>
              </a:rPr>
              <a:t> </a:t>
            </a:r>
            <a:r>
              <a:rPr lang="sr-Latn-RS" altLang="sr-Latn-RS" sz="1600" b="1" kern="0" dirty="0" smtClean="0">
                <a:solidFill>
                  <a:srgbClr val="333333"/>
                </a:solidFill>
                <a:latin typeface="Times New Roman" pitchFamily="18" charset="0"/>
                <a:cs typeface="Arial"/>
                <a:sym typeface="Symbol" pitchFamily="18" charset="2"/>
              </a:rPr>
              <a:t>     </a:t>
            </a:r>
            <a:r>
              <a:rPr lang="en-US" altLang="sr-Latn-RS" sz="1600" b="1" kern="0" dirty="0" smtClean="0">
                <a:solidFill>
                  <a:srgbClr val="333333"/>
                </a:solidFill>
                <a:latin typeface="Times New Roman" pitchFamily="18" charset="0"/>
                <a:cs typeface="Arial"/>
                <a:sym typeface="Symbol" pitchFamily="18" charset="2"/>
              </a:rPr>
              <a:t> </a:t>
            </a:r>
            <a:r>
              <a:rPr lang="en-US" altLang="sr-Latn-RS" sz="1600" b="1" kern="0" dirty="0">
                <a:solidFill>
                  <a:srgbClr val="333333"/>
                </a:solidFill>
                <a:latin typeface="Times New Roman" pitchFamily="18" charset="0"/>
                <a:cs typeface="Arial"/>
                <a:sym typeface="Symbol" pitchFamily="18" charset="2"/>
              </a:rPr>
              <a:t>(</a:t>
            </a:r>
            <a:r>
              <a:rPr lang="en-US" altLang="sr-Latn-RS" sz="1600" b="1" kern="0" dirty="0" err="1">
                <a:solidFill>
                  <a:srgbClr val="333333"/>
                </a:solidFill>
                <a:latin typeface="Times New Roman" pitchFamily="18" charset="0"/>
                <a:cs typeface="Arial"/>
                <a:sym typeface="Symbol" pitchFamily="18" charset="2"/>
              </a:rPr>
              <a:t>frekvencija</a:t>
            </a:r>
            <a:r>
              <a:rPr lang="en-US" altLang="sr-Latn-RS" sz="1600" b="1" kern="0" dirty="0">
                <a:solidFill>
                  <a:srgbClr val="333333"/>
                </a:solidFill>
                <a:latin typeface="Times New Roman" pitchFamily="18" charset="0"/>
                <a:cs typeface="Arial"/>
                <a:sym typeface="Symbol" pitchFamily="18" charset="2"/>
              </a:rPr>
              <a:t>  </a:t>
            </a:r>
            <a:r>
              <a:rPr lang="sr-Latn-CS" altLang="sr-Latn-RS" sz="1600" b="1" kern="0" dirty="0">
                <a:solidFill>
                  <a:srgbClr val="333333"/>
                </a:solidFill>
                <a:latin typeface="Times New Roman" pitchFamily="18" charset="0"/>
                <a:cs typeface="Arial"/>
                <a:sym typeface="Symbol" pitchFamily="18" charset="2"/>
              </a:rPr>
              <a:t>m</a:t>
            </a:r>
            <a:r>
              <a:rPr lang="en-US" altLang="sr-Latn-RS" sz="1600" b="1" kern="0" dirty="0" err="1" smtClean="0">
                <a:solidFill>
                  <a:srgbClr val="333333"/>
                </a:solidFill>
                <a:latin typeface="Times New Roman" pitchFamily="18" charset="0"/>
                <a:cs typeface="Arial"/>
                <a:sym typeface="Symbol" pitchFamily="18" charset="2"/>
              </a:rPr>
              <a:t>onohromatsk</a:t>
            </a:r>
            <a:r>
              <a:rPr lang="sr-Latn-RS" altLang="sr-Latn-RS" sz="1600" b="1" kern="0" dirty="0" smtClean="0">
                <a:solidFill>
                  <a:srgbClr val="333333"/>
                </a:solidFill>
                <a:latin typeface="Times New Roman" pitchFamily="18" charset="0"/>
                <a:cs typeface="Arial"/>
                <a:sym typeface="Symbol" pitchFamily="18" charset="2"/>
              </a:rPr>
              <a:t>og </a:t>
            </a:r>
            <a:endParaRPr lang="sr-Latn-CS" altLang="sr-Latn-RS" sz="1600" b="1" kern="0" dirty="0">
              <a:solidFill>
                <a:srgbClr val="333333"/>
              </a:solidFill>
              <a:latin typeface="Times New Roman" pitchFamily="18" charset="0"/>
              <a:cs typeface="Arial"/>
              <a:sym typeface="Symbol" pitchFamily="18" charset="2"/>
            </a:endParaRPr>
          </a:p>
          <a:p>
            <a:pPr lvl="0">
              <a:lnSpc>
                <a:spcPct val="80000"/>
              </a:lnSpc>
              <a:spcBef>
                <a:spcPct val="20000"/>
              </a:spcBef>
            </a:pPr>
            <a:r>
              <a:rPr lang="sr-Latn-CS" altLang="sr-Latn-RS" sz="1600" b="1" kern="0" dirty="0">
                <a:solidFill>
                  <a:srgbClr val="333333"/>
                </a:solidFill>
                <a:latin typeface="Times New Roman" pitchFamily="18" charset="0"/>
                <a:cs typeface="Arial"/>
                <a:sym typeface="Symbol" pitchFamily="18" charset="2"/>
              </a:rPr>
              <a:t>       </a:t>
            </a:r>
            <a:r>
              <a:rPr lang="en-US" altLang="sr-Latn-RS" sz="1600" b="1" kern="0" dirty="0" err="1" smtClean="0">
                <a:solidFill>
                  <a:srgbClr val="333333"/>
                </a:solidFill>
                <a:latin typeface="Times New Roman" pitchFamily="18" charset="0"/>
                <a:cs typeface="Arial"/>
                <a:sym typeface="Symbol" pitchFamily="18" charset="2"/>
              </a:rPr>
              <a:t>upadn</a:t>
            </a:r>
            <a:r>
              <a:rPr lang="sr-Latn-RS" altLang="sr-Latn-RS" sz="1600" b="1" kern="0" dirty="0" smtClean="0">
                <a:solidFill>
                  <a:srgbClr val="333333"/>
                </a:solidFill>
                <a:latin typeface="Times New Roman" pitchFamily="18" charset="0"/>
                <a:cs typeface="Arial"/>
                <a:sym typeface="Symbol" pitchFamily="18" charset="2"/>
              </a:rPr>
              <a:t>og zračenja</a:t>
            </a:r>
            <a:r>
              <a:rPr lang="en-US" altLang="sr-Latn-RS" sz="1600" b="1" kern="0" dirty="0" smtClean="0">
                <a:solidFill>
                  <a:srgbClr val="333333"/>
                </a:solidFill>
                <a:latin typeface="Times New Roman" pitchFamily="18" charset="0"/>
                <a:cs typeface="Arial"/>
                <a:sym typeface="Symbol" pitchFamily="18" charset="2"/>
              </a:rPr>
              <a:t>)</a:t>
            </a:r>
            <a:endParaRPr lang="sr-Latn-CS" altLang="sr-Latn-RS" sz="1600" b="1" kern="0" dirty="0">
              <a:solidFill>
                <a:srgbClr val="333333"/>
              </a:solidFill>
              <a:latin typeface="Times New Roman" pitchFamily="18" charset="0"/>
              <a:cs typeface="Arial"/>
              <a:sym typeface="Symbol" pitchFamily="18" charset="2"/>
            </a:endParaRPr>
          </a:p>
        </p:txBody>
      </p:sp>
      <p:sp>
        <p:nvSpPr>
          <p:cNvPr id="11" name="Rectangle 10"/>
          <p:cNvSpPr/>
          <p:nvPr/>
        </p:nvSpPr>
        <p:spPr>
          <a:xfrm>
            <a:off x="495300" y="4572000"/>
            <a:ext cx="8191500" cy="1938992"/>
          </a:xfrm>
          <a:prstGeom prst="rect">
            <a:avLst/>
          </a:prstGeom>
        </p:spPr>
        <p:txBody>
          <a:bodyPr wrap="square">
            <a:spAutoFit/>
          </a:bodyPr>
          <a:lstStyle/>
          <a:p>
            <a:pPr marL="285750" indent="-285750">
              <a:buFont typeface="Wingdings" panose="05000000000000000000" pitchFamily="2" charset="2"/>
              <a:buChar char="Ø"/>
            </a:pP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a:t>
            </a:r>
            <a:r>
              <a:rPr lang="en-U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koliko</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vrši</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neko</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unutrašnje</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kretanje</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rotaciono</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ili</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vibraciono</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polarizabilnost</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a:t>
            </a:r>
            <a:r>
              <a:rPr lang="en-US" sz="20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će</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se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menjati</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jer</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je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uslovljena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raspodelom</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gustine</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naelektrisanja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u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vezi</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koja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se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menja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kako</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vibrira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rotira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usled</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promene</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interne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koordinata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q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vremenom</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koja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se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kod</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dvoatomskih</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može</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smatrati</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promenom</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međuatomskog</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rastojanja</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q = r</a:t>
            </a:r>
            <a:r>
              <a:rPr lang="en-US" sz="2000"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t>
            </a:r>
            <a:r>
              <a:rPr lang="en-US" sz="2000"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61940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r-Latn-RS"/>
          </a:p>
        </p:txBody>
      </p:sp>
      <p:graphicFrame>
        <p:nvGraphicFramePr>
          <p:cNvPr id="3" name="Object 2"/>
          <p:cNvGraphicFramePr>
            <a:graphicFrameLocks noChangeAspect="1"/>
          </p:cNvGraphicFramePr>
          <p:nvPr>
            <p:extLst>
              <p:ext uri="{D42A27DB-BD31-4B8C-83A1-F6EECF244321}">
                <p14:modId xmlns:p14="http://schemas.microsoft.com/office/powerpoint/2010/main" val="187959756"/>
              </p:ext>
            </p:extLst>
          </p:nvPr>
        </p:nvGraphicFramePr>
        <p:xfrm>
          <a:off x="933938" y="1447800"/>
          <a:ext cx="3188677" cy="609600"/>
        </p:xfrm>
        <a:graphic>
          <a:graphicData uri="http://schemas.openxmlformats.org/presentationml/2006/ole">
            <mc:AlternateContent xmlns:mc="http://schemas.openxmlformats.org/markup-compatibility/2006">
              <mc:Choice xmlns:v="urn:schemas-microsoft-com:vml" Requires="v">
                <p:oleObj spid="_x0000_s713956" name="Equation" r:id="rId3" imgW="1130300" imgH="228600" progId="Equation.3">
                  <p:embed/>
                </p:oleObj>
              </mc:Choice>
              <mc:Fallback>
                <p:oleObj name="Equation" r:id="rId3" imgW="11303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3938" y="1447800"/>
                        <a:ext cx="3188677" cy="609600"/>
                      </a:xfrm>
                      <a:prstGeom prst="rect">
                        <a:avLst/>
                      </a:prstGeom>
                      <a:solidFill>
                        <a:schemeClr val="bg1">
                          <a:lumMod val="85000"/>
                        </a:schemeClr>
                      </a:solidFill>
                      <a:ln>
                        <a:solidFill>
                          <a:schemeClr val="tx1">
                            <a:lumMod val="75000"/>
                            <a:lumOff val="25000"/>
                          </a:schemeClr>
                        </a:solidFill>
                      </a:ln>
                    </p:spPr>
                  </p:pic>
                </p:oleObj>
              </mc:Fallback>
            </mc:AlternateContent>
          </a:graphicData>
        </a:graphic>
      </p:graphicFrame>
      <p:sp>
        <p:nvSpPr>
          <p:cNvPr id="4" name="Rectangle 3"/>
          <p:cNvSpPr/>
          <p:nvPr/>
        </p:nvSpPr>
        <p:spPr>
          <a:xfrm>
            <a:off x="605691" y="3276600"/>
            <a:ext cx="8229600" cy="1323439"/>
          </a:xfrm>
          <a:prstGeom prst="rect">
            <a:avLst/>
          </a:prstGeom>
        </p:spPr>
        <p:txBody>
          <a:bodyPr wrap="square">
            <a:spAutoFit/>
          </a:bodyPr>
          <a:lstStyle/>
          <a:p>
            <a:pPr marL="342900" indent="-342900" hangingPunct="1">
              <a:buFont typeface="Wingdings" panose="05000000000000000000" pitchFamily="2" charset="2"/>
              <a:buChar char="Ø"/>
            </a:pP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 </a:t>
            </a: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dvoatomske molekule (npr. N</a:t>
            </a:r>
            <a:r>
              <a:rPr lang="sr-Latn-RS" sz="2000"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maksimalno udaljenje od ravnotežnog položaja </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sr-Latn-RS" sz="2000" b="1" baseline="-25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iznosi </a:t>
            </a:r>
            <a:r>
              <a:rPr lang="sr-Latn-RS" sz="20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oko 10% dužine veze </a:t>
            </a: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tako da je za tako mala rastojanja polarizabilnost, u blizini </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ravnotežnog </a:t>
            </a: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položaja, moguće aproksimirati Tejlorovim redom: </a:t>
            </a:r>
          </a:p>
        </p:txBody>
      </p:sp>
      <p:sp>
        <p:nvSpPr>
          <p:cNvPr id="5" name="Rectangle 4"/>
          <p:cNvSpPr/>
          <p:nvPr/>
        </p:nvSpPr>
        <p:spPr>
          <a:xfrm>
            <a:off x="806450" y="2209800"/>
            <a:ext cx="5137150" cy="646331"/>
          </a:xfrm>
          <a:prstGeom prst="rect">
            <a:avLst/>
          </a:prstGeom>
        </p:spPr>
        <p:txBody>
          <a:bodyPr wrap="square">
            <a:spAutoFit/>
          </a:bodyPr>
          <a:lstStyle/>
          <a:p>
            <a:pPr lvl="0"/>
            <a:r>
              <a:rPr lang="sr-Latn-RS" b="1"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a:t>
            </a:r>
            <a:r>
              <a:rPr lang="sr-Latn-RS" b="1" baseline="-25000"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a:t>
            </a:r>
            <a:r>
              <a:rPr lang="sr-Latn-RS" b="1"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maksimalno udaljenje od </a:t>
            </a:r>
            <a:r>
              <a:rPr lang="sr-Latn-RS" b="1"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ravnotežnog</a:t>
            </a:r>
          </a:p>
          <a:p>
            <a:pPr lvl="0"/>
            <a:r>
              <a:rPr lang="sr-Latn-RS" b="1"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RS" b="1"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RS" b="1"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položaja</a:t>
            </a:r>
          </a:p>
        </p:txBody>
      </p:sp>
      <p:sp>
        <p:nvSpPr>
          <p:cNvPr id="7" name="Rectangle 6"/>
          <p:cNvSpPr/>
          <p:nvPr/>
        </p:nvSpPr>
        <p:spPr>
          <a:xfrm>
            <a:off x="4975225" y="1460212"/>
            <a:ext cx="4168775" cy="584775"/>
          </a:xfrm>
          <a:prstGeom prst="rect">
            <a:avLst/>
          </a:prstGeom>
        </p:spPr>
        <p:txBody>
          <a:bodyPr wrap="square">
            <a:spAutoFit/>
          </a:bodyPr>
          <a:lstStyle/>
          <a:p>
            <a:pPr lvl="0"/>
            <a:r>
              <a:rPr lang="sr-Latn-RS" sz="1600" b="1"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promena interne koordinate sa vremenom tokom neke vibracije </a:t>
            </a:r>
            <a:endParaRPr lang="sr-Latn-RS" sz="1600" b="1"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Left Arrow 7"/>
          <p:cNvSpPr/>
          <p:nvPr/>
        </p:nvSpPr>
        <p:spPr>
          <a:xfrm>
            <a:off x="4325815" y="1648120"/>
            <a:ext cx="457200" cy="208958"/>
          </a:xfrm>
          <a:prstGeom prst="left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smtClean="0"/>
              <a:t>   </a:t>
            </a:r>
            <a:endParaRPr lang="sr-Latn-R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r-Latn-RS"/>
          </a:p>
        </p:txBody>
      </p:sp>
      <p:graphicFrame>
        <p:nvGraphicFramePr>
          <p:cNvPr id="10" name="Object 9"/>
          <p:cNvGraphicFramePr>
            <a:graphicFrameLocks noChangeAspect="1"/>
          </p:cNvGraphicFramePr>
          <p:nvPr>
            <p:extLst>
              <p:ext uri="{D42A27DB-BD31-4B8C-83A1-F6EECF244321}">
                <p14:modId xmlns:p14="http://schemas.microsoft.com/office/powerpoint/2010/main" val="1852164275"/>
              </p:ext>
            </p:extLst>
          </p:nvPr>
        </p:nvGraphicFramePr>
        <p:xfrm>
          <a:off x="3228852" y="4800600"/>
          <a:ext cx="2651125" cy="882650"/>
        </p:xfrm>
        <a:graphic>
          <a:graphicData uri="http://schemas.openxmlformats.org/presentationml/2006/ole">
            <mc:AlternateContent xmlns:mc="http://schemas.openxmlformats.org/markup-compatibility/2006">
              <mc:Choice xmlns:v="urn:schemas-microsoft-com:vml" Requires="v">
                <p:oleObj spid="_x0000_s713957" name="Equation" r:id="rId5" imgW="1218960" imgH="419040" progId="Equation.3">
                  <p:embed/>
                </p:oleObj>
              </mc:Choice>
              <mc:Fallback>
                <p:oleObj name="Equation" r:id="rId5" imgW="1218960" imgH="419040" progId="Equation.3">
                  <p:embed/>
                  <p:pic>
                    <p:nvPicPr>
                      <p:cNvPr id="0" name=""/>
                      <p:cNvPicPr>
                        <a:picLocks noChangeAspect="1" noChangeArrowheads="1"/>
                      </p:cNvPicPr>
                      <p:nvPr/>
                    </p:nvPicPr>
                    <p:blipFill>
                      <a:blip r:embed="rId6"/>
                      <a:srcRect/>
                      <a:stretch>
                        <a:fillRect/>
                      </a:stretch>
                    </p:blipFill>
                    <p:spPr bwMode="auto">
                      <a:xfrm>
                        <a:off x="3228852" y="4800600"/>
                        <a:ext cx="2651125" cy="882650"/>
                      </a:xfrm>
                      <a:prstGeom prst="rect">
                        <a:avLst/>
                      </a:prstGeom>
                      <a:solidFill>
                        <a:schemeClr val="bg1">
                          <a:lumMod val="85000"/>
                        </a:schemeClr>
                      </a:solidFill>
                      <a:ln>
                        <a:solidFill>
                          <a:schemeClr val="tx1">
                            <a:lumMod val="75000"/>
                            <a:lumOff val="25000"/>
                          </a:schemeClr>
                        </a:solidFill>
                      </a:ln>
                    </p:spPr>
                  </p:pic>
                </p:oleObj>
              </mc:Fallback>
            </mc:AlternateContent>
          </a:graphicData>
        </a:graphic>
      </p:graphicFrame>
    </p:spTree>
    <p:extLst>
      <p:ext uri="{BB962C8B-B14F-4D97-AF65-F5344CB8AC3E}">
        <p14:creationId xmlns:p14="http://schemas.microsoft.com/office/powerpoint/2010/main" val="9260628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94321"/>
            <a:ext cx="3733800" cy="2287954"/>
          </a:xfrm>
          <a:prstGeom prst="rect">
            <a:avLst/>
          </a:prstGeom>
          <a:noFill/>
          <a:ln>
            <a:solidFill>
              <a:schemeClr val="tx1">
                <a:lumMod val="75000"/>
                <a:lumOff val="25000"/>
              </a:schemeClr>
            </a:solidFill>
          </a:ln>
          <a:effectLst>
            <a:glow rad="228600">
              <a:schemeClr val="accent4">
                <a:satMod val="175000"/>
                <a:alpha val="40000"/>
              </a:schemeClr>
            </a:glow>
          </a:effectLst>
        </p:spPr>
      </p:pic>
      <p:graphicFrame>
        <p:nvGraphicFramePr>
          <p:cNvPr id="3" name="Object 2"/>
          <p:cNvGraphicFramePr>
            <a:graphicFrameLocks noChangeAspect="1"/>
          </p:cNvGraphicFramePr>
          <p:nvPr>
            <p:extLst>
              <p:ext uri="{D42A27DB-BD31-4B8C-83A1-F6EECF244321}">
                <p14:modId xmlns:p14="http://schemas.microsoft.com/office/powerpoint/2010/main" val="957409307"/>
              </p:ext>
            </p:extLst>
          </p:nvPr>
        </p:nvGraphicFramePr>
        <p:xfrm>
          <a:off x="5181600" y="680915"/>
          <a:ext cx="2362200" cy="451511"/>
        </p:xfrm>
        <a:graphic>
          <a:graphicData uri="http://schemas.openxmlformats.org/presentationml/2006/ole">
            <mc:AlternateContent xmlns:mc="http://schemas.openxmlformats.org/markup-compatibility/2006">
              <mc:Choice xmlns:v="urn:schemas-microsoft-com:vml" Requires="v">
                <p:oleObj spid="_x0000_s715314" name="Equation" r:id="rId4" imgW="1130300" imgH="228600" progId="Equation.3">
                  <p:embed/>
                </p:oleObj>
              </mc:Choice>
              <mc:Fallback>
                <p:oleObj name="Equation" r:id="rId4" imgW="113030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680915"/>
                        <a:ext cx="2362200" cy="451511"/>
                      </a:xfrm>
                      <a:prstGeom prst="rect">
                        <a:avLst/>
                      </a:prstGeom>
                      <a:solidFill>
                        <a:srgbClr val="D9D9D9"/>
                      </a:solidFill>
                      <a:ln w="9525">
                        <a:solidFill>
                          <a:srgbClr val="404040"/>
                        </a:solidFill>
                        <a:miter lim="800000"/>
                        <a:headEnd/>
                        <a:tailEnd/>
                      </a:ln>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46028959"/>
              </p:ext>
            </p:extLst>
          </p:nvPr>
        </p:nvGraphicFramePr>
        <p:xfrm>
          <a:off x="5030424" y="1350352"/>
          <a:ext cx="2651125" cy="882650"/>
        </p:xfrm>
        <a:graphic>
          <a:graphicData uri="http://schemas.openxmlformats.org/presentationml/2006/ole">
            <mc:AlternateContent xmlns:mc="http://schemas.openxmlformats.org/markup-compatibility/2006">
              <mc:Choice xmlns:v="urn:schemas-microsoft-com:vml" Requires="v">
                <p:oleObj spid="_x0000_s715315" name="Equation" r:id="rId6" imgW="1218960" imgH="419040" progId="Equation.3">
                  <p:embed/>
                </p:oleObj>
              </mc:Choice>
              <mc:Fallback>
                <p:oleObj name="Equation" r:id="rId6" imgW="1218960" imgH="4190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30424" y="1350352"/>
                        <a:ext cx="2651125" cy="882650"/>
                      </a:xfrm>
                      <a:prstGeom prst="rect">
                        <a:avLst/>
                      </a:prstGeom>
                      <a:solidFill>
                        <a:schemeClr val="bg1">
                          <a:lumMod val="85000"/>
                        </a:schemeClr>
                      </a:solidFill>
                      <a:ln w="9525">
                        <a:solidFill>
                          <a:srgbClr val="404040"/>
                        </a:solidFill>
                        <a:miter lim="800000"/>
                        <a:headEnd/>
                        <a:tailEnd/>
                      </a:ln>
                    </p:spPr>
                  </p:pic>
                </p:oleObj>
              </mc:Fallback>
            </mc:AlternateContent>
          </a:graphicData>
        </a:graphic>
      </p:graphicFrame>
      <p:sp>
        <p:nvSpPr>
          <p:cNvPr id="5"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r-Latn-RS"/>
          </a:p>
        </p:txBody>
      </p:sp>
      <p:graphicFrame>
        <p:nvGraphicFramePr>
          <p:cNvPr id="6" name="Object 5"/>
          <p:cNvGraphicFramePr>
            <a:graphicFrameLocks noChangeAspect="1"/>
          </p:cNvGraphicFramePr>
          <p:nvPr>
            <p:extLst>
              <p:ext uri="{D42A27DB-BD31-4B8C-83A1-F6EECF244321}">
                <p14:modId xmlns:p14="http://schemas.microsoft.com/office/powerpoint/2010/main" val="2097311378"/>
              </p:ext>
            </p:extLst>
          </p:nvPr>
        </p:nvGraphicFramePr>
        <p:xfrm>
          <a:off x="4648200" y="2590800"/>
          <a:ext cx="3382045" cy="858654"/>
        </p:xfrm>
        <a:graphic>
          <a:graphicData uri="http://schemas.openxmlformats.org/presentationml/2006/ole">
            <mc:AlternateContent xmlns:mc="http://schemas.openxmlformats.org/markup-compatibility/2006">
              <mc:Choice xmlns:v="urn:schemas-microsoft-com:vml" Requires="v">
                <p:oleObj spid="_x0000_s715316" name="Equation" r:id="rId8" imgW="1600200" imgH="419100" progId="Equation.3">
                  <p:embed/>
                </p:oleObj>
              </mc:Choice>
              <mc:Fallback>
                <p:oleObj name="Equation" r:id="rId8" imgW="1600200" imgH="4191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48200" y="2590800"/>
                        <a:ext cx="3382045" cy="858654"/>
                      </a:xfrm>
                      <a:prstGeom prst="rect">
                        <a:avLst/>
                      </a:prstGeom>
                      <a:solidFill>
                        <a:schemeClr val="bg1">
                          <a:lumMod val="85000"/>
                        </a:schemeClr>
                      </a:solidFill>
                      <a:ln>
                        <a:solidFill>
                          <a:schemeClr val="tx1">
                            <a:lumMod val="75000"/>
                            <a:lumOff val="25000"/>
                          </a:schemeClr>
                        </a:solidFill>
                      </a:ln>
                    </p:spPr>
                  </p:pic>
                </p:oleObj>
              </mc:Fallback>
            </mc:AlternateContent>
          </a:graphicData>
        </a:graphic>
      </p:graphicFrame>
      <p:cxnSp>
        <p:nvCxnSpPr>
          <p:cNvPr id="16" name="Curved Connector 15"/>
          <p:cNvCxnSpPr/>
          <p:nvPr/>
        </p:nvCxnSpPr>
        <p:spPr>
          <a:xfrm rot="16200000" flipH="1">
            <a:off x="6637701" y="1251690"/>
            <a:ext cx="437665" cy="95249"/>
          </a:xfrm>
          <a:prstGeom prst="curvedConnector3">
            <a:avLst>
              <a:gd name="adj1" fmla="val 50000"/>
            </a:avLst>
          </a:prstGeom>
          <a:ln w="28575">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Curved Connector 26"/>
          <p:cNvCxnSpPr/>
          <p:nvPr/>
        </p:nvCxnSpPr>
        <p:spPr>
          <a:xfrm rot="16200000" flipH="1">
            <a:off x="7257566" y="2191237"/>
            <a:ext cx="801074" cy="381001"/>
          </a:xfrm>
          <a:prstGeom prst="curvedConnector3">
            <a:avLst>
              <a:gd name="adj1" fmla="val 50000"/>
            </a:avLst>
          </a:prstGeom>
          <a:ln w="28575">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4089400" y="1809261"/>
            <a:ext cx="858714" cy="191478"/>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3522296" y="1080482"/>
            <a:ext cx="2052515" cy="4435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5562600" y="1454640"/>
            <a:ext cx="457200" cy="674077"/>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38"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r-Latn-RS"/>
          </a:p>
        </p:txBody>
      </p:sp>
      <p:graphicFrame>
        <p:nvGraphicFramePr>
          <p:cNvPr id="39" name="Object 38"/>
          <p:cNvGraphicFramePr>
            <a:graphicFrameLocks noChangeAspect="1"/>
          </p:cNvGraphicFramePr>
          <p:nvPr>
            <p:extLst>
              <p:ext uri="{D42A27DB-BD31-4B8C-83A1-F6EECF244321}">
                <p14:modId xmlns:p14="http://schemas.microsoft.com/office/powerpoint/2010/main" val="846269417"/>
              </p:ext>
            </p:extLst>
          </p:nvPr>
        </p:nvGraphicFramePr>
        <p:xfrm>
          <a:off x="3048000" y="4007337"/>
          <a:ext cx="3505200" cy="506307"/>
        </p:xfrm>
        <a:graphic>
          <a:graphicData uri="http://schemas.openxmlformats.org/presentationml/2006/ole">
            <mc:AlternateContent xmlns:mc="http://schemas.openxmlformats.org/markup-compatibility/2006">
              <mc:Choice xmlns:v="urn:schemas-microsoft-com:vml" Requires="v">
                <p:oleObj spid="_x0000_s715317" name="Equation" r:id="rId10" imgW="1498600" imgH="228600" progId="Equation.3">
                  <p:embed/>
                </p:oleObj>
              </mc:Choice>
              <mc:Fallback>
                <p:oleObj name="Equation" r:id="rId10" imgW="1498600" imgH="2286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8000" y="4007337"/>
                        <a:ext cx="3505200" cy="506307"/>
                      </a:xfrm>
                      <a:prstGeom prst="rect">
                        <a:avLst/>
                      </a:prstGeom>
                      <a:solidFill>
                        <a:schemeClr val="bg1">
                          <a:lumMod val="85000"/>
                        </a:schemeClr>
                      </a:solidFill>
                      <a:ln>
                        <a:solidFill>
                          <a:schemeClr val="tx1">
                            <a:lumMod val="85000"/>
                            <a:lumOff val="15000"/>
                          </a:schemeClr>
                        </a:solidFill>
                      </a:ln>
                    </p:spPr>
                  </p:pic>
                </p:oleObj>
              </mc:Fallback>
            </mc:AlternateContent>
          </a:graphicData>
        </a:graphic>
      </p:graphicFrame>
      <p:cxnSp>
        <p:nvCxnSpPr>
          <p:cNvPr id="40" name="Curved Connector 39"/>
          <p:cNvCxnSpPr/>
          <p:nvPr/>
        </p:nvCxnSpPr>
        <p:spPr>
          <a:xfrm rot="5400000">
            <a:off x="3981694" y="3305451"/>
            <a:ext cx="958943" cy="635884"/>
          </a:xfrm>
          <a:prstGeom prst="curvedConnector3">
            <a:avLst>
              <a:gd name="adj1" fmla="val 50000"/>
            </a:avLst>
          </a:prstGeom>
          <a:ln w="28575">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41"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r-Latn-RS"/>
          </a:p>
        </p:txBody>
      </p:sp>
      <p:graphicFrame>
        <p:nvGraphicFramePr>
          <p:cNvPr id="42" name="Object 41"/>
          <p:cNvGraphicFramePr>
            <a:graphicFrameLocks noChangeAspect="1"/>
          </p:cNvGraphicFramePr>
          <p:nvPr>
            <p:extLst>
              <p:ext uri="{D42A27DB-BD31-4B8C-83A1-F6EECF244321}">
                <p14:modId xmlns:p14="http://schemas.microsoft.com/office/powerpoint/2010/main" val="3016785767"/>
              </p:ext>
            </p:extLst>
          </p:nvPr>
        </p:nvGraphicFramePr>
        <p:xfrm>
          <a:off x="428625" y="5029200"/>
          <a:ext cx="8286750" cy="685800"/>
        </p:xfrm>
        <a:graphic>
          <a:graphicData uri="http://schemas.openxmlformats.org/presentationml/2006/ole">
            <mc:AlternateContent xmlns:mc="http://schemas.openxmlformats.org/markup-compatibility/2006">
              <mc:Choice xmlns:v="urn:schemas-microsoft-com:vml" Requires="v">
                <p:oleObj spid="_x0000_s715318" name="Equation" r:id="rId12" imgW="4965480" imgH="419040" progId="Equation.3">
                  <p:embed/>
                </p:oleObj>
              </mc:Choice>
              <mc:Fallback>
                <p:oleObj name="Equation" r:id="rId12" imgW="4965480" imgH="419040" progId="Equation.3">
                  <p:embed/>
                  <p:pic>
                    <p:nvPicPr>
                      <p:cNvPr id="0" name=""/>
                      <p:cNvPicPr>
                        <a:picLocks noChangeAspect="1" noChangeArrowheads="1"/>
                      </p:cNvPicPr>
                      <p:nvPr/>
                    </p:nvPicPr>
                    <p:blipFill>
                      <a:blip r:embed="rId13"/>
                      <a:srcRect/>
                      <a:stretch>
                        <a:fillRect/>
                      </a:stretch>
                    </p:blipFill>
                    <p:spPr bwMode="auto">
                      <a:xfrm>
                        <a:off x="428625" y="5029200"/>
                        <a:ext cx="8286750" cy="685800"/>
                      </a:xfrm>
                      <a:prstGeom prst="rect">
                        <a:avLst/>
                      </a:prstGeom>
                      <a:solidFill>
                        <a:schemeClr val="bg1">
                          <a:lumMod val="85000"/>
                        </a:schemeClr>
                      </a:solidFill>
                      <a:ln>
                        <a:solidFill>
                          <a:schemeClr val="tx1">
                            <a:lumMod val="85000"/>
                            <a:lumOff val="15000"/>
                          </a:schemeClr>
                        </a:solidFill>
                      </a:ln>
                    </p:spPr>
                  </p:pic>
                </p:oleObj>
              </mc:Fallback>
            </mc:AlternateContent>
          </a:graphicData>
        </a:graphic>
      </p:graphicFrame>
      <p:sp>
        <p:nvSpPr>
          <p:cNvPr id="43" name="Down Arrow 42"/>
          <p:cNvSpPr/>
          <p:nvPr/>
        </p:nvSpPr>
        <p:spPr>
          <a:xfrm>
            <a:off x="4548554" y="4648200"/>
            <a:ext cx="197358" cy="336804"/>
          </a:xfrm>
          <a:prstGeom prst="downArrow">
            <a:avLst/>
          </a:prstGeom>
          <a:solidFill>
            <a:schemeClr val="bg1">
              <a:lumMod val="8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dirty="0"/>
          </a:p>
        </p:txBody>
      </p:sp>
      <p:sp>
        <p:nvSpPr>
          <p:cNvPr id="45" name="Rounded Rectangle 44"/>
          <p:cNvSpPr/>
          <p:nvPr/>
        </p:nvSpPr>
        <p:spPr>
          <a:xfrm>
            <a:off x="4647233" y="5105400"/>
            <a:ext cx="995475" cy="5334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46" name="Rounded Rectangle 45"/>
          <p:cNvSpPr/>
          <p:nvPr/>
        </p:nvSpPr>
        <p:spPr>
          <a:xfrm>
            <a:off x="7658103" y="5107354"/>
            <a:ext cx="952497" cy="5334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47" name="Rounded Rectangle 46"/>
          <p:cNvSpPr/>
          <p:nvPr/>
        </p:nvSpPr>
        <p:spPr>
          <a:xfrm>
            <a:off x="2362200" y="5107354"/>
            <a:ext cx="304800" cy="5334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48" name="Rectangle 47"/>
          <p:cNvSpPr/>
          <p:nvPr/>
        </p:nvSpPr>
        <p:spPr>
          <a:xfrm>
            <a:off x="2133600" y="5783384"/>
            <a:ext cx="659155" cy="369332"/>
          </a:xfrm>
          <a:prstGeom prst="rect">
            <a:avLst/>
          </a:prstGeom>
        </p:spPr>
        <p:txBody>
          <a:bodyPr wrap="none">
            <a:spAutoFit/>
          </a:bodyPr>
          <a:lstStyle/>
          <a:p>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Rejli</a:t>
            </a:r>
            <a:endParaRPr lang="sr-Latn-RS" dirty="0"/>
          </a:p>
        </p:txBody>
      </p:sp>
      <p:sp>
        <p:nvSpPr>
          <p:cNvPr id="49" name="Rectangle 48"/>
          <p:cNvSpPr/>
          <p:nvPr/>
        </p:nvSpPr>
        <p:spPr>
          <a:xfrm>
            <a:off x="4647233" y="5783384"/>
            <a:ext cx="1165704" cy="369332"/>
          </a:xfrm>
          <a:prstGeom prst="rect">
            <a:avLst/>
          </a:prstGeom>
        </p:spPr>
        <p:txBody>
          <a:bodyPr wrap="none">
            <a:spAutoFit/>
          </a:bodyPr>
          <a:lstStyle/>
          <a:p>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anti Stoks</a:t>
            </a:r>
            <a:endParaRPr lang="sr-Latn-RS" dirty="0"/>
          </a:p>
        </p:txBody>
      </p:sp>
      <p:sp>
        <p:nvSpPr>
          <p:cNvPr id="50" name="Rectangle 49"/>
          <p:cNvSpPr/>
          <p:nvPr/>
        </p:nvSpPr>
        <p:spPr>
          <a:xfrm>
            <a:off x="7848604" y="5799015"/>
            <a:ext cx="723275" cy="369332"/>
          </a:xfrm>
          <a:prstGeom prst="rect">
            <a:avLst/>
          </a:prstGeom>
        </p:spPr>
        <p:txBody>
          <a:bodyPr wrap="none">
            <a:spAutoFit/>
          </a:bodyPr>
          <a:lstStyle/>
          <a:p>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Stoks</a:t>
            </a:r>
            <a:endParaRPr lang="sr-Latn-RS" dirty="0"/>
          </a:p>
        </p:txBody>
      </p:sp>
      <p:sp>
        <p:nvSpPr>
          <p:cNvPr id="26" name="Rectangle 25"/>
          <p:cNvSpPr/>
          <p:nvPr/>
        </p:nvSpPr>
        <p:spPr>
          <a:xfrm>
            <a:off x="515720" y="2798111"/>
            <a:ext cx="3997760" cy="584775"/>
          </a:xfrm>
          <a:prstGeom prst="rect">
            <a:avLst/>
          </a:prstGeom>
        </p:spPr>
        <p:txBody>
          <a:bodyPr wrap="square">
            <a:spAutoFit/>
          </a:bodyPr>
          <a:lstStyle/>
          <a:p>
            <a:r>
              <a:rPr lang="sr-Latn-R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promena </a:t>
            </a:r>
            <a:r>
              <a:rPr lang="sr-Latn-RS" sz="1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uslovljena unutrašnjim (vibracionim) kretanjem molekula</a:t>
            </a:r>
            <a:endParaRPr lang="sr-Latn-RS" sz="1600" dirty="0"/>
          </a:p>
        </p:txBody>
      </p:sp>
      <p:sp>
        <p:nvSpPr>
          <p:cNvPr id="8" name="Right Arrow 7"/>
          <p:cNvSpPr/>
          <p:nvPr/>
        </p:nvSpPr>
        <p:spPr>
          <a:xfrm>
            <a:off x="4070838" y="3179090"/>
            <a:ext cx="381000" cy="121158"/>
          </a:xfrm>
          <a:prstGeom prst="rightArrow">
            <a:avLst/>
          </a:prstGeom>
          <a:solidFill>
            <a:schemeClr val="bg1">
              <a:lumMod val="5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7" name="Rounded Rectangle 6"/>
          <p:cNvSpPr/>
          <p:nvPr/>
        </p:nvSpPr>
        <p:spPr>
          <a:xfrm>
            <a:off x="6704133" y="1524002"/>
            <a:ext cx="400051" cy="533398"/>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extLst>
      <p:ext uri="{BB962C8B-B14F-4D97-AF65-F5344CB8AC3E}">
        <p14:creationId xmlns:p14="http://schemas.microsoft.com/office/powerpoint/2010/main" val="22111862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685800"/>
            <a:ext cx="7620000" cy="5693866"/>
          </a:xfrm>
          <a:prstGeom prst="rect">
            <a:avLst/>
          </a:prstGeom>
        </p:spPr>
        <p:txBody>
          <a:bodyPr wrap="square">
            <a:spAutoFit/>
          </a:bodyPr>
          <a:lstStyle/>
          <a:p>
            <a:pPr marL="342900" indent="-342900">
              <a:buFont typeface="Wingdings" panose="05000000000000000000" pitchFamily="2" charset="2"/>
              <a:buChar char="Ø"/>
            </a:pPr>
            <a:r>
              <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prema </a:t>
            </a:r>
            <a:r>
              <a:rPr lang="sr-Latn-R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klasičnoj elektrodinamici, oscilujući dipol emituje zračenje frekvencije </a:t>
            </a:r>
            <a:r>
              <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jednake </a:t>
            </a:r>
            <a:r>
              <a:rPr lang="sr-Latn-R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frekvenciji sopstvenog oscilovanja, što objašnjava prisustvo </a:t>
            </a:r>
            <a:r>
              <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Rejlijeve, Stoksove </a:t>
            </a:r>
            <a:r>
              <a:rPr lang="sr-Latn-R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 </a:t>
            </a:r>
            <a:r>
              <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anti-Stoksove </a:t>
            </a:r>
            <a:r>
              <a:rPr lang="sr-Latn-R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komponente u spektru rasejanog </a:t>
            </a:r>
            <a:r>
              <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zračenja</a:t>
            </a:r>
          </a:p>
          <a:p>
            <a:pPr marL="342900" indent="-342900">
              <a:buFont typeface="Wingdings" panose="05000000000000000000" pitchFamily="2" charset="2"/>
              <a:buChar char="Ø"/>
            </a:pPr>
            <a:endParaRPr lang="sr-Latn-R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sr-Latn-RS"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sr-Latn-CS" altLang="sr-Latn-RS" sz="2800" b="1" dirty="0">
                <a:solidFill>
                  <a:srgbClr val="FF0066"/>
                </a:solidFill>
                <a:effectLst>
                  <a:outerShdw blurRad="38100" dist="38100" dir="2700000" algn="tl">
                    <a:srgbClr val="000000"/>
                  </a:outerShdw>
                </a:effectLst>
                <a:latin typeface="Times New Roman" pitchFamily="18" charset="0"/>
              </a:rPr>
              <a:t>na račun malih promena u polarizabilnosti molekula tokom vibracija indukovani dipol osciluje uz Rejlijevu i Stoksovom i anti-Stoksovom frekvencijom</a:t>
            </a:r>
            <a:endParaRPr lang="sr-Latn-R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sr-Latn-RS"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33281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228600" y="228600"/>
            <a:ext cx="5105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 typeface="Symbol" pitchFamily="18" charset="2"/>
              <a:buNone/>
            </a:pPr>
            <a:r>
              <a:rPr lang="sr-Latn-CS" altLang="sr-Latn-RS" sz="2400" b="1" u="sng"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Promena dipolnog momenta prilikom </a:t>
            </a:r>
            <a:r>
              <a:rPr lang="sr-Latn-CS" altLang="sr-Latn-RS" sz="2400" b="1" u="sng"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rotacionog</a:t>
            </a:r>
            <a:r>
              <a:rPr lang="en-US" altLang="sr-Latn-RS" sz="2400" b="1" u="sng"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400" b="1" u="sng"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kretanj</a:t>
            </a:r>
            <a:r>
              <a:rPr lang="sr-Latn-CS" altLang="sr-Latn-RS" sz="2400" b="1" u="sng"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a:t>
            </a:r>
            <a:r>
              <a:rPr lang="en-US" altLang="sr-Latn-RS" sz="2400" b="1" u="sng"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400" b="1" u="sng"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molekula</a:t>
            </a:r>
            <a:r>
              <a:rPr lang="en-US" altLang="sr-Latn-RS" sz="2400"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r-Latn-RS"/>
          </a:p>
        </p:txBody>
      </p:sp>
      <p:graphicFrame>
        <p:nvGraphicFramePr>
          <p:cNvPr id="4" name="Object 3"/>
          <p:cNvGraphicFramePr>
            <a:graphicFrameLocks noChangeAspect="1"/>
          </p:cNvGraphicFramePr>
          <p:nvPr>
            <p:extLst>
              <p:ext uri="{D42A27DB-BD31-4B8C-83A1-F6EECF244321}">
                <p14:modId xmlns:p14="http://schemas.microsoft.com/office/powerpoint/2010/main" val="4086083648"/>
              </p:ext>
            </p:extLst>
          </p:nvPr>
        </p:nvGraphicFramePr>
        <p:xfrm>
          <a:off x="214923" y="1741609"/>
          <a:ext cx="8656638" cy="692150"/>
        </p:xfrm>
        <a:graphic>
          <a:graphicData uri="http://schemas.openxmlformats.org/presentationml/2006/ole">
            <mc:AlternateContent xmlns:mc="http://schemas.openxmlformats.org/markup-compatibility/2006">
              <mc:Choice xmlns:v="urn:schemas-microsoft-com:vml" Requires="v">
                <p:oleObj spid="_x0000_s715891" name="Equation" r:id="rId3" imgW="5130720" imgH="419040" progId="Equation.3">
                  <p:embed/>
                </p:oleObj>
              </mc:Choice>
              <mc:Fallback>
                <p:oleObj name="Equation" r:id="rId3" imgW="5130720" imgH="419040" progId="Equation.3">
                  <p:embed/>
                  <p:pic>
                    <p:nvPicPr>
                      <p:cNvPr id="0" name=""/>
                      <p:cNvPicPr>
                        <a:picLocks noChangeAspect="1" noChangeArrowheads="1"/>
                      </p:cNvPicPr>
                      <p:nvPr/>
                    </p:nvPicPr>
                    <p:blipFill>
                      <a:blip r:embed="rId4"/>
                      <a:srcRect/>
                      <a:stretch>
                        <a:fillRect/>
                      </a:stretch>
                    </p:blipFill>
                    <p:spPr bwMode="auto">
                      <a:xfrm>
                        <a:off x="214923" y="1741609"/>
                        <a:ext cx="8656638" cy="692150"/>
                      </a:xfrm>
                      <a:prstGeom prst="rect">
                        <a:avLst/>
                      </a:prstGeom>
                      <a:solidFill>
                        <a:schemeClr val="bg1">
                          <a:lumMod val="85000"/>
                        </a:schemeClr>
                      </a:solidFill>
                      <a:ln>
                        <a:solidFill>
                          <a:schemeClr val="tx1">
                            <a:lumMod val="85000"/>
                            <a:lumOff val="15000"/>
                          </a:schemeClr>
                        </a:solidFill>
                      </a:ln>
                    </p:spPr>
                  </p:pic>
                </p:oleObj>
              </mc:Fallback>
            </mc:AlternateContent>
          </a:graphicData>
        </a:graphic>
      </p:graphicFrame>
      <p:sp>
        <p:nvSpPr>
          <p:cNvPr id="8" name="Rounded Rectangle 7"/>
          <p:cNvSpPr/>
          <p:nvPr/>
        </p:nvSpPr>
        <p:spPr>
          <a:xfrm>
            <a:off x="2133600" y="1820984"/>
            <a:ext cx="304800" cy="5334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9" name="Rounded Rectangle 8"/>
          <p:cNvSpPr/>
          <p:nvPr/>
        </p:nvSpPr>
        <p:spPr>
          <a:xfrm>
            <a:off x="7659077" y="1821960"/>
            <a:ext cx="1111738" cy="5334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0" name="Rounded Rectangle 9"/>
          <p:cNvSpPr/>
          <p:nvPr/>
        </p:nvSpPr>
        <p:spPr>
          <a:xfrm>
            <a:off x="4495800" y="1806328"/>
            <a:ext cx="1055077" cy="5334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1" name="Rectangle 10"/>
          <p:cNvSpPr/>
          <p:nvPr/>
        </p:nvSpPr>
        <p:spPr>
          <a:xfrm>
            <a:off x="1987684" y="2492103"/>
            <a:ext cx="659155" cy="369332"/>
          </a:xfrm>
          <a:prstGeom prst="rect">
            <a:avLst/>
          </a:prstGeom>
        </p:spPr>
        <p:txBody>
          <a:bodyPr wrap="none">
            <a:spAutoFit/>
          </a:bodyPr>
          <a:lstStyle/>
          <a:p>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Rejli</a:t>
            </a:r>
            <a:endParaRPr lang="sr-Latn-RS" dirty="0"/>
          </a:p>
        </p:txBody>
      </p:sp>
      <p:sp>
        <p:nvSpPr>
          <p:cNvPr id="12" name="Rectangle 11"/>
          <p:cNvSpPr/>
          <p:nvPr/>
        </p:nvSpPr>
        <p:spPr>
          <a:xfrm>
            <a:off x="4385530" y="2487191"/>
            <a:ext cx="1165704" cy="369332"/>
          </a:xfrm>
          <a:prstGeom prst="rect">
            <a:avLst/>
          </a:prstGeom>
        </p:spPr>
        <p:txBody>
          <a:bodyPr wrap="none">
            <a:spAutoFit/>
          </a:bodyPr>
          <a:lstStyle/>
          <a:p>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anti Stoks</a:t>
            </a:r>
            <a:endParaRPr lang="sr-Latn-RS" dirty="0"/>
          </a:p>
        </p:txBody>
      </p:sp>
      <p:sp>
        <p:nvSpPr>
          <p:cNvPr id="13" name="Rectangle 12"/>
          <p:cNvSpPr/>
          <p:nvPr/>
        </p:nvSpPr>
        <p:spPr>
          <a:xfrm>
            <a:off x="7837676" y="2487191"/>
            <a:ext cx="723275" cy="369332"/>
          </a:xfrm>
          <a:prstGeom prst="rect">
            <a:avLst/>
          </a:prstGeom>
        </p:spPr>
        <p:txBody>
          <a:bodyPr wrap="none">
            <a:spAutoFit/>
          </a:bodyPr>
          <a:lstStyle/>
          <a:p>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Stoks</a:t>
            </a:r>
            <a:endParaRPr lang="sr-Latn-RS" dirty="0"/>
          </a:p>
        </p:txBody>
      </p:sp>
      <p:sp>
        <p:nvSpPr>
          <p:cNvPr id="14" name="Rectangle 13"/>
          <p:cNvSpPr/>
          <p:nvPr/>
        </p:nvSpPr>
        <p:spPr>
          <a:xfrm>
            <a:off x="457199" y="3200400"/>
            <a:ext cx="8313615" cy="3046988"/>
          </a:xfrm>
          <a:prstGeom prst="rect">
            <a:avLst/>
          </a:prstGeom>
        </p:spPr>
        <p:txBody>
          <a:bodyPr wrap="square">
            <a:spAutoFit/>
          </a:bodyPr>
          <a:lstStyle/>
          <a:p>
            <a:pPr marL="285750" indent="-285750">
              <a:buFont typeface="Wingdings" panose="05000000000000000000" pitchFamily="2" charset="2"/>
              <a:buChar char="Ø"/>
            </a:pPr>
            <a:r>
              <a:rPr lang="sr-Latn-C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aktor</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2 se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javlja</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jer</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se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polarizabilnost</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r>
              <a:rPr lang="sr-Latn-C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u="sng"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vra</a:t>
            </a:r>
            <a:r>
              <a:rPr lang="sr-Latn-RS" altLang="sr-Latn-RS" sz="2400" u="sng"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ć</a:t>
            </a:r>
            <a:r>
              <a:rPr lang="en-US" altLang="sr-Latn-RS" sz="2400" u="sng"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 </a:t>
            </a:r>
            <a:r>
              <a:rPr lang="en-US" altLang="sr-Latn-RS" sz="2400" u="sng"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na</a:t>
            </a:r>
            <a:r>
              <a:rPr lang="en-US" altLang="sr-Latn-RS" sz="2400" dirty="0">
                <a:solidFill>
                  <a:srgbClr val="333333"/>
                </a:solidFill>
                <a:latin typeface="Times New Roman" panose="02020603050405020304" pitchFamily="18" charset="0"/>
                <a:cs typeface="Times New Roman" panose="02020603050405020304" pitchFamily="18" charset="0"/>
              </a:rPr>
              <a:t> </a:t>
            </a:r>
            <a:r>
              <a:rPr lang="sr-Latn-CS" altLang="sr-Latn-RS" sz="2400" dirty="0">
                <a:solidFill>
                  <a:srgbClr val="333333"/>
                </a:solidFill>
                <a:latin typeface="Times New Roman" panose="02020603050405020304" pitchFamily="18" charset="0"/>
                <a:cs typeface="Times New Roman" panose="02020603050405020304" pitchFamily="18" charset="0"/>
              </a:rPr>
              <a:t> </a:t>
            </a:r>
            <a:r>
              <a:rPr lang="en-US" altLang="sr-Latn-RS" sz="2400"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a:t>
            </a:r>
            <a:r>
              <a:rPr lang="sr-Latn-RS" altLang="sr-Latn-RS" sz="2400"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2400"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etnu</a:t>
            </a:r>
            <a:r>
              <a:rPr lang="en-US" altLang="sr-Latn-RS" sz="2400"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vrednost</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konfiguracija</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elipsoida</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se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ponavlja</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posle</a:t>
            </a:r>
            <a:r>
              <a:rPr lang="en-US" altLang="sr-Latn-RS" sz="2400"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rotacije</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molekula</a:t>
            </a:r>
            <a:r>
              <a:rPr lang="sr-Latn-C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za</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180</a:t>
            </a:r>
            <a:r>
              <a:rPr lang="en-US" altLang="sr-Latn-RS" sz="2400" baseline="300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0</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odn</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ponavlja se dva </a:t>
            </a:r>
            <a:r>
              <a:rPr lang="sr-Latn-CS" altLang="sr-Latn-RS" sz="2400"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puta kod svake r</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evolucij</a:t>
            </a:r>
            <a:r>
              <a:rPr lang="sr-Latn-C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a:t>
            </a:r>
            <a:endPar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CS" altLang="sr-Latn-RS" sz="24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rekvencija</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kojom</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se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polarizabilnost</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sr-Latn-C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menja</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u </a:t>
            </a:r>
            <a:r>
              <a:rPr lang="sr-Latn-CS" altLang="sr-Latn-RS" sz="24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toku</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rotacije</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je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dvostruko</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ve</a:t>
            </a:r>
            <a:r>
              <a:rPr lang="sr-Latn-RS" altLang="sr-Latn-RS" sz="24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ć</a:t>
            </a:r>
            <a:r>
              <a:rPr lang="en-US" altLang="sr-Latn-RS" sz="24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 </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od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frekvencije</a:t>
            </a:r>
            <a:r>
              <a:rPr lang="en-US" altLang="sr-Latn-RS" sz="24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rotacije</a:t>
            </a:r>
            <a:r>
              <a:rPr lang="en-US" altLang="sr-Latn-RS" sz="2400"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molekula</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jer</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je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polarizabilnost</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jednaka</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u </a:t>
            </a:r>
            <a:r>
              <a:rPr lang="en-US" altLang="sr-Latn-RS" sz="2400"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slu</a:t>
            </a:r>
            <a:r>
              <a:rPr lang="sr-Latn-RS" altLang="sr-Latn-RS" sz="2400"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2400"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aju</a:t>
            </a:r>
            <a:r>
              <a:rPr lang="en-US" altLang="sr-Latn-RS" sz="2400"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suprotnog</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smera</a:t>
            </a:r>
            <a:r>
              <a:rPr lang="en-U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polja</a:t>
            </a:r>
            <a:endParaRPr lang="sr-Latn-CS" altLang="sr-Latn-RS" sz="24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14046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57554"/>
            <a:ext cx="3352800" cy="6009942"/>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
        <p:nvSpPr>
          <p:cNvPr id="3" name="Rectangle 2"/>
          <p:cNvSpPr/>
          <p:nvPr/>
        </p:nvSpPr>
        <p:spPr>
          <a:xfrm>
            <a:off x="4343400" y="2590800"/>
            <a:ext cx="4572000" cy="707886"/>
          </a:xfrm>
          <a:prstGeom prst="rect">
            <a:avLst/>
          </a:prstGeom>
        </p:spPr>
        <p:txBody>
          <a:bodyPr wrap="square">
            <a:spAutoFit/>
          </a:bodyPr>
          <a:lstStyle/>
          <a:p>
            <a:r>
              <a:rPr lang="sr-Latn-R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Promena oblika elipsoida  </a:t>
            </a:r>
            <a:r>
              <a:rPr lang="en-US" altLang="sr-Latn-RS" sz="2000" b="1" dirty="0" err="1"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polarizabilnost</a:t>
            </a:r>
            <a:r>
              <a:rPr lang="sr-Latn-R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r>
              <a:rPr lang="en-U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 </a:t>
            </a:r>
            <a:r>
              <a:rPr lang="en-US" altLang="sr-Latn-RS" sz="2000" b="1" dirty="0" err="1"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toku</a:t>
            </a:r>
            <a:r>
              <a:rPr lang="en-US" altLang="sr-Latn-RS" sz="20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000" b="1" dirty="0" err="1">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rotacije</a:t>
            </a:r>
            <a:r>
              <a:rPr lang="en-US" altLang="sr-Latn-RS" sz="20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endParaRPr lang="sr-Latn-RS" sz="2000" b="1" dirty="0">
              <a:solidFill>
                <a:schemeClr val="tx1">
                  <a:lumMod val="85000"/>
                  <a:lumOff val="15000"/>
                </a:schemeClr>
              </a:solidFill>
            </a:endParaRPr>
          </a:p>
        </p:txBody>
      </p:sp>
    </p:spTree>
    <p:extLst>
      <p:ext uri="{BB962C8B-B14F-4D97-AF65-F5344CB8AC3E}">
        <p14:creationId xmlns:p14="http://schemas.microsoft.com/office/powerpoint/2010/main" val="376324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7" name="Rectangle 3"/>
          <p:cNvSpPr>
            <a:spLocks noGrp="1" noChangeArrowheads="1"/>
          </p:cNvSpPr>
          <p:nvPr>
            <p:ph type="body" idx="1"/>
          </p:nvPr>
        </p:nvSpPr>
        <p:spPr>
          <a:xfrm>
            <a:off x="457200" y="457200"/>
            <a:ext cx="8229600" cy="5668963"/>
          </a:xfrm>
        </p:spPr>
        <p:txBody>
          <a:bodyPr/>
          <a:lstStyle/>
          <a:p>
            <a:pPr>
              <a:buFontTx/>
              <a:buNone/>
            </a:pPr>
            <a:endParaRPr lang="en-US" altLang="sr-Latn-RS" sz="4000" i="1" u="sng" dirty="0">
              <a:solidFill>
                <a:schemeClr val="tx1">
                  <a:lumMod val="95000"/>
                  <a:lumOff val="5000"/>
                </a:schemeClr>
              </a:solidFill>
              <a:latin typeface="Times New Roman" panose="02020603050405020304" pitchFamily="18" charset="0"/>
              <a:cs typeface="Times New Roman" panose="02020603050405020304" pitchFamily="18" charset="0"/>
            </a:endParaRPr>
          </a:p>
          <a:p>
            <a:pPr>
              <a:buFontTx/>
              <a:buNone/>
            </a:pPr>
            <a:r>
              <a:rPr lang="en-US" altLang="sr-Latn-RS" b="1" u="sng"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Ramanski</a:t>
            </a:r>
            <a:r>
              <a:rPr lang="en-US" altLang="sr-Latn-RS" b="1" u="sng"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b="1" u="sng"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spektri</a:t>
            </a:r>
            <a:r>
              <a:rPr lang="en-US" altLang="sr-Latn-RS" b="1" u="sng"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b="1" u="sng"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mogu</a:t>
            </a:r>
            <a:r>
              <a:rPr lang="en-US" altLang="sr-Latn-RS" b="1" u="sng"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b="1" u="sng"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biti</a:t>
            </a:r>
            <a:r>
              <a:rPr lang="en-US" altLang="sr-Latn-RS" b="1" u="sng"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p>
          <a:p>
            <a:pPr>
              <a:buFont typeface="Wingdings" panose="05000000000000000000" pitchFamily="2" charset="2"/>
              <a:buChar char="Ø"/>
            </a:pPr>
            <a:r>
              <a:rPr lang="en-US" altLang="sr-Latn-RS"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rotacioni</a:t>
            </a:r>
            <a:endParaRPr lang="en-U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altLang="sr-Latn-RS"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rotaciono-vibracioni</a:t>
            </a:r>
            <a:r>
              <a:rPr lang="en-U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endParaRPr lang="en-U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altLang="sr-Latn-RS"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elektronski</a:t>
            </a:r>
            <a:r>
              <a:rPr lang="en-U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r>
              <a:rPr lang="en-U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re</a:t>
            </a:r>
            <a:r>
              <a:rPr lang="sr-Latn-R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đe</a:t>
            </a:r>
            <a:r>
              <a:rPr lang="en-U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endParaRPr lang="sr-Latn-C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endParaRPr lang="sr-Latn-C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38834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body" idx="1"/>
          </p:nvPr>
        </p:nvSpPr>
        <p:spPr>
          <a:xfrm>
            <a:off x="304800" y="457200"/>
            <a:ext cx="8610600" cy="6019800"/>
          </a:xfrm>
        </p:spPr>
        <p:txBody>
          <a:bodyPr/>
          <a:lstStyle/>
          <a:p>
            <a:pPr>
              <a:lnSpc>
                <a:spcPct val="90000"/>
              </a:lnSpc>
              <a:buFontTx/>
              <a:buNone/>
            </a:pPr>
            <a:r>
              <a:rPr lang="en-US" altLang="sr-Latn-RS" sz="2400" b="1" u="sng"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Nedostatci</a:t>
            </a:r>
            <a:r>
              <a:rPr lang="en-US" altLang="sr-Latn-RS" sz="2400" b="1" u="sng"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u="sng"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klasične</a:t>
            </a:r>
            <a:r>
              <a:rPr lang="en-US" altLang="sr-Latn-RS" sz="2400" b="1" u="sng"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u="sng"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teorije</a:t>
            </a:r>
            <a:r>
              <a:rPr lang="en-US" altLang="sr-Latn-RS" sz="2400" b="1" u="sng"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endParaRPr lang="sr-Latn-CS" altLang="sr-Latn-RS" sz="2400" b="1" u="sng"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nSpc>
                <a:spcPct val="90000"/>
              </a:lnSpc>
              <a:buFontTx/>
              <a:buNone/>
            </a:pPr>
            <a:endParaRPr lang="en-US" altLang="sr-Latn-RS" sz="2400" u="sng"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Ø"/>
            </a:pP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ne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objašnjava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veći</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intenzitet</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toksovskih</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prelaza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u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odnosu</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na</a:t>
            </a:r>
            <a:r>
              <a:rPr lang="sr-Latn-C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anti–</a:t>
            </a:r>
            <a:r>
              <a:rPr lang="sr-Latn-C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toksovske</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prelaze</a:t>
            </a:r>
            <a:r>
              <a:rPr lang="sr-Latn-C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(p</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oznato</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je da je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intenzitet</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rasutog</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zračenja</a:t>
            </a:r>
            <a:r>
              <a:rPr lang="en-U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sr-Latn-R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en-US" altLang="sr-Latn-RS" sz="2400" b="1" baseline="300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4</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što</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bi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trebalo</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da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ukaže</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pojavu</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anti-</a:t>
            </a:r>
            <a:r>
              <a:rPr lang="sr-Latn-C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toksovih</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linija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kao</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linija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većeg</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intenziteta</a:t>
            </a:r>
            <a:r>
              <a:rPr lang="sr-Latn-C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endParaRPr lang="sr-Latn-C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Ø"/>
            </a:pPr>
            <a:endPar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Ø"/>
            </a:pP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klasična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teorija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ne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objašnjava</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diskretnost</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rotacionog</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ramanskog</a:t>
            </a:r>
            <a:r>
              <a:rPr lang="en-US" altLang="sr-Latn-RS" sz="24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spektra</a:t>
            </a:r>
            <a:r>
              <a:rPr lang="sr-Latn-RS" altLang="sr-Latn-RS" sz="24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R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kl</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asična</a:t>
            </a:r>
            <a:r>
              <a:rPr lang="en-U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teorija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predvi</a:t>
            </a:r>
            <a:r>
              <a:rPr lang="sr-Latn-CS" altLang="sr-Latn-RS" sz="2000"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đ</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kontinualnu</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promenu</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frekvencije</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rotacije</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molekula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tako</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da je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za</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očekivati</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kontinualni</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rotacioni</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spektar</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što</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eksperimenti</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tako</a:t>
            </a:r>
            <a:r>
              <a:rPr lang="sr-Latn-R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đ</a:t>
            </a:r>
            <a:r>
              <a:rPr lang="en-U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 </a:t>
            </a:r>
            <a:r>
              <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ne </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potvr</a:t>
            </a:r>
            <a:r>
              <a:rPr lang="sr-Latn-RS" altLang="sr-Latn-RS" sz="2400" b="1" dirty="0"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đ</a:t>
            </a:r>
            <a:r>
              <a:rPr lang="en-US" altLang="sr-Latn-RS" sz="2400" b="1" dirty="0" err="1" smtClean="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uju</a:t>
            </a:r>
            <a:endPar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nSpc>
                <a:spcPct val="90000"/>
              </a:lnSpc>
              <a:buFont typeface="Wingdings" panose="05000000000000000000" pitchFamily="2" charset="2"/>
              <a:buChar char="Ø"/>
            </a:pPr>
            <a:endParaRPr lang="en-US" altLang="sr-Latn-RS" sz="2400" b="1" dirty="0">
              <a:solidFill>
                <a:srgbClr val="333333"/>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58406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315394">
                                            <p:txEl>
                                              <p:pRg st="0" end="0"/>
                                            </p:txEl>
                                          </p:spTgt>
                                        </p:tgtEl>
                                        <p:attrNameLst>
                                          <p:attrName>style.visibility</p:attrName>
                                        </p:attrNameLst>
                                      </p:cBhvr>
                                      <p:to>
                                        <p:strVal val="visible"/>
                                      </p:to>
                                    </p:set>
                                    <p:animEffect transition="in" filter="wedge">
                                      <p:cBhvr>
                                        <p:cTn id="7" dur="2000"/>
                                        <p:tgtEl>
                                          <p:spTgt spid="315394">
                                            <p:txEl>
                                              <p:pRg st="0" end="0"/>
                                            </p:txEl>
                                          </p:spTgt>
                                        </p:tgtEl>
                                      </p:cBhvr>
                                    </p:animEffect>
                                  </p:childTnLst>
                                </p:cTn>
                              </p:par>
                              <p:par>
                                <p:cTn id="8" presetID="20" presetClass="entr" presetSubtype="0" fill="hold" nodeType="withEffect">
                                  <p:stCondLst>
                                    <p:cond delay="0"/>
                                  </p:stCondLst>
                                  <p:childTnLst>
                                    <p:set>
                                      <p:cBhvr>
                                        <p:cTn id="9" dur="1" fill="hold">
                                          <p:stCondLst>
                                            <p:cond delay="0"/>
                                          </p:stCondLst>
                                        </p:cTn>
                                        <p:tgtEl>
                                          <p:spTgt spid="315394">
                                            <p:txEl>
                                              <p:pRg st="2" end="2"/>
                                            </p:txEl>
                                          </p:spTgt>
                                        </p:tgtEl>
                                        <p:attrNameLst>
                                          <p:attrName>style.visibility</p:attrName>
                                        </p:attrNameLst>
                                      </p:cBhvr>
                                      <p:to>
                                        <p:strVal val="visible"/>
                                      </p:to>
                                    </p:set>
                                    <p:animEffect transition="in" filter="wedge">
                                      <p:cBhvr>
                                        <p:cTn id="10" dur="500"/>
                                        <p:tgtEl>
                                          <p:spTgt spid="315394">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1" presetClass="entr" presetSubtype="4" fill="hold" nodeType="clickEffect">
                                  <p:stCondLst>
                                    <p:cond delay="0"/>
                                  </p:stCondLst>
                                  <p:childTnLst>
                                    <p:set>
                                      <p:cBhvr>
                                        <p:cTn id="14" dur="1" fill="hold">
                                          <p:stCondLst>
                                            <p:cond delay="0"/>
                                          </p:stCondLst>
                                        </p:cTn>
                                        <p:tgtEl>
                                          <p:spTgt spid="315394">
                                            <p:txEl>
                                              <p:pRg st="4" end="4"/>
                                            </p:txEl>
                                          </p:spTgt>
                                        </p:tgtEl>
                                        <p:attrNameLst>
                                          <p:attrName>style.visibility</p:attrName>
                                        </p:attrNameLst>
                                      </p:cBhvr>
                                      <p:to>
                                        <p:strVal val="visible"/>
                                      </p:to>
                                    </p:set>
                                    <p:animEffect transition="in" filter="wheel(4)">
                                      <p:cBhvr>
                                        <p:cTn id="15" dur="500"/>
                                        <p:tgtEl>
                                          <p:spTgt spid="31539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Rectangle 3"/>
          <p:cNvSpPr>
            <a:spLocks noGrp="1" noChangeArrowheads="1"/>
          </p:cNvSpPr>
          <p:nvPr>
            <p:ph type="body" sz="half" idx="1"/>
          </p:nvPr>
        </p:nvSpPr>
        <p:spPr>
          <a:xfrm>
            <a:off x="381000" y="381000"/>
            <a:ext cx="8382000" cy="6172200"/>
          </a:xfrm>
        </p:spPr>
        <p:txBody>
          <a:bodyPr/>
          <a:lstStyle/>
          <a:p>
            <a:pPr algn="ctr">
              <a:spcBef>
                <a:spcPts val="0"/>
              </a:spcBef>
              <a:buFontTx/>
              <a:buNone/>
            </a:pPr>
            <a:r>
              <a:rPr lang="en-US" altLang="sr-Latn-RS" sz="2400" b="1" u="sng"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KVANTNA </a:t>
            </a:r>
            <a:r>
              <a:rPr lang="en-US" altLang="sr-Latn-RS" sz="2400" b="1" u="sng"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TEORIJA RAMANSKOG EFEKTA</a:t>
            </a:r>
            <a:endParaRPr lang="sr-Latn-RS" altLang="sr-Latn-RS" sz="2400" b="1" u="sng"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spcBef>
                <a:spcPts val="0"/>
              </a:spcBef>
              <a:buFontTx/>
              <a:buNone/>
            </a:pPr>
            <a:endParaRPr lang="en-US" altLang="sr-Latn-RS" sz="2000" b="1" u="sng"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vantna</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teorija</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razmatra</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ramanski</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efekat</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kao</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neelasti</a:t>
            </a:r>
            <a:r>
              <a:rPr lang="sr-Latn-RS" alt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č</a:t>
            </a:r>
            <a:r>
              <a:rPr lang="en-US" alt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 </a:t>
            </a:r>
            <a:r>
              <a:rPr lang="en-US" altLang="sr-Latn-RS" sz="2000" b="1" dirty="0" err="1"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sudare</a:t>
            </a:r>
            <a:r>
              <a:rPr lang="en-US" altLang="sr-Latn-RS" sz="20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molekula</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sredine</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koji</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vr</a:t>
            </a:r>
            <a:r>
              <a:rPr lang="sr-Latn-RS" altLang="sr-Latn-RS" sz="20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š</a:t>
            </a:r>
            <a:r>
              <a:rPr lang="en-US" altLang="sr-Latn-RS" sz="20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 </a:t>
            </a:r>
            <a:r>
              <a:rPr lang="en-US" altLang="sr-Latn-RS" sz="2000" b="1" dirty="0" err="1"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unutra</a:t>
            </a:r>
            <a:r>
              <a:rPr lang="sr-Latn-R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š</a:t>
            </a:r>
            <a:r>
              <a:rPr lang="en-US" altLang="sr-Latn-RS" sz="2000" b="1" dirty="0" err="1"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nje</a:t>
            </a:r>
            <a:r>
              <a:rPr lang="sr-Latn-CS" altLang="sr-Latn-RS" sz="20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kretanje</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rotaciono</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ili</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CS" altLang="sr-Latn-RS" sz="20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vibraciono</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upadnih</a:t>
            </a:r>
            <a:r>
              <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fotona</a:t>
            </a:r>
            <a:endParaRPr lang="en-US" altLang="sr-Latn-RS" sz="20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30073"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8723" y="2209800"/>
            <a:ext cx="6705600" cy="4310063"/>
          </a:xfrm>
          <a:prstGeom prst="rect">
            <a:avLst/>
          </a:prstGeom>
          <a:noFill/>
          <a:ln>
            <a:solidFill>
              <a:srgbClr val="000099"/>
            </a:solidFill>
          </a:ln>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2" name="Rounded Rectangle 1"/>
          <p:cNvSpPr/>
          <p:nvPr/>
        </p:nvSpPr>
        <p:spPr>
          <a:xfrm>
            <a:off x="4038600" y="3124200"/>
            <a:ext cx="1219200" cy="4572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5" name="Rounded Rectangle 4"/>
          <p:cNvSpPr/>
          <p:nvPr/>
        </p:nvSpPr>
        <p:spPr>
          <a:xfrm>
            <a:off x="6926546" y="3117915"/>
            <a:ext cx="1187777" cy="4572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extLst>
      <p:ext uri="{BB962C8B-B14F-4D97-AF65-F5344CB8AC3E}">
        <p14:creationId xmlns:p14="http://schemas.microsoft.com/office/powerpoint/2010/main" val="42192269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7046416" cy="461665"/>
          </a:xfrm>
          <a:prstGeom prst="rect">
            <a:avLst/>
          </a:prstGeom>
        </p:spPr>
        <p:txBody>
          <a:bodyPr wrap="none">
            <a:spAutoFit/>
          </a:bodyPr>
          <a:lstStyle/>
          <a:p>
            <a:r>
              <a:rPr lang="sr-Latn-RS" altLang="sr-Latn-RS" sz="2400" b="1" u="sng"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Poprečni </a:t>
            </a:r>
            <a:r>
              <a:rPr lang="sr-Latn-RS" altLang="sr-Latn-RS" sz="2400" b="1" u="sng"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presek za ramanske prelaze </a:t>
            </a:r>
            <a:r>
              <a:rPr lang="sr-Latn-RS" altLang="sr-Latn-RS" sz="2400" b="1" u="sng"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sr-Latn-RS" altLang="sr-Latn-RS" sz="2400" i="1" u="sng"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cross section</a:t>
            </a:r>
            <a:r>
              <a:rPr lang="sr-Latn-RS" altLang="sr-Latn-RS" sz="2400" b="1" u="sng"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sr-Latn-RS" sz="2400" b="1" u="sng"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sr-Latn-RS" sz="2400" b="1" u="sng" dirty="0">
              <a:solidFill>
                <a:schemeClr val="tx1">
                  <a:lumMod val="85000"/>
                  <a:lumOff val="15000"/>
                </a:schemeClr>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262835083"/>
              </p:ext>
            </p:extLst>
          </p:nvPr>
        </p:nvGraphicFramePr>
        <p:xfrm>
          <a:off x="596363" y="1219200"/>
          <a:ext cx="2133600" cy="526093"/>
        </p:xfrm>
        <a:graphic>
          <a:graphicData uri="http://schemas.openxmlformats.org/presentationml/2006/ole">
            <mc:AlternateContent xmlns:mc="http://schemas.openxmlformats.org/markup-compatibility/2006">
              <mc:Choice xmlns:v="urn:schemas-microsoft-com:vml" Requires="v">
                <p:oleObj spid="_x0000_s717141" name="Equation" r:id="rId3" imgW="927000" imgH="228600" progId="Equation.3">
                  <p:embed/>
                </p:oleObj>
              </mc:Choice>
              <mc:Fallback>
                <p:oleObj name="Equation" r:id="rId3" imgW="9270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363" y="1219200"/>
                        <a:ext cx="2133600" cy="526093"/>
                      </a:xfrm>
                      <a:prstGeom prst="rect">
                        <a:avLst/>
                      </a:prstGeom>
                      <a:solidFill>
                        <a:srgbClr val="D9D9D9"/>
                      </a:solidFill>
                      <a:ln w="9525">
                        <a:solidFill>
                          <a:srgbClr val="262626"/>
                        </a:solidFill>
                        <a:miter lim="800000"/>
                        <a:headEnd/>
                        <a:tailEnd/>
                      </a:ln>
                    </p:spPr>
                  </p:pic>
                </p:oleObj>
              </mc:Fallback>
            </mc:AlternateContent>
          </a:graphicData>
        </a:graphic>
      </p:graphicFrame>
      <p:sp>
        <p:nvSpPr>
          <p:cNvPr id="7" name="Rectangle 6"/>
          <p:cNvSpPr/>
          <p:nvPr/>
        </p:nvSpPr>
        <p:spPr>
          <a:xfrm>
            <a:off x="2991470" y="1066800"/>
            <a:ext cx="5619936" cy="1323439"/>
          </a:xfrm>
          <a:prstGeom prst="rect">
            <a:avLst/>
          </a:prstGeom>
        </p:spPr>
        <p:txBody>
          <a:bodyPr wrap="none">
            <a:spAutoFit/>
          </a:bodyPr>
          <a:lstStyle/>
          <a:p>
            <a:r>
              <a:rPr lang="sr-Latn-RS" altLang="sr-Latn-RS" sz="16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sr-Latn-RS" altLang="sr-Latn-RS" sz="1600" b="1" baseline="-25000"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t>
            </a:r>
            <a:r>
              <a:rPr lang="sr-Latn-RS" altLang="sr-Latn-RS" sz="1600" b="1" baseline="-25000"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m</a:t>
            </a:r>
            <a:r>
              <a:rPr lang="sr-Latn-RS" altLang="sr-Latn-RS" sz="16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intenzitet rasutog zračenja </a:t>
            </a:r>
            <a:r>
              <a:rPr lang="sr-Latn-RS" altLang="sr-Latn-RS" sz="1600" b="1" u="sng"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preko svih uglova rasipanja </a:t>
            </a:r>
          </a:p>
          <a:p>
            <a:r>
              <a:rPr lang="sr-Latn-RS" altLang="sr-Latn-RS" sz="1600" b="1" dirty="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neorijentisanog  </a:t>
            </a:r>
            <a:r>
              <a:rPr lang="sr-Latn-RS" altLang="sr-Latn-RS" sz="16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uzorka</a:t>
            </a:r>
          </a:p>
          <a:p>
            <a:endParaRPr lang="sr-Latn-RS" sz="1600" dirty="0"/>
          </a:p>
          <a:p>
            <a:r>
              <a:rPr lang="sr-Latn-RS" altLang="sr-Latn-RS" sz="16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sr-Latn-RS" altLang="sr-Latn-RS" sz="1600" b="1" baseline="-25000"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0</a:t>
            </a:r>
            <a:r>
              <a:rPr lang="sr-Latn-RS" altLang="sr-Latn-RS" sz="16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intenzitet upadnog zračenja</a:t>
            </a:r>
          </a:p>
          <a:p>
            <a:endParaRPr lang="sr-Latn-RS" altLang="sr-Latn-RS" sz="1600"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Rectangle 7"/>
          <p:cNvSpPr/>
          <p:nvPr/>
        </p:nvSpPr>
        <p:spPr>
          <a:xfrm>
            <a:off x="2590800" y="2590800"/>
            <a:ext cx="4106894" cy="369332"/>
          </a:xfrm>
          <a:prstGeom prst="rect">
            <a:avLst/>
          </a:prstGeom>
        </p:spPr>
        <p:txBody>
          <a:bodyPr wrap="none">
            <a:spAutoFit/>
          </a:bodyPr>
          <a:lstStyle/>
          <a:p>
            <a:r>
              <a:rPr lang="sr-Latn-RS" altLang="sr-Latn-RS" b="1" dirty="0" smtClean="0">
                <a:solidFill>
                  <a:srgbClr val="33333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poprečni presek za ramansko rasejanje </a:t>
            </a:r>
            <a:endParaRPr lang="sr-Latn-RS" sz="1600" dirty="0"/>
          </a:p>
        </p:txBody>
      </p:sp>
      <p:graphicFrame>
        <p:nvGraphicFramePr>
          <p:cNvPr id="9" name="Object 8"/>
          <p:cNvGraphicFramePr>
            <a:graphicFrameLocks noChangeAspect="1"/>
          </p:cNvGraphicFramePr>
          <p:nvPr>
            <p:extLst>
              <p:ext uri="{D42A27DB-BD31-4B8C-83A1-F6EECF244321}">
                <p14:modId xmlns:p14="http://schemas.microsoft.com/office/powerpoint/2010/main" val="44992943"/>
              </p:ext>
            </p:extLst>
          </p:nvPr>
        </p:nvGraphicFramePr>
        <p:xfrm>
          <a:off x="533400" y="3733800"/>
          <a:ext cx="3170903" cy="762000"/>
        </p:xfrm>
        <a:graphic>
          <a:graphicData uri="http://schemas.openxmlformats.org/presentationml/2006/ole">
            <mc:AlternateContent xmlns:mc="http://schemas.openxmlformats.org/markup-compatibility/2006">
              <mc:Choice xmlns:v="urn:schemas-microsoft-com:vml" Requires="v">
                <p:oleObj spid="_x0000_s717142" name="Equation" r:id="rId5" imgW="1638000" imgH="393480" progId="Equation.3">
                  <p:embed/>
                </p:oleObj>
              </mc:Choice>
              <mc:Fallback>
                <p:oleObj name="Equation" r:id="rId5" imgW="163800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3733800"/>
                        <a:ext cx="3170903" cy="762000"/>
                      </a:xfrm>
                      <a:prstGeom prst="rect">
                        <a:avLst/>
                      </a:prstGeom>
                      <a:solidFill>
                        <a:srgbClr val="D9D9D9"/>
                      </a:solidFill>
                      <a:ln w="9525">
                        <a:solidFill>
                          <a:srgbClr val="262626"/>
                        </a:solidFill>
                        <a:miter lim="800000"/>
                        <a:headEnd/>
                        <a:tailEnd/>
                      </a:ln>
                    </p:spPr>
                  </p:pic>
                </p:oleObj>
              </mc:Fallback>
            </mc:AlternateContent>
          </a:graphicData>
        </a:graphic>
      </p:graphicFrame>
      <p:sp>
        <p:nvSpPr>
          <p:cNvPr id="10" name="Rounded Rectangle 9"/>
          <p:cNvSpPr/>
          <p:nvPr/>
        </p:nvSpPr>
        <p:spPr>
          <a:xfrm>
            <a:off x="2608411" y="3657600"/>
            <a:ext cx="1143397" cy="932950"/>
          </a:xfrm>
          <a:prstGeom prst="roundRect">
            <a:avLst>
              <a:gd name="adj" fmla="val 11677"/>
            </a:avLst>
          </a:prstGeom>
          <a:no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1" name="Rectangle 10"/>
          <p:cNvSpPr/>
          <p:nvPr/>
        </p:nvSpPr>
        <p:spPr>
          <a:xfrm>
            <a:off x="4419600" y="3992284"/>
            <a:ext cx="2399055" cy="369332"/>
          </a:xfrm>
          <a:prstGeom prst="rect">
            <a:avLst/>
          </a:prstGeom>
        </p:spPr>
        <p:txBody>
          <a:bodyPr wrap="none">
            <a:spAutoFit/>
          </a:bodyPr>
          <a:lstStyle/>
          <a:p>
            <a:r>
              <a:rPr lang="sr-Latn-RS" altLang="sr-Latn-RS" b="1"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t>
            </a:r>
            <a:r>
              <a:rPr lang="sr-Latn-RS" altLang="sr-Latn-RS" b="1"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enzor polarizabilnost </a:t>
            </a:r>
            <a:endParaRPr lang="sr-Latn-RS" sz="1600" dirty="0">
              <a:solidFill>
                <a:schemeClr val="tx1">
                  <a:lumMod val="95000"/>
                  <a:lumOff val="5000"/>
                </a:schemeClr>
              </a:solidFill>
            </a:endParaRPr>
          </a:p>
        </p:txBody>
      </p:sp>
      <p:sp>
        <p:nvSpPr>
          <p:cNvPr id="12" name="Left Arrow 11"/>
          <p:cNvSpPr/>
          <p:nvPr/>
        </p:nvSpPr>
        <p:spPr>
          <a:xfrm>
            <a:off x="3886200" y="4053207"/>
            <a:ext cx="381000" cy="242316"/>
          </a:xfrm>
          <a:prstGeom prst="leftArrow">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3" name="Rectangle 12"/>
          <p:cNvSpPr/>
          <p:nvPr/>
        </p:nvSpPr>
        <p:spPr>
          <a:xfrm>
            <a:off x="304800" y="4876800"/>
            <a:ext cx="8686800" cy="1600438"/>
          </a:xfrm>
          <a:prstGeom prst="rect">
            <a:avLst/>
          </a:prstGeom>
        </p:spPr>
        <p:txBody>
          <a:bodyPr wrap="square">
            <a:spAutoFit/>
          </a:bodyPr>
          <a:lstStyle/>
          <a:p>
            <a:pPr marL="342900" indent="-342900">
              <a:buFont typeface="Wingdings" panose="05000000000000000000" pitchFamily="2" charset="2"/>
              <a:buChar char="Ø"/>
            </a:pPr>
            <a:r>
              <a:rPr lang="sr-Latn-R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poprečni </a:t>
            </a:r>
            <a:r>
              <a:rPr lang="sr-Latn-RS" altLang="sr-Latn-RS"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presek za ramanske </a:t>
            </a:r>
            <a:r>
              <a:rPr lang="sr-Latn-RS" altLang="sr-Latn-RS"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prelaze – </a:t>
            </a:r>
            <a:r>
              <a:rPr lang="sr-Latn-RS" altLang="sr-Latn-RS"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proporcionalan je verovatnoći da se energija upadnog fotona raspe na molekulim asredine  </a:t>
            </a:r>
            <a:r>
              <a:rPr lang="sr-Latn-RS" altLang="sr-Latn-RS" sz="2400" b="1" u="sng"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(cm</a:t>
            </a:r>
            <a:r>
              <a:rPr lang="sr-Latn-RS" altLang="sr-Latn-RS" sz="2400" b="1" u="sng" baseline="30000"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sr-Latn-RS" altLang="sr-Latn-RS" sz="2400" b="1" u="sng"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a:t>
            </a:r>
          </a:p>
          <a:p>
            <a:endParaRPr lang="sr-Latn-RS" alt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sr-Latn-RS"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analog u apsorpcionim spektrima je molarni apsorpcioni koeficijent (koji se može smatrati poprečnim presekom za asporpciju zračenja)</a:t>
            </a:r>
            <a:endParaRPr lang="sr-Latn-RS" sz="1600" dirty="0">
              <a:solidFill>
                <a:schemeClr val="tx1">
                  <a:lumMod val="85000"/>
                  <a:lumOff val="15000"/>
                </a:schemeClr>
              </a:solidFill>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2385113759"/>
              </p:ext>
            </p:extLst>
          </p:nvPr>
        </p:nvGraphicFramePr>
        <p:xfrm>
          <a:off x="990600" y="2356366"/>
          <a:ext cx="1460090" cy="838200"/>
        </p:xfrm>
        <a:graphic>
          <a:graphicData uri="http://schemas.openxmlformats.org/presentationml/2006/ole">
            <mc:AlternateContent xmlns:mc="http://schemas.openxmlformats.org/markup-compatibility/2006">
              <mc:Choice xmlns:v="urn:schemas-microsoft-com:vml" Requires="v">
                <p:oleObj spid="_x0000_s717143" name="Equation" r:id="rId7" imgW="685800" imgH="393480" progId="Equation.3">
                  <p:embed/>
                </p:oleObj>
              </mc:Choice>
              <mc:Fallback>
                <p:oleObj name="Equation" r:id="rId7" imgW="68580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2356366"/>
                        <a:ext cx="1460090" cy="838200"/>
                      </a:xfrm>
                      <a:prstGeom prst="rect">
                        <a:avLst/>
                      </a:prstGeom>
                      <a:solidFill>
                        <a:srgbClr val="D9D9D9"/>
                      </a:solidFill>
                      <a:ln w="9525">
                        <a:solidFill>
                          <a:schemeClr val="tx1">
                            <a:lumMod val="85000"/>
                            <a:lumOff val="15000"/>
                          </a:schemeClr>
                        </a:solidFill>
                        <a:miter lim="800000"/>
                        <a:headEnd/>
                        <a:tailEnd/>
                      </a:ln>
                    </p:spPr>
                  </p:pic>
                </p:oleObj>
              </mc:Fallback>
            </mc:AlternateContent>
          </a:graphicData>
        </a:graphic>
      </p:graphicFrame>
    </p:spTree>
    <p:extLst>
      <p:ext uri="{BB962C8B-B14F-4D97-AF65-F5344CB8AC3E}">
        <p14:creationId xmlns:p14="http://schemas.microsoft.com/office/powerpoint/2010/main" val="289980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610600" cy="5940088"/>
          </a:xfrm>
          <a:prstGeom prst="rect">
            <a:avLst/>
          </a:prstGeom>
        </p:spPr>
        <p:txBody>
          <a:bodyPr wrap="square">
            <a:spAutoFit/>
          </a:bodyPr>
          <a:lstStyle/>
          <a:p>
            <a:r>
              <a:rPr lang="sr-Latn-RS" sz="2000" b="1" u="sng"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Veliki poprečni presek za ramansko rasejanje imaju:</a:t>
            </a:r>
          </a:p>
          <a:p>
            <a:endParaRPr lang="sr-Latn-RS" sz="2000" b="1" u="sng"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molekuli sa velikim stepenom delokalizacije </a:t>
            </a:r>
            <a:r>
              <a:rPr lang="el-GR"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π</a:t>
            </a: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elektronskog sistema koji su polarizabilniji</a:t>
            </a:r>
          </a:p>
          <a:p>
            <a:endParaRPr lang="sr-Latn-RS" sz="2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molekuli sa višestrukim vezama</a:t>
            </a:r>
          </a:p>
          <a:p>
            <a:pPr marL="285750" indent="-285750">
              <a:buFont typeface="Wingdings" panose="05000000000000000000" pitchFamily="2" charset="2"/>
              <a:buChar char="Ø"/>
            </a:pPr>
            <a:endPar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molekuli </a:t>
            </a:r>
            <a:r>
              <a:rPr lang="sr-Latn-RS" sz="2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koji imaju velike atome ili atome bogate elektronima (S, I</a:t>
            </a: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p>
            <a:endPar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molekuli u čijoj strukturi je izražen rezonantni efekat (npr. karotenoidi)</a:t>
            </a:r>
          </a:p>
          <a:p>
            <a:pPr marL="285750" indent="-285750">
              <a:buFont typeface="Wingdings" panose="05000000000000000000" pitchFamily="2" charset="2"/>
              <a:buChar char="Ø"/>
            </a:pPr>
            <a:endPar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molekuli u tečnom stanju (u odnosu na gasno stanje)</a:t>
            </a:r>
            <a:endParaRPr lang="sr-Latn-RS" sz="2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sr-Latn-RS" sz="2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sr-Latn-RS" sz="2000" b="1" u="sng"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Mali poprečni </a:t>
            </a:r>
            <a:r>
              <a:rPr lang="sr-Latn-RS" sz="2000" b="1" u="sng"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presek za ramansko rasejanje </a:t>
            </a:r>
            <a:r>
              <a:rPr lang="sr-Latn-RS" sz="2000" b="1" u="sng"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imaju:</a:t>
            </a:r>
            <a:endParaRPr lang="sr-Latn-RS" sz="2000" b="1" u="sng"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molekuli sa vezama C-H, C-O i C-C</a:t>
            </a:r>
            <a:r>
              <a:rPr lang="sr-Latn-RS" sz="2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molekuli koji nemaju </a:t>
            </a:r>
            <a:r>
              <a:rPr lang="sr-Latn-RS" sz="2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atome bogate elektronima </a:t>
            </a: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(H</a:t>
            </a:r>
            <a:r>
              <a:rPr lang="sr-Latn-RS" sz="2000" b="1" baseline="-25000"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CO, N</a:t>
            </a:r>
            <a:r>
              <a:rPr lang="sr-Latn-RS" sz="2000" b="1" baseline="-25000"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914614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barn(inVertical)">
                                      <p:cBhvr>
                                        <p:cTn id="10" dur="500"/>
                                        <p:tgtEl>
                                          <p:spTgt spid="2">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barn(inVertical)">
                                      <p:cBhvr>
                                        <p:cTn id="13" dur="500"/>
                                        <p:tgtEl>
                                          <p:spTgt spid="2">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
                                            <p:txEl>
                                              <p:pRg st="6" end="6"/>
                                            </p:txEl>
                                          </p:spTgt>
                                        </p:tgtEl>
                                        <p:attrNameLst>
                                          <p:attrName>style.visibility</p:attrName>
                                        </p:attrNameLst>
                                      </p:cBhvr>
                                      <p:to>
                                        <p:strVal val="visible"/>
                                      </p:to>
                                    </p:set>
                                    <p:animEffect transition="in" filter="fade">
                                      <p:cBhvr>
                                        <p:cTn id="18" dur="10"/>
                                        <p:tgtEl>
                                          <p:spTgt spid="2">
                                            <p:txEl>
                                              <p:pRg st="6" end="6"/>
                                            </p:txEl>
                                          </p:spTgt>
                                        </p:tgtEl>
                                      </p:cBhvr>
                                    </p:animEffect>
                                    <p:anim calcmode="lin" valueType="num">
                                      <p:cBhvr>
                                        <p:cTn id="19" dur="1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0" dur="10" fill="hold"/>
                                        <p:tgtEl>
                                          <p:spTgt spid="2">
                                            <p:txEl>
                                              <p:pRg st="6" end="6"/>
                                            </p:txEl>
                                          </p:spTgt>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animEffect transition="in" filter="fade">
                                      <p:cBhvr>
                                        <p:cTn id="23" dur="10"/>
                                        <p:tgtEl>
                                          <p:spTgt spid="2">
                                            <p:txEl>
                                              <p:pRg st="8" end="8"/>
                                            </p:txEl>
                                          </p:spTgt>
                                        </p:tgtEl>
                                      </p:cBhvr>
                                    </p:animEffect>
                                    <p:anim calcmode="lin" valueType="num">
                                      <p:cBhvr>
                                        <p:cTn id="24" dur="1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25" dur="10" fill="hold"/>
                                        <p:tgtEl>
                                          <p:spTgt spid="2">
                                            <p:txEl>
                                              <p:pRg st="8" end="8"/>
                                            </p:txEl>
                                          </p:spTgt>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
                                            <p:txEl>
                                              <p:pRg st="10" end="10"/>
                                            </p:txEl>
                                          </p:spTgt>
                                        </p:tgtEl>
                                        <p:attrNameLst>
                                          <p:attrName>style.visibility</p:attrName>
                                        </p:attrNameLst>
                                      </p:cBhvr>
                                      <p:to>
                                        <p:strVal val="visible"/>
                                      </p:to>
                                    </p:set>
                                    <p:animEffect transition="in" filter="fade">
                                      <p:cBhvr>
                                        <p:cTn id="28" dur="10"/>
                                        <p:tgtEl>
                                          <p:spTgt spid="2">
                                            <p:txEl>
                                              <p:pRg st="10" end="10"/>
                                            </p:txEl>
                                          </p:spTgt>
                                        </p:tgtEl>
                                      </p:cBhvr>
                                    </p:animEffect>
                                    <p:anim calcmode="lin" valueType="num">
                                      <p:cBhvr>
                                        <p:cTn id="29" dur="1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30" dur="1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2">
                                            <p:txEl>
                                              <p:pRg st="13" end="13"/>
                                            </p:txEl>
                                          </p:spTgt>
                                        </p:tgtEl>
                                        <p:attrNameLst>
                                          <p:attrName>style.visibility</p:attrName>
                                        </p:attrNameLst>
                                      </p:cBhvr>
                                      <p:to>
                                        <p:strVal val="visible"/>
                                      </p:to>
                                    </p:set>
                                    <p:animEffect transition="in" filter="circle(in)">
                                      <p:cBhvr>
                                        <p:cTn id="35" dur="500"/>
                                        <p:tgtEl>
                                          <p:spTgt spid="2">
                                            <p:txEl>
                                              <p:pRg st="13" end="13"/>
                                            </p:txEl>
                                          </p:spTgt>
                                        </p:tgtEl>
                                      </p:cBhvr>
                                    </p:animEffect>
                                  </p:childTnLst>
                                </p:cTn>
                              </p:par>
                              <p:par>
                                <p:cTn id="36" presetID="6" presetClass="entr" presetSubtype="16" fill="hold" nodeType="withEffect">
                                  <p:stCondLst>
                                    <p:cond delay="0"/>
                                  </p:stCondLst>
                                  <p:childTnLst>
                                    <p:set>
                                      <p:cBhvr>
                                        <p:cTn id="37" dur="1" fill="hold">
                                          <p:stCondLst>
                                            <p:cond delay="0"/>
                                          </p:stCondLst>
                                        </p:cTn>
                                        <p:tgtEl>
                                          <p:spTgt spid="2">
                                            <p:txEl>
                                              <p:pRg st="15" end="15"/>
                                            </p:txEl>
                                          </p:spTgt>
                                        </p:tgtEl>
                                        <p:attrNameLst>
                                          <p:attrName>style.visibility</p:attrName>
                                        </p:attrNameLst>
                                      </p:cBhvr>
                                      <p:to>
                                        <p:strVal val="visible"/>
                                      </p:to>
                                    </p:set>
                                    <p:animEffect transition="in" filter="circle(in)">
                                      <p:cBhvr>
                                        <p:cTn id="38" dur="500"/>
                                        <p:tgtEl>
                                          <p:spTgt spid="2">
                                            <p:txEl>
                                              <p:pRg st="15" end="15"/>
                                            </p:txEl>
                                          </p:spTgt>
                                        </p:tgtEl>
                                      </p:cBhvr>
                                    </p:animEffect>
                                  </p:childTnLst>
                                </p:cTn>
                              </p:par>
                              <p:par>
                                <p:cTn id="39" presetID="6" presetClass="entr" presetSubtype="16" fill="hold" nodeType="withEffect">
                                  <p:stCondLst>
                                    <p:cond delay="0"/>
                                  </p:stCondLst>
                                  <p:childTnLst>
                                    <p:set>
                                      <p:cBhvr>
                                        <p:cTn id="40" dur="1" fill="hold">
                                          <p:stCondLst>
                                            <p:cond delay="0"/>
                                          </p:stCondLst>
                                        </p:cTn>
                                        <p:tgtEl>
                                          <p:spTgt spid="2">
                                            <p:txEl>
                                              <p:pRg st="17" end="17"/>
                                            </p:txEl>
                                          </p:spTgt>
                                        </p:tgtEl>
                                        <p:attrNameLst>
                                          <p:attrName>style.visibility</p:attrName>
                                        </p:attrNameLst>
                                      </p:cBhvr>
                                      <p:to>
                                        <p:strVal val="visible"/>
                                      </p:to>
                                    </p:set>
                                    <p:animEffect transition="in" filter="circle(in)">
                                      <p:cBhvr>
                                        <p:cTn id="41" dur="500"/>
                                        <p:tgtEl>
                                          <p:spTgt spid="2">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3" name="Rectangle 3"/>
          <p:cNvSpPr>
            <a:spLocks noGrp="1" noChangeArrowheads="1"/>
          </p:cNvSpPr>
          <p:nvPr>
            <p:ph type="body" idx="1"/>
          </p:nvPr>
        </p:nvSpPr>
        <p:spPr>
          <a:xfrm>
            <a:off x="457200" y="381000"/>
            <a:ext cx="8229600" cy="5745163"/>
          </a:xfrm>
        </p:spPr>
        <p:txBody>
          <a:bodyPr/>
          <a:lstStyle/>
          <a:p>
            <a:pPr marL="0" indent="0" algn="ctr">
              <a:buFontTx/>
              <a:buNone/>
            </a:pPr>
            <a:endParaRPr lang="sr-Latn-CS" altLang="sr-Latn-RS" sz="2800" b="1" u="sng" dirty="0">
              <a:solidFill>
                <a:srgbClr val="000099"/>
              </a:solidFill>
              <a:effectLst>
                <a:outerShdw blurRad="38100" dist="38100" dir="2700000" algn="tl">
                  <a:srgbClr val="000000"/>
                </a:outerShdw>
              </a:effectLst>
              <a:latin typeface="Times New Roman" pitchFamily="18" charset="0"/>
            </a:endParaRPr>
          </a:p>
          <a:p>
            <a:pPr marL="0" indent="0" algn="ctr">
              <a:buFontTx/>
              <a:buNone/>
            </a:pPr>
            <a:endParaRPr lang="sr-Latn-CS" altLang="sr-Latn-RS" sz="2800" b="1" u="sng" dirty="0">
              <a:solidFill>
                <a:srgbClr val="000099"/>
              </a:solidFill>
              <a:effectLst>
                <a:outerShdw blurRad="38100" dist="38100" dir="2700000" algn="tl">
                  <a:srgbClr val="000000"/>
                </a:outerShdw>
              </a:effectLst>
              <a:latin typeface="Times New Roman" pitchFamily="18" charset="0"/>
            </a:endParaRPr>
          </a:p>
          <a:p>
            <a:pPr marL="0" indent="0" algn="ctr">
              <a:buFontTx/>
              <a:buNone/>
            </a:pPr>
            <a:endParaRPr lang="sr-Latn-CS" altLang="sr-Latn-RS" sz="2800" b="1" u="sng" dirty="0">
              <a:solidFill>
                <a:srgbClr val="000099"/>
              </a:solidFill>
              <a:effectLst>
                <a:outerShdw blurRad="38100" dist="38100" dir="2700000" algn="tl">
                  <a:srgbClr val="000000"/>
                </a:outerShdw>
              </a:effectLst>
              <a:latin typeface="Times New Roman" pitchFamily="18" charset="0"/>
            </a:endParaRPr>
          </a:p>
          <a:p>
            <a:pPr marL="0" indent="0" algn="ctr">
              <a:buFontTx/>
              <a:buNone/>
            </a:pPr>
            <a:endParaRPr lang="sr-Latn-CS" altLang="sr-Latn-RS" sz="2800" b="1" u="sng" dirty="0">
              <a:solidFill>
                <a:srgbClr val="000099"/>
              </a:solidFill>
              <a:effectLst>
                <a:outerShdw blurRad="38100" dist="38100" dir="2700000" algn="tl">
                  <a:srgbClr val="000000"/>
                </a:outerShdw>
              </a:effectLst>
              <a:latin typeface="Times New Roman" pitchFamily="18" charset="0"/>
            </a:endParaRPr>
          </a:p>
        </p:txBody>
      </p:sp>
      <p:sp>
        <p:nvSpPr>
          <p:cNvPr id="2" name="Rectangle 1"/>
          <p:cNvSpPr/>
          <p:nvPr/>
        </p:nvSpPr>
        <p:spPr>
          <a:xfrm>
            <a:off x="161827" y="4114800"/>
            <a:ext cx="6096000" cy="584775"/>
          </a:xfrm>
          <a:prstGeom prst="rect">
            <a:avLst/>
          </a:prstGeom>
        </p:spPr>
        <p:txBody>
          <a:bodyPr wrap="square">
            <a:spAutoFit/>
          </a:bodyPr>
          <a:lstStyle/>
          <a:p>
            <a:pPr lvl="0">
              <a:spcBef>
                <a:spcPct val="20000"/>
              </a:spcBef>
            </a:pPr>
            <a:r>
              <a:rPr lang="sr-Latn-CS" altLang="sr-Latn-RS" sz="3200" b="1" kern="0" dirty="0">
                <a:solidFill>
                  <a:srgbClr val="333333"/>
                </a:solidFill>
                <a:effectLst>
                  <a:outerShdw blurRad="38100" dist="38100" dir="2700000" algn="tl">
                    <a:srgbClr val="000000"/>
                  </a:outerShdw>
                </a:effectLst>
                <a:latin typeface="Times New Roman" pitchFamily="18" charset="0"/>
                <a:cs typeface="Arial"/>
              </a:rPr>
              <a:t>Rezonantni Ramanski spektri</a:t>
            </a:r>
            <a:endParaRPr lang="en-US" altLang="sr-Latn-RS" sz="3200" b="1" kern="0" dirty="0">
              <a:solidFill>
                <a:srgbClr val="333333"/>
              </a:solidFill>
              <a:effectLst>
                <a:outerShdw blurRad="38100" dist="38100" dir="2700000" algn="tl">
                  <a:srgbClr val="000000"/>
                </a:outerShdw>
              </a:effectLst>
              <a:latin typeface="Times New Roman" pitchFamily="18" charset="0"/>
              <a:cs typeface="Aria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3" name="Rectangle 7"/>
          <p:cNvSpPr>
            <a:spLocks noChangeArrowheads="1"/>
          </p:cNvSpPr>
          <p:nvPr/>
        </p:nvSpPr>
        <p:spPr bwMode="auto">
          <a:xfrm>
            <a:off x="533400" y="5334000"/>
            <a:ext cx="82296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Wingdings" panose="05000000000000000000" pitchFamily="2" charset="2"/>
              <a:buChar char="Ø"/>
            </a:pPr>
            <a:r>
              <a:rPr lang="sr-Latn-CS" altLang="sr-Latn-RS" sz="2000" b="1" dirty="0" smtClean="0">
                <a:solidFill>
                  <a:srgbClr val="4D4D4D"/>
                </a:solidFill>
                <a:effectLst>
                  <a:outerShdw blurRad="38100" dist="38100" dir="2700000" algn="tl">
                    <a:srgbClr val="000000"/>
                  </a:outerShdw>
                </a:effectLst>
                <a:latin typeface="Times New Roman" pitchFamily="18" charset="0"/>
              </a:rPr>
              <a:t>u</a:t>
            </a:r>
            <a:r>
              <a:rPr lang="en-US" altLang="sr-Latn-RS" sz="2000" b="1" dirty="0" err="1" smtClean="0">
                <a:solidFill>
                  <a:srgbClr val="333333"/>
                </a:solidFill>
                <a:effectLst>
                  <a:outerShdw blurRad="38100" dist="38100" dir="2700000" algn="tl">
                    <a:srgbClr val="000000"/>
                  </a:outerShdw>
                </a:effectLst>
                <a:latin typeface="Times New Roman" pitchFamily="18" charset="0"/>
              </a:rPr>
              <a:t>koliko</a:t>
            </a:r>
            <a:r>
              <a:rPr lang="en-U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energija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upadnog</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zračenja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odgovara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energiji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elektronskog</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prelaza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molekula</a:t>
            </a:r>
            <a:r>
              <a:rPr lang="en-US" altLang="sr-Latn-RS" sz="2000" b="1" dirty="0">
                <a:solidFill>
                  <a:srgbClr val="333333"/>
                </a:solidFill>
                <a:effectLst>
                  <a:outerShdw blurRad="38100" dist="38100" dir="2700000" algn="tl">
                    <a:srgbClr val="000000"/>
                  </a:outerShdw>
                </a:effectLst>
                <a:latin typeface="Times New Roman" pitchFamily="18" charset="0"/>
              </a:rPr>
              <a:t> (u </a:t>
            </a:r>
            <a:r>
              <a:rPr lang="en-US" altLang="sr-Latn-RS" sz="2000" b="1" dirty="0" err="1">
                <a:solidFill>
                  <a:srgbClr val="333333"/>
                </a:solidFill>
                <a:effectLst>
                  <a:outerShdw blurRad="38100" dist="38100" dir="2700000" algn="tl">
                    <a:srgbClr val="000000"/>
                  </a:outerShdw>
                </a:effectLst>
                <a:latin typeface="Times New Roman" pitchFamily="18" charset="0"/>
              </a:rPr>
              <a:t>rezonanci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su</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datim</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pr</a:t>
            </a:r>
            <a:r>
              <a:rPr lang="sr-Latn-CS" altLang="sr-Latn-RS" sz="2000" b="1" dirty="0">
                <a:solidFill>
                  <a:srgbClr val="333333"/>
                </a:solidFill>
                <a:effectLst>
                  <a:outerShdw blurRad="38100" dist="38100" dir="2700000" algn="tl">
                    <a:srgbClr val="000000"/>
                  </a:outerShdw>
                </a:effectLst>
                <a:latin typeface="Times New Roman" pitchFamily="18" charset="0"/>
              </a:rPr>
              <a:t>elazom</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nastaju</a:t>
            </a:r>
            <a:r>
              <a:rPr lang="en-US" altLang="sr-Latn-RS" sz="2000" b="1" dirty="0">
                <a:solidFill>
                  <a:srgbClr val="333333"/>
                </a:solidFill>
                <a:effectLst>
                  <a:outerShdw blurRad="38100" dist="38100" dir="2700000" algn="tl">
                    <a:srgbClr val="000000"/>
                  </a:outerShdw>
                </a:effectLst>
                <a:latin typeface="Times New Roman" pitchFamily="18" charset="0"/>
              </a:rPr>
              <a:t> REZONANTNI RAMANSKI </a:t>
            </a:r>
            <a:r>
              <a:rPr lang="en-US" altLang="sr-Latn-RS" sz="2000" b="1" dirty="0" smtClean="0">
                <a:solidFill>
                  <a:srgbClr val="333333"/>
                </a:solidFill>
                <a:effectLst>
                  <a:outerShdw blurRad="38100" dist="38100" dir="2700000" algn="tl">
                    <a:srgbClr val="000000"/>
                  </a:outerShdw>
                </a:effectLst>
                <a:latin typeface="Times New Roman" pitchFamily="18" charset="0"/>
              </a:rPr>
              <a:t>SPEKTRI</a:t>
            </a:r>
            <a:r>
              <a:rPr lang="en-US" altLang="sr-Latn-RS" dirty="0" smtClean="0">
                <a:solidFill>
                  <a:srgbClr val="333333"/>
                </a:solidFill>
              </a:rPr>
              <a:t> </a:t>
            </a:r>
            <a:endParaRPr lang="en-US" altLang="sr-Latn-RS" dirty="0">
              <a:solidFill>
                <a:srgbClr val="333333"/>
              </a:solidFill>
            </a:endParaRPr>
          </a:p>
        </p:txBody>
      </p:sp>
      <p:sp>
        <p:nvSpPr>
          <p:cNvPr id="316436" name="Rectangle 20"/>
          <p:cNvSpPr>
            <a:spLocks noChangeArrowheads="1"/>
          </p:cNvSpPr>
          <p:nvPr/>
        </p:nvSpPr>
        <p:spPr bwMode="auto">
          <a:xfrm>
            <a:off x="990600" y="304800"/>
            <a:ext cx="6858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pl-PL" altLang="sr-Latn-RS" sz="2000" b="1">
                <a:solidFill>
                  <a:srgbClr val="333333"/>
                </a:solidFill>
                <a:effectLst>
                  <a:outerShdw blurRad="38100" dist="38100" dir="2700000" algn="tl">
                    <a:srgbClr val="000000"/>
                  </a:outerShdw>
                </a:effectLst>
                <a:latin typeface="Times New Roman" pitchFamily="18" charset="0"/>
              </a:rPr>
              <a:t>Mogući prelazi izazvani interakcijama</a:t>
            </a:r>
            <a:endParaRPr lang="en-US" altLang="sr-Latn-RS" sz="2000" b="1">
              <a:solidFill>
                <a:srgbClr val="333333"/>
              </a:solidFill>
              <a:effectLst>
                <a:outerShdw blurRad="38100" dist="38100" dir="2700000" algn="tl">
                  <a:srgbClr val="000000"/>
                </a:outerShdw>
              </a:effectLst>
              <a:latin typeface="Times New Roman" pitchFamily="18" charset="0"/>
            </a:endParaRPr>
          </a:p>
          <a:p>
            <a:pPr algn="ctr"/>
            <a:r>
              <a:rPr lang="pl-PL" altLang="sr-Latn-RS" sz="2000" b="1">
                <a:solidFill>
                  <a:srgbClr val="333333"/>
                </a:solidFill>
                <a:effectLst>
                  <a:outerShdw blurRad="38100" dist="38100" dir="2700000" algn="tl">
                    <a:srgbClr val="000000"/>
                  </a:outerShdw>
                </a:effectLst>
                <a:latin typeface="Times New Roman" pitchFamily="18" charset="0"/>
              </a:rPr>
              <a:t>foton-molekul</a:t>
            </a:r>
            <a:endParaRPr lang="en-US" altLang="sr-Latn-RS" sz="2000" b="1">
              <a:solidFill>
                <a:srgbClr val="333333"/>
              </a:solidFill>
              <a:effectLst>
                <a:outerShdw blurRad="38100" dist="38100" dir="2700000" algn="tl">
                  <a:srgbClr val="000000"/>
                </a:outerShdw>
              </a:effectLst>
              <a:latin typeface="Times New Roman" pitchFamily="18" charset="0"/>
            </a:endParaRPr>
          </a:p>
        </p:txBody>
      </p:sp>
      <p:pic>
        <p:nvPicPr>
          <p:cNvPr id="316445" name="Picture 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337" y="1143000"/>
            <a:ext cx="7705725" cy="4010214"/>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ChangeArrowheads="1"/>
          </p:cNvSpPr>
          <p:nvPr>
            <p:ph type="body" idx="1"/>
          </p:nvPr>
        </p:nvSpPr>
        <p:spPr>
          <a:xfrm>
            <a:off x="304800" y="152400"/>
            <a:ext cx="8458200" cy="6096000"/>
          </a:xfrm>
        </p:spPr>
        <p:txBody>
          <a:bodyPr/>
          <a:lstStyle/>
          <a:p>
            <a:pPr marL="0" indent="0">
              <a:spcBef>
                <a:spcPct val="0"/>
              </a:spcBef>
              <a:buFontTx/>
              <a:buNone/>
            </a:pPr>
            <a:r>
              <a:rPr lang="sr-Latn-CS" altLang="sr-Latn-RS" sz="2800" b="1" u="sng" dirty="0">
                <a:solidFill>
                  <a:srgbClr val="333333"/>
                </a:solidFill>
                <a:effectLst>
                  <a:outerShdw blurRad="38100" dist="38100" dir="2700000" algn="tl">
                    <a:srgbClr val="000000"/>
                  </a:outerShdw>
                </a:effectLst>
                <a:latin typeface="YuTimes.Bold" pitchFamily="2" charset="0"/>
              </a:rPr>
              <a:t>Glavne karakteristike</a:t>
            </a:r>
          </a:p>
          <a:p>
            <a:pPr marL="0" indent="0">
              <a:spcBef>
                <a:spcPct val="0"/>
              </a:spcBef>
              <a:buFontTx/>
              <a:buNone/>
            </a:pPr>
            <a:endParaRPr lang="sr-Latn-CS" altLang="sr-Latn-RS" sz="2400" b="1" dirty="0">
              <a:solidFill>
                <a:srgbClr val="333333"/>
              </a:solidFill>
              <a:effectLst>
                <a:outerShdw blurRad="38100" dist="38100" dir="2700000" algn="tl">
                  <a:srgbClr val="000000"/>
                </a:outerShdw>
              </a:effectLst>
              <a:latin typeface="YuTimes.Bold" pitchFamily="2" charset="0"/>
            </a:endParaRPr>
          </a:p>
          <a:p>
            <a:pPr>
              <a:spcBef>
                <a:spcPct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stupanje </a:t>
            </a:r>
            <a:r>
              <a:rPr lang="sr-Latn-CS" altLang="sr-Latn-RS" sz="2000" b="1" dirty="0">
                <a:solidFill>
                  <a:srgbClr val="333333"/>
                </a:solidFill>
                <a:effectLst>
                  <a:outerShdw blurRad="38100" dist="38100" dir="2700000" algn="tl">
                    <a:srgbClr val="000000"/>
                  </a:outerShdw>
                </a:effectLst>
                <a:latin typeface="Times New Roman" pitchFamily="18" charset="0"/>
              </a:rPr>
              <a:t>u rezonancu sa </a:t>
            </a:r>
            <a:r>
              <a:rPr lang="sr-Latn-CS" altLang="sr-Latn-RS" sz="2000" b="1" dirty="0" smtClean="0">
                <a:solidFill>
                  <a:srgbClr val="333333"/>
                </a:solidFill>
                <a:effectLst>
                  <a:outerShdw blurRad="38100" dist="38100" dir="2700000" algn="tl">
                    <a:srgbClr val="000000"/>
                  </a:outerShdw>
                </a:effectLst>
                <a:latin typeface="Times New Roman" pitchFamily="18" charset="0"/>
              </a:rPr>
              <a:t>samo </a:t>
            </a:r>
            <a:r>
              <a:rPr lang="sr-Latn-CS" altLang="sr-Latn-RS" sz="2000" b="1" dirty="0">
                <a:solidFill>
                  <a:srgbClr val="333333"/>
                </a:solidFill>
                <a:effectLst>
                  <a:outerShdw blurRad="38100" dist="38100" dir="2700000" algn="tl">
                    <a:srgbClr val="000000"/>
                  </a:outerShdw>
                </a:effectLst>
                <a:latin typeface="Times New Roman" pitchFamily="18" charset="0"/>
              </a:rPr>
              <a:t>jednim elektronskim prelazom, od mnogih </a:t>
            </a:r>
            <a:r>
              <a:rPr lang="sr-Latn-CS" altLang="sr-Latn-RS" sz="2000" b="1" dirty="0" smtClean="0">
                <a:solidFill>
                  <a:srgbClr val="333333"/>
                </a:solidFill>
                <a:effectLst>
                  <a:outerShdw blurRad="38100" dist="38100" dir="2700000" algn="tl">
                    <a:srgbClr val="000000"/>
                  </a:outerShdw>
                </a:effectLst>
                <a:latin typeface="Times New Roman" pitchFamily="18" charset="0"/>
              </a:rPr>
              <a:t>koji </a:t>
            </a:r>
            <a:r>
              <a:rPr lang="sr-Latn-CS" altLang="sr-Latn-RS" sz="2000" b="1" dirty="0">
                <a:solidFill>
                  <a:srgbClr val="333333"/>
                </a:solidFill>
                <a:effectLst>
                  <a:outerShdw blurRad="38100" dist="38100" dir="2700000" algn="tl">
                    <a:srgbClr val="000000"/>
                  </a:outerShdw>
                </a:effectLst>
                <a:latin typeface="Times New Roman" pitchFamily="18" charset="0"/>
              </a:rPr>
              <a:t>postoje, daje  </a:t>
            </a:r>
            <a:r>
              <a:rPr lang="sr-Latn-CS" altLang="sr-Latn-RS" sz="2000" b="1" dirty="0">
                <a:solidFill>
                  <a:srgbClr val="FF0066"/>
                </a:solidFill>
                <a:effectLst>
                  <a:outerShdw blurRad="38100" dist="38100" dir="2700000" algn="tl">
                    <a:srgbClr val="000000"/>
                  </a:outerShdw>
                </a:effectLst>
                <a:latin typeface="Times New Roman" pitchFamily="18" charset="0"/>
              </a:rPr>
              <a:t>selektivni  porast intenziteta</a:t>
            </a:r>
            <a:r>
              <a:rPr lang="en-US" altLang="sr-Latn-RS" sz="2000" b="1" dirty="0">
                <a:solidFill>
                  <a:srgbClr val="FF0066"/>
                </a:solidFill>
                <a:effectLst>
                  <a:outerShdw blurRad="38100" dist="38100" dir="2700000" algn="tl">
                    <a:srgbClr val="000000"/>
                  </a:outerShdw>
                </a:effectLst>
                <a:latin typeface="Times New Roman" pitchFamily="18" charset="0"/>
              </a:rPr>
              <a:t> </a:t>
            </a:r>
            <a:r>
              <a:rPr lang="sr-Latn-CS" altLang="sr-Latn-RS" sz="2000" b="1" dirty="0">
                <a:solidFill>
                  <a:srgbClr val="FF0066"/>
                </a:solidFill>
                <a:effectLst>
                  <a:outerShdw blurRad="38100" dist="38100" dir="2700000" algn="tl">
                    <a:srgbClr val="000000"/>
                  </a:outerShdw>
                </a:effectLst>
                <a:latin typeface="Times New Roman" pitchFamily="18" charset="0"/>
              </a:rPr>
              <a:t>vibracionih traka </a:t>
            </a:r>
            <a:r>
              <a:rPr lang="sr-Latn-CS" altLang="sr-Latn-RS" sz="2000" b="1" dirty="0">
                <a:solidFill>
                  <a:srgbClr val="333333"/>
                </a:solidFill>
                <a:effectLst>
                  <a:outerShdw blurRad="38100" dist="38100" dir="2700000" algn="tl">
                    <a:srgbClr val="000000"/>
                  </a:outerShdw>
                </a:effectLst>
                <a:latin typeface="Times New Roman" pitchFamily="18" charset="0"/>
              </a:rPr>
              <a:t>koje </a:t>
            </a:r>
            <a:r>
              <a:rPr lang="sr-Latn-CS" altLang="sr-Latn-RS" sz="2000" b="1" dirty="0" smtClean="0">
                <a:solidFill>
                  <a:srgbClr val="333333"/>
                </a:solidFill>
                <a:effectLst>
                  <a:outerShdw blurRad="38100" dist="38100" dir="2700000" algn="tl">
                    <a:srgbClr val="000000"/>
                  </a:outerShdw>
                </a:effectLst>
                <a:latin typeface="Times New Roman" pitchFamily="18" charset="0"/>
              </a:rPr>
              <a:t>odgovaraju </a:t>
            </a:r>
            <a:r>
              <a:rPr lang="sr-Latn-CS" altLang="sr-Latn-RS" sz="2000" b="1" dirty="0">
                <a:solidFill>
                  <a:srgbClr val="333333"/>
                </a:solidFill>
                <a:effectLst>
                  <a:outerShdw blurRad="38100" dist="38100" dir="2700000" algn="tl">
                    <a:srgbClr val="000000"/>
                  </a:outerShdw>
                </a:effectLst>
                <a:latin typeface="Times New Roman" pitchFamily="18" charset="0"/>
              </a:rPr>
              <a:t>vibracionim prelazima datog elektronskog prelaza</a:t>
            </a:r>
          </a:p>
          <a:p>
            <a:pPr>
              <a:spcBef>
                <a:spcPct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ct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stepen </a:t>
            </a:r>
            <a:r>
              <a:rPr lang="en-US" altLang="sr-Latn-RS" sz="2000" b="1" dirty="0" err="1">
                <a:solidFill>
                  <a:srgbClr val="333333"/>
                </a:solidFill>
                <a:effectLst>
                  <a:outerShdw blurRad="38100" dist="38100" dir="2700000" algn="tl">
                    <a:srgbClr val="000000"/>
                  </a:outerShdw>
                </a:effectLst>
                <a:latin typeface="Times New Roman" pitchFamily="18" charset="0"/>
              </a:rPr>
              <a:t>poja</a:t>
            </a:r>
            <a:r>
              <a:rPr lang="en-US" altLang="sr-Latn-RS" sz="20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000" b="1" dirty="0" err="1">
                <a:solidFill>
                  <a:srgbClr val="333333"/>
                </a:solidFill>
                <a:effectLst>
                  <a:outerShdw blurRad="38100" dist="38100" dir="2700000" algn="tl">
                    <a:srgbClr val="000000"/>
                  </a:outerShdw>
                </a:effectLst>
                <a:latin typeface="Times New Roman" pitchFamily="18" charset="0"/>
              </a:rPr>
              <a:t>anj</a:t>
            </a:r>
            <a:r>
              <a:rPr lang="sr-Latn-CS" altLang="sr-Latn-RS" sz="2000" b="1" dirty="0">
                <a:solidFill>
                  <a:srgbClr val="333333"/>
                </a:solidFill>
                <a:effectLst>
                  <a:outerShdw blurRad="38100" dist="38100" dir="2700000" algn="tl">
                    <a:srgbClr val="000000"/>
                  </a:outerShdw>
                </a:effectLst>
                <a:latin typeface="Times New Roman" pitchFamily="18" charset="0"/>
              </a:rPr>
              <a:t>a intenziteta zavisi od energije upadnog zra</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enja i dosti</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000" b="1" dirty="0" smtClean="0">
                <a:solidFill>
                  <a:srgbClr val="333333"/>
                </a:solidFill>
                <a:effectLst>
                  <a:outerShdw blurRad="38100" dist="38100" dir="2700000" algn="tl">
                    <a:srgbClr val="000000"/>
                  </a:outerShdw>
                </a:effectLst>
                <a:latin typeface="Times New Roman" pitchFamily="18" charset="0"/>
              </a:rPr>
              <a:t>e  </a:t>
            </a:r>
            <a:r>
              <a:rPr lang="sr-Latn-CS" altLang="sr-Latn-RS" sz="2000" b="1" dirty="0">
                <a:solidFill>
                  <a:srgbClr val="333333"/>
                </a:solidFill>
                <a:effectLst>
                  <a:outerShdw blurRad="38100" dist="38100" dir="2700000" algn="tl">
                    <a:srgbClr val="000000"/>
                  </a:outerShdw>
                </a:effectLst>
                <a:latin typeface="Times New Roman" pitchFamily="18" charset="0"/>
              </a:rPr>
              <a:t>maksimum kada je E </a:t>
            </a:r>
            <a:r>
              <a:rPr lang="sr-Latn-CS" altLang="sr-Latn-RS" sz="2000" b="1" dirty="0" smtClean="0">
                <a:solidFill>
                  <a:srgbClr val="333333"/>
                </a:solidFill>
                <a:effectLst>
                  <a:outerShdw blurRad="38100" dist="38100" dir="2700000" algn="tl">
                    <a:srgbClr val="000000"/>
                  </a:outerShdw>
                </a:effectLst>
                <a:latin typeface="Times New Roman" pitchFamily="18" charset="0"/>
              </a:rPr>
              <a:t>upadnog zračenja </a:t>
            </a:r>
            <a:r>
              <a:rPr lang="sr-Latn-CS" altLang="sr-Latn-RS" sz="2000" b="1" dirty="0">
                <a:solidFill>
                  <a:srgbClr val="333333"/>
                </a:solidFill>
                <a:effectLst>
                  <a:outerShdw blurRad="38100" dist="38100" dir="2700000" algn="tl">
                    <a:srgbClr val="000000"/>
                  </a:outerShdw>
                </a:effectLst>
                <a:latin typeface="Times New Roman" pitchFamily="18" charset="0"/>
              </a:rPr>
              <a:t>pribli</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000" b="1" dirty="0">
                <a:solidFill>
                  <a:srgbClr val="333333"/>
                </a:solidFill>
                <a:effectLst>
                  <a:outerShdw blurRad="38100" dist="38100" dir="2700000" algn="tl">
                    <a:srgbClr val="000000"/>
                  </a:outerShdw>
                </a:effectLst>
                <a:latin typeface="Times New Roman" pitchFamily="18" charset="0"/>
              </a:rPr>
              <a:t>no jednaka E </a:t>
            </a:r>
            <a:r>
              <a:rPr lang="sr-Latn-CS" altLang="sr-Latn-RS" sz="2000" b="1" dirty="0" smtClean="0">
                <a:solidFill>
                  <a:srgbClr val="333333"/>
                </a:solidFill>
                <a:effectLst>
                  <a:outerShdw blurRad="38100" dist="38100" dir="2700000" algn="tl">
                    <a:srgbClr val="000000"/>
                  </a:outerShdw>
                </a:effectLst>
                <a:latin typeface="Times New Roman" pitchFamily="18" charset="0"/>
              </a:rPr>
              <a:t>  maksimumu </a:t>
            </a:r>
            <a:r>
              <a:rPr lang="sr-Latn-CS" altLang="sr-Latn-RS" sz="2000" b="1" dirty="0">
                <a:solidFill>
                  <a:srgbClr val="333333"/>
                </a:solidFill>
                <a:effectLst>
                  <a:outerShdw blurRad="38100" dist="38100" dir="2700000" algn="tl">
                    <a:srgbClr val="000000"/>
                  </a:outerShdw>
                </a:effectLst>
                <a:latin typeface="Times New Roman" pitchFamily="18" charset="0"/>
              </a:rPr>
              <a:t>apsorpcione trake</a:t>
            </a:r>
            <a:endParaRPr lang="sr-Latn-CS" altLang="sr-Latn-RS" sz="2400" b="1" i="1" dirty="0">
              <a:solidFill>
                <a:srgbClr val="333333"/>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endParaRPr lang="sr-Latn-CS" altLang="sr-Latn-RS" sz="2400" b="1" i="1" dirty="0">
              <a:solidFill>
                <a:srgbClr val="333333"/>
              </a:solidFill>
              <a:effectLst>
                <a:outerShdw blurRad="38100" dist="38100" dir="2700000" algn="tl">
                  <a:srgbClr val="000000"/>
                </a:outerShdw>
              </a:effectLst>
              <a:latin typeface="YuTimes.Bold" pitchFamily="2" charset="0"/>
            </a:endParaRPr>
          </a:p>
          <a:p>
            <a:pPr>
              <a:spcBef>
                <a:spcPct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t</a:t>
            </a:r>
            <a:r>
              <a:rPr lang="en-US" altLang="sr-Latn-RS" sz="2000" b="1" dirty="0">
                <a:solidFill>
                  <a:srgbClr val="333333"/>
                </a:solidFill>
                <a:effectLst>
                  <a:outerShdw blurRad="38100" dist="38100" dir="2700000" algn="tl">
                    <a:srgbClr val="000000"/>
                  </a:outerShdw>
                </a:effectLst>
                <a:latin typeface="Times New Roman" pitchFamily="18" charset="0"/>
              </a:rPr>
              <a:t>rake u RR </a:t>
            </a:r>
            <a:r>
              <a:rPr lang="en-US" altLang="sr-Latn-RS" sz="2000" b="1" dirty="0" err="1">
                <a:solidFill>
                  <a:srgbClr val="333333"/>
                </a:solidFill>
                <a:effectLst>
                  <a:outerShdw blurRad="38100" dist="38100" dir="2700000" algn="tl">
                    <a:srgbClr val="000000"/>
                  </a:outerShdw>
                </a:effectLst>
                <a:latin typeface="Times New Roman" pitchFamily="18" charset="0"/>
              </a:rPr>
              <a:t>spektrima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su</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FF0066"/>
                </a:solidFill>
                <a:effectLst>
                  <a:outerShdw blurRad="38100" dist="38100" dir="2700000" algn="tl">
                    <a:srgbClr val="000000"/>
                  </a:outerShdw>
                </a:effectLst>
                <a:latin typeface="Times New Roman" pitchFamily="18" charset="0"/>
              </a:rPr>
              <a:t>znatno</a:t>
            </a:r>
            <a:r>
              <a:rPr lang="en-US" altLang="sr-Latn-RS" sz="2000" b="1" dirty="0">
                <a:solidFill>
                  <a:srgbClr val="FF0066"/>
                </a:solidFill>
                <a:effectLst>
                  <a:outerShdw blurRad="38100" dist="38100" dir="2700000" algn="tl">
                    <a:srgbClr val="000000"/>
                  </a:outerShdw>
                </a:effectLst>
                <a:latin typeface="Times New Roman" pitchFamily="18" charset="0"/>
              </a:rPr>
              <a:t> </a:t>
            </a:r>
            <a:r>
              <a:rPr lang="en-US" altLang="sr-Latn-RS" sz="2000" b="1" dirty="0" err="1" smtClean="0">
                <a:solidFill>
                  <a:srgbClr val="FF0066"/>
                </a:solidFill>
                <a:effectLst>
                  <a:outerShdw blurRad="38100" dist="38100" dir="2700000" algn="tl">
                    <a:srgbClr val="000000"/>
                  </a:outerShdw>
                </a:effectLst>
                <a:latin typeface="Times New Roman" pitchFamily="18" charset="0"/>
              </a:rPr>
              <a:t>intenzivnije</a:t>
            </a:r>
            <a:r>
              <a:rPr lang="sr-Latn-RS" altLang="sr-Latn-RS" sz="2000" b="1" dirty="0" smtClean="0">
                <a:solidFill>
                  <a:srgbClr val="FF0066"/>
                </a:solidFill>
                <a:effectLst>
                  <a:outerShdw blurRad="38100" dist="38100" dir="2700000" algn="tl">
                    <a:srgbClr val="000000"/>
                  </a:outerShdw>
                </a:effectLst>
                <a:latin typeface="Times New Roman" pitchFamily="18" charset="0"/>
              </a:rPr>
              <a:t> </a:t>
            </a:r>
            <a:r>
              <a:rPr lang="sr-Latn-CS" altLang="sr-Latn-RS" sz="2000" b="1" dirty="0" smtClean="0">
                <a:solidFill>
                  <a:srgbClr val="FF0066"/>
                </a:solidFill>
                <a:effectLst>
                  <a:outerShdw blurRad="38100" dist="38100" dir="2700000" algn="tl">
                    <a:srgbClr val="000000"/>
                  </a:outerShdw>
                </a:effectLst>
                <a:latin typeface="Times New Roman" pitchFamily="18" charset="0"/>
              </a:rPr>
              <a:t>(</a:t>
            </a:r>
            <a:r>
              <a:rPr lang="en-US" altLang="sr-Latn-RS" sz="2000" b="1" dirty="0">
                <a:solidFill>
                  <a:srgbClr val="FF0066"/>
                </a:solidFill>
                <a:effectLst>
                  <a:outerShdw blurRad="38100" dist="38100" dir="2700000" algn="tl">
                    <a:srgbClr val="000000"/>
                  </a:outerShdw>
                </a:effectLst>
                <a:latin typeface="Times New Roman" pitchFamily="18" charset="0"/>
              </a:rPr>
              <a:t>10</a:t>
            </a:r>
            <a:r>
              <a:rPr lang="en-US" altLang="sr-Latn-RS" sz="2000" b="1" baseline="30000" dirty="0">
                <a:solidFill>
                  <a:srgbClr val="FF0066"/>
                </a:solidFill>
                <a:effectLst>
                  <a:outerShdw blurRad="38100" dist="38100" dir="2700000" algn="tl">
                    <a:srgbClr val="000000"/>
                  </a:outerShdw>
                </a:effectLst>
                <a:latin typeface="Times New Roman" pitchFamily="18" charset="0"/>
              </a:rPr>
              <a:t>2</a:t>
            </a:r>
            <a:r>
              <a:rPr lang="en-US" altLang="sr-Latn-RS" sz="2000" b="1" dirty="0">
                <a:solidFill>
                  <a:srgbClr val="FF0066"/>
                </a:solidFill>
                <a:effectLst>
                  <a:outerShdw blurRad="38100" dist="38100" dir="2700000" algn="tl">
                    <a:srgbClr val="000000"/>
                  </a:outerShdw>
                </a:effectLst>
                <a:latin typeface="Times New Roman" pitchFamily="18" charset="0"/>
              </a:rPr>
              <a:t>-10</a:t>
            </a:r>
            <a:r>
              <a:rPr lang="en-US" altLang="sr-Latn-RS" sz="2000" b="1" baseline="30000" dirty="0">
                <a:solidFill>
                  <a:srgbClr val="FF0066"/>
                </a:solidFill>
                <a:effectLst>
                  <a:outerShdw blurRad="38100" dist="38100" dir="2700000" algn="tl">
                    <a:srgbClr val="000000"/>
                  </a:outerShdw>
                </a:effectLst>
                <a:latin typeface="Times New Roman" pitchFamily="18" charset="0"/>
              </a:rPr>
              <a:t>6 </a:t>
            </a:r>
            <a:r>
              <a:rPr lang="sr-Latn-CS" altLang="sr-Latn-RS" sz="2000" b="1" dirty="0">
                <a:solidFill>
                  <a:srgbClr val="FF0066"/>
                </a:solidFill>
                <a:effectLst>
                  <a:outerShdw blurRad="38100" dist="38100" dir="2700000" algn="tl">
                    <a:srgbClr val="000000"/>
                  </a:outerShdw>
                </a:effectLst>
                <a:latin typeface="Times New Roman" pitchFamily="18" charset="0"/>
              </a:rPr>
              <a:t>)</a:t>
            </a:r>
            <a:r>
              <a:rPr lang="en-US" altLang="sr-Latn-RS" sz="2000" b="1" dirty="0">
                <a:solidFill>
                  <a:srgbClr val="333333"/>
                </a:solidFill>
                <a:effectLst>
                  <a:outerShdw blurRad="38100" dist="38100" dir="2700000" algn="tl">
                    <a:srgbClr val="000000"/>
                  </a:outerShdw>
                </a:effectLst>
                <a:latin typeface="Times New Roman" pitchFamily="18" charset="0"/>
              </a:rPr>
              <a:t> u </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rPr>
              <a:t>odnosu</a:t>
            </a:r>
            <a:r>
              <a:rPr lang="en-U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na</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trake</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smtClean="0">
                <a:solidFill>
                  <a:srgbClr val="333333"/>
                </a:solidFill>
                <a:effectLst>
                  <a:outerShdw blurRad="38100" dist="38100" dir="2700000" algn="tl">
                    <a:srgbClr val="000000"/>
                  </a:outerShdw>
                </a:effectLst>
                <a:latin typeface="Times New Roman" pitchFamily="18" charset="0"/>
              </a:rPr>
              <a:t>u </a:t>
            </a:r>
            <a:r>
              <a:rPr lang="sr-Latn-CS" altLang="sr-Latn-RS" sz="2000" b="1" dirty="0">
                <a:solidFill>
                  <a:srgbClr val="333333"/>
                </a:solidFill>
                <a:effectLst>
                  <a:outerShdw blurRad="38100" dist="38100" dir="2700000" algn="tl">
                    <a:srgbClr val="000000"/>
                  </a:outerShdw>
                </a:effectLst>
                <a:latin typeface="Times New Roman" pitchFamily="18" charset="0"/>
              </a:rPr>
              <a:t>NR </a:t>
            </a:r>
            <a:r>
              <a:rPr lang="en-US" altLang="sr-Latn-RS" sz="2000" b="1" dirty="0" err="1">
                <a:solidFill>
                  <a:srgbClr val="333333"/>
                </a:solidFill>
                <a:effectLst>
                  <a:outerShdw blurRad="38100" dist="38100" dir="2700000" algn="tl">
                    <a:srgbClr val="000000"/>
                  </a:outerShdw>
                </a:effectLst>
                <a:latin typeface="Times New Roman" pitchFamily="18" charset="0"/>
              </a:rPr>
              <a:t>spektrima</a:t>
            </a:r>
            <a:endParaRPr lang="en-US" altLang="sr-Latn-RS" sz="2000" b="1" dirty="0">
              <a:solidFill>
                <a:srgbClr val="333333"/>
              </a:solidFill>
              <a:effectLst>
                <a:outerShdw blurRad="38100" dist="38100" dir="2700000" algn="tl">
                  <a:srgbClr val="000000"/>
                </a:outerShdw>
              </a:effectLst>
              <a:latin typeface="Times New Roman" pitchFamily="18" charset="0"/>
            </a:endParaRPr>
          </a:p>
          <a:p>
            <a:pPr marL="0" indent="0">
              <a:buNone/>
            </a:pPr>
            <a:r>
              <a:rPr lang="en-US" altLang="sr-Latn-RS" sz="2000" b="1" dirty="0">
                <a:solidFill>
                  <a:srgbClr val="333333"/>
                </a:solidFill>
                <a:effectLst>
                  <a:outerShdw blurRad="38100" dist="38100" dir="2700000" algn="tl">
                    <a:srgbClr val="000000"/>
                  </a:outerShdw>
                </a:effectLst>
                <a:latin typeface="Times New Roman" pitchFamily="18" charset="0"/>
              </a:rPr>
              <a:t>		</a:t>
            </a:r>
          </a:p>
          <a:p>
            <a:pPr>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selektivno </a:t>
            </a:r>
            <a:r>
              <a:rPr lang="sr-Latn-RS" altLang="sr-Latn-RS" sz="2000" b="1" dirty="0">
                <a:solidFill>
                  <a:srgbClr val="333333"/>
                </a:solidFill>
                <a:effectLst>
                  <a:outerShdw blurRad="38100" dist="38100" dir="2700000" algn="tl">
                    <a:srgbClr val="000000"/>
                  </a:outerShdw>
                </a:effectLst>
                <a:latin typeface="Times New Roman" pitchFamily="18" charset="0"/>
              </a:rPr>
              <a:t>poja</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anj</a:t>
            </a:r>
            <a:r>
              <a:rPr lang="sr-Latn-CS" altLang="sr-Latn-RS" sz="2000" b="1" dirty="0">
                <a:solidFill>
                  <a:srgbClr val="333333"/>
                </a:solidFill>
                <a:effectLst>
                  <a:outerShdw blurRad="38100" dist="38100" dir="2700000" algn="tl">
                    <a:srgbClr val="000000"/>
                  </a:outerShdw>
                </a:effectLst>
                <a:latin typeface="Times New Roman" pitchFamily="18" charset="0"/>
              </a:rPr>
              <a:t>e</a:t>
            </a:r>
            <a:r>
              <a:rPr lang="sr-Latn-RS" altLang="sr-Latn-RS" sz="2000" b="1" dirty="0">
                <a:solidFill>
                  <a:srgbClr val="333333"/>
                </a:solidFill>
                <a:effectLst>
                  <a:outerShdw blurRad="38100" dist="38100" dir="2700000" algn="tl">
                    <a:srgbClr val="000000"/>
                  </a:outerShdw>
                </a:effectLst>
                <a:latin typeface="Times New Roman" pitchFamily="18" charset="0"/>
              </a:rPr>
              <a:t> intenziteta rasutog</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 zra</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enja omogu</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RS" altLang="sr-Latn-RS" sz="2000" b="1" dirty="0">
                <a:solidFill>
                  <a:srgbClr val="333333"/>
                </a:solidFill>
                <a:effectLst>
                  <a:outerShdw blurRad="38100" dist="38100" dir="2700000" algn="tl">
                    <a:srgbClr val="000000"/>
                  </a:outerShdw>
                </a:effectLst>
                <a:latin typeface="Times New Roman" pitchFamily="18" charset="0"/>
              </a:rPr>
              <a:t>ava analizu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uzoraka </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FF0066"/>
                </a:solidFill>
                <a:effectLst>
                  <a:outerShdw blurRad="38100" dist="38100" dir="2700000" algn="tl">
                    <a:srgbClr val="000000"/>
                  </a:outerShdw>
                </a:effectLst>
                <a:latin typeface="Times New Roman" pitchFamily="18" charset="0"/>
              </a:rPr>
              <a:t>koncentracija i do 10</a:t>
            </a:r>
            <a:r>
              <a:rPr lang="sr-Latn-RS" altLang="sr-Latn-RS" sz="2000" b="1" baseline="30000" dirty="0">
                <a:solidFill>
                  <a:srgbClr val="FF0066"/>
                </a:solidFill>
                <a:effectLst>
                  <a:outerShdw blurRad="38100" dist="38100" dir="2700000" algn="tl">
                    <a:srgbClr val="000000"/>
                  </a:outerShdw>
                </a:effectLst>
                <a:latin typeface="Times New Roman" pitchFamily="18" charset="0"/>
              </a:rPr>
              <a:t>−8</a:t>
            </a:r>
            <a:r>
              <a:rPr lang="sr-Latn-RS" altLang="sr-Latn-RS" sz="2000" b="1" dirty="0">
                <a:solidFill>
                  <a:srgbClr val="FF0066"/>
                </a:solidFill>
                <a:effectLst>
                  <a:outerShdw blurRad="38100" dist="38100" dir="2700000" algn="tl">
                    <a:srgbClr val="000000"/>
                  </a:outerShdw>
                </a:effectLst>
                <a:latin typeface="Times New Roman" pitchFamily="18" charset="0"/>
              </a:rPr>
              <a:t> M</a:t>
            </a:r>
            <a:r>
              <a:rPr lang="sr-Latn-RS" altLang="sr-Latn-RS" sz="2000" b="1" dirty="0">
                <a:solidFill>
                  <a:srgbClr val="333333"/>
                </a:solidFill>
                <a:effectLst>
                  <a:outerShdw blurRad="38100" dist="38100" dir="2700000" algn="tl">
                    <a:srgbClr val="000000"/>
                  </a:outerShdw>
                </a:effectLst>
                <a:latin typeface="Times New Roman" pitchFamily="18" charset="0"/>
              </a:rPr>
              <a:t> ( za razliku od </a:t>
            </a:r>
            <a:r>
              <a:rPr lang="sr-Latn-CS" altLang="sr-Latn-RS" sz="2000" b="1" dirty="0">
                <a:solidFill>
                  <a:srgbClr val="333333"/>
                </a:solidFill>
                <a:effectLst>
                  <a:outerShdw blurRad="38100" dist="38100" dir="2700000" algn="tl">
                    <a:srgbClr val="000000"/>
                  </a:outerShdw>
                </a:effectLst>
                <a:latin typeface="Times New Roman" pitchFamily="18" charset="0"/>
              </a:rPr>
              <a:t>NR ef</a:t>
            </a:r>
            <a:r>
              <a:rPr lang="sr-Latn-RS" altLang="sr-Latn-RS" sz="2000" b="1" dirty="0">
                <a:solidFill>
                  <a:srgbClr val="333333"/>
                </a:solidFill>
                <a:effectLst>
                  <a:outerShdw blurRad="38100" dist="38100" dir="2700000" algn="tl">
                    <a:srgbClr val="000000"/>
                  </a:outerShdw>
                </a:effectLst>
                <a:latin typeface="Times New Roman" pitchFamily="18" charset="0"/>
              </a:rPr>
              <a:t>ekta koji </a:t>
            </a:r>
            <a:r>
              <a:rPr lang="sr-Latn-RS" altLang="sr-Latn-RS" sz="2000" b="1" dirty="0" smtClean="0">
                <a:solidFill>
                  <a:srgbClr val="333333"/>
                </a:solidFill>
                <a:effectLst>
                  <a:outerShdw blurRad="38100" dist="38100" dir="2700000" algn="tl">
                    <a:srgbClr val="000000"/>
                  </a:outerShdw>
                </a:effectLst>
                <a:latin typeface="Times New Roman" pitchFamily="18" charset="0"/>
              </a:rPr>
              <a:t>zahteva </a:t>
            </a:r>
            <a:r>
              <a:rPr lang="sr-Latn-CS" altLang="sr-Latn-RS" sz="2000" b="1" dirty="0" smtClean="0">
                <a:solidFill>
                  <a:srgbClr val="333333"/>
                </a:solidFill>
                <a:effectLst>
                  <a:outerShdw blurRad="38100" dist="38100" dir="2700000" algn="tl">
                    <a:srgbClr val="000000"/>
                  </a:outerShdw>
                </a:effectLst>
                <a:latin typeface="Times New Roman" pitchFamily="18" charset="0"/>
              </a:rPr>
              <a:t>ve</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000" b="1" dirty="0">
                <a:solidFill>
                  <a:srgbClr val="333333"/>
                </a:solidFill>
                <a:effectLst>
                  <a:outerShdw blurRad="38100" dist="38100" dir="2700000" algn="tl">
                    <a:srgbClr val="000000"/>
                  </a:outerShdw>
                </a:effectLst>
                <a:latin typeface="Times New Roman" pitchFamily="18" charset="0"/>
              </a:rPr>
              <a:t>e </a:t>
            </a:r>
            <a:r>
              <a:rPr lang="sr-Latn-RS" altLang="sr-Latn-RS" sz="2000" b="1" dirty="0">
                <a:solidFill>
                  <a:srgbClr val="333333"/>
                </a:solidFill>
                <a:effectLst>
                  <a:outerShdw blurRad="38100" dist="38100" dir="2700000" algn="tl">
                    <a:srgbClr val="000000"/>
                  </a:outerShdw>
                </a:effectLst>
                <a:latin typeface="Times New Roman" pitchFamily="18" charset="0"/>
              </a:rPr>
              <a:t>koncentracije</a:t>
            </a:r>
            <a:r>
              <a:rPr lang="sr-Latn-CS" altLang="sr-Latn-RS" sz="2000" b="1" dirty="0">
                <a:solidFill>
                  <a:srgbClr val="333333"/>
                </a:solidFill>
                <a:effectLst>
                  <a:outerShdw blurRad="38100" dist="38100" dir="2700000" algn="tl">
                    <a:srgbClr val="000000"/>
                  </a:outerShdw>
                </a:effectLst>
                <a:latin typeface="Times New Roman" pitchFamily="18" charset="0"/>
              </a:rPr>
              <a:t>,</a:t>
            </a:r>
            <a:r>
              <a:rPr lang="sr-Latn-RS" altLang="sr-Latn-RS" sz="20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i do </a:t>
            </a:r>
            <a:r>
              <a:rPr lang="sr-Latn-RS" altLang="sr-Latn-RS" sz="2000" b="1" dirty="0">
                <a:solidFill>
                  <a:srgbClr val="333333"/>
                </a:solidFill>
                <a:effectLst>
                  <a:outerShdw blurRad="38100" dist="38100" dir="2700000" algn="tl">
                    <a:srgbClr val="000000"/>
                  </a:outerShdw>
                </a:effectLst>
                <a:latin typeface="Times New Roman" pitchFamily="18" charset="0"/>
              </a:rPr>
              <a:t>10</a:t>
            </a:r>
            <a:r>
              <a:rPr lang="sr-Latn-RS" altLang="sr-Latn-RS" sz="2000" b="1" baseline="30000" dirty="0">
                <a:solidFill>
                  <a:srgbClr val="333333"/>
                </a:solidFill>
                <a:effectLst>
                  <a:outerShdw blurRad="38100" dist="38100" dir="2700000" algn="tl">
                    <a:srgbClr val="000000"/>
                  </a:outerShdw>
                </a:effectLst>
                <a:latin typeface="Times New Roman" pitchFamily="18" charset="0"/>
              </a:rPr>
              <a:t>-2</a:t>
            </a:r>
            <a:r>
              <a:rPr lang="sr-Latn-RS" altLang="sr-Latn-RS" sz="2000" b="1" dirty="0">
                <a:solidFill>
                  <a:srgbClr val="333333"/>
                </a:solidFill>
                <a:effectLst>
                  <a:outerShdw blurRad="38100" dist="38100" dir="2700000" algn="tl">
                    <a:srgbClr val="000000"/>
                  </a:outerShdw>
                </a:effectLst>
                <a:latin typeface="Times New Roman" pitchFamily="18" charset="0"/>
              </a:rPr>
              <a:t> M</a:t>
            </a:r>
            <a:r>
              <a:rPr lang="sr-Latn-CS" altLang="sr-Latn-RS" sz="2000" b="1" dirty="0">
                <a:solidFill>
                  <a:srgbClr val="333333"/>
                </a:solidFill>
                <a:effectLst>
                  <a:outerShdw blurRad="38100" dist="38100" dir="2700000" algn="tl">
                    <a:srgbClr val="000000"/>
                  </a:outerShdw>
                </a:effectLst>
                <a:latin typeface="Times New Roman" pitchFamily="18" charset="0"/>
              </a:rPr>
              <a:t>)</a:t>
            </a:r>
          </a:p>
          <a:p>
            <a:pPr>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g</a:t>
            </a:r>
            <a:r>
              <a:rPr lang="sr-Latn-RS" altLang="sr-Latn-RS" sz="2000" b="1" dirty="0">
                <a:solidFill>
                  <a:srgbClr val="333333"/>
                </a:solidFill>
                <a:effectLst>
                  <a:outerShdw blurRad="38100" dist="38100" dir="2700000" algn="tl">
                    <a:srgbClr val="000000"/>
                  </a:outerShdw>
                </a:effectLst>
                <a:latin typeface="Times New Roman" pitchFamily="18" charset="0"/>
              </a:rPr>
              <a:t>lavni nedostatak metode je mogu</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RS" altLang="sr-Latn-RS" sz="2000" b="1" dirty="0">
                <a:solidFill>
                  <a:srgbClr val="333333"/>
                </a:solidFill>
                <a:effectLst>
                  <a:outerShdw blurRad="38100" dist="38100" dir="2700000" algn="tl">
                    <a:srgbClr val="000000"/>
                  </a:outerShdw>
                </a:effectLst>
                <a:latin typeface="Times New Roman" pitchFamily="18" charset="0"/>
              </a:rPr>
              <a:t>nost ja</a:t>
            </a:r>
            <a:r>
              <a:rPr lang="sr-Latn-CS" altLang="sr-Latn-RS" sz="2000" b="1" dirty="0">
                <a:solidFill>
                  <a:srgbClr val="333333"/>
                </a:solidFill>
                <a:effectLst>
                  <a:outerShdw blurRad="38100" dist="38100" dir="2700000" algn="tl">
                    <a:srgbClr val="000000"/>
                  </a:outerShdw>
                </a:effectLst>
                <a:latin typeface="Times New Roman" pitchFamily="18" charset="0"/>
              </a:rPr>
              <a:t>v</a:t>
            </a:r>
            <a:r>
              <a:rPr lang="sr-Latn-RS" altLang="sr-Latn-RS" sz="2000" b="1" dirty="0" smtClean="0">
                <a:solidFill>
                  <a:srgbClr val="333333"/>
                </a:solidFill>
                <a:effectLst>
                  <a:outerShdw blurRad="38100" dist="38100" dir="2700000" algn="tl">
                    <a:srgbClr val="000000"/>
                  </a:outerShdw>
                </a:effectLst>
                <a:latin typeface="Times New Roman" pitchFamily="18" charset="0"/>
              </a:rPr>
              <a:t>ljanja</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fluorescencije uzorka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kao i eventualno ošte</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RS" altLang="sr-Latn-RS" sz="2000" b="1" dirty="0">
                <a:solidFill>
                  <a:srgbClr val="333333"/>
                </a:solidFill>
                <a:effectLst>
                  <a:outerShdw blurRad="38100" dist="38100" dir="2700000" algn="tl">
                    <a:srgbClr val="000000"/>
                  </a:outerShdw>
                </a:effectLst>
                <a:latin typeface="Times New Roman" pitchFamily="18" charset="0"/>
              </a:rPr>
              <a:t>enje </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uzorka usled jačine upadnog zra</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enja</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0" indent="0">
              <a:buFontTx/>
              <a:buNone/>
            </a:pPr>
            <a:endParaRPr lang="en-US" altLang="sr-Latn-RS" sz="2000" b="1" dirty="0">
              <a:solidFill>
                <a:srgbClr val="333333"/>
              </a:solidFill>
              <a:effectLst>
                <a:outerShdw blurRad="38100" dist="38100" dir="2700000" algn="tl">
                  <a:srgbClr val="000000"/>
                </a:outerShdw>
              </a:effectLst>
              <a:latin typeface="Times New Roman" pitchFamily="18" charset="0"/>
            </a:endParaRPr>
          </a:p>
          <a:p>
            <a:pPr marL="0" indent="0">
              <a:spcBef>
                <a:spcPct val="0"/>
              </a:spcBef>
              <a:buFontTx/>
              <a:buNone/>
            </a:pPr>
            <a:endParaRPr lang="sr-Latn-CS" altLang="sr-Latn-RS" sz="2400" b="1" i="1" dirty="0">
              <a:solidFill>
                <a:srgbClr val="333333"/>
              </a:solidFill>
              <a:effectLst>
                <a:outerShdw blurRad="38100" dist="38100" dir="2700000" algn="tl">
                  <a:srgbClr val="000000"/>
                </a:outerShdw>
              </a:effectLst>
              <a:latin typeface="Times New Roman" pitchFamily="18" charset="0"/>
            </a:endParaRPr>
          </a:p>
          <a:p>
            <a:pPr marL="0" indent="0">
              <a:buFontTx/>
              <a:buNone/>
            </a:pPr>
            <a:endParaRPr lang="en-GB" altLang="sr-Latn-RS" sz="2000" b="1" dirty="0">
              <a:solidFill>
                <a:srgbClr val="333333"/>
              </a:solidFill>
              <a:latin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867" name="Rectangle 3"/>
          <p:cNvSpPr>
            <a:spLocks noGrp="1" noChangeArrowheads="1"/>
          </p:cNvSpPr>
          <p:nvPr>
            <p:ph type="body" idx="1"/>
          </p:nvPr>
        </p:nvSpPr>
        <p:spPr>
          <a:xfrm>
            <a:off x="457200" y="762000"/>
            <a:ext cx="8229600" cy="4800600"/>
          </a:xfrm>
        </p:spPr>
        <p:txBody>
          <a:bodyPr/>
          <a:lstStyle/>
          <a:p>
            <a:pPr>
              <a:spcBef>
                <a:spcPct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ct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poja</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rPr>
              <a:t>anje intenziteta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nekih traka je posledica sprezanja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elektronske i vibracione energije </a:t>
            </a:r>
            <a:r>
              <a:rPr lang="sr-Latn-CS" altLang="sr-Latn-RS" sz="2400" b="1" dirty="0">
                <a:solidFill>
                  <a:srgbClr val="FF0066"/>
                </a:solidFill>
                <a:effectLst>
                  <a:outerShdw blurRad="38100" dist="38100" dir="2700000" algn="tl">
                    <a:srgbClr val="000000"/>
                  </a:outerShdw>
                </a:effectLst>
                <a:latin typeface="Times New Roman" pitchFamily="18" charset="0"/>
              </a:rPr>
              <a:t> </a:t>
            </a:r>
          </a:p>
          <a:p>
            <a:pPr>
              <a:spcBef>
                <a:spcPct val="0"/>
              </a:spcBef>
              <a:buFont typeface="Wingdings" panose="05000000000000000000" pitchFamily="2" charset="2"/>
              <a:buChar char="Ø"/>
            </a:pPr>
            <a:endParaRPr lang="sr-Latn-CS" altLang="sr-Latn-RS" sz="2400" b="1" dirty="0">
              <a:solidFill>
                <a:srgbClr val="FF0066"/>
              </a:solidFill>
              <a:effectLst>
                <a:outerShdw blurRad="38100" dist="38100" dir="2700000" algn="tl">
                  <a:srgbClr val="000000"/>
                </a:outerShdw>
              </a:effectLst>
              <a:latin typeface="Times New Roman" pitchFamily="18" charset="0"/>
            </a:endParaRPr>
          </a:p>
          <a:p>
            <a:pPr>
              <a:spcBef>
                <a:spcPct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RR </a:t>
            </a:r>
            <a:r>
              <a:rPr lang="sr-Latn-CS" altLang="sr-Latn-RS" sz="2400" b="1" dirty="0">
                <a:solidFill>
                  <a:srgbClr val="333333"/>
                </a:solidFill>
                <a:effectLst>
                  <a:outerShdw blurRad="38100" dist="38100" dir="2700000" algn="tl">
                    <a:srgbClr val="000000"/>
                  </a:outerShdw>
                </a:effectLst>
                <a:latin typeface="Times New Roman" pitchFamily="18" charset="0"/>
              </a:rPr>
              <a:t>spektrima se dobijaju vibracioni spektri  pojedinačnih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hromofora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kao</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izolovan</a:t>
            </a:r>
            <a:r>
              <a:rPr lang="sr-Latn-CS" altLang="sr-Latn-RS" sz="2400" b="1" dirty="0">
                <a:solidFill>
                  <a:srgbClr val="333333"/>
                </a:solidFill>
                <a:effectLst>
                  <a:outerShdw blurRad="38100" dist="38100" dir="2700000" algn="tl">
                    <a:srgbClr val="000000"/>
                  </a:outerShdw>
                </a:effectLst>
                <a:latin typeface="Times New Roman" pitchFamily="18" charset="0"/>
              </a:rPr>
              <a:t>ih</a:t>
            </a:r>
            <a:r>
              <a:rPr lang="sr-Latn-CS" altLang="sr-Latn-RS" sz="2400" b="1" dirty="0" smtClean="0">
                <a:solidFill>
                  <a:srgbClr val="333333"/>
                </a:solidFill>
                <a:effectLst>
                  <a:outerShdw blurRad="38100" dist="38100" dir="2700000" algn="tl">
                    <a:srgbClr val="000000"/>
                  </a:outerShdw>
                </a:effectLst>
                <a:latin typeface="Times New Roman" pitchFamily="18" charset="0"/>
              </a:rPr>
              <a:t>,</a:t>
            </a:r>
            <a:r>
              <a:rPr lang="en-US" altLang="sr-Latn-RS" sz="2400" b="1" dirty="0" smtClean="0">
                <a:solidFill>
                  <a:srgbClr val="333333"/>
                </a:solidFill>
                <a:effectLst>
                  <a:outerShdw blurRad="38100" dist="38100" dir="2700000" algn="tl">
                    <a:srgbClr val="000000"/>
                  </a:outerShdw>
                </a:effectLst>
                <a:latin typeface="Times New Roman" pitchFamily="18" charset="0"/>
              </a:rPr>
              <a:t> </a:t>
            </a:r>
            <a:r>
              <a:rPr lang="en-US" altLang="sr-Latn-RS" sz="2400" b="1" dirty="0">
                <a:solidFill>
                  <a:srgbClr val="333333"/>
                </a:solidFill>
                <a:effectLst>
                  <a:outerShdw blurRad="38100" dist="38100" dir="2700000" algn="tl">
                    <a:srgbClr val="000000"/>
                  </a:outerShdw>
                </a:effectLst>
                <a:latin typeface="Times New Roman" pitchFamily="18" charset="0"/>
              </a:rPr>
              <a:t>u </a:t>
            </a:r>
            <a:r>
              <a:rPr lang="en-US" altLang="sr-Latn-RS" sz="2400" b="1" dirty="0" err="1">
                <a:solidFill>
                  <a:srgbClr val="333333"/>
                </a:solidFill>
                <a:effectLst>
                  <a:outerShdw blurRad="38100" dist="38100" dir="2700000" algn="tl">
                    <a:srgbClr val="000000"/>
                  </a:outerShdw>
                </a:effectLst>
                <a:latin typeface="Times New Roman" pitchFamily="18" charset="0"/>
              </a:rPr>
              <a:t>slu</a:t>
            </a:r>
            <a:r>
              <a:rPr lang="en-US" altLang="sr-Latn-RS" sz="24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400" b="1" dirty="0" err="1">
                <a:solidFill>
                  <a:srgbClr val="333333"/>
                </a:solidFill>
                <a:effectLst>
                  <a:outerShdw blurRad="38100" dist="38100" dir="2700000" algn="tl">
                    <a:srgbClr val="000000"/>
                  </a:outerShdw>
                </a:effectLst>
                <a:latin typeface="Times New Roman" pitchFamily="18" charset="0"/>
              </a:rPr>
              <a:t>ajevima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kada su one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sastavni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deo</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obi</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rPr>
              <a:t>no veoma slo</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400" b="1" dirty="0">
                <a:solidFill>
                  <a:srgbClr val="333333"/>
                </a:solidFill>
                <a:effectLst>
                  <a:outerShdw blurRad="38100" dist="38100" dir="2700000" algn="tl">
                    <a:srgbClr val="000000"/>
                  </a:outerShdw>
                </a:effectLst>
                <a:latin typeface="Times New Roman" pitchFamily="18" charset="0"/>
              </a:rPr>
              <a:t>enih biolo</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š</a:t>
            </a:r>
            <a:r>
              <a:rPr lang="sr-Latn-CS" altLang="sr-Latn-RS" sz="2400" b="1" dirty="0">
                <a:solidFill>
                  <a:srgbClr val="333333"/>
                </a:solidFill>
                <a:effectLst>
                  <a:outerShdw blurRad="38100" dist="38100" dir="2700000" algn="tl">
                    <a:srgbClr val="000000"/>
                  </a:outerShdw>
                </a:effectLst>
                <a:latin typeface="Times New Roman" pitchFamily="18" charset="0"/>
              </a:rPr>
              <a:t>kih sistema</a:t>
            </a:r>
          </a:p>
          <a:p>
            <a:pPr>
              <a:spcBef>
                <a:spcPct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ct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o</a:t>
            </a:r>
            <a:r>
              <a:rPr lang="sr-Latn-RS" altLang="sr-Latn-RS" sz="2400" b="1" dirty="0">
                <a:solidFill>
                  <a:srgbClr val="333333"/>
                </a:solidFill>
                <a:effectLst>
                  <a:outerShdw blurRad="38100" dist="38100" dir="2700000" algn="tl">
                    <a:srgbClr val="000000"/>
                  </a:outerShdw>
                </a:effectLst>
                <a:latin typeface="Times New Roman" pitchFamily="18" charset="0"/>
              </a:rPr>
              <a:t>vaj aspekt Ramanske spektroskopije postaje od </a:t>
            </a:r>
            <a:r>
              <a:rPr lang="sr-Latn-RS" altLang="sr-Latn-RS" sz="2400" b="1" dirty="0" smtClean="0">
                <a:solidFill>
                  <a:srgbClr val="333333"/>
                </a:solidFill>
                <a:effectLst>
                  <a:outerShdw blurRad="38100" dist="38100" dir="2700000" algn="tl">
                    <a:srgbClr val="000000"/>
                  </a:outerShdw>
                </a:effectLst>
                <a:latin typeface="Times New Roman" pitchFamily="18" charset="0"/>
              </a:rPr>
              <a:t>izuzetne</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RS" altLang="sr-Latn-RS" sz="2400" b="1" dirty="0" smtClean="0">
                <a:solidFill>
                  <a:srgbClr val="333333"/>
                </a:solidFill>
                <a:effectLst>
                  <a:outerShdw blurRad="38100" dist="38100" dir="2700000" algn="tl">
                    <a:srgbClr val="000000"/>
                  </a:outerShdw>
                </a:effectLst>
                <a:latin typeface="Times New Roman" pitchFamily="18" charset="0"/>
              </a:rPr>
              <a:t> </a:t>
            </a:r>
            <a:r>
              <a:rPr lang="sr-Latn-RS" altLang="sr-Latn-RS" sz="2400" b="1" dirty="0">
                <a:solidFill>
                  <a:srgbClr val="333333"/>
                </a:solidFill>
                <a:effectLst>
                  <a:outerShdw blurRad="38100" dist="38100" dir="2700000" algn="tl">
                    <a:srgbClr val="000000"/>
                  </a:outerShdw>
                </a:effectLst>
                <a:latin typeface="Times New Roman" pitchFamily="18" charset="0"/>
              </a:rPr>
              <a:t>va</a:t>
            </a:r>
            <a:r>
              <a:rPr lang="sr-Latn-R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RS" altLang="sr-Latn-RS" sz="2400" b="1" dirty="0">
                <a:solidFill>
                  <a:srgbClr val="333333"/>
                </a:solidFill>
                <a:effectLst>
                  <a:outerShdw blurRad="38100" dist="38100" dir="2700000" algn="tl">
                    <a:srgbClr val="000000"/>
                  </a:outerShdw>
                </a:effectLst>
                <a:latin typeface="Times New Roman" pitchFamily="18" charset="0"/>
              </a:rPr>
              <a:t>nosti u analizi velikih bioloških molekula sa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RS" altLang="sr-Latn-RS" sz="2400" b="1" dirty="0">
                <a:solidFill>
                  <a:srgbClr val="333333"/>
                </a:solidFill>
                <a:effectLst>
                  <a:outerShdw blurRad="38100" dist="38100" dir="2700000" algn="tl">
                    <a:srgbClr val="000000"/>
                  </a:outerShdw>
                </a:effectLst>
                <a:latin typeface="Times New Roman" pitchFamily="18" charset="0"/>
              </a:rPr>
              <a:t>hromoforama </a:t>
            </a:r>
            <a:r>
              <a:rPr lang="sr-Latn-RS" altLang="sr-Latn-RS" sz="2400" b="1" dirty="0" smtClean="0">
                <a:solidFill>
                  <a:srgbClr val="333333"/>
                </a:solidFill>
                <a:effectLst>
                  <a:outerShdw blurRad="38100" dist="38100" dir="2700000" algn="tl">
                    <a:srgbClr val="000000"/>
                  </a:outerShdw>
                </a:effectLst>
                <a:latin typeface="Times New Roman" pitchFamily="18" charset="0"/>
              </a:rPr>
              <a:t>koje </a:t>
            </a:r>
            <a:r>
              <a:rPr lang="sr-Latn-RS" altLang="sr-Latn-RS" sz="2400" b="1" dirty="0">
                <a:solidFill>
                  <a:srgbClr val="333333"/>
                </a:solidFill>
                <a:effectLst>
                  <a:outerShdw blurRad="38100" dist="38100" dir="2700000" algn="tl">
                    <a:srgbClr val="000000"/>
                  </a:outerShdw>
                </a:effectLst>
                <a:latin typeface="Times New Roman" pitchFamily="18" charset="0"/>
              </a:rPr>
              <a:t>su deo njihove strukture</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endParaRPr lang="en-GB" altLang="sr-Latn-RS" sz="2400" b="1" dirty="0">
              <a:solidFill>
                <a:srgbClr val="333333"/>
              </a:solidFill>
              <a:latin typeface="Times New Roman" pitchFamily="18" charset="0"/>
            </a:endParaRPr>
          </a:p>
          <a:p>
            <a:pPr>
              <a:buFont typeface="Wingdings" panose="05000000000000000000" pitchFamily="2" charset="2"/>
              <a:buChar char="Ø"/>
            </a:pPr>
            <a:endParaRPr lang="en-US" altLang="sr-Latn-RS" sz="24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758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609600"/>
            <a:ext cx="5048250" cy="5295900"/>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675845" name="Rectangle 5"/>
          <p:cNvSpPr>
            <a:spLocks noChangeArrowheads="1"/>
          </p:cNvSpPr>
          <p:nvPr/>
        </p:nvSpPr>
        <p:spPr bwMode="auto">
          <a:xfrm>
            <a:off x="1066800" y="1752600"/>
            <a:ext cx="2438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Flavin hromofora i njeno vezivanje u</a:t>
            </a:r>
          </a:p>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strukturi proteina</a:t>
            </a:r>
          </a:p>
        </p:txBody>
      </p:sp>
      <p:pic>
        <p:nvPicPr>
          <p:cNvPr id="675854" name="Picture 14" descr="media_207997_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200400"/>
            <a:ext cx="2286000" cy="2752725"/>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9" name="Rectangle 3"/>
          <p:cNvSpPr>
            <a:spLocks noGrp="1" noChangeArrowheads="1"/>
          </p:cNvSpPr>
          <p:nvPr>
            <p:ph type="body" idx="1"/>
          </p:nvPr>
        </p:nvSpPr>
        <p:spPr>
          <a:xfrm>
            <a:off x="457200" y="685800"/>
            <a:ext cx="8305800" cy="5715000"/>
          </a:xfrm>
        </p:spPr>
        <p:txBody>
          <a:bodyPr/>
          <a:lstStyle/>
          <a:p>
            <a:pPr>
              <a:spcBef>
                <a:spcPts val="0"/>
              </a:spcBef>
              <a:buFont typeface="Wingdings" panose="05000000000000000000" pitchFamily="2" charset="2"/>
              <a:buChar char="Ø"/>
            </a:pPr>
            <a:r>
              <a:rPr lang="sr-Latn-RS" altLang="sr-Latn-RS" sz="2400" b="1" dirty="0" smtClean="0">
                <a:solidFill>
                  <a:srgbClr val="333333"/>
                </a:solidFill>
                <a:effectLst>
                  <a:outerShdw blurRad="38100" dist="38100" dir="2700000" algn="tl">
                    <a:srgbClr val="000000"/>
                  </a:outerShdw>
                </a:effectLst>
                <a:latin typeface="Times New Roman" pitchFamily="18" charset="0"/>
              </a:rPr>
              <a:t>u </a:t>
            </a:r>
            <a:r>
              <a:rPr lang="sr-Latn-RS" altLang="sr-Latn-RS" sz="2400" b="1" dirty="0">
                <a:solidFill>
                  <a:srgbClr val="333333"/>
                </a:solidFill>
                <a:effectLst>
                  <a:outerShdw blurRad="38100" dist="38100" dir="2700000" algn="tl">
                    <a:srgbClr val="000000"/>
                  </a:outerShdw>
                </a:effectLst>
                <a:latin typeface="Times New Roman" pitchFamily="18" charset="0"/>
              </a:rPr>
              <a:t>molekulima u kojima ima i po </a:t>
            </a:r>
            <a:r>
              <a:rPr lang="sr-Latn-CS" altLang="sr-Latn-RS" sz="2400" b="1" dirty="0">
                <a:solidFill>
                  <a:srgbClr val="333333"/>
                </a:solidFill>
                <a:effectLst>
                  <a:outerShdw blurRad="38100" dist="38100" dir="2700000" algn="tl">
                    <a:srgbClr val="000000"/>
                  </a:outerShdw>
                </a:effectLst>
                <a:latin typeface="Times New Roman" pitchFamily="18" charset="0"/>
              </a:rPr>
              <a:t>više</a:t>
            </a:r>
            <a:r>
              <a:rPr lang="sr-Latn-R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smtClean="0">
                <a:solidFill>
                  <a:srgbClr val="333333"/>
                </a:solidFill>
                <a:effectLst>
                  <a:outerShdw blurRad="38100" dist="38100" dir="2700000" algn="tl">
                    <a:srgbClr val="000000"/>
                  </a:outerShdw>
                </a:effectLst>
                <a:latin typeface="Times New Roman" pitchFamily="18" charset="0"/>
              </a:rPr>
              <a:t>stotina </a:t>
            </a:r>
            <a:r>
              <a:rPr lang="sr-Latn-CS" altLang="sr-Latn-RS" sz="2400" b="1" dirty="0">
                <a:solidFill>
                  <a:srgbClr val="333333"/>
                </a:solidFill>
                <a:effectLst>
                  <a:outerShdw blurRad="38100" dist="38100" dir="2700000" algn="tl">
                    <a:srgbClr val="000000"/>
                  </a:outerShdw>
                </a:effectLst>
                <a:latin typeface="Times New Roman" pitchFamily="18" charset="0"/>
              </a:rPr>
              <a:t>(pa i hiljada)</a:t>
            </a:r>
            <a:r>
              <a:rPr lang="sr-Latn-RS" altLang="sr-Latn-RS" sz="2400" b="1" dirty="0">
                <a:solidFill>
                  <a:srgbClr val="333333"/>
                </a:solidFill>
                <a:effectLst>
                  <a:outerShdw blurRad="38100" dist="38100" dir="2700000" algn="tl">
                    <a:srgbClr val="000000"/>
                  </a:outerShdw>
                </a:effectLst>
                <a:latin typeface="Times New Roman" pitchFamily="18" charset="0"/>
              </a:rPr>
              <a:t> oblika </a:t>
            </a:r>
            <a:r>
              <a:rPr lang="sr-Latn-CS" altLang="sr-Latn-RS" sz="2400" b="1" dirty="0" smtClean="0">
                <a:solidFill>
                  <a:srgbClr val="333333"/>
                </a:solidFill>
                <a:effectLst>
                  <a:outerShdw blurRad="38100" dist="38100" dir="2700000" algn="tl">
                    <a:srgbClr val="000000"/>
                  </a:outerShdw>
                </a:effectLst>
                <a:latin typeface="Times New Roman" pitchFamily="18" charset="0"/>
              </a:rPr>
              <a:t>v</a:t>
            </a:r>
            <a:r>
              <a:rPr lang="sr-Latn-RS" altLang="sr-Latn-RS" sz="2400" b="1" dirty="0" smtClean="0">
                <a:solidFill>
                  <a:srgbClr val="333333"/>
                </a:solidFill>
                <a:effectLst>
                  <a:outerShdw blurRad="38100" dist="38100" dir="2700000" algn="tl">
                    <a:srgbClr val="000000"/>
                  </a:outerShdw>
                </a:effectLst>
                <a:latin typeface="Times New Roman" pitchFamily="18" charset="0"/>
              </a:rPr>
              <a:t>ibracija </a:t>
            </a:r>
            <a:r>
              <a:rPr lang="sr-Latn-RS" altLang="sr-Latn-RS" sz="2400" b="1" dirty="0">
                <a:solidFill>
                  <a:srgbClr val="333333"/>
                </a:solidFill>
                <a:effectLst>
                  <a:outerShdw blurRad="38100" dist="38100" dir="2700000" algn="tl">
                    <a:srgbClr val="000000"/>
                  </a:outerShdw>
                </a:effectLst>
                <a:latin typeface="Times New Roman" pitchFamily="18" charset="0"/>
              </a:rPr>
              <a:t>mo</a:t>
            </a:r>
            <a:r>
              <a:rPr lang="sr-Latn-R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RS" altLang="sr-Latn-RS" sz="2400" b="1" dirty="0">
                <a:solidFill>
                  <a:srgbClr val="333333"/>
                </a:solidFill>
                <a:effectLst>
                  <a:outerShdw blurRad="38100" dist="38100" dir="2700000" algn="tl">
                    <a:srgbClr val="000000"/>
                  </a:outerShdw>
                </a:effectLst>
                <a:latin typeface="Times New Roman" pitchFamily="18" charset="0"/>
              </a:rPr>
              <a:t>e se </a:t>
            </a:r>
            <a:r>
              <a:rPr lang="sr-Latn-RS" altLang="sr-Latn-RS" sz="2400" b="1" dirty="0" smtClean="0">
                <a:solidFill>
                  <a:srgbClr val="333333"/>
                </a:solidFill>
                <a:effectLst>
                  <a:outerShdw blurRad="38100" dist="38100" dir="2700000" algn="tl">
                    <a:srgbClr val="000000"/>
                  </a:outerShdw>
                </a:effectLst>
                <a:latin typeface="Times New Roman" pitchFamily="18" charset="0"/>
              </a:rPr>
              <a:t>analizirati</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jedan njihov </a:t>
            </a:r>
            <a:r>
              <a:rPr lang="sr-Latn-RS" altLang="sr-Latn-RS" sz="2400" b="1" dirty="0">
                <a:solidFill>
                  <a:srgbClr val="333333"/>
                </a:solidFill>
                <a:effectLst>
                  <a:outerShdw blurRad="38100" dist="38100" dir="2700000" algn="tl">
                    <a:srgbClr val="000000"/>
                  </a:outerShdw>
                </a:effectLst>
                <a:latin typeface="Times New Roman" pitchFamily="18" charset="0"/>
              </a:rPr>
              <a:t>veoma mali broj koj</a:t>
            </a:r>
            <a:r>
              <a:rPr lang="sr-Latn-CS" altLang="sr-Latn-RS" sz="2400" b="1" dirty="0">
                <a:solidFill>
                  <a:srgbClr val="333333"/>
                </a:solidFill>
                <a:effectLst>
                  <a:outerShdw blurRad="38100" dist="38100" dir="2700000" algn="tl">
                    <a:srgbClr val="000000"/>
                  </a:outerShdw>
                </a:effectLst>
                <a:latin typeface="Times New Roman" pitchFamily="18" charset="0"/>
              </a:rPr>
              <a:t>i</a:t>
            </a:r>
            <a:r>
              <a:rPr lang="sr-Latn-R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je</a:t>
            </a:r>
            <a:r>
              <a:rPr lang="sr-Latn-RS" altLang="sr-Latn-RS" sz="2400" b="1" dirty="0">
                <a:solidFill>
                  <a:srgbClr val="333333"/>
                </a:solidFill>
                <a:effectLst>
                  <a:outerShdw blurRad="38100" dist="38100" dir="2700000" algn="tl">
                    <a:srgbClr val="000000"/>
                  </a:outerShdw>
                </a:effectLst>
                <a:latin typeface="Times New Roman" pitchFamily="18" charset="0"/>
              </a:rPr>
              <a:t> </a:t>
            </a:r>
            <a:r>
              <a:rPr lang="sr-Latn-RS" altLang="sr-Latn-RS" sz="2400" b="1" dirty="0" smtClean="0">
                <a:solidFill>
                  <a:srgbClr val="333333"/>
                </a:solidFill>
                <a:effectLst>
                  <a:outerShdw blurRad="38100" dist="38100" dir="2700000" algn="tl">
                    <a:srgbClr val="000000"/>
                  </a:outerShdw>
                </a:effectLst>
                <a:latin typeface="Times New Roman" pitchFamily="18" charset="0"/>
              </a:rPr>
              <a:t>karakteristi</a:t>
            </a:r>
            <a:r>
              <a:rPr lang="sr-Latn-RS" altLang="sr-Latn-RS" sz="24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rPr>
              <a:t>a</a:t>
            </a:r>
            <a:r>
              <a:rPr lang="sr-Latn-RS" altLang="sr-Latn-RS" sz="2400" b="1" dirty="0">
                <a:solidFill>
                  <a:srgbClr val="333333"/>
                </a:solidFill>
                <a:effectLst>
                  <a:outerShdw blurRad="38100" dist="38100" dir="2700000" algn="tl">
                    <a:srgbClr val="000000"/>
                  </a:outerShdw>
                </a:effectLst>
                <a:latin typeface="Times New Roman" pitchFamily="18" charset="0"/>
              </a:rPr>
              <a:t>n </a:t>
            </a:r>
            <a:r>
              <a:rPr lang="sr-Latn-RS" altLang="sr-Latn-RS" sz="2400" b="1" dirty="0" smtClean="0">
                <a:solidFill>
                  <a:srgbClr val="333333"/>
                </a:solidFill>
                <a:effectLst>
                  <a:outerShdw blurRad="38100" dist="38100" dir="2700000" algn="tl">
                    <a:srgbClr val="000000"/>
                  </a:outerShdw>
                </a:effectLst>
                <a:latin typeface="Times New Roman" pitchFamily="18" charset="0"/>
              </a:rPr>
              <a:t>za određeni deo </a:t>
            </a:r>
            <a:r>
              <a:rPr lang="sr-Latn-RS" altLang="sr-Latn-RS" sz="2400" b="1" dirty="0">
                <a:solidFill>
                  <a:srgbClr val="333333"/>
                </a:solidFill>
                <a:effectLst>
                  <a:outerShdw blurRad="38100" dist="38100" dir="2700000" algn="tl">
                    <a:srgbClr val="000000"/>
                  </a:outerShdw>
                </a:effectLst>
                <a:latin typeface="Times New Roman" pitchFamily="18" charset="0"/>
              </a:rPr>
              <a:t>molekula a ne za molekul kao celinu</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selektivnost </a:t>
            </a:r>
            <a:r>
              <a:rPr lang="sr-Latn-CS" altLang="sr-Latn-RS" sz="2400" b="1" dirty="0">
                <a:solidFill>
                  <a:srgbClr val="333333"/>
                </a:solidFill>
                <a:effectLst>
                  <a:outerShdw blurRad="38100" dist="38100" dir="2700000" algn="tl">
                    <a:srgbClr val="000000"/>
                  </a:outerShdw>
                </a:effectLst>
                <a:latin typeface="Times New Roman" pitchFamily="18" charset="0"/>
              </a:rPr>
              <a:t>RR efekta u pojačanju intenziteta traka samo </a:t>
            </a:r>
            <a:r>
              <a:rPr lang="sr-Latn-CS" altLang="sr-Latn-RS" sz="2400" b="1" dirty="0" smtClean="0">
                <a:solidFill>
                  <a:srgbClr val="333333"/>
                </a:solidFill>
                <a:effectLst>
                  <a:outerShdw blurRad="38100" dist="38100" dir="2700000" algn="tl">
                    <a:srgbClr val="000000"/>
                  </a:outerShdw>
                </a:effectLst>
                <a:latin typeface="Times New Roman" pitchFamily="18" charset="0"/>
              </a:rPr>
              <a:t>određenih vibracionih oblika </a:t>
            </a:r>
            <a:r>
              <a:rPr lang="sr-Latn-CS" altLang="sr-Latn-RS" sz="2400" b="1" dirty="0">
                <a:solidFill>
                  <a:srgbClr val="333333"/>
                </a:solidFill>
                <a:effectLst>
                  <a:outerShdw blurRad="38100" dist="38100" dir="2700000" algn="tl">
                    <a:srgbClr val="000000"/>
                  </a:outerShdw>
                </a:effectLst>
                <a:latin typeface="Times New Roman" pitchFamily="18" charset="0"/>
              </a:rPr>
              <a:t>uslovljava jednostavnost </a:t>
            </a:r>
            <a:r>
              <a:rPr lang="sr-Latn-CS" altLang="sr-Latn-RS" sz="2400" b="1" dirty="0" smtClean="0">
                <a:solidFill>
                  <a:srgbClr val="333333"/>
                </a:solidFill>
                <a:effectLst>
                  <a:outerShdw blurRad="38100" dist="38100" dir="2700000" algn="tl">
                    <a:srgbClr val="000000"/>
                  </a:outerShdw>
                </a:effectLst>
                <a:latin typeface="Times New Roman" pitchFamily="18" charset="0"/>
              </a:rPr>
              <a:t>RR </a:t>
            </a:r>
            <a:r>
              <a:rPr lang="sr-Latn-CS" altLang="sr-Latn-RS" sz="2400" b="1" dirty="0">
                <a:solidFill>
                  <a:srgbClr val="333333"/>
                </a:solidFill>
                <a:effectLst>
                  <a:outerShdw blurRad="38100" dist="38100" dir="2700000" algn="tl">
                    <a:srgbClr val="000000"/>
                  </a:outerShdw>
                </a:effectLst>
                <a:latin typeface="Times New Roman" pitchFamily="18" charset="0"/>
              </a:rPr>
              <a:t>spektara i o</a:t>
            </a:r>
            <a:r>
              <a:rPr lang="sr-Latn-CS" altLang="sr-Latn-RS" sz="2400" b="1" dirty="0" smtClean="0">
                <a:solidFill>
                  <a:srgbClr val="333333"/>
                </a:solidFill>
                <a:effectLst>
                  <a:outerShdw blurRad="38100" dist="38100" dir="2700000" algn="tl">
                    <a:srgbClr val="000000"/>
                  </a:outerShdw>
                </a:effectLst>
                <a:latin typeface="Times New Roman" pitchFamily="18" charset="0"/>
              </a:rPr>
              <a:t>mogućava lakšu </a:t>
            </a:r>
            <a:r>
              <a:rPr lang="sr-Latn-CS" altLang="sr-Latn-RS" sz="2400" b="1" dirty="0">
                <a:solidFill>
                  <a:srgbClr val="333333"/>
                </a:solidFill>
                <a:effectLst>
                  <a:outerShdw blurRad="38100" dist="38100" dir="2700000" algn="tl">
                    <a:srgbClr val="000000"/>
                  </a:outerShdw>
                </a:effectLst>
                <a:latin typeface="Times New Roman" pitchFamily="18" charset="0"/>
              </a:rPr>
              <a:t>analizu</a:t>
            </a:r>
          </a:p>
          <a:p>
            <a:pPr>
              <a:spcBef>
                <a:spcPts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RR </a:t>
            </a:r>
            <a:r>
              <a:rPr lang="sr-Latn-CS" altLang="sr-Latn-RS" sz="2400" b="1" dirty="0">
                <a:solidFill>
                  <a:srgbClr val="333333"/>
                </a:solidFill>
                <a:effectLst>
                  <a:outerShdw blurRad="38100" dist="38100" dir="2700000" algn="tl">
                    <a:srgbClr val="000000"/>
                  </a:outerShdw>
                </a:effectLst>
                <a:latin typeface="Times New Roman" pitchFamily="18" charset="0"/>
              </a:rPr>
              <a:t>spektri sadrže uglavnom samo vibracione trake koje </a:t>
            </a:r>
            <a:r>
              <a:rPr lang="sr-Latn-CS" altLang="sr-Latn-RS" sz="2400" b="1" dirty="0" smtClean="0">
                <a:solidFill>
                  <a:srgbClr val="333333"/>
                </a:solidFill>
                <a:effectLst>
                  <a:outerShdw blurRad="38100" dist="38100" dir="2700000" algn="tl">
                    <a:srgbClr val="000000"/>
                  </a:outerShdw>
                </a:effectLst>
                <a:latin typeface="Times New Roman" pitchFamily="18" charset="0"/>
              </a:rPr>
              <a:t>odgovaraju  simetričnim ili </a:t>
            </a:r>
            <a:r>
              <a:rPr lang="sr-Latn-CS" altLang="sr-Latn-RS" sz="2400" b="1" dirty="0">
                <a:solidFill>
                  <a:srgbClr val="333333"/>
                </a:solidFill>
                <a:effectLst>
                  <a:outerShdw blurRad="38100" dist="38100" dir="2700000" algn="tl">
                    <a:srgbClr val="000000"/>
                  </a:outerShdw>
                </a:effectLst>
                <a:latin typeface="Times New Roman" pitchFamily="18" charset="0"/>
              </a:rPr>
              <a:t>nesimetričnim </a:t>
            </a:r>
            <a:r>
              <a:rPr lang="sr-Latn-CS" altLang="sr-Latn-RS" sz="2400" b="1" dirty="0">
                <a:solidFill>
                  <a:srgbClr val="FF0066"/>
                </a:solidFill>
                <a:effectLst>
                  <a:outerShdw blurRad="38100" dist="38100" dir="2700000" algn="tl">
                    <a:srgbClr val="000000"/>
                  </a:outerShdw>
                </a:effectLst>
                <a:latin typeface="Times New Roman" pitchFamily="18" charset="0"/>
              </a:rPr>
              <a:t>osnovnim oblicima</a:t>
            </a:r>
            <a:r>
              <a:rPr lang="sr-Latn-CS" altLang="sr-Latn-RS" sz="2400" b="1" dirty="0">
                <a:solidFill>
                  <a:srgbClr val="333333"/>
                </a:solidFill>
                <a:effectLst>
                  <a:outerShdw blurRad="38100" dist="38100" dir="2700000" algn="tl">
                    <a:srgbClr val="000000"/>
                  </a:outerShdw>
                </a:effectLst>
                <a:latin typeface="Times New Roman" pitchFamily="18" charset="0"/>
              </a:rPr>
              <a:t> u zavisnosti od prirode </a:t>
            </a:r>
            <a:r>
              <a:rPr lang="sr-Latn-CS" altLang="sr-Latn-RS" sz="2400" b="1" dirty="0" smtClean="0">
                <a:solidFill>
                  <a:srgbClr val="333333"/>
                </a:solidFill>
                <a:effectLst>
                  <a:outerShdw blurRad="38100" dist="38100" dir="2700000" algn="tl">
                    <a:srgbClr val="000000"/>
                  </a:outerShdw>
                </a:effectLst>
                <a:latin typeface="Times New Roman" pitchFamily="18" charset="0"/>
              </a:rPr>
              <a:t>rezonantnog </a:t>
            </a:r>
            <a:r>
              <a:rPr lang="sr-Latn-CS" altLang="sr-Latn-RS" sz="2400" b="1" dirty="0">
                <a:solidFill>
                  <a:srgbClr val="333333"/>
                </a:solidFill>
                <a:effectLst>
                  <a:outerShdw blurRad="38100" dist="38100" dir="2700000" algn="tl">
                    <a:srgbClr val="000000"/>
                  </a:outerShdw>
                </a:effectLst>
                <a:latin typeface="Times New Roman" pitchFamily="18" charset="0"/>
              </a:rPr>
              <a:t>elektronskog stanja</a:t>
            </a:r>
          </a:p>
          <a:p>
            <a:pPr>
              <a:spcBef>
                <a:spcPts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en-US" altLang="sr-Latn-RS" sz="2000" dirty="0">
              <a:solidFill>
                <a:srgbClr val="333333"/>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3" name="Rectangle 3"/>
          <p:cNvSpPr>
            <a:spLocks noGrp="1" noChangeArrowheads="1"/>
          </p:cNvSpPr>
          <p:nvPr>
            <p:ph type="body" idx="1"/>
          </p:nvPr>
        </p:nvSpPr>
        <p:spPr>
          <a:xfrm>
            <a:off x="381000" y="457200"/>
            <a:ext cx="6705600" cy="6172200"/>
          </a:xfrm>
        </p:spPr>
        <p:txBody>
          <a:bodyPr/>
          <a:lstStyle/>
          <a:p>
            <a:pPr>
              <a:spcBef>
                <a:spcPts val="0"/>
              </a:spcBef>
              <a:buFont typeface="Wingdings" panose="05000000000000000000" pitchFamily="2" charset="2"/>
              <a:buChar char="Ø"/>
            </a:pPr>
            <a:r>
              <a:rPr lang="en-US" altLang="sr-Latn-RS" sz="1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1871</a:t>
            </a:r>
            <a:r>
              <a:rPr lang="en-US" altLang="sr-Latn-RS" sz="1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god. </a:t>
            </a:r>
            <a:r>
              <a:rPr lang="sr-Latn-CS" altLang="sr-Latn-RS" sz="1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a:t>
            </a:r>
            <a:r>
              <a:rPr lang="en-US" altLang="sr-Latn-RS" sz="18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ord</a:t>
            </a:r>
            <a:r>
              <a:rPr lang="en-US" altLang="sr-Latn-RS" sz="1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err="1">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Rejli</a:t>
            </a:r>
            <a:r>
              <a:rPr lang="en-U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1903. dobio Nobelovu nagradu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za fiziku) </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je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pokazao</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da je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intenzitet</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rasutog</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a:t>
            </a:r>
            <a:r>
              <a:rPr lang="sr-Latn-R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enja</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vezi</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sa</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talasnom</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du</a:t>
            </a:r>
            <a:r>
              <a:rPr lang="sr-Latn-R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ž</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inom</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zra</a:t>
            </a:r>
            <a:r>
              <a:rPr lang="sr-Latn-R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č</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enja</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preko</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relacije</a:t>
            </a:r>
            <a:r>
              <a:rPr lang="en-U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p>
          <a:p>
            <a:pPr algn="ctr">
              <a:spcBef>
                <a:spcPts val="0"/>
              </a:spcBef>
              <a:buFont typeface="Wingdings" panose="05000000000000000000" pitchFamily="2" charset="2"/>
              <a:buChar char="Ø"/>
            </a:pPr>
            <a:endParaRPr lang="sr-Latn-C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gn="ctr">
              <a:spcBef>
                <a:spcPts val="0"/>
              </a:spcBef>
              <a:buFont typeface="Wingdings" panose="05000000000000000000" pitchFamily="2" charset="2"/>
              <a:buChar char="Ø"/>
            </a:pPr>
            <a:endParaRPr lang="sr-Latn-C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gn="ctr">
              <a:spcBef>
                <a:spcPts val="0"/>
              </a:spcBef>
              <a:buFont typeface="Wingdings" panose="05000000000000000000" pitchFamily="2" charset="2"/>
              <a:buChar char="Ø"/>
            </a:pPr>
            <a:endParaRPr lang="en-U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lgn="ctr">
              <a:spcBef>
                <a:spcPts val="0"/>
              </a:spcBef>
              <a:buFont typeface="Wingdings" panose="05000000000000000000" pitchFamily="2" charset="2"/>
              <a:buChar char="Ø"/>
            </a:pPr>
            <a:endParaRPr lang="sr-Latn-CS" altLang="sr-Latn-RS" sz="1800" b="1" baseline="30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lgn="ctr">
              <a:spcBef>
                <a:spcPts val="0"/>
              </a:spcBef>
              <a:buFont typeface="Wingdings" panose="05000000000000000000" pitchFamily="2" charset="2"/>
              <a:buChar char="Ø"/>
            </a:pPr>
            <a:endParaRPr lang="sr-Latn-CS" altLang="sr-Latn-RS" sz="1800" b="1" baseline="30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lgn="ctr">
              <a:spcBef>
                <a:spcPts val="0"/>
              </a:spcBef>
              <a:buFont typeface="Wingdings" panose="05000000000000000000" pitchFamily="2" charset="2"/>
              <a:buChar char="Ø"/>
            </a:pPr>
            <a:endParaRPr lang="en-US" altLang="sr-Latn-RS" sz="1800" b="1" baseline="30000"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endParaRPr lang="sr-Latn-C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endParaRPr lang="sr-Latn-C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o</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va</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relacija</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upravo</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pokazuje</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da je</a:t>
            </a:r>
            <a:r>
              <a:rPr lang="en-US" altLang="sr-Latn-RS" sz="1800" b="1" baseline="30000"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plava</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komponenta</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sun</a:t>
            </a:r>
            <a:r>
              <a:rPr lang="sr-Latn-R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č</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evog</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zra</a:t>
            </a:r>
            <a:r>
              <a:rPr lang="sr-Latn-R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č</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enja</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najvi</a:t>
            </a:r>
            <a:r>
              <a:rPr lang="sr-Latn-R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š</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e </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podlo</a:t>
            </a:r>
            <a:r>
              <a:rPr lang="sr-Latn-R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ž</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na</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rasejanju</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š</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to </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je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razlog</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postojanja</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plave</a:t>
            </a:r>
            <a:r>
              <a:rPr lang="en-U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en-US" altLang="sr-Latn-RS" sz="1800" b="1" dirty="0" err="1">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boje</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neba</a:t>
            </a:r>
          </a:p>
          <a:p>
            <a:pPr>
              <a:spcBef>
                <a:spcPts val="0"/>
              </a:spcBef>
              <a:buFont typeface="Wingdings" panose="05000000000000000000" pitchFamily="2" charset="2"/>
              <a:buChar char="Ø"/>
            </a:pPr>
            <a:endParaRPr lang="sr-Latn-CS" altLang="sr-Latn-RS" sz="1800" b="1" dirty="0">
              <a:solidFill>
                <a:schemeClr val="bg1"/>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Rejlijevo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rasejanje u atmosferi </a:t>
            </a:r>
            <a:r>
              <a:rPr lang="sr-Latn-CS" altLang="sr-Latn-RS" sz="18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je posledica </a:t>
            </a:r>
            <a:r>
              <a:rPr lang="sr-Latn-CS" altLang="sr-Latn-RS" sz="1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rasejanja na </a:t>
            </a:r>
            <a:r>
              <a:rPr lang="sr-Latn-CS" altLang="sr-Latn-RS" sz="18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18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molekulima vazduha</a:t>
            </a:r>
            <a:r>
              <a:rPr lang="sr-Latn-C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č</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ija je dimenzija mnogo manja od </a:t>
            </a: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talasne du</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ž</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ine upadnog zračenja) koji se haoti</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č</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no </a:t>
            </a: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kreću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odn. </a:t>
            </a: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posledica je fluktuacija u gustini vazduha (dovodi do </a:t>
            </a: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razli</a:t>
            </a:r>
            <a:r>
              <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č</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itih vrednosti indeksa prelamanja u oblastima različitih </a:t>
            </a:r>
            <a:r>
              <a:rPr lang="sr-Latn-CS" altLang="sr-Latn-RS" sz="18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   </a:t>
            </a:r>
            <a:r>
              <a:rPr lang="sr-Latn-C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rPr>
              <a:t>gustina)</a:t>
            </a:r>
            <a:endParaRPr lang="en-US" altLang="sr-Latn-RS" sz="18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lnSpc>
                <a:spcPct val="80000"/>
              </a:lnSpc>
              <a:buFont typeface="Wingdings" panose="05000000000000000000" pitchFamily="2" charset="2"/>
              <a:buChar char="Ø"/>
            </a:pPr>
            <a:endParaRPr lang="en-U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sym typeface="Symbol" pitchFamily="18" charset="2"/>
            </a:endParaRPr>
          </a:p>
          <a:p>
            <a:pPr>
              <a:lnSpc>
                <a:spcPct val="80000"/>
              </a:lnSpc>
            </a:pPr>
            <a:endParaRPr lang="sr-Latn-CS" altLang="sr-Latn-RS" sz="18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
        <p:nvSpPr>
          <p:cNvPr id="17408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174085" name="Object 5"/>
          <p:cNvGraphicFramePr>
            <a:graphicFrameLocks noChangeAspect="1"/>
          </p:cNvGraphicFramePr>
          <p:nvPr>
            <p:extLst>
              <p:ext uri="{D42A27DB-BD31-4B8C-83A1-F6EECF244321}">
                <p14:modId xmlns:p14="http://schemas.microsoft.com/office/powerpoint/2010/main" val="1586066038"/>
              </p:ext>
            </p:extLst>
          </p:nvPr>
        </p:nvGraphicFramePr>
        <p:xfrm>
          <a:off x="3886200" y="1981200"/>
          <a:ext cx="2781300" cy="996950"/>
        </p:xfrm>
        <a:graphic>
          <a:graphicData uri="http://schemas.openxmlformats.org/presentationml/2006/ole">
            <mc:AlternateContent xmlns:mc="http://schemas.openxmlformats.org/markup-compatibility/2006">
              <mc:Choice xmlns:v="urn:schemas-microsoft-com:vml" Requires="v">
                <p:oleObj spid="_x0000_s702693" name="Equation" r:id="rId3" imgW="1409700" imgH="508000" progId="Equation.3">
                  <p:embed/>
                </p:oleObj>
              </mc:Choice>
              <mc:Fallback>
                <p:oleObj name="Equation" r:id="rId3" imgW="1409700" imgH="508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1981200"/>
                        <a:ext cx="2781300" cy="996950"/>
                      </a:xfrm>
                      <a:prstGeom prst="rect">
                        <a:avLst/>
                      </a:prstGeom>
                      <a:solidFill>
                        <a:schemeClr val="bg1">
                          <a:lumMod val="85000"/>
                        </a:schemeClr>
                      </a:solidFill>
                      <a:ln>
                        <a:solidFill>
                          <a:schemeClr val="tx1">
                            <a:lumMod val="85000"/>
                            <a:lumOff val="15000"/>
                          </a:schemeClr>
                        </a:solidFill>
                      </a:ln>
                      <a:extLst/>
                    </p:spPr>
                  </p:pic>
                </p:oleObj>
              </mc:Fallback>
            </mc:AlternateContent>
          </a:graphicData>
        </a:graphic>
      </p:graphicFrame>
      <p:sp>
        <p:nvSpPr>
          <p:cNvPr id="17408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174087" name="Object 7"/>
          <p:cNvGraphicFramePr>
            <a:graphicFrameLocks noChangeAspect="1"/>
          </p:cNvGraphicFramePr>
          <p:nvPr>
            <p:extLst>
              <p:ext uri="{D42A27DB-BD31-4B8C-83A1-F6EECF244321}">
                <p14:modId xmlns:p14="http://schemas.microsoft.com/office/powerpoint/2010/main" val="391379005"/>
              </p:ext>
            </p:extLst>
          </p:nvPr>
        </p:nvGraphicFramePr>
        <p:xfrm>
          <a:off x="990600" y="1447800"/>
          <a:ext cx="2181225" cy="885825"/>
        </p:xfrm>
        <a:graphic>
          <a:graphicData uri="http://schemas.openxmlformats.org/presentationml/2006/ole">
            <mc:AlternateContent xmlns:mc="http://schemas.openxmlformats.org/markup-compatibility/2006">
              <mc:Choice xmlns:v="urn:schemas-microsoft-com:vml" Requires="v">
                <p:oleObj spid="_x0000_s702694" name="Equation" r:id="rId5" imgW="965200" imgH="393700" progId="Equation.3">
                  <p:embed/>
                </p:oleObj>
              </mc:Choice>
              <mc:Fallback>
                <p:oleObj name="Equation" r:id="rId5" imgW="965200" imgH="3937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447800"/>
                        <a:ext cx="2181225" cy="885825"/>
                      </a:xfrm>
                      <a:prstGeom prst="rect">
                        <a:avLst/>
                      </a:prstGeom>
                      <a:solidFill>
                        <a:srgbClr val="FFFFCC"/>
                      </a:solidFill>
                      <a:ln>
                        <a:solidFill>
                          <a:schemeClr val="tx1">
                            <a:lumMod val="75000"/>
                            <a:lumOff val="25000"/>
                          </a:schemeClr>
                        </a:solidFill>
                      </a:ln>
                      <a:extLst/>
                    </p:spPr>
                  </p:pic>
                </p:oleObj>
              </mc:Fallback>
            </mc:AlternateContent>
          </a:graphicData>
        </a:graphic>
      </p:graphicFrame>
      <p:sp>
        <p:nvSpPr>
          <p:cNvPr id="174103" name="Rectangle 23"/>
          <p:cNvSpPr>
            <a:spLocks noChangeArrowheads="1"/>
          </p:cNvSpPr>
          <p:nvPr/>
        </p:nvSpPr>
        <p:spPr bwMode="auto">
          <a:xfrm>
            <a:off x="4495800" y="1295400"/>
            <a:ext cx="26670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1600" dirty="0">
                <a:solidFill>
                  <a:srgbClr val="4D4D4D"/>
                </a:solidFill>
                <a:latin typeface="YuTimes.Bold" pitchFamily="2" charset="0"/>
              </a:rPr>
              <a:t>poprečni presek za Rejlijevo rasejanje</a:t>
            </a:r>
            <a:endParaRPr lang="en-US" altLang="sr-Latn-RS" sz="1600" dirty="0">
              <a:solidFill>
                <a:srgbClr val="4D4D4D"/>
              </a:solidFill>
              <a:latin typeface="YuTimes.Bold" pitchFamily="2" charset="0"/>
            </a:endParaRPr>
          </a:p>
        </p:txBody>
      </p:sp>
      <p:sp>
        <p:nvSpPr>
          <p:cNvPr id="174104" name="AutoShape 24"/>
          <p:cNvSpPr>
            <a:spLocks noChangeArrowheads="1"/>
          </p:cNvSpPr>
          <p:nvPr/>
        </p:nvSpPr>
        <p:spPr bwMode="auto">
          <a:xfrm rot="16200000">
            <a:off x="4214813" y="1738311"/>
            <a:ext cx="304800" cy="180975"/>
          </a:xfrm>
          <a:prstGeom prst="leftArrow">
            <a:avLst>
              <a:gd name="adj1" fmla="val 50000"/>
              <a:gd name="adj2" fmla="val 42105"/>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174105" name="Oval 25"/>
          <p:cNvSpPr>
            <a:spLocks noChangeArrowheads="1"/>
          </p:cNvSpPr>
          <p:nvPr/>
        </p:nvSpPr>
        <p:spPr bwMode="auto">
          <a:xfrm>
            <a:off x="5029200" y="2514600"/>
            <a:ext cx="457200" cy="4572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pic>
        <p:nvPicPr>
          <p:cNvPr id="174129" name="Picture 4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0400" y="533400"/>
            <a:ext cx="1971675" cy="2781300"/>
          </a:xfrm>
          <a:prstGeom prst="rect">
            <a:avLst/>
          </a:prstGeom>
          <a:noFill/>
          <a:ln>
            <a:solidFill>
              <a:schemeClr val="tx1">
                <a:lumMod val="95000"/>
                <a:lumOff val="5000"/>
              </a:schemeClr>
            </a:solidFill>
          </a:ln>
          <a:extLst>
            <a:ext uri="{909E8E84-426E-40DD-AFC4-6F175D3DCCD1}">
              <a14:hiddenFill xmlns:a14="http://schemas.microsoft.com/office/drawing/2010/main">
                <a:solidFill>
                  <a:srgbClr val="FFFFFF"/>
                </a:solidFill>
              </a14:hiddenFill>
            </a:ext>
          </a:extLst>
        </p:spPr>
      </p:pic>
      <p:sp>
        <p:nvSpPr>
          <p:cNvPr id="174137" name="AutoShape 57"/>
          <p:cNvSpPr>
            <a:spLocks noChangeArrowheads="1"/>
          </p:cNvSpPr>
          <p:nvPr/>
        </p:nvSpPr>
        <p:spPr bwMode="auto">
          <a:xfrm>
            <a:off x="2209800" y="2895600"/>
            <a:ext cx="3886200" cy="1037492"/>
          </a:xfrm>
          <a:prstGeom prst="wedgeEllipseCallout">
            <a:avLst>
              <a:gd name="adj1" fmla="val -42972"/>
              <a:gd name="adj2" fmla="val -126431"/>
            </a:avLst>
          </a:prstGeom>
          <a:gradFill rotWithShape="1">
            <a:gsLst>
              <a:gs pos="0">
                <a:srgbClr val="FF0066"/>
              </a:gs>
              <a:gs pos="100000">
                <a:srgbClr val="FF0066">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600" b="1" dirty="0" smtClean="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pet </a:t>
            </a:r>
            <a:r>
              <a:rPr lang="sr-Latn-CS" altLang="sr-Latn-RS" sz="16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puta efikasniji proces za</a:t>
            </a:r>
          </a:p>
          <a:p>
            <a:pPr algn="ctr"/>
            <a:r>
              <a:rPr lang="sr-Latn-CS" altLang="sr-Latn-RS" sz="16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altLang="sr-Latn-RS" sz="16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λ</a:t>
            </a:r>
            <a:r>
              <a:rPr lang="sr-Latn-CS" altLang="sr-Latn-RS" sz="16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400 nm nego za </a:t>
            </a:r>
          </a:p>
          <a:p>
            <a:pPr algn="ctr"/>
            <a:r>
              <a:rPr lang="sr-Latn-CS" altLang="sr-Latn-RS" sz="16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l-GR" altLang="sr-Latn-RS" sz="16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λ</a:t>
            </a:r>
            <a:r>
              <a:rPr lang="sr-Latn-CS" altLang="sr-Latn-RS" sz="16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600 nm</a:t>
            </a:r>
            <a:endParaRPr lang="el-GR" altLang="sr-Latn-RS" sz="1600" b="1"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85211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74083">
                                            <p:txEl>
                                              <p:pRg st="0" end="0"/>
                                            </p:txEl>
                                          </p:spTgt>
                                        </p:tgtEl>
                                        <p:attrNameLst>
                                          <p:attrName>style.visibility</p:attrName>
                                        </p:attrNameLst>
                                      </p:cBhvr>
                                      <p:to>
                                        <p:strVal val="visible"/>
                                      </p:to>
                                    </p:set>
                                    <p:anim calcmode="lin" valueType="num">
                                      <p:cBhvr additive="base">
                                        <p:cTn id="7" dur="500" fill="hold"/>
                                        <p:tgtEl>
                                          <p:spTgt spid="1740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08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74083">
                                            <p:txEl>
                                              <p:pRg st="9" end="9"/>
                                            </p:txEl>
                                          </p:spTgt>
                                        </p:tgtEl>
                                        <p:attrNameLst>
                                          <p:attrName>style.visibility</p:attrName>
                                        </p:attrNameLst>
                                      </p:cBhvr>
                                      <p:to>
                                        <p:strVal val="visible"/>
                                      </p:to>
                                    </p:set>
                                    <p:anim calcmode="lin" valueType="num">
                                      <p:cBhvr additive="base">
                                        <p:cTn id="11" dur="500" fill="hold"/>
                                        <p:tgtEl>
                                          <p:spTgt spid="174083">
                                            <p:txEl>
                                              <p:pRg st="9" end="9"/>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74083">
                                            <p:txEl>
                                              <p:pRg st="9" end="9"/>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74083">
                                            <p:txEl>
                                              <p:pRg st="11" end="11"/>
                                            </p:txEl>
                                          </p:spTgt>
                                        </p:tgtEl>
                                        <p:attrNameLst>
                                          <p:attrName>style.visibility</p:attrName>
                                        </p:attrNameLst>
                                      </p:cBhvr>
                                      <p:to>
                                        <p:strVal val="visible"/>
                                      </p:to>
                                    </p:set>
                                    <p:anim calcmode="lin" valueType="num">
                                      <p:cBhvr additive="base">
                                        <p:cTn id="15" dur="500" fill="hold"/>
                                        <p:tgtEl>
                                          <p:spTgt spid="174083">
                                            <p:txEl>
                                              <p:pRg st="11" end="1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7408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74137"/>
                                        </p:tgtEl>
                                        <p:attrNameLst>
                                          <p:attrName>style.visibility</p:attrName>
                                        </p:attrNameLst>
                                      </p:cBhvr>
                                      <p:to>
                                        <p:strVal val="visible"/>
                                      </p:to>
                                    </p:set>
                                    <p:anim calcmode="lin" valueType="num">
                                      <p:cBhvr>
                                        <p:cTn id="21" dur="1000" fill="hold"/>
                                        <p:tgtEl>
                                          <p:spTgt spid="174137"/>
                                        </p:tgtEl>
                                        <p:attrNameLst>
                                          <p:attrName>ppt_x</p:attrName>
                                        </p:attrNameLst>
                                      </p:cBhvr>
                                      <p:tavLst>
                                        <p:tav tm="0">
                                          <p:val>
                                            <p:strVal val="#ppt_x-.2"/>
                                          </p:val>
                                        </p:tav>
                                        <p:tav tm="100000">
                                          <p:val>
                                            <p:strVal val="#ppt_x"/>
                                          </p:val>
                                        </p:tav>
                                      </p:tavLst>
                                    </p:anim>
                                    <p:anim calcmode="lin" valueType="num">
                                      <p:cBhvr>
                                        <p:cTn id="22" dur="1000" fill="hold"/>
                                        <p:tgtEl>
                                          <p:spTgt spid="17413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74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alpha val="16000"/>
          </a:schemeClr>
        </a:solidFill>
        <a:effectLst/>
      </p:bgPr>
    </p:bg>
    <p:spTree>
      <p:nvGrpSpPr>
        <p:cNvPr id="1" name=""/>
        <p:cNvGrpSpPr/>
        <p:nvPr/>
      </p:nvGrpSpPr>
      <p:grpSpPr>
        <a:xfrm>
          <a:off x="0" y="0"/>
          <a:ext cx="0" cy="0"/>
          <a:chOff x="0" y="0"/>
          <a:chExt cx="0" cy="0"/>
        </a:xfrm>
      </p:grpSpPr>
      <p:sp>
        <p:nvSpPr>
          <p:cNvPr id="321538" name="Rectangle 2"/>
          <p:cNvSpPr>
            <a:spLocks noGrp="1" noChangeArrowheads="1"/>
          </p:cNvSpPr>
          <p:nvPr>
            <p:ph type="body" idx="1"/>
          </p:nvPr>
        </p:nvSpPr>
        <p:spPr>
          <a:xfrm>
            <a:off x="381000" y="304800"/>
            <a:ext cx="8610600" cy="6172200"/>
          </a:xfrm>
        </p:spPr>
        <p:txBody>
          <a:bodyPr/>
          <a:lstStyle/>
          <a:p>
            <a:pPr marL="0" indent="0" algn="ctr">
              <a:spcBef>
                <a:spcPct val="0"/>
              </a:spcBef>
              <a:buFontTx/>
              <a:buNone/>
            </a:pPr>
            <a:endParaRPr lang="sr-Latn-CS" altLang="sr-Latn-RS" u="sng" dirty="0">
              <a:solidFill>
                <a:schemeClr val="bg1"/>
              </a:solidFill>
              <a:effectLst>
                <a:outerShdw blurRad="38100" dist="38100" dir="2700000" algn="tl">
                  <a:srgbClr val="000000"/>
                </a:outerShdw>
              </a:effectLst>
              <a:latin typeface="Times New Roman" pitchFamily="18" charset="0"/>
            </a:endParaRPr>
          </a:p>
          <a:p>
            <a:pPr marL="0" indent="0" algn="ctr">
              <a:spcBef>
                <a:spcPct val="0"/>
              </a:spcBef>
              <a:buFontTx/>
              <a:buNone/>
            </a:pPr>
            <a:endParaRPr lang="sr-Latn-CS" altLang="sr-Latn-RS" u="sng" dirty="0">
              <a:solidFill>
                <a:schemeClr val="bg1"/>
              </a:solidFill>
              <a:effectLst>
                <a:outerShdw blurRad="38100" dist="38100" dir="2700000" algn="tl">
                  <a:srgbClr val="000000"/>
                </a:outerShdw>
              </a:effectLst>
              <a:latin typeface="Times New Roman" pitchFamily="18" charset="0"/>
            </a:endParaRPr>
          </a:p>
          <a:p>
            <a:pPr marL="0" indent="0" algn="ctr">
              <a:spcBef>
                <a:spcPct val="0"/>
              </a:spcBef>
              <a:buFontTx/>
              <a:buNone/>
            </a:pPr>
            <a:endParaRPr lang="sr-Latn-CS" altLang="sr-Latn-RS" u="sng" dirty="0" smtClean="0">
              <a:solidFill>
                <a:schemeClr val="bg1"/>
              </a:solidFill>
              <a:effectLst>
                <a:outerShdw blurRad="38100" dist="38100" dir="2700000" algn="tl">
                  <a:srgbClr val="000000"/>
                </a:outerShdw>
              </a:effectLst>
              <a:latin typeface="Times New Roman" pitchFamily="18" charset="0"/>
            </a:endParaRPr>
          </a:p>
          <a:p>
            <a:pPr marL="0" indent="0" algn="ctr">
              <a:spcBef>
                <a:spcPct val="0"/>
              </a:spcBef>
              <a:buFontTx/>
              <a:buNone/>
            </a:pPr>
            <a:endParaRPr lang="sr-Latn-CS" altLang="sr-Latn-RS" u="sng" dirty="0">
              <a:solidFill>
                <a:schemeClr val="bg1"/>
              </a:solidFill>
              <a:effectLst>
                <a:outerShdw blurRad="38100" dist="38100" dir="2700000" algn="tl">
                  <a:srgbClr val="000000"/>
                </a:outerShdw>
              </a:effectLst>
              <a:latin typeface="Times New Roman" pitchFamily="18" charset="0"/>
            </a:endParaRPr>
          </a:p>
          <a:p>
            <a:pPr marL="0" indent="0" algn="ctr">
              <a:spcBef>
                <a:spcPct val="0"/>
              </a:spcBef>
              <a:buFontTx/>
              <a:buNone/>
            </a:pPr>
            <a:endParaRPr lang="en-GB" altLang="sr-Latn-RS" dirty="0">
              <a:solidFill>
                <a:srgbClr val="333333"/>
              </a:solidFill>
              <a:effectLst>
                <a:outerShdw blurRad="38100" dist="38100" dir="2700000" algn="tl">
                  <a:srgbClr val="000000"/>
                </a:outerShdw>
              </a:effectLst>
              <a:latin typeface="Times New Roman" pitchFamily="18" charset="0"/>
            </a:endParaRPr>
          </a:p>
          <a:p>
            <a:pPr marL="0" indent="0" algn="ctr">
              <a:spcBef>
                <a:spcPct val="0"/>
              </a:spcBef>
              <a:buFontTx/>
              <a:buNone/>
            </a:pPr>
            <a:endParaRPr lang="en-GB" altLang="sr-Latn-RS" dirty="0">
              <a:solidFill>
                <a:srgbClr val="333333"/>
              </a:solidFill>
              <a:effectLst>
                <a:outerShdw blurRad="38100" dist="38100" dir="2700000" algn="tl">
                  <a:srgbClr val="000000"/>
                </a:outerShdw>
              </a:effectLst>
              <a:latin typeface="Times New Roman" pitchFamily="18" charset="0"/>
              <a:sym typeface="Symbol" pitchFamily="18" charset="2"/>
            </a:endParaRPr>
          </a:p>
        </p:txBody>
      </p:sp>
      <p:sp>
        <p:nvSpPr>
          <p:cNvPr id="2" name="Rectangle 1"/>
          <p:cNvSpPr/>
          <p:nvPr/>
        </p:nvSpPr>
        <p:spPr>
          <a:xfrm>
            <a:off x="269449" y="3581400"/>
            <a:ext cx="6900863" cy="2062103"/>
          </a:xfrm>
          <a:prstGeom prst="rect">
            <a:avLst/>
          </a:prstGeom>
        </p:spPr>
        <p:txBody>
          <a:bodyPr wrap="square">
            <a:spAutoFit/>
          </a:bodyPr>
          <a:lstStyle/>
          <a:p>
            <a:pPr lvl="0"/>
            <a:r>
              <a:rPr lang="en-GB"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Arial"/>
              </a:rPr>
              <a:t>INTENZITETI PRELAZA </a:t>
            </a:r>
            <a:r>
              <a:rPr lang="sr-Latn-CS"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Arial"/>
              </a:rPr>
              <a:t>i </a:t>
            </a:r>
          </a:p>
          <a:p>
            <a:pPr lvl="0"/>
            <a:r>
              <a:rPr lang="en-GB"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Arial"/>
              </a:rPr>
              <a:t>MEHANIZAMI</a:t>
            </a:r>
            <a:r>
              <a:rPr lang="sr-Latn-CS"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Arial"/>
              </a:rPr>
              <a:t> </a:t>
            </a:r>
            <a:r>
              <a:rPr lang="en-GB"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Arial"/>
              </a:rPr>
              <a:t>POJA</a:t>
            </a:r>
            <a:r>
              <a:rPr lang="en-GB"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Times New Roman" pitchFamily="18" charset="0"/>
              </a:rPr>
              <a:t>Č</a:t>
            </a:r>
            <a:r>
              <a:rPr lang="en-GB"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Arial"/>
              </a:rPr>
              <a:t>ANJA INTENZITETA</a:t>
            </a:r>
            <a:r>
              <a:rPr lang="sr-Latn-RS"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Arial"/>
              </a:rPr>
              <a:t> </a:t>
            </a:r>
            <a:r>
              <a:rPr lang="sr-Latn-CS"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Arial"/>
              </a:rPr>
              <a:t>U RAMANSKIM SPEKTRIMA</a:t>
            </a:r>
            <a:endParaRPr lang="en-GB" altLang="sr-Latn-RS" sz="3200" b="1" kern="0" dirty="0">
              <a:solidFill>
                <a:srgbClr val="000000">
                  <a:lumMod val="85000"/>
                  <a:lumOff val="15000"/>
                </a:srgbClr>
              </a:solidFill>
              <a:effectLst>
                <a:outerShdw blurRad="38100" dist="38100" dir="2700000" algn="tl">
                  <a:srgbClr val="000000"/>
                </a:outerShdw>
              </a:effectLst>
              <a:latin typeface="Times New Roman" pitchFamily="18" charset="0"/>
              <a:cs typeface="Aria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1" name="Rectangle 3"/>
          <p:cNvSpPr>
            <a:spLocks noGrp="1" noChangeArrowheads="1"/>
          </p:cNvSpPr>
          <p:nvPr>
            <p:ph type="body" idx="1"/>
          </p:nvPr>
        </p:nvSpPr>
        <p:spPr>
          <a:xfrm>
            <a:off x="304800" y="228600"/>
            <a:ext cx="8610600" cy="6019800"/>
          </a:xfrm>
        </p:spPr>
        <p:txBody>
          <a:bodyPr/>
          <a:lstStyle/>
          <a:p>
            <a:pPr>
              <a:lnSpc>
                <a:spcPct val="80000"/>
              </a:lnSpc>
              <a:buFont typeface="Wingdings" panose="05000000000000000000" pitchFamily="2" charset="2"/>
              <a:buChar char="Ø"/>
            </a:pPr>
            <a:r>
              <a:rPr lang="sr-Latn-RS" altLang="sr-Latn-RS" sz="2400" b="1" dirty="0" smtClean="0">
                <a:solidFill>
                  <a:srgbClr val="333333"/>
                </a:solidFill>
                <a:effectLst>
                  <a:outerShdw blurRad="38100" dist="38100" dir="2700000" algn="tl">
                    <a:srgbClr val="000000"/>
                  </a:outerShdw>
                </a:effectLst>
                <a:latin typeface="Times New Roman" pitchFamily="18" charset="0"/>
              </a:rPr>
              <a:t>k</a:t>
            </a:r>
            <a:r>
              <a:rPr lang="en-US" altLang="sr-Latn-RS" sz="2400" b="1" dirty="0" smtClean="0">
                <a:solidFill>
                  <a:srgbClr val="333333"/>
                </a:solidFill>
                <a:effectLst>
                  <a:outerShdw blurRad="38100" dist="38100" dir="2700000" algn="tl">
                    <a:srgbClr val="000000"/>
                  </a:outerShdw>
                </a:effectLst>
                <a:latin typeface="Times New Roman" pitchFamily="18" charset="0"/>
              </a:rPr>
              <a:t>od </a:t>
            </a:r>
            <a:r>
              <a:rPr lang="en-US" altLang="sr-Latn-RS" sz="2400" b="1" dirty="0" err="1">
                <a:solidFill>
                  <a:srgbClr val="333333"/>
                </a:solidFill>
                <a:effectLst>
                  <a:outerShdw blurRad="38100" dist="38100" dir="2700000" algn="tl">
                    <a:srgbClr val="000000"/>
                  </a:outerShdw>
                </a:effectLst>
                <a:latin typeface="Times New Roman" pitchFamily="18" charset="0"/>
              </a:rPr>
              <a:t>dvoatomskih</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molekula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smtClean="0">
                <a:solidFill>
                  <a:srgbClr val="333333"/>
                </a:solidFill>
                <a:effectLst>
                  <a:outerShdw blurRad="38100" dist="38100" dir="2700000" algn="tl">
                    <a:srgbClr val="000000"/>
                  </a:outerShdw>
                </a:effectLst>
                <a:latin typeface="Times New Roman" pitchFamily="18" charset="0"/>
              </a:rPr>
              <a:t>realacija</a:t>
            </a:r>
            <a:r>
              <a:rPr lang="sr-Latn-RS" altLang="sr-Latn-RS" sz="2400" b="1" dirty="0" smtClean="0">
                <a:solidFill>
                  <a:srgbClr val="333333"/>
                </a:solidFill>
                <a:effectLst>
                  <a:outerShdw blurRad="38100" dist="38100" dir="2700000" algn="tl">
                    <a:srgbClr val="000000"/>
                  </a:outerShdw>
                </a:effectLst>
                <a:latin typeface="Times New Roman" pitchFamily="18" charset="0"/>
              </a:rPr>
              <a:t>:</a:t>
            </a:r>
            <a:r>
              <a:rPr lang="en-US" altLang="sr-Latn-RS" sz="2400" b="1" dirty="0" smtClean="0">
                <a:solidFill>
                  <a:srgbClr val="333333"/>
                </a:solidFill>
                <a:effectLst>
                  <a:outerShdw blurRad="38100" dist="38100" dir="2700000" algn="tl">
                    <a:srgbClr val="000000"/>
                  </a:outerShdw>
                </a:effectLst>
                <a:latin typeface="Times New Roman" pitchFamily="18" charset="0"/>
              </a:rPr>
              <a:t> </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r>
              <a:rPr lang="sr-Latn-CS" altLang="sr-Latn-RS" sz="2400" b="1" dirty="0">
                <a:solidFill>
                  <a:srgbClr val="333333"/>
                </a:solidFill>
                <a:effectLst>
                  <a:outerShdw blurRad="38100" dist="38100" dir="2700000" algn="tl">
                    <a:srgbClr val="000000"/>
                  </a:outerShdw>
                </a:effectLst>
                <a:latin typeface="Times New Roman" pitchFamily="18" charset="0"/>
              </a:rPr>
              <a:t>	</a:t>
            </a:r>
          </a:p>
          <a:p>
            <a:pPr marL="0" indent="0">
              <a:lnSpc>
                <a:spcPct val="80000"/>
              </a:lnSpc>
              <a:buFontTx/>
              <a:buNone/>
            </a:pPr>
            <a:endParaRPr lang="pl-PL" altLang="sr-Latn-RS" sz="24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pl-PL" altLang="sr-Latn-RS" sz="23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r>
              <a:rPr lang="pl-PL" altLang="sr-Latn-RS" sz="2300" b="1" dirty="0">
                <a:solidFill>
                  <a:srgbClr val="333333"/>
                </a:solidFill>
                <a:effectLst>
                  <a:outerShdw blurRad="38100" dist="38100" dir="2700000" algn="tl">
                    <a:srgbClr val="000000"/>
                  </a:outerShdw>
                </a:effectLst>
                <a:latin typeface="Times New Roman" pitchFamily="18" charset="0"/>
              </a:rPr>
              <a:t>daje samo podatke o energiji rasutog zračenja ali </a:t>
            </a:r>
            <a:r>
              <a:rPr lang="pl-PL" altLang="sr-Latn-RS" sz="2300" b="1" u="sng" dirty="0">
                <a:solidFill>
                  <a:srgbClr val="FF0066"/>
                </a:solidFill>
                <a:effectLst>
                  <a:outerShdw blurRad="38100" dist="38100" dir="2700000" algn="tl">
                    <a:srgbClr val="000000"/>
                  </a:outerShdw>
                </a:effectLst>
                <a:latin typeface="Times New Roman" pitchFamily="18" charset="0"/>
              </a:rPr>
              <a:t>ne i o intenzitetu</a:t>
            </a:r>
            <a:endParaRPr lang="pl-PL" altLang="sr-Latn-RS" sz="2300" u="sng" dirty="0">
              <a:solidFill>
                <a:srgbClr val="FF0066"/>
              </a:solidFill>
              <a:latin typeface="Times New Roman" pitchFamily="18" charset="0"/>
            </a:endParaRPr>
          </a:p>
          <a:p>
            <a:pPr marL="0" indent="0">
              <a:lnSpc>
                <a:spcPct val="80000"/>
              </a:lnSpc>
              <a:buFontTx/>
              <a:buNone/>
            </a:pPr>
            <a:r>
              <a:rPr lang="sr-Latn-CS" altLang="sr-Latn-RS" sz="2300" b="1" dirty="0">
                <a:solidFill>
                  <a:srgbClr val="333333"/>
                </a:solidFill>
                <a:effectLst>
                  <a:outerShdw blurRad="38100" dist="38100" dir="2700000" algn="tl">
                    <a:srgbClr val="000000"/>
                  </a:outerShdw>
                </a:effectLst>
                <a:latin typeface="Times New Roman" pitchFamily="18" charset="0"/>
              </a:rPr>
              <a:t>	</a:t>
            </a:r>
            <a:endParaRPr lang="sr-Latn-CS" altLang="sr-Latn-RS" sz="2300" b="1" dirty="0" smtClean="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r>
              <a:rPr lang="sr-Latn-CS" altLang="sr-Latn-RS" sz="2300" b="1" dirty="0" smtClean="0">
                <a:solidFill>
                  <a:srgbClr val="333333"/>
                </a:solidFill>
                <a:effectLst>
                  <a:outerShdw blurRad="38100" dist="38100" dir="2700000" algn="tl">
                    <a:srgbClr val="000000"/>
                  </a:outerShdw>
                </a:effectLst>
                <a:latin typeface="Times New Roman" pitchFamily="18" charset="0"/>
              </a:rPr>
              <a:t>intenzitet ramanskog rasejanja daje se jednačinom:</a:t>
            </a:r>
            <a:endParaRPr lang="sr-Latn-CS" altLang="sr-Latn-RS" sz="23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pPr>
            <a:endParaRPr lang="sr-Latn-CS" altLang="sr-Latn-RS" sz="23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pl-PL" altLang="sr-Latn-RS" sz="23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pl-PL" altLang="sr-Latn-RS" sz="1800" b="1" dirty="0" smtClean="0">
              <a:solidFill>
                <a:srgbClr val="000099"/>
              </a:solidFill>
              <a:effectLst>
                <a:outerShdw blurRad="38100" dist="38100" dir="2700000" algn="tl">
                  <a:srgbClr val="000000"/>
                </a:outerShdw>
              </a:effectLst>
              <a:latin typeface="Times New Roman" pitchFamily="18" charset="0"/>
            </a:endParaRPr>
          </a:p>
          <a:p>
            <a:pPr marL="0" indent="0">
              <a:lnSpc>
                <a:spcPct val="80000"/>
              </a:lnSpc>
              <a:buFontTx/>
              <a:buNone/>
            </a:pPr>
            <a:endParaRPr lang="pl-PL" altLang="sr-Latn-RS" sz="1800" b="1" dirty="0">
              <a:solidFill>
                <a:srgbClr val="000099"/>
              </a:solidFill>
              <a:effectLst>
                <a:outerShdw blurRad="38100" dist="38100" dir="2700000" algn="tl">
                  <a:srgbClr val="000000"/>
                </a:outerShdw>
              </a:effectLst>
              <a:latin typeface="Times New Roman" pitchFamily="18" charset="0"/>
            </a:endParaRPr>
          </a:p>
          <a:p>
            <a:pPr marL="0" indent="0">
              <a:lnSpc>
                <a:spcPct val="80000"/>
              </a:lnSpc>
              <a:buFontTx/>
              <a:buNone/>
            </a:pPr>
            <a:endParaRPr lang="pl-PL" altLang="sr-Latn-RS" sz="1800" b="1" dirty="0">
              <a:solidFill>
                <a:srgbClr val="000099"/>
              </a:solidFill>
              <a:effectLst>
                <a:outerShdw blurRad="38100" dist="38100" dir="2700000" algn="tl">
                  <a:srgbClr val="000000"/>
                </a:outerShdw>
              </a:effectLst>
              <a:latin typeface="Times New Roman" pitchFamily="18" charset="0"/>
            </a:endParaRPr>
          </a:p>
          <a:p>
            <a:pPr marL="0" indent="0">
              <a:lnSpc>
                <a:spcPct val="80000"/>
              </a:lnSpc>
              <a:buFontTx/>
              <a:buNone/>
            </a:pPr>
            <a:r>
              <a:rPr lang="pl-PL" altLang="sr-Latn-RS" sz="1800" b="1" dirty="0">
                <a:solidFill>
                  <a:srgbClr val="333333"/>
                </a:solidFill>
                <a:effectLst>
                  <a:outerShdw blurRad="38100" dist="38100" dir="2700000" algn="tl">
                    <a:srgbClr val="000000"/>
                  </a:outerShdw>
                </a:effectLst>
                <a:latin typeface="Times New Roman" pitchFamily="18" charset="0"/>
              </a:rPr>
              <a:t>- K - konstanta</a:t>
            </a:r>
          </a:p>
          <a:p>
            <a:pPr marL="0" indent="0">
              <a:lnSpc>
                <a:spcPct val="80000"/>
              </a:lnSpc>
              <a:buFontTx/>
              <a:buNone/>
            </a:pPr>
            <a:r>
              <a:rPr lang="pl-PL" altLang="sr-Latn-RS" sz="1800" b="1" dirty="0">
                <a:solidFill>
                  <a:srgbClr val="333333"/>
                </a:solidFill>
                <a:effectLst>
                  <a:outerShdw blurRad="38100" dist="38100" dir="2700000" algn="tl">
                    <a:srgbClr val="000000"/>
                  </a:outerShdw>
                </a:effectLst>
                <a:latin typeface="Times New Roman" pitchFamily="18" charset="0"/>
              </a:rPr>
              <a:t>- I</a:t>
            </a:r>
            <a:r>
              <a:rPr lang="pl-PL" altLang="sr-Latn-RS" sz="1800" b="1" baseline="-25000" dirty="0">
                <a:solidFill>
                  <a:srgbClr val="333333"/>
                </a:solidFill>
                <a:effectLst>
                  <a:outerShdw blurRad="38100" dist="38100" dir="2700000" algn="tl">
                    <a:srgbClr val="000000"/>
                  </a:outerShdw>
                </a:effectLst>
                <a:latin typeface="Times New Roman" pitchFamily="18" charset="0"/>
              </a:rPr>
              <a:t>0</a:t>
            </a:r>
            <a:r>
              <a:rPr lang="pl-PL" altLang="sr-Latn-RS" sz="1800" b="1" dirty="0">
                <a:solidFill>
                  <a:srgbClr val="333333"/>
                </a:solidFill>
                <a:effectLst>
                  <a:outerShdw blurRad="38100" dist="38100" dir="2700000" algn="tl">
                    <a:srgbClr val="000000"/>
                  </a:outerShdw>
                </a:effectLst>
                <a:latin typeface="Times New Roman" pitchFamily="18" charset="0"/>
              </a:rPr>
              <a:t> - intenzitet upadne svetlosti</a:t>
            </a:r>
          </a:p>
          <a:p>
            <a:pPr marL="0" indent="0">
              <a:lnSpc>
                <a:spcPct val="80000"/>
              </a:lnSpc>
              <a:buFontTx/>
              <a:buNone/>
            </a:pPr>
            <a:r>
              <a:rPr lang="pl-PL" altLang="sr-Latn-RS" sz="1800" b="1" dirty="0">
                <a:solidFill>
                  <a:srgbClr val="333333"/>
                </a:solidFill>
                <a:effectLst>
                  <a:outerShdw blurRad="38100" dist="38100" dir="2700000" algn="tl">
                    <a:srgbClr val="000000"/>
                  </a:outerShdw>
                </a:effectLst>
                <a:latin typeface="Times New Roman" pitchFamily="18" charset="0"/>
              </a:rPr>
              <a:t>- (d</a:t>
            </a:r>
            <a:r>
              <a:rPr lang="pl-PL" altLang="sr-Latn-RS" sz="18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pl-PL" altLang="sr-Latn-RS" sz="1800" b="1" baseline="-25000" dirty="0">
                <a:solidFill>
                  <a:srgbClr val="333333"/>
                </a:solidFill>
                <a:effectLst>
                  <a:outerShdw blurRad="38100" dist="38100" dir="2700000" algn="tl">
                    <a:srgbClr val="000000"/>
                  </a:outerShdw>
                </a:effectLst>
                <a:latin typeface="Times New Roman" pitchFamily="18" charset="0"/>
              </a:rPr>
              <a:t>zz</a:t>
            </a:r>
            <a:r>
              <a:rPr lang="pl-PL" altLang="sr-Latn-RS" sz="1800" b="1" dirty="0">
                <a:solidFill>
                  <a:srgbClr val="333333"/>
                </a:solidFill>
                <a:effectLst>
                  <a:outerShdw blurRad="38100" dist="38100" dir="2700000" algn="tl">
                    <a:srgbClr val="000000"/>
                  </a:outerShdw>
                </a:effectLst>
                <a:latin typeface="Times New Roman" pitchFamily="18" charset="0"/>
              </a:rPr>
              <a:t>/dr) – promena polarizabilnosti sa promenom međuatomskog rastojanja </a:t>
            </a:r>
          </a:p>
          <a:p>
            <a:pPr marL="0" indent="0">
              <a:lnSpc>
                <a:spcPct val="80000"/>
              </a:lnSpc>
              <a:buFontTx/>
              <a:buNone/>
            </a:pPr>
            <a:r>
              <a:rPr lang="pl-PL" altLang="sr-Latn-RS" sz="1800" b="1" dirty="0">
                <a:solidFill>
                  <a:srgbClr val="333333"/>
                </a:solidFill>
                <a:effectLst>
                  <a:outerShdw blurRad="38100" dist="38100" dir="2700000" algn="tl">
                    <a:srgbClr val="000000"/>
                  </a:outerShdw>
                </a:effectLst>
                <a:latin typeface="Times New Roman" pitchFamily="18" charset="0"/>
              </a:rPr>
              <a:t>   između atoma masa m</a:t>
            </a:r>
            <a:r>
              <a:rPr lang="pl-PL" altLang="sr-Latn-RS" sz="1800" b="1" baseline="-25000" dirty="0">
                <a:solidFill>
                  <a:srgbClr val="333333"/>
                </a:solidFill>
                <a:effectLst>
                  <a:outerShdw blurRad="38100" dist="38100" dir="2700000" algn="tl">
                    <a:srgbClr val="000000"/>
                  </a:outerShdw>
                </a:effectLst>
                <a:latin typeface="Times New Roman" pitchFamily="18" charset="0"/>
              </a:rPr>
              <a:t>1</a:t>
            </a:r>
            <a:r>
              <a:rPr lang="pl-PL" altLang="sr-Latn-RS" sz="1800" b="1" dirty="0">
                <a:solidFill>
                  <a:srgbClr val="333333"/>
                </a:solidFill>
                <a:effectLst>
                  <a:outerShdw blurRad="38100" dist="38100" dir="2700000" algn="tl">
                    <a:srgbClr val="000000"/>
                  </a:outerShdw>
                </a:effectLst>
                <a:latin typeface="Times New Roman" pitchFamily="18" charset="0"/>
              </a:rPr>
              <a:t> i </a:t>
            </a:r>
            <a:r>
              <a:rPr lang="pl-PL" altLang="sr-Latn-RS" sz="1800" b="1" dirty="0" smtClean="0">
                <a:solidFill>
                  <a:srgbClr val="333333"/>
                </a:solidFill>
                <a:effectLst>
                  <a:outerShdw blurRad="38100" dist="38100" dir="2700000" algn="tl">
                    <a:srgbClr val="000000"/>
                  </a:outerShdw>
                </a:effectLst>
                <a:latin typeface="Times New Roman" pitchFamily="18" charset="0"/>
              </a:rPr>
              <a:t>m</a:t>
            </a:r>
            <a:r>
              <a:rPr lang="pl-PL" altLang="sr-Latn-RS" sz="1800" b="1" baseline="-25000" dirty="0" smtClean="0">
                <a:solidFill>
                  <a:srgbClr val="333333"/>
                </a:solidFill>
                <a:effectLst>
                  <a:outerShdw blurRad="38100" dist="38100" dir="2700000" algn="tl">
                    <a:srgbClr val="000000"/>
                  </a:outerShdw>
                </a:effectLst>
                <a:latin typeface="Times New Roman" pitchFamily="18" charset="0"/>
              </a:rPr>
              <a:t>2</a:t>
            </a:r>
            <a:endParaRPr lang="pl-PL" altLang="sr-Latn-RS" sz="1800" dirty="0">
              <a:solidFill>
                <a:srgbClr val="333333"/>
              </a:solidFill>
              <a:latin typeface="Times New Roman" pitchFamily="18" charset="0"/>
            </a:endParaRPr>
          </a:p>
          <a:p>
            <a:pPr marL="0" indent="0">
              <a:lnSpc>
                <a:spcPct val="80000"/>
              </a:lnSpc>
              <a:buFontTx/>
              <a:buNone/>
            </a:pPr>
            <a:r>
              <a:rPr lang="sr-Latn-CS" altLang="sr-Latn-RS" sz="1800" b="1" dirty="0">
                <a:solidFill>
                  <a:srgbClr val="333333"/>
                </a:solidFill>
                <a:effectLst>
                  <a:outerShdw blurRad="38100" dist="38100" dir="2700000" algn="tl">
                    <a:srgbClr val="000000"/>
                  </a:outerShdw>
                </a:effectLst>
                <a:latin typeface="Times New Roman" pitchFamily="18" charset="0"/>
              </a:rPr>
              <a:t>- m, n – početno i krajnje stanje</a:t>
            </a:r>
            <a:endParaRPr lang="en-US" altLang="sr-Latn-RS" sz="18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en-US" altLang="sr-Latn-RS" sz="1800" b="1" dirty="0">
              <a:solidFill>
                <a:srgbClr val="333333"/>
              </a:solidFill>
              <a:effectLst>
                <a:outerShdw blurRad="38100" dist="38100" dir="2700000" algn="tl">
                  <a:srgbClr val="000000"/>
                </a:outerShdw>
              </a:effectLst>
              <a:latin typeface="Times New Roman" pitchFamily="18" charset="0"/>
            </a:endParaRPr>
          </a:p>
        </p:txBody>
      </p:sp>
      <p:sp>
        <p:nvSpPr>
          <p:cNvPr id="33485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334855" name="Rectangle 7"/>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334854" name="Object 6"/>
          <p:cNvGraphicFramePr>
            <a:graphicFrameLocks noChangeAspect="1"/>
          </p:cNvGraphicFramePr>
          <p:nvPr>
            <p:extLst>
              <p:ext uri="{D42A27DB-BD31-4B8C-83A1-F6EECF244321}">
                <p14:modId xmlns:p14="http://schemas.microsoft.com/office/powerpoint/2010/main" val="1906296931"/>
              </p:ext>
            </p:extLst>
          </p:nvPr>
        </p:nvGraphicFramePr>
        <p:xfrm>
          <a:off x="2590800" y="3810000"/>
          <a:ext cx="3429000" cy="914400"/>
        </p:xfrm>
        <a:graphic>
          <a:graphicData uri="http://schemas.openxmlformats.org/presentationml/2006/ole">
            <mc:AlternateContent xmlns:mc="http://schemas.openxmlformats.org/markup-compatibility/2006">
              <mc:Choice xmlns:v="urn:schemas-microsoft-com:vml" Requires="v">
                <p:oleObj spid="_x0000_s335114" name="Equation" r:id="rId3" imgW="1612800" imgH="393480" progId="Equation.3">
                  <p:embed/>
                </p:oleObj>
              </mc:Choice>
              <mc:Fallback>
                <p:oleObj name="Equation" r:id="rId3" imgW="1612800" imgH="39348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810000"/>
                        <a:ext cx="3429000" cy="914400"/>
                      </a:xfrm>
                      <a:prstGeom prst="rect">
                        <a:avLst/>
                      </a:prstGeom>
                      <a:solidFill>
                        <a:schemeClr val="bg1">
                          <a:lumMod val="85000"/>
                        </a:schemeClr>
                      </a:solidFill>
                      <a:ln>
                        <a:solidFill>
                          <a:schemeClr val="tx1">
                            <a:lumMod val="75000"/>
                            <a:lumOff val="25000"/>
                          </a:schemeClr>
                        </a:solidFill>
                      </a:ln>
                      <a:extLst/>
                    </p:spPr>
                  </p:pic>
                </p:oleObj>
              </mc:Fallback>
            </mc:AlternateContent>
          </a:graphicData>
        </a:graphic>
      </p:graphicFrame>
      <p:sp>
        <p:nvSpPr>
          <p:cNvPr id="33487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334871" name="Object 23"/>
          <p:cNvGraphicFramePr>
            <a:graphicFrameLocks noChangeAspect="1"/>
          </p:cNvGraphicFramePr>
          <p:nvPr>
            <p:extLst>
              <p:ext uri="{D42A27DB-BD31-4B8C-83A1-F6EECF244321}">
                <p14:modId xmlns:p14="http://schemas.microsoft.com/office/powerpoint/2010/main" val="1365312396"/>
              </p:ext>
            </p:extLst>
          </p:nvPr>
        </p:nvGraphicFramePr>
        <p:xfrm>
          <a:off x="685800" y="838200"/>
          <a:ext cx="6951663" cy="1400175"/>
        </p:xfrm>
        <a:graphic>
          <a:graphicData uri="http://schemas.openxmlformats.org/presentationml/2006/ole">
            <mc:AlternateContent xmlns:mc="http://schemas.openxmlformats.org/markup-compatibility/2006">
              <mc:Choice xmlns:v="urn:schemas-microsoft-com:vml" Requires="v">
                <p:oleObj spid="_x0000_s335115" name="Equation" r:id="rId5" imgW="4000320" imgH="812520" progId="Equation.3">
                  <p:embed/>
                </p:oleObj>
              </mc:Choice>
              <mc:Fallback>
                <p:oleObj name="Equation" r:id="rId5" imgW="4000320" imgH="812520" progId="Equation.3">
                  <p:embed/>
                  <p:pic>
                    <p:nvPicPr>
                      <p:cNvPr id="0"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838200"/>
                        <a:ext cx="6951663" cy="1400175"/>
                      </a:xfrm>
                      <a:prstGeom prst="rect">
                        <a:avLst/>
                      </a:prstGeom>
                      <a:solidFill>
                        <a:schemeClr val="bg1">
                          <a:lumMod val="85000"/>
                        </a:schemeClr>
                      </a:solidFill>
                      <a:ln>
                        <a:solidFill>
                          <a:schemeClr val="tx1">
                            <a:lumMod val="75000"/>
                            <a:lumOff val="25000"/>
                          </a:schemeClr>
                        </a:solidFill>
                      </a:ln>
                      <a:extLst/>
                    </p:spPr>
                  </p:pic>
                </p:oleObj>
              </mc:Fallback>
            </mc:AlternateContent>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5" name="Rectangle 3"/>
          <p:cNvSpPr>
            <a:spLocks noGrp="1" noChangeArrowheads="1"/>
          </p:cNvSpPr>
          <p:nvPr>
            <p:ph type="body" idx="1"/>
          </p:nvPr>
        </p:nvSpPr>
        <p:spPr>
          <a:xfrm>
            <a:off x="381000" y="990600"/>
            <a:ext cx="8534400" cy="4525963"/>
          </a:xfrm>
        </p:spPr>
        <p:txBody>
          <a:bodyPr/>
          <a:lstStyle/>
          <a:p>
            <a:pPr>
              <a:buFont typeface="Wingdings" panose="05000000000000000000" pitchFamily="2" charset="2"/>
              <a:buChar char="Ø"/>
            </a:pPr>
            <a:r>
              <a:rPr lang="sr-Latn-CS" altLang="sr-Latn-RS" sz="2800" b="1" dirty="0" smtClean="0">
                <a:solidFill>
                  <a:srgbClr val="333333"/>
                </a:solidFill>
                <a:effectLst>
                  <a:outerShdw blurRad="38100" dist="38100" dir="2700000" algn="tl">
                    <a:srgbClr val="000000"/>
                  </a:outerShdw>
                </a:effectLst>
                <a:latin typeface="Times New Roman" pitchFamily="18" charset="0"/>
              </a:rPr>
              <a:t>intenzitet </a:t>
            </a:r>
            <a:r>
              <a:rPr lang="sr-Latn-CS" altLang="sr-Latn-RS" sz="2800" b="1" dirty="0">
                <a:solidFill>
                  <a:srgbClr val="333333"/>
                </a:solidFill>
                <a:effectLst>
                  <a:outerShdw blurRad="38100" dist="38100" dir="2700000" algn="tl">
                    <a:srgbClr val="000000"/>
                  </a:outerShdw>
                </a:effectLst>
                <a:latin typeface="Times New Roman" pitchFamily="18" charset="0"/>
              </a:rPr>
              <a:t>rasejanja u  nerezonantnim i rezonantnim </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uslovima daje se </a:t>
            </a:r>
            <a:r>
              <a:rPr lang="sr-Latn-CS" altLang="sr-Latn-RS" sz="2800" b="1" dirty="0">
                <a:solidFill>
                  <a:srgbClr val="FF0066"/>
                </a:solidFill>
                <a:effectLst>
                  <a:outerShdw blurRad="38100" dist="38100" dir="2700000" algn="tl">
                    <a:srgbClr val="000000"/>
                  </a:outerShdw>
                </a:effectLst>
                <a:latin typeface="Times New Roman" pitchFamily="18" charset="0"/>
              </a:rPr>
              <a:t>Kramers-Heisenberg-ovom </a:t>
            </a:r>
            <a:r>
              <a:rPr lang="sr-Latn-CS" altLang="sr-Latn-RS" sz="2800" b="1" dirty="0" smtClean="0">
                <a:solidFill>
                  <a:srgbClr val="FF0066"/>
                </a:solidFill>
                <a:effectLst>
                  <a:outerShdw blurRad="38100" dist="38100" dir="2700000" algn="tl">
                    <a:srgbClr val="000000"/>
                  </a:outerShdw>
                </a:effectLst>
                <a:latin typeface="Times New Roman" pitchFamily="18" charset="0"/>
              </a:rPr>
              <a:t>disperzionom jedn</a:t>
            </a:r>
            <a:r>
              <a:rPr lang="sr-Latn-CS" altLang="sr-Latn-RS" sz="2800" b="1" dirty="0">
                <a:solidFill>
                  <a:srgbClr val="FF0066"/>
                </a:solidFill>
                <a:effectLst>
                  <a:outerShdw blurRad="38100" dist="38100" dir="2700000" algn="tl">
                    <a:srgbClr val="000000"/>
                  </a:outerShdw>
                </a:effectLst>
                <a:latin typeface="Times New Roman" pitchFamily="18" charset="0"/>
              </a:rPr>
              <a:t>. </a:t>
            </a:r>
            <a:r>
              <a:rPr lang="sr-Latn-CS" altLang="sr-Latn-RS" sz="2800" b="1" dirty="0">
                <a:solidFill>
                  <a:srgbClr val="333333"/>
                </a:solidFill>
                <a:latin typeface="Times New Roman" pitchFamily="18" charset="0"/>
              </a:rPr>
              <a:t> </a:t>
            </a:r>
            <a:r>
              <a:rPr lang="sr-Latn-CS" altLang="sr-Latn-RS" sz="2800" b="1" dirty="0">
                <a:solidFill>
                  <a:srgbClr val="333333"/>
                </a:solidFill>
                <a:effectLst>
                  <a:outerShdw blurRad="38100" dist="38100" dir="2700000" algn="tl">
                    <a:srgbClr val="000000"/>
                  </a:outerShdw>
                </a:effectLst>
                <a:latin typeface="Times New Roman" pitchFamily="18" charset="0"/>
              </a:rPr>
              <a:t>koja, između ostalog, opisuje i verovatno</a:t>
            </a:r>
            <a:r>
              <a:rPr lang="en-US" altLang="sr-Latn-RS" sz="28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800" b="1" dirty="0" smtClean="0">
                <a:solidFill>
                  <a:srgbClr val="333333"/>
                </a:solidFill>
                <a:effectLst>
                  <a:outerShdw blurRad="38100" dist="38100" dir="2700000" algn="tl">
                    <a:srgbClr val="000000"/>
                  </a:outerShdw>
                </a:effectLst>
                <a:latin typeface="Times New Roman" pitchFamily="18" charset="0"/>
              </a:rPr>
              <a:t>u </a:t>
            </a:r>
            <a:r>
              <a:rPr lang="sr-Latn-CS" altLang="sr-Latn-RS" sz="2800" b="1" dirty="0">
                <a:solidFill>
                  <a:srgbClr val="333333"/>
                </a:solidFill>
                <a:effectLst>
                  <a:outerShdw blurRad="38100" dist="38100" dir="2700000" algn="tl">
                    <a:srgbClr val="000000"/>
                  </a:outerShdw>
                </a:effectLst>
                <a:latin typeface="Times New Roman" pitchFamily="18" charset="0"/>
              </a:rPr>
              <a:t>emisije fotona energije </a:t>
            </a:r>
            <a:r>
              <a:rPr lang="sr-Latn-CS" altLang="sr-Latn-RS" sz="2800" b="1" i="1" dirty="0">
                <a:solidFill>
                  <a:srgbClr val="333333"/>
                </a:solidFill>
                <a:effectLst>
                  <a:outerShdw blurRad="38100" dist="38100" dir="2700000" algn="tl">
                    <a:srgbClr val="000000"/>
                  </a:outerShdw>
                </a:effectLst>
                <a:latin typeface="Times New Roman" pitchFamily="18" charset="0"/>
              </a:rPr>
              <a:t>h</a:t>
            </a:r>
            <a:r>
              <a:rPr lang="sr-Latn-CS" altLang="sr-Latn-RS" sz="2800" b="1" i="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800" b="1" i="1" baseline="-25000" dirty="0">
                <a:solidFill>
                  <a:srgbClr val="333333"/>
                </a:solidFill>
                <a:effectLst>
                  <a:outerShdw blurRad="38100" dist="38100" dir="2700000" algn="tl">
                    <a:srgbClr val="000000"/>
                  </a:outerShdw>
                </a:effectLst>
                <a:latin typeface="Times New Roman" pitchFamily="18" charset="0"/>
                <a:sym typeface="Symbol" pitchFamily="18" charset="2"/>
              </a:rPr>
              <a:t>k </a:t>
            </a:r>
            <a:r>
              <a:rPr lang="sr-Latn-CS" altLang="sr-Latn-RS" sz="2800" b="1" dirty="0">
                <a:solidFill>
                  <a:srgbClr val="333333"/>
                </a:solidFill>
                <a:effectLst>
                  <a:outerShdw blurRad="38100" dist="38100" dir="2700000" algn="tl">
                    <a:srgbClr val="000000"/>
                  </a:outerShdw>
                </a:effectLst>
                <a:latin typeface="Times New Roman" pitchFamily="18" charset="0"/>
                <a:sym typeface="Symbol" pitchFamily="18" charset="2"/>
              </a:rPr>
              <a:t>(u pravcu k) </a:t>
            </a:r>
            <a:r>
              <a:rPr lang="sr-Latn-CS" altLang="sr-Latn-RS" sz="2800" b="1" dirty="0" smtClean="0">
                <a:solidFill>
                  <a:srgbClr val="333333"/>
                </a:solidFill>
                <a:effectLst>
                  <a:outerShdw blurRad="38100" dist="38100" dir="2700000" algn="tl">
                    <a:srgbClr val="000000"/>
                  </a:outerShdw>
                </a:effectLst>
                <a:latin typeface="Times New Roman" pitchFamily="18" charset="0"/>
                <a:sym typeface="Symbol" pitchFamily="18" charset="2"/>
              </a:rPr>
              <a:t>posle pobuđivanja </a:t>
            </a:r>
            <a:r>
              <a:rPr lang="sr-Latn-CS" altLang="sr-Latn-RS" sz="2800" b="1" dirty="0">
                <a:solidFill>
                  <a:srgbClr val="333333"/>
                </a:solidFill>
                <a:effectLst>
                  <a:outerShdw blurRad="38100" dist="38100" dir="2700000" algn="tl">
                    <a:srgbClr val="000000"/>
                  </a:outerShdw>
                </a:effectLst>
                <a:latin typeface="Times New Roman" pitchFamily="18" charset="0"/>
                <a:sym typeface="Symbol" pitchFamily="18" charset="2"/>
              </a:rPr>
              <a:t>fotonom energije </a:t>
            </a:r>
            <a:r>
              <a:rPr lang="sr-Latn-CS" altLang="sr-Latn-RS" sz="2800" b="1" i="1" dirty="0">
                <a:solidFill>
                  <a:srgbClr val="333333"/>
                </a:solidFill>
                <a:effectLst>
                  <a:outerShdw blurRad="38100" dist="38100" dir="2700000" algn="tl">
                    <a:srgbClr val="000000"/>
                  </a:outerShdw>
                </a:effectLst>
                <a:latin typeface="Times New Roman" pitchFamily="18" charset="0"/>
              </a:rPr>
              <a:t>h</a:t>
            </a:r>
            <a:r>
              <a:rPr lang="sr-Latn-CS" altLang="sr-Latn-RS" sz="2800" b="1" i="1"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800" b="1" dirty="0">
                <a:solidFill>
                  <a:srgbClr val="333333"/>
                </a:solidFill>
                <a:effectLst>
                  <a:outerShdw blurRad="38100" dist="38100" dir="2700000" algn="tl">
                    <a:srgbClr val="000000"/>
                  </a:outerShdw>
                </a:effectLst>
                <a:latin typeface="Times New Roman" pitchFamily="18" charset="0"/>
                <a:sym typeface="Symbol" pitchFamily="18" charset="2"/>
              </a:rPr>
              <a:t>pri čemu:</a:t>
            </a:r>
            <a:r>
              <a:rPr lang="sr-Latn-CS" altLang="sr-Latn-RS" sz="2800" b="1" i="1" dirty="0">
                <a:solidFill>
                  <a:srgbClr val="333333"/>
                </a:solidFill>
                <a:effectLst>
                  <a:outerShdw blurRad="38100" dist="38100" dir="2700000" algn="tl">
                    <a:srgbClr val="000000"/>
                  </a:outerShdw>
                </a:effectLst>
                <a:latin typeface="Times New Roman" pitchFamily="18" charset="0"/>
                <a:sym typeface="Symbol" pitchFamily="18" charset="2"/>
              </a:rPr>
              <a:t> </a:t>
            </a:r>
          </a:p>
          <a:p>
            <a:pPr>
              <a:buFont typeface="Wingdings" panose="05000000000000000000" pitchFamily="2" charset="2"/>
              <a:buChar char="Ø"/>
            </a:pPr>
            <a:endParaRPr lang="sr-Latn-CS" altLang="sr-Latn-RS" sz="2800" b="1" i="1" dirty="0">
              <a:solidFill>
                <a:srgbClr val="333333"/>
              </a:solidFill>
              <a:effectLst>
                <a:outerShdw blurRad="38100" dist="38100" dir="2700000" algn="tl">
                  <a:srgbClr val="000000"/>
                </a:outerShdw>
              </a:effectLst>
              <a:latin typeface="Times New Roman" pitchFamily="18" charset="0"/>
              <a:sym typeface="Symbol" pitchFamily="18" charset="2"/>
            </a:endParaRPr>
          </a:p>
          <a:p>
            <a:pPr marL="0" indent="0" algn="ctr">
              <a:buNone/>
            </a:pPr>
            <a:r>
              <a:rPr lang="sr-Latn-CS" altLang="sr-Latn-RS" sz="2800" b="1" dirty="0" smtClean="0">
                <a:solidFill>
                  <a:srgbClr val="FF0066"/>
                </a:solidFill>
                <a:latin typeface="Times New Roman" pitchFamily="18" charset="0"/>
                <a:sym typeface="Symbol" pitchFamily="18" charset="2"/>
              </a:rPr>
              <a:t>  </a:t>
            </a:r>
            <a:r>
              <a:rPr lang="sr-Latn-CS" altLang="sr-Latn-RS" sz="2800" b="1" i="1" dirty="0" smtClean="0">
                <a:solidFill>
                  <a:srgbClr val="FF0066"/>
                </a:solidFill>
                <a:effectLst>
                  <a:outerShdw blurRad="38100" dist="38100" dir="2700000" algn="tl">
                    <a:srgbClr val="000000"/>
                  </a:outerShdw>
                </a:effectLst>
                <a:latin typeface="Times New Roman" pitchFamily="18" charset="0"/>
              </a:rPr>
              <a:t>h</a:t>
            </a:r>
            <a:r>
              <a:rPr lang="sr-Latn-CS" altLang="sr-Latn-RS" sz="2800" b="1" i="1" dirty="0" smtClean="0">
                <a:solidFill>
                  <a:srgbClr val="FF0066"/>
                </a:solidFill>
                <a:effectLst>
                  <a:outerShdw blurRad="38100" dist="38100" dir="2700000" algn="tl">
                    <a:srgbClr val="000000"/>
                  </a:outerShdw>
                </a:effectLst>
                <a:latin typeface="Times New Roman" pitchFamily="18" charset="0"/>
                <a:sym typeface="Symbol" pitchFamily="18" charset="2"/>
              </a:rPr>
              <a:t>′</a:t>
            </a:r>
            <a:r>
              <a:rPr lang="sr-Latn-CS" altLang="sr-Latn-RS" sz="2800" b="1" i="1" baseline="-25000" dirty="0" smtClean="0">
                <a:solidFill>
                  <a:srgbClr val="FF0066"/>
                </a:solidFill>
                <a:effectLst>
                  <a:outerShdw blurRad="38100" dist="38100" dir="2700000" algn="tl">
                    <a:srgbClr val="000000"/>
                  </a:outerShdw>
                </a:effectLst>
                <a:latin typeface="Times New Roman" pitchFamily="18" charset="0"/>
                <a:sym typeface="Symbol" pitchFamily="18" charset="2"/>
              </a:rPr>
              <a:t>k</a:t>
            </a:r>
            <a:r>
              <a:rPr lang="sr-Latn-CS" altLang="sr-Latn-RS" sz="2800" b="1" baseline="-25000" dirty="0" smtClean="0">
                <a:solidFill>
                  <a:srgbClr val="FF0066"/>
                </a:solidFill>
                <a:effectLst>
                  <a:outerShdw blurRad="38100" dist="38100" dir="2700000" algn="tl">
                    <a:srgbClr val="000000"/>
                  </a:outerShdw>
                </a:effectLst>
                <a:latin typeface="Times New Roman" pitchFamily="18" charset="0"/>
                <a:sym typeface="Symbol" pitchFamily="18" charset="2"/>
              </a:rPr>
              <a:t>  </a:t>
            </a:r>
            <a:r>
              <a:rPr lang="sr-Latn-CS" altLang="sr-Latn-RS" sz="2800" b="1" dirty="0" smtClean="0">
                <a:solidFill>
                  <a:srgbClr val="FF0066"/>
                </a:solidFill>
                <a:effectLst>
                  <a:outerShdw blurRad="38100" dist="38100" dir="2700000" algn="tl">
                    <a:srgbClr val="000000"/>
                  </a:outerShdw>
                </a:effectLst>
                <a:latin typeface="Times New Roman" pitchFamily="18" charset="0"/>
                <a:sym typeface="Symbol" pitchFamily="18" charset="2"/>
              </a:rPr>
              <a:t> </a:t>
            </a:r>
            <a:r>
              <a:rPr lang="sr-Latn-CS" altLang="sr-Latn-RS" sz="2800" b="1" i="1" dirty="0" smtClean="0">
                <a:solidFill>
                  <a:srgbClr val="FF0066"/>
                </a:solidFill>
                <a:effectLst>
                  <a:outerShdw blurRad="38100" dist="38100" dir="2700000" algn="tl">
                    <a:srgbClr val="000000"/>
                  </a:outerShdw>
                </a:effectLst>
                <a:latin typeface="Times New Roman" pitchFamily="18" charset="0"/>
              </a:rPr>
              <a:t>h</a:t>
            </a:r>
            <a:r>
              <a:rPr lang="sr-Latn-CS" altLang="sr-Latn-RS" sz="2800" b="1" i="1" dirty="0" smtClean="0">
                <a:solidFill>
                  <a:srgbClr val="FF0066"/>
                </a:solidFill>
                <a:effectLst>
                  <a:outerShdw blurRad="38100" dist="38100" dir="2700000" algn="tl">
                    <a:srgbClr val="000000"/>
                  </a:outerShdw>
                </a:effectLst>
                <a:latin typeface="Times New Roman" pitchFamily="18" charset="0"/>
                <a:sym typeface="Symbol" pitchFamily="18" charset="2"/>
              </a:rPr>
              <a:t></a:t>
            </a:r>
            <a:r>
              <a:rPr lang="sr-Latn-CS" altLang="sr-Latn-RS" sz="2800" b="1" dirty="0" smtClean="0">
                <a:solidFill>
                  <a:srgbClr val="FF0066"/>
                </a:solidFill>
                <a:effectLst>
                  <a:outerShdw blurRad="38100" dist="38100" dir="2700000" algn="tl">
                    <a:srgbClr val="000000"/>
                  </a:outerShdw>
                </a:effectLst>
                <a:latin typeface="Times New Roman" pitchFamily="18" charset="0"/>
                <a:sym typeface="Symbol" pitchFamily="18" charset="2"/>
              </a:rPr>
              <a:t>   ili   </a:t>
            </a:r>
            <a:r>
              <a:rPr lang="sr-Latn-CS" altLang="sr-Latn-RS" sz="2800" b="1" i="1" dirty="0" smtClean="0">
                <a:solidFill>
                  <a:srgbClr val="FF0066"/>
                </a:solidFill>
                <a:effectLst>
                  <a:outerShdw blurRad="38100" dist="38100" dir="2700000" algn="tl">
                    <a:srgbClr val="000000"/>
                  </a:outerShdw>
                </a:effectLst>
                <a:latin typeface="Times New Roman" pitchFamily="18" charset="0"/>
              </a:rPr>
              <a:t>h</a:t>
            </a:r>
            <a:r>
              <a:rPr lang="sr-Latn-CS" altLang="sr-Latn-RS" sz="2800" b="1" i="1" dirty="0" smtClean="0">
                <a:solidFill>
                  <a:srgbClr val="FF0066"/>
                </a:solidFill>
                <a:effectLst>
                  <a:outerShdw blurRad="38100" dist="38100" dir="2700000" algn="tl">
                    <a:srgbClr val="000000"/>
                  </a:outerShdw>
                </a:effectLst>
                <a:latin typeface="Times New Roman" pitchFamily="18" charset="0"/>
                <a:sym typeface="Symbol" pitchFamily="18" charset="2"/>
              </a:rPr>
              <a:t>′</a:t>
            </a:r>
            <a:r>
              <a:rPr lang="sr-Latn-CS" altLang="sr-Latn-RS" sz="2800" b="1" i="1" baseline="-25000" dirty="0" smtClean="0">
                <a:solidFill>
                  <a:srgbClr val="FF0066"/>
                </a:solidFill>
                <a:effectLst>
                  <a:outerShdw blurRad="38100" dist="38100" dir="2700000" algn="tl">
                    <a:srgbClr val="000000"/>
                  </a:outerShdw>
                </a:effectLst>
                <a:latin typeface="Times New Roman" pitchFamily="18" charset="0"/>
                <a:sym typeface="Symbol" pitchFamily="18" charset="2"/>
              </a:rPr>
              <a:t>k</a:t>
            </a:r>
            <a:r>
              <a:rPr lang="sr-Latn-CS" altLang="sr-Latn-RS" sz="2800" b="1" baseline="-25000" dirty="0" smtClean="0">
                <a:solidFill>
                  <a:srgbClr val="FF0066"/>
                </a:solidFill>
                <a:effectLst>
                  <a:outerShdw blurRad="38100" dist="38100" dir="2700000" algn="tl">
                    <a:srgbClr val="000000"/>
                  </a:outerShdw>
                </a:effectLst>
                <a:latin typeface="Times New Roman" pitchFamily="18" charset="0"/>
                <a:sym typeface="Symbol" pitchFamily="18" charset="2"/>
              </a:rPr>
              <a:t> </a:t>
            </a:r>
            <a:r>
              <a:rPr lang="sr-Latn-CS" altLang="sr-Latn-RS" sz="2800" b="1" dirty="0" smtClean="0">
                <a:solidFill>
                  <a:srgbClr val="FF0066"/>
                </a:solidFill>
                <a:effectLst>
                  <a:outerShdw blurRad="38100" dist="38100" dir="2700000" algn="tl">
                    <a:srgbClr val="000000"/>
                  </a:outerShdw>
                </a:effectLst>
                <a:latin typeface="Times New Roman" pitchFamily="18" charset="0"/>
                <a:sym typeface="Symbol" pitchFamily="18" charset="2"/>
              </a:rPr>
              <a:t>  </a:t>
            </a:r>
            <a:r>
              <a:rPr lang="sr-Latn-CS" altLang="sr-Latn-RS" sz="2800" b="1" i="1" dirty="0" smtClean="0">
                <a:solidFill>
                  <a:srgbClr val="FF0066"/>
                </a:solidFill>
                <a:effectLst>
                  <a:outerShdw blurRad="38100" dist="38100" dir="2700000" algn="tl">
                    <a:srgbClr val="000000"/>
                  </a:outerShdw>
                </a:effectLst>
                <a:latin typeface="Times New Roman" pitchFamily="18" charset="0"/>
              </a:rPr>
              <a:t>h</a:t>
            </a:r>
            <a:r>
              <a:rPr lang="sr-Latn-CS" altLang="sr-Latn-RS" sz="2800" b="1" i="1" dirty="0" smtClean="0">
                <a:solidFill>
                  <a:srgbClr val="FF0066"/>
                </a:solidFill>
                <a:effectLst>
                  <a:outerShdw blurRad="38100" dist="38100" dir="2700000" algn="tl">
                    <a:srgbClr val="000000"/>
                  </a:outerShdw>
                </a:effectLst>
                <a:latin typeface="Times New Roman" pitchFamily="18" charset="0"/>
                <a:sym typeface="Symbol" pitchFamily="18" charset="2"/>
              </a:rPr>
              <a:t></a:t>
            </a:r>
            <a:r>
              <a:rPr lang="sr-Latn-CS" altLang="sr-Latn-RS" sz="2800" b="1" dirty="0" smtClean="0">
                <a:solidFill>
                  <a:srgbClr val="FF0066"/>
                </a:solidFill>
                <a:effectLst>
                  <a:outerShdw blurRad="38100" dist="38100" dir="2700000" algn="tl">
                    <a:srgbClr val="000000"/>
                  </a:outerShdw>
                </a:effectLst>
                <a:latin typeface="Times New Roman" pitchFamily="18" charset="0"/>
                <a:sym typeface="Symbol" pitchFamily="18" charset="2"/>
              </a:rPr>
              <a:t> </a:t>
            </a:r>
            <a:endParaRPr lang="en-US" altLang="sr-Latn-RS" sz="2800" b="1" dirty="0">
              <a:solidFill>
                <a:srgbClr val="FF0066"/>
              </a:solidFill>
              <a:effectLst>
                <a:outerShdw blurRad="38100" dist="38100" dir="2700000" algn="tl">
                  <a:srgbClr val="000000"/>
                </a:outerShdw>
              </a:effectLst>
              <a:latin typeface="Times New Roman" pitchFamily="18" charset="0"/>
              <a:sym typeface="Symbol" pitchFamily="18" charset="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p:cNvSpPr>
            <a:spLocks noGrp="1" noChangeArrowheads="1"/>
          </p:cNvSpPr>
          <p:nvPr>
            <p:ph type="body" sz="half" idx="1"/>
          </p:nvPr>
        </p:nvSpPr>
        <p:spPr>
          <a:xfrm>
            <a:off x="228600" y="914400"/>
            <a:ext cx="4038600" cy="4525963"/>
          </a:xfrm>
        </p:spPr>
        <p:txBody>
          <a:bodyPr/>
          <a:lstStyle/>
          <a:p>
            <a:pPr>
              <a:buFontTx/>
              <a:buNone/>
            </a:pPr>
            <a:r>
              <a:rPr lang="sr-Latn-CS" altLang="sr-Latn-RS" sz="1800" b="1" dirty="0">
                <a:solidFill>
                  <a:srgbClr val="4D4D4D"/>
                </a:solidFill>
                <a:effectLst>
                  <a:outerShdw blurRad="38100" dist="38100" dir="2700000" algn="tl">
                    <a:srgbClr val="000000"/>
                  </a:outerShdw>
                </a:effectLst>
                <a:latin typeface="Times New Roman" pitchFamily="18" charset="0"/>
              </a:rPr>
              <a:t>- Kramers-Heisenberg-ova disperziona</a:t>
            </a:r>
          </a:p>
          <a:p>
            <a:pPr>
              <a:buFontTx/>
              <a:buNone/>
            </a:pPr>
            <a:r>
              <a:rPr lang="sr-Latn-CS" altLang="sr-Latn-RS" sz="1800" b="1" dirty="0">
                <a:solidFill>
                  <a:srgbClr val="4D4D4D"/>
                </a:solidFill>
                <a:effectLst>
                  <a:outerShdw blurRad="38100" dist="38100" dir="2700000" algn="tl">
                    <a:srgbClr val="000000"/>
                  </a:outerShdw>
                </a:effectLst>
                <a:latin typeface="Times New Roman" pitchFamily="18" charset="0"/>
              </a:rPr>
              <a:t>  jednačina opisuje promenu</a:t>
            </a:r>
          </a:p>
          <a:p>
            <a:pPr>
              <a:buFontTx/>
              <a:buNone/>
            </a:pPr>
            <a:r>
              <a:rPr lang="sr-Latn-CS" altLang="sr-Latn-RS" sz="1800" b="1" dirty="0">
                <a:solidFill>
                  <a:srgbClr val="4D4D4D"/>
                </a:solidFill>
                <a:effectLst>
                  <a:outerShdw blurRad="38100" dist="38100" dir="2700000" algn="tl">
                    <a:srgbClr val="000000"/>
                  </a:outerShdw>
                </a:effectLst>
                <a:latin typeface="Times New Roman" pitchFamily="18" charset="0"/>
              </a:rPr>
              <a:t>  polarizabilnosti</a:t>
            </a:r>
          </a:p>
          <a:p>
            <a:pPr>
              <a:buFontTx/>
              <a:buNone/>
            </a:pPr>
            <a:r>
              <a:rPr lang="sr-Latn-CS" altLang="sr-Latn-RS" sz="1800" b="1" dirty="0">
                <a:solidFill>
                  <a:srgbClr val="4D4D4D"/>
                </a:solidFill>
                <a:effectLst>
                  <a:outerShdw blurRad="38100" dist="38100" dir="2700000" algn="tl">
                    <a:srgbClr val="000000"/>
                  </a:outerShdw>
                </a:effectLst>
                <a:latin typeface="Times New Roman" pitchFamily="18" charset="0"/>
              </a:rPr>
              <a:t>- koristi se Dirakova (bra-ket) notacija </a:t>
            </a:r>
          </a:p>
          <a:p>
            <a:pPr>
              <a:buFontTx/>
              <a:buNone/>
            </a:pPr>
            <a:r>
              <a:rPr lang="sr-Latn-CS" altLang="sr-Latn-RS" sz="1800" b="1" dirty="0">
                <a:solidFill>
                  <a:srgbClr val="4D4D4D"/>
                </a:solidFill>
                <a:effectLst>
                  <a:outerShdw blurRad="38100" dist="38100" dir="2700000" algn="tl">
                    <a:srgbClr val="000000"/>
                  </a:outerShdw>
                </a:effectLst>
                <a:latin typeface="Times New Roman" pitchFamily="18" charset="0"/>
              </a:rPr>
              <a:t>   umesto standarnih integrala</a:t>
            </a:r>
            <a:endParaRPr lang="en-US" altLang="sr-Latn-RS" sz="1800" b="1" dirty="0">
              <a:solidFill>
                <a:srgbClr val="4D4D4D"/>
              </a:solidFill>
              <a:effectLst>
                <a:outerShdw blurRad="38100" dist="38100" dir="2700000" algn="tl">
                  <a:srgbClr val="000000"/>
                </a:outerShdw>
              </a:effectLst>
              <a:latin typeface="Times New Roman" pitchFamily="18" charset="0"/>
            </a:endParaRPr>
          </a:p>
        </p:txBody>
      </p:sp>
      <p:sp>
        <p:nvSpPr>
          <p:cNvPr id="621571" name="Rectangle 3"/>
          <p:cNvSpPr>
            <a:spLocks noChangeArrowheads="1"/>
          </p:cNvSpPr>
          <p:nvPr/>
        </p:nvSpPr>
        <p:spPr bwMode="auto">
          <a:xfrm>
            <a:off x="381000" y="4038600"/>
            <a:ext cx="6019800" cy="2769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RS" altLang="sr-Latn-RS" sz="1400" dirty="0"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a:rPr>
              <a:t>( </a:t>
            </a:r>
            <a:r>
              <a:rPr lang="sr-Latn-RS" altLang="sr-Latn-RS" sz="1400" baseline="-25000" dirty="0"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a:rPr>
              <a:t></a:t>
            </a:r>
            <a:r>
              <a:rPr lang="sr-Latn-RS" altLang="sr-Latn-RS" sz="1400" dirty="0"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a:rPr>
              <a:t>) </a:t>
            </a:r>
            <a:r>
              <a:rPr lang="sr-Latn-RS" altLang="sr-Latn-RS" sz="1400" baseline="-25000" dirty="0"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a:rPr>
              <a:t>gf</a:t>
            </a:r>
            <a:r>
              <a:rPr lang="sr-Latn-RS" altLang="sr-Latn-RS" sz="1400" dirty="0"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a:rPr>
              <a:t> </a:t>
            </a:r>
            <a:r>
              <a:rPr lang="sr-Latn-RS" altLang="sr-Latn-RS" sz="1600" dirty="0"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a:rPr>
              <a:t>– </a:t>
            </a:r>
            <a:r>
              <a:rPr lang="sr-Latn-RS" altLang="sr-Latn-RS" sz="1400" dirty="0"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a:rPr>
              <a:t>promena polarizabilnosti usled prelaza g </a:t>
            </a:r>
            <a:r>
              <a:rPr lang="sr-Latn-RS" altLang="sr-Latn-RS" sz="1400" dirty="0">
                <a:solidFill>
                  <a:srgbClr val="333333"/>
                </a:solidFill>
                <a:effectLst>
                  <a:outerShdw blurRad="38100" dist="38100" dir="2700000" algn="tl">
                    <a:srgbClr val="000000"/>
                  </a:outerShdw>
                </a:effectLst>
                <a:latin typeface="Times New Roman" pitchFamily="18" charset="0"/>
                <a:cs typeface="Times New Roman" pitchFamily="18" charset="0"/>
                <a:sym typeface="Symbol"/>
              </a:rPr>
              <a:t>i </a:t>
            </a:r>
            <a:r>
              <a:rPr lang="sr-Latn-RS" altLang="sr-Latn-RS" sz="1400" dirty="0" smtClean="0">
                <a:solidFill>
                  <a:srgbClr val="333333"/>
                </a:solidFill>
                <a:effectLst>
                  <a:outerShdw blurRad="38100" dist="38100" dir="2700000" algn="tl">
                    <a:srgbClr val="000000"/>
                  </a:outerShdw>
                </a:effectLst>
                <a:latin typeface="Times New Roman" pitchFamily="18" charset="0"/>
                <a:cs typeface="Times New Roman" pitchFamily="18" charset="0"/>
                <a:sym typeface="Symbol"/>
              </a:rPr>
              <a:t>f </a:t>
            </a:r>
          </a:p>
          <a:p>
            <a:r>
              <a:rPr lang="el-GR" altLang="sr-Latn-RS" sz="1600" dirty="0" smtClean="0">
                <a:solidFill>
                  <a:srgbClr val="333333"/>
                </a:solidFill>
                <a:effectLst>
                  <a:outerShdw blurRad="38100" dist="38100" dir="2700000" algn="tl">
                    <a:srgbClr val="000000"/>
                  </a:outerShdw>
                </a:effectLst>
                <a:latin typeface="Times New Roman" pitchFamily="18" charset="0"/>
                <a:cs typeface="Times New Roman" pitchFamily="18" charset="0"/>
              </a:rPr>
              <a:t>Σ</a:t>
            </a:r>
            <a:r>
              <a:rPr lang="sr-Latn-CS" altLang="sr-Latn-RS" sz="1600" dirty="0" smtClean="0">
                <a:solidFill>
                  <a:srgbClr val="333333"/>
                </a:solidFill>
                <a:effectLst>
                  <a:outerShdw blurRad="38100" dist="38100" dir="2700000" algn="tl">
                    <a:srgbClr val="000000"/>
                  </a:outerShdw>
                </a:effectLst>
                <a:latin typeface="Times New Roman" pitchFamily="18" charset="0"/>
                <a:cs typeface="Times New Roman" pitchFamily="18" charset="0"/>
              </a:rPr>
              <a:t> </a:t>
            </a:r>
            <a:r>
              <a:rPr lang="sr-Latn-CS" altLang="sr-Latn-RS" sz="1600" dirty="0">
                <a:solidFill>
                  <a:srgbClr val="333333"/>
                </a:solidFill>
                <a:effectLst>
                  <a:outerShdw blurRad="38100" dist="38100" dir="2700000" algn="tl">
                    <a:srgbClr val="000000"/>
                  </a:outerShdw>
                </a:effectLst>
                <a:latin typeface="Times New Roman" pitchFamily="18" charset="0"/>
                <a:cs typeface="Times New Roman" pitchFamily="18" charset="0"/>
              </a:rPr>
              <a:t>– </a:t>
            </a:r>
            <a:r>
              <a:rPr lang="sr-Latn-CS" altLang="sr-Latn-RS" sz="14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suma po svim elektronskim stanjima molekula</a:t>
            </a:r>
            <a:endParaRPr lang="el-GR" altLang="sr-Latn-RS" sz="14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endParaRPr>
          </a:p>
          <a:p>
            <a:r>
              <a:rPr lang="pl-PL" altLang="sr-Latn-RS" sz="1400" dirty="0">
                <a:solidFill>
                  <a:srgbClr val="333333"/>
                </a:solidFill>
                <a:effectLst>
                  <a:outerShdw blurRad="38100" dist="38100" dir="2700000" algn="tl">
                    <a:srgbClr val="000000">
                      <a:alpha val="43137"/>
                    </a:srgbClr>
                  </a:outerShdw>
                </a:effectLst>
                <a:latin typeface="Times New Roman" pitchFamily="18" charset="0"/>
              </a:rPr>
              <a:t>k – konstanta</a:t>
            </a:r>
          </a:p>
          <a:p>
            <a:r>
              <a:rPr lang="pl-PL" altLang="sr-Latn-RS" sz="1400" i="1" dirty="0">
                <a:solidFill>
                  <a:srgbClr val="333333"/>
                </a:solidFill>
                <a:effectLst>
                  <a:outerShdw blurRad="38100" dist="38100" dir="2700000" algn="tl">
                    <a:srgbClr val="000000">
                      <a:alpha val="43137"/>
                    </a:srgbClr>
                  </a:outerShdw>
                </a:effectLst>
                <a:latin typeface="Times New Roman" pitchFamily="18" charset="0"/>
              </a:rPr>
              <a:t>g</a:t>
            </a:r>
            <a:r>
              <a:rPr lang="pl-PL" altLang="sr-Latn-RS" sz="1400" dirty="0">
                <a:solidFill>
                  <a:srgbClr val="333333"/>
                </a:solidFill>
                <a:effectLst>
                  <a:outerShdw blurRad="38100" dist="38100" dir="2700000" algn="tl">
                    <a:srgbClr val="000000">
                      <a:alpha val="43137"/>
                    </a:srgbClr>
                  </a:outerShdw>
                </a:effectLst>
                <a:latin typeface="Times New Roman" pitchFamily="18" charset="0"/>
              </a:rPr>
              <a:t> - osnovno stanje</a:t>
            </a:r>
          </a:p>
          <a:p>
            <a:r>
              <a:rPr lang="pl-PL" altLang="sr-Latn-RS" sz="1400" i="1" dirty="0">
                <a:solidFill>
                  <a:srgbClr val="333333"/>
                </a:solidFill>
                <a:effectLst>
                  <a:outerShdw blurRad="38100" dist="38100" dir="2700000" algn="tl">
                    <a:srgbClr val="000000">
                      <a:alpha val="43137"/>
                    </a:srgbClr>
                  </a:outerShdw>
                </a:effectLst>
                <a:latin typeface="Times New Roman" pitchFamily="18" charset="0"/>
              </a:rPr>
              <a:t>f </a:t>
            </a:r>
            <a:r>
              <a:rPr lang="pl-PL" altLang="sr-Latn-RS" sz="1400" dirty="0">
                <a:solidFill>
                  <a:srgbClr val="333333"/>
                </a:solidFill>
                <a:effectLst>
                  <a:outerShdw blurRad="38100" dist="38100" dir="2700000" algn="tl">
                    <a:srgbClr val="000000">
                      <a:alpha val="43137"/>
                    </a:srgbClr>
                  </a:outerShdw>
                </a:effectLst>
                <a:latin typeface="Times New Roman" pitchFamily="18" charset="0"/>
              </a:rPr>
              <a:t>– krajnje stanja</a:t>
            </a:r>
          </a:p>
          <a:p>
            <a:r>
              <a:rPr lang="pl-PL" altLang="sr-Latn-RS" sz="1400" i="1" dirty="0">
                <a:solidFill>
                  <a:srgbClr val="333333"/>
                </a:solidFill>
                <a:effectLst>
                  <a:outerShdw blurRad="38100" dist="38100" dir="2700000" algn="tl">
                    <a:srgbClr val="000000">
                      <a:alpha val="43137"/>
                    </a:srgbClr>
                  </a:outerShdw>
                </a:effectLst>
                <a:latin typeface="Times New Roman" pitchFamily="18" charset="0"/>
              </a:rPr>
              <a:t>i –</a:t>
            </a:r>
            <a:r>
              <a:rPr lang="pl-PL" altLang="sr-Latn-RS" sz="1400" dirty="0">
                <a:solidFill>
                  <a:srgbClr val="333333"/>
                </a:solidFill>
                <a:effectLst>
                  <a:outerShdw blurRad="38100" dist="38100" dir="2700000" algn="tl">
                    <a:srgbClr val="000000">
                      <a:alpha val="43137"/>
                    </a:srgbClr>
                  </a:outerShdw>
                </a:effectLst>
                <a:latin typeface="Times New Roman" pitchFamily="18" charset="0"/>
              </a:rPr>
              <a:t> sva intermedijerna elektronska stanja („mere” se </a:t>
            </a:r>
          </a:p>
          <a:p>
            <a:r>
              <a:rPr lang="pl-PL" altLang="sr-Latn-RS" sz="1400" dirty="0">
                <a:solidFill>
                  <a:srgbClr val="333333"/>
                </a:solidFill>
                <a:effectLst>
                  <a:outerShdw blurRad="38100" dist="38100" dir="2700000" algn="tl">
                    <a:srgbClr val="000000">
                      <a:alpha val="43137"/>
                    </a:srgbClr>
                  </a:outerShdw>
                </a:effectLst>
                <a:latin typeface="Times New Roman" pitchFamily="18" charset="0"/>
              </a:rPr>
              <a:t>     energetskim imeniocem  u zavisnosti koliko su blizu rezonanciji)</a:t>
            </a:r>
          </a:p>
          <a:p>
            <a:r>
              <a:rPr lang="pl-PL" altLang="sr-Latn-RS" sz="1400" dirty="0">
                <a:solidFill>
                  <a:srgbClr val="333333"/>
                </a:solidFill>
                <a:effectLst>
                  <a:outerShdw blurRad="38100" dist="38100" dir="2700000" algn="tl">
                    <a:srgbClr val="000000">
                      <a:alpha val="43137"/>
                    </a:srgbClr>
                  </a:outerShdw>
                </a:effectLst>
                <a:latin typeface="Times New Roman" pitchFamily="18" charset="0"/>
                <a:sym typeface="Symbol" pitchFamily="18" charset="2"/>
              </a:rPr>
              <a:t>  - polarizacija upadne svetlosti</a:t>
            </a:r>
          </a:p>
          <a:p>
            <a:r>
              <a:rPr lang="pl-PL" altLang="sr-Latn-RS" sz="1400" dirty="0">
                <a:solidFill>
                  <a:srgbClr val="333333"/>
                </a:solidFill>
                <a:effectLst>
                  <a:outerShdw blurRad="38100" dist="38100" dir="2700000" algn="tl">
                    <a:srgbClr val="000000">
                      <a:alpha val="43137"/>
                    </a:srgbClr>
                  </a:outerShdw>
                </a:effectLst>
                <a:latin typeface="Times New Roman" pitchFamily="18" charset="0"/>
                <a:sym typeface="Symbol" pitchFamily="18" charset="2"/>
              </a:rPr>
              <a:t></a:t>
            </a:r>
            <a:r>
              <a:rPr lang="pl-PL" altLang="sr-Latn-RS" sz="1400" dirty="0">
                <a:solidFill>
                  <a:srgbClr val="333333"/>
                </a:solidFill>
                <a:effectLst>
                  <a:outerShdw blurRad="38100" dist="38100" dir="2700000" algn="tl">
                    <a:srgbClr val="000000">
                      <a:alpha val="43137"/>
                    </a:srgbClr>
                  </a:outerShdw>
                </a:effectLst>
                <a:latin typeface="Times New Roman" pitchFamily="18" charset="0"/>
              </a:rPr>
              <a:t> - </a:t>
            </a:r>
            <a:r>
              <a:rPr lang="pl-PL" altLang="sr-Latn-RS" sz="1400" dirty="0">
                <a:solidFill>
                  <a:srgbClr val="333333"/>
                </a:solidFill>
                <a:effectLst>
                  <a:outerShdw blurRad="38100" dist="38100" dir="2700000" algn="tl">
                    <a:srgbClr val="000000">
                      <a:alpha val="43137"/>
                    </a:srgbClr>
                  </a:outerShdw>
                </a:effectLst>
                <a:latin typeface="Times New Roman" pitchFamily="18" charset="0"/>
                <a:sym typeface="Symbol" pitchFamily="18" charset="2"/>
              </a:rPr>
              <a:t>polarizacija rasute svetlosti</a:t>
            </a:r>
          </a:p>
          <a:p>
            <a:r>
              <a:rPr lang="el-GR" altLang="sr-Latn-RS" sz="14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sym typeface="Symbol" pitchFamily="18" charset="2"/>
              </a:rPr>
              <a:t>μ </a:t>
            </a:r>
            <a:r>
              <a:rPr lang="pl-PL" altLang="sr-Latn-RS" sz="1400" baseline="-25000" dirty="0">
                <a:solidFill>
                  <a:srgbClr val="333333"/>
                </a:solidFill>
                <a:effectLst>
                  <a:outerShdw blurRad="38100" dist="38100" dir="2700000" algn="tl">
                    <a:srgbClr val="000000">
                      <a:alpha val="43137"/>
                    </a:srgbClr>
                  </a:outerShdw>
                </a:effectLst>
                <a:latin typeface="Times New Roman" pitchFamily="18" charset="0"/>
                <a:sym typeface="Symbol" pitchFamily="18" charset="2"/>
              </a:rPr>
              <a:t> ,</a:t>
            </a:r>
            <a:r>
              <a:rPr lang="pl-PL" altLang="sr-Latn-RS" sz="1400" dirty="0">
                <a:solidFill>
                  <a:srgbClr val="333333"/>
                </a:solidFill>
                <a:effectLst>
                  <a:outerShdw blurRad="38100" dist="38100" dir="2700000" algn="tl">
                    <a:srgbClr val="000000">
                      <a:alpha val="43137"/>
                    </a:srgbClr>
                  </a:outerShdw>
                </a:effectLst>
                <a:latin typeface="Times New Roman" pitchFamily="18" charset="0"/>
                <a:sym typeface="Symbol" pitchFamily="18" charset="2"/>
              </a:rPr>
              <a:t> - operator dipolnog momenta (položaja elektrona)</a:t>
            </a:r>
            <a:endParaRPr lang="el-GR" altLang="sr-Latn-RS" sz="14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sym typeface="Symbol" pitchFamily="18" charset="2"/>
            </a:endParaRPr>
          </a:p>
          <a:p>
            <a:r>
              <a:rPr lang="el-GR" altLang="sr-Latn-RS" sz="1400" dirty="0">
                <a:solidFill>
                  <a:srgbClr val="333333"/>
                </a:solidFill>
                <a:effectLst>
                  <a:outerShdw blurRad="38100" dist="38100" dir="2700000" algn="tl">
                    <a:srgbClr val="000000">
                      <a:alpha val="43137"/>
                    </a:srgbClr>
                  </a:outerShdw>
                </a:effectLst>
                <a:latin typeface="Times New Roman" pitchFamily="18" charset="0"/>
              </a:rPr>
              <a:t>Γ</a:t>
            </a:r>
            <a:r>
              <a:rPr lang="sr-Latn-CS" altLang="sr-Latn-RS" sz="1400" baseline="-25000" dirty="0">
                <a:solidFill>
                  <a:srgbClr val="333333"/>
                </a:solidFill>
                <a:effectLst>
                  <a:outerShdw blurRad="38100" dist="38100" dir="2700000" algn="tl">
                    <a:srgbClr val="000000">
                      <a:alpha val="43137"/>
                    </a:srgbClr>
                  </a:outerShdw>
                </a:effectLst>
                <a:latin typeface="Times New Roman" pitchFamily="18" charset="0"/>
              </a:rPr>
              <a:t>i</a:t>
            </a:r>
            <a:r>
              <a:rPr lang="sr-Latn-CS" altLang="sr-Latn-RS" sz="1400" dirty="0">
                <a:solidFill>
                  <a:srgbClr val="333333"/>
                </a:solidFill>
                <a:effectLst>
                  <a:outerShdw blurRad="38100" dist="38100" dir="2700000" algn="tl">
                    <a:srgbClr val="000000">
                      <a:alpha val="43137"/>
                    </a:srgbClr>
                  </a:outerShdw>
                </a:effectLst>
                <a:latin typeface="Times New Roman" pitchFamily="18" charset="0"/>
              </a:rPr>
              <a:t> - konstanta koja uzima u obzir vreme života pob. elektronskog stanja</a:t>
            </a:r>
            <a:endParaRPr lang="el-GR" altLang="sr-Latn-RS" sz="1400" dirty="0">
              <a:solidFill>
                <a:srgbClr val="333333"/>
              </a:solidFill>
              <a:effectLst>
                <a:outerShdw blurRad="38100" dist="38100" dir="2700000" algn="tl">
                  <a:srgbClr val="000000">
                    <a:alpha val="43137"/>
                  </a:srgbClr>
                </a:outerShdw>
              </a:effectLst>
              <a:latin typeface="Times New Roman" pitchFamily="18" charset="0"/>
            </a:endParaRPr>
          </a:p>
          <a:p>
            <a:endParaRPr lang="en-US" altLang="sr-Latn-RS" sz="1600" dirty="0">
              <a:solidFill>
                <a:srgbClr val="4D4D4D"/>
              </a:solidFill>
              <a:effectLst>
                <a:outerShdw blurRad="38100" dist="38100" dir="2700000" algn="tl">
                  <a:srgbClr val="000000"/>
                </a:outerShdw>
              </a:effectLst>
              <a:latin typeface="Times New Roman" pitchFamily="18" charset="0"/>
              <a:sym typeface="Symbol" pitchFamily="18" charset="2"/>
            </a:endParaRPr>
          </a:p>
        </p:txBody>
      </p:sp>
      <p:pic>
        <p:nvPicPr>
          <p:cNvPr id="6215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81000"/>
            <a:ext cx="4219575" cy="1979613"/>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graphicFrame>
        <p:nvGraphicFramePr>
          <p:cNvPr id="621592" name="Group 24"/>
          <p:cNvGraphicFramePr>
            <a:graphicFrameLocks noGrp="1"/>
          </p:cNvGraphicFramePr>
          <p:nvPr/>
        </p:nvGraphicFramePr>
        <p:xfrm>
          <a:off x="533400" y="2819400"/>
          <a:ext cx="5562600" cy="914400"/>
        </p:xfrm>
        <a:graphic>
          <a:graphicData uri="http://schemas.openxmlformats.org/drawingml/2006/table">
            <a:tbl>
              <a:tblPr/>
              <a:tblGrid>
                <a:gridCol w="5562600"/>
              </a:tblGrid>
              <a:tr h="9144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lnTlToBr>
                      <a:noFill/>
                    </a:lnTlToBr>
                    <a:lnBlToTr>
                      <a:noFill/>
                    </a:lnBlToTr>
                    <a:noFill/>
                  </a:tcPr>
                </a:tc>
              </a:tr>
            </a:tbl>
          </a:graphicData>
        </a:graphic>
      </p:graphicFrame>
      <p:sp>
        <p:nvSpPr>
          <p:cNvPr id="621585" name="Oval 17"/>
          <p:cNvSpPr>
            <a:spLocks noChangeArrowheads="1"/>
          </p:cNvSpPr>
          <p:nvPr/>
        </p:nvSpPr>
        <p:spPr bwMode="auto">
          <a:xfrm>
            <a:off x="3200400" y="2743200"/>
            <a:ext cx="838200" cy="6858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21586" name="AutoShape 18"/>
          <p:cNvSpPr>
            <a:spLocks noChangeArrowheads="1"/>
          </p:cNvSpPr>
          <p:nvPr/>
        </p:nvSpPr>
        <p:spPr bwMode="auto">
          <a:xfrm>
            <a:off x="6019800" y="2362200"/>
            <a:ext cx="3048000" cy="1295400"/>
          </a:xfrm>
          <a:prstGeom prst="wedgeEllipseCallout">
            <a:avLst>
              <a:gd name="adj1" fmla="val -119426"/>
              <a:gd name="adj2" fmla="val -6495"/>
            </a:avLst>
          </a:prstGeom>
          <a:gradFill rotWithShape="1">
            <a:gsLst>
              <a:gs pos="0">
                <a:srgbClr val="EAEAEA">
                  <a:gamma/>
                  <a:shade val="46275"/>
                  <a:invGamma/>
                </a:srgbClr>
              </a:gs>
              <a:gs pos="50000">
                <a:srgbClr val="EAEAEA"/>
              </a:gs>
              <a:gs pos="100000">
                <a:srgbClr val="EAEAEA">
                  <a:gamma/>
                  <a:shade val="46275"/>
                  <a:invGamma/>
                </a:srgbClr>
              </a:gs>
            </a:gsLst>
            <a:lin ang="54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400" b="1">
                <a:solidFill>
                  <a:srgbClr val="333333"/>
                </a:solidFill>
                <a:effectLst>
                  <a:outerShdw blurRad="38100" dist="38100" dir="2700000" algn="tl">
                    <a:srgbClr val="000000"/>
                  </a:outerShdw>
                </a:effectLst>
                <a:latin typeface="Times New Roman" pitchFamily="18" charset="0"/>
              </a:rPr>
              <a:t>momenat prelaza</a:t>
            </a:r>
            <a:r>
              <a:rPr lang="sr-Latn-CS" altLang="sr-Latn-RS" sz="1400" b="1">
                <a:solidFill>
                  <a:srgbClr val="4D4D4D"/>
                </a:solidFill>
                <a:effectLst>
                  <a:outerShdw blurRad="38100" dist="38100" dir="2700000" algn="tl">
                    <a:srgbClr val="000000"/>
                  </a:outerShdw>
                </a:effectLst>
                <a:latin typeface="Times New Roman" pitchFamily="18" charset="0"/>
              </a:rPr>
              <a:t> </a:t>
            </a:r>
          </a:p>
          <a:p>
            <a:pPr algn="ctr"/>
            <a:r>
              <a:rPr lang="sr-Latn-CS" altLang="sr-Latn-RS" sz="1400" b="1">
                <a:solidFill>
                  <a:srgbClr val="4D4D4D"/>
                </a:solidFill>
                <a:effectLst>
                  <a:outerShdw blurRad="38100" dist="38100" dir="2700000" algn="tl">
                    <a:srgbClr val="000000"/>
                  </a:outerShdw>
                </a:effectLst>
                <a:latin typeface="Times New Roman" pitchFamily="18" charset="0"/>
              </a:rPr>
              <a:t>(produkt osnovnog i pobuđenog stanja- </a:t>
            </a:r>
            <a:r>
              <a:rPr lang="sr-Latn-CS" altLang="sr-Latn-RS" sz="1400" b="1">
                <a:solidFill>
                  <a:srgbClr val="FF0066"/>
                </a:solidFill>
                <a:effectLst>
                  <a:outerShdw blurRad="38100" dist="38100" dir="2700000" algn="tl">
                    <a:srgbClr val="000000"/>
                  </a:outerShdw>
                </a:effectLst>
                <a:latin typeface="Times New Roman" pitchFamily="18" charset="0"/>
              </a:rPr>
              <a:t>ekscitacija</a:t>
            </a:r>
            <a:r>
              <a:rPr lang="sr-Latn-CS" altLang="sr-Latn-RS" sz="1400" b="1">
                <a:solidFill>
                  <a:srgbClr val="4D4D4D"/>
                </a:solidFill>
                <a:effectLst>
                  <a:outerShdw blurRad="38100" dist="38100" dir="2700000" algn="tl">
                    <a:srgbClr val="000000"/>
                  </a:outerShdw>
                </a:effectLst>
                <a:latin typeface="Times New Roman" pitchFamily="18" charset="0"/>
              </a:rPr>
              <a:t>)</a:t>
            </a:r>
            <a:endParaRPr lang="en-US" altLang="sr-Latn-RS" sz="1400" b="1">
              <a:solidFill>
                <a:srgbClr val="4D4D4D"/>
              </a:solidFill>
              <a:effectLst>
                <a:outerShdw blurRad="38100" dist="38100" dir="2700000" algn="tl">
                  <a:srgbClr val="000000"/>
                </a:outerShdw>
              </a:effectLst>
              <a:latin typeface="Times New Roman" pitchFamily="18" charset="0"/>
            </a:endParaRPr>
          </a:p>
        </p:txBody>
      </p:sp>
      <p:sp>
        <p:nvSpPr>
          <p:cNvPr id="621587" name="AutoShape 19"/>
          <p:cNvSpPr>
            <a:spLocks noChangeArrowheads="1"/>
          </p:cNvSpPr>
          <p:nvPr/>
        </p:nvSpPr>
        <p:spPr bwMode="auto">
          <a:xfrm>
            <a:off x="5715000" y="3657600"/>
            <a:ext cx="2819400" cy="1295400"/>
          </a:xfrm>
          <a:prstGeom prst="wedgeEllipseCallout">
            <a:avLst>
              <a:gd name="adj1" fmla="val -159514"/>
              <a:gd name="adj2" fmla="val -97306"/>
            </a:avLst>
          </a:prstGeom>
          <a:gradFill rotWithShape="1">
            <a:gsLst>
              <a:gs pos="0">
                <a:srgbClr val="EAEAEA">
                  <a:gamma/>
                  <a:shade val="46275"/>
                  <a:invGamma/>
                </a:srgbClr>
              </a:gs>
              <a:gs pos="50000">
                <a:srgbClr val="EAEAEA"/>
              </a:gs>
              <a:gs pos="100000">
                <a:srgbClr val="EAEAEA">
                  <a:gamma/>
                  <a:shade val="46275"/>
                  <a:invGamma/>
                </a:srgbClr>
              </a:gs>
            </a:gsLst>
            <a:lin ang="54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400" b="1">
                <a:solidFill>
                  <a:srgbClr val="333333"/>
                </a:solidFill>
                <a:effectLst>
                  <a:outerShdw blurRad="38100" dist="38100" dir="2700000" algn="tl">
                    <a:srgbClr val="000000"/>
                  </a:outerShdw>
                </a:effectLst>
                <a:latin typeface="Times New Roman" pitchFamily="18" charset="0"/>
              </a:rPr>
              <a:t>momenat prelaza,</a:t>
            </a:r>
          </a:p>
          <a:p>
            <a:pPr algn="ctr"/>
            <a:r>
              <a:rPr lang="sr-Latn-CS" altLang="sr-Latn-RS" sz="1400" b="1">
                <a:solidFill>
                  <a:srgbClr val="333333"/>
                </a:solidFill>
                <a:effectLst>
                  <a:outerShdw blurRad="38100" dist="38100" dir="2700000" algn="tl">
                    <a:srgbClr val="000000"/>
                  </a:outerShdw>
                </a:effectLst>
                <a:latin typeface="Times New Roman" pitchFamily="18" charset="0"/>
              </a:rPr>
              <a:t>(produkt  pobuđenog i osnovnog stanja-</a:t>
            </a:r>
            <a:r>
              <a:rPr lang="sr-Latn-CS" altLang="sr-Latn-RS" sz="1400" b="1">
                <a:solidFill>
                  <a:srgbClr val="FF0066"/>
                </a:solidFill>
                <a:effectLst>
                  <a:outerShdw blurRad="38100" dist="38100" dir="2700000" algn="tl">
                    <a:srgbClr val="000000"/>
                  </a:outerShdw>
                </a:effectLst>
                <a:latin typeface="Times New Roman" pitchFamily="18" charset="0"/>
              </a:rPr>
              <a:t>rasipanje</a:t>
            </a:r>
            <a:r>
              <a:rPr lang="sr-Latn-CS" altLang="sr-Latn-RS" sz="1400" b="1">
                <a:solidFill>
                  <a:srgbClr val="333333"/>
                </a:solidFill>
                <a:effectLst>
                  <a:outerShdw blurRad="38100" dist="38100" dir="2700000" algn="tl">
                    <a:srgbClr val="000000"/>
                  </a:outerShdw>
                </a:effectLst>
                <a:latin typeface="Times New Roman" pitchFamily="18" charset="0"/>
              </a:rPr>
              <a:t>)</a:t>
            </a:r>
            <a:endParaRPr lang="en-US" altLang="sr-Latn-RS" sz="1400" b="1">
              <a:solidFill>
                <a:srgbClr val="333333"/>
              </a:solidFill>
              <a:effectLst>
                <a:outerShdw blurRad="38100" dist="38100" dir="2700000" algn="tl">
                  <a:srgbClr val="000000"/>
                </a:outerShdw>
              </a:effectLst>
              <a:latin typeface="Times New Roman" pitchFamily="18" charset="0"/>
            </a:endParaRPr>
          </a:p>
        </p:txBody>
      </p:sp>
      <p:sp>
        <p:nvSpPr>
          <p:cNvPr id="621588" name="Oval 20"/>
          <p:cNvSpPr>
            <a:spLocks noChangeArrowheads="1"/>
          </p:cNvSpPr>
          <p:nvPr/>
        </p:nvSpPr>
        <p:spPr bwMode="auto">
          <a:xfrm>
            <a:off x="2286000" y="2743200"/>
            <a:ext cx="914400" cy="685800"/>
          </a:xfrm>
          <a:prstGeom prst="ellipse">
            <a:avLst/>
          </a:prstGeom>
          <a:noFill/>
          <a:ln w="15875">
            <a:solidFill>
              <a:srgbClr val="008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graphicFrame>
        <p:nvGraphicFramePr>
          <p:cNvPr id="621589" name="Object 21"/>
          <p:cNvGraphicFramePr>
            <a:graphicFrameLocks noGrp="1" noChangeAspect="1"/>
          </p:cNvGraphicFramePr>
          <p:nvPr>
            <p:ph sz="quarter" idx="2"/>
          </p:nvPr>
        </p:nvGraphicFramePr>
        <p:xfrm>
          <a:off x="914400" y="2819400"/>
          <a:ext cx="4959350" cy="850900"/>
        </p:xfrm>
        <a:graphic>
          <a:graphicData uri="http://schemas.openxmlformats.org/presentationml/2006/ole">
            <mc:AlternateContent xmlns:mc="http://schemas.openxmlformats.org/markup-compatibility/2006">
              <mc:Choice xmlns:v="urn:schemas-microsoft-com:vml" Requires="v">
                <p:oleObj spid="_x0000_s621709" name="Equation" r:id="rId4" imgW="3111480" imgH="533160" progId="Equation.3">
                  <p:embed/>
                </p:oleObj>
              </mc:Choice>
              <mc:Fallback>
                <p:oleObj name="Equation" r:id="rId4" imgW="3111480" imgH="533160" progId="Equation.3">
                  <p:embed/>
                  <p:pic>
                    <p:nvPicPr>
                      <p:cNvPr id="0" name="Object 21"/>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819400"/>
                        <a:ext cx="4959350" cy="850900"/>
                      </a:xfrm>
                      <a:prstGeom prst="rect">
                        <a:avLst/>
                      </a:prstGeom>
                    </p:spPr>
                  </p:pic>
                </p:oleObj>
              </mc:Fallback>
            </mc:AlternateContent>
          </a:graphicData>
        </a:graphic>
      </p:graphicFrame>
      <p:sp>
        <p:nvSpPr>
          <p:cNvPr id="621590" name="Rectangle 22"/>
          <p:cNvSpPr>
            <a:spLocks noChangeArrowheads="1"/>
          </p:cNvSpPr>
          <p:nvPr/>
        </p:nvSpPr>
        <p:spPr bwMode="auto">
          <a:xfrm>
            <a:off x="228600" y="77788"/>
            <a:ext cx="4038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2400" b="1" u="sng">
                <a:solidFill>
                  <a:srgbClr val="333333"/>
                </a:solidFill>
                <a:effectLst>
                  <a:outerShdw blurRad="38100" dist="38100" dir="2700000" algn="tl">
                    <a:srgbClr val="000000"/>
                  </a:outerShdw>
                </a:effectLst>
                <a:latin typeface="Times New Roman" pitchFamily="18" charset="0"/>
              </a:rPr>
              <a:t>Intenzitet rasejanja u nerezonantnim uslovima</a:t>
            </a:r>
            <a:endParaRPr lang="en-US" altLang="sr-Latn-RS" sz="2400" b="1" u="sng">
              <a:solidFill>
                <a:srgbClr val="333333"/>
              </a:solidFill>
              <a:effectLst>
                <a:outerShdw blurRad="38100" dist="38100" dir="2700000" algn="tl">
                  <a:srgbClr val="000000"/>
                </a:outerShdw>
              </a:effectLst>
              <a:latin typeface="Times New Roman" pitchFamily="18" charset="0"/>
            </a:endParaRPr>
          </a:p>
        </p:txBody>
      </p:sp>
      <p:sp>
        <p:nvSpPr>
          <p:cNvPr id="621591" name="AutoShape 23"/>
          <p:cNvSpPr>
            <a:spLocks noChangeArrowheads="1"/>
          </p:cNvSpPr>
          <p:nvPr/>
        </p:nvSpPr>
        <p:spPr bwMode="auto">
          <a:xfrm>
            <a:off x="5984789" y="5334000"/>
            <a:ext cx="2971800" cy="1143000"/>
          </a:xfrm>
          <a:prstGeom prst="wedgeEllipseCallout">
            <a:avLst>
              <a:gd name="adj1" fmla="val -159028"/>
              <a:gd name="adj2" fmla="val -203611"/>
            </a:avLst>
          </a:prstGeom>
          <a:gradFill rotWithShape="1">
            <a:gsLst>
              <a:gs pos="0">
                <a:srgbClr val="EAEAEA">
                  <a:gamma/>
                  <a:shade val="46275"/>
                  <a:invGamma/>
                </a:srgbClr>
              </a:gs>
              <a:gs pos="50000">
                <a:srgbClr val="EAEAEA"/>
              </a:gs>
              <a:gs pos="100000">
                <a:srgbClr val="EAEAEA">
                  <a:gamma/>
                  <a:shade val="46275"/>
                  <a:invGamma/>
                </a:srgbClr>
              </a:gs>
            </a:gsLst>
            <a:lin ang="54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sr-Latn-RS" sz="1400" b="1">
                <a:solidFill>
                  <a:srgbClr val="4D4D4D"/>
                </a:solidFill>
                <a:effectLst>
                  <a:outerShdw blurRad="38100" dist="38100" dir="2700000" algn="tl">
                    <a:srgbClr val="000000"/>
                  </a:outerShdw>
                </a:effectLst>
                <a:sym typeface="Symbol" pitchFamily="18" charset="2"/>
              </a:rPr>
              <a:t></a:t>
            </a:r>
            <a:r>
              <a:rPr lang="sr-Latn-CS" altLang="sr-Latn-RS" sz="1400" b="1" baseline="-25000">
                <a:solidFill>
                  <a:srgbClr val="4D4D4D"/>
                </a:solidFill>
                <a:effectLst>
                  <a:outerShdw blurRad="38100" dist="38100" dir="2700000" algn="tl">
                    <a:srgbClr val="000000"/>
                  </a:outerShdw>
                </a:effectLst>
                <a:latin typeface="Times New Roman" pitchFamily="18" charset="0"/>
                <a:sym typeface="Symbol" pitchFamily="18" charset="2"/>
              </a:rPr>
              <a:t>ig </a:t>
            </a:r>
            <a:r>
              <a:rPr lang="sr-Latn-CS" altLang="sr-Latn-RS" sz="1400" b="1">
                <a:solidFill>
                  <a:srgbClr val="4D4D4D"/>
                </a:solidFill>
                <a:effectLst>
                  <a:outerShdw blurRad="38100" dist="38100" dir="2700000" algn="tl">
                    <a:srgbClr val="000000"/>
                  </a:outerShdw>
                </a:effectLst>
                <a:latin typeface="Times New Roman" pitchFamily="18" charset="0"/>
                <a:sym typeface="Symbol" pitchFamily="18" charset="2"/>
              </a:rPr>
              <a:t>= </a:t>
            </a:r>
            <a:r>
              <a:rPr lang="en-US" altLang="sr-Latn-RS" sz="1400" b="1">
                <a:solidFill>
                  <a:srgbClr val="4D4D4D"/>
                </a:solidFill>
                <a:effectLst>
                  <a:outerShdw blurRad="38100" dist="38100" dir="2700000" algn="tl">
                    <a:srgbClr val="000000"/>
                  </a:outerShdw>
                </a:effectLst>
                <a:latin typeface="Times New Roman" pitchFamily="18" charset="0"/>
                <a:sym typeface="Symbol" pitchFamily="18" charset="2"/>
              </a:rPr>
              <a:t></a:t>
            </a:r>
            <a:r>
              <a:rPr lang="sr-Latn-CS" altLang="sr-Latn-RS" sz="1400" b="1" baseline="-25000">
                <a:solidFill>
                  <a:srgbClr val="4D4D4D"/>
                </a:solidFill>
                <a:effectLst>
                  <a:outerShdw blurRad="38100" dist="38100" dir="2700000" algn="tl">
                    <a:srgbClr val="000000"/>
                  </a:outerShdw>
                </a:effectLst>
                <a:latin typeface="Times New Roman" pitchFamily="18" charset="0"/>
                <a:sym typeface="Symbol" pitchFamily="18" charset="2"/>
              </a:rPr>
              <a:t>i </a:t>
            </a:r>
            <a:r>
              <a:rPr lang="sr-Latn-CS" altLang="sr-Latn-RS" sz="1400" b="1">
                <a:solidFill>
                  <a:srgbClr val="4D4D4D"/>
                </a:solidFill>
                <a:effectLst>
                  <a:outerShdw blurRad="38100" dist="38100" dir="2700000" algn="tl">
                    <a:srgbClr val="000000"/>
                  </a:outerShdw>
                </a:effectLst>
                <a:latin typeface="Times New Roman" pitchFamily="18" charset="0"/>
                <a:sym typeface="Symbol" pitchFamily="18" charset="2"/>
              </a:rPr>
              <a:t>- </a:t>
            </a:r>
            <a:r>
              <a:rPr lang="en-US" altLang="sr-Latn-RS" sz="1400" b="1">
                <a:solidFill>
                  <a:srgbClr val="4D4D4D"/>
                </a:solidFill>
                <a:effectLst>
                  <a:outerShdw blurRad="38100" dist="38100" dir="2700000" algn="tl">
                    <a:srgbClr val="000000"/>
                  </a:outerShdw>
                </a:effectLst>
                <a:latin typeface="Times New Roman" pitchFamily="18" charset="0"/>
                <a:sym typeface="Symbol" pitchFamily="18" charset="2"/>
              </a:rPr>
              <a:t></a:t>
            </a:r>
            <a:r>
              <a:rPr lang="sr-Latn-CS" altLang="sr-Latn-RS" sz="1400" b="1" baseline="-25000">
                <a:solidFill>
                  <a:srgbClr val="4D4D4D"/>
                </a:solidFill>
                <a:effectLst>
                  <a:outerShdw blurRad="38100" dist="38100" dir="2700000" algn="tl">
                    <a:srgbClr val="000000"/>
                  </a:outerShdw>
                </a:effectLst>
                <a:latin typeface="Times New Roman" pitchFamily="18" charset="0"/>
                <a:sym typeface="Symbol" pitchFamily="18" charset="2"/>
              </a:rPr>
              <a:t>g</a:t>
            </a:r>
            <a:r>
              <a:rPr lang="sr-Latn-CS" altLang="sr-Latn-RS" sz="1400" b="1">
                <a:solidFill>
                  <a:srgbClr val="4D4D4D"/>
                </a:solidFill>
                <a:effectLst>
                  <a:outerShdw blurRad="38100" dist="38100" dir="2700000" algn="tl">
                    <a:srgbClr val="000000"/>
                  </a:outerShdw>
                </a:effectLst>
                <a:latin typeface="Times New Roman" pitchFamily="18" charset="0"/>
                <a:sym typeface="Symbol" pitchFamily="18" charset="2"/>
              </a:rPr>
              <a:t>; </a:t>
            </a:r>
            <a:r>
              <a:rPr lang="en-US" altLang="sr-Latn-RS" sz="1400" b="1">
                <a:solidFill>
                  <a:srgbClr val="4D4D4D"/>
                </a:solidFill>
                <a:effectLst>
                  <a:outerShdw blurRad="38100" dist="38100" dir="2700000" algn="tl">
                    <a:srgbClr val="000000"/>
                  </a:outerShdw>
                </a:effectLst>
                <a:sym typeface="Symbol" pitchFamily="18" charset="2"/>
              </a:rPr>
              <a:t></a:t>
            </a:r>
            <a:r>
              <a:rPr lang="sr-Latn-CS" altLang="sr-Latn-RS" sz="1400" b="1" baseline="-25000">
                <a:solidFill>
                  <a:srgbClr val="4D4D4D"/>
                </a:solidFill>
                <a:effectLst>
                  <a:outerShdw blurRad="38100" dist="38100" dir="2700000" algn="tl">
                    <a:srgbClr val="000000"/>
                  </a:outerShdw>
                </a:effectLst>
                <a:latin typeface="Times New Roman" pitchFamily="18" charset="0"/>
                <a:sym typeface="Symbol" pitchFamily="18" charset="2"/>
              </a:rPr>
              <a:t>if </a:t>
            </a:r>
            <a:r>
              <a:rPr lang="sr-Latn-CS" altLang="sr-Latn-RS" sz="1400" b="1">
                <a:solidFill>
                  <a:srgbClr val="4D4D4D"/>
                </a:solidFill>
                <a:effectLst>
                  <a:outerShdw blurRad="38100" dist="38100" dir="2700000" algn="tl">
                    <a:srgbClr val="000000"/>
                  </a:outerShdw>
                </a:effectLst>
                <a:latin typeface="Times New Roman" pitchFamily="18" charset="0"/>
                <a:sym typeface="Symbol" pitchFamily="18" charset="2"/>
              </a:rPr>
              <a:t>=  </a:t>
            </a:r>
            <a:r>
              <a:rPr lang="en-US" altLang="sr-Latn-RS" sz="1400" b="1">
                <a:solidFill>
                  <a:srgbClr val="4D4D4D"/>
                </a:solidFill>
                <a:effectLst>
                  <a:outerShdw blurRad="38100" dist="38100" dir="2700000" algn="tl">
                    <a:srgbClr val="000000"/>
                  </a:outerShdw>
                </a:effectLst>
                <a:latin typeface="Times New Roman" pitchFamily="18" charset="0"/>
                <a:sym typeface="Symbol" pitchFamily="18" charset="2"/>
              </a:rPr>
              <a:t></a:t>
            </a:r>
            <a:r>
              <a:rPr lang="sr-Latn-CS" altLang="sr-Latn-RS" sz="1400" b="1" baseline="-25000">
                <a:solidFill>
                  <a:srgbClr val="4D4D4D"/>
                </a:solidFill>
                <a:effectLst>
                  <a:outerShdw blurRad="38100" dist="38100" dir="2700000" algn="tl">
                    <a:srgbClr val="000000"/>
                  </a:outerShdw>
                </a:effectLst>
                <a:latin typeface="Times New Roman" pitchFamily="18" charset="0"/>
                <a:sym typeface="Symbol" pitchFamily="18" charset="2"/>
              </a:rPr>
              <a:t>i</a:t>
            </a:r>
            <a:r>
              <a:rPr lang="sr-Latn-CS" altLang="sr-Latn-RS" sz="1400" b="1">
                <a:solidFill>
                  <a:srgbClr val="4D4D4D"/>
                </a:solidFill>
                <a:effectLst>
                  <a:outerShdw blurRad="38100" dist="38100" dir="2700000" algn="tl">
                    <a:srgbClr val="000000"/>
                  </a:outerShdw>
                </a:effectLst>
                <a:latin typeface="Times New Roman" pitchFamily="18" charset="0"/>
                <a:sym typeface="Symbol" pitchFamily="18" charset="2"/>
              </a:rPr>
              <a:t>- </a:t>
            </a:r>
            <a:r>
              <a:rPr lang="en-US" altLang="sr-Latn-RS" sz="1400" b="1">
                <a:solidFill>
                  <a:srgbClr val="4D4D4D"/>
                </a:solidFill>
                <a:effectLst>
                  <a:outerShdw blurRad="38100" dist="38100" dir="2700000" algn="tl">
                    <a:srgbClr val="000000"/>
                  </a:outerShdw>
                </a:effectLst>
                <a:latin typeface="Times New Roman" pitchFamily="18" charset="0"/>
                <a:sym typeface="Symbol" pitchFamily="18" charset="2"/>
              </a:rPr>
              <a:t></a:t>
            </a:r>
            <a:r>
              <a:rPr lang="sr-Latn-CS" altLang="sr-Latn-RS" sz="1400" b="1" baseline="-25000">
                <a:solidFill>
                  <a:srgbClr val="4D4D4D"/>
                </a:solidFill>
                <a:effectLst>
                  <a:outerShdw blurRad="38100" dist="38100" dir="2700000" algn="tl">
                    <a:srgbClr val="000000"/>
                  </a:outerShdw>
                </a:effectLst>
                <a:latin typeface="Times New Roman" pitchFamily="18" charset="0"/>
                <a:sym typeface="Symbol" pitchFamily="18" charset="2"/>
              </a:rPr>
              <a:t>f</a:t>
            </a:r>
          </a:p>
          <a:p>
            <a:r>
              <a:rPr lang="en-US" altLang="sr-Latn-RS" sz="1400" b="1">
                <a:solidFill>
                  <a:srgbClr val="4D4D4D"/>
                </a:solidFill>
                <a:effectLst>
                  <a:outerShdw blurRad="38100" dist="38100" dir="2700000" algn="tl">
                    <a:srgbClr val="000000"/>
                  </a:outerShdw>
                </a:effectLst>
                <a:sym typeface="Symbol" pitchFamily="18" charset="2"/>
              </a:rPr>
              <a:t></a:t>
            </a:r>
            <a:r>
              <a:rPr lang="sr-Latn-CS" altLang="sr-Latn-RS" sz="1400" b="1" baseline="-25000">
                <a:solidFill>
                  <a:srgbClr val="4D4D4D"/>
                </a:solidFill>
                <a:effectLst>
                  <a:outerShdw blurRad="38100" dist="38100" dir="2700000" algn="tl">
                    <a:srgbClr val="000000"/>
                  </a:outerShdw>
                </a:effectLst>
                <a:latin typeface="Times New Roman" pitchFamily="18" charset="0"/>
                <a:sym typeface="Symbol" pitchFamily="18" charset="2"/>
              </a:rPr>
              <a:t>0</a:t>
            </a:r>
            <a:r>
              <a:rPr lang="sr-Latn-CS" altLang="sr-Latn-RS" sz="1400" b="1">
                <a:solidFill>
                  <a:srgbClr val="4D4D4D"/>
                </a:solidFill>
                <a:effectLst>
                  <a:outerShdw blurRad="38100" dist="38100" dir="2700000" algn="tl">
                    <a:srgbClr val="000000"/>
                  </a:outerShdw>
                </a:effectLst>
                <a:latin typeface="Times New Roman" pitchFamily="18" charset="0"/>
                <a:sym typeface="Symbol" pitchFamily="18" charset="2"/>
              </a:rPr>
              <a:t>- frekvencija upadnog</a:t>
            </a:r>
          </a:p>
          <a:p>
            <a:r>
              <a:rPr lang="sr-Latn-CS" altLang="sr-Latn-RS" sz="1400" b="1">
                <a:solidFill>
                  <a:srgbClr val="4D4D4D"/>
                </a:solidFill>
                <a:effectLst>
                  <a:outerShdw blurRad="38100" dist="38100" dir="2700000" algn="tl">
                    <a:srgbClr val="000000"/>
                  </a:outerShdw>
                </a:effectLst>
                <a:latin typeface="Times New Roman" pitchFamily="18" charset="0"/>
                <a:sym typeface="Symbol" pitchFamily="18" charset="2"/>
              </a:rPr>
              <a:t>        zračenja </a:t>
            </a:r>
            <a:endParaRPr lang="en-US" altLang="sr-Latn-RS" sz="1400" b="1" baseline="-25000">
              <a:solidFill>
                <a:srgbClr val="4D4D4D"/>
              </a:solidFill>
              <a:effectLst>
                <a:outerShdw blurRad="38100" dist="38100" dir="2700000" algn="tl">
                  <a:srgbClr val="000000"/>
                </a:outerShdw>
              </a:effectLst>
              <a:latin typeface="Times New Roman" pitchFamily="18" charset="0"/>
              <a:sym typeface="Symbol" pitchFamily="18" charset="2"/>
            </a:endParaRPr>
          </a:p>
          <a:p>
            <a:pPr algn="ctr"/>
            <a:endParaRPr lang="en-US" altLang="sr-Latn-RS" sz="1400" b="1">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21585"/>
                                        </p:tgtEl>
                                        <p:attrNameLst>
                                          <p:attrName>style.visibility</p:attrName>
                                        </p:attrNameLst>
                                      </p:cBhvr>
                                      <p:to>
                                        <p:strVal val="visible"/>
                                      </p:to>
                                    </p:set>
                                    <p:animEffect transition="in" filter="wipe(down)">
                                      <p:cBhvr>
                                        <p:cTn id="7" dur="500"/>
                                        <p:tgtEl>
                                          <p:spTgt spid="62158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621586"/>
                                        </p:tgtEl>
                                        <p:attrNameLst>
                                          <p:attrName>style.visibility</p:attrName>
                                        </p:attrNameLst>
                                      </p:cBhvr>
                                      <p:to>
                                        <p:strVal val="visible"/>
                                      </p:to>
                                    </p:set>
                                    <p:anim calcmode="lin" valueType="num">
                                      <p:cBhvr>
                                        <p:cTn id="12" dur="500" fill="hold"/>
                                        <p:tgtEl>
                                          <p:spTgt spid="621586"/>
                                        </p:tgtEl>
                                        <p:attrNameLst>
                                          <p:attrName>ppt_x</p:attrName>
                                        </p:attrNameLst>
                                      </p:cBhvr>
                                      <p:tavLst>
                                        <p:tav tm="0">
                                          <p:val>
                                            <p:strVal val="#ppt_x-.2"/>
                                          </p:val>
                                        </p:tav>
                                        <p:tav tm="100000">
                                          <p:val>
                                            <p:strVal val="#ppt_x"/>
                                          </p:val>
                                        </p:tav>
                                      </p:tavLst>
                                    </p:anim>
                                    <p:anim calcmode="lin" valueType="num">
                                      <p:cBhvr>
                                        <p:cTn id="13" dur="500" fill="hold"/>
                                        <p:tgtEl>
                                          <p:spTgt spid="621586"/>
                                        </p:tgtEl>
                                        <p:attrNameLst>
                                          <p:attrName>ppt_y</p:attrName>
                                        </p:attrNameLst>
                                      </p:cBhvr>
                                      <p:tavLst>
                                        <p:tav tm="0">
                                          <p:val>
                                            <p:strVal val="#ppt_y"/>
                                          </p:val>
                                        </p:tav>
                                        <p:tav tm="100000">
                                          <p:val>
                                            <p:strVal val="#ppt_y"/>
                                          </p:val>
                                        </p:tav>
                                      </p:tavLst>
                                    </p:anim>
                                    <p:animEffect transition="in" filter="wipe(right)" prLst="gradientSize: 0.1">
                                      <p:cBhvr>
                                        <p:cTn id="14" dur="500"/>
                                        <p:tgtEl>
                                          <p:spTgt spid="62158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621588"/>
                                        </p:tgtEl>
                                        <p:attrNameLst>
                                          <p:attrName>style.visibility</p:attrName>
                                        </p:attrNameLst>
                                      </p:cBhvr>
                                      <p:to>
                                        <p:strVal val="visible"/>
                                      </p:to>
                                    </p:set>
                                    <p:animEffect transition="in" filter="wipe(down)">
                                      <p:cBhvr>
                                        <p:cTn id="19" dur="500"/>
                                        <p:tgtEl>
                                          <p:spTgt spid="62158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621587"/>
                                        </p:tgtEl>
                                        <p:attrNameLst>
                                          <p:attrName>style.visibility</p:attrName>
                                        </p:attrNameLst>
                                      </p:cBhvr>
                                      <p:to>
                                        <p:strVal val="visible"/>
                                      </p:to>
                                    </p:set>
                                    <p:animEffect transition="in" filter="wipe(down)">
                                      <p:cBhvr>
                                        <p:cTn id="24" dur="500"/>
                                        <p:tgtEl>
                                          <p:spTgt spid="62158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621591"/>
                                        </p:tgtEl>
                                        <p:attrNameLst>
                                          <p:attrName>style.visibility</p:attrName>
                                        </p:attrNameLst>
                                      </p:cBhvr>
                                      <p:to>
                                        <p:strVal val="visible"/>
                                      </p:to>
                                    </p:set>
                                    <p:animEffect transition="in" filter="wipe(down)">
                                      <p:cBhvr>
                                        <p:cTn id="29" dur="500"/>
                                        <p:tgtEl>
                                          <p:spTgt spid="6215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1585" grpId="0" animBg="1"/>
      <p:bldP spid="621586" grpId="0" animBg="1"/>
      <p:bldP spid="621587" grpId="0" animBg="1"/>
      <p:bldP spid="621588" grpId="0" animBg="1"/>
      <p:bldP spid="62159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058" name="Rectangle 2"/>
          <p:cNvSpPr>
            <a:spLocks noGrp="1" noChangeArrowheads="1"/>
          </p:cNvSpPr>
          <p:nvPr>
            <p:ph type="body" sz="half" idx="1"/>
          </p:nvPr>
        </p:nvSpPr>
        <p:spPr>
          <a:xfrm>
            <a:off x="381000" y="1371600"/>
            <a:ext cx="8458200" cy="5211763"/>
          </a:xfrm>
        </p:spPr>
        <p:txBody>
          <a:bodyPr/>
          <a:lstStyle/>
          <a:p>
            <a:pPr>
              <a:spcBef>
                <a:spcPts val="0"/>
              </a:spcBef>
              <a:buFontTx/>
              <a:buNone/>
            </a:pP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000" b="1" baseline="-25000" dirty="0">
                <a:solidFill>
                  <a:srgbClr val="333333"/>
                </a:solidFill>
                <a:effectLst>
                  <a:outerShdw blurRad="38100" dist="38100" dir="2700000" algn="tl">
                    <a:srgbClr val="000000"/>
                  </a:outerShdw>
                </a:effectLst>
                <a:latin typeface="Times New Roman" pitchFamily="18" charset="0"/>
                <a:sym typeface="Symbol" pitchFamily="18" charset="2"/>
              </a:rPr>
              <a:t>ig</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&gt;&gt;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000" b="1" baseline="-25000" dirty="0">
                <a:solidFill>
                  <a:srgbClr val="333333"/>
                </a:solidFill>
                <a:effectLst>
                  <a:outerShdw blurRad="38100" dist="38100" dir="2700000" algn="tl">
                    <a:srgbClr val="000000"/>
                  </a:outerShdw>
                </a:effectLst>
                <a:latin typeface="Times New Roman" pitchFamily="18" charset="0"/>
                <a:sym typeface="Symbol" pitchFamily="18" charset="2"/>
              </a:rPr>
              <a:t>0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0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000" b="1" dirty="0">
                <a:solidFill>
                  <a:srgbClr val="FF0066"/>
                </a:solidFill>
                <a:effectLst>
                  <a:outerShdw blurRad="38100" dist="38100" dir="2700000" algn="tl">
                    <a:srgbClr val="000000"/>
                  </a:outerShdw>
                </a:effectLst>
                <a:latin typeface="Times New Roman" pitchFamily="18" charset="0"/>
                <a:sym typeface="Symbol" pitchFamily="18" charset="2"/>
              </a:rPr>
              <a:t>uslovi daleko od rezonancije</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a:t>
            </a:r>
          </a:p>
          <a:p>
            <a:pPr>
              <a:spcBef>
                <a:spcPts val="0"/>
              </a:spcBef>
              <a:buFontTx/>
              <a:buNone/>
            </a:pP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(polarizabilnost je</a:t>
            </a:r>
            <a:r>
              <a:rPr lang="sr-Latn-CS" altLang="sr-Latn-RS" sz="20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nezavisna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od</a:t>
            </a:r>
            <a:r>
              <a:rPr lang="sr-Latn-CS" altLang="sr-Latn-RS" sz="20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000" b="1" baseline="-25000" dirty="0">
                <a:solidFill>
                  <a:srgbClr val="333333"/>
                </a:solidFill>
                <a:effectLst>
                  <a:outerShdw blurRad="38100" dist="38100" dir="2700000" algn="tl">
                    <a:srgbClr val="000000"/>
                  </a:outerShdw>
                </a:effectLst>
                <a:latin typeface="Times New Roman" pitchFamily="18" charset="0"/>
                <a:sym typeface="Symbol" pitchFamily="18" charset="2"/>
              </a:rPr>
              <a:t>0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i broj </a:t>
            </a:r>
          </a:p>
          <a:p>
            <a:pPr>
              <a:spcBef>
                <a:spcPts val="0"/>
              </a:spcBef>
              <a:buFontTx/>
              <a:buNone/>
            </a:pP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pobuđenih stanja molekula </a:t>
            </a:r>
          </a:p>
          <a:p>
            <a:pPr>
              <a:spcBef>
                <a:spcPts val="0"/>
              </a:spcBef>
              <a:buFontTx/>
              <a:buNone/>
            </a:pP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koja doprinose rasejanju je veliki)</a:t>
            </a:r>
          </a:p>
          <a:p>
            <a:pPr>
              <a:spcBef>
                <a:spcPts val="0"/>
              </a:spcBef>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pod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datim uslovima energetski faktor u </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imeniocu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prvog člana je velik pa je promena </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polarizabilnosti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mala a time i efekat </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ramanskog rasejanja  </a:t>
            </a:r>
            <a:r>
              <a:rPr lang="sr-Latn-CS" altLang="sr-Latn-RS" sz="2000" b="1" dirty="0">
                <a:solidFill>
                  <a:srgbClr val="FF0066"/>
                </a:solidFill>
                <a:effectLst>
                  <a:outerShdw blurRad="38100" dist="38100" dir="2700000" algn="tl">
                    <a:srgbClr val="000000"/>
                  </a:outerShdw>
                </a:effectLst>
                <a:latin typeface="Times New Roman" pitchFamily="18" charset="0"/>
                <a:sym typeface="Symbol" pitchFamily="18" charset="2"/>
              </a:rPr>
              <a:t>(NR efekat</a:t>
            </a:r>
            <a:r>
              <a:rPr lang="sr-Latn-CS" altLang="sr-Latn-RS" sz="2000" b="1" dirty="0" smtClean="0">
                <a:solidFill>
                  <a:srgbClr val="FF0066"/>
                </a:solidFill>
                <a:effectLst>
                  <a:outerShdw blurRad="38100" dist="38100" dir="2700000" algn="tl">
                    <a:srgbClr val="000000"/>
                  </a:outerShdw>
                </a:effectLst>
                <a:latin typeface="Times New Roman" pitchFamily="18" charset="0"/>
                <a:sym typeface="Symbol" pitchFamily="18" charset="2"/>
              </a:rPr>
              <a:t>),</a:t>
            </a:r>
            <a:endPar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kako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intermedijerno stanje  nema definisanu simetriju to samo </a:t>
            </a:r>
            <a:r>
              <a:rPr lang="sr-Latn-CS"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simetrične komponente tenzora polarizabilnosti </a:t>
            </a:r>
            <a:r>
              <a:rPr lang="sr-Latn-CS" altLang="sr-Latn-RS" sz="2000" b="1" dirty="0">
                <a:solidFill>
                  <a:srgbClr val="FF0066"/>
                </a:solidFill>
                <a:effectLst>
                  <a:outerShdw blurRad="38100" dist="38100" dir="2700000" algn="tl">
                    <a:srgbClr val="000000"/>
                  </a:outerShdw>
                </a:effectLst>
                <a:latin typeface="Times New Roman" pitchFamily="18" charset="0"/>
                <a:sym typeface="Symbol" pitchFamily="18" charset="2"/>
              </a:rPr>
              <a:t> ( </a:t>
            </a:r>
            <a:r>
              <a:rPr lang="pl-PL" altLang="sr-Latn-RS" sz="2000" b="1" baseline="-25000" dirty="0">
                <a:solidFill>
                  <a:srgbClr val="FF0066"/>
                </a:solidFill>
                <a:effectLst>
                  <a:outerShdw blurRad="38100" dist="38100" dir="2700000" algn="tl">
                    <a:srgbClr val="000000"/>
                  </a:outerShdw>
                </a:effectLst>
                <a:latin typeface="Times New Roman" pitchFamily="18" charset="0"/>
                <a:sym typeface="Symbol" pitchFamily="18" charset="2"/>
              </a:rPr>
              <a:t> ,</a:t>
            </a:r>
            <a:r>
              <a:rPr lang="pl-PL" altLang="sr-Latn-RS" sz="2000" dirty="0">
                <a:solidFill>
                  <a:srgbClr val="FF0066"/>
                </a:solidFill>
                <a:latin typeface="Times New Roman" pitchFamily="18" charset="0"/>
                <a:sym typeface="Symbol" pitchFamily="18" charset="2"/>
              </a:rPr>
              <a:t> = </a:t>
            </a:r>
            <a:r>
              <a:rPr lang="sr-Latn-CS" altLang="sr-Latn-RS" sz="2000" b="1" dirty="0">
                <a:solidFill>
                  <a:srgbClr val="FF0066"/>
                </a:solidFill>
                <a:effectLst>
                  <a:outerShdw blurRad="38100" dist="38100" dir="2700000" algn="tl">
                    <a:srgbClr val="000000"/>
                  </a:outerShdw>
                </a:effectLst>
                <a:latin typeface="Times New Roman" pitchFamily="18" charset="0"/>
                <a:sym typeface="Symbol" pitchFamily="18" charset="2"/>
              </a:rPr>
              <a:t> </a:t>
            </a:r>
            <a:r>
              <a:rPr lang="pl-PL" altLang="sr-Latn-RS" sz="2000" b="1" baseline="-25000" dirty="0">
                <a:solidFill>
                  <a:srgbClr val="FF0066"/>
                </a:solidFill>
                <a:effectLst>
                  <a:outerShdw blurRad="38100" dist="38100" dir="2700000" algn="tl">
                    <a:srgbClr val="000000"/>
                  </a:outerShdw>
                </a:effectLst>
                <a:latin typeface="Times New Roman" pitchFamily="18" charset="0"/>
                <a:sym typeface="Symbol" pitchFamily="18" charset="2"/>
              </a:rPr>
              <a:t>, </a:t>
            </a:r>
            <a:r>
              <a:rPr lang="pl-PL" altLang="sr-Latn-RS" sz="2000" b="1" dirty="0">
                <a:solidFill>
                  <a:srgbClr val="FF0066"/>
                </a:solidFill>
                <a:effectLst>
                  <a:outerShdw blurRad="38100" dist="38100" dir="2700000" algn="tl">
                    <a:srgbClr val="000000"/>
                  </a:outerShdw>
                </a:effectLst>
                <a:latin typeface="Times New Roman" pitchFamily="18" charset="0"/>
                <a:sym typeface="Symbol" pitchFamily="18" charset="2"/>
              </a:rPr>
              <a:t>)</a:t>
            </a:r>
            <a:r>
              <a:rPr lang="pl-PL"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 daju </a:t>
            </a:r>
            <a:r>
              <a:rPr lang="pl-PL"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pl-PL"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doprinos ramanskom rasejanju (ova činjenica objašnjava mali intenzitet </a:t>
            </a:r>
            <a:r>
              <a:rPr lang="pl-PL" altLang="sr-Latn-RS" sz="2000" b="1" dirty="0" smtClean="0">
                <a:solidFill>
                  <a:srgbClr val="333333"/>
                </a:solidFill>
                <a:effectLst>
                  <a:outerShdw blurRad="38100" dist="38100" dir="2700000" algn="tl">
                    <a:srgbClr val="000000"/>
                  </a:outerShdw>
                </a:effectLst>
                <a:latin typeface="Times New Roman" pitchFamily="18" charset="0"/>
                <a:sym typeface="Symbol" pitchFamily="18" charset="2"/>
              </a:rPr>
              <a:t>   </a:t>
            </a:r>
            <a:r>
              <a:rPr lang="pl-PL"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apsorpcije overtonova u  NR spektrima)</a:t>
            </a:r>
            <a:endParaRPr lang="sr-Latn-CS" altLang="sr-Latn-RS" sz="2000" b="1" baseline="-25000" dirty="0">
              <a:solidFill>
                <a:srgbClr val="333333"/>
              </a:solidFill>
              <a:effectLst>
                <a:outerShdw blurRad="38100" dist="38100" dir="2700000" algn="tl">
                  <a:srgbClr val="000000"/>
                </a:outerShdw>
              </a:effectLst>
              <a:latin typeface="Times New Roman" pitchFamily="18" charset="0"/>
              <a:sym typeface="Symbol" pitchFamily="18" charset="2"/>
            </a:endParaRPr>
          </a:p>
        </p:txBody>
      </p:sp>
      <p:graphicFrame>
        <p:nvGraphicFramePr>
          <p:cNvPr id="685059" name="Object 3"/>
          <p:cNvGraphicFramePr>
            <a:graphicFrameLocks noGrp="1" noChangeAspect="1"/>
          </p:cNvGraphicFramePr>
          <p:nvPr>
            <p:ph sz="quarter" idx="2"/>
            <p:extLst>
              <p:ext uri="{D42A27DB-BD31-4B8C-83A1-F6EECF244321}">
                <p14:modId xmlns:p14="http://schemas.microsoft.com/office/powerpoint/2010/main" val="1831370304"/>
              </p:ext>
            </p:extLst>
          </p:nvPr>
        </p:nvGraphicFramePr>
        <p:xfrm>
          <a:off x="2590800" y="3527274"/>
          <a:ext cx="2590800" cy="557213"/>
        </p:xfrm>
        <a:graphic>
          <a:graphicData uri="http://schemas.openxmlformats.org/presentationml/2006/ole">
            <mc:AlternateContent xmlns:mc="http://schemas.openxmlformats.org/markup-compatibility/2006">
              <mc:Choice xmlns:v="urn:schemas-microsoft-com:vml" Requires="v">
                <p:oleObj spid="_x0000_s685296" name="Equation" r:id="rId3" imgW="1612800" imgH="393480" progId="Equation.3">
                  <p:embed/>
                </p:oleObj>
              </mc:Choice>
              <mc:Fallback>
                <p:oleObj name="Equation" r:id="rId3" imgW="1612800" imgH="39348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527274"/>
                        <a:ext cx="2590800" cy="557213"/>
                      </a:xfrm>
                      <a:prstGeom prst="rect">
                        <a:avLst/>
                      </a:prstGeom>
                      <a:noFill/>
                      <a:ln>
                        <a:noFill/>
                      </a:ln>
                      <a:effectLst/>
                      <a:extLst/>
                    </p:spPr>
                  </p:pic>
                </p:oleObj>
              </mc:Fallback>
            </mc:AlternateContent>
          </a:graphicData>
        </a:graphic>
      </p:graphicFrame>
      <p:graphicFrame>
        <p:nvGraphicFramePr>
          <p:cNvPr id="685060" name="Object 4"/>
          <p:cNvGraphicFramePr>
            <a:graphicFrameLocks noGrp="1" noChangeAspect="1"/>
          </p:cNvGraphicFramePr>
          <p:nvPr>
            <p:ph sz="quarter" idx="3"/>
            <p:extLst>
              <p:ext uri="{D42A27DB-BD31-4B8C-83A1-F6EECF244321}">
                <p14:modId xmlns:p14="http://schemas.microsoft.com/office/powerpoint/2010/main" val="2826926132"/>
              </p:ext>
            </p:extLst>
          </p:nvPr>
        </p:nvGraphicFramePr>
        <p:xfrm>
          <a:off x="1371600" y="484187"/>
          <a:ext cx="4572000" cy="784225"/>
        </p:xfrm>
        <a:graphic>
          <a:graphicData uri="http://schemas.openxmlformats.org/presentationml/2006/ole">
            <mc:AlternateContent xmlns:mc="http://schemas.openxmlformats.org/markup-compatibility/2006">
              <mc:Choice xmlns:v="urn:schemas-microsoft-com:vml" Requires="v">
                <p:oleObj spid="_x0000_s685297" name="Equation" r:id="rId5" imgW="3111480" imgH="533160" progId="Equation.3">
                  <p:embed/>
                </p:oleObj>
              </mc:Choice>
              <mc:Fallback>
                <p:oleObj name="Equation" r:id="rId5" imgW="3111480" imgH="53316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484187"/>
                        <a:ext cx="457200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85063" name="Oval 7"/>
          <p:cNvSpPr>
            <a:spLocks noChangeArrowheads="1"/>
          </p:cNvSpPr>
          <p:nvPr/>
        </p:nvSpPr>
        <p:spPr bwMode="auto">
          <a:xfrm>
            <a:off x="2856470" y="914400"/>
            <a:ext cx="1371600" cy="381000"/>
          </a:xfrm>
          <a:prstGeom prst="ellipse">
            <a:avLst/>
          </a:prstGeom>
          <a:noFill/>
          <a:ln w="12700">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2" name="Rounded Rectangle 1"/>
          <p:cNvSpPr/>
          <p:nvPr/>
        </p:nvSpPr>
        <p:spPr>
          <a:xfrm>
            <a:off x="3124200" y="3615381"/>
            <a:ext cx="10668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3618" name="Object 2"/>
          <p:cNvGraphicFramePr>
            <a:graphicFrameLocks noGrp="1" noChangeAspect="1"/>
          </p:cNvGraphicFramePr>
          <p:nvPr>
            <p:ph sz="half" idx="1"/>
          </p:nvPr>
        </p:nvGraphicFramePr>
        <p:xfrm>
          <a:off x="1295400" y="990600"/>
          <a:ext cx="3048000" cy="1255713"/>
        </p:xfrm>
        <a:graphic>
          <a:graphicData uri="http://schemas.openxmlformats.org/presentationml/2006/ole">
            <mc:AlternateContent xmlns:mc="http://schemas.openxmlformats.org/markup-compatibility/2006">
              <mc:Choice xmlns:v="urn:schemas-microsoft-com:vml" Requires="v">
                <p:oleObj spid="_x0000_s623993" name="Equation" r:id="rId3" imgW="1295280" imgH="533160" progId="Equation.3">
                  <p:embed/>
                </p:oleObj>
              </mc:Choice>
              <mc:Fallback>
                <p:oleObj name="Equation" r:id="rId3" imgW="1295280" imgH="53316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990600"/>
                        <a:ext cx="3048000" cy="1255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3619" name="Rectangle 3"/>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623621" name="Rectangle 5"/>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623624" name="Object 8"/>
          <p:cNvGraphicFramePr>
            <a:graphicFrameLocks noGrp="1" noChangeAspect="1"/>
          </p:cNvGraphicFramePr>
          <p:nvPr>
            <p:ph sz="half" idx="2"/>
          </p:nvPr>
        </p:nvGraphicFramePr>
        <p:xfrm>
          <a:off x="1371600" y="2971800"/>
          <a:ext cx="1905000" cy="730250"/>
        </p:xfrm>
        <a:graphic>
          <a:graphicData uri="http://schemas.openxmlformats.org/presentationml/2006/ole">
            <mc:AlternateContent xmlns:mc="http://schemas.openxmlformats.org/markup-compatibility/2006">
              <mc:Choice xmlns:v="urn:schemas-microsoft-com:vml" Requires="v">
                <p:oleObj spid="_x0000_s623994" name="Equation" r:id="rId5" imgW="596900" imgH="228600" progId="Equation.3">
                  <p:embed/>
                </p:oleObj>
              </mc:Choice>
              <mc:Fallback>
                <p:oleObj name="Equation" r:id="rId5" imgW="596900" imgH="2286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2971800"/>
                        <a:ext cx="1905000" cy="730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3625" name="Rectangle 9"/>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623626" name="Object 10"/>
          <p:cNvGraphicFramePr>
            <a:graphicFrameLocks noChangeAspect="1"/>
          </p:cNvGraphicFramePr>
          <p:nvPr>
            <p:extLst>
              <p:ext uri="{D42A27DB-BD31-4B8C-83A1-F6EECF244321}">
                <p14:modId xmlns:p14="http://schemas.microsoft.com/office/powerpoint/2010/main" val="2433209086"/>
              </p:ext>
            </p:extLst>
          </p:nvPr>
        </p:nvGraphicFramePr>
        <p:xfrm>
          <a:off x="457200" y="4648200"/>
          <a:ext cx="8305800" cy="538163"/>
        </p:xfrm>
        <a:graphic>
          <a:graphicData uri="http://schemas.openxmlformats.org/presentationml/2006/ole">
            <mc:AlternateContent xmlns:mc="http://schemas.openxmlformats.org/markup-compatibility/2006">
              <mc:Choice xmlns:v="urn:schemas-microsoft-com:vml" Requires="v">
                <p:oleObj spid="_x0000_s623995" name="Equation" r:id="rId7" imgW="4254500" imgH="279400" progId="Equation.3">
                  <p:embed/>
                </p:oleObj>
              </mc:Choice>
              <mc:Fallback>
                <p:oleObj name="Equation" r:id="rId7" imgW="4254500" imgH="279400" progId="Equation.3">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4648200"/>
                        <a:ext cx="8305800" cy="538163"/>
                      </a:xfrm>
                      <a:prstGeom prst="rect">
                        <a:avLst/>
                      </a:prstGeom>
                      <a:solidFill>
                        <a:schemeClr val="bg1">
                          <a:lumMod val="85000"/>
                        </a:schemeClr>
                      </a:solidFill>
                      <a:ln>
                        <a:solidFill>
                          <a:schemeClr val="tx1">
                            <a:lumMod val="75000"/>
                            <a:lumOff val="25000"/>
                          </a:schemeClr>
                        </a:solidFill>
                      </a:ln>
                      <a:extLst/>
                    </p:spPr>
                  </p:pic>
                </p:oleObj>
              </mc:Fallback>
            </mc:AlternateContent>
          </a:graphicData>
        </a:graphic>
      </p:graphicFrame>
      <p:sp>
        <p:nvSpPr>
          <p:cNvPr id="623627" name="Oval 11"/>
          <p:cNvSpPr>
            <a:spLocks noChangeArrowheads="1"/>
          </p:cNvSpPr>
          <p:nvPr/>
        </p:nvSpPr>
        <p:spPr bwMode="auto">
          <a:xfrm>
            <a:off x="3124200" y="990600"/>
            <a:ext cx="1447800" cy="6858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23628" name="AutoShape 12"/>
          <p:cNvSpPr>
            <a:spLocks noChangeArrowheads="1"/>
          </p:cNvSpPr>
          <p:nvPr/>
        </p:nvSpPr>
        <p:spPr bwMode="auto">
          <a:xfrm>
            <a:off x="685800" y="1295400"/>
            <a:ext cx="2362200" cy="3505200"/>
          </a:xfrm>
          <a:prstGeom prst="curvedRightArrow">
            <a:avLst>
              <a:gd name="adj1" fmla="val 879"/>
              <a:gd name="adj2" fmla="val 26723"/>
              <a:gd name="adj3" fmla="val 4514"/>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23635" name="AutoShape 19"/>
          <p:cNvSpPr>
            <a:spLocks noChangeArrowheads="1"/>
          </p:cNvSpPr>
          <p:nvPr/>
        </p:nvSpPr>
        <p:spPr bwMode="auto">
          <a:xfrm>
            <a:off x="3848100" y="2095500"/>
            <a:ext cx="4419600" cy="1905000"/>
          </a:xfrm>
          <a:prstGeom prst="wedgeEllipseCallout">
            <a:avLst>
              <a:gd name="adj1" fmla="val 41227"/>
              <a:gd name="adj2" fmla="val 84108"/>
            </a:avLst>
          </a:prstGeom>
          <a:solidFill>
            <a:srgbClr val="4D4D4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400" b="1" dirty="0">
                <a:solidFill>
                  <a:schemeClr val="bg1"/>
                </a:solidFill>
                <a:effectLst>
                  <a:outerShdw blurRad="38100" dist="38100" dir="2700000" algn="tl">
                    <a:srgbClr val="000000"/>
                  </a:outerShdw>
                </a:effectLst>
                <a:latin typeface="Times New Roman" pitchFamily="18" charset="0"/>
              </a:rPr>
              <a:t>Kako je ramanski prelaz jako brz </a:t>
            </a:r>
          </a:p>
          <a:p>
            <a:pPr algn="ctr"/>
            <a:r>
              <a:rPr lang="sr-Latn-CS" altLang="sr-Latn-RS" sz="1400" b="1" dirty="0" smtClean="0">
                <a:solidFill>
                  <a:schemeClr val="bg1"/>
                </a:solidFill>
                <a:effectLst>
                  <a:outerShdw blurRad="38100" dist="38100" dir="2700000" algn="tl">
                    <a:srgbClr val="000000"/>
                  </a:outerShdw>
                </a:effectLst>
                <a:latin typeface="Times New Roman" pitchFamily="18" charset="0"/>
              </a:rPr>
              <a:t>(</a:t>
            </a:r>
            <a:r>
              <a:rPr lang="sr-Latn-CS" altLang="sr-Latn-RS" sz="1400" b="1" dirty="0" smtClean="0">
                <a:solidFill>
                  <a:schemeClr val="bg1"/>
                </a:solidFill>
                <a:effectLst>
                  <a:outerShdw blurRad="38100" dist="38100" dir="2700000" algn="tl">
                    <a:srgbClr val="000000"/>
                  </a:outerShdw>
                </a:effectLst>
                <a:latin typeface="Times New Roman" pitchFamily="18" charset="0"/>
                <a:sym typeface="Symbol"/>
              </a:rPr>
              <a:t></a:t>
            </a:r>
            <a:r>
              <a:rPr lang="sr-Latn-CS" altLang="sr-Latn-RS" sz="1400" b="1" dirty="0" smtClean="0">
                <a:solidFill>
                  <a:schemeClr val="bg1"/>
                </a:solidFill>
                <a:effectLst>
                  <a:outerShdw blurRad="38100" dist="38100" dir="2700000" algn="tl">
                    <a:srgbClr val="000000"/>
                  </a:outerShdw>
                </a:effectLst>
                <a:latin typeface="Times New Roman" pitchFamily="18" charset="0"/>
              </a:rPr>
              <a:t>10</a:t>
            </a:r>
            <a:r>
              <a:rPr lang="sr-Latn-CS" altLang="sr-Latn-RS" sz="1400" b="1" baseline="30000" dirty="0" smtClean="0">
                <a:solidFill>
                  <a:schemeClr val="bg1"/>
                </a:solidFill>
                <a:effectLst>
                  <a:outerShdw blurRad="38100" dist="38100" dir="2700000" algn="tl">
                    <a:srgbClr val="000000"/>
                  </a:outerShdw>
                </a:effectLst>
                <a:latin typeface="Times New Roman" pitchFamily="18" charset="0"/>
              </a:rPr>
              <a:t>-16</a:t>
            </a:r>
            <a:r>
              <a:rPr lang="sr-Latn-CS" altLang="sr-Latn-RS" sz="1400" b="1" dirty="0" smtClean="0">
                <a:solidFill>
                  <a:schemeClr val="bg1"/>
                </a:solidFill>
                <a:effectLst>
                  <a:outerShdw blurRad="38100" dist="38100" dir="2700000" algn="tl">
                    <a:srgbClr val="000000"/>
                  </a:outerShdw>
                </a:effectLst>
                <a:latin typeface="Times New Roman" pitchFamily="18" charset="0"/>
              </a:rPr>
              <a:t> </a:t>
            </a:r>
            <a:r>
              <a:rPr lang="sr-Latn-CS" altLang="sr-Latn-RS" sz="1400" b="1" dirty="0">
                <a:solidFill>
                  <a:schemeClr val="bg1"/>
                </a:solidFill>
                <a:effectLst>
                  <a:outerShdw blurRad="38100" dist="38100" dir="2700000" algn="tl">
                    <a:srgbClr val="000000"/>
                  </a:outerShdw>
                </a:effectLst>
                <a:latin typeface="Times New Roman" pitchFamily="18" charset="0"/>
              </a:rPr>
              <a:t>s) to se deo jednačine koji daje produkt vibracionih talasnih funkcija može zanemariti jer se </a:t>
            </a:r>
            <a:r>
              <a:rPr lang="sr-Latn-CS" altLang="sr-Latn-RS" sz="1400" b="1" u="sng" dirty="0">
                <a:solidFill>
                  <a:schemeClr val="bg1"/>
                </a:solidFill>
                <a:effectLst>
                  <a:outerShdw blurRad="38100" dist="38100" dir="2700000" algn="tl">
                    <a:srgbClr val="000000"/>
                  </a:outerShdw>
                </a:effectLst>
                <a:latin typeface="Times New Roman" pitchFamily="18" charset="0"/>
              </a:rPr>
              <a:t>položaj teških jezgara može smatrati nepomenjenim za vreme elektronskog prelaza</a:t>
            </a:r>
            <a:endParaRPr lang="en-US" altLang="sr-Latn-RS" sz="1400" b="1" u="sng" dirty="0">
              <a:solidFill>
                <a:schemeClr val="bg1"/>
              </a:solidFill>
              <a:effectLst>
                <a:outerShdw blurRad="38100" dist="38100" dir="2700000" algn="tl">
                  <a:srgbClr val="000000"/>
                </a:outerShdw>
              </a:effectLst>
              <a:latin typeface="Times New Roman" pitchFamily="18" charset="0"/>
            </a:endParaRPr>
          </a:p>
        </p:txBody>
      </p:sp>
      <p:sp>
        <p:nvSpPr>
          <p:cNvPr id="623636" name="Oval 20"/>
          <p:cNvSpPr>
            <a:spLocks noChangeArrowheads="1"/>
          </p:cNvSpPr>
          <p:nvPr/>
        </p:nvSpPr>
        <p:spPr bwMode="auto">
          <a:xfrm>
            <a:off x="7010400" y="4419600"/>
            <a:ext cx="1828800" cy="9144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pic>
        <p:nvPicPr>
          <p:cNvPr id="14"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66205" y="118863"/>
            <a:ext cx="3888389" cy="1824237"/>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
        <p:nvSpPr>
          <p:cNvPr id="15" name="AutoShape 18"/>
          <p:cNvSpPr>
            <a:spLocks noChangeArrowheads="1"/>
          </p:cNvSpPr>
          <p:nvPr/>
        </p:nvSpPr>
        <p:spPr bwMode="auto">
          <a:xfrm>
            <a:off x="152400" y="92939"/>
            <a:ext cx="2743200" cy="1143000"/>
          </a:xfrm>
          <a:prstGeom prst="wedgeEllipseCallout">
            <a:avLst>
              <a:gd name="adj1" fmla="val 60845"/>
              <a:gd name="adj2" fmla="val 38995"/>
            </a:avLst>
          </a:prstGeom>
          <a:gradFill rotWithShape="1">
            <a:gsLst>
              <a:gs pos="0">
                <a:srgbClr val="EAEAEA">
                  <a:gamma/>
                  <a:shade val="46275"/>
                  <a:invGamma/>
                </a:srgbClr>
              </a:gs>
              <a:gs pos="50000">
                <a:srgbClr val="EAEAEA"/>
              </a:gs>
              <a:gs pos="100000">
                <a:srgbClr val="EAEAEA">
                  <a:gamma/>
                  <a:shade val="46275"/>
                  <a:invGamma/>
                </a:srgbClr>
              </a:gs>
            </a:gsLst>
            <a:lin ang="5400000" scaled="1"/>
          </a:gra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200" b="1" dirty="0">
                <a:solidFill>
                  <a:srgbClr val="333333"/>
                </a:solidFill>
                <a:effectLst>
                  <a:outerShdw blurRad="38100" dist="38100" dir="2700000" algn="tl">
                    <a:srgbClr val="000000"/>
                  </a:outerShdw>
                </a:effectLst>
                <a:latin typeface="Times New Roman" pitchFamily="18" charset="0"/>
              </a:rPr>
              <a:t>momenat prelaza</a:t>
            </a:r>
            <a:r>
              <a:rPr lang="sr-Latn-CS" altLang="sr-Latn-RS" sz="1200" b="1" dirty="0">
                <a:solidFill>
                  <a:srgbClr val="4D4D4D"/>
                </a:solidFill>
                <a:effectLst>
                  <a:outerShdw blurRad="38100" dist="38100" dir="2700000" algn="tl">
                    <a:srgbClr val="000000"/>
                  </a:outerShdw>
                </a:effectLst>
                <a:latin typeface="Times New Roman" pitchFamily="18" charset="0"/>
              </a:rPr>
              <a:t> </a:t>
            </a:r>
          </a:p>
          <a:p>
            <a:pPr algn="ctr"/>
            <a:r>
              <a:rPr lang="sr-Latn-CS" altLang="sr-Latn-RS" sz="1200" b="1" dirty="0">
                <a:solidFill>
                  <a:srgbClr val="4D4D4D"/>
                </a:solidFill>
                <a:effectLst>
                  <a:outerShdw blurRad="38100" dist="38100" dir="2700000" algn="tl">
                    <a:srgbClr val="000000"/>
                  </a:outerShdw>
                </a:effectLst>
                <a:latin typeface="Times New Roman" pitchFamily="18" charset="0"/>
              </a:rPr>
              <a:t>(produkt osnovnog i pobuđenog stanja- </a:t>
            </a:r>
            <a:r>
              <a:rPr lang="sr-Latn-CS" altLang="sr-Latn-RS" sz="1200" b="1" dirty="0">
                <a:solidFill>
                  <a:srgbClr val="FF0066"/>
                </a:solidFill>
                <a:effectLst>
                  <a:outerShdw blurRad="38100" dist="38100" dir="2700000" algn="tl">
                    <a:srgbClr val="000000"/>
                  </a:outerShdw>
                </a:effectLst>
                <a:latin typeface="Times New Roman" pitchFamily="18" charset="0"/>
              </a:rPr>
              <a:t>ekscitacija</a:t>
            </a:r>
            <a:r>
              <a:rPr lang="sr-Latn-CS" altLang="sr-Latn-RS" sz="1200" b="1" dirty="0">
                <a:solidFill>
                  <a:srgbClr val="4D4D4D"/>
                </a:solidFill>
                <a:effectLst>
                  <a:outerShdw blurRad="38100" dist="38100" dir="2700000" algn="tl">
                    <a:srgbClr val="000000"/>
                  </a:outerShdw>
                </a:effectLst>
                <a:latin typeface="Times New Roman" pitchFamily="18" charset="0"/>
              </a:rPr>
              <a:t>)</a:t>
            </a:r>
            <a:endParaRPr lang="en-US" altLang="sr-Latn-RS" sz="1200" b="1" dirty="0">
              <a:solidFill>
                <a:srgbClr val="4D4D4D"/>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626691" name="Object 3"/>
          <p:cNvGraphicFramePr>
            <a:graphicFrameLocks noChangeAspect="1"/>
          </p:cNvGraphicFramePr>
          <p:nvPr/>
        </p:nvGraphicFramePr>
        <p:xfrm>
          <a:off x="457200" y="533400"/>
          <a:ext cx="4146550" cy="708025"/>
        </p:xfrm>
        <a:graphic>
          <a:graphicData uri="http://schemas.openxmlformats.org/presentationml/2006/ole">
            <mc:AlternateContent xmlns:mc="http://schemas.openxmlformats.org/markup-compatibility/2006">
              <mc:Choice xmlns:v="urn:schemas-microsoft-com:vml" Requires="v">
                <p:oleObj spid="_x0000_s627109" name="Equation" r:id="rId3" imgW="1625400" imgH="279360" progId="Equation.3">
                  <p:embed/>
                </p:oleObj>
              </mc:Choice>
              <mc:Fallback>
                <p:oleObj name="Equation" r:id="rId3" imgW="1625400" imgH="27936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33400"/>
                        <a:ext cx="4146550"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26699" name="Rectangle 11"/>
          <p:cNvSpPr>
            <a:spLocks noChangeArrowheads="1"/>
          </p:cNvSpPr>
          <p:nvPr/>
        </p:nvSpPr>
        <p:spPr bwMode="auto">
          <a:xfrm>
            <a:off x="0" y="3181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626700" name="Rectangle 12"/>
          <p:cNvSpPr>
            <a:spLocks noChangeArrowheads="1"/>
          </p:cNvSpPr>
          <p:nvPr/>
        </p:nvSpPr>
        <p:spPr bwMode="auto">
          <a:xfrm>
            <a:off x="364524" y="4451350"/>
            <a:ext cx="75438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pl-PL" altLang="sr-Latn-RS" sz="1600" b="1" dirty="0">
                <a:solidFill>
                  <a:srgbClr val="333333"/>
                </a:solidFill>
                <a:effectLst>
                  <a:outerShdw blurRad="38100" dist="38100" dir="2700000" algn="tl">
                    <a:srgbClr val="000000"/>
                  </a:outerShdw>
                </a:effectLst>
                <a:latin typeface="Times New Roman" pitchFamily="18" charset="0"/>
              </a:rPr>
              <a:t>Q</a:t>
            </a:r>
            <a:r>
              <a:rPr lang="pl-PL" altLang="sr-Latn-RS" sz="1600" b="1" baseline="-25000" dirty="0">
                <a:solidFill>
                  <a:srgbClr val="333333"/>
                </a:solidFill>
                <a:effectLst>
                  <a:outerShdw blurRad="38100" dist="38100" dir="2700000" algn="tl">
                    <a:srgbClr val="000000"/>
                  </a:outerShdw>
                </a:effectLst>
                <a:latin typeface="Times New Roman" pitchFamily="18" charset="0"/>
              </a:rPr>
              <a:t>0</a:t>
            </a:r>
            <a:r>
              <a:rPr lang="pl-PL" altLang="sr-Latn-RS" sz="1600" dirty="0">
                <a:solidFill>
                  <a:srgbClr val="333333"/>
                </a:solidFill>
                <a:effectLst>
                  <a:outerShdw blurRad="38100" dist="38100" dir="2700000" algn="tl">
                    <a:srgbClr val="000000"/>
                  </a:outerShdw>
                </a:effectLst>
                <a:latin typeface="Times New Roman" pitchFamily="18" charset="0"/>
              </a:rPr>
              <a:t> – </a:t>
            </a:r>
            <a:r>
              <a:rPr lang="pl-PL" altLang="sr-Latn-RS" sz="1600" dirty="0" smtClean="0">
                <a:solidFill>
                  <a:srgbClr val="333333"/>
                </a:solidFill>
                <a:effectLst>
                  <a:outerShdw blurRad="38100" dist="38100" dir="2700000" algn="tl">
                    <a:srgbClr val="000000"/>
                  </a:outerShdw>
                </a:effectLst>
                <a:latin typeface="Times New Roman" pitchFamily="18" charset="0"/>
              </a:rPr>
              <a:t>nuklearna </a:t>
            </a:r>
            <a:r>
              <a:rPr lang="pl-PL" altLang="sr-Latn-RS" sz="1600" dirty="0">
                <a:solidFill>
                  <a:srgbClr val="333333"/>
                </a:solidFill>
                <a:effectLst>
                  <a:outerShdw blurRad="38100" dist="38100" dir="2700000" algn="tl">
                    <a:srgbClr val="000000"/>
                  </a:outerShdw>
                </a:effectLst>
                <a:latin typeface="Times New Roman" pitchFamily="18" charset="0"/>
              </a:rPr>
              <a:t>koordinata u ravnotežnom stanju</a:t>
            </a:r>
          </a:p>
          <a:p>
            <a:endParaRPr lang="pl-PL" altLang="sr-Latn-RS" sz="1600" dirty="0">
              <a:solidFill>
                <a:srgbClr val="333333"/>
              </a:solidFill>
              <a:effectLst>
                <a:outerShdw blurRad="38100" dist="38100" dir="2700000" algn="tl">
                  <a:srgbClr val="000000"/>
                </a:outerShdw>
              </a:effectLst>
              <a:latin typeface="Times New Roman" pitchFamily="18" charset="0"/>
            </a:endParaRPr>
          </a:p>
          <a:p>
            <a:r>
              <a:rPr lang="pl-PL" altLang="sr-Latn-RS" sz="1600" b="1" dirty="0">
                <a:solidFill>
                  <a:srgbClr val="333333"/>
                </a:solidFill>
                <a:effectLst>
                  <a:outerShdw blurRad="38100" dist="38100" dir="2700000" algn="tl">
                    <a:srgbClr val="000000"/>
                  </a:outerShdw>
                </a:effectLst>
                <a:latin typeface="Times New Roman" pitchFamily="18" charset="0"/>
              </a:rPr>
              <a:t>Q </a:t>
            </a:r>
            <a:r>
              <a:rPr lang="pl-PL" altLang="sr-Latn-RS" sz="1600" dirty="0">
                <a:solidFill>
                  <a:srgbClr val="333333"/>
                </a:solidFill>
                <a:effectLst>
                  <a:outerShdw blurRad="38100" dist="38100" dir="2700000" algn="tl">
                    <a:srgbClr val="000000"/>
                  </a:outerShdw>
                </a:effectLst>
                <a:latin typeface="Times New Roman" pitchFamily="18" charset="0"/>
              </a:rPr>
              <a:t>– promena nuklearne koordinate u nekom pravcu</a:t>
            </a:r>
          </a:p>
        </p:txBody>
      </p:sp>
      <p:sp>
        <p:nvSpPr>
          <p:cNvPr id="626701" name="Rectangle 13"/>
          <p:cNvSpPr>
            <a:spLocks noChangeArrowheads="1"/>
          </p:cNvSpPr>
          <p:nvPr/>
        </p:nvSpPr>
        <p:spPr bwMode="auto">
          <a:xfrm>
            <a:off x="0" y="3181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626702" name="Object 14"/>
          <p:cNvGraphicFramePr>
            <a:graphicFrameLocks noChangeAspect="1"/>
          </p:cNvGraphicFramePr>
          <p:nvPr/>
        </p:nvGraphicFramePr>
        <p:xfrm>
          <a:off x="1447800" y="2971800"/>
          <a:ext cx="4737100" cy="844550"/>
        </p:xfrm>
        <a:graphic>
          <a:graphicData uri="http://schemas.openxmlformats.org/presentationml/2006/ole">
            <mc:AlternateContent xmlns:mc="http://schemas.openxmlformats.org/markup-compatibility/2006">
              <mc:Choice xmlns:v="urn:schemas-microsoft-com:vml" Requires="v">
                <p:oleObj spid="_x0000_s627110" name="Equation" r:id="rId5" imgW="2844720" imgH="507960" progId="Equation.3">
                  <p:embed/>
                </p:oleObj>
              </mc:Choice>
              <mc:Fallback>
                <p:oleObj name="Equation" r:id="rId5" imgW="2844720" imgH="507960" progId="Equation.3">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2971800"/>
                        <a:ext cx="4737100" cy="844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26711" name="Rectangle 23"/>
          <p:cNvSpPr>
            <a:spLocks noChangeArrowheads="1"/>
          </p:cNvSpPr>
          <p:nvPr/>
        </p:nvSpPr>
        <p:spPr bwMode="auto">
          <a:xfrm>
            <a:off x="457200" y="1676400"/>
            <a:ext cx="8229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pl-PL" altLang="sr-Latn-RS" b="1" dirty="0">
                <a:solidFill>
                  <a:srgbClr val="333333"/>
                </a:solidFill>
                <a:effectLst>
                  <a:outerShdw blurRad="38100" dist="38100" dir="2700000" algn="tl">
                    <a:srgbClr val="000000"/>
                  </a:outerShdw>
                </a:effectLst>
                <a:latin typeface="Times New Roman" pitchFamily="18" charset="0"/>
              </a:rPr>
              <a:t>- vrednost momenta </a:t>
            </a:r>
            <a:r>
              <a:rPr lang="en-US" altLang="sr-Latn-RS" b="1" u="sng" dirty="0">
                <a:solidFill>
                  <a:srgbClr val="333333"/>
                </a:solidFill>
                <a:effectLst>
                  <a:outerShdw blurRad="38100" dist="38100" dir="2700000" algn="tl">
                    <a:srgbClr val="000000"/>
                  </a:outerShdw>
                </a:effectLst>
                <a:latin typeface="Times New Roman" pitchFamily="18" charset="0"/>
              </a:rPr>
              <a:t>č</a:t>
            </a:r>
            <a:r>
              <a:rPr lang="pl-PL" altLang="sr-Latn-RS" b="1" u="sng" dirty="0">
                <a:solidFill>
                  <a:srgbClr val="333333"/>
                </a:solidFill>
                <a:effectLst>
                  <a:outerShdw blurRad="38100" dist="38100" dir="2700000" algn="tl">
                    <a:srgbClr val="000000"/>
                  </a:outerShdw>
                </a:effectLst>
                <a:latin typeface="Times New Roman" pitchFamily="18" charset="0"/>
              </a:rPr>
              <a:t>isto elektronskog prelaza</a:t>
            </a:r>
            <a:r>
              <a:rPr lang="pl-PL" altLang="sr-Latn-RS" b="1" dirty="0">
                <a:solidFill>
                  <a:srgbClr val="333333"/>
                </a:solidFill>
                <a:effectLst>
                  <a:outerShdw blurRad="38100" dist="38100" dir="2700000" algn="tl">
                    <a:srgbClr val="000000"/>
                  </a:outerShdw>
                </a:effectLst>
                <a:latin typeface="Times New Roman" pitchFamily="18" charset="0"/>
              </a:rPr>
              <a:t>, iz osnovnog u  neko pobuđeno,</a:t>
            </a:r>
          </a:p>
          <a:p>
            <a:r>
              <a:rPr lang="pl-PL" altLang="sr-Latn-RS" b="1" dirty="0">
                <a:solidFill>
                  <a:srgbClr val="333333"/>
                </a:solidFill>
                <a:effectLst>
                  <a:outerShdw blurRad="38100" dist="38100" dir="2700000" algn="tl">
                    <a:srgbClr val="000000"/>
                  </a:outerShdw>
                </a:effectLst>
                <a:latin typeface="Times New Roman" pitchFamily="18" charset="0"/>
              </a:rPr>
              <a:t>   </a:t>
            </a:r>
            <a:r>
              <a:rPr lang="pl-PL" altLang="sr-Latn-RS" b="1" i="1" dirty="0">
                <a:solidFill>
                  <a:srgbClr val="333333"/>
                </a:solidFill>
                <a:effectLst>
                  <a:outerShdw blurRad="38100" dist="38100" dir="2700000" algn="tl">
                    <a:srgbClr val="000000"/>
                  </a:outerShdw>
                </a:effectLst>
                <a:latin typeface="Times New Roman" pitchFamily="18" charset="0"/>
              </a:rPr>
              <a:t>i</a:t>
            </a:r>
            <a:r>
              <a:rPr lang="pl-PL" altLang="sr-Latn-RS" b="1" dirty="0">
                <a:solidFill>
                  <a:srgbClr val="333333"/>
                </a:solidFill>
                <a:effectLst>
                  <a:outerShdw blurRad="38100" dist="38100" dir="2700000" algn="tl">
                    <a:srgbClr val="000000"/>
                  </a:outerShdw>
                </a:effectLst>
                <a:latin typeface="Times New Roman" pitchFamily="18" charset="0"/>
              </a:rPr>
              <a:t>-to,  elektronsko stanje se menja kako se  menja normalna koordinata </a:t>
            </a:r>
          </a:p>
          <a:p>
            <a:r>
              <a:rPr lang="pl-PL" altLang="sr-Latn-RS" b="1" dirty="0">
                <a:solidFill>
                  <a:srgbClr val="333333"/>
                </a:solidFill>
                <a:effectLst>
                  <a:outerShdw blurRad="38100" dist="38100" dir="2700000" algn="tl">
                    <a:srgbClr val="000000"/>
                  </a:outerShdw>
                </a:effectLst>
                <a:latin typeface="Times New Roman" pitchFamily="18" charset="0"/>
              </a:rPr>
              <a:t>   (Q) za svaki od 3N-6  normalnih oblika vibracija</a:t>
            </a:r>
          </a:p>
        </p:txBody>
      </p:sp>
      <p:sp>
        <p:nvSpPr>
          <p:cNvPr id="626722" name="AutoShape 34"/>
          <p:cNvSpPr>
            <a:spLocks noChangeArrowheads="1"/>
          </p:cNvSpPr>
          <p:nvPr/>
        </p:nvSpPr>
        <p:spPr bwMode="auto">
          <a:xfrm rot="10800000" flipV="1">
            <a:off x="4648200" y="685800"/>
            <a:ext cx="2895600" cy="990600"/>
          </a:xfrm>
          <a:prstGeom prst="wedgeEllipseCallout">
            <a:avLst>
              <a:gd name="adj1" fmla="val 144352"/>
              <a:gd name="adj2" fmla="val 205444"/>
            </a:avLst>
          </a:prstGeom>
          <a:gradFill rotWithShape="1">
            <a:gsLst>
              <a:gs pos="0">
                <a:srgbClr val="FF0066"/>
              </a:gs>
              <a:gs pos="100000">
                <a:srgbClr val="FF0066">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400" b="1" dirty="0">
                <a:solidFill>
                  <a:schemeClr val="bg1"/>
                </a:solidFill>
                <a:effectLst>
                  <a:outerShdw blurRad="38100" dist="38100" dir="2700000" algn="tl">
                    <a:srgbClr val="000000"/>
                  </a:outerShdw>
                </a:effectLst>
                <a:latin typeface="Times New Roman" pitchFamily="18" charset="0"/>
              </a:rPr>
              <a:t>Ekvivalentan član se može napisati za svaki od 3N-6 oblika vibracija</a:t>
            </a:r>
            <a:endParaRPr lang="en-US" altLang="sr-Latn-RS" sz="1400" b="1" dirty="0">
              <a:solidFill>
                <a:schemeClr val="bg1"/>
              </a:solidFill>
              <a:effectLst>
                <a:outerShdw blurRad="38100" dist="38100" dir="2700000" algn="tl">
                  <a:srgbClr val="000000"/>
                </a:outerShdw>
              </a:effectLst>
              <a:latin typeface="Times New Roman" pitchFamily="18" charset="0"/>
            </a:endParaRPr>
          </a:p>
        </p:txBody>
      </p:sp>
      <p:graphicFrame>
        <p:nvGraphicFramePr>
          <p:cNvPr id="626732" name="Group 44"/>
          <p:cNvGraphicFramePr>
            <a:graphicFrameLocks noGrp="1"/>
          </p:cNvGraphicFramePr>
          <p:nvPr/>
        </p:nvGraphicFramePr>
        <p:xfrm>
          <a:off x="1371600" y="2971800"/>
          <a:ext cx="4953000" cy="914400"/>
        </p:xfrm>
        <a:graphic>
          <a:graphicData uri="http://schemas.openxmlformats.org/drawingml/2006/table">
            <a:tbl>
              <a:tblPr/>
              <a:tblGrid>
                <a:gridCol w="4953000"/>
              </a:tblGrid>
              <a:tr h="9144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dirty="0" smtClean="0">
                        <a:ln>
                          <a:noFill/>
                        </a:ln>
                        <a:solidFill>
                          <a:srgbClr val="FF0066"/>
                        </a:solidFill>
                        <a:effectLst/>
                        <a:latin typeface="Arial" charset="0"/>
                        <a:cs typeface="Arial" charset="0"/>
                      </a:endParaRPr>
                    </a:p>
                  </a:txBody>
                  <a:tcPr horzOverflow="overflow">
                    <a:lnL w="9525" cap="flat" cmpd="sng" algn="ctr">
                      <a:solidFill>
                        <a:srgbClr val="4D4D4D"/>
                      </a:solidFill>
                      <a:prstDash val="solid"/>
                      <a:round/>
                      <a:headEnd type="none" w="med" len="med"/>
                      <a:tailEnd type="none" w="med" len="med"/>
                    </a:lnL>
                    <a:lnR w="9525" cap="flat" cmpd="sng" algn="ctr">
                      <a:solidFill>
                        <a:srgbClr val="4D4D4D"/>
                      </a:solidFill>
                      <a:prstDash val="solid"/>
                      <a:round/>
                      <a:headEnd type="none" w="med" len="med"/>
                      <a:tailEnd type="none" w="med" len="med"/>
                    </a:lnR>
                    <a:lnT w="9525" cap="flat" cmpd="sng" algn="ctr">
                      <a:solidFill>
                        <a:srgbClr val="4D4D4D"/>
                      </a:solidFill>
                      <a:prstDash val="solid"/>
                      <a:round/>
                      <a:headEnd type="none" w="med" len="med"/>
                      <a:tailEnd type="none" w="med" len="med"/>
                    </a:lnT>
                    <a:lnB w="9525" cap="flat" cmpd="sng" algn="ctr">
                      <a:solidFill>
                        <a:srgbClr val="4D4D4D"/>
                      </a:solidFill>
                      <a:prstDash val="solid"/>
                      <a:round/>
                      <a:headEnd type="none" w="med" len="med"/>
                      <a:tailEnd type="none" w="med" len="med"/>
                    </a:lnB>
                    <a:lnTlToBr>
                      <a:noFill/>
                    </a:lnTlToBr>
                    <a:lnBlToTr>
                      <a:noFill/>
                    </a:lnBlToTr>
                    <a:noFill/>
                  </a:tcPr>
                </a:tc>
              </a:tr>
            </a:tbl>
          </a:graphicData>
        </a:graphic>
      </p:graphicFrame>
      <p:sp>
        <p:nvSpPr>
          <p:cNvPr id="626733" name="Rectangle 45"/>
          <p:cNvSpPr>
            <a:spLocks noChangeArrowheads="1"/>
          </p:cNvSpPr>
          <p:nvPr/>
        </p:nvSpPr>
        <p:spPr bwMode="auto">
          <a:xfrm>
            <a:off x="6629400" y="3173413"/>
            <a:ext cx="18843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sz="1400" b="1">
                <a:solidFill>
                  <a:srgbClr val="333333"/>
                </a:solidFill>
                <a:effectLst>
                  <a:outerShdw blurRad="38100" dist="38100" dir="2700000" algn="tl">
                    <a:srgbClr val="000000"/>
                  </a:outerShdw>
                </a:effectLst>
                <a:latin typeface="Times New Roman" pitchFamily="18" charset="0"/>
              </a:rPr>
              <a:t>razvijanje u Tejlorov</a:t>
            </a:r>
          </a:p>
          <a:p>
            <a:r>
              <a:rPr lang="pl-PL" altLang="sr-Latn-RS" sz="1400" b="1">
                <a:solidFill>
                  <a:srgbClr val="333333"/>
                </a:solidFill>
                <a:effectLst>
                  <a:outerShdw blurRad="38100" dist="38100" dir="2700000" algn="tl">
                    <a:srgbClr val="000000"/>
                  </a:outerShdw>
                </a:effectLst>
                <a:latin typeface="Times New Roman" pitchFamily="18" charset="0"/>
              </a:rPr>
              <a:t>red u blizini </a:t>
            </a:r>
          </a:p>
          <a:p>
            <a:r>
              <a:rPr lang="pl-PL" altLang="sr-Latn-RS" sz="1400" b="1">
                <a:solidFill>
                  <a:srgbClr val="333333"/>
                </a:solidFill>
                <a:effectLst>
                  <a:outerShdw blurRad="38100" dist="38100" dir="2700000" algn="tl">
                    <a:srgbClr val="000000"/>
                  </a:outerShdw>
                </a:effectLst>
                <a:latin typeface="Times New Roman" pitchFamily="18" charset="0"/>
              </a:rPr>
              <a:t>ravnotežnog položaja</a:t>
            </a:r>
            <a:r>
              <a:rPr lang="pl-PL" altLang="sr-Latn-RS" b="1">
                <a:solidFill>
                  <a:srgbClr val="333333"/>
                </a:solidFill>
                <a:effectLst>
                  <a:outerShdw blurRad="38100" dist="38100" dir="2700000" algn="tl">
                    <a:srgbClr val="000000"/>
                  </a:outerShdw>
                </a:effectLst>
                <a:latin typeface="Times New Roman" pitchFamily="18" charset="0"/>
              </a:rPr>
              <a:t> </a:t>
            </a:r>
            <a:endParaRPr lang="en-US" altLang="sr-Latn-RS" b="1">
              <a:solidFill>
                <a:srgbClr val="333333"/>
              </a:solidFill>
              <a:effectLst>
                <a:outerShdw blurRad="38100" dist="38100" dir="2700000" algn="tl">
                  <a:srgbClr val="000000"/>
                </a:outerShdw>
              </a:effectLst>
              <a:latin typeface="Times New Roman" pitchFamily="18" charset="0"/>
            </a:endParaRPr>
          </a:p>
        </p:txBody>
      </p:sp>
      <p:sp>
        <p:nvSpPr>
          <p:cNvPr id="626735" name="Oval 47"/>
          <p:cNvSpPr>
            <a:spLocks noChangeArrowheads="1"/>
          </p:cNvSpPr>
          <p:nvPr/>
        </p:nvSpPr>
        <p:spPr bwMode="auto">
          <a:xfrm>
            <a:off x="3352800" y="2895600"/>
            <a:ext cx="2971800" cy="11430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26745" name="AutoShape 57"/>
          <p:cNvSpPr>
            <a:spLocks noChangeArrowheads="1"/>
          </p:cNvSpPr>
          <p:nvPr/>
        </p:nvSpPr>
        <p:spPr bwMode="auto">
          <a:xfrm rot="10800000" flipV="1">
            <a:off x="5867400" y="3657600"/>
            <a:ext cx="3048000" cy="1676400"/>
          </a:xfrm>
          <a:prstGeom prst="wedgeEllipseCallout">
            <a:avLst>
              <a:gd name="adj1" fmla="val 106926"/>
              <a:gd name="adj2" fmla="val -62028"/>
            </a:avLst>
          </a:prstGeom>
          <a:gradFill rotWithShape="1">
            <a:gsLst>
              <a:gs pos="0">
                <a:srgbClr val="FF0066"/>
              </a:gs>
              <a:gs pos="100000">
                <a:srgbClr val="FF0066">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400" b="1">
                <a:solidFill>
                  <a:schemeClr val="bg1"/>
                </a:solidFill>
                <a:effectLst>
                  <a:outerShdw blurRad="38100" dist="38100" dir="2700000" algn="tl">
                    <a:srgbClr val="000000"/>
                  </a:outerShdw>
                </a:effectLst>
                <a:latin typeface="Times New Roman" pitchFamily="18" charset="0"/>
              </a:rPr>
              <a:t>viši članovi opisuju  efekat kretanja duž određene koordinate (Q), daju doprinos promeni elektronske strukture kada se jezgra kreću</a:t>
            </a:r>
            <a:endParaRPr lang="en-US" altLang="sr-Latn-RS" sz="1400" b="1">
              <a:solidFill>
                <a:schemeClr val="bg1"/>
              </a:solidFill>
              <a:effectLst>
                <a:outerShdw blurRad="38100" dist="38100" dir="2700000" algn="tl">
                  <a:srgbClr val="000000"/>
                </a:outerShdw>
              </a:effectLst>
              <a:latin typeface="Times New Roman" pitchFamily="18" charset="0"/>
            </a:endParaRPr>
          </a:p>
        </p:txBody>
      </p:sp>
      <p:sp>
        <p:nvSpPr>
          <p:cNvPr id="626746" name="AutoShape 58"/>
          <p:cNvSpPr>
            <a:spLocks noChangeArrowheads="1"/>
          </p:cNvSpPr>
          <p:nvPr/>
        </p:nvSpPr>
        <p:spPr bwMode="auto">
          <a:xfrm rot="10800000" flipV="1">
            <a:off x="2891422" y="5562600"/>
            <a:ext cx="4347577" cy="1219200"/>
          </a:xfrm>
          <a:prstGeom prst="wedgeEllipseCallout">
            <a:avLst>
              <a:gd name="adj1" fmla="val 44085"/>
              <a:gd name="adj2" fmla="val -177467"/>
            </a:avLst>
          </a:prstGeom>
          <a:gradFill rotWithShape="1">
            <a:gsLst>
              <a:gs pos="0">
                <a:srgbClr val="4D4D4D">
                  <a:gamma/>
                  <a:shade val="46275"/>
                  <a:invGamma/>
                </a:srgbClr>
              </a:gs>
              <a:gs pos="50000">
                <a:srgbClr val="4D4D4D"/>
              </a:gs>
              <a:gs pos="100000">
                <a:srgbClr val="4D4D4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400" b="1" dirty="0">
                <a:solidFill>
                  <a:schemeClr val="bg1"/>
                </a:solidFill>
                <a:effectLst>
                  <a:outerShdw blurRad="38100" dist="38100" dir="2700000" algn="tl">
                    <a:srgbClr val="000000"/>
                  </a:outerShdw>
                </a:effectLst>
                <a:latin typeface="Times New Roman" pitchFamily="18" charset="0"/>
              </a:rPr>
              <a:t>prvi i najveći član, opisuje čisto el. prelaz pri kojem nema vib. kretanja jezgara</a:t>
            </a:r>
          </a:p>
          <a:p>
            <a:pPr algn="ctr"/>
            <a:r>
              <a:rPr lang="sr-Latn-CS" altLang="sr-Latn-RS" sz="1400" b="1" dirty="0">
                <a:solidFill>
                  <a:schemeClr val="bg1"/>
                </a:solidFill>
                <a:effectLst>
                  <a:outerShdw blurRad="38100" dist="38100" dir="2700000" algn="tl">
                    <a:srgbClr val="000000"/>
                  </a:outerShdw>
                </a:effectLst>
                <a:latin typeface="Times New Roman" pitchFamily="18" charset="0"/>
              </a:rPr>
              <a:t> (pri ravnotežnoj geometriji jezgara)</a:t>
            </a:r>
            <a:endParaRPr lang="en-US" altLang="sr-Latn-RS" sz="1400" b="1" dirty="0">
              <a:solidFill>
                <a:schemeClr val="bg1"/>
              </a:solidFill>
              <a:effectLst>
                <a:outerShdw blurRad="38100" dist="38100" dir="2700000" algn="tl">
                  <a:srgbClr val="000000"/>
                </a:outerShdw>
              </a:effectLst>
              <a:latin typeface="Times New Roman" pitchFamily="18" charset="0"/>
            </a:endParaRPr>
          </a:p>
        </p:txBody>
      </p:sp>
      <p:sp>
        <p:nvSpPr>
          <p:cNvPr id="626747" name="AutoShape 59"/>
          <p:cNvSpPr>
            <a:spLocks noChangeArrowheads="1"/>
          </p:cNvSpPr>
          <p:nvPr/>
        </p:nvSpPr>
        <p:spPr bwMode="auto">
          <a:xfrm>
            <a:off x="6705600" y="1447800"/>
            <a:ext cx="2209800" cy="1524000"/>
          </a:xfrm>
          <a:prstGeom prst="wedgeEllipseCallout">
            <a:avLst>
              <a:gd name="adj1" fmla="val -263579"/>
              <a:gd name="adj2" fmla="val 77292"/>
            </a:avLst>
          </a:prstGeom>
          <a:gradFill rotWithShape="1">
            <a:gsLst>
              <a:gs pos="0">
                <a:srgbClr val="F8F8F8">
                  <a:gamma/>
                  <a:shade val="46275"/>
                  <a:invGamma/>
                </a:srgbClr>
              </a:gs>
              <a:gs pos="50000">
                <a:srgbClr val="F8F8F8"/>
              </a:gs>
              <a:gs pos="100000">
                <a:srgbClr val="F8F8F8">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en-US" altLang="sr-Latn-RS"/>
          </a:p>
        </p:txBody>
      </p:sp>
      <p:sp>
        <p:nvSpPr>
          <p:cNvPr id="626749" name="Rectangle 6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626748" name="Object 60"/>
          <p:cNvGraphicFramePr>
            <a:graphicFrameLocks noChangeAspect="1"/>
          </p:cNvGraphicFramePr>
          <p:nvPr/>
        </p:nvGraphicFramePr>
        <p:xfrm>
          <a:off x="6858000" y="1676400"/>
          <a:ext cx="1862138" cy="1022350"/>
        </p:xfrm>
        <a:graphic>
          <a:graphicData uri="http://schemas.openxmlformats.org/presentationml/2006/ole">
            <mc:AlternateContent xmlns:mc="http://schemas.openxmlformats.org/markup-compatibility/2006">
              <mc:Choice xmlns:v="urn:schemas-microsoft-com:vml" Requires="v">
                <p:oleObj spid="_x0000_s627111" name="Equation" r:id="rId7" imgW="1638000" imgH="901440" progId="Equation.3">
                  <p:embed/>
                </p:oleObj>
              </mc:Choice>
              <mc:Fallback>
                <p:oleObj name="Equation" r:id="rId7" imgW="1638000" imgH="901440" progId="Equation.3">
                  <p:embed/>
                  <p:pic>
                    <p:nvPicPr>
                      <p:cNvPr id="0" name="Object 6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0" y="1676400"/>
                        <a:ext cx="1862138" cy="1022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1"/>
          <p:cNvSpPr/>
          <p:nvPr/>
        </p:nvSpPr>
        <p:spPr>
          <a:xfrm rot="16200000">
            <a:off x="2568289" y="3426447"/>
            <a:ext cx="553357" cy="1015663"/>
          </a:xfrm>
          <a:prstGeom prst="rect">
            <a:avLst/>
          </a:prstGeom>
        </p:spPr>
        <p:txBody>
          <a:bodyPr wrap="none">
            <a:spAutoFit/>
          </a:bodyPr>
          <a:lstStyle/>
          <a:p>
            <a:r>
              <a:rPr lang="pl-PL" altLang="sr-Latn-RS" sz="6000" dirty="0">
                <a:solidFill>
                  <a:srgbClr val="333333"/>
                </a:solidFill>
                <a:effectLst>
                  <a:outerShdw blurRad="38100" dist="38100" dir="2700000" algn="tl">
                    <a:srgbClr val="000000"/>
                  </a:outerShdw>
                </a:effectLst>
                <a:latin typeface="Times New Roman" pitchFamily="18" charset="0"/>
                <a:sym typeface="Symbol"/>
              </a:rPr>
              <a:t></a:t>
            </a:r>
            <a:endParaRPr lang="sr-Latn-RS" sz="6600" dirty="0"/>
          </a:p>
        </p:txBody>
      </p:sp>
      <p:sp>
        <p:nvSpPr>
          <p:cNvPr id="3" name="Rectangle 2"/>
          <p:cNvSpPr/>
          <p:nvPr/>
        </p:nvSpPr>
        <p:spPr>
          <a:xfrm>
            <a:off x="2743200" y="4109006"/>
            <a:ext cx="412292" cy="400110"/>
          </a:xfrm>
          <a:prstGeom prst="rect">
            <a:avLst/>
          </a:prstGeom>
        </p:spPr>
        <p:txBody>
          <a:bodyPr wrap="none">
            <a:spAutoFit/>
          </a:bodyPr>
          <a:lstStyle/>
          <a:p>
            <a:r>
              <a:rPr lang="pl-PL" altLang="sr-Latn-RS" sz="2000" dirty="0" smtClean="0">
                <a:solidFill>
                  <a:srgbClr val="333333"/>
                </a:solidFill>
                <a:effectLst>
                  <a:outerShdw blurRad="38100" dist="38100" dir="2700000" algn="tl">
                    <a:srgbClr val="000000"/>
                  </a:outerShdw>
                </a:effectLst>
                <a:latin typeface="Times New Roman" pitchFamily="18" charset="0"/>
              </a:rPr>
              <a:t>M</a:t>
            </a:r>
            <a:endParaRPr lang="sr-Latn-RS" sz="2400" dirty="0"/>
          </a:p>
        </p:txBody>
      </p:sp>
      <p:sp>
        <p:nvSpPr>
          <p:cNvPr id="22" name="Rectangle 21"/>
          <p:cNvSpPr/>
          <p:nvPr/>
        </p:nvSpPr>
        <p:spPr>
          <a:xfrm rot="16200000">
            <a:off x="3725775" y="3303856"/>
            <a:ext cx="676788" cy="1323439"/>
          </a:xfrm>
          <a:prstGeom prst="rect">
            <a:avLst/>
          </a:prstGeom>
        </p:spPr>
        <p:txBody>
          <a:bodyPr wrap="none">
            <a:spAutoFit/>
          </a:bodyPr>
          <a:lstStyle/>
          <a:p>
            <a:r>
              <a:rPr lang="pl-PL" altLang="sr-Latn-RS" sz="8000" dirty="0">
                <a:solidFill>
                  <a:srgbClr val="333333"/>
                </a:solidFill>
                <a:effectLst>
                  <a:outerShdw blurRad="38100" dist="38100" dir="2700000" algn="tl">
                    <a:srgbClr val="000000"/>
                  </a:outerShdw>
                </a:effectLst>
                <a:latin typeface="Times New Roman" pitchFamily="18" charset="0"/>
                <a:sym typeface="Symbol"/>
              </a:rPr>
              <a:t></a:t>
            </a:r>
            <a:endParaRPr lang="sr-Latn-RS" sz="8800" dirty="0"/>
          </a:p>
        </p:txBody>
      </p:sp>
      <p:sp>
        <p:nvSpPr>
          <p:cNvPr id="23" name="Rectangle 22"/>
          <p:cNvSpPr/>
          <p:nvPr/>
        </p:nvSpPr>
        <p:spPr>
          <a:xfrm>
            <a:off x="4238821" y="4109006"/>
            <a:ext cx="497252" cy="400110"/>
          </a:xfrm>
          <a:prstGeom prst="rect">
            <a:avLst/>
          </a:prstGeom>
        </p:spPr>
        <p:txBody>
          <a:bodyPr wrap="none">
            <a:spAutoFit/>
          </a:bodyPr>
          <a:lstStyle/>
          <a:p>
            <a:r>
              <a:rPr lang="pl-PL" altLang="sr-Latn-RS" sz="2000" dirty="0" smtClean="0">
                <a:solidFill>
                  <a:srgbClr val="333333"/>
                </a:solidFill>
                <a:effectLst>
                  <a:outerShdw blurRad="38100" dist="38100" dir="2700000" algn="tl">
                    <a:srgbClr val="000000"/>
                  </a:outerShdw>
                </a:effectLst>
                <a:latin typeface="Times New Roman" pitchFamily="18" charset="0"/>
              </a:rPr>
              <a:t>M’</a:t>
            </a:r>
            <a:endParaRPr lang="sr-Latn-R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26722"/>
                                        </p:tgtEl>
                                        <p:attrNameLst>
                                          <p:attrName>style.visibility</p:attrName>
                                        </p:attrNameLst>
                                      </p:cBhvr>
                                      <p:to>
                                        <p:strVal val="visible"/>
                                      </p:to>
                                    </p:set>
                                    <p:animEffect transition="in" filter="wheel(4)">
                                      <p:cBhvr>
                                        <p:cTn id="7" dur="500"/>
                                        <p:tgtEl>
                                          <p:spTgt spid="6267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26746"/>
                                        </p:tgtEl>
                                        <p:attrNameLst>
                                          <p:attrName>style.visibility</p:attrName>
                                        </p:attrNameLst>
                                      </p:cBhvr>
                                      <p:to>
                                        <p:strVal val="visible"/>
                                      </p:to>
                                    </p:set>
                                    <p:animEffect transition="in" filter="wipe(down)">
                                      <p:cBhvr>
                                        <p:cTn id="12" dur="500"/>
                                        <p:tgtEl>
                                          <p:spTgt spid="62674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26745"/>
                                        </p:tgtEl>
                                        <p:attrNameLst>
                                          <p:attrName>style.visibility</p:attrName>
                                        </p:attrNameLst>
                                      </p:cBhvr>
                                      <p:to>
                                        <p:strVal val="visible"/>
                                      </p:to>
                                    </p:set>
                                    <p:animEffect transition="in" filter="strips(downLeft)">
                                      <p:cBhvr>
                                        <p:cTn id="17" dur="500"/>
                                        <p:tgtEl>
                                          <p:spTgt spid="62674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26747"/>
                                        </p:tgtEl>
                                        <p:attrNameLst>
                                          <p:attrName>style.visibility</p:attrName>
                                        </p:attrNameLst>
                                      </p:cBhvr>
                                      <p:to>
                                        <p:strVal val="visible"/>
                                      </p:to>
                                    </p:set>
                                    <p:animEffect transition="in" filter="wipe(down)">
                                      <p:cBhvr>
                                        <p:cTn id="22" dur="500"/>
                                        <p:tgtEl>
                                          <p:spTgt spid="62674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626748"/>
                                        </p:tgtEl>
                                        <p:attrNameLst>
                                          <p:attrName>style.visibility</p:attrName>
                                        </p:attrNameLst>
                                      </p:cBhvr>
                                      <p:to>
                                        <p:strVal val="visible"/>
                                      </p:to>
                                    </p:set>
                                    <p:animEffect transition="in" filter="wipe(down)">
                                      <p:cBhvr>
                                        <p:cTn id="27" dur="500"/>
                                        <p:tgtEl>
                                          <p:spTgt spid="626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6722" grpId="0" animBg="1"/>
      <p:bldP spid="626745" grpId="0" animBg="1"/>
      <p:bldP spid="626746" grpId="0" animBg="1"/>
      <p:bldP spid="62674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30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683013" name="Rectangle 5"/>
          <p:cNvSpPr>
            <a:spLocks noChangeArrowheads="1"/>
          </p:cNvSpPr>
          <p:nvPr/>
        </p:nvSpPr>
        <p:spPr bwMode="auto">
          <a:xfrm>
            <a:off x="0" y="3181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683015" name="Rectangle 7"/>
          <p:cNvSpPr>
            <a:spLocks noChangeArrowheads="1"/>
          </p:cNvSpPr>
          <p:nvPr/>
        </p:nvSpPr>
        <p:spPr bwMode="auto">
          <a:xfrm>
            <a:off x="0" y="3181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683017" name="Object 9"/>
          <p:cNvGraphicFramePr>
            <a:graphicFrameLocks noGrp="1" noChangeAspect="1"/>
          </p:cNvGraphicFramePr>
          <p:nvPr>
            <p:ph sz="quarter" idx="1"/>
            <p:extLst>
              <p:ext uri="{D42A27DB-BD31-4B8C-83A1-F6EECF244321}">
                <p14:modId xmlns:p14="http://schemas.microsoft.com/office/powerpoint/2010/main" val="1647109268"/>
              </p:ext>
            </p:extLst>
          </p:nvPr>
        </p:nvGraphicFramePr>
        <p:xfrm>
          <a:off x="533400" y="2229321"/>
          <a:ext cx="5029200" cy="820738"/>
        </p:xfrm>
        <a:graphic>
          <a:graphicData uri="http://schemas.openxmlformats.org/presentationml/2006/ole">
            <mc:AlternateContent xmlns:mc="http://schemas.openxmlformats.org/markup-compatibility/2006">
              <mc:Choice xmlns:v="urn:schemas-microsoft-com:vml" Requires="v">
                <p:oleObj spid="_x0000_s683651" name="Equation" r:id="rId3" imgW="3111480" imgH="507960" progId="Equation.3">
                  <p:embed/>
                </p:oleObj>
              </mc:Choice>
              <mc:Fallback>
                <p:oleObj name="Equation" r:id="rId3" imgW="3111480" imgH="507960" progId="Equation.3">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229321"/>
                        <a:ext cx="5029200" cy="820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3019" name="Object 11"/>
          <p:cNvGraphicFramePr>
            <a:graphicFrameLocks noGrp="1" noChangeAspect="1"/>
          </p:cNvGraphicFramePr>
          <p:nvPr>
            <p:ph sz="quarter" idx="2"/>
            <p:extLst>
              <p:ext uri="{D42A27DB-BD31-4B8C-83A1-F6EECF244321}">
                <p14:modId xmlns:p14="http://schemas.microsoft.com/office/powerpoint/2010/main" val="2238642841"/>
              </p:ext>
            </p:extLst>
          </p:nvPr>
        </p:nvGraphicFramePr>
        <p:xfrm>
          <a:off x="873125" y="3657600"/>
          <a:ext cx="7545388" cy="725488"/>
        </p:xfrm>
        <a:graphic>
          <a:graphicData uri="http://schemas.openxmlformats.org/presentationml/2006/ole">
            <mc:AlternateContent xmlns:mc="http://schemas.openxmlformats.org/markup-compatibility/2006">
              <mc:Choice xmlns:v="urn:schemas-microsoft-com:vml" Requires="v">
                <p:oleObj spid="_x0000_s683652" name="Equation" r:id="rId5" imgW="5283000" imgH="507960" progId="Equation.3">
                  <p:embed/>
                </p:oleObj>
              </mc:Choice>
              <mc:Fallback>
                <p:oleObj name="Equation" r:id="rId5" imgW="5283000" imgH="507960" progId="Equation.3">
                  <p:embed/>
                  <p:pic>
                    <p:nvPicPr>
                      <p:cNvPr id="0" name="Object 11"/>
                      <p:cNvPicPr>
                        <a:picLocks noChangeAspect="1" noChangeArrowheads="1"/>
                      </p:cNvPicPr>
                      <p:nvPr/>
                    </p:nvPicPr>
                    <p:blipFill>
                      <a:blip r:embed="rId6"/>
                      <a:srcRect/>
                      <a:stretch>
                        <a:fillRect/>
                      </a:stretch>
                    </p:blipFill>
                    <p:spPr bwMode="auto">
                      <a:xfrm>
                        <a:off x="873125" y="3657600"/>
                        <a:ext cx="7545388" cy="72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83033" name="Object 25"/>
          <p:cNvGraphicFramePr>
            <a:graphicFrameLocks noGrp="1" noChangeAspect="1"/>
          </p:cNvGraphicFramePr>
          <p:nvPr>
            <p:ph sz="quarter" idx="3"/>
          </p:nvPr>
        </p:nvGraphicFramePr>
        <p:xfrm>
          <a:off x="381000" y="152400"/>
          <a:ext cx="4191000" cy="688975"/>
        </p:xfrm>
        <a:graphic>
          <a:graphicData uri="http://schemas.openxmlformats.org/presentationml/2006/ole">
            <mc:AlternateContent xmlns:mc="http://schemas.openxmlformats.org/markup-compatibility/2006">
              <mc:Choice xmlns:v="urn:schemas-microsoft-com:vml" Requires="v">
                <p:oleObj spid="_x0000_s683653" name="Equation" r:id="rId7" imgW="3111480" imgH="533160" progId="Equation.3">
                  <p:embed/>
                </p:oleObj>
              </mc:Choice>
              <mc:Fallback>
                <p:oleObj name="Equation" r:id="rId7" imgW="3111480" imgH="533160" progId="Equation.3">
                  <p:embed/>
                  <p:pic>
                    <p:nvPicPr>
                      <p:cNvPr id="0" name="Object 2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 y="152400"/>
                        <a:ext cx="4191000"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83018" name="Rectangle 10"/>
          <p:cNvSpPr>
            <a:spLocks noChangeArrowheads="1"/>
          </p:cNvSpPr>
          <p:nvPr/>
        </p:nvSpPr>
        <p:spPr bwMode="auto">
          <a:xfrm>
            <a:off x="5424830" y="2395439"/>
            <a:ext cx="108100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b="1" dirty="0">
                <a:solidFill>
                  <a:srgbClr val="FF0066"/>
                </a:solidFill>
                <a:effectLst>
                  <a:outerShdw blurRad="38100" dist="38100" dir="2700000" algn="tl">
                    <a:srgbClr val="000000"/>
                  </a:outerShdw>
                </a:effectLst>
              </a:rPr>
              <a:t> -</a:t>
            </a:r>
            <a:r>
              <a:rPr lang="pl-PL" altLang="sr-Latn-RS" dirty="0"/>
              <a:t> </a:t>
            </a:r>
            <a:r>
              <a:rPr lang="pl-PL" altLang="sr-Latn-RS" sz="2000" b="1" dirty="0" smtClean="0">
                <a:solidFill>
                  <a:srgbClr val="FF0066"/>
                </a:solidFill>
                <a:effectLst>
                  <a:outerShdw blurRad="38100" dist="38100" dir="2700000" algn="tl">
                    <a:srgbClr val="000000"/>
                  </a:outerShdw>
                </a:effectLst>
                <a:latin typeface="Times New Roman" pitchFamily="18" charset="0"/>
              </a:rPr>
              <a:t>član </a:t>
            </a:r>
            <a:r>
              <a:rPr lang="pl-PL" altLang="sr-Latn-RS" sz="2000" b="1" dirty="0">
                <a:solidFill>
                  <a:srgbClr val="FF0066"/>
                </a:solidFill>
                <a:effectLst>
                  <a:outerShdw blurRad="38100" dist="38100" dir="2700000" algn="tl">
                    <a:srgbClr val="000000"/>
                  </a:outerShdw>
                </a:effectLst>
                <a:latin typeface="Times New Roman" pitchFamily="18" charset="0"/>
              </a:rPr>
              <a:t>A</a:t>
            </a:r>
            <a:endParaRPr lang="en-US" altLang="sr-Latn-RS" sz="2000" b="1" dirty="0">
              <a:solidFill>
                <a:srgbClr val="FF0066"/>
              </a:solidFill>
              <a:effectLst>
                <a:outerShdw blurRad="38100" dist="38100" dir="2700000" algn="tl">
                  <a:srgbClr val="000000"/>
                </a:outerShdw>
              </a:effectLst>
              <a:latin typeface="Times New Roman" pitchFamily="18" charset="0"/>
            </a:endParaRPr>
          </a:p>
        </p:txBody>
      </p:sp>
      <p:sp>
        <p:nvSpPr>
          <p:cNvPr id="683020" name="Rectangle 12"/>
          <p:cNvSpPr>
            <a:spLocks noChangeArrowheads="1"/>
          </p:cNvSpPr>
          <p:nvPr/>
        </p:nvSpPr>
        <p:spPr bwMode="auto">
          <a:xfrm>
            <a:off x="7772400" y="4267200"/>
            <a:ext cx="10937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b="1">
                <a:solidFill>
                  <a:srgbClr val="FF0066"/>
                </a:solidFill>
                <a:effectLst>
                  <a:outerShdw blurRad="38100" dist="38100" dir="2700000" algn="tl">
                    <a:srgbClr val="000000"/>
                  </a:outerShdw>
                </a:effectLst>
              </a:rPr>
              <a:t> </a:t>
            </a:r>
            <a:r>
              <a:rPr lang="pl-PL" altLang="sr-Latn-RS" b="1">
                <a:solidFill>
                  <a:srgbClr val="FF0066"/>
                </a:solidFill>
                <a:effectLst>
                  <a:outerShdw blurRad="38100" dist="38100" dir="2700000" algn="tl">
                    <a:srgbClr val="000000"/>
                  </a:outerShdw>
                </a:effectLst>
                <a:latin typeface="Times New Roman" pitchFamily="18" charset="0"/>
              </a:rPr>
              <a:t>-</a:t>
            </a:r>
            <a:r>
              <a:rPr lang="pl-PL" altLang="sr-Latn-RS">
                <a:latin typeface="Times New Roman" pitchFamily="18" charset="0"/>
              </a:rPr>
              <a:t> </a:t>
            </a:r>
            <a:r>
              <a:rPr lang="pl-PL" altLang="sr-Latn-RS" sz="2000" b="1">
                <a:solidFill>
                  <a:srgbClr val="FF0066"/>
                </a:solidFill>
                <a:effectLst>
                  <a:outerShdw blurRad="38100" dist="38100" dir="2700000" algn="tl">
                    <a:srgbClr val="000000"/>
                  </a:outerShdw>
                </a:effectLst>
                <a:latin typeface="Times New Roman" pitchFamily="18" charset="0"/>
              </a:rPr>
              <a:t>član B</a:t>
            </a:r>
            <a:endParaRPr lang="en-US" altLang="sr-Latn-RS" sz="2000" b="1">
              <a:solidFill>
                <a:srgbClr val="FF0066"/>
              </a:solidFill>
              <a:effectLst>
                <a:outerShdw blurRad="38100" dist="38100" dir="2700000" algn="tl">
                  <a:srgbClr val="000000"/>
                </a:outerShdw>
              </a:effectLst>
              <a:latin typeface="Times New Roman" pitchFamily="18" charset="0"/>
            </a:endParaRPr>
          </a:p>
        </p:txBody>
      </p:sp>
      <p:sp>
        <p:nvSpPr>
          <p:cNvPr id="683022" name="AutoShape 14"/>
          <p:cNvSpPr>
            <a:spLocks noChangeArrowheads="1"/>
          </p:cNvSpPr>
          <p:nvPr/>
        </p:nvSpPr>
        <p:spPr bwMode="auto">
          <a:xfrm rot="10800000" flipV="1">
            <a:off x="114300" y="4800600"/>
            <a:ext cx="1905000" cy="609600"/>
          </a:xfrm>
          <a:prstGeom prst="wedgeEllipseCallout">
            <a:avLst>
              <a:gd name="adj1" fmla="val -3838"/>
              <a:gd name="adj2" fmla="val -164583"/>
            </a:avLst>
          </a:prstGeom>
          <a:solidFill>
            <a:srgbClr val="4D4D4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400" b="1">
                <a:solidFill>
                  <a:schemeClr val="bg1"/>
                </a:solidFill>
                <a:effectLst>
                  <a:outerShdw blurRad="38100" dist="38100" dir="2700000" algn="tl">
                    <a:srgbClr val="000000"/>
                  </a:outerShdw>
                </a:effectLst>
                <a:latin typeface="Times New Roman" pitchFamily="18" charset="0"/>
              </a:rPr>
              <a:t>korekcioni faktor</a:t>
            </a:r>
            <a:endParaRPr lang="en-US" altLang="sr-Latn-RS" sz="1400" b="1">
              <a:solidFill>
                <a:schemeClr val="bg1"/>
              </a:solidFill>
              <a:effectLst>
                <a:outerShdw blurRad="38100" dist="38100" dir="2700000" algn="tl">
                  <a:srgbClr val="000000"/>
                </a:outerShdw>
              </a:effectLst>
              <a:latin typeface="Times New Roman" pitchFamily="18" charset="0"/>
            </a:endParaRPr>
          </a:p>
        </p:txBody>
      </p:sp>
      <p:sp>
        <p:nvSpPr>
          <p:cNvPr id="683025" name="AutoShape 17"/>
          <p:cNvSpPr>
            <a:spLocks noChangeArrowheads="1"/>
          </p:cNvSpPr>
          <p:nvPr/>
        </p:nvSpPr>
        <p:spPr bwMode="auto">
          <a:xfrm>
            <a:off x="3657600" y="4343400"/>
            <a:ext cx="4724400" cy="2438400"/>
          </a:xfrm>
          <a:prstGeom prst="wedgeEllipseCallout">
            <a:avLst>
              <a:gd name="adj1" fmla="val -53764"/>
              <a:gd name="adj2" fmla="val -127019"/>
            </a:avLst>
          </a:prstGeom>
          <a:gradFill rotWithShape="1">
            <a:gsLst>
              <a:gs pos="0">
                <a:srgbClr val="808080"/>
              </a:gs>
              <a:gs pos="50000">
                <a:srgbClr val="808080">
                  <a:gamma/>
                  <a:shade val="46275"/>
                  <a:invGamma/>
                </a:srgbClr>
              </a:gs>
              <a:gs pos="100000">
                <a:srgbClr val="80808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400" b="1" dirty="0">
                <a:solidFill>
                  <a:schemeClr val="bg1"/>
                </a:solidFill>
                <a:effectLst>
                  <a:outerShdw blurRad="38100" dist="38100" dir="2700000" algn="tl">
                    <a:srgbClr val="000000"/>
                  </a:outerShdw>
                </a:effectLst>
                <a:latin typeface="Times New Roman" pitchFamily="18" charset="0"/>
              </a:rPr>
              <a:t>proizvod svih mogućih vibracionih talasnih funkcija</a:t>
            </a:r>
          </a:p>
          <a:p>
            <a:pPr algn="ctr"/>
            <a:r>
              <a:rPr lang="sr-Latn-CS" altLang="sr-Latn-RS" sz="1200" b="1" dirty="0">
                <a:solidFill>
                  <a:schemeClr val="bg1"/>
                </a:solidFill>
                <a:effectLst>
                  <a:outerShdw blurRad="38100" dist="38100" dir="2700000" algn="tl">
                    <a:srgbClr val="000000"/>
                  </a:outerShdw>
                </a:effectLst>
                <a:latin typeface="Times New Roman" pitchFamily="18" charset="0"/>
              </a:rPr>
              <a:t>TEOREMA ZATVARANJA </a:t>
            </a:r>
          </a:p>
          <a:p>
            <a:pPr algn="ctr"/>
            <a:r>
              <a:rPr lang="sr-Latn-CS" altLang="sr-Latn-RS" sz="1200" b="1" dirty="0">
                <a:solidFill>
                  <a:schemeClr val="bg1"/>
                </a:solidFill>
                <a:effectLst>
                  <a:outerShdw blurRad="38100" dist="38100" dir="2700000" algn="tl">
                    <a:srgbClr val="000000"/>
                  </a:outerShdw>
                </a:effectLst>
                <a:latin typeface="Times New Roman" pitchFamily="18" charset="0"/>
              </a:rPr>
              <a:t>(CLOSURE THEOREM) GLASI: </a:t>
            </a:r>
          </a:p>
          <a:p>
            <a:pPr algn="ctr"/>
            <a:r>
              <a:rPr lang="sr-Latn-CS" altLang="sr-Latn-RS" sz="1200" b="1" dirty="0">
                <a:solidFill>
                  <a:schemeClr val="bg1"/>
                </a:solidFill>
                <a:effectLst>
                  <a:outerShdw blurRad="38100" dist="38100" dir="2700000" algn="tl">
                    <a:srgbClr val="000000"/>
                  </a:outerShdw>
                </a:effectLst>
                <a:latin typeface="Times New Roman" pitchFamily="18" charset="0"/>
              </a:rPr>
              <a:t>proizvod svih vibracionih talasnih funkcija </a:t>
            </a:r>
          </a:p>
          <a:p>
            <a:pPr algn="ctr"/>
            <a:r>
              <a:rPr lang="sr-Latn-CS" altLang="sr-Latn-RS" sz="1200" b="1" dirty="0">
                <a:solidFill>
                  <a:schemeClr val="bg1"/>
                </a:solidFill>
                <a:effectLst>
                  <a:outerShdw blurRad="38100" dist="38100" dir="2700000" algn="tl">
                    <a:srgbClr val="000000"/>
                  </a:outerShdw>
                </a:effectLst>
                <a:latin typeface="Times New Roman" pitchFamily="18" charset="0"/>
              </a:rPr>
              <a:t> JE NULA </a:t>
            </a:r>
            <a:r>
              <a:rPr lang="sr-Latn-CS" altLang="sr-Latn-RS" sz="1200" b="1" dirty="0">
                <a:solidFill>
                  <a:schemeClr val="bg1"/>
                </a:solidFill>
                <a:effectLst>
                  <a:outerShdw blurRad="38100" dist="38100" dir="2700000" algn="tl">
                    <a:srgbClr val="000000"/>
                  </a:outerShdw>
                </a:effectLst>
                <a:latin typeface="Times New Roman" pitchFamily="18" charset="0"/>
                <a:sym typeface="Symbol" pitchFamily="18" charset="2"/>
              </a:rPr>
              <a:t></a:t>
            </a:r>
            <a:endParaRPr lang="sr-Latn-CS" altLang="sr-Latn-RS" sz="1200" b="1" dirty="0">
              <a:solidFill>
                <a:schemeClr val="bg1"/>
              </a:solidFill>
              <a:effectLst>
                <a:outerShdw blurRad="38100" dist="38100" dir="2700000" algn="tl">
                  <a:srgbClr val="000000"/>
                </a:outerShdw>
              </a:effectLst>
              <a:latin typeface="Times New Roman" pitchFamily="18" charset="0"/>
            </a:endParaRPr>
          </a:p>
          <a:p>
            <a:pPr algn="ctr"/>
            <a:r>
              <a:rPr lang="sr-Latn-CS" altLang="sr-Latn-RS" sz="1600" b="1" u="sng" dirty="0">
                <a:solidFill>
                  <a:schemeClr val="bg1"/>
                </a:solidFill>
                <a:effectLst>
                  <a:outerShdw blurRad="38100" dist="38100" dir="2700000" algn="tl">
                    <a:srgbClr val="000000"/>
                  </a:outerShdw>
                </a:effectLst>
                <a:latin typeface="Times New Roman" pitchFamily="18" charset="0"/>
              </a:rPr>
              <a:t>A ČLAN U NR EFEKTU NE DOPRINOSI RASEJANJU VEĆ SAMO ČLAN B !!!</a:t>
            </a:r>
          </a:p>
          <a:p>
            <a:pPr algn="ctr"/>
            <a:r>
              <a:rPr lang="sr-Latn-CS" altLang="sr-Latn-RS" sz="1400" b="1" dirty="0">
                <a:solidFill>
                  <a:schemeClr val="bg1"/>
                </a:solidFill>
                <a:effectLst>
                  <a:outerShdw blurRad="38100" dist="38100" dir="2700000" algn="tl">
                    <a:srgbClr val="000000"/>
                  </a:outerShdw>
                </a:effectLst>
                <a:latin typeface="Times New Roman" pitchFamily="18" charset="0"/>
              </a:rPr>
              <a:t> </a:t>
            </a:r>
            <a:endParaRPr lang="en-US" altLang="sr-Latn-RS" sz="1400" b="1" dirty="0">
              <a:solidFill>
                <a:schemeClr val="bg1"/>
              </a:solidFill>
              <a:effectLst>
                <a:outerShdw blurRad="38100" dist="38100" dir="2700000" algn="tl">
                  <a:srgbClr val="000000"/>
                </a:outerShdw>
              </a:effectLst>
              <a:latin typeface="Times New Roman" pitchFamily="18" charset="0"/>
            </a:endParaRPr>
          </a:p>
        </p:txBody>
      </p:sp>
      <p:graphicFrame>
        <p:nvGraphicFramePr>
          <p:cNvPr id="683036" name="Object 28"/>
          <p:cNvGraphicFramePr>
            <a:graphicFrameLocks noGrp="1" noChangeAspect="1"/>
          </p:cNvGraphicFramePr>
          <p:nvPr>
            <p:ph sz="quarter" idx="4"/>
          </p:nvPr>
        </p:nvGraphicFramePr>
        <p:xfrm>
          <a:off x="457200" y="1143000"/>
          <a:ext cx="7086600" cy="465138"/>
        </p:xfrm>
        <a:graphic>
          <a:graphicData uri="http://schemas.openxmlformats.org/presentationml/2006/ole">
            <mc:AlternateContent xmlns:mc="http://schemas.openxmlformats.org/markup-compatibility/2006">
              <mc:Choice xmlns:v="urn:schemas-microsoft-com:vml" Requires="v">
                <p:oleObj spid="_x0000_s683654" name="Equation" r:id="rId9" imgW="4254500" imgH="279400" progId="Equation.3">
                  <p:embed/>
                </p:oleObj>
              </mc:Choice>
              <mc:Fallback>
                <p:oleObj name="Equation" r:id="rId9" imgW="4254500" imgH="279400" progId="Equation.3">
                  <p:embed/>
                  <p:pic>
                    <p:nvPicPr>
                      <p:cNvPr id="0" name="Object 2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 y="1143000"/>
                        <a:ext cx="70866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3039" name="Rectangle 31"/>
          <p:cNvSpPr>
            <a:spLocks noChangeArrowheads="1"/>
          </p:cNvSpPr>
          <p:nvPr/>
        </p:nvSpPr>
        <p:spPr bwMode="auto">
          <a:xfrm>
            <a:off x="4572000" y="1066800"/>
            <a:ext cx="1600200" cy="533400"/>
          </a:xfrm>
          <a:prstGeom prst="rect">
            <a:avLst/>
          </a:prstGeom>
          <a:noFill/>
          <a:ln w="19050">
            <a:solidFill>
              <a:srgbClr val="FF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83040" name="Rectangle 32"/>
          <p:cNvSpPr>
            <a:spLocks noChangeArrowheads="1"/>
          </p:cNvSpPr>
          <p:nvPr/>
        </p:nvSpPr>
        <p:spPr bwMode="auto">
          <a:xfrm>
            <a:off x="4953000" y="426243"/>
            <a:ext cx="2362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b="1" i="1" dirty="0">
                <a:solidFill>
                  <a:srgbClr val="333333"/>
                </a:solidFill>
                <a:latin typeface="Times New Roman" pitchFamily="18" charset="0"/>
              </a:rPr>
              <a:t>M</a:t>
            </a:r>
            <a:r>
              <a:rPr lang="sr-Latn-CS" altLang="sr-Latn-RS" b="1" i="1" baseline="-25000" dirty="0">
                <a:solidFill>
                  <a:srgbClr val="333333"/>
                </a:solidFill>
                <a:latin typeface="Times New Roman" pitchFamily="18" charset="0"/>
              </a:rPr>
              <a:t>ig </a:t>
            </a:r>
            <a:r>
              <a:rPr lang="sr-Latn-CS" altLang="sr-Latn-RS" b="1" i="1" dirty="0">
                <a:solidFill>
                  <a:srgbClr val="333333"/>
                </a:solidFill>
                <a:latin typeface="Times New Roman" pitchFamily="18" charset="0"/>
              </a:rPr>
              <a:t>(Q</a:t>
            </a:r>
            <a:r>
              <a:rPr lang="sr-Latn-CS" altLang="sr-Latn-RS" b="1" i="1" dirty="0" smtClean="0">
                <a:solidFill>
                  <a:srgbClr val="333333"/>
                </a:solidFill>
                <a:latin typeface="Times New Roman" pitchFamily="18" charset="0"/>
              </a:rPr>
              <a:t>)</a:t>
            </a:r>
            <a:r>
              <a:rPr lang="sr-Latn-CS" altLang="sr-Latn-RS" b="1" i="1" dirty="0" smtClean="0">
                <a:solidFill>
                  <a:srgbClr val="333333"/>
                </a:solidFill>
                <a:latin typeface="Times New Roman" pitchFamily="18" charset="0"/>
                <a:sym typeface="Symbol"/>
              </a:rPr>
              <a:t></a:t>
            </a:r>
            <a:endParaRPr lang="en-US" altLang="sr-Latn-RS" b="1" i="1" dirty="0">
              <a:solidFill>
                <a:srgbClr val="333333"/>
              </a:solidFill>
              <a:latin typeface="Times New Roman" pitchFamily="18" charset="0"/>
            </a:endParaRPr>
          </a:p>
        </p:txBody>
      </p:sp>
      <p:graphicFrame>
        <p:nvGraphicFramePr>
          <p:cNvPr id="683041" name="Object 33"/>
          <p:cNvGraphicFramePr>
            <a:graphicFrameLocks noChangeAspect="1"/>
          </p:cNvGraphicFramePr>
          <p:nvPr/>
        </p:nvGraphicFramePr>
        <p:xfrm>
          <a:off x="6019800" y="381000"/>
          <a:ext cx="2984500" cy="531813"/>
        </p:xfrm>
        <a:graphic>
          <a:graphicData uri="http://schemas.openxmlformats.org/presentationml/2006/ole">
            <mc:AlternateContent xmlns:mc="http://schemas.openxmlformats.org/markup-compatibility/2006">
              <mc:Choice xmlns:v="urn:schemas-microsoft-com:vml" Requires="v">
                <p:oleObj spid="_x0000_s683655" name="Equation" r:id="rId11" imgW="2844720" imgH="507960" progId="Equation.3">
                  <p:embed/>
                </p:oleObj>
              </mc:Choice>
              <mc:Fallback>
                <p:oleObj name="Equation" r:id="rId11" imgW="2844720" imgH="507960" progId="Equation.3">
                  <p:embed/>
                  <p:pic>
                    <p:nvPicPr>
                      <p:cNvPr id="0" name="Object 3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019800" y="381000"/>
                        <a:ext cx="2984500" cy="531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83042" name="AutoShape 34"/>
          <p:cNvSpPr>
            <a:spLocks noChangeArrowheads="1"/>
          </p:cNvSpPr>
          <p:nvPr/>
        </p:nvSpPr>
        <p:spPr bwMode="auto">
          <a:xfrm>
            <a:off x="5029200" y="762000"/>
            <a:ext cx="152400" cy="290513"/>
          </a:xfrm>
          <a:prstGeom prst="upArrow">
            <a:avLst>
              <a:gd name="adj1" fmla="val 50000"/>
              <a:gd name="adj2" fmla="val 47656"/>
            </a:avLst>
          </a:prstGeom>
          <a:solidFill>
            <a:srgbClr val="333333"/>
          </a:solidFill>
          <a:ln w="9525">
            <a:solidFill>
              <a:srgbClr val="FF00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sr-Latn-RS"/>
          </a:p>
        </p:txBody>
      </p:sp>
      <p:sp>
        <p:nvSpPr>
          <p:cNvPr id="683043" name="Oval 35"/>
          <p:cNvSpPr>
            <a:spLocks noChangeArrowheads="1"/>
          </p:cNvSpPr>
          <p:nvPr/>
        </p:nvSpPr>
        <p:spPr bwMode="auto">
          <a:xfrm>
            <a:off x="2286000" y="152400"/>
            <a:ext cx="762000" cy="4572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83044" name="Line 36"/>
          <p:cNvSpPr>
            <a:spLocks noChangeShapeType="1"/>
          </p:cNvSpPr>
          <p:nvPr/>
        </p:nvSpPr>
        <p:spPr bwMode="auto">
          <a:xfrm flipH="1">
            <a:off x="2514600" y="609600"/>
            <a:ext cx="381000" cy="457200"/>
          </a:xfrm>
          <a:prstGeom prst="line">
            <a:avLst/>
          </a:prstGeom>
          <a:noFill/>
          <a:ln w="15875">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
        <p:nvSpPr>
          <p:cNvPr id="683045" name="Oval 37"/>
          <p:cNvSpPr>
            <a:spLocks noChangeArrowheads="1"/>
          </p:cNvSpPr>
          <p:nvPr/>
        </p:nvSpPr>
        <p:spPr bwMode="auto">
          <a:xfrm>
            <a:off x="1066800" y="2209800"/>
            <a:ext cx="14478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83046" name="Oval 38"/>
          <p:cNvSpPr>
            <a:spLocks noChangeArrowheads="1"/>
          </p:cNvSpPr>
          <p:nvPr/>
        </p:nvSpPr>
        <p:spPr bwMode="auto">
          <a:xfrm>
            <a:off x="990600" y="3581400"/>
            <a:ext cx="1600200" cy="9144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83048" name="Rectangle 40"/>
          <p:cNvSpPr>
            <a:spLocks noChangeArrowheads="1"/>
          </p:cNvSpPr>
          <p:nvPr/>
        </p:nvSpPr>
        <p:spPr bwMode="auto">
          <a:xfrm>
            <a:off x="952500" y="3124200"/>
            <a:ext cx="1828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1200" b="1" dirty="0" smtClean="0">
                <a:solidFill>
                  <a:srgbClr val="333333"/>
                </a:solidFill>
                <a:latin typeface="Times New Roman" pitchFamily="18" charset="0"/>
              </a:rPr>
              <a:t>elektronske komponente </a:t>
            </a:r>
            <a:endParaRPr lang="sr-Latn-CS" altLang="sr-Latn-RS" sz="1200" b="1" dirty="0">
              <a:solidFill>
                <a:srgbClr val="333333"/>
              </a:solidFill>
              <a:latin typeface="Times New Roman" pitchFamily="18" charset="0"/>
            </a:endParaRPr>
          </a:p>
          <a:p>
            <a:r>
              <a:rPr lang="sr-Latn-CS" altLang="sr-Latn-RS" sz="1200" b="1" dirty="0">
                <a:solidFill>
                  <a:srgbClr val="333333"/>
                </a:solidFill>
                <a:latin typeface="Times New Roman" pitchFamily="18" charset="0"/>
              </a:rPr>
              <a:t>ramanskog rasejanja</a:t>
            </a:r>
            <a:endParaRPr lang="en-US" altLang="sr-Latn-RS" sz="1200" b="1" dirty="0">
              <a:solidFill>
                <a:srgbClr val="333333"/>
              </a:solidFill>
              <a:latin typeface="Times New Roman" pitchFamily="18" charset="0"/>
            </a:endParaRPr>
          </a:p>
        </p:txBody>
      </p:sp>
      <p:sp>
        <p:nvSpPr>
          <p:cNvPr id="683049" name="AutoShape 41"/>
          <p:cNvSpPr>
            <a:spLocks noChangeArrowheads="1"/>
          </p:cNvSpPr>
          <p:nvPr/>
        </p:nvSpPr>
        <p:spPr bwMode="auto">
          <a:xfrm rot="10800000" flipV="1">
            <a:off x="1143000" y="533400"/>
            <a:ext cx="3048000" cy="1143000"/>
          </a:xfrm>
          <a:prstGeom prst="wedgeEllipseCallout">
            <a:avLst>
              <a:gd name="adj1" fmla="val 2466"/>
              <a:gd name="adj2" fmla="val 115916"/>
            </a:avLst>
          </a:prstGeom>
          <a:gradFill rotWithShape="1">
            <a:gsLst>
              <a:gs pos="0">
                <a:srgbClr val="5F5F5F"/>
              </a:gs>
              <a:gs pos="50000">
                <a:srgbClr val="5F5F5F">
                  <a:gamma/>
                  <a:shade val="46275"/>
                  <a:invGamma/>
                </a:srgbClr>
              </a:gs>
              <a:gs pos="100000">
                <a:srgbClr val="5F5F5F"/>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400" b="1">
                <a:solidFill>
                  <a:schemeClr val="bg1"/>
                </a:solidFill>
                <a:effectLst>
                  <a:outerShdw blurRad="38100" dist="38100" dir="2700000" algn="tl">
                    <a:srgbClr val="000000"/>
                  </a:outerShdw>
                </a:effectLst>
                <a:latin typeface="Times New Roman" pitchFamily="18" charset="0"/>
              </a:rPr>
              <a:t>znak </a:t>
            </a:r>
            <a:r>
              <a:rPr lang="el-GR" altLang="sr-Latn-RS" sz="1400" b="1">
                <a:solidFill>
                  <a:schemeClr val="bg1"/>
                </a:solidFill>
                <a:effectLst>
                  <a:outerShdw blurRad="38100" dist="38100" dir="2700000" algn="tl">
                    <a:srgbClr val="000000"/>
                  </a:outerShdw>
                </a:effectLst>
                <a:latin typeface="Times New Roman" pitchFamily="18" charset="0"/>
                <a:cs typeface="Times New Roman" pitchFamily="18" charset="0"/>
              </a:rPr>
              <a:t>Σ</a:t>
            </a:r>
            <a:r>
              <a:rPr lang="sr-Latn-CS" altLang="sr-Latn-RS" sz="1400" b="1">
                <a:solidFill>
                  <a:schemeClr val="bg1"/>
                </a:solidFill>
                <a:effectLst>
                  <a:outerShdw blurRad="38100" dist="38100" dir="2700000" algn="tl">
                    <a:srgbClr val="000000"/>
                  </a:outerShdw>
                </a:effectLst>
                <a:latin typeface="Times New Roman" pitchFamily="18" charset="0"/>
                <a:cs typeface="Times New Roman" pitchFamily="18" charset="0"/>
              </a:rPr>
              <a:t> ukazuje na doprinos svih pobuđenih el. stanja članovima A i B </a:t>
            </a:r>
            <a:endParaRPr lang="en-US" altLang="sr-Latn-RS" sz="1400" b="1">
              <a:solidFill>
                <a:schemeClr val="bg1"/>
              </a:solidFill>
              <a:effectLst>
                <a:outerShdw blurRad="38100" dist="38100" dir="2700000" algn="tl">
                  <a:srgbClr val="000000"/>
                </a:outerShdw>
              </a:effectLst>
              <a:latin typeface="Times New Roman" pitchFamily="18" charset="0"/>
            </a:endParaRPr>
          </a:p>
        </p:txBody>
      </p:sp>
      <p:sp>
        <p:nvSpPr>
          <p:cNvPr id="683051" name="AutoShape 43"/>
          <p:cNvSpPr>
            <a:spLocks noChangeArrowheads="1"/>
          </p:cNvSpPr>
          <p:nvPr/>
        </p:nvSpPr>
        <p:spPr bwMode="auto">
          <a:xfrm rot="10800000" flipV="1">
            <a:off x="647700" y="5334001"/>
            <a:ext cx="3276600" cy="1447800"/>
          </a:xfrm>
          <a:prstGeom prst="wedgeEllipseCallout">
            <a:avLst>
              <a:gd name="adj1" fmla="val -39715"/>
              <a:gd name="adj2" fmla="val -136582"/>
            </a:avLst>
          </a:prstGeom>
          <a:gradFill rotWithShape="1">
            <a:gsLst>
              <a:gs pos="0">
                <a:srgbClr val="FF0066"/>
              </a:gs>
              <a:gs pos="50000">
                <a:srgbClr val="FF0066">
                  <a:gamma/>
                  <a:shade val="46275"/>
                  <a:invGamma/>
                </a:srgbClr>
              </a:gs>
              <a:gs pos="100000">
                <a:srgbClr val="FF0066"/>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sr-Latn-CS" altLang="sr-Latn-RS" sz="1200" b="1" dirty="0">
                <a:solidFill>
                  <a:schemeClr val="bg1"/>
                </a:solidFill>
                <a:effectLst>
                  <a:outerShdw blurRad="38100" dist="38100" dir="2700000" algn="tl">
                    <a:srgbClr val="000000"/>
                  </a:outerShdw>
                </a:effectLst>
                <a:latin typeface="Times New Roman" pitchFamily="18" charset="0"/>
              </a:rPr>
              <a:t>tzv. operator koordinata,  opisuje kretanje duž ose molekula, javlja se kao posledica faktora M</a:t>
            </a:r>
            <a:r>
              <a:rPr lang="sr-Latn-CS" altLang="sr-Latn-RS" sz="1200" b="1" dirty="0" smtClean="0">
                <a:solidFill>
                  <a:schemeClr val="bg1"/>
                </a:solidFill>
                <a:effectLst>
                  <a:outerShdw blurRad="38100" dist="38100" dir="2700000" algn="tl">
                    <a:srgbClr val="000000"/>
                  </a:outerShdw>
                </a:effectLst>
                <a:latin typeface="Times New Roman" pitchFamily="18" charset="0"/>
              </a:rPr>
              <a:t>’ (uslovljava izborno pravilo </a:t>
            </a:r>
            <a:r>
              <a:rPr lang="sr-Latn-CS" altLang="sr-Latn-RS" sz="1200" b="1" dirty="0" smtClean="0">
                <a:solidFill>
                  <a:schemeClr val="bg1"/>
                </a:solidFill>
                <a:effectLst>
                  <a:outerShdw blurRad="38100" dist="38100" dir="2700000" algn="tl">
                    <a:srgbClr val="000000"/>
                  </a:outerShdw>
                </a:effectLst>
                <a:latin typeface="Times New Roman" pitchFamily="18" charset="0"/>
                <a:sym typeface="Symbol"/>
              </a:rPr>
              <a:t>v= 1</a:t>
            </a:r>
            <a:r>
              <a:rPr lang="sr-Latn-CS" altLang="sr-Latn-RS" sz="1200" b="1" dirty="0" smtClean="0">
                <a:solidFill>
                  <a:schemeClr val="bg1"/>
                </a:solidFill>
                <a:effectLst>
                  <a:outerShdw blurRad="38100" dist="38100" dir="2700000" algn="tl">
                    <a:srgbClr val="000000"/>
                  </a:outerShdw>
                </a:effectLst>
                <a:latin typeface="Times New Roman" pitchFamily="18" charset="0"/>
              </a:rPr>
              <a:t> )</a:t>
            </a:r>
            <a:endParaRPr lang="en-US" altLang="sr-Latn-RS" sz="1600" dirty="0"/>
          </a:p>
        </p:txBody>
      </p:sp>
      <p:sp>
        <p:nvSpPr>
          <p:cNvPr id="683052" name="Oval 44"/>
          <p:cNvSpPr>
            <a:spLocks noChangeArrowheads="1"/>
          </p:cNvSpPr>
          <p:nvPr/>
        </p:nvSpPr>
        <p:spPr bwMode="auto">
          <a:xfrm>
            <a:off x="6629400" y="457200"/>
            <a:ext cx="685800" cy="381000"/>
          </a:xfrm>
          <a:prstGeom prst="ellipse">
            <a:avLst/>
          </a:prstGeom>
          <a:noFill/>
          <a:ln w="12700">
            <a:solidFill>
              <a:srgbClr val="3333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83053" name="Oval 45"/>
          <p:cNvSpPr>
            <a:spLocks noChangeArrowheads="1"/>
          </p:cNvSpPr>
          <p:nvPr/>
        </p:nvSpPr>
        <p:spPr bwMode="auto">
          <a:xfrm>
            <a:off x="7315200" y="304800"/>
            <a:ext cx="838200" cy="685800"/>
          </a:xfrm>
          <a:prstGeom prst="ellipse">
            <a:avLst/>
          </a:prstGeom>
          <a:noFill/>
          <a:ln w="12700">
            <a:solidFill>
              <a:srgbClr val="3333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83054" name="Rectangle 46"/>
          <p:cNvSpPr>
            <a:spLocks noChangeArrowheads="1"/>
          </p:cNvSpPr>
          <p:nvPr/>
        </p:nvSpPr>
        <p:spPr bwMode="auto">
          <a:xfrm>
            <a:off x="6705600" y="76200"/>
            <a:ext cx="415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sz="1400" b="1">
                <a:solidFill>
                  <a:srgbClr val="333333"/>
                </a:solidFill>
                <a:effectLst>
                  <a:outerShdw blurRad="38100" dist="38100" dir="2700000" algn="tl">
                    <a:srgbClr val="000000"/>
                  </a:outerShdw>
                </a:effectLst>
                <a:latin typeface="Times New Roman" pitchFamily="18" charset="0"/>
              </a:rPr>
              <a:t>M</a:t>
            </a:r>
            <a:r>
              <a:rPr lang="pl-PL" altLang="sr-Latn-RS" sz="2000" b="1">
                <a:solidFill>
                  <a:srgbClr val="333333"/>
                </a:solidFill>
                <a:effectLst>
                  <a:outerShdw blurRad="38100" dist="38100" dir="2700000" algn="tl">
                    <a:srgbClr val="000000"/>
                  </a:outerShdw>
                </a:effectLst>
                <a:latin typeface="Times New Roman" pitchFamily="18" charset="0"/>
              </a:rPr>
              <a:t> </a:t>
            </a:r>
            <a:endParaRPr lang="en-US" altLang="sr-Latn-RS" sz="2000" b="1">
              <a:solidFill>
                <a:srgbClr val="333333"/>
              </a:solidFill>
              <a:effectLst>
                <a:outerShdw blurRad="38100" dist="38100" dir="2700000" algn="tl">
                  <a:srgbClr val="000000"/>
                </a:outerShdw>
              </a:effectLst>
              <a:latin typeface="Times New Roman" pitchFamily="18" charset="0"/>
            </a:endParaRPr>
          </a:p>
        </p:txBody>
      </p:sp>
      <p:sp>
        <p:nvSpPr>
          <p:cNvPr id="683055" name="Rectangle 47"/>
          <p:cNvSpPr>
            <a:spLocks noChangeArrowheads="1"/>
          </p:cNvSpPr>
          <p:nvPr/>
        </p:nvSpPr>
        <p:spPr bwMode="auto">
          <a:xfrm>
            <a:off x="7467600" y="-76200"/>
            <a:ext cx="4746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sz="1400" b="1">
                <a:solidFill>
                  <a:srgbClr val="333333"/>
                </a:solidFill>
                <a:effectLst>
                  <a:outerShdw blurRad="38100" dist="38100" dir="2700000" algn="tl">
                    <a:srgbClr val="000000"/>
                  </a:outerShdw>
                </a:effectLst>
                <a:latin typeface="Times New Roman" pitchFamily="18" charset="0"/>
              </a:rPr>
              <a:t>M’</a:t>
            </a:r>
            <a:r>
              <a:rPr lang="pl-PL" altLang="sr-Latn-RS" sz="2000" b="1">
                <a:solidFill>
                  <a:srgbClr val="333333"/>
                </a:solidFill>
                <a:effectLst>
                  <a:outerShdw blurRad="38100" dist="38100" dir="2700000" algn="tl">
                    <a:srgbClr val="000000"/>
                  </a:outerShdw>
                </a:effectLst>
                <a:latin typeface="Times New Roman" pitchFamily="18" charset="0"/>
              </a:rPr>
              <a:t> </a:t>
            </a:r>
            <a:endParaRPr lang="en-US" altLang="sr-Latn-RS" sz="2000" b="1">
              <a:solidFill>
                <a:srgbClr val="333333"/>
              </a:solidFill>
              <a:effectLst>
                <a:outerShdw blurRad="38100" dist="38100" dir="2700000" algn="tl">
                  <a:srgbClr val="000000"/>
                </a:outerShdw>
              </a:effectLst>
              <a:latin typeface="Times New Roman" pitchFamily="18" charset="0"/>
            </a:endParaRPr>
          </a:p>
        </p:txBody>
      </p:sp>
      <p:sp>
        <p:nvSpPr>
          <p:cNvPr id="2" name="Rectangle 1"/>
          <p:cNvSpPr/>
          <p:nvPr/>
        </p:nvSpPr>
        <p:spPr>
          <a:xfrm rot="5400000">
            <a:off x="3942684" y="1346826"/>
            <a:ext cx="726481" cy="1446550"/>
          </a:xfrm>
          <a:prstGeom prst="rect">
            <a:avLst/>
          </a:prstGeom>
        </p:spPr>
        <p:txBody>
          <a:bodyPr wrap="none">
            <a:spAutoFit/>
          </a:bodyPr>
          <a:lstStyle/>
          <a:p>
            <a:r>
              <a:rPr lang="pl-PL" altLang="sr-Latn-RS" sz="8800" b="1" dirty="0">
                <a:solidFill>
                  <a:srgbClr val="FF0066"/>
                </a:solidFill>
                <a:effectLst>
                  <a:outerShdw blurRad="38100" dist="38100" dir="2700000" algn="tl">
                    <a:srgbClr val="000000"/>
                  </a:outerShdw>
                </a:effectLst>
                <a:latin typeface="Times New Roman" pitchFamily="18" charset="0"/>
                <a:sym typeface="Symbol"/>
              </a:rPr>
              <a:t></a:t>
            </a:r>
            <a:endParaRPr lang="sr-Latn-RS" sz="8000" dirty="0"/>
          </a:p>
        </p:txBody>
      </p:sp>
      <p:sp>
        <p:nvSpPr>
          <p:cNvPr id="31" name="Rectangle 10"/>
          <p:cNvSpPr>
            <a:spLocks noChangeArrowheads="1"/>
          </p:cNvSpPr>
          <p:nvPr/>
        </p:nvSpPr>
        <p:spPr bwMode="auto">
          <a:xfrm>
            <a:off x="4186881" y="1608435"/>
            <a:ext cx="59022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sz="24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0</a:t>
            </a:r>
            <a:endParaRPr lang="en-US" altLang="sr-Latn-RS" sz="28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endParaRPr>
          </a:p>
        </p:txBody>
      </p:sp>
      <p:sp>
        <p:nvSpPr>
          <p:cNvPr id="32" name="AutoShape 43"/>
          <p:cNvSpPr>
            <a:spLocks noChangeArrowheads="1"/>
          </p:cNvSpPr>
          <p:nvPr/>
        </p:nvSpPr>
        <p:spPr bwMode="auto">
          <a:xfrm rot="10800000" flipV="1">
            <a:off x="6219031" y="1600196"/>
            <a:ext cx="2971800" cy="1295400"/>
          </a:xfrm>
          <a:prstGeom prst="wedgeEllipseCallout">
            <a:avLst>
              <a:gd name="adj1" fmla="val 31081"/>
              <a:gd name="adj2" fmla="val 84789"/>
            </a:avLst>
          </a:prstGeom>
          <a:gradFill rotWithShape="1">
            <a:gsLst>
              <a:gs pos="0">
                <a:srgbClr val="FF0066"/>
              </a:gs>
              <a:gs pos="50000">
                <a:srgbClr val="FF0066">
                  <a:gamma/>
                  <a:shade val="46275"/>
                  <a:invGamma/>
                </a:srgbClr>
              </a:gs>
              <a:gs pos="100000">
                <a:srgbClr val="FF0066"/>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sr-Latn-CS" altLang="sr-Latn-RS" sz="1400" b="1" dirty="0" smtClean="0">
                <a:solidFill>
                  <a:schemeClr val="bg1"/>
                </a:solidFill>
                <a:effectLst>
                  <a:outerShdw blurRad="38100" dist="38100" dir="2700000" algn="tl">
                    <a:srgbClr val="000000"/>
                  </a:outerShdw>
                </a:effectLst>
                <a:latin typeface="Times New Roman" pitchFamily="18" charset="0"/>
              </a:rPr>
              <a:t>članovi A i B ukazuju na različite mehanizme rasipanja</a:t>
            </a:r>
            <a:endParaRPr lang="en-US" altLang="sr-Latn-R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83043"/>
                                        </p:tgtEl>
                                        <p:attrNameLst>
                                          <p:attrName>style.visibility</p:attrName>
                                        </p:attrNameLst>
                                      </p:cBhvr>
                                      <p:to>
                                        <p:strVal val="visible"/>
                                      </p:to>
                                    </p:set>
                                    <p:animEffect transition="in" filter="wipe(down)">
                                      <p:cBhvr>
                                        <p:cTn id="7" dur="500"/>
                                        <p:tgtEl>
                                          <p:spTgt spid="6830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83044"/>
                                        </p:tgtEl>
                                        <p:attrNameLst>
                                          <p:attrName>style.visibility</p:attrName>
                                        </p:attrNameLst>
                                      </p:cBhvr>
                                      <p:to>
                                        <p:strVal val="visible"/>
                                      </p:to>
                                    </p:set>
                                    <p:animEffect transition="in" filter="wipe(down)">
                                      <p:cBhvr>
                                        <p:cTn id="12" dur="500"/>
                                        <p:tgtEl>
                                          <p:spTgt spid="68304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683036"/>
                                        </p:tgtEl>
                                        <p:attrNameLst>
                                          <p:attrName>style.visibility</p:attrName>
                                        </p:attrNameLst>
                                      </p:cBhvr>
                                      <p:to>
                                        <p:strVal val="visible"/>
                                      </p:to>
                                    </p:set>
                                    <p:animEffect transition="in" filter="wipe(down)">
                                      <p:cBhvr>
                                        <p:cTn id="17" dur="500"/>
                                        <p:tgtEl>
                                          <p:spTgt spid="68303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5" presetClass="entr" presetSubtype="0" fill="hold" grpId="0" nodeType="clickEffect">
                                  <p:stCondLst>
                                    <p:cond delay="0"/>
                                  </p:stCondLst>
                                  <p:childTnLst>
                                    <p:set>
                                      <p:cBhvr>
                                        <p:cTn id="21" dur="1" fill="hold">
                                          <p:stCondLst>
                                            <p:cond delay="0"/>
                                          </p:stCondLst>
                                        </p:cTn>
                                        <p:tgtEl>
                                          <p:spTgt spid="683039"/>
                                        </p:tgtEl>
                                        <p:attrNameLst>
                                          <p:attrName>style.visibility</p:attrName>
                                        </p:attrNameLst>
                                      </p:cBhvr>
                                      <p:to>
                                        <p:strVal val="visible"/>
                                      </p:to>
                                    </p:set>
                                    <p:anim calcmode="lin" valueType="num">
                                      <p:cBhvr>
                                        <p:cTn id="22" dur="500" decel="50000" fill="hold">
                                          <p:stCondLst>
                                            <p:cond delay="0"/>
                                          </p:stCondLst>
                                        </p:cTn>
                                        <p:tgtEl>
                                          <p:spTgt spid="683039"/>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683039"/>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683039"/>
                                        </p:tgtEl>
                                        <p:attrNameLst>
                                          <p:attrName>ppt_w</p:attrName>
                                        </p:attrNameLst>
                                      </p:cBhvr>
                                      <p:tavLst>
                                        <p:tav tm="0">
                                          <p:val>
                                            <p:strVal val="#ppt_w*.05"/>
                                          </p:val>
                                        </p:tav>
                                        <p:tav tm="100000">
                                          <p:val>
                                            <p:strVal val="#ppt_w"/>
                                          </p:val>
                                        </p:tav>
                                      </p:tavLst>
                                    </p:anim>
                                    <p:anim calcmode="lin" valueType="num">
                                      <p:cBhvr>
                                        <p:cTn id="25" dur="1000" fill="hold"/>
                                        <p:tgtEl>
                                          <p:spTgt spid="683039"/>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683039"/>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683039"/>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683039"/>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68303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1" presetClass="entr" presetSubtype="4" fill="hold" grpId="0" nodeType="clickEffect">
                                  <p:stCondLst>
                                    <p:cond delay="0"/>
                                  </p:stCondLst>
                                  <p:childTnLst>
                                    <p:set>
                                      <p:cBhvr>
                                        <p:cTn id="33" dur="1" fill="hold">
                                          <p:stCondLst>
                                            <p:cond delay="0"/>
                                          </p:stCondLst>
                                        </p:cTn>
                                        <p:tgtEl>
                                          <p:spTgt spid="683042"/>
                                        </p:tgtEl>
                                        <p:attrNameLst>
                                          <p:attrName>style.visibility</p:attrName>
                                        </p:attrNameLst>
                                      </p:cBhvr>
                                      <p:to>
                                        <p:strVal val="visible"/>
                                      </p:to>
                                    </p:set>
                                    <p:animEffect transition="in" filter="wheel(4)">
                                      <p:cBhvr>
                                        <p:cTn id="34" dur="500"/>
                                        <p:tgtEl>
                                          <p:spTgt spid="68304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4" fill="hold" nodeType="clickEffect">
                                  <p:stCondLst>
                                    <p:cond delay="0"/>
                                  </p:stCondLst>
                                  <p:childTnLst>
                                    <p:set>
                                      <p:cBhvr>
                                        <p:cTn id="38" dur="1" fill="hold">
                                          <p:stCondLst>
                                            <p:cond delay="0"/>
                                          </p:stCondLst>
                                        </p:cTn>
                                        <p:tgtEl>
                                          <p:spTgt spid="683041"/>
                                        </p:tgtEl>
                                        <p:attrNameLst>
                                          <p:attrName>style.visibility</p:attrName>
                                        </p:attrNameLst>
                                      </p:cBhvr>
                                      <p:to>
                                        <p:strVal val="visible"/>
                                      </p:to>
                                    </p:set>
                                    <p:animEffect transition="in" filter="wipe(down)">
                                      <p:cBhvr>
                                        <p:cTn id="39" dur="500"/>
                                        <p:tgtEl>
                                          <p:spTgt spid="68304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4" fill="hold" nodeType="clickEffect">
                                  <p:stCondLst>
                                    <p:cond delay="0"/>
                                  </p:stCondLst>
                                  <p:childTnLst>
                                    <p:set>
                                      <p:cBhvr>
                                        <p:cTn id="43" dur="1" fill="hold">
                                          <p:stCondLst>
                                            <p:cond delay="0"/>
                                          </p:stCondLst>
                                        </p:cTn>
                                        <p:tgtEl>
                                          <p:spTgt spid="683017"/>
                                        </p:tgtEl>
                                        <p:attrNameLst>
                                          <p:attrName>style.visibility</p:attrName>
                                        </p:attrNameLst>
                                      </p:cBhvr>
                                      <p:to>
                                        <p:strVal val="visible"/>
                                      </p:to>
                                    </p:set>
                                    <p:animEffect transition="in" filter="wipe(down)">
                                      <p:cBhvr>
                                        <p:cTn id="44" dur="500"/>
                                        <p:tgtEl>
                                          <p:spTgt spid="683017"/>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4" fill="hold" nodeType="clickEffect">
                                  <p:stCondLst>
                                    <p:cond delay="0"/>
                                  </p:stCondLst>
                                  <p:childTnLst>
                                    <p:set>
                                      <p:cBhvr>
                                        <p:cTn id="48" dur="1" fill="hold">
                                          <p:stCondLst>
                                            <p:cond delay="0"/>
                                          </p:stCondLst>
                                        </p:cTn>
                                        <p:tgtEl>
                                          <p:spTgt spid="683019"/>
                                        </p:tgtEl>
                                        <p:attrNameLst>
                                          <p:attrName>style.visibility</p:attrName>
                                        </p:attrNameLst>
                                      </p:cBhvr>
                                      <p:to>
                                        <p:strVal val="visible"/>
                                      </p:to>
                                    </p:set>
                                    <p:animEffect transition="in" filter="wipe(down)">
                                      <p:cBhvr>
                                        <p:cTn id="49" dur="500"/>
                                        <p:tgtEl>
                                          <p:spTgt spid="683019"/>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1" presetClass="entr" presetSubtype="4" fill="hold" grpId="0" nodeType="clickEffect">
                                  <p:stCondLst>
                                    <p:cond delay="0"/>
                                  </p:stCondLst>
                                  <p:childTnLst>
                                    <p:set>
                                      <p:cBhvr>
                                        <p:cTn id="53" dur="1" fill="hold">
                                          <p:stCondLst>
                                            <p:cond delay="0"/>
                                          </p:stCondLst>
                                        </p:cTn>
                                        <p:tgtEl>
                                          <p:spTgt spid="683018"/>
                                        </p:tgtEl>
                                        <p:attrNameLst>
                                          <p:attrName>style.visibility</p:attrName>
                                        </p:attrNameLst>
                                      </p:cBhvr>
                                      <p:to>
                                        <p:strVal val="visible"/>
                                      </p:to>
                                    </p:set>
                                    <p:animEffect transition="in" filter="wheel(4)">
                                      <p:cBhvr>
                                        <p:cTn id="54" dur="500"/>
                                        <p:tgtEl>
                                          <p:spTgt spid="683018"/>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683020"/>
                                        </p:tgtEl>
                                        <p:attrNameLst>
                                          <p:attrName>style.visibility</p:attrName>
                                        </p:attrNameLst>
                                      </p:cBhvr>
                                      <p:to>
                                        <p:strVal val="visible"/>
                                      </p:to>
                                    </p:set>
                                    <p:animEffect transition="in" filter="wipe(down)">
                                      <p:cBhvr>
                                        <p:cTn id="59" dur="500"/>
                                        <p:tgtEl>
                                          <p:spTgt spid="683020"/>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683045"/>
                                        </p:tgtEl>
                                        <p:attrNameLst>
                                          <p:attrName>style.visibility</p:attrName>
                                        </p:attrNameLst>
                                      </p:cBhvr>
                                      <p:to>
                                        <p:strVal val="visible"/>
                                      </p:to>
                                    </p:set>
                                    <p:animEffect transition="in" filter="wipe(down)">
                                      <p:cBhvr>
                                        <p:cTn id="64" dur="500"/>
                                        <p:tgtEl>
                                          <p:spTgt spid="683045"/>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683046"/>
                                        </p:tgtEl>
                                        <p:attrNameLst>
                                          <p:attrName>style.visibility</p:attrName>
                                        </p:attrNameLst>
                                      </p:cBhvr>
                                      <p:to>
                                        <p:strVal val="visible"/>
                                      </p:to>
                                    </p:set>
                                    <p:animEffect transition="in" filter="wipe(down)">
                                      <p:cBhvr>
                                        <p:cTn id="69" dur="500"/>
                                        <p:tgtEl>
                                          <p:spTgt spid="683046"/>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1" presetClass="entr" presetSubtype="4" fill="hold" grpId="0" nodeType="clickEffect">
                                  <p:stCondLst>
                                    <p:cond delay="0"/>
                                  </p:stCondLst>
                                  <p:childTnLst>
                                    <p:set>
                                      <p:cBhvr>
                                        <p:cTn id="73" dur="1" fill="hold">
                                          <p:stCondLst>
                                            <p:cond delay="0"/>
                                          </p:stCondLst>
                                        </p:cTn>
                                        <p:tgtEl>
                                          <p:spTgt spid="683048"/>
                                        </p:tgtEl>
                                        <p:attrNameLst>
                                          <p:attrName>style.visibility</p:attrName>
                                        </p:attrNameLst>
                                      </p:cBhvr>
                                      <p:to>
                                        <p:strVal val="visible"/>
                                      </p:to>
                                    </p:set>
                                    <p:animEffect transition="in" filter="wheel(4)">
                                      <p:cBhvr>
                                        <p:cTn id="74" dur="500"/>
                                        <p:tgtEl>
                                          <p:spTgt spid="683048"/>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18" presetClass="entr" presetSubtype="12" fill="hold" grpId="0" nodeType="clickEffect">
                                  <p:stCondLst>
                                    <p:cond delay="0"/>
                                  </p:stCondLst>
                                  <p:childTnLst>
                                    <p:set>
                                      <p:cBhvr>
                                        <p:cTn id="78" dur="1" fill="hold">
                                          <p:stCondLst>
                                            <p:cond delay="0"/>
                                          </p:stCondLst>
                                        </p:cTn>
                                        <p:tgtEl>
                                          <p:spTgt spid="683025"/>
                                        </p:tgtEl>
                                        <p:attrNameLst>
                                          <p:attrName>style.visibility</p:attrName>
                                        </p:attrNameLst>
                                      </p:cBhvr>
                                      <p:to>
                                        <p:strVal val="visible"/>
                                      </p:to>
                                    </p:set>
                                    <p:animEffect transition="in" filter="strips(downLeft)">
                                      <p:cBhvr>
                                        <p:cTn id="79" dur="500"/>
                                        <p:tgtEl>
                                          <p:spTgt spid="683025"/>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8" presetClass="entr" presetSubtype="12" fill="hold" grpId="0" nodeType="clickEffect">
                                  <p:stCondLst>
                                    <p:cond delay="0"/>
                                  </p:stCondLst>
                                  <p:childTnLst>
                                    <p:set>
                                      <p:cBhvr>
                                        <p:cTn id="83" dur="1" fill="hold">
                                          <p:stCondLst>
                                            <p:cond delay="0"/>
                                          </p:stCondLst>
                                        </p:cTn>
                                        <p:tgtEl>
                                          <p:spTgt spid="683022"/>
                                        </p:tgtEl>
                                        <p:attrNameLst>
                                          <p:attrName>style.visibility</p:attrName>
                                        </p:attrNameLst>
                                      </p:cBhvr>
                                      <p:to>
                                        <p:strVal val="visible"/>
                                      </p:to>
                                    </p:set>
                                    <p:animEffect transition="in" filter="strips(downLeft)">
                                      <p:cBhvr>
                                        <p:cTn id="84" dur="500"/>
                                        <p:tgtEl>
                                          <p:spTgt spid="683022"/>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683049"/>
                                        </p:tgtEl>
                                        <p:attrNameLst>
                                          <p:attrName>style.visibility</p:attrName>
                                        </p:attrNameLst>
                                      </p:cBhvr>
                                      <p:to>
                                        <p:strVal val="visible"/>
                                      </p:to>
                                    </p:set>
                                    <p:animEffect transition="in" filter="wipe(down)">
                                      <p:cBhvr>
                                        <p:cTn id="89" dur="500"/>
                                        <p:tgtEl>
                                          <p:spTgt spid="683049"/>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22" presetClass="entr" presetSubtype="4" fill="hold" grpId="1" nodeType="clickEffect">
                                  <p:stCondLst>
                                    <p:cond delay="0"/>
                                  </p:stCondLst>
                                  <p:childTnLst>
                                    <p:set>
                                      <p:cBhvr>
                                        <p:cTn id="93" dur="1" fill="hold">
                                          <p:stCondLst>
                                            <p:cond delay="0"/>
                                          </p:stCondLst>
                                        </p:cTn>
                                        <p:tgtEl>
                                          <p:spTgt spid="683051"/>
                                        </p:tgtEl>
                                        <p:attrNameLst>
                                          <p:attrName>style.visibility</p:attrName>
                                        </p:attrNameLst>
                                      </p:cBhvr>
                                      <p:to>
                                        <p:strVal val="visible"/>
                                      </p:to>
                                    </p:set>
                                    <p:animEffect transition="in" filter="wipe(down)">
                                      <p:cBhvr>
                                        <p:cTn id="94" dur="500"/>
                                        <p:tgtEl>
                                          <p:spTgt spid="683051"/>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grpId="0" nodeType="click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wipe(down)">
                                      <p:cBhvr>
                                        <p:cTn id="99" dur="500"/>
                                        <p:tgtEl>
                                          <p:spTgt spid="31"/>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wipe(down)">
                                      <p:cBhvr>
                                        <p:cTn id="104" dur="500"/>
                                        <p:tgtEl>
                                          <p:spTgt spid="32"/>
                                        </p:tgtEl>
                                      </p:cBhvr>
                                    </p:animEffect>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grpId="0" nodeType="clickEffect">
                                  <p:stCondLst>
                                    <p:cond delay="0"/>
                                  </p:stCondLst>
                                  <p:childTnLst>
                                    <p:set>
                                      <p:cBhvr>
                                        <p:cTn id="108" dur="1" fill="hold">
                                          <p:stCondLst>
                                            <p:cond delay="0"/>
                                          </p:stCondLst>
                                        </p:cTn>
                                        <p:tgtEl>
                                          <p:spTgt spid="2"/>
                                        </p:tgtEl>
                                        <p:attrNameLst>
                                          <p:attrName>style.visibility</p:attrName>
                                        </p:attrNameLst>
                                      </p:cBhvr>
                                      <p:to>
                                        <p:strVal val="visible"/>
                                      </p:to>
                                    </p:set>
                                    <p:animEffect transition="in" filter="fade">
                                      <p:cBhvr>
                                        <p:cTn id="109" dur="10"/>
                                        <p:tgtEl>
                                          <p:spTgt spid="2"/>
                                        </p:tgtEl>
                                      </p:cBhvr>
                                    </p:animEffect>
                                    <p:anim calcmode="lin" valueType="num">
                                      <p:cBhvr>
                                        <p:cTn id="110" dur="10" fill="hold"/>
                                        <p:tgtEl>
                                          <p:spTgt spid="2"/>
                                        </p:tgtEl>
                                        <p:attrNameLst>
                                          <p:attrName>ppt_x</p:attrName>
                                        </p:attrNameLst>
                                      </p:cBhvr>
                                      <p:tavLst>
                                        <p:tav tm="0">
                                          <p:val>
                                            <p:strVal val="#ppt_x"/>
                                          </p:val>
                                        </p:tav>
                                        <p:tav tm="100000">
                                          <p:val>
                                            <p:strVal val="#ppt_x"/>
                                          </p:val>
                                        </p:tav>
                                      </p:tavLst>
                                    </p:anim>
                                    <p:anim calcmode="lin" valueType="num">
                                      <p:cBhvr>
                                        <p:cTn id="111" dur="1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3018" grpId="0"/>
      <p:bldP spid="683020" grpId="0"/>
      <p:bldP spid="683022" grpId="0" animBg="1"/>
      <p:bldP spid="683025" grpId="0" animBg="1"/>
      <p:bldP spid="683039" grpId="0" animBg="1"/>
      <p:bldP spid="683042" grpId="0" animBg="1"/>
      <p:bldP spid="683043" grpId="0" animBg="1"/>
      <p:bldP spid="683044" grpId="0" animBg="1"/>
      <p:bldP spid="683045" grpId="0" animBg="1"/>
      <p:bldP spid="683046" grpId="0" animBg="1"/>
      <p:bldP spid="683048" grpId="0"/>
      <p:bldP spid="683049" grpId="0" animBg="1"/>
      <p:bldP spid="683051" grpId="1" animBg="1"/>
      <p:bldP spid="2" grpId="0"/>
      <p:bldP spid="31" grpId="0"/>
      <p:bldP spid="32"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7714" name="Object 2"/>
          <p:cNvGraphicFramePr>
            <a:graphicFrameLocks noGrp="1" noChangeAspect="1"/>
          </p:cNvGraphicFramePr>
          <p:nvPr>
            <p:ph idx="1"/>
            <p:extLst>
              <p:ext uri="{D42A27DB-BD31-4B8C-83A1-F6EECF244321}">
                <p14:modId xmlns:p14="http://schemas.microsoft.com/office/powerpoint/2010/main" val="4190435143"/>
              </p:ext>
            </p:extLst>
          </p:nvPr>
        </p:nvGraphicFramePr>
        <p:xfrm>
          <a:off x="252413" y="696913"/>
          <a:ext cx="8637587" cy="814387"/>
        </p:xfrm>
        <a:graphic>
          <a:graphicData uri="http://schemas.openxmlformats.org/presentationml/2006/ole">
            <mc:AlternateContent xmlns:mc="http://schemas.openxmlformats.org/markup-compatibility/2006">
              <mc:Choice xmlns:v="urn:schemas-microsoft-com:vml" Requires="v">
                <p:oleObj spid="_x0000_s627837" name="Equation" r:id="rId3" imgW="5384520" imgH="507960" progId="Equation.3">
                  <p:embed/>
                </p:oleObj>
              </mc:Choice>
              <mc:Fallback>
                <p:oleObj name="Equation" r:id="rId3" imgW="5384520" imgH="507960" progId="Equation.3">
                  <p:embed/>
                  <p:pic>
                    <p:nvPicPr>
                      <p:cNvPr id="0" name="Object 2"/>
                      <p:cNvPicPr>
                        <a:picLocks noChangeAspect="1" noChangeArrowheads="1"/>
                      </p:cNvPicPr>
                      <p:nvPr/>
                    </p:nvPicPr>
                    <p:blipFill>
                      <a:blip r:embed="rId4"/>
                      <a:srcRect/>
                      <a:stretch>
                        <a:fillRect/>
                      </a:stretch>
                    </p:blipFill>
                    <p:spPr bwMode="auto">
                      <a:xfrm>
                        <a:off x="252413" y="696913"/>
                        <a:ext cx="8637587" cy="814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7715" name="Oval 3"/>
          <p:cNvSpPr>
            <a:spLocks noChangeArrowheads="1"/>
          </p:cNvSpPr>
          <p:nvPr/>
        </p:nvSpPr>
        <p:spPr bwMode="auto">
          <a:xfrm>
            <a:off x="2514600" y="609600"/>
            <a:ext cx="3048000" cy="685800"/>
          </a:xfrm>
          <a:prstGeom prst="ellipse">
            <a:avLst/>
          </a:prstGeom>
          <a:noFill/>
          <a:ln w="9525">
            <a:solidFill>
              <a:srgbClr val="FF0066"/>
            </a:solidFill>
            <a:round/>
            <a:headEnd/>
            <a:tailEnd/>
          </a:ln>
          <a:effectLst/>
          <a:extLst>
            <a:ext uri="{909E8E84-426E-40DD-AFC4-6F175D3DCCD1}">
              <a14:hiddenFill xmlns:a14="http://schemas.microsoft.com/office/drawing/2010/main">
                <a:solidFill>
                  <a:srgbClr val="FF00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27716" name="Oval 4"/>
          <p:cNvSpPr>
            <a:spLocks noChangeArrowheads="1"/>
          </p:cNvSpPr>
          <p:nvPr/>
        </p:nvSpPr>
        <p:spPr bwMode="auto">
          <a:xfrm>
            <a:off x="5638800" y="533400"/>
            <a:ext cx="3048000" cy="685800"/>
          </a:xfrm>
          <a:prstGeom prst="ellipse">
            <a:avLst/>
          </a:prstGeom>
          <a:noFill/>
          <a:ln w="9525">
            <a:solidFill>
              <a:srgbClr val="FF0066"/>
            </a:solidFill>
            <a:round/>
            <a:headEnd/>
            <a:tailEnd/>
          </a:ln>
          <a:effectLst/>
          <a:extLst>
            <a:ext uri="{909E8E84-426E-40DD-AFC4-6F175D3DCCD1}">
              <a14:hiddenFill xmlns:a14="http://schemas.microsoft.com/office/drawing/2010/main">
                <a:solidFill>
                  <a:srgbClr val="FF0066"/>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27717" name="AutoShape 5"/>
          <p:cNvSpPr>
            <a:spLocks noChangeArrowheads="1"/>
          </p:cNvSpPr>
          <p:nvPr/>
        </p:nvSpPr>
        <p:spPr bwMode="auto">
          <a:xfrm rot="-1608872">
            <a:off x="3683000" y="1322388"/>
            <a:ext cx="74613" cy="979487"/>
          </a:xfrm>
          <a:prstGeom prst="downArrow">
            <a:avLst>
              <a:gd name="adj1" fmla="val 50000"/>
              <a:gd name="adj2" fmla="val 328189"/>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sr-Latn-RS"/>
          </a:p>
        </p:txBody>
      </p:sp>
      <p:sp>
        <p:nvSpPr>
          <p:cNvPr id="627718" name="AutoShape 6"/>
          <p:cNvSpPr>
            <a:spLocks noChangeArrowheads="1"/>
          </p:cNvSpPr>
          <p:nvPr/>
        </p:nvSpPr>
        <p:spPr bwMode="auto">
          <a:xfrm rot="2059788">
            <a:off x="6269038" y="1209675"/>
            <a:ext cx="82550" cy="1201738"/>
          </a:xfrm>
          <a:prstGeom prst="downArrow">
            <a:avLst>
              <a:gd name="adj1" fmla="val 50000"/>
              <a:gd name="adj2" fmla="val 363942"/>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sr-Latn-RS"/>
          </a:p>
        </p:txBody>
      </p:sp>
      <p:sp>
        <p:nvSpPr>
          <p:cNvPr id="627719" name="Rectangle 7"/>
          <p:cNvSpPr>
            <a:spLocks noChangeArrowheads="1"/>
          </p:cNvSpPr>
          <p:nvPr/>
        </p:nvSpPr>
        <p:spPr bwMode="auto">
          <a:xfrm>
            <a:off x="304800" y="2209800"/>
            <a:ext cx="86106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algn="just">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integral </a:t>
            </a:r>
            <a:r>
              <a:rPr lang="pl-PL" altLang="sr-Latn-RS" b="1" dirty="0">
                <a:solidFill>
                  <a:srgbClr val="333333"/>
                </a:solidFill>
                <a:effectLst>
                  <a:outerShdw blurRad="38100" dist="38100" dir="2700000" algn="tl">
                    <a:srgbClr val="000000"/>
                  </a:outerShdw>
                </a:effectLst>
                <a:latin typeface="Times New Roman" pitchFamily="18" charset="0"/>
              </a:rPr>
              <a:t>ima konačnu vrednost (posledica osobina operatora Q – tzv. </a:t>
            </a:r>
            <a:r>
              <a:rPr lang="pl-PL" altLang="sr-Latn-RS" b="1" dirty="0" smtClean="0">
                <a:solidFill>
                  <a:srgbClr val="333333"/>
                </a:solidFill>
                <a:effectLst>
                  <a:outerShdw blurRad="38100" dist="38100" dir="2700000" algn="tl">
                    <a:srgbClr val="000000"/>
                  </a:outerShdw>
                </a:effectLst>
                <a:latin typeface="Times New Roman" pitchFamily="18" charset="0"/>
              </a:rPr>
              <a:t>operatora    koordinata) </a:t>
            </a:r>
            <a:r>
              <a:rPr lang="pl-PL" altLang="sr-Latn-RS" b="1" dirty="0">
                <a:solidFill>
                  <a:srgbClr val="333333"/>
                </a:solidFill>
                <a:effectLst>
                  <a:outerShdw blurRad="38100" dist="38100" dir="2700000" algn="tl">
                    <a:srgbClr val="000000"/>
                  </a:outerShdw>
                </a:effectLst>
                <a:latin typeface="Times New Roman" pitchFamily="18" charset="0"/>
              </a:rPr>
              <a:t>samo ukoliko je energetska razlika između početnog  i krajnjeg </a:t>
            </a:r>
            <a:r>
              <a:rPr lang="pl-PL" altLang="sr-Latn-RS" b="1" dirty="0" smtClean="0">
                <a:solidFill>
                  <a:srgbClr val="333333"/>
                </a:solidFill>
                <a:effectLst>
                  <a:outerShdw blurRad="38100" dist="38100" dir="2700000" algn="tl">
                    <a:srgbClr val="000000"/>
                  </a:outerShdw>
                </a:effectLst>
                <a:latin typeface="Times New Roman" pitchFamily="18" charset="0"/>
              </a:rPr>
              <a:t>stanja    </a:t>
            </a:r>
            <a:r>
              <a:rPr lang="pl-PL" altLang="sr-Latn-RS" b="1" dirty="0">
                <a:solidFill>
                  <a:srgbClr val="333333"/>
                </a:solidFill>
                <a:effectLst>
                  <a:outerShdw blurRad="38100" dist="38100" dir="2700000" algn="tl">
                    <a:srgbClr val="000000"/>
                  </a:outerShdw>
                </a:effectLst>
                <a:latin typeface="Times New Roman" pitchFamily="18" charset="0"/>
              </a:rPr>
              <a:t>u prelazu</a:t>
            </a:r>
            <a:r>
              <a:rPr lang="pl-PL" altLang="sr-Latn-RS" b="1" dirty="0">
                <a:solidFill>
                  <a:srgbClr val="4D4D4D"/>
                </a:solidFill>
                <a:effectLst>
                  <a:outerShdw blurRad="38100" dist="38100" dir="2700000" algn="tl">
                    <a:srgbClr val="000000"/>
                  </a:outerShdw>
                </a:effectLst>
                <a:latin typeface="Times New Roman" pitchFamily="18" charset="0"/>
              </a:rPr>
              <a:t> </a:t>
            </a:r>
            <a:r>
              <a:rPr lang="pl-PL" altLang="sr-Latn-RS" b="1" dirty="0">
                <a:solidFill>
                  <a:srgbClr val="FF0066"/>
                </a:solidFill>
                <a:effectLst>
                  <a:outerShdw blurRad="38100" dist="38100" dir="2700000" algn="tl">
                    <a:srgbClr val="000000"/>
                  </a:outerShdw>
                </a:effectLst>
                <a:latin typeface="Times New Roman" pitchFamily="18" charset="0"/>
              </a:rPr>
              <a:t>jednaka jednom kvantu (</a:t>
            </a:r>
            <a:r>
              <a:rPr lang="el-GR" altLang="sr-Latn-RS" b="1" dirty="0">
                <a:solidFill>
                  <a:srgbClr val="FF0066"/>
                </a:solidFill>
                <a:effectLst>
                  <a:outerShdw blurRad="38100" dist="38100" dir="2700000" algn="tl">
                    <a:srgbClr val="000000"/>
                  </a:outerShdw>
                </a:effectLst>
                <a:latin typeface="Times New Roman" pitchFamily="18" charset="0"/>
              </a:rPr>
              <a:t>Δ</a:t>
            </a:r>
            <a:r>
              <a:rPr lang="sr-Latn-CS" altLang="sr-Latn-RS" b="1" dirty="0">
                <a:solidFill>
                  <a:srgbClr val="FF0066"/>
                </a:solidFill>
                <a:effectLst>
                  <a:outerShdw blurRad="38100" dist="38100" dir="2700000" algn="tl">
                    <a:srgbClr val="000000"/>
                  </a:outerShdw>
                </a:effectLst>
                <a:latin typeface="Times New Roman" pitchFamily="18" charset="0"/>
              </a:rPr>
              <a:t>v = 1)</a:t>
            </a:r>
            <a:endParaRPr lang="pl-PL" altLang="sr-Latn-RS" b="1" dirty="0">
              <a:solidFill>
                <a:srgbClr val="FF0066"/>
              </a:solidFill>
              <a:effectLst>
                <a:outerShdw blurRad="38100" dist="38100" dir="2700000" algn="tl">
                  <a:srgbClr val="000000"/>
                </a:outerShdw>
              </a:effectLst>
              <a:latin typeface="Times New Roman" pitchFamily="18" charset="0"/>
            </a:endParaRPr>
          </a:p>
          <a:p>
            <a:pPr marL="285750" indent="-285750" algn="just">
              <a:buFont typeface="Wingdings" panose="05000000000000000000" pitchFamily="2" charset="2"/>
              <a:buChar char="Ø"/>
            </a:pPr>
            <a:endParaRPr lang="pl-PL" altLang="sr-Latn-RS" b="1" dirty="0">
              <a:solidFill>
                <a:srgbClr val="FF0066"/>
              </a:solidFill>
              <a:effectLst>
                <a:outerShdw blurRad="38100" dist="38100" dir="2700000" algn="tl">
                  <a:srgbClr val="000000"/>
                </a:outerShdw>
              </a:effectLst>
              <a:latin typeface="Times New Roman" pitchFamily="18" charset="0"/>
            </a:endParaRPr>
          </a:p>
          <a:p>
            <a:pPr marL="285750" indent="-285750" algn="just">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ovo </a:t>
            </a:r>
            <a:r>
              <a:rPr lang="pl-PL" altLang="sr-Latn-RS" b="1" dirty="0">
                <a:solidFill>
                  <a:srgbClr val="333333"/>
                </a:solidFill>
                <a:effectLst>
                  <a:outerShdw blurRad="38100" dist="38100" dir="2700000" algn="tl">
                    <a:srgbClr val="000000"/>
                  </a:outerShdw>
                </a:effectLst>
                <a:latin typeface="Times New Roman" pitchFamily="18" charset="0"/>
              </a:rPr>
              <a:t>znači da</a:t>
            </a:r>
            <a:r>
              <a:rPr lang="pl-PL" altLang="sr-Latn-RS" b="1" dirty="0">
                <a:solidFill>
                  <a:srgbClr val="4D4D4D"/>
                </a:solidFill>
                <a:effectLst>
                  <a:outerShdw blurRad="38100" dist="38100" dir="2700000" algn="tl">
                    <a:srgbClr val="000000"/>
                  </a:outerShdw>
                </a:effectLst>
                <a:latin typeface="Times New Roman" pitchFamily="18" charset="0"/>
              </a:rPr>
              <a:t> </a:t>
            </a:r>
            <a:r>
              <a:rPr lang="pl-PL" altLang="sr-Latn-RS" b="1" dirty="0">
                <a:solidFill>
                  <a:srgbClr val="FF0066"/>
                </a:solidFill>
                <a:effectLst>
                  <a:outerShdw blurRad="38100" dist="38100" dir="2700000" algn="tl">
                    <a:srgbClr val="000000"/>
                  </a:outerShdw>
                </a:effectLst>
                <a:latin typeface="Times New Roman" pitchFamily="18" charset="0"/>
              </a:rPr>
              <a:t>će ramanski aktivne biti samo one vibracije koje imaju energiju </a:t>
            </a:r>
            <a:r>
              <a:rPr lang="pl-PL" altLang="sr-Latn-RS" b="1" dirty="0" smtClean="0">
                <a:solidFill>
                  <a:srgbClr val="FF0066"/>
                </a:solidFill>
                <a:effectLst>
                  <a:outerShdw blurRad="38100" dist="38100" dir="2700000" algn="tl">
                    <a:srgbClr val="000000"/>
                  </a:outerShdw>
                </a:effectLst>
                <a:latin typeface="Times New Roman" pitchFamily="18" charset="0"/>
              </a:rPr>
              <a:t>jednog </a:t>
            </a:r>
            <a:r>
              <a:rPr lang="pl-PL" altLang="sr-Latn-RS" b="1" dirty="0">
                <a:solidFill>
                  <a:srgbClr val="FF0066"/>
                </a:solidFill>
                <a:effectLst>
                  <a:outerShdw blurRad="38100" dist="38100" dir="2700000" algn="tl">
                    <a:srgbClr val="000000"/>
                  </a:outerShdw>
                </a:effectLst>
                <a:latin typeface="Times New Roman" pitchFamily="18" charset="0"/>
              </a:rPr>
              <a:t>kvanta (ramanski aktivne su one vibracije kod kojih je promena vib. kv. </a:t>
            </a:r>
            <a:r>
              <a:rPr lang="pl-PL" altLang="sr-Latn-RS" b="1" dirty="0" smtClean="0">
                <a:solidFill>
                  <a:srgbClr val="FF0066"/>
                </a:solidFill>
                <a:effectLst>
                  <a:outerShdw blurRad="38100" dist="38100" dir="2700000" algn="tl">
                    <a:srgbClr val="000000"/>
                  </a:outerShdw>
                </a:effectLst>
                <a:latin typeface="Times New Roman" pitchFamily="18" charset="0"/>
              </a:rPr>
              <a:t>broja </a:t>
            </a:r>
            <a:r>
              <a:rPr lang="pl-PL" altLang="sr-Latn-RS" b="1" dirty="0">
                <a:solidFill>
                  <a:srgbClr val="FF0066"/>
                </a:solidFill>
                <a:effectLst>
                  <a:outerShdw blurRad="38100" dist="38100" dir="2700000" algn="tl">
                    <a:srgbClr val="000000"/>
                  </a:outerShdw>
                </a:effectLst>
                <a:latin typeface="Times New Roman" pitchFamily="18" charset="0"/>
              </a:rPr>
              <a:t>jedan) što objašnjava </a:t>
            </a:r>
            <a:r>
              <a:rPr lang="pl-PL" altLang="sr-Latn-RS" b="1" dirty="0" smtClean="0">
                <a:solidFill>
                  <a:srgbClr val="FF0066"/>
                </a:solidFill>
                <a:effectLst>
                  <a:outerShdw blurRad="38100" dist="38100" dir="2700000" algn="tl">
                    <a:srgbClr val="000000"/>
                  </a:outerShdw>
                </a:effectLst>
                <a:latin typeface="Times New Roman" pitchFamily="18" charset="0"/>
              </a:rPr>
              <a:t>izostanak </a:t>
            </a:r>
            <a:r>
              <a:rPr lang="pl-PL" altLang="sr-Latn-RS" b="1" dirty="0">
                <a:solidFill>
                  <a:srgbClr val="FF0066"/>
                </a:solidFill>
                <a:effectLst>
                  <a:outerShdw blurRad="38100" dist="38100" dir="2700000" algn="tl">
                    <a:srgbClr val="000000"/>
                  </a:outerShdw>
                </a:effectLst>
                <a:latin typeface="Times New Roman" pitchFamily="18" charset="0"/>
              </a:rPr>
              <a:t>overtonova</a:t>
            </a:r>
            <a:r>
              <a:rPr lang="pl-PL" altLang="sr-Latn-RS" b="1" dirty="0">
                <a:solidFill>
                  <a:srgbClr val="4D4D4D"/>
                </a:solidFill>
                <a:effectLst>
                  <a:outerShdw blurRad="38100" dist="38100" dir="2700000" algn="tl">
                    <a:srgbClr val="000000"/>
                  </a:outerShdw>
                </a:effectLst>
                <a:latin typeface="Times New Roman" pitchFamily="18" charset="0"/>
              </a:rPr>
              <a:t> (mogu da se jave samo </a:t>
            </a:r>
            <a:r>
              <a:rPr lang="pl-PL" altLang="sr-Latn-RS" b="1" dirty="0" smtClean="0">
                <a:solidFill>
                  <a:srgbClr val="4D4D4D"/>
                </a:solidFill>
                <a:effectLst>
                  <a:outerShdw blurRad="38100" dist="38100" dir="2700000" algn="tl">
                    <a:srgbClr val="000000"/>
                  </a:outerShdw>
                </a:effectLst>
                <a:latin typeface="Times New Roman" pitchFamily="18" charset="0"/>
              </a:rPr>
              <a:t>pod   </a:t>
            </a:r>
            <a:r>
              <a:rPr lang="pl-PL" altLang="sr-Latn-RS" b="1" dirty="0">
                <a:solidFill>
                  <a:srgbClr val="333333"/>
                </a:solidFill>
                <a:effectLst>
                  <a:outerShdw blurRad="38100" dist="38100" dir="2700000" algn="tl">
                    <a:srgbClr val="000000"/>
                  </a:outerShdw>
                </a:effectLst>
                <a:latin typeface="Times New Roman" pitchFamily="18" charset="0"/>
              </a:rPr>
              <a:t>određenim uslovima)</a:t>
            </a:r>
          </a:p>
          <a:p>
            <a:pPr marL="285750" indent="-285750" algn="just">
              <a:buFont typeface="Wingdings" panose="05000000000000000000" pitchFamily="2" charset="2"/>
              <a:buChar char="Ø"/>
            </a:pPr>
            <a:endParaRPr lang="pl-PL" altLang="sr-Latn-RS" b="1" dirty="0">
              <a:solidFill>
                <a:srgbClr val="333333"/>
              </a:solidFill>
              <a:effectLst>
                <a:outerShdw blurRad="38100" dist="38100" dir="2700000" algn="tl">
                  <a:srgbClr val="000000"/>
                </a:outerShdw>
              </a:effectLst>
              <a:latin typeface="Times New Roman" pitchFamily="18" charset="0"/>
            </a:endParaRPr>
          </a:p>
          <a:p>
            <a:pPr marL="285750" indent="-285750" algn="just">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ovaj </a:t>
            </a:r>
            <a:r>
              <a:rPr lang="pl-PL" altLang="sr-Latn-RS" b="1" dirty="0">
                <a:solidFill>
                  <a:srgbClr val="333333"/>
                </a:solidFill>
                <a:effectLst>
                  <a:outerShdw blurRad="38100" dist="38100" dir="2700000" algn="tl">
                    <a:srgbClr val="000000"/>
                  </a:outerShdw>
                </a:effectLst>
                <a:latin typeface="Times New Roman" pitchFamily="18" charset="0"/>
              </a:rPr>
              <a:t>uslov takođe objašnjava zašto su samo simetrične vibracije ramanski aktivne</a:t>
            </a:r>
          </a:p>
          <a:p>
            <a:pPr marL="285750" indent="-285750" algn="just">
              <a:buFont typeface="Wingdings" panose="05000000000000000000" pitchFamily="2" charset="2"/>
              <a:buChar char="Ø"/>
            </a:pPr>
            <a:endParaRPr lang="pl-PL" altLang="sr-Latn-RS" b="1" dirty="0">
              <a:solidFill>
                <a:srgbClr val="333333"/>
              </a:solidFill>
              <a:effectLst>
                <a:outerShdw blurRad="38100" dist="38100" dir="2700000" algn="tl">
                  <a:srgbClr val="000000"/>
                </a:outerShdw>
              </a:effectLst>
              <a:latin typeface="Times New Roman" pitchFamily="18" charset="0"/>
            </a:endParaRPr>
          </a:p>
          <a:p>
            <a:pPr marL="285750" indent="-285750" algn="just">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operatori </a:t>
            </a:r>
            <a:r>
              <a:rPr lang="pl-PL" altLang="sr-Latn-RS" b="1" dirty="0">
                <a:solidFill>
                  <a:srgbClr val="333333"/>
                </a:solidFill>
                <a:effectLst>
                  <a:outerShdw blurRad="38100" dist="38100" dir="2700000" algn="tl">
                    <a:srgbClr val="000000"/>
                  </a:outerShdw>
                </a:effectLst>
                <a:latin typeface="Times New Roman" pitchFamily="18" charset="0"/>
              </a:rPr>
              <a:t>u integralima su operatori dipolnog momenta i kao kod IC apsorpcije </a:t>
            </a:r>
            <a:r>
              <a:rPr lang="pl-PL" altLang="sr-Latn-RS" b="1" dirty="0" smtClean="0">
                <a:solidFill>
                  <a:srgbClr val="333333"/>
                </a:solidFill>
                <a:effectLst>
                  <a:outerShdw blurRad="38100" dist="38100" dir="2700000" algn="tl">
                    <a:srgbClr val="000000"/>
                  </a:outerShdw>
                </a:effectLst>
                <a:latin typeface="Times New Roman" pitchFamily="18" charset="0"/>
              </a:rPr>
              <a:t>su   </a:t>
            </a:r>
            <a:r>
              <a:rPr lang="pl-PL" altLang="sr-Latn-RS" b="1" i="1" dirty="0">
                <a:solidFill>
                  <a:srgbClr val="333333"/>
                </a:solidFill>
                <a:effectLst>
                  <a:outerShdw blurRad="38100" dist="38100" dir="2700000" algn="tl">
                    <a:srgbClr val="000000"/>
                  </a:outerShdw>
                </a:effectLst>
                <a:latin typeface="Times New Roman" pitchFamily="18" charset="0"/>
              </a:rPr>
              <a:t>u </a:t>
            </a:r>
            <a:r>
              <a:rPr lang="pl-PL" altLang="sr-Latn-RS" b="1" dirty="0">
                <a:solidFill>
                  <a:srgbClr val="333333"/>
                </a:solidFill>
                <a:effectLst>
                  <a:outerShdw blurRad="38100" dist="38100" dir="2700000" algn="tl">
                    <a:srgbClr val="000000"/>
                  </a:outerShdw>
                </a:effectLst>
                <a:latin typeface="Times New Roman" pitchFamily="18" charset="0"/>
              </a:rPr>
              <a:t> karaktera</a:t>
            </a:r>
          </a:p>
          <a:p>
            <a:pPr marL="285750" indent="-285750" algn="just">
              <a:buFont typeface="Wingdings" panose="05000000000000000000" pitchFamily="2" charset="2"/>
              <a:buChar char="Ø"/>
            </a:pPr>
            <a:endParaRPr lang="pl-PL" altLang="sr-Latn-RS" b="1" dirty="0">
              <a:solidFill>
                <a:srgbClr val="333333"/>
              </a:solidFill>
              <a:effectLst>
                <a:outerShdw blurRad="38100" dist="38100" dir="2700000" algn="tl">
                  <a:srgbClr val="000000"/>
                </a:outerShdw>
              </a:effectLst>
              <a:latin typeface="Times New Roman" pitchFamily="18" charset="0"/>
            </a:endParaRPr>
          </a:p>
          <a:p>
            <a:pPr marL="285750" indent="-285750" algn="just">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kako </a:t>
            </a:r>
            <a:r>
              <a:rPr lang="pl-PL" altLang="sr-Latn-RS" b="1" dirty="0">
                <a:solidFill>
                  <a:srgbClr val="333333"/>
                </a:solidFill>
                <a:effectLst>
                  <a:outerShdw blurRad="38100" dist="38100" dir="2700000" algn="tl">
                    <a:srgbClr val="000000"/>
                  </a:outerShdw>
                </a:effectLst>
                <a:latin typeface="Times New Roman" pitchFamily="18" charset="0"/>
              </a:rPr>
              <a:t>se kod ramanskih prelaza množe oba integrala to je finalni </a:t>
            </a:r>
            <a:r>
              <a:rPr lang="pl-PL" altLang="sr-Latn-RS" b="1" dirty="0" smtClean="0">
                <a:solidFill>
                  <a:srgbClr val="333333"/>
                </a:solidFill>
                <a:effectLst>
                  <a:outerShdw blurRad="38100" dist="38100" dir="2700000" algn="tl">
                    <a:srgbClr val="000000"/>
                  </a:outerShdw>
                </a:effectLst>
                <a:latin typeface="Times New Roman" pitchFamily="18" charset="0"/>
              </a:rPr>
              <a:t>produkt </a:t>
            </a:r>
            <a:r>
              <a:rPr lang="pl-PL" altLang="sr-Latn-RS" b="1" i="1" dirty="0">
                <a:solidFill>
                  <a:srgbClr val="333333"/>
                </a:solidFill>
                <a:effectLst>
                  <a:outerShdw blurRad="38100" dist="38100" dir="2700000" algn="tl">
                    <a:srgbClr val="000000"/>
                  </a:outerShdw>
                </a:effectLst>
                <a:latin typeface="Times New Roman" pitchFamily="18" charset="0"/>
              </a:rPr>
              <a:t>g </a:t>
            </a:r>
            <a:r>
              <a:rPr lang="pl-PL" altLang="sr-Latn-RS" b="1" i="1" dirty="0" smtClean="0">
                <a:solidFill>
                  <a:srgbClr val="333333"/>
                </a:solidFill>
                <a:effectLst>
                  <a:outerShdw blurRad="38100" dist="38100" dir="2700000" algn="tl">
                    <a:srgbClr val="000000"/>
                  </a:outerShdw>
                </a:effectLst>
                <a:latin typeface="Times New Roman"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rPr>
              <a:t>karaktera</a:t>
            </a:r>
          </a:p>
        </p:txBody>
      </p:sp>
      <p:sp>
        <p:nvSpPr>
          <p:cNvPr id="627720" name="Rectangle 8"/>
          <p:cNvSpPr>
            <a:spLocks noChangeArrowheads="1"/>
          </p:cNvSpPr>
          <p:nvPr/>
        </p:nvSpPr>
        <p:spPr bwMode="auto">
          <a:xfrm>
            <a:off x="381000" y="228600"/>
            <a:ext cx="2216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sz="2000" b="1" u="sng">
                <a:solidFill>
                  <a:srgbClr val="333333"/>
                </a:solidFill>
                <a:effectLst>
                  <a:outerShdw blurRad="38100" dist="38100" dir="2700000" algn="tl">
                    <a:srgbClr val="000000"/>
                  </a:outerShdw>
                </a:effectLst>
                <a:latin typeface="Times New Roman" pitchFamily="18" charset="0"/>
              </a:rPr>
              <a:t> Doprinos </a:t>
            </a:r>
            <a:r>
              <a:rPr lang="pl-PL" altLang="sr-Latn-RS" sz="2000" u="sng">
                <a:solidFill>
                  <a:srgbClr val="333333"/>
                </a:solidFill>
                <a:latin typeface="Times New Roman" pitchFamily="18" charset="0"/>
              </a:rPr>
              <a:t> </a:t>
            </a:r>
            <a:r>
              <a:rPr lang="pl-PL" altLang="sr-Latn-RS" sz="2000" b="1" u="sng">
                <a:solidFill>
                  <a:srgbClr val="333333"/>
                </a:solidFill>
                <a:effectLst>
                  <a:outerShdw blurRad="38100" dist="38100" dir="2700000" algn="tl">
                    <a:srgbClr val="000000"/>
                  </a:outerShdw>
                </a:effectLst>
                <a:latin typeface="Times New Roman" pitchFamily="18" charset="0"/>
              </a:rPr>
              <a:t>člana B</a:t>
            </a:r>
            <a:endParaRPr lang="en-US" altLang="sr-Latn-RS" sz="2000" b="1" u="sng">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2" name="Rectangle 2"/>
          <p:cNvSpPr>
            <a:spLocks noGrp="1" noChangeArrowheads="1"/>
          </p:cNvSpPr>
          <p:nvPr>
            <p:ph type="body" sz="half" idx="1"/>
          </p:nvPr>
        </p:nvSpPr>
        <p:spPr>
          <a:xfrm>
            <a:off x="457200" y="609600"/>
            <a:ext cx="8382000" cy="4800600"/>
          </a:xfrm>
        </p:spPr>
        <p:txBody>
          <a:bodyPr/>
          <a:lstStyle/>
          <a:p>
            <a:pPr marL="0" indent="0">
              <a:spcBef>
                <a:spcPts val="0"/>
              </a:spcBef>
              <a:buFontTx/>
              <a:buNone/>
            </a:pPr>
            <a:r>
              <a:rPr lang="sr-Latn-CS" altLang="sr-Latn-RS" sz="2800" b="1" u="sng" dirty="0">
                <a:solidFill>
                  <a:srgbClr val="333333"/>
                </a:solidFill>
                <a:effectLst>
                  <a:outerShdw blurRad="38100" dist="38100" dir="2700000" algn="tl">
                    <a:srgbClr val="000000"/>
                  </a:outerShdw>
                </a:effectLst>
                <a:latin typeface="Times New Roman" pitchFamily="18" charset="0"/>
              </a:rPr>
              <a:t>Intenzitet rasejanja </a:t>
            </a:r>
          </a:p>
          <a:p>
            <a:pPr marL="0" indent="0">
              <a:spcBef>
                <a:spcPts val="0"/>
              </a:spcBef>
              <a:buFontTx/>
              <a:buNone/>
            </a:pPr>
            <a:r>
              <a:rPr lang="sr-Latn-CS" altLang="sr-Latn-RS" sz="2800" b="1" u="sng" dirty="0">
                <a:solidFill>
                  <a:srgbClr val="333333"/>
                </a:solidFill>
                <a:effectLst>
                  <a:outerShdw blurRad="38100" dist="38100" dir="2700000" algn="tl">
                    <a:srgbClr val="000000"/>
                  </a:outerShdw>
                </a:effectLst>
                <a:latin typeface="Times New Roman" pitchFamily="18" charset="0"/>
              </a:rPr>
              <a:t>u rezonantnim uslovima</a:t>
            </a:r>
            <a:r>
              <a:rPr lang="sr-Latn-CS" altLang="sr-Latn-RS" sz="2400" b="1" dirty="0">
                <a:solidFill>
                  <a:srgbClr val="333333"/>
                </a:solidFill>
                <a:effectLst>
                  <a:outerShdw blurRad="38100" dist="38100" dir="2700000" algn="tl">
                    <a:srgbClr val="000000"/>
                  </a:outerShdw>
                </a:effectLst>
                <a:latin typeface="Times New Roman" pitchFamily="18" charset="0"/>
              </a:rPr>
              <a:t>	</a:t>
            </a:r>
          </a:p>
          <a:p>
            <a:pPr marL="0" indent="0">
              <a:spcBef>
                <a:spcPts val="0"/>
              </a:spcBef>
              <a:buFontTx/>
              <a:buNone/>
            </a:pPr>
            <a:r>
              <a:rPr lang="sr-Latn-CS" altLang="sr-Latn-RS" sz="2400" b="1" dirty="0">
                <a:solidFill>
                  <a:srgbClr val="FF0066"/>
                </a:solidFill>
                <a:effectLst>
                  <a:outerShdw blurRad="38100" dist="38100" dir="2700000" algn="tl">
                    <a:srgbClr val="000000"/>
                  </a:outerShdw>
                </a:effectLst>
                <a:latin typeface="Times New Roman" pitchFamily="18" charset="0"/>
              </a:rPr>
              <a:t>	</a:t>
            </a:r>
          </a:p>
          <a:p>
            <a:pPr>
              <a:spcBef>
                <a:spcPts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u </a:t>
            </a:r>
            <a:r>
              <a:rPr lang="sr-Latn-CS" altLang="sr-Latn-RS" sz="2400" b="1" dirty="0">
                <a:solidFill>
                  <a:srgbClr val="333333"/>
                </a:solidFill>
                <a:effectLst>
                  <a:outerShdw blurRad="38100" dist="38100" dir="2700000" algn="tl">
                    <a:srgbClr val="000000"/>
                  </a:outerShdw>
                </a:effectLst>
                <a:latin typeface="Times New Roman" pitchFamily="18" charset="0"/>
              </a:rPr>
              <a:t>k</a:t>
            </a:r>
            <a:r>
              <a:rPr lang="en-US" altLang="sr-Latn-RS" sz="2400" b="1" dirty="0" err="1">
                <a:solidFill>
                  <a:srgbClr val="333333"/>
                </a:solidFill>
                <a:effectLst>
                  <a:outerShdw blurRad="38100" dist="38100" dir="2700000" algn="tl">
                    <a:srgbClr val="000000"/>
                  </a:outerShdw>
                </a:effectLst>
                <a:latin typeface="Times New Roman" pitchFamily="18" charset="0"/>
              </a:rPr>
              <a:t>vantno</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mehani</a:t>
            </a:r>
            <a:r>
              <a:rPr lang="en-US" altLang="sr-Latn-RS" sz="24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400" b="1" dirty="0" err="1">
                <a:solidFill>
                  <a:srgbClr val="333333"/>
                </a:solidFill>
                <a:effectLst>
                  <a:outerShdw blurRad="38100" dist="38100" dir="2700000" algn="tl">
                    <a:srgbClr val="000000"/>
                  </a:outerShdw>
                </a:effectLst>
                <a:latin typeface="Times New Roman" pitchFamily="18" charset="0"/>
              </a:rPr>
              <a:t>kom</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pristupu</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umesto</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faktora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koji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opisuje</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promenu</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polarizabilnosti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sa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međuatomskim</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rastojanjem</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koristi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smtClean="0">
                <a:solidFill>
                  <a:srgbClr val="333333"/>
                </a:solidFill>
                <a:effectLst>
                  <a:outerShdw blurRad="38100" dist="38100" dir="2700000" algn="tl">
                    <a:srgbClr val="000000"/>
                  </a:outerShdw>
                </a:effectLst>
                <a:latin typeface="Times New Roman" pitchFamily="18" charset="0"/>
              </a:rPr>
              <a:t>se </a:t>
            </a:r>
            <a:r>
              <a:rPr lang="en-US" altLang="sr-Latn-RS" sz="2400" b="1" dirty="0" err="1">
                <a:solidFill>
                  <a:srgbClr val="333333"/>
                </a:solidFill>
                <a:effectLst>
                  <a:outerShdw blurRad="38100" dist="38100" dir="2700000" algn="tl">
                    <a:srgbClr val="000000"/>
                  </a:outerShdw>
                </a:effectLst>
                <a:latin typeface="Times New Roman" pitchFamily="18" charset="0"/>
              </a:rPr>
              <a:t>tenzor</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polarizabilnosti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za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prelaz</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između</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dva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elektronska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stanja</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sr-Latn-RS" altLang="sr-Latn-RS" sz="2400" b="1" i="1" dirty="0" smtClean="0">
                <a:solidFill>
                  <a:srgbClr val="333333"/>
                </a:solidFill>
                <a:effectLst>
                  <a:outerShdw blurRad="38100" dist="38100" dir="2700000" algn="tl">
                    <a:srgbClr val="000000"/>
                  </a:outerShdw>
                </a:effectLst>
                <a:latin typeface="Times New Roman" pitchFamily="18" charset="0"/>
              </a:rPr>
              <a:t>g</a:t>
            </a:r>
            <a:r>
              <a:rPr lang="en-US" altLang="sr-Latn-RS" sz="2400" b="1" i="1" dirty="0" smtClean="0">
                <a:solidFill>
                  <a:srgbClr val="333333"/>
                </a:solidFill>
                <a:effectLst>
                  <a:outerShdw blurRad="38100" dist="38100" dir="2700000" algn="tl">
                    <a:srgbClr val="000000"/>
                  </a:outerShdw>
                </a:effectLst>
                <a:latin typeface="Times New Roman" pitchFamily="18" charset="0"/>
              </a:rPr>
              <a:t> </a:t>
            </a:r>
            <a:r>
              <a:rPr lang="en-US" altLang="sr-Latn-RS" sz="2400" b="1" dirty="0" err="1">
                <a:solidFill>
                  <a:srgbClr val="333333"/>
                </a:solidFill>
                <a:effectLst>
                  <a:outerShdw blurRad="38100" dist="38100" dir="2700000" algn="tl">
                    <a:srgbClr val="000000"/>
                  </a:outerShdw>
                </a:effectLst>
                <a:latin typeface="Times New Roman" pitchFamily="18" charset="0"/>
              </a:rPr>
              <a:t>i</a:t>
            </a:r>
            <a:r>
              <a:rPr lang="en-US" altLang="sr-Latn-RS" sz="2400" b="1" dirty="0">
                <a:solidFill>
                  <a:srgbClr val="333333"/>
                </a:solidFill>
                <a:effectLst>
                  <a:outerShdw blurRad="38100" dist="38100" dir="2700000" algn="tl">
                    <a:srgbClr val="000000"/>
                  </a:outerShdw>
                </a:effectLst>
                <a:latin typeface="Times New Roman" pitchFamily="18" charset="0"/>
              </a:rPr>
              <a:t> </a:t>
            </a:r>
            <a:r>
              <a:rPr lang="sr-Latn-RS" altLang="sr-Latn-RS" sz="2400" b="1" i="1" dirty="0" smtClean="0">
                <a:solidFill>
                  <a:srgbClr val="333333"/>
                </a:solidFill>
                <a:effectLst>
                  <a:outerShdw blurRad="38100" dist="38100" dir="2700000" algn="tl">
                    <a:srgbClr val="000000"/>
                  </a:outerShdw>
                </a:effectLst>
                <a:latin typeface="Times New Roman" pitchFamily="18" charset="0"/>
              </a:rPr>
              <a:t>i</a:t>
            </a:r>
            <a:r>
              <a:rPr lang="en-US" altLang="sr-Latn-RS" sz="2400" dirty="0" smtClean="0">
                <a:solidFill>
                  <a:srgbClr val="333333"/>
                </a:solidFill>
                <a:latin typeface="Times New Roman" pitchFamily="18" charset="0"/>
              </a:rPr>
              <a:t> </a:t>
            </a:r>
            <a:endParaRPr lang="en-US" altLang="sr-Latn-RS" sz="2400" dirty="0">
              <a:solidFill>
                <a:srgbClr val="333333"/>
              </a:solidFill>
              <a:latin typeface="Times New Roman" pitchFamily="18" charset="0"/>
            </a:endParaRPr>
          </a:p>
        </p:txBody>
      </p:sp>
      <p:graphicFrame>
        <p:nvGraphicFramePr>
          <p:cNvPr id="629763" name="Object 3"/>
          <p:cNvGraphicFramePr>
            <a:graphicFrameLocks noGrp="1" noChangeAspect="1"/>
          </p:cNvGraphicFramePr>
          <p:nvPr>
            <p:ph sz="quarter" idx="2"/>
            <p:extLst>
              <p:ext uri="{D42A27DB-BD31-4B8C-83A1-F6EECF244321}">
                <p14:modId xmlns:p14="http://schemas.microsoft.com/office/powerpoint/2010/main" val="2963789784"/>
              </p:ext>
            </p:extLst>
          </p:nvPr>
        </p:nvGraphicFramePr>
        <p:xfrm>
          <a:off x="896938" y="3352800"/>
          <a:ext cx="3552825" cy="895350"/>
        </p:xfrm>
        <a:graphic>
          <a:graphicData uri="http://schemas.openxmlformats.org/presentationml/2006/ole">
            <mc:AlternateContent xmlns:mc="http://schemas.openxmlformats.org/markup-compatibility/2006">
              <mc:Choice xmlns:v="urn:schemas-microsoft-com:vml" Requires="v">
                <p:oleObj spid="_x0000_s630011" name="Equation" r:id="rId3" imgW="1562040" imgH="393480" progId="Equation.3">
                  <p:embed/>
                </p:oleObj>
              </mc:Choice>
              <mc:Fallback>
                <p:oleObj name="Equation" r:id="rId3" imgW="1562040" imgH="393480" progId="Equation.3">
                  <p:embed/>
                  <p:pic>
                    <p:nvPicPr>
                      <p:cNvPr id="0" name="Object 3"/>
                      <p:cNvPicPr>
                        <a:picLocks noChangeAspect="1" noChangeArrowheads="1"/>
                      </p:cNvPicPr>
                      <p:nvPr/>
                    </p:nvPicPr>
                    <p:blipFill>
                      <a:blip r:embed="rId4"/>
                      <a:srcRect/>
                      <a:stretch>
                        <a:fillRect/>
                      </a:stretch>
                    </p:blipFill>
                    <p:spPr bwMode="auto">
                      <a:xfrm>
                        <a:off x="896938" y="3352800"/>
                        <a:ext cx="3552825" cy="89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29764" name="Object 4"/>
          <p:cNvGraphicFramePr>
            <a:graphicFrameLocks noGrp="1" noChangeAspect="1"/>
          </p:cNvGraphicFramePr>
          <p:nvPr>
            <p:ph sz="quarter" idx="3"/>
            <p:extLst>
              <p:ext uri="{D42A27DB-BD31-4B8C-83A1-F6EECF244321}">
                <p14:modId xmlns:p14="http://schemas.microsoft.com/office/powerpoint/2010/main" val="3413463414"/>
              </p:ext>
            </p:extLst>
          </p:nvPr>
        </p:nvGraphicFramePr>
        <p:xfrm>
          <a:off x="4344988" y="4648200"/>
          <a:ext cx="3689350" cy="811213"/>
        </p:xfrm>
        <a:graphic>
          <a:graphicData uri="http://schemas.openxmlformats.org/presentationml/2006/ole">
            <mc:AlternateContent xmlns:mc="http://schemas.openxmlformats.org/markup-compatibility/2006">
              <mc:Choice xmlns:v="urn:schemas-microsoft-com:vml" Requires="v">
                <p:oleObj spid="_x0000_s630012" name="Equation" r:id="rId5" imgW="1790640" imgH="393480" progId="Equation.3">
                  <p:embed/>
                </p:oleObj>
              </mc:Choice>
              <mc:Fallback>
                <p:oleObj name="Equation" r:id="rId5" imgW="1790640" imgH="393480" progId="Equation.3">
                  <p:embed/>
                  <p:pic>
                    <p:nvPicPr>
                      <p:cNvPr id="0" name="Object 4"/>
                      <p:cNvPicPr>
                        <a:picLocks noChangeAspect="1" noChangeArrowheads="1"/>
                      </p:cNvPicPr>
                      <p:nvPr/>
                    </p:nvPicPr>
                    <p:blipFill>
                      <a:blip r:embed="rId6"/>
                      <a:srcRect/>
                      <a:stretch>
                        <a:fillRect/>
                      </a:stretch>
                    </p:blipFill>
                    <p:spPr bwMode="auto">
                      <a:xfrm>
                        <a:off x="4344988" y="4648200"/>
                        <a:ext cx="3689350" cy="811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9777" name="Line 17"/>
          <p:cNvSpPr>
            <a:spLocks noChangeShapeType="1"/>
          </p:cNvSpPr>
          <p:nvPr/>
        </p:nvSpPr>
        <p:spPr bwMode="auto">
          <a:xfrm>
            <a:off x="4572000" y="3962400"/>
            <a:ext cx="1752600" cy="533400"/>
          </a:xfrm>
          <a:prstGeom prst="line">
            <a:avLst/>
          </a:prstGeom>
          <a:noFill/>
          <a:ln w="25400">
            <a:solidFill>
              <a:srgbClr val="FF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
        <p:nvSpPr>
          <p:cNvPr id="629778" name="Oval 18"/>
          <p:cNvSpPr>
            <a:spLocks noChangeArrowheads="1"/>
          </p:cNvSpPr>
          <p:nvPr/>
        </p:nvSpPr>
        <p:spPr bwMode="auto">
          <a:xfrm>
            <a:off x="6781800" y="4495800"/>
            <a:ext cx="1295400" cy="990600"/>
          </a:xfrm>
          <a:prstGeom prst="ellipse">
            <a:avLst/>
          </a:prstGeom>
          <a:noFill/>
          <a:ln w="952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29777"/>
                                        </p:tgtEl>
                                        <p:attrNameLst>
                                          <p:attrName>style.visibility</p:attrName>
                                        </p:attrNameLst>
                                      </p:cBhvr>
                                      <p:to>
                                        <p:strVal val="visible"/>
                                      </p:to>
                                    </p:set>
                                    <p:animEffect transition="in" filter="diamond(in)">
                                      <p:cBhvr>
                                        <p:cTn id="7" dur="1000"/>
                                        <p:tgtEl>
                                          <p:spTgt spid="6297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29778"/>
                                        </p:tgtEl>
                                        <p:attrNameLst>
                                          <p:attrName>style.visibility</p:attrName>
                                        </p:attrNameLst>
                                      </p:cBhvr>
                                      <p:to>
                                        <p:strVal val="visible"/>
                                      </p:to>
                                    </p:set>
                                    <p:animEffect transition="in" filter="diamond(in)">
                                      <p:cBhvr>
                                        <p:cTn id="12" dur="2000"/>
                                        <p:tgtEl>
                                          <p:spTgt spid="6297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9777" grpId="0" animBg="1"/>
      <p:bldP spid="62977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36"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3733800" y="990600"/>
            <a:ext cx="5056188" cy="4151313"/>
          </a:xfr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4437" name="Rectangle 5"/>
          <p:cNvSpPr>
            <a:spLocks noChangeArrowheads="1"/>
          </p:cNvSpPr>
          <p:nvPr/>
        </p:nvSpPr>
        <p:spPr bwMode="auto">
          <a:xfrm>
            <a:off x="152400" y="990600"/>
            <a:ext cx="3429000" cy="391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Font typeface="Wingdings" panose="05000000000000000000" pitchFamily="2" charset="2"/>
              <a:buChar char="Ø"/>
            </a:pP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kraći </a:t>
            </a:r>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talasi </a:t>
            </a: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ljubičasta i plava</a:t>
            </a: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se više rasejavaju </a:t>
            </a: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od </a:t>
            </a:r>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dužih talasa (žuta </a:t>
            </a: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 </a:t>
            </a:r>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crvena boja)</a:t>
            </a:r>
          </a:p>
          <a:p>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Ø"/>
            </a:pPr>
            <a:endPar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rezultujuća </a:t>
            </a:r>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boja je </a:t>
            </a: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zapravo </a:t>
            </a:r>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smeša  </a:t>
            </a: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svih </a:t>
            </a:r>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rasejanih talasnih </a:t>
            </a: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dužina </a:t>
            </a:r>
            <a:r>
              <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 </a:t>
            </a:r>
            <a:r>
              <a:rPr lang="sr-Latn-CS" altLang="sr-Latn-RS" sz="2200"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najviše plave </a:t>
            </a:r>
            <a:endPar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marL="342900" indent="-342900">
              <a:lnSpc>
                <a:spcPct val="80000"/>
              </a:lnSpc>
              <a:spcBef>
                <a:spcPct val="50000"/>
              </a:spcBef>
              <a:buFont typeface="Wingdings" panose="05000000000000000000" pitchFamily="2" charset="2"/>
              <a:buChar char="Ø"/>
            </a:pPr>
            <a:endParaRPr lang="sr-Latn-CS" altLang="sr-Latn-RS" sz="2200"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107597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3076" name="Object 4"/>
          <p:cNvGraphicFramePr>
            <a:graphicFrameLocks noGrp="1" noChangeAspect="1"/>
          </p:cNvGraphicFramePr>
          <p:nvPr>
            <p:ph sz="half" idx="1"/>
            <p:extLst>
              <p:ext uri="{D42A27DB-BD31-4B8C-83A1-F6EECF244321}">
                <p14:modId xmlns:p14="http://schemas.microsoft.com/office/powerpoint/2010/main" val="3102750096"/>
              </p:ext>
            </p:extLst>
          </p:nvPr>
        </p:nvGraphicFramePr>
        <p:xfrm>
          <a:off x="200957" y="2777985"/>
          <a:ext cx="5345932" cy="873404"/>
        </p:xfrm>
        <a:graphic>
          <a:graphicData uri="http://schemas.openxmlformats.org/presentationml/2006/ole">
            <mc:AlternateContent xmlns:mc="http://schemas.openxmlformats.org/markup-compatibility/2006">
              <mc:Choice xmlns:v="urn:schemas-microsoft-com:vml" Requires="v">
                <p:oleObj spid="_x0000_s643585" name="Equation" r:id="rId3" imgW="3111480" imgH="507960" progId="Equation.3">
                  <p:embed/>
                </p:oleObj>
              </mc:Choice>
              <mc:Fallback>
                <p:oleObj name="Equation" r:id="rId3" imgW="3111480" imgH="50796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957" y="2777985"/>
                        <a:ext cx="5345932" cy="873404"/>
                      </a:xfrm>
                      <a:prstGeom prst="rect">
                        <a:avLst/>
                      </a:prstGeom>
                      <a:solidFill>
                        <a:schemeClr val="bg1">
                          <a:lumMod val="75000"/>
                        </a:schemeClr>
                      </a:solidFill>
                      <a:ln>
                        <a:solidFill>
                          <a:schemeClr val="tx1">
                            <a:lumMod val="75000"/>
                            <a:lumOff val="25000"/>
                          </a:schemeClr>
                        </a:solidFill>
                      </a:ln>
                      <a:effectLst/>
                      <a:extLst/>
                    </p:spPr>
                  </p:pic>
                </p:oleObj>
              </mc:Fallback>
            </mc:AlternateContent>
          </a:graphicData>
        </a:graphic>
      </p:graphicFrame>
      <p:graphicFrame>
        <p:nvGraphicFramePr>
          <p:cNvPr id="643078" name="Object 6"/>
          <p:cNvGraphicFramePr>
            <a:graphicFrameLocks noGrp="1" noChangeAspect="1"/>
          </p:cNvGraphicFramePr>
          <p:nvPr>
            <p:ph sz="quarter" idx="2"/>
            <p:extLst>
              <p:ext uri="{D42A27DB-BD31-4B8C-83A1-F6EECF244321}">
                <p14:modId xmlns:p14="http://schemas.microsoft.com/office/powerpoint/2010/main" val="1381847792"/>
              </p:ext>
            </p:extLst>
          </p:nvPr>
        </p:nvGraphicFramePr>
        <p:xfrm>
          <a:off x="1524000" y="1447800"/>
          <a:ext cx="5918340" cy="1014413"/>
        </p:xfrm>
        <a:graphic>
          <a:graphicData uri="http://schemas.openxmlformats.org/presentationml/2006/ole">
            <mc:AlternateContent xmlns:mc="http://schemas.openxmlformats.org/markup-compatibility/2006">
              <mc:Choice xmlns:v="urn:schemas-microsoft-com:vml" Requires="v">
                <p:oleObj spid="_x0000_s643586" name="Equation" r:id="rId5" imgW="3111480" imgH="533160" progId="Equation.3">
                  <p:embed/>
                </p:oleObj>
              </mc:Choice>
              <mc:Fallback>
                <p:oleObj name="Equation" r:id="rId5" imgW="3111480" imgH="53316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1447800"/>
                        <a:ext cx="5918340" cy="1014413"/>
                      </a:xfrm>
                      <a:prstGeom prst="rect">
                        <a:avLst/>
                      </a:prstGeom>
                      <a:solidFill>
                        <a:schemeClr val="bg1"/>
                      </a:solidFill>
                      <a:ln>
                        <a:solidFill>
                          <a:schemeClr val="tx1">
                            <a:lumMod val="75000"/>
                            <a:lumOff val="25000"/>
                          </a:schemeClr>
                        </a:solidFill>
                      </a:ln>
                      <a:effectLst/>
                      <a:extLst/>
                    </p:spPr>
                  </p:pic>
                </p:oleObj>
              </mc:Fallback>
            </mc:AlternateContent>
          </a:graphicData>
        </a:graphic>
      </p:graphicFrame>
      <p:graphicFrame>
        <p:nvGraphicFramePr>
          <p:cNvPr id="643081" name="Object 9"/>
          <p:cNvGraphicFramePr>
            <a:graphicFrameLocks noGrp="1" noChangeAspect="1"/>
          </p:cNvGraphicFramePr>
          <p:nvPr>
            <p:ph sz="quarter" idx="3"/>
            <p:extLst>
              <p:ext uri="{D42A27DB-BD31-4B8C-83A1-F6EECF244321}">
                <p14:modId xmlns:p14="http://schemas.microsoft.com/office/powerpoint/2010/main" val="2251210043"/>
              </p:ext>
            </p:extLst>
          </p:nvPr>
        </p:nvGraphicFramePr>
        <p:xfrm>
          <a:off x="76201" y="5065137"/>
          <a:ext cx="8839200" cy="849888"/>
        </p:xfrm>
        <a:graphic>
          <a:graphicData uri="http://schemas.openxmlformats.org/presentationml/2006/ole">
            <mc:AlternateContent xmlns:mc="http://schemas.openxmlformats.org/markup-compatibility/2006">
              <mc:Choice xmlns:v="urn:schemas-microsoft-com:vml" Requires="v">
                <p:oleObj spid="_x0000_s643587" name="Equation" r:id="rId7" imgW="5283000" imgH="507960" progId="Equation.3">
                  <p:embed/>
                </p:oleObj>
              </mc:Choice>
              <mc:Fallback>
                <p:oleObj name="Equation" r:id="rId7" imgW="5283000" imgH="507960" progId="Equation.3">
                  <p:embed/>
                  <p:pic>
                    <p:nvPicPr>
                      <p:cNvPr id="0" name="Object 9"/>
                      <p:cNvPicPr>
                        <a:picLocks noChangeAspect="1" noChangeArrowheads="1"/>
                      </p:cNvPicPr>
                      <p:nvPr/>
                    </p:nvPicPr>
                    <p:blipFill>
                      <a:blip r:embed="rId8"/>
                      <a:srcRect/>
                      <a:stretch>
                        <a:fillRect/>
                      </a:stretch>
                    </p:blipFill>
                    <p:spPr bwMode="auto">
                      <a:xfrm>
                        <a:off x="76201" y="5065137"/>
                        <a:ext cx="8839200" cy="84988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a:ln>
                        <a:solidFill>
                          <a:schemeClr val="tx1">
                            <a:lumMod val="75000"/>
                            <a:lumOff val="25000"/>
                          </a:schemeClr>
                        </a:solidFill>
                      </a:ln>
                      <a:effectLst/>
                      <a:extLst/>
                    </p:spPr>
                  </p:pic>
                </p:oleObj>
              </mc:Fallback>
            </mc:AlternateContent>
          </a:graphicData>
        </a:graphic>
      </p:graphicFrame>
      <p:sp>
        <p:nvSpPr>
          <p:cNvPr id="643085" name="Rectangle 13"/>
          <p:cNvSpPr>
            <a:spLocks noChangeArrowheads="1"/>
          </p:cNvSpPr>
          <p:nvPr/>
        </p:nvSpPr>
        <p:spPr bwMode="auto">
          <a:xfrm>
            <a:off x="5562600" y="2847974"/>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član A</a:t>
            </a:r>
            <a:endPar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
        <p:nvSpPr>
          <p:cNvPr id="643086" name="Rectangle 14"/>
          <p:cNvSpPr>
            <a:spLocks noChangeArrowheads="1"/>
          </p:cNvSpPr>
          <p:nvPr/>
        </p:nvSpPr>
        <p:spPr bwMode="auto">
          <a:xfrm>
            <a:off x="353497" y="4038600"/>
            <a:ext cx="825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član B</a:t>
            </a:r>
            <a:endPar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
        <p:nvSpPr>
          <p:cNvPr id="643131" name="AutoShape 59"/>
          <p:cNvSpPr>
            <a:spLocks noChangeArrowheads="1"/>
          </p:cNvSpPr>
          <p:nvPr/>
        </p:nvSpPr>
        <p:spPr bwMode="auto">
          <a:xfrm>
            <a:off x="5722143" y="3305174"/>
            <a:ext cx="519113" cy="180975"/>
          </a:xfrm>
          <a:prstGeom prst="leftArrow">
            <a:avLst>
              <a:gd name="adj1" fmla="val 50000"/>
              <a:gd name="adj2" fmla="val 71711"/>
            </a:avLst>
          </a:prstGeom>
          <a:solidFill>
            <a:srgbClr val="3333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43132" name="AutoShape 60"/>
          <p:cNvSpPr>
            <a:spLocks noChangeArrowheads="1"/>
          </p:cNvSpPr>
          <p:nvPr/>
        </p:nvSpPr>
        <p:spPr bwMode="auto">
          <a:xfrm rot="16200000">
            <a:off x="506690" y="4650195"/>
            <a:ext cx="519113" cy="180975"/>
          </a:xfrm>
          <a:prstGeom prst="leftArrow">
            <a:avLst>
              <a:gd name="adj1" fmla="val 50000"/>
              <a:gd name="adj2" fmla="val 71711"/>
            </a:avLst>
          </a:prstGeom>
          <a:solidFill>
            <a:srgbClr val="3333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graphicFrame>
        <p:nvGraphicFramePr>
          <p:cNvPr id="2" name="Object 1"/>
          <p:cNvGraphicFramePr>
            <a:graphicFrameLocks noGrp="1" noChangeAspect="1"/>
          </p:cNvGraphicFramePr>
          <p:nvPr>
            <p:extLst>
              <p:ext uri="{D42A27DB-BD31-4B8C-83A1-F6EECF244321}">
                <p14:modId xmlns:p14="http://schemas.microsoft.com/office/powerpoint/2010/main" val="4171776803"/>
              </p:ext>
            </p:extLst>
          </p:nvPr>
        </p:nvGraphicFramePr>
        <p:xfrm>
          <a:off x="3124200" y="609600"/>
          <a:ext cx="2514600" cy="508000"/>
        </p:xfrm>
        <a:graphic>
          <a:graphicData uri="http://schemas.openxmlformats.org/presentationml/2006/ole">
            <mc:AlternateContent xmlns:mc="http://schemas.openxmlformats.org/markup-compatibility/2006">
              <mc:Choice xmlns:v="urn:schemas-microsoft-com:vml" Requires="v">
                <p:oleObj spid="_x0000_s643588" name="Equation" r:id="rId9" imgW="1193800" imgH="241300" progId="Equation.3">
                  <p:embed/>
                </p:oleObj>
              </mc:Choice>
              <mc:Fallback>
                <p:oleObj name="Equation" r:id="rId9" imgW="1193800" imgH="241300" progId="Equation.3">
                  <p:embed/>
                  <p:pic>
                    <p:nvPicPr>
                      <p:cNvPr id="0" name="Object 16"/>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24200" y="609600"/>
                        <a:ext cx="2514600" cy="508000"/>
                      </a:xfrm>
                      <a:prstGeom prst="rect">
                        <a:avLst/>
                      </a:prstGeom>
                      <a:solidFill>
                        <a:srgbClr val="BFBFBF"/>
                      </a:solidFill>
                      <a:ln w="9525">
                        <a:solidFill>
                          <a:srgbClr val="595959"/>
                        </a:solidFill>
                        <a:miter lim="800000"/>
                        <a:headEnd/>
                        <a:tailEnd/>
                      </a:ln>
                    </p:spPr>
                  </p:pic>
                </p:oleObj>
              </mc:Fallback>
            </mc:AlternateContent>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body" sz="half" idx="1"/>
          </p:nvPr>
        </p:nvSpPr>
        <p:spPr>
          <a:xfrm>
            <a:off x="457200" y="1905000"/>
            <a:ext cx="8305800" cy="4038600"/>
          </a:xfrm>
        </p:spPr>
        <p:txBody>
          <a:bodyPr/>
          <a:lstStyle/>
          <a:p>
            <a:pPr>
              <a:buFontTx/>
              <a:buNone/>
            </a:pP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ig</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&gt;&gt; </a:t>
            </a: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0 </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400" b="1" dirty="0">
                <a:solidFill>
                  <a:srgbClr val="FF0066"/>
                </a:solidFill>
                <a:effectLst>
                  <a:outerShdw blurRad="38100" dist="38100" dir="2700000" algn="tl">
                    <a:srgbClr val="000000"/>
                  </a:outerShdw>
                </a:effectLst>
                <a:latin typeface="Times New Roman" pitchFamily="18" charset="0"/>
                <a:sym typeface="Symbol" pitchFamily="18" charset="2"/>
              </a:rPr>
              <a:t>uslovi daleko od rezonancije</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(polarizabilnost je</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nezavisna od</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0 </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i broj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pobuđenih stanja molekula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koja doprinose rasejanju je veliki),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doprinos NR efektu </a:t>
            </a:r>
          </a:p>
          <a:p>
            <a:pPr>
              <a:buFontTx/>
              <a:buNone/>
            </a:pPr>
            <a:endParaRPr lang="sr-Latn-CS" altLang="sr-Latn-RS" sz="2400" b="1" u="sng" dirty="0" smtClean="0">
              <a:solidFill>
                <a:srgbClr val="333333"/>
              </a:solidFill>
              <a:effectLst>
                <a:outerShdw blurRad="38100" dist="38100" dir="2700000" algn="tl">
                  <a:srgbClr val="000000"/>
                </a:outerShdw>
              </a:effectLst>
              <a:latin typeface="Times New Roman" pitchFamily="18" charset="0"/>
              <a:sym typeface="Symbol" pitchFamily="18" charset="2"/>
            </a:endParaRPr>
          </a:p>
          <a:p>
            <a:pPr>
              <a:buFontTx/>
              <a:buNone/>
            </a:pPr>
            <a:endParaRPr lang="sr-Latn-CS" altLang="sr-Latn-RS" sz="2400" b="1" u="sng" dirty="0">
              <a:solidFill>
                <a:srgbClr val="333333"/>
              </a:solidFill>
              <a:effectLst>
                <a:outerShdw blurRad="38100" dist="38100" dir="2700000" algn="tl">
                  <a:srgbClr val="000000"/>
                </a:outerShdw>
              </a:effectLst>
              <a:latin typeface="Times New Roman" pitchFamily="18" charset="0"/>
              <a:sym typeface="Symbol" pitchFamily="18" charset="2"/>
            </a:endParaRPr>
          </a:p>
          <a:p>
            <a:pPr>
              <a:buFontTx/>
              <a:buNone/>
            </a:pP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ig</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 </a:t>
            </a: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0 </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400" b="1" dirty="0">
                <a:solidFill>
                  <a:srgbClr val="FF0066"/>
                </a:solidFill>
                <a:effectLst>
                  <a:outerShdw blurRad="38100" dist="38100" dir="2700000" algn="tl">
                    <a:srgbClr val="000000"/>
                  </a:outerShdw>
                </a:effectLst>
                <a:latin typeface="Times New Roman" pitchFamily="18" charset="0"/>
                <a:sym typeface="Symbol" pitchFamily="18" charset="2"/>
              </a:rPr>
              <a:t>uslovi rezonancije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(jedno elektronsko stanje daje doprinos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rasejanju),  doprinos RR efektu </a:t>
            </a:r>
            <a:endPar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endParaRPr>
          </a:p>
        </p:txBody>
      </p:sp>
      <p:graphicFrame>
        <p:nvGraphicFramePr>
          <p:cNvPr id="680966" name="Object 6"/>
          <p:cNvGraphicFramePr>
            <a:graphicFrameLocks noGrp="1" noChangeAspect="1"/>
          </p:cNvGraphicFramePr>
          <p:nvPr>
            <p:ph sz="quarter" idx="2"/>
          </p:nvPr>
        </p:nvGraphicFramePr>
        <p:xfrm>
          <a:off x="990600" y="457200"/>
          <a:ext cx="6400800" cy="1096963"/>
        </p:xfrm>
        <a:graphic>
          <a:graphicData uri="http://schemas.openxmlformats.org/presentationml/2006/ole">
            <mc:AlternateContent xmlns:mc="http://schemas.openxmlformats.org/markup-compatibility/2006">
              <mc:Choice xmlns:v="urn:schemas-microsoft-com:vml" Requires="v">
                <p:oleObj spid="_x0000_s724061" name="Equation" r:id="rId3" imgW="3111480" imgH="533160" progId="Equation.3">
                  <p:embed/>
                </p:oleObj>
              </mc:Choice>
              <mc:Fallback>
                <p:oleObj name="Equation" r:id="rId3" imgW="3111480" imgH="533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457200"/>
                        <a:ext cx="6400800" cy="1096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0967" name="Oval 7"/>
          <p:cNvSpPr>
            <a:spLocks noChangeArrowheads="1"/>
          </p:cNvSpPr>
          <p:nvPr/>
        </p:nvSpPr>
        <p:spPr bwMode="auto">
          <a:xfrm>
            <a:off x="2971800" y="1066800"/>
            <a:ext cx="1981200" cy="457200"/>
          </a:xfrm>
          <a:prstGeom prst="ellipse">
            <a:avLst/>
          </a:prstGeom>
          <a:noFill/>
          <a:ln w="12700" cap="rnd">
            <a:solidFill>
              <a:srgbClr val="FF0066"/>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pic>
        <p:nvPicPr>
          <p:cNvPr id="5"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3733800"/>
            <a:ext cx="3228975" cy="1514873"/>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31281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body" sz="half" idx="1"/>
          </p:nvPr>
        </p:nvSpPr>
        <p:spPr>
          <a:xfrm>
            <a:off x="457200" y="1905000"/>
            <a:ext cx="8305800" cy="4038600"/>
          </a:xfrm>
        </p:spPr>
        <p:txBody>
          <a:bodyPr/>
          <a:lstStyle/>
          <a:p>
            <a:pPr>
              <a:buFontTx/>
              <a:buNone/>
            </a:pP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ig</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&gt;&gt; </a:t>
            </a: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0 </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400" b="1" dirty="0">
                <a:solidFill>
                  <a:srgbClr val="FF0066"/>
                </a:solidFill>
                <a:effectLst>
                  <a:outerShdw blurRad="38100" dist="38100" dir="2700000" algn="tl">
                    <a:srgbClr val="000000"/>
                  </a:outerShdw>
                </a:effectLst>
                <a:latin typeface="Times New Roman" pitchFamily="18" charset="0"/>
                <a:sym typeface="Symbol" pitchFamily="18" charset="2"/>
              </a:rPr>
              <a:t>uslovi daleko od rezonancije</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(polarizabilnost je</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nezavisna od</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0 </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i broj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pobuđenih stanja molekula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koja doprinose rasejanju je veliki),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doprinos NR efektu </a:t>
            </a:r>
          </a:p>
          <a:p>
            <a:pPr>
              <a:buFontTx/>
              <a:buNone/>
            </a:pPr>
            <a:endParaRPr lang="sr-Latn-CS" altLang="sr-Latn-RS" sz="2400" b="1" dirty="0" smtClean="0">
              <a:solidFill>
                <a:srgbClr val="333333"/>
              </a:solidFill>
              <a:effectLst>
                <a:outerShdw blurRad="38100" dist="38100" dir="2700000" algn="tl">
                  <a:srgbClr val="000000"/>
                </a:outerShdw>
              </a:effectLst>
              <a:latin typeface="Times New Roman" pitchFamily="18" charset="0"/>
              <a:sym typeface="Symbol" pitchFamily="18" charset="2"/>
            </a:endParaRPr>
          </a:p>
          <a:p>
            <a:pPr>
              <a:buFontTx/>
              <a:buNone/>
            </a:pPr>
            <a:endPar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endParaRPr>
          </a:p>
          <a:p>
            <a:pPr>
              <a:buFontTx/>
              <a:buNone/>
            </a:pP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ig</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sym typeface="Symbol" pitchFamily="18" charset="2"/>
              </a:rPr>
              <a:t>~ </a:t>
            </a:r>
            <a:r>
              <a:rPr lang="en-U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0 </a:t>
            </a: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rPr>
              <a:t> </a:t>
            </a:r>
            <a:r>
              <a:rPr lang="sr-Latn-CS" altLang="sr-Latn-RS" sz="2400" b="1" dirty="0">
                <a:solidFill>
                  <a:srgbClr val="FF0066"/>
                </a:solidFill>
                <a:effectLst>
                  <a:outerShdw blurRad="38100" dist="38100" dir="2700000" algn="tl">
                    <a:srgbClr val="000000"/>
                  </a:outerShdw>
                </a:effectLst>
                <a:latin typeface="Times New Roman" pitchFamily="18" charset="0"/>
                <a:sym typeface="Symbol" pitchFamily="18" charset="2"/>
              </a:rPr>
              <a:t>uslovi rezonancije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(jedno elektronsko stanje daje doprinos </a:t>
            </a:r>
          </a:p>
          <a:p>
            <a:pPr>
              <a:buFontTx/>
              <a:buNone/>
            </a:pPr>
            <a:r>
              <a:rPr lang="sr-Latn-CS" altLang="sr-Latn-RS" sz="2400" b="1" dirty="0">
                <a:solidFill>
                  <a:srgbClr val="333333"/>
                </a:solidFill>
                <a:effectLst>
                  <a:outerShdw blurRad="38100" dist="38100" dir="2700000" algn="tl">
                    <a:srgbClr val="000000"/>
                  </a:outerShdw>
                </a:effectLst>
                <a:latin typeface="Times New Roman" pitchFamily="18" charset="0"/>
                <a:sym typeface="Symbol" pitchFamily="18" charset="2"/>
              </a:rPr>
              <a:t>               rasejanju),  doprinos RR efektu </a:t>
            </a:r>
            <a:endParaRPr lang="sr-Latn-CS" altLang="sr-Latn-RS" sz="2400" b="1" baseline="-25000" dirty="0">
              <a:solidFill>
                <a:srgbClr val="333333"/>
              </a:solidFill>
              <a:effectLst>
                <a:outerShdw blurRad="38100" dist="38100" dir="2700000" algn="tl">
                  <a:srgbClr val="000000"/>
                </a:outerShdw>
              </a:effectLst>
              <a:latin typeface="Times New Roman" pitchFamily="18" charset="0"/>
              <a:sym typeface="Symbol" pitchFamily="18" charset="2"/>
            </a:endParaRPr>
          </a:p>
        </p:txBody>
      </p:sp>
      <p:graphicFrame>
        <p:nvGraphicFramePr>
          <p:cNvPr id="680966" name="Object 6"/>
          <p:cNvGraphicFramePr>
            <a:graphicFrameLocks noGrp="1" noChangeAspect="1"/>
          </p:cNvGraphicFramePr>
          <p:nvPr>
            <p:ph sz="quarter" idx="2"/>
          </p:nvPr>
        </p:nvGraphicFramePr>
        <p:xfrm>
          <a:off x="990600" y="457200"/>
          <a:ext cx="6400800" cy="1096963"/>
        </p:xfrm>
        <a:graphic>
          <a:graphicData uri="http://schemas.openxmlformats.org/presentationml/2006/ole">
            <mc:AlternateContent xmlns:mc="http://schemas.openxmlformats.org/markup-compatibility/2006">
              <mc:Choice xmlns:v="urn:schemas-microsoft-com:vml" Requires="v">
                <p:oleObj spid="_x0000_s681082" name="Equation" r:id="rId3" imgW="3111480" imgH="533160" progId="Equation.3">
                  <p:embed/>
                </p:oleObj>
              </mc:Choice>
              <mc:Fallback>
                <p:oleObj name="Equation" r:id="rId3" imgW="3111480" imgH="53316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457200"/>
                        <a:ext cx="6400800" cy="1096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0967" name="Oval 7"/>
          <p:cNvSpPr>
            <a:spLocks noChangeArrowheads="1"/>
          </p:cNvSpPr>
          <p:nvPr/>
        </p:nvSpPr>
        <p:spPr bwMode="auto">
          <a:xfrm>
            <a:off x="2971800" y="1066800"/>
            <a:ext cx="1981200" cy="457200"/>
          </a:xfrm>
          <a:prstGeom prst="ellipse">
            <a:avLst/>
          </a:prstGeom>
          <a:noFill/>
          <a:ln w="12700" cap="rnd">
            <a:solidFill>
              <a:srgbClr val="FF0066"/>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pic>
        <p:nvPicPr>
          <p:cNvPr id="5"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3733800"/>
            <a:ext cx="3228975" cy="1514873"/>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8194" name="Object 2"/>
          <p:cNvGraphicFramePr>
            <a:graphicFrameLocks noGrp="1" noChangeAspect="1"/>
          </p:cNvGraphicFramePr>
          <p:nvPr>
            <p:ph sz="half" idx="1"/>
            <p:extLst>
              <p:ext uri="{D42A27DB-BD31-4B8C-83A1-F6EECF244321}">
                <p14:modId xmlns:p14="http://schemas.microsoft.com/office/powerpoint/2010/main" val="3766534087"/>
              </p:ext>
            </p:extLst>
          </p:nvPr>
        </p:nvGraphicFramePr>
        <p:xfrm>
          <a:off x="997808" y="486376"/>
          <a:ext cx="5486400" cy="939800"/>
        </p:xfrm>
        <a:graphic>
          <a:graphicData uri="http://schemas.openxmlformats.org/presentationml/2006/ole">
            <mc:AlternateContent xmlns:mc="http://schemas.openxmlformats.org/markup-compatibility/2006">
              <mc:Choice xmlns:v="urn:schemas-microsoft-com:vml" Requires="v">
                <p:oleObj spid="_x0000_s648479" name="Equation" r:id="rId3" imgW="3111480" imgH="533160" progId="Equation.3">
                  <p:embed/>
                </p:oleObj>
              </mc:Choice>
              <mc:Fallback>
                <p:oleObj name="Equation" r:id="rId3" imgW="3111480" imgH="53316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7808" y="486376"/>
                        <a:ext cx="5486400" cy="93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8195" name="Object 3"/>
          <p:cNvGraphicFramePr>
            <a:graphicFrameLocks noGrp="1" noChangeAspect="1"/>
          </p:cNvGraphicFramePr>
          <p:nvPr>
            <p:ph sz="quarter" idx="2"/>
            <p:extLst>
              <p:ext uri="{D42A27DB-BD31-4B8C-83A1-F6EECF244321}">
                <p14:modId xmlns:p14="http://schemas.microsoft.com/office/powerpoint/2010/main" val="2857346630"/>
              </p:ext>
            </p:extLst>
          </p:nvPr>
        </p:nvGraphicFramePr>
        <p:xfrm>
          <a:off x="3436208" y="2774950"/>
          <a:ext cx="1270000" cy="635000"/>
        </p:xfrm>
        <a:graphic>
          <a:graphicData uri="http://schemas.openxmlformats.org/presentationml/2006/ole">
            <mc:AlternateContent xmlns:mc="http://schemas.openxmlformats.org/markup-compatibility/2006">
              <mc:Choice xmlns:v="urn:schemas-microsoft-com:vml" Requires="v">
                <p:oleObj spid="_x0000_s648480" name="Equation" r:id="rId5" imgW="482400" imgH="241200" progId="Equation.3">
                  <p:embed/>
                </p:oleObj>
              </mc:Choice>
              <mc:Fallback>
                <p:oleObj name="Equation" r:id="rId5" imgW="482400" imgH="241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6208" y="2774950"/>
                        <a:ext cx="1270000" cy="635000"/>
                      </a:xfrm>
                      <a:prstGeom prst="rect">
                        <a:avLst/>
                      </a:prstGeom>
                      <a:solidFill>
                        <a:schemeClr val="bg1">
                          <a:lumMod val="75000"/>
                        </a:schemeClr>
                      </a:solidFill>
                      <a:ln>
                        <a:solidFill>
                          <a:schemeClr val="tx1">
                            <a:lumMod val="65000"/>
                            <a:lumOff val="35000"/>
                          </a:schemeClr>
                        </a:solidFill>
                      </a:ln>
                      <a:effectLst/>
                      <a:extLst/>
                    </p:spPr>
                  </p:pic>
                </p:oleObj>
              </mc:Fallback>
            </mc:AlternateContent>
          </a:graphicData>
        </a:graphic>
      </p:graphicFrame>
      <p:sp>
        <p:nvSpPr>
          <p:cNvPr id="648197" name="Rectangle 5"/>
          <p:cNvSpPr>
            <a:spLocks noChangeArrowheads="1"/>
          </p:cNvSpPr>
          <p:nvPr/>
        </p:nvSpPr>
        <p:spPr bwMode="auto">
          <a:xfrm>
            <a:off x="1445741" y="2133600"/>
            <a:ext cx="533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b="1" dirty="0">
                <a:solidFill>
                  <a:srgbClr val="333333"/>
                </a:solidFill>
                <a:effectLst>
                  <a:outerShdw blurRad="38100" dist="38100" dir="2700000" algn="tl">
                    <a:srgbClr val="000000"/>
                  </a:outerShdw>
                </a:effectLst>
                <a:latin typeface="Times New Roman" pitchFamily="18" charset="0"/>
              </a:rPr>
              <a:t>dominantan faktor u rasejanju, dostiže</a:t>
            </a:r>
          </a:p>
          <a:p>
            <a:r>
              <a:rPr lang="sr-Latn-CS" altLang="sr-Latn-RS" b="1" dirty="0">
                <a:solidFill>
                  <a:srgbClr val="333333"/>
                </a:solidFill>
                <a:effectLst>
                  <a:outerShdw blurRad="38100" dist="38100" dir="2700000" algn="tl">
                    <a:srgbClr val="000000"/>
                  </a:outerShdw>
                </a:effectLst>
                <a:latin typeface="Times New Roman" pitchFamily="18" charset="0"/>
              </a:rPr>
              <a:t>maksimalnu vrednost kada je:</a:t>
            </a:r>
            <a:endParaRPr lang="en-US" altLang="sr-Latn-RS" b="1" dirty="0">
              <a:solidFill>
                <a:srgbClr val="333333"/>
              </a:solidFill>
              <a:effectLst>
                <a:outerShdw blurRad="38100" dist="38100" dir="2700000" algn="tl">
                  <a:srgbClr val="000000"/>
                </a:outerShdw>
              </a:effectLst>
              <a:latin typeface="Times New Roman" pitchFamily="18" charset="0"/>
            </a:endParaRPr>
          </a:p>
        </p:txBody>
      </p:sp>
      <p:sp>
        <p:nvSpPr>
          <p:cNvPr id="648204" name="AutoShape 12"/>
          <p:cNvSpPr>
            <a:spLocks noChangeArrowheads="1"/>
          </p:cNvSpPr>
          <p:nvPr/>
        </p:nvSpPr>
        <p:spPr bwMode="auto">
          <a:xfrm>
            <a:off x="3467100" y="1486865"/>
            <a:ext cx="228600" cy="595313"/>
          </a:xfrm>
          <a:prstGeom prst="upArrow">
            <a:avLst>
              <a:gd name="adj1" fmla="val 50000"/>
              <a:gd name="adj2" fmla="val 65104"/>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sr-Latn-RS"/>
          </a:p>
        </p:txBody>
      </p:sp>
      <p:sp>
        <p:nvSpPr>
          <p:cNvPr id="648205" name="Rectangle 13"/>
          <p:cNvSpPr>
            <a:spLocks noChangeArrowheads="1"/>
          </p:cNvSpPr>
          <p:nvPr/>
        </p:nvSpPr>
        <p:spPr bwMode="auto">
          <a:xfrm>
            <a:off x="4953000" y="1759357"/>
            <a:ext cx="404683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sr-Latn-CS" altLang="sr-Latn-RS" sz="1600" b="1" dirty="0">
                <a:solidFill>
                  <a:srgbClr val="333333"/>
                </a:solidFill>
                <a:effectLst>
                  <a:outerShdw blurRad="38100" dist="38100" dir="2700000" algn="tl">
                    <a:srgbClr val="000000"/>
                  </a:outerShdw>
                </a:effectLst>
                <a:latin typeface="Times New Roman" pitchFamily="18" charset="0"/>
              </a:rPr>
              <a:t>nerezonantni faktor koji se može zanemariti </a:t>
            </a:r>
            <a:endParaRPr lang="en-US" altLang="sr-Latn-RS" sz="1600" b="1" dirty="0">
              <a:solidFill>
                <a:srgbClr val="333333"/>
              </a:solidFill>
              <a:effectLst>
                <a:outerShdw blurRad="38100" dist="38100" dir="2700000" algn="tl">
                  <a:srgbClr val="000000"/>
                </a:outerShdw>
              </a:effectLst>
              <a:latin typeface="Times New Roman" pitchFamily="18" charset="0"/>
            </a:endParaRPr>
          </a:p>
        </p:txBody>
      </p:sp>
      <p:sp>
        <p:nvSpPr>
          <p:cNvPr id="648206" name="AutoShape 14"/>
          <p:cNvSpPr>
            <a:spLocks noChangeArrowheads="1"/>
          </p:cNvSpPr>
          <p:nvPr/>
        </p:nvSpPr>
        <p:spPr bwMode="auto">
          <a:xfrm>
            <a:off x="5715000" y="1479722"/>
            <a:ext cx="228600" cy="304800"/>
          </a:xfrm>
          <a:prstGeom prst="upArrow">
            <a:avLst>
              <a:gd name="adj1" fmla="val 50000"/>
              <a:gd name="adj2" fmla="val 33333"/>
            </a:avLst>
          </a:prstGeom>
          <a:solidFill>
            <a:srgbClr val="FF00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sr-Latn-RS"/>
          </a:p>
        </p:txBody>
      </p:sp>
      <p:sp>
        <p:nvSpPr>
          <p:cNvPr id="648207" name="Rectangle 15"/>
          <p:cNvSpPr>
            <a:spLocks noChangeArrowheads="1"/>
          </p:cNvSpPr>
          <p:nvPr/>
        </p:nvSpPr>
        <p:spPr bwMode="auto">
          <a:xfrm>
            <a:off x="236838" y="3733800"/>
            <a:ext cx="8763000" cy="2985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u uslovima rezonancije skoro sva interakcija uključuje </a:t>
            </a:r>
            <a:r>
              <a:rPr lang="sr-Latn-CS" altLang="sr-Latn-RS" sz="2000" b="1" dirty="0">
                <a:solidFill>
                  <a:srgbClr val="FF0066"/>
                </a:solidFill>
                <a:effectLst>
                  <a:outerShdw blurRad="38100" dist="38100" dir="2700000" algn="tl">
                    <a:srgbClr val="000000"/>
                  </a:outerShdw>
                </a:effectLst>
                <a:latin typeface="Times New Roman" pitchFamily="18" charset="0"/>
              </a:rPr>
              <a:t>samo jedno elektronsko </a:t>
            </a:r>
            <a:r>
              <a:rPr lang="sr-Latn-CS" altLang="sr-Latn-RS" sz="2000" b="1" dirty="0" smtClean="0">
                <a:solidFill>
                  <a:srgbClr val="FF0066"/>
                </a:solidFill>
                <a:effectLst>
                  <a:outerShdw blurRad="38100" dist="38100" dir="2700000" algn="tl">
                    <a:srgbClr val="000000"/>
                  </a:outerShdw>
                </a:effectLst>
                <a:latin typeface="Times New Roman" pitchFamily="18" charset="0"/>
              </a:rPr>
              <a:t>stanje</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koje dominira sumom stanja u jednačini, </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znači da rasejanje </a:t>
            </a:r>
            <a:r>
              <a:rPr lang="sr-Latn-CS" altLang="sr-Latn-RS" sz="2000" b="1" dirty="0">
                <a:solidFill>
                  <a:srgbClr val="FF0066"/>
                </a:solidFill>
                <a:effectLst>
                  <a:outerShdw blurRad="38100" dist="38100" dir="2700000" algn="tl">
                    <a:srgbClr val="000000"/>
                  </a:outerShdw>
                </a:effectLst>
                <a:latin typeface="Times New Roman" pitchFamily="18" charset="0"/>
                <a:cs typeface="Times New Roman" pitchFamily="18" charset="0"/>
              </a:rPr>
              <a:t>zavisi od </a:t>
            </a:r>
            <a:r>
              <a:rPr lang="sr-Latn-CS" altLang="sr-Latn-RS" sz="2000" b="1" dirty="0" smtClean="0">
                <a:solidFill>
                  <a:srgbClr val="FF0066"/>
                </a:solidFill>
                <a:effectLst>
                  <a:outerShdw blurRad="38100" dist="38100" dir="2700000" algn="tl">
                    <a:srgbClr val="000000"/>
                  </a:outerShdw>
                </a:effectLst>
                <a:latin typeface="Times New Roman" pitchFamily="18" charset="0"/>
                <a:cs typeface="Times New Roman" pitchFamily="18" charset="0"/>
              </a:rPr>
              <a:t>tipa </a:t>
            </a:r>
            <a:r>
              <a:rPr lang="sr-Latn-CS" altLang="sr-Latn-RS" sz="2000" b="1" dirty="0">
                <a:solidFill>
                  <a:srgbClr val="FF0066"/>
                </a:solidFill>
                <a:effectLst>
                  <a:outerShdw blurRad="38100" dist="38100" dir="2700000" algn="tl">
                    <a:srgbClr val="000000"/>
                  </a:outerShdw>
                </a:effectLst>
                <a:latin typeface="Times New Roman" pitchFamily="18" charset="0"/>
                <a:cs typeface="Times New Roman" pitchFamily="18" charset="0"/>
              </a:rPr>
              <a:t>elektronskog stanja</a:t>
            </a:r>
          </a:p>
          <a:p>
            <a:pPr marL="285750" indent="-285750">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285750" indent="-285750">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pod </a:t>
            </a:r>
            <a:r>
              <a:rPr lang="sr-Latn-CS" altLang="sr-Latn-RS" sz="2000" b="1" dirty="0">
                <a:solidFill>
                  <a:srgbClr val="333333"/>
                </a:solidFill>
                <a:effectLst>
                  <a:outerShdw blurRad="38100" dist="38100" dir="2700000" algn="tl">
                    <a:srgbClr val="000000"/>
                  </a:outerShdw>
                </a:effectLst>
                <a:latin typeface="Times New Roman" pitchFamily="18" charset="0"/>
              </a:rPr>
              <a:t>datim uslovima se </a:t>
            </a:r>
            <a:r>
              <a:rPr lang="el-GR"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Σ</a:t>
            </a:r>
            <a:r>
              <a:rPr lang="sr-Latn-C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 može zanemariti</a:t>
            </a:r>
          </a:p>
          <a:p>
            <a:pPr marL="285750" indent="-285750">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endParaRPr>
          </a:p>
          <a:p>
            <a:pPr marL="285750" indent="-285750">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u </a:t>
            </a:r>
            <a:r>
              <a:rPr lang="sr-Latn-CS" altLang="sr-Latn-RS" sz="2000" b="1" dirty="0">
                <a:solidFill>
                  <a:srgbClr val="333333"/>
                </a:solidFill>
                <a:effectLst>
                  <a:outerShdw blurRad="38100" dist="38100" dir="2700000" algn="tl">
                    <a:srgbClr val="000000"/>
                  </a:outerShdw>
                </a:effectLst>
                <a:latin typeface="Times New Roman" pitchFamily="18" charset="0"/>
              </a:rPr>
              <a:t>uslovima rezonancije </a:t>
            </a:r>
            <a:r>
              <a:rPr lang="sr-Latn-CS" altLang="sr-Latn-RS" sz="2400" b="1" dirty="0">
                <a:solidFill>
                  <a:srgbClr val="FF0066"/>
                </a:solidFill>
                <a:effectLst>
                  <a:outerShdw blurRad="38100" dist="38100" dir="2700000" algn="tl">
                    <a:srgbClr val="000000"/>
                  </a:outerShdw>
                </a:effectLst>
                <a:latin typeface="Times New Roman" pitchFamily="18" charset="0"/>
              </a:rPr>
              <a:t>teorema zatvaranja ne važi</a:t>
            </a:r>
            <a:r>
              <a:rPr lang="sr-Latn-CS" altLang="sr-Latn-RS" sz="24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(jer se uzima proizvod vib. f-ja </a:t>
            </a:r>
            <a:r>
              <a:rPr lang="sr-Latn-CS" altLang="sr-Latn-RS" sz="2000" b="1" dirty="0" smtClean="0">
                <a:solidFill>
                  <a:srgbClr val="333333"/>
                </a:solidFill>
                <a:effectLst>
                  <a:outerShdw blurRad="38100" dist="38100" dir="2700000" algn="tl">
                    <a:srgbClr val="000000"/>
                  </a:outerShdw>
                </a:effectLst>
                <a:latin typeface="Times New Roman" pitchFamily="18" charset="0"/>
              </a:rPr>
              <a:t>dva određena </a:t>
            </a:r>
            <a:r>
              <a:rPr lang="sr-Latn-CS" altLang="sr-Latn-RS" sz="2000" b="1" dirty="0">
                <a:solidFill>
                  <a:srgbClr val="333333"/>
                </a:solidFill>
                <a:effectLst>
                  <a:outerShdw blurRad="38100" dist="38100" dir="2700000" algn="tl">
                    <a:srgbClr val="000000"/>
                  </a:outerShdw>
                </a:effectLst>
                <a:latin typeface="Times New Roman" pitchFamily="18" charset="0"/>
              </a:rPr>
              <a:t>stanja a ne svih)  tako da i  </a:t>
            </a:r>
            <a:r>
              <a:rPr lang="sr-Latn-CS" altLang="sr-Latn-RS" sz="2000" b="1" dirty="0">
                <a:solidFill>
                  <a:srgbClr val="FF0066"/>
                </a:solidFill>
                <a:effectLst>
                  <a:outerShdw blurRad="38100" dist="38100" dir="2700000" algn="tl">
                    <a:srgbClr val="000000"/>
                  </a:outerShdw>
                </a:effectLst>
                <a:latin typeface="Times New Roman" pitchFamily="18" charset="0"/>
              </a:rPr>
              <a:t>A član </a:t>
            </a:r>
            <a:r>
              <a:rPr lang="sr-Latn-CS" altLang="sr-Latn-RS" sz="2000" b="1" dirty="0">
                <a:solidFill>
                  <a:srgbClr val="333333"/>
                </a:solidFill>
                <a:effectLst>
                  <a:outerShdw blurRad="38100" dist="38100" dir="2700000" algn="tl">
                    <a:srgbClr val="000000"/>
                  </a:outerShdw>
                </a:effectLst>
                <a:latin typeface="Times New Roman" pitchFamily="18" charset="0"/>
              </a:rPr>
              <a:t>(pored člana B)</a:t>
            </a:r>
            <a:r>
              <a:rPr lang="sr-Latn-CS" altLang="sr-Latn-RS" sz="2000" b="1" dirty="0">
                <a:solidFill>
                  <a:srgbClr val="FF0066"/>
                </a:solidFill>
                <a:effectLst>
                  <a:outerShdw blurRad="38100" dist="38100" dir="2700000" algn="tl">
                    <a:srgbClr val="000000"/>
                  </a:outerShdw>
                </a:effectLst>
                <a:latin typeface="Times New Roman" pitchFamily="18" charset="0"/>
              </a:rPr>
              <a:t> daje doprinos rasejanju</a:t>
            </a:r>
          </a:p>
        </p:txBody>
      </p:sp>
      <p:sp>
        <p:nvSpPr>
          <p:cNvPr id="648212" name="Line 20"/>
          <p:cNvSpPr>
            <a:spLocks noChangeShapeType="1"/>
          </p:cNvSpPr>
          <p:nvPr/>
        </p:nvSpPr>
        <p:spPr bwMode="auto">
          <a:xfrm>
            <a:off x="2209800" y="723900"/>
            <a:ext cx="457200" cy="685800"/>
          </a:xfrm>
          <a:prstGeom prst="line">
            <a:avLst/>
          </a:prstGeom>
          <a:noFill/>
          <a:ln w="15875">
            <a:solidFill>
              <a:srgbClr val="FF00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
        <p:nvSpPr>
          <p:cNvPr id="648213" name="Line 21"/>
          <p:cNvSpPr>
            <a:spLocks noChangeShapeType="1"/>
          </p:cNvSpPr>
          <p:nvPr/>
        </p:nvSpPr>
        <p:spPr bwMode="auto">
          <a:xfrm flipV="1">
            <a:off x="2110946" y="717722"/>
            <a:ext cx="533400" cy="685800"/>
          </a:xfrm>
          <a:prstGeom prst="line">
            <a:avLst/>
          </a:prstGeom>
          <a:noFill/>
          <a:ln w="15875">
            <a:solidFill>
              <a:srgbClr val="FF00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pic>
        <p:nvPicPr>
          <p:cNvPr id="1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52984" y="2362200"/>
            <a:ext cx="2695575" cy="1264628"/>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
        <p:nvSpPr>
          <p:cNvPr id="2" name="Rounded Rectangle 1"/>
          <p:cNvSpPr/>
          <p:nvPr/>
        </p:nvSpPr>
        <p:spPr>
          <a:xfrm>
            <a:off x="2590800" y="472646"/>
            <a:ext cx="1828800" cy="990600"/>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smtClean="0"/>
              <a:t>                                                     </a:t>
            </a:r>
            <a:endParaRPr lang="sr-Latn-RS" dirty="0"/>
          </a:p>
        </p:txBody>
      </p:sp>
      <p:sp>
        <p:nvSpPr>
          <p:cNvPr id="15" name="Rounded Rectangle 14"/>
          <p:cNvSpPr/>
          <p:nvPr/>
        </p:nvSpPr>
        <p:spPr>
          <a:xfrm>
            <a:off x="4618338" y="481914"/>
            <a:ext cx="1828800" cy="990600"/>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dirty="0" smtClean="0"/>
              <a:t>                                                     </a:t>
            </a:r>
            <a:endParaRPr lang="sr-Latn-R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939" name="Rectangle 11"/>
          <p:cNvSpPr>
            <a:spLocks noChangeArrowheads="1"/>
          </p:cNvSpPr>
          <p:nvPr/>
        </p:nvSpPr>
        <p:spPr bwMode="auto">
          <a:xfrm>
            <a:off x="152400" y="152400"/>
            <a:ext cx="34956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sz="2400" b="1" u="sng">
                <a:solidFill>
                  <a:srgbClr val="333333"/>
                </a:solidFill>
                <a:effectLst>
                  <a:outerShdw blurRad="38100" dist="38100" dir="2700000" algn="tl">
                    <a:srgbClr val="000000"/>
                  </a:outerShdw>
                </a:effectLst>
                <a:latin typeface="Times New Roman" pitchFamily="18" charset="0"/>
              </a:rPr>
              <a:t>Frank-Kondonov faktor, </a:t>
            </a:r>
            <a:endParaRPr lang="pl-PL" altLang="sr-Latn-RS" sz="2400" b="1" u="sng">
              <a:solidFill>
                <a:srgbClr val="333333"/>
              </a:solidFill>
              <a:effectLst>
                <a:outerShdw blurRad="38100" dist="38100" dir="2700000" algn="tl">
                  <a:srgbClr val="000000"/>
                </a:outerShdw>
              </a:effectLst>
              <a:latin typeface="Times New Roman" pitchFamily="18" charset="0"/>
            </a:endParaRPr>
          </a:p>
          <a:p>
            <a:r>
              <a:rPr lang="sr-Latn-CS" altLang="sr-Latn-RS" sz="2400" b="1" u="sng">
                <a:solidFill>
                  <a:srgbClr val="333333"/>
                </a:solidFill>
                <a:effectLst>
                  <a:outerShdw blurRad="38100" dist="38100" dir="2700000" algn="tl">
                    <a:srgbClr val="000000"/>
                  </a:outerShdw>
                </a:effectLst>
                <a:latin typeface="Times New Roman" pitchFamily="18" charset="0"/>
              </a:rPr>
              <a:t>faktor A:</a:t>
            </a:r>
            <a:r>
              <a:rPr lang="sr-Latn-CS" altLang="sr-Latn-RS" sz="2400" b="1">
                <a:solidFill>
                  <a:srgbClr val="333333"/>
                </a:solidFill>
                <a:effectLst>
                  <a:outerShdw blurRad="38100" dist="38100" dir="2700000" algn="tl">
                    <a:srgbClr val="000000"/>
                  </a:outerShdw>
                </a:effectLst>
                <a:latin typeface="Times New Roman" pitchFamily="18" charset="0"/>
              </a:rPr>
              <a:t> </a:t>
            </a:r>
            <a:endParaRPr lang="en-US" altLang="sr-Latn-RS" sz="2400" b="1">
              <a:solidFill>
                <a:srgbClr val="333333"/>
              </a:solidFill>
              <a:effectLst>
                <a:outerShdw blurRad="38100" dist="38100" dir="2700000" algn="tl">
                  <a:srgbClr val="000000"/>
                </a:outerShdw>
              </a:effectLst>
              <a:latin typeface="Times New Roman" pitchFamily="18" charset="0"/>
            </a:endParaRPr>
          </a:p>
        </p:txBody>
      </p:sp>
      <p:sp>
        <p:nvSpPr>
          <p:cNvPr id="636982" name="Rectangle 54"/>
          <p:cNvSpPr>
            <a:spLocks noChangeArrowheads="1"/>
          </p:cNvSpPr>
          <p:nvPr/>
        </p:nvSpPr>
        <p:spPr bwMode="auto">
          <a:xfrm>
            <a:off x="323335" y="2195899"/>
            <a:ext cx="8534400"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285750" indent="-285750">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tzv</a:t>
            </a:r>
            <a:r>
              <a:rPr lang="pl-PL" altLang="sr-Latn-RS" b="1" dirty="0">
                <a:solidFill>
                  <a:srgbClr val="333333"/>
                </a:solidFill>
                <a:effectLst>
                  <a:outerShdw blurRad="38100" dist="38100" dir="2700000" algn="tl">
                    <a:srgbClr val="000000"/>
                  </a:outerShdw>
                </a:effectLst>
                <a:latin typeface="Times New Roman" pitchFamily="18" charset="0"/>
              </a:rPr>
              <a:t>. Frank Kondovov </a:t>
            </a:r>
            <a:r>
              <a:rPr lang="pl-PL" altLang="sr-Latn-RS" b="1" dirty="0" smtClean="0">
                <a:solidFill>
                  <a:srgbClr val="333333"/>
                </a:solidFill>
                <a:effectLst>
                  <a:outerShdw blurRad="38100" dist="38100" dir="2700000" algn="tl">
                    <a:srgbClr val="000000"/>
                  </a:outerShdw>
                </a:effectLst>
                <a:latin typeface="Times New Roman" pitchFamily="18" charset="0"/>
              </a:rPr>
              <a:t>faktor daje doprinos </a:t>
            </a:r>
            <a:r>
              <a:rPr lang="pl-PL" altLang="sr-Latn-RS" b="1" dirty="0" smtClean="0">
                <a:solidFill>
                  <a:srgbClr val="FF0066"/>
                </a:solidFill>
                <a:effectLst>
                  <a:outerShdw blurRad="38100" dist="38100" dir="2700000" algn="tl">
                    <a:srgbClr val="000000"/>
                  </a:outerShdw>
                </a:effectLst>
                <a:latin typeface="Times New Roman" pitchFamily="18" charset="0"/>
              </a:rPr>
              <a:t>glavnom mehanizmu pojačanja </a:t>
            </a:r>
            <a:r>
              <a:rPr lang="pl-PL" altLang="sr-Latn-RS" b="1" dirty="0">
                <a:solidFill>
                  <a:srgbClr val="FF0066"/>
                </a:solidFill>
                <a:effectLst>
                  <a:outerShdw blurRad="38100" dist="38100" dir="2700000" algn="tl">
                    <a:srgbClr val="000000"/>
                  </a:outerShdw>
                </a:effectLst>
                <a:latin typeface="Times New Roman" pitchFamily="18" charset="0"/>
              </a:rPr>
              <a:t>intenziteta u </a:t>
            </a:r>
            <a:r>
              <a:rPr lang="pl-PL" altLang="sr-Latn-RS" b="1" dirty="0" smtClean="0">
                <a:solidFill>
                  <a:srgbClr val="FF0066"/>
                </a:solidFill>
                <a:effectLst>
                  <a:outerShdw blurRad="38100" dist="38100" dir="2700000" algn="tl">
                    <a:srgbClr val="000000"/>
                  </a:outerShdw>
                </a:effectLst>
                <a:latin typeface="Times New Roman" pitchFamily="18" charset="0"/>
              </a:rPr>
              <a:t>RR  </a:t>
            </a:r>
            <a:r>
              <a:rPr lang="pl-PL" altLang="sr-Latn-RS" b="1" dirty="0">
                <a:solidFill>
                  <a:srgbClr val="FF0066"/>
                </a:solidFill>
                <a:effectLst>
                  <a:outerShdw blurRad="38100" dist="38100" dir="2700000" algn="tl">
                    <a:srgbClr val="000000"/>
                  </a:outerShdw>
                </a:effectLst>
                <a:latin typeface="Times New Roman" pitchFamily="18" charset="0"/>
              </a:rPr>
              <a:t>spektrima</a:t>
            </a:r>
            <a:r>
              <a:rPr lang="pl-PL" altLang="sr-Latn-RS" b="1" dirty="0">
                <a:solidFill>
                  <a:srgbClr val="333333"/>
                </a:solidFill>
                <a:effectLst>
                  <a:outerShdw blurRad="38100" dist="38100" dir="2700000" algn="tl">
                    <a:srgbClr val="000000"/>
                  </a:outerShdw>
                </a:effectLst>
                <a:latin typeface="Times New Roman" pitchFamily="18" charset="0"/>
              </a:rPr>
              <a:t> i</a:t>
            </a:r>
            <a:r>
              <a:rPr lang="pl-PL" altLang="sr-Latn-RS" b="1" dirty="0">
                <a:solidFill>
                  <a:srgbClr val="4D4D4D"/>
                </a:solidFill>
                <a:effectLst>
                  <a:outerShdw blurRad="38100" dist="38100" dir="2700000" algn="tl">
                    <a:srgbClr val="000000"/>
                  </a:outerShdw>
                </a:effectLst>
                <a:latin typeface="Times New Roman"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rPr>
              <a:t>odnosi se na vibracionu interakciju između </a:t>
            </a:r>
            <a:r>
              <a:rPr lang="pl-PL" altLang="sr-Latn-RS" b="1" dirty="0">
                <a:solidFill>
                  <a:srgbClr val="FF0066"/>
                </a:solidFill>
                <a:effectLst>
                  <a:outerShdw blurRad="38100" dist="38100" dir="2700000" algn="tl">
                    <a:srgbClr val="000000"/>
                  </a:outerShdw>
                </a:effectLst>
                <a:latin typeface="Times New Roman" pitchFamily="18" charset="0"/>
              </a:rPr>
              <a:t>osnovnog i </a:t>
            </a:r>
            <a:r>
              <a:rPr lang="pl-PL" altLang="sr-Latn-RS" b="1" dirty="0" smtClean="0">
                <a:solidFill>
                  <a:srgbClr val="FF0066"/>
                </a:solidFill>
                <a:effectLst>
                  <a:outerShdw blurRad="38100" dist="38100" dir="2700000" algn="tl">
                    <a:srgbClr val="000000"/>
                  </a:outerShdw>
                </a:effectLst>
                <a:latin typeface="Times New Roman" pitchFamily="18" charset="0"/>
              </a:rPr>
              <a:t>jednog pobuđenog stanja</a:t>
            </a:r>
            <a:endParaRPr lang="pl-PL" altLang="sr-Latn-RS" b="1" dirty="0">
              <a:solidFill>
                <a:srgbClr val="FF0066"/>
              </a:solidFill>
              <a:effectLst>
                <a:outerShdw blurRad="38100" dist="38100" dir="2700000" algn="tl">
                  <a:srgbClr val="000000"/>
                </a:outerShdw>
              </a:effectLst>
              <a:latin typeface="Times New Roman" pitchFamily="18" charset="0"/>
            </a:endParaRPr>
          </a:p>
          <a:p>
            <a:pPr marL="285750" indent="-285750">
              <a:buFont typeface="Wingdings" panose="05000000000000000000" pitchFamily="2" charset="2"/>
              <a:buChar char="Ø"/>
            </a:pPr>
            <a:endParaRPr lang="pl-PL" altLang="sr-Latn-RS" b="1" dirty="0">
              <a:solidFill>
                <a:srgbClr val="333333"/>
              </a:solidFill>
              <a:effectLst>
                <a:outerShdw blurRad="38100" dist="38100" dir="2700000" algn="tl">
                  <a:srgbClr val="000000"/>
                </a:outerShdw>
              </a:effectLst>
              <a:latin typeface="Times New Roman" pitchFamily="18" charset="0"/>
            </a:endParaRPr>
          </a:p>
          <a:p>
            <a:pPr marL="285750" indent="-285750">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FK </a:t>
            </a:r>
            <a:r>
              <a:rPr lang="pl-PL" altLang="sr-Latn-RS" b="1" dirty="0">
                <a:solidFill>
                  <a:srgbClr val="333333"/>
                </a:solidFill>
                <a:effectLst>
                  <a:outerShdw blurRad="38100" dist="38100" dir="2700000" algn="tl">
                    <a:srgbClr val="000000"/>
                  </a:outerShdw>
                </a:effectLst>
                <a:latin typeface="Times New Roman" pitchFamily="18" charset="0"/>
              </a:rPr>
              <a:t>faktor je različit od nule samo ako je </a:t>
            </a:r>
            <a:r>
              <a:rPr lang="pl-PL" altLang="sr-Latn-RS" b="1" i="1" dirty="0">
                <a:solidFill>
                  <a:srgbClr val="FF0066"/>
                </a:solidFill>
                <a:effectLst>
                  <a:outerShdw blurRad="38100" dist="38100" dir="2700000" algn="tl">
                    <a:srgbClr val="000000"/>
                  </a:outerShdw>
                </a:effectLst>
                <a:latin typeface="Times New Roman" pitchFamily="18" charset="0"/>
              </a:rPr>
              <a:t>M</a:t>
            </a:r>
            <a:r>
              <a:rPr lang="pl-PL" altLang="sr-Latn-RS" b="1" i="1" baseline="-25000" dirty="0">
                <a:solidFill>
                  <a:srgbClr val="FF0066"/>
                </a:solidFill>
                <a:effectLst>
                  <a:outerShdw blurRad="38100" dist="38100" dir="2700000" algn="tl">
                    <a:srgbClr val="000000"/>
                  </a:outerShdw>
                </a:effectLst>
                <a:latin typeface="Times New Roman" pitchFamily="18" charset="0"/>
              </a:rPr>
              <a:t>ig </a:t>
            </a:r>
            <a:r>
              <a:rPr lang="en-US" altLang="sr-Latn-RS" b="1" dirty="0">
                <a:solidFill>
                  <a:srgbClr val="FF0066"/>
                </a:solidFill>
                <a:effectLst>
                  <a:outerShdw blurRad="38100" dist="38100" dir="2700000" algn="tl">
                    <a:srgbClr val="000000"/>
                  </a:outerShdw>
                </a:effectLst>
                <a:latin typeface="Times New Roman" pitchFamily="18" charset="0"/>
                <a:cs typeface="Times New Roman" pitchFamily="18" charset="0"/>
              </a:rPr>
              <a:t>&gt;</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itchFamily="18" charset="0"/>
              </a:rPr>
              <a:t> 0 (momenat čisto elektronskog </a:t>
            </a:r>
            <a:r>
              <a:rPr lang="sr-Latn-CS" altLang="sr-Latn-RS" b="1" dirty="0" smtClean="0">
                <a:solidFill>
                  <a:srgbClr val="FF0066"/>
                </a:solidFill>
                <a:effectLst>
                  <a:outerShdw blurRad="38100" dist="38100" dir="2700000" algn="tl">
                    <a:srgbClr val="000000"/>
                  </a:outerShdw>
                </a:effectLst>
                <a:latin typeface="Times New Roman" pitchFamily="18" charset="0"/>
                <a:cs typeface="Times New Roman" pitchFamily="18" charset="0"/>
              </a:rPr>
              <a:t>   </a:t>
            </a:r>
            <a:r>
              <a:rPr lang="sr-Latn-CS" altLang="sr-Latn-RS" b="1" dirty="0">
                <a:solidFill>
                  <a:srgbClr val="FF0066"/>
                </a:solidFill>
                <a:effectLst>
                  <a:outerShdw blurRad="38100" dist="38100" dir="2700000" algn="tl">
                    <a:srgbClr val="000000"/>
                  </a:outerShdw>
                </a:effectLst>
                <a:latin typeface="Times New Roman" pitchFamily="18" charset="0"/>
                <a:cs typeface="Times New Roman" pitchFamily="18" charset="0"/>
              </a:rPr>
              <a:t>prelaza) i  </a:t>
            </a:r>
            <a:r>
              <a:rPr lang="pl-PL" altLang="sr-Latn-RS" b="1" dirty="0" smtClean="0">
                <a:solidFill>
                  <a:srgbClr val="FF0066"/>
                </a:solidFill>
                <a:effectLst>
                  <a:outerShdw blurRad="38100" dist="38100" dir="2700000" algn="tl">
                    <a:srgbClr val="000000"/>
                  </a:outerShdw>
                </a:effectLst>
                <a:latin typeface="Times New Roman" pitchFamily="18" charset="0"/>
              </a:rPr>
              <a:t>                                  </a:t>
            </a:r>
            <a:endParaRPr lang="pl-PL" altLang="sr-Latn-RS" b="1" dirty="0">
              <a:solidFill>
                <a:srgbClr val="333333"/>
              </a:solidFill>
              <a:effectLst>
                <a:outerShdw blurRad="38100" dist="38100" dir="2700000" algn="tl">
                  <a:srgbClr val="000000"/>
                </a:outerShdw>
              </a:effectLst>
              <a:latin typeface="Times New Roman" pitchFamily="18" charset="0"/>
            </a:endParaRPr>
          </a:p>
          <a:p>
            <a:r>
              <a:rPr lang="pl-PL" altLang="sr-Latn-RS" b="1" dirty="0">
                <a:solidFill>
                  <a:srgbClr val="333333"/>
                </a:solidFill>
                <a:effectLst>
                  <a:outerShdw blurRad="38100" dist="38100" dir="2700000" algn="tl">
                    <a:srgbClr val="000000"/>
                  </a:outerShdw>
                </a:effectLst>
                <a:latin typeface="Times New Roman" pitchFamily="18" charset="0"/>
              </a:rPr>
              <a:t>                                    </a:t>
            </a:r>
            <a:endParaRPr lang="pl-PL" altLang="sr-Latn-RS" b="1" dirty="0" smtClean="0">
              <a:solidFill>
                <a:srgbClr val="333333"/>
              </a:solidFill>
              <a:effectLst>
                <a:outerShdw blurRad="38100" dist="38100" dir="2700000" algn="tl">
                  <a:srgbClr val="000000"/>
                </a:outerShdw>
              </a:effectLst>
              <a:latin typeface="Times New Roman" pitchFamily="18" charset="0"/>
            </a:endParaRPr>
          </a:p>
          <a:p>
            <a:r>
              <a:rPr lang="pl-PL" altLang="sr-Latn-RS" b="1" dirty="0">
                <a:solidFill>
                  <a:srgbClr val="333333"/>
                </a:solidFill>
                <a:effectLst>
                  <a:outerShdw blurRad="38100" dist="38100" dir="2700000" algn="tl">
                    <a:srgbClr val="000000"/>
                  </a:outerShdw>
                </a:effectLst>
                <a:latin typeface="Times New Roman" pitchFamily="18" charset="0"/>
              </a:rPr>
              <a:t> </a:t>
            </a:r>
            <a:r>
              <a:rPr lang="pl-PL" altLang="sr-Latn-RS" b="1" dirty="0" smtClean="0">
                <a:solidFill>
                  <a:srgbClr val="333333"/>
                </a:solidFill>
                <a:effectLst>
                  <a:outerShdw blurRad="38100" dist="38100" dir="2700000" algn="tl">
                    <a:srgbClr val="000000"/>
                  </a:outerShdw>
                </a:effectLst>
                <a:latin typeface="Times New Roman" pitchFamily="18" charset="0"/>
              </a:rPr>
              <a:t>                                       i</a:t>
            </a:r>
            <a:endParaRPr lang="pl-PL" altLang="sr-Latn-RS" b="1" dirty="0">
              <a:solidFill>
                <a:srgbClr val="333333"/>
              </a:solidFill>
              <a:effectLst>
                <a:outerShdw blurRad="38100" dist="38100" dir="2700000" algn="tl">
                  <a:srgbClr val="000000"/>
                </a:outerShdw>
              </a:effectLst>
              <a:latin typeface="Times New Roman" pitchFamily="18" charset="0"/>
            </a:endParaRPr>
          </a:p>
          <a:p>
            <a:pPr marL="285750" indent="-285750">
              <a:buFont typeface="Wingdings" panose="05000000000000000000" pitchFamily="2" charset="2"/>
              <a:buChar char="Ø"/>
            </a:pPr>
            <a:endParaRPr lang="pl-PL" altLang="sr-Latn-RS" b="1" dirty="0" smtClean="0">
              <a:solidFill>
                <a:srgbClr val="FF0066"/>
              </a:solidFill>
              <a:effectLst>
                <a:outerShdw blurRad="38100" dist="38100" dir="2700000" algn="tl">
                  <a:srgbClr val="000000"/>
                </a:outerShdw>
              </a:effectLst>
              <a:latin typeface="Times New Roman" pitchFamily="18" charset="0"/>
            </a:endParaRPr>
          </a:p>
          <a:p>
            <a:pPr marL="285750" indent="-285750">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faktor </a:t>
            </a:r>
            <a:r>
              <a:rPr lang="pl-PL" altLang="sr-Latn-RS" b="1" dirty="0">
                <a:solidFill>
                  <a:srgbClr val="333333"/>
                </a:solidFill>
                <a:effectLst>
                  <a:outerShdw blurRad="38100" dist="38100" dir="2700000" algn="tl">
                    <a:srgbClr val="000000"/>
                  </a:outerShdw>
                </a:effectLst>
                <a:latin typeface="Times New Roman" pitchFamily="18" charset="0"/>
              </a:rPr>
              <a:t>A je faktor pojačanja intenziteta</a:t>
            </a:r>
            <a:r>
              <a:rPr lang="pl-PL" altLang="sr-Latn-RS" b="1" dirty="0">
                <a:solidFill>
                  <a:srgbClr val="FF0066"/>
                </a:solidFill>
                <a:effectLst>
                  <a:outerShdw blurRad="38100" dist="38100" dir="2700000" algn="tl">
                    <a:srgbClr val="000000"/>
                  </a:outerShdw>
                </a:effectLst>
                <a:latin typeface="Times New Roman" pitchFamily="18" charset="0"/>
              </a:rPr>
              <a:t> dozvoljenih prelaza </a:t>
            </a:r>
            <a:endParaRPr lang="sr-Latn-CS" altLang="sr-Latn-RS" b="1" dirty="0">
              <a:effectLst>
                <a:outerShdw blurRad="38100" dist="38100" dir="2700000" algn="tl">
                  <a:srgbClr val="FFFFFF"/>
                </a:outerShdw>
              </a:effectLst>
              <a:latin typeface="Times New Roman" pitchFamily="18" charset="0"/>
            </a:endParaRPr>
          </a:p>
          <a:p>
            <a:pPr marL="285750" indent="-285750">
              <a:buFont typeface="Wingdings" panose="05000000000000000000" pitchFamily="2" charset="2"/>
              <a:buChar char="Ø"/>
            </a:pPr>
            <a:endParaRPr lang="pl-PL" altLang="sr-Latn-RS" b="1" dirty="0">
              <a:solidFill>
                <a:srgbClr val="FF0066"/>
              </a:solidFill>
              <a:effectLst>
                <a:outerShdw blurRad="38100" dist="38100" dir="2700000" algn="tl">
                  <a:srgbClr val="000000"/>
                </a:outerShdw>
              </a:effectLst>
              <a:latin typeface="Times New Roman" pitchFamily="18" charset="0"/>
            </a:endParaRPr>
          </a:p>
          <a:p>
            <a:pPr marL="285750" indent="-285750">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ovim </a:t>
            </a:r>
            <a:r>
              <a:rPr lang="pl-PL" altLang="sr-Latn-RS" b="1" dirty="0">
                <a:solidFill>
                  <a:srgbClr val="333333"/>
                </a:solidFill>
                <a:effectLst>
                  <a:outerShdw blurRad="38100" dist="38100" dir="2700000" algn="tl">
                    <a:srgbClr val="000000"/>
                  </a:outerShdw>
                </a:effectLst>
                <a:latin typeface="Times New Roman" pitchFamily="18" charset="0"/>
              </a:rPr>
              <a:t>mehanizmom se pojačava intenzitet</a:t>
            </a:r>
            <a:r>
              <a:rPr lang="pl-PL" altLang="sr-Latn-RS" b="1" dirty="0">
                <a:solidFill>
                  <a:srgbClr val="4D4D4D"/>
                </a:solidFill>
                <a:effectLst>
                  <a:outerShdw blurRad="38100" dist="38100" dir="2700000" algn="tl">
                    <a:srgbClr val="000000"/>
                  </a:outerShdw>
                </a:effectLst>
                <a:latin typeface="Times New Roman" pitchFamily="18" charset="0"/>
              </a:rPr>
              <a:t> </a:t>
            </a:r>
            <a:r>
              <a:rPr lang="pl-PL" altLang="sr-Latn-RS" b="1" dirty="0">
                <a:solidFill>
                  <a:srgbClr val="FF0066"/>
                </a:solidFill>
                <a:effectLst>
                  <a:outerShdw blurRad="38100" dist="38100" dir="2700000" algn="tl">
                    <a:srgbClr val="000000"/>
                  </a:outerShdw>
                </a:effectLst>
                <a:latin typeface="Times New Roman" pitchFamily="18" charset="0"/>
              </a:rPr>
              <a:t>potpuno simetričnih vibracija</a:t>
            </a:r>
            <a:r>
              <a:rPr lang="pl-PL" altLang="sr-Latn-RS" b="1" dirty="0">
                <a:solidFill>
                  <a:srgbClr val="4D4D4D"/>
                </a:solidFill>
                <a:effectLst>
                  <a:outerShdw blurRad="38100" dist="38100" dir="2700000" algn="tl">
                    <a:srgbClr val="000000"/>
                  </a:outerShdw>
                </a:effectLst>
                <a:latin typeface="Times New Roman"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rPr>
              <a:t>iz </a:t>
            </a:r>
            <a:r>
              <a:rPr lang="pl-PL" altLang="sr-Latn-RS" b="1" dirty="0" smtClean="0">
                <a:solidFill>
                  <a:srgbClr val="333333"/>
                </a:solidFill>
                <a:effectLst>
                  <a:outerShdw blurRad="38100" dist="38100" dir="2700000" algn="tl">
                    <a:srgbClr val="000000"/>
                  </a:outerShdw>
                </a:effectLst>
                <a:latin typeface="Times New Roman" pitchFamily="18" charset="0"/>
              </a:rPr>
              <a:t>razloga   </a:t>
            </a:r>
            <a:r>
              <a:rPr lang="pl-PL" altLang="sr-Latn-RS" b="1" dirty="0">
                <a:solidFill>
                  <a:srgbClr val="333333"/>
                </a:solidFill>
                <a:effectLst>
                  <a:outerShdw blurRad="38100" dist="38100" dir="2700000" algn="tl">
                    <a:srgbClr val="000000"/>
                  </a:outerShdw>
                </a:effectLst>
                <a:latin typeface="Times New Roman" pitchFamily="18" charset="0"/>
              </a:rPr>
              <a:t>što je FK faktor za nesimetrične vibracije = 0 (kod simetričnih vibracija </a:t>
            </a:r>
            <a:r>
              <a:rPr lang="pl-PL" altLang="sr-Latn-RS" b="1" dirty="0" smtClean="0">
                <a:solidFill>
                  <a:srgbClr val="333333"/>
                </a:solidFill>
                <a:effectLst>
                  <a:outerShdw blurRad="38100" dist="38100" dir="2700000" algn="tl">
                    <a:srgbClr val="000000"/>
                  </a:outerShdw>
                </a:effectLst>
                <a:latin typeface="Times New Roman"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rPr>
              <a:t>ravnotežna rastojanja u pobuđenom stanju su promenjena u odnosu na osnovno </a:t>
            </a:r>
            <a:r>
              <a:rPr lang="pl-PL" altLang="sr-Latn-RS" b="1" dirty="0" smtClean="0">
                <a:solidFill>
                  <a:srgbClr val="333333"/>
                </a:solidFill>
                <a:effectLst>
                  <a:outerShdw blurRad="38100" dist="38100" dir="2700000" algn="tl">
                    <a:srgbClr val="000000"/>
                  </a:outerShdw>
                </a:effectLst>
                <a:latin typeface="Times New Roman"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rPr>
              <a:t>stanje, postoji pomeranje pot. minimuma u pobuđenom stanju</a:t>
            </a:r>
            <a:r>
              <a:rPr lang="pl-PL" altLang="sr-Latn-RS" b="1" dirty="0" smtClean="0">
                <a:solidFill>
                  <a:srgbClr val="333333"/>
                </a:solidFill>
                <a:effectLst>
                  <a:outerShdw blurRad="38100" dist="38100" dir="2700000" algn="tl">
                    <a:srgbClr val="000000"/>
                  </a:outerShdw>
                </a:effectLst>
                <a:latin typeface="Times New Roman" pitchFamily="18" charset="0"/>
              </a:rPr>
              <a:t>)</a:t>
            </a:r>
            <a:r>
              <a:rPr lang="sr-Latn-CS" altLang="sr-Latn-RS" b="1" dirty="0" smtClean="0">
                <a:solidFill>
                  <a:srgbClr val="FF0066"/>
                </a:solidFill>
                <a:effectLst>
                  <a:outerShdw blurRad="38100" dist="38100" dir="2700000" algn="tl">
                    <a:srgbClr val="000000"/>
                  </a:outerShdw>
                </a:effectLst>
                <a:latin typeface="Times New Roman" pitchFamily="18" charset="0"/>
              </a:rPr>
              <a:t> </a:t>
            </a:r>
            <a:endParaRPr lang="en-US" altLang="sr-Latn-RS" b="1" dirty="0">
              <a:solidFill>
                <a:srgbClr val="FF0066"/>
              </a:solidFill>
              <a:effectLst>
                <a:outerShdw blurRad="38100" dist="38100" dir="2700000" algn="tl">
                  <a:srgbClr val="000000"/>
                </a:outerShdw>
              </a:effectLst>
              <a:latin typeface="Times New Roman" pitchFamily="18" charset="0"/>
            </a:endParaRPr>
          </a:p>
        </p:txBody>
      </p:sp>
      <p:sp>
        <p:nvSpPr>
          <p:cNvPr id="636984" name="Rectangle 56"/>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636983" name="Object 55"/>
          <p:cNvGraphicFramePr>
            <a:graphicFrameLocks noChangeAspect="1"/>
          </p:cNvGraphicFramePr>
          <p:nvPr>
            <p:extLst>
              <p:ext uri="{D42A27DB-BD31-4B8C-83A1-F6EECF244321}">
                <p14:modId xmlns:p14="http://schemas.microsoft.com/office/powerpoint/2010/main" val="2425152128"/>
              </p:ext>
            </p:extLst>
          </p:nvPr>
        </p:nvGraphicFramePr>
        <p:xfrm>
          <a:off x="609600" y="3962400"/>
          <a:ext cx="1993200" cy="479425"/>
        </p:xfrm>
        <a:graphic>
          <a:graphicData uri="http://schemas.openxmlformats.org/presentationml/2006/ole">
            <mc:AlternateContent xmlns:mc="http://schemas.openxmlformats.org/markup-compatibility/2006">
              <mc:Choice xmlns:v="urn:schemas-microsoft-com:vml" Requires="v">
                <p:oleObj spid="_x0000_s637363" name="Equation" r:id="rId3" imgW="990170" imgH="241195" progId="Equation.3">
                  <p:embed/>
                </p:oleObj>
              </mc:Choice>
              <mc:Fallback>
                <p:oleObj name="Equation" r:id="rId3" imgW="990170" imgH="241195" progId="Equation.3">
                  <p:embed/>
                  <p:pic>
                    <p:nvPicPr>
                      <p:cNvPr id="0" name="Object 5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962400"/>
                        <a:ext cx="1993200" cy="479425"/>
                      </a:xfrm>
                      <a:prstGeom prst="rect">
                        <a:avLst/>
                      </a:prstGeom>
                      <a:solidFill>
                        <a:schemeClr val="bg1">
                          <a:lumMod val="75000"/>
                        </a:schemeClr>
                      </a:solidFill>
                      <a:ln>
                        <a:solidFill>
                          <a:schemeClr val="tx1">
                            <a:lumMod val="65000"/>
                            <a:lumOff val="35000"/>
                          </a:schemeClr>
                        </a:solidFill>
                      </a:ln>
                      <a:extLst/>
                    </p:spPr>
                  </p:pic>
                </p:oleObj>
              </mc:Fallback>
            </mc:AlternateContent>
          </a:graphicData>
        </a:graphic>
      </p:graphicFrame>
      <p:sp>
        <p:nvSpPr>
          <p:cNvPr id="636986" name="Rectangle 58"/>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636985" name="Object 57"/>
          <p:cNvGraphicFramePr>
            <a:graphicFrameLocks noChangeAspect="1"/>
          </p:cNvGraphicFramePr>
          <p:nvPr>
            <p:extLst>
              <p:ext uri="{D42A27DB-BD31-4B8C-83A1-F6EECF244321}">
                <p14:modId xmlns:p14="http://schemas.microsoft.com/office/powerpoint/2010/main" val="2804246190"/>
              </p:ext>
            </p:extLst>
          </p:nvPr>
        </p:nvGraphicFramePr>
        <p:xfrm>
          <a:off x="3048000" y="3962400"/>
          <a:ext cx="1966868" cy="476996"/>
        </p:xfrm>
        <a:graphic>
          <a:graphicData uri="http://schemas.openxmlformats.org/presentationml/2006/ole">
            <mc:AlternateContent xmlns:mc="http://schemas.openxmlformats.org/markup-compatibility/2006">
              <mc:Choice xmlns:v="urn:schemas-microsoft-com:vml" Requires="v">
                <p:oleObj spid="_x0000_s637364" name="Equation" r:id="rId5" imgW="977900" imgH="241300" progId="Equation.3">
                  <p:embed/>
                </p:oleObj>
              </mc:Choice>
              <mc:Fallback>
                <p:oleObj name="Equation" r:id="rId5" imgW="977900" imgH="241300" progId="Equation.3">
                  <p:embed/>
                  <p:pic>
                    <p:nvPicPr>
                      <p:cNvPr id="0" name="Object 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3962400"/>
                        <a:ext cx="1966868" cy="476996"/>
                      </a:xfrm>
                      <a:prstGeom prst="rect">
                        <a:avLst/>
                      </a:prstGeom>
                      <a:solidFill>
                        <a:schemeClr val="bg1">
                          <a:lumMod val="75000"/>
                        </a:schemeClr>
                      </a:solidFill>
                      <a:ln>
                        <a:solidFill>
                          <a:schemeClr val="tx1">
                            <a:lumMod val="65000"/>
                            <a:lumOff val="35000"/>
                          </a:schemeClr>
                        </a:solidFill>
                      </a:ln>
                      <a:extLst/>
                    </p:spPr>
                  </p:pic>
                </p:oleObj>
              </mc:Fallback>
            </mc:AlternateContent>
          </a:graphicData>
        </a:graphic>
      </p:graphicFrame>
      <p:graphicFrame>
        <p:nvGraphicFramePr>
          <p:cNvPr id="637005" name="Object 77"/>
          <p:cNvGraphicFramePr>
            <a:graphicFrameLocks noGrp="1" noChangeAspect="1"/>
          </p:cNvGraphicFramePr>
          <p:nvPr>
            <p:ph sz="half" idx="2"/>
            <p:extLst>
              <p:ext uri="{D42A27DB-BD31-4B8C-83A1-F6EECF244321}">
                <p14:modId xmlns:p14="http://schemas.microsoft.com/office/powerpoint/2010/main" val="1258225065"/>
              </p:ext>
            </p:extLst>
          </p:nvPr>
        </p:nvGraphicFramePr>
        <p:xfrm>
          <a:off x="2133600" y="974725"/>
          <a:ext cx="6400800" cy="862013"/>
        </p:xfrm>
        <a:graphic>
          <a:graphicData uri="http://schemas.openxmlformats.org/presentationml/2006/ole">
            <mc:AlternateContent xmlns:mc="http://schemas.openxmlformats.org/markup-compatibility/2006">
              <mc:Choice xmlns:v="urn:schemas-microsoft-com:vml" Requires="v">
                <p:oleObj spid="_x0000_s637365" name="Equation" r:id="rId7" imgW="3606480" imgH="507960" progId="Equation.3">
                  <p:embed/>
                </p:oleObj>
              </mc:Choice>
              <mc:Fallback>
                <p:oleObj name="Equation" r:id="rId7" imgW="3606480" imgH="507960" progId="Equation.3">
                  <p:embed/>
                  <p:pic>
                    <p:nvPicPr>
                      <p:cNvPr id="0" name="Object 7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3600" y="974725"/>
                        <a:ext cx="6400800" cy="862013"/>
                      </a:xfrm>
                      <a:prstGeom prst="rect">
                        <a:avLst/>
                      </a:prstGeom>
                      <a:solidFill>
                        <a:schemeClr val="bg1">
                          <a:lumMod val="85000"/>
                        </a:schemeClr>
                      </a:solidFill>
                      <a:ln>
                        <a:solidFill>
                          <a:schemeClr val="tx1">
                            <a:lumMod val="75000"/>
                            <a:lumOff val="25000"/>
                          </a:schemeClr>
                        </a:solidFill>
                      </a:ln>
                      <a:effectLst/>
                      <a:extLst/>
                    </p:spPr>
                  </p:pic>
                </p:oleObj>
              </mc:Fallback>
            </mc:AlternateContent>
          </a:graphicData>
        </a:graphic>
      </p:graphicFrame>
      <p:sp>
        <p:nvSpPr>
          <p:cNvPr id="637009" name="Line 81"/>
          <p:cNvSpPr>
            <a:spLocks noChangeShapeType="1"/>
          </p:cNvSpPr>
          <p:nvPr/>
        </p:nvSpPr>
        <p:spPr bwMode="auto">
          <a:xfrm flipV="1">
            <a:off x="4152900" y="1014884"/>
            <a:ext cx="533400" cy="685800"/>
          </a:xfrm>
          <a:prstGeom prst="line">
            <a:avLst/>
          </a:prstGeom>
          <a:noFill/>
          <a:ln w="15875">
            <a:solidFill>
              <a:srgbClr val="FF00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
        <p:nvSpPr>
          <p:cNvPr id="637010" name="Line 82"/>
          <p:cNvSpPr>
            <a:spLocks noChangeShapeType="1"/>
          </p:cNvSpPr>
          <p:nvPr/>
        </p:nvSpPr>
        <p:spPr bwMode="auto">
          <a:xfrm>
            <a:off x="4229100" y="1049895"/>
            <a:ext cx="457200" cy="685800"/>
          </a:xfrm>
          <a:prstGeom prst="line">
            <a:avLst/>
          </a:prstGeom>
          <a:noFill/>
          <a:ln w="15875">
            <a:solidFill>
              <a:srgbClr val="FF00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637005"/>
                                        </p:tgtEl>
                                        <p:attrNameLst>
                                          <p:attrName>style.visibility</p:attrName>
                                        </p:attrNameLst>
                                      </p:cBhvr>
                                      <p:to>
                                        <p:strVal val="visible"/>
                                      </p:to>
                                    </p:set>
                                    <p:animEffect transition="in" filter="wipe(down)">
                                      <p:cBhvr>
                                        <p:cTn id="7" dur="500"/>
                                        <p:tgtEl>
                                          <p:spTgt spid="63700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637010"/>
                                        </p:tgtEl>
                                        <p:attrNameLst>
                                          <p:attrName>style.visibility</p:attrName>
                                        </p:attrNameLst>
                                      </p:cBhvr>
                                      <p:to>
                                        <p:strVal val="visible"/>
                                      </p:to>
                                    </p:set>
                                    <p:animEffect transition="in" filter="wheel(4)">
                                      <p:cBhvr>
                                        <p:cTn id="12" dur="500"/>
                                        <p:tgtEl>
                                          <p:spTgt spid="6370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37009"/>
                                        </p:tgtEl>
                                        <p:attrNameLst>
                                          <p:attrName>style.visibility</p:attrName>
                                        </p:attrNameLst>
                                      </p:cBhvr>
                                      <p:to>
                                        <p:strVal val="visible"/>
                                      </p:to>
                                    </p:set>
                                    <p:animEffect transition="in" filter="wipe(down)">
                                      <p:cBhvr>
                                        <p:cTn id="17" dur="500"/>
                                        <p:tgtEl>
                                          <p:spTgt spid="6370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7009" grpId="0" animBg="1"/>
      <p:bldP spid="637010"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203" name="Rectangle 3"/>
          <p:cNvSpPr>
            <a:spLocks noGrp="1" noChangeArrowheads="1"/>
          </p:cNvSpPr>
          <p:nvPr>
            <p:ph type="body" sz="half" idx="1"/>
          </p:nvPr>
        </p:nvSpPr>
        <p:spPr>
          <a:xfrm>
            <a:off x="381000" y="1981200"/>
            <a:ext cx="8534400" cy="3459163"/>
          </a:xfrm>
        </p:spPr>
        <p:txBody>
          <a:bodyPr/>
          <a:lstStyle/>
          <a:p>
            <a:pPr>
              <a:spcBef>
                <a:spcPts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jednačina </a:t>
            </a:r>
            <a:r>
              <a:rPr lang="sr-Latn-CS" altLang="sr-Latn-RS" sz="2400" b="1" dirty="0">
                <a:solidFill>
                  <a:srgbClr val="333333"/>
                </a:solidFill>
                <a:effectLst>
                  <a:outerShdw blurRad="38100" dist="38100" dir="2700000" algn="tl">
                    <a:srgbClr val="000000"/>
                  </a:outerShdw>
                </a:effectLst>
                <a:latin typeface="Times New Roman" pitchFamily="18" charset="0"/>
              </a:rPr>
              <a:t>pokazuje da veličina faktora A  zavisi od oscilatorne jačine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eletronskog prelaza i FK faktora (odgovoran za selektivnost u </a:t>
            </a:r>
            <a:r>
              <a:rPr lang="sr-Latn-CS" altLang="sr-Latn-RS" sz="2400" b="1" dirty="0" smtClean="0">
                <a:solidFill>
                  <a:srgbClr val="333333"/>
                </a:solidFill>
                <a:effectLst>
                  <a:outerShdw blurRad="38100" dist="38100" dir="2700000" algn="tl">
                    <a:srgbClr val="000000"/>
                  </a:outerShdw>
                </a:effectLst>
                <a:latin typeface="Times New Roman" pitchFamily="18" charset="0"/>
              </a:rPr>
              <a:t>pojačanju </a:t>
            </a:r>
            <a:r>
              <a:rPr lang="sr-Latn-CS" altLang="sr-Latn-RS" sz="2400" b="1" dirty="0">
                <a:solidFill>
                  <a:srgbClr val="333333"/>
                </a:solidFill>
                <a:effectLst>
                  <a:outerShdw blurRad="38100" dist="38100" dir="2700000" algn="tl">
                    <a:srgbClr val="000000"/>
                  </a:outerShdw>
                </a:effectLst>
                <a:latin typeface="Times New Roman" pitchFamily="18" charset="0"/>
              </a:rPr>
              <a:t>intenziteta nekih oblika vibracija)</a:t>
            </a:r>
          </a:p>
          <a:p>
            <a:pPr>
              <a:spcBef>
                <a:spcPts val="0"/>
              </a:spcBef>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nema </a:t>
            </a:r>
            <a:r>
              <a:rPr lang="sr-Latn-CS" altLang="sr-Latn-RS" sz="2400" b="1" dirty="0">
                <a:solidFill>
                  <a:srgbClr val="333333"/>
                </a:solidFill>
                <a:effectLst>
                  <a:outerShdw blurRad="38100" dist="38100" dir="2700000" algn="tl">
                    <a:srgbClr val="000000"/>
                  </a:outerShdw>
                </a:effectLst>
                <a:latin typeface="Times New Roman" pitchFamily="18" charset="0"/>
              </a:rPr>
              <a:t>ograničenje po pitanju koje pobuđeno vibronsko stanje može </a:t>
            </a:r>
            <a:r>
              <a:rPr lang="sr-Latn-CS" altLang="sr-Latn-RS" sz="2400" b="1" dirty="0" smtClean="0">
                <a:solidFill>
                  <a:srgbClr val="333333"/>
                </a:solidFill>
                <a:effectLst>
                  <a:outerShdw blurRad="38100" dist="38100" dir="2700000" algn="tl">
                    <a:srgbClr val="000000"/>
                  </a:outerShdw>
                </a:effectLst>
                <a:latin typeface="Times New Roman" pitchFamily="18" charset="0"/>
              </a:rPr>
              <a:t>dati </a:t>
            </a:r>
            <a:r>
              <a:rPr lang="sr-Latn-CS" altLang="sr-Latn-RS" sz="2400" b="1" dirty="0">
                <a:solidFill>
                  <a:srgbClr val="333333"/>
                </a:solidFill>
                <a:effectLst>
                  <a:outerShdw blurRad="38100" dist="38100" dir="2700000" algn="tl">
                    <a:srgbClr val="000000"/>
                  </a:outerShdw>
                </a:effectLst>
                <a:latin typeface="Times New Roman" pitchFamily="18" charset="0"/>
              </a:rPr>
              <a:t>pojačanje preko faktora A</a:t>
            </a:r>
          </a:p>
          <a:p>
            <a:pPr>
              <a:spcBef>
                <a:spcPts val="0"/>
              </a:spcBef>
              <a:buFont typeface="Wingdings" panose="05000000000000000000" pitchFamily="2" charset="2"/>
              <a:buChar char="Ø"/>
            </a:pPr>
            <a:endParaRPr lang="pl-PL" altLang="sr-Latn-RS" sz="24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u </a:t>
            </a:r>
            <a:r>
              <a:rPr lang="sr-Latn-CS" altLang="sr-Latn-RS" sz="2400" b="1" dirty="0">
                <a:solidFill>
                  <a:srgbClr val="333333"/>
                </a:solidFill>
                <a:effectLst>
                  <a:outerShdw blurRad="38100" dist="38100" dir="2700000" algn="tl">
                    <a:srgbClr val="000000"/>
                  </a:outerShdw>
                </a:effectLst>
                <a:latin typeface="Times New Roman" pitchFamily="18" charset="0"/>
              </a:rPr>
              <a:t>izrazu za </a:t>
            </a:r>
            <a:r>
              <a:rPr lang="sr-Latn-CS" altLang="sr-Latn-RS" sz="2400" b="1" dirty="0">
                <a:solidFill>
                  <a:schemeClr val="tx1">
                    <a:lumMod val="85000"/>
                    <a:lumOff val="15000"/>
                  </a:schemeClr>
                </a:solidFill>
                <a:effectLst>
                  <a:outerShdw blurRad="38100" dist="38100" dir="2700000" algn="tl">
                    <a:srgbClr val="000000"/>
                  </a:outerShdw>
                </a:effectLst>
                <a:latin typeface="Times New Roman" pitchFamily="18" charset="0"/>
              </a:rPr>
              <a:t>faktor A </a:t>
            </a:r>
            <a:r>
              <a:rPr lang="sr-Latn-CS" altLang="sr-Latn-RS" sz="2400" b="1" dirty="0">
                <a:solidFill>
                  <a:srgbClr val="FF0066"/>
                </a:solidFill>
                <a:effectLst>
                  <a:outerShdw blurRad="38100" dist="38100" dir="2700000" algn="tl">
                    <a:srgbClr val="000000"/>
                  </a:outerShdw>
                </a:effectLst>
                <a:latin typeface="Times New Roman" pitchFamily="18" charset="0"/>
              </a:rPr>
              <a:t>nema operatora koordinata </a:t>
            </a:r>
            <a:r>
              <a:rPr lang="sr-Latn-CS" altLang="sr-Latn-RS" sz="2400" b="1" dirty="0">
                <a:solidFill>
                  <a:srgbClr val="333333"/>
                </a:solidFill>
                <a:effectLst>
                  <a:outerShdw blurRad="38100" dist="38100" dir="2700000" algn="tl">
                    <a:srgbClr val="000000"/>
                  </a:outerShdw>
                </a:effectLst>
                <a:latin typeface="Times New Roman" pitchFamily="18" charset="0"/>
              </a:rPr>
              <a:t>(koji uslovljava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promenu </a:t>
            </a:r>
            <a:r>
              <a:rPr lang="el-GR"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Δ</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v = 1) </a:t>
            </a:r>
            <a:r>
              <a:rPr lang="sr-Latn-CS" altLang="sr-Latn-RS" sz="2400" b="1" dirty="0">
                <a:solidFill>
                  <a:srgbClr val="333333"/>
                </a:solidFill>
                <a:effectLst>
                  <a:outerShdw blurRad="38100" dist="38100" dir="2700000" algn="tl">
                    <a:srgbClr val="000000"/>
                  </a:outerShdw>
                </a:effectLst>
                <a:latin typeface="Times New Roman" pitchFamily="18" charset="0"/>
              </a:rPr>
              <a:t> tako </a:t>
            </a:r>
            <a:r>
              <a:rPr lang="sr-Latn-CS" altLang="sr-Latn-RS" sz="2400" b="1" dirty="0">
                <a:solidFill>
                  <a:srgbClr val="FF0066"/>
                </a:solidFill>
                <a:effectLst>
                  <a:outerShdw blurRad="38100" dist="38100" dir="2700000" algn="tl">
                    <a:srgbClr val="000000"/>
                  </a:outerShdw>
                </a:effectLst>
                <a:latin typeface="Times New Roman" pitchFamily="18" charset="0"/>
              </a:rPr>
              <a:t>da je pojava overtonova u RR spektrima moguća</a:t>
            </a:r>
          </a:p>
          <a:p>
            <a:pPr>
              <a:spcBef>
                <a:spcPts val="0"/>
              </a:spcBef>
              <a:buFont typeface="Wingdings" panose="05000000000000000000" pitchFamily="2" charset="2"/>
              <a:buChar char="Ø"/>
            </a:pPr>
            <a:endParaRPr lang="sr-Latn-CS" altLang="sr-Latn-RS"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en-US" altLang="sr-Latn-RS" dirty="0"/>
          </a:p>
        </p:txBody>
      </p:sp>
      <p:sp>
        <p:nvSpPr>
          <p:cNvPr id="691210" name="Line 10"/>
          <p:cNvSpPr>
            <a:spLocks noChangeShapeType="1"/>
          </p:cNvSpPr>
          <p:nvPr/>
        </p:nvSpPr>
        <p:spPr bwMode="auto">
          <a:xfrm flipH="1" flipV="1">
            <a:off x="5000367" y="685800"/>
            <a:ext cx="1372937" cy="1730506"/>
          </a:xfrm>
          <a:prstGeom prst="line">
            <a:avLst/>
          </a:prstGeom>
          <a:noFill/>
          <a:ln w="158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
        <p:nvSpPr>
          <p:cNvPr id="691211" name="Line 11"/>
          <p:cNvSpPr>
            <a:spLocks noChangeShapeType="1"/>
          </p:cNvSpPr>
          <p:nvPr/>
        </p:nvSpPr>
        <p:spPr bwMode="auto">
          <a:xfrm flipV="1">
            <a:off x="1905000" y="1142999"/>
            <a:ext cx="914400" cy="1435231"/>
          </a:xfrm>
          <a:prstGeom prst="line">
            <a:avLst/>
          </a:prstGeom>
          <a:noFill/>
          <a:ln w="15875">
            <a:solidFill>
              <a:srgbClr val="FF0066"/>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graphicFrame>
        <p:nvGraphicFramePr>
          <p:cNvPr id="2" name="Object 1"/>
          <p:cNvGraphicFramePr>
            <a:graphicFrameLocks noChangeAspect="1"/>
          </p:cNvGraphicFramePr>
          <p:nvPr>
            <p:extLst>
              <p:ext uri="{D42A27DB-BD31-4B8C-83A1-F6EECF244321}">
                <p14:modId xmlns:p14="http://schemas.microsoft.com/office/powerpoint/2010/main" val="1538031562"/>
              </p:ext>
            </p:extLst>
          </p:nvPr>
        </p:nvGraphicFramePr>
        <p:xfrm>
          <a:off x="1676400" y="381000"/>
          <a:ext cx="4959350" cy="976312"/>
        </p:xfrm>
        <a:graphic>
          <a:graphicData uri="http://schemas.openxmlformats.org/presentationml/2006/ole">
            <mc:AlternateContent xmlns:mc="http://schemas.openxmlformats.org/markup-compatibility/2006">
              <mc:Choice xmlns:v="urn:schemas-microsoft-com:vml" Requires="v">
                <p:oleObj spid="_x0000_s723052" name="Equation" r:id="rId3" imgW="2577960" imgH="507960" progId="Equation.3">
                  <p:embed/>
                </p:oleObj>
              </mc:Choice>
              <mc:Fallback>
                <p:oleObj name="Equation" r:id="rId3" imgW="2577960" imgH="507960" progId="Equation.3">
                  <p:embed/>
                  <p:pic>
                    <p:nvPicPr>
                      <p:cNvPr id="0" name="Object 2"/>
                      <p:cNvPicPr>
                        <a:picLocks noChangeAspect="1" noChangeArrowheads="1"/>
                      </p:cNvPicPr>
                      <p:nvPr/>
                    </p:nvPicPr>
                    <p:blipFill>
                      <a:blip r:embed="rId4"/>
                      <a:srcRect/>
                      <a:stretch>
                        <a:fillRect/>
                      </a:stretch>
                    </p:blipFill>
                    <p:spPr bwMode="auto">
                      <a:xfrm>
                        <a:off x="1676400" y="381000"/>
                        <a:ext cx="4959350"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ounded Rectangle 3"/>
          <p:cNvSpPr/>
          <p:nvPr/>
        </p:nvSpPr>
        <p:spPr>
          <a:xfrm>
            <a:off x="2209800" y="552450"/>
            <a:ext cx="1143000" cy="5905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1" name="Rounded Rectangle 10"/>
          <p:cNvSpPr/>
          <p:nvPr/>
        </p:nvSpPr>
        <p:spPr>
          <a:xfrm>
            <a:off x="3371335" y="228600"/>
            <a:ext cx="3258066" cy="6477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extLst>
      <p:ext uri="{BB962C8B-B14F-4D97-AF65-F5344CB8AC3E}">
        <p14:creationId xmlns:p14="http://schemas.microsoft.com/office/powerpoint/2010/main" val="8995899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91211"/>
                                        </p:tgtEl>
                                        <p:attrNameLst>
                                          <p:attrName>style.visibility</p:attrName>
                                        </p:attrNameLst>
                                      </p:cBhvr>
                                      <p:to>
                                        <p:strVal val="visible"/>
                                      </p:to>
                                    </p:set>
                                    <p:animEffect transition="in" filter="wipe(down)">
                                      <p:cBhvr>
                                        <p:cTn id="7" dur="500"/>
                                        <p:tgtEl>
                                          <p:spTgt spid="6912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91210"/>
                                        </p:tgtEl>
                                        <p:attrNameLst>
                                          <p:attrName>style.visibility</p:attrName>
                                        </p:attrNameLst>
                                      </p:cBhvr>
                                      <p:to>
                                        <p:strVal val="visible"/>
                                      </p:to>
                                    </p:set>
                                    <p:animEffect transition="in" filter="strips(downLeft)">
                                      <p:cBhvr>
                                        <p:cTn id="12" dur="500"/>
                                        <p:tgtEl>
                                          <p:spTgt spid="691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1210" grpId="0" animBg="1"/>
      <p:bldP spid="691211"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676400"/>
            <a:ext cx="8458200" cy="4154984"/>
          </a:xfrm>
          <a:prstGeom prst="rect">
            <a:avLst/>
          </a:prstGeom>
        </p:spPr>
        <p:txBody>
          <a:bodyPr wrap="square">
            <a:spAutoFit/>
          </a:bodyPr>
          <a:lstStyle/>
          <a:p>
            <a:pPr marL="285750" indent="-285750">
              <a:buFont typeface="Wingdings" panose="05000000000000000000" pitchFamily="2" charset="2"/>
              <a:buChar char="Ø"/>
            </a:pPr>
            <a:r>
              <a:rPr lang="sr-Latn-R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član A postaje veliki</a:t>
            </a:r>
            <a:r>
              <a:rPr lang="sr-Latn-R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R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 dominantan u odnosu na član B, kada je oscilatiorna jačina elektronskog prelaza velika</a:t>
            </a:r>
          </a:p>
          <a:p>
            <a:pPr marL="285750" indent="-285750">
              <a:buFont typeface="Wingdings" panose="05000000000000000000" pitchFamily="2" charset="2"/>
              <a:buChar char="Ø"/>
            </a:pPr>
            <a:endParaRPr lang="sr-Latn-RS"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tada pojačanje intenziteta normalnog oblika vibracija zavisi od FK faktora koji je </a:t>
            </a:r>
            <a:r>
              <a:rPr lang="sr-Latn-RS" sz="24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uslovljen geometrijom pobuđenog stanja</a:t>
            </a:r>
          </a:p>
          <a:p>
            <a:pPr marL="285750" indent="-285750">
              <a:buFont typeface="Wingdings" panose="05000000000000000000" pitchFamily="2" charset="2"/>
              <a:buChar char="Ø"/>
            </a:pPr>
            <a:endParaRPr lang="sr-Latn-RS" sz="24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sz="24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iz razloga ortogonalnosti vibracionih talasnih funkcija bilo koji od integrala postaje = 0 sem u slučaju kada se ravnotežni položaj menja u pobuđenom stanju što se dešava u slučaju pobuđivanja totalno simetričnih vibracija</a:t>
            </a:r>
          </a:p>
        </p:txBody>
      </p:sp>
      <p:sp>
        <p:nvSpPr>
          <p:cNvPr id="5" name="Rounded Rectangle 4"/>
          <p:cNvSpPr/>
          <p:nvPr/>
        </p:nvSpPr>
        <p:spPr>
          <a:xfrm>
            <a:off x="2133600" y="747081"/>
            <a:ext cx="1371600" cy="4613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graphicFrame>
        <p:nvGraphicFramePr>
          <p:cNvPr id="6" name="Object 5"/>
          <p:cNvGraphicFramePr>
            <a:graphicFrameLocks noChangeAspect="1"/>
          </p:cNvGraphicFramePr>
          <p:nvPr>
            <p:extLst>
              <p:ext uri="{D42A27DB-BD31-4B8C-83A1-F6EECF244321}">
                <p14:modId xmlns:p14="http://schemas.microsoft.com/office/powerpoint/2010/main" val="707831663"/>
              </p:ext>
            </p:extLst>
          </p:nvPr>
        </p:nvGraphicFramePr>
        <p:xfrm>
          <a:off x="914400" y="528779"/>
          <a:ext cx="7345362" cy="976313"/>
        </p:xfrm>
        <a:graphic>
          <a:graphicData uri="http://schemas.openxmlformats.org/presentationml/2006/ole">
            <mc:AlternateContent xmlns:mc="http://schemas.openxmlformats.org/markup-compatibility/2006">
              <mc:Choice xmlns:v="urn:schemas-microsoft-com:vml" Requires="v">
                <p:oleObj spid="_x0000_s718966" name="Equation" r:id="rId3" imgW="3416040" imgH="507960" progId="Equation.3">
                  <p:embed/>
                </p:oleObj>
              </mc:Choice>
              <mc:Fallback>
                <p:oleObj name="Equation" r:id="rId3" imgW="3416040" imgH="507960" progId="Equation.3">
                  <p:embed/>
                  <p:pic>
                    <p:nvPicPr>
                      <p:cNvPr id="0" name="Object 2"/>
                      <p:cNvPicPr>
                        <a:picLocks noChangeAspect="1" noChangeArrowheads="1"/>
                      </p:cNvPicPr>
                      <p:nvPr/>
                    </p:nvPicPr>
                    <p:blipFill>
                      <a:blip r:embed="rId4"/>
                      <a:srcRect/>
                      <a:stretch>
                        <a:fillRect/>
                      </a:stretch>
                    </p:blipFill>
                    <p:spPr bwMode="auto">
                      <a:xfrm>
                        <a:off x="914400" y="528779"/>
                        <a:ext cx="7345362" cy="976313"/>
                      </a:xfrm>
                      <a:prstGeom prst="rect">
                        <a:avLst/>
                      </a:prstGeom>
                      <a:noFill/>
                      <a:ln>
                        <a:noFill/>
                      </a:ln>
                    </p:spPr>
                  </p:pic>
                </p:oleObj>
              </mc:Fallback>
            </mc:AlternateContent>
          </a:graphicData>
        </a:graphic>
      </p:graphicFrame>
      <p:sp>
        <p:nvSpPr>
          <p:cNvPr id="7" name="Rounded Rectangle 6"/>
          <p:cNvSpPr/>
          <p:nvPr/>
        </p:nvSpPr>
        <p:spPr>
          <a:xfrm>
            <a:off x="5430795" y="530838"/>
            <a:ext cx="1676400" cy="4613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2" name="Rounded Rectangle 11"/>
          <p:cNvSpPr/>
          <p:nvPr/>
        </p:nvSpPr>
        <p:spPr>
          <a:xfrm>
            <a:off x="3619500" y="541135"/>
            <a:ext cx="1676400" cy="4613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extLst>
      <p:ext uri="{BB962C8B-B14F-4D97-AF65-F5344CB8AC3E}">
        <p14:creationId xmlns:p14="http://schemas.microsoft.com/office/powerpoint/2010/main" val="103335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anim calcmode="lin" valueType="num">
                                      <p:cBhvr>
                                        <p:cTn id="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anim calcmode="lin" valueType="num">
                                      <p:cBhvr>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barn(inVertical)">
                                      <p:cBhvr>
                                        <p:cTn id="19" dur="500"/>
                                        <p:tgtEl>
                                          <p:spTgt spid="2">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inVertical)">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arn(inVertical)">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r-Latn-RS" altLang="sr-Latn-R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4"/>
          <p:cNvSpPr>
            <a:spLocks noChangeArrowheads="1"/>
          </p:cNvSpPr>
          <p:nvPr/>
        </p:nvSpPr>
        <p:spPr bwMode="auto">
          <a:xfrm>
            <a:off x="1384300" y="1676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r-Latn-RS" altLang="sr-Latn-RS" sz="1800" b="0" i="0" u="none" strike="noStrike" cap="none" normalizeH="0" baseline="0" smtClean="0">
              <a:ln>
                <a:noFill/>
              </a:ln>
              <a:solidFill>
                <a:schemeClr val="tx1"/>
              </a:solidFill>
              <a:effectLst/>
              <a:latin typeface="Arial" pitchFamily="34" charset="0"/>
              <a:cs typeface="Arial" pitchFamily="34" charset="0"/>
            </a:endParaRPr>
          </a:p>
        </p:txBody>
      </p:sp>
      <p:pic>
        <p:nvPicPr>
          <p:cNvPr id="7198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870" y="597419"/>
            <a:ext cx="4552950" cy="5266579"/>
          </a:xfrm>
          <a:prstGeom prst="rect">
            <a:avLst/>
          </a:prstGeom>
          <a:noFill/>
          <a:ln w="9525">
            <a:solidFill>
              <a:schemeClr val="tx1"/>
            </a:solidFill>
            <a:miter lim="800000"/>
            <a:headEnd/>
            <a:tailEnd/>
          </a:ln>
          <a:effectLst>
            <a:glow rad="228600">
              <a:schemeClr val="accent4">
                <a:satMod val="175000"/>
                <a:alpha val="40000"/>
              </a:schemeClr>
            </a:glow>
          </a:effectLst>
          <a:extLst>
            <a:ext uri="{909E8E84-426E-40DD-AFC4-6F175D3DCCD1}">
              <a14:hiddenFill xmlns:a14="http://schemas.microsoft.com/office/drawing/2010/main">
                <a:solidFill>
                  <a:schemeClr val="accent1"/>
                </a:solidFill>
              </a14:hiddenFill>
            </a:ext>
          </a:extLst>
        </p:spPr>
      </p:pic>
      <p:sp>
        <p:nvSpPr>
          <p:cNvPr id="6" name="Rectangle 5"/>
          <p:cNvSpPr/>
          <p:nvPr/>
        </p:nvSpPr>
        <p:spPr>
          <a:xfrm>
            <a:off x="5158946" y="1245549"/>
            <a:ext cx="3810000" cy="3970318"/>
          </a:xfrm>
          <a:prstGeom prst="rect">
            <a:avLst/>
          </a:prstGeom>
        </p:spPr>
        <p:txBody>
          <a:bodyPr wrap="square">
            <a:spAutoFit/>
          </a:bodyPr>
          <a:lstStyle/>
          <a:p>
            <a:pPr marL="285750" indent="-285750">
              <a:buFont typeface="Wingdings" panose="05000000000000000000" pitchFamily="2" charset="2"/>
              <a:buChar char="Ø"/>
            </a:pP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primer je </a:t>
            </a: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 prelaz prelaz C=C veze kome odgovara aposrciona traka na oko 200 nm</a:t>
            </a: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marL="285750" indent="-285750">
              <a:buFont typeface="Wingdings" panose="05000000000000000000" pitchFamily="2" charset="2"/>
              <a:buChar char="Ø"/>
            </a:pPr>
            <a:endPar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prelaskom elektrona u  </a:t>
            </a:r>
            <a:r>
              <a:rPr lang="sr-Latn-R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a:t>
            </a: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antivezivnu MO smanjuje se red veze i veza postaje jednostruka a  time i duža od dvostruke</a:t>
            </a:r>
          </a:p>
          <a:p>
            <a:pPr marL="285750" indent="-285750">
              <a:buFont typeface="Wingdings" panose="05000000000000000000" pitchFamily="2" charset="2"/>
              <a:buChar char="Ø"/>
            </a:pPr>
            <a:endParaRPr lang="sr-Latn-R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a:p>
            <a:pPr marL="285750" indent="-285750">
              <a:buFont typeface="Wingdings" panose="05000000000000000000" pitchFamily="2" charset="2"/>
              <a:buChar char="Ø"/>
            </a:pP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znači da će u pobuđenom stanju potencijalna kriva imati određeni pomak u odnosu na krivu koja opisuje osnovno stanje</a:t>
            </a:r>
          </a:p>
          <a:p>
            <a:endParaRPr lang="sr-Latn-R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p:txBody>
      </p:sp>
    </p:spTree>
    <p:extLst>
      <p:ext uri="{BB962C8B-B14F-4D97-AF65-F5344CB8AC3E}">
        <p14:creationId xmlns:p14="http://schemas.microsoft.com/office/powerpoint/2010/main" val="429062424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p:cNvGraphicFramePr>
            <a:graphicFrameLocks noChangeAspect="1"/>
          </p:cNvGraphicFramePr>
          <p:nvPr>
            <p:extLst>
              <p:ext uri="{D42A27DB-BD31-4B8C-83A1-F6EECF244321}">
                <p14:modId xmlns:p14="http://schemas.microsoft.com/office/powerpoint/2010/main" val="2098279669"/>
              </p:ext>
            </p:extLst>
          </p:nvPr>
        </p:nvGraphicFramePr>
        <p:xfrm>
          <a:off x="533400" y="533400"/>
          <a:ext cx="5519737" cy="976945"/>
        </p:xfrm>
        <a:graphic>
          <a:graphicData uri="http://schemas.openxmlformats.org/presentationml/2006/ole">
            <mc:AlternateContent xmlns:mc="http://schemas.openxmlformats.org/markup-compatibility/2006">
              <mc:Choice xmlns:v="urn:schemas-microsoft-com:vml" Requires="v">
                <p:oleObj spid="_x0000_s721010" name="Equation" r:id="rId3" imgW="2869920" imgH="507960" progId="Equation.3">
                  <p:embed/>
                </p:oleObj>
              </mc:Choice>
              <mc:Fallback>
                <p:oleObj name="Equation" r:id="rId3" imgW="2869920" imgH="50796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533400"/>
                        <a:ext cx="5519737" cy="976945"/>
                      </a:xfrm>
                      <a:prstGeom prst="rect">
                        <a:avLst/>
                      </a:prstGeom>
                      <a:solidFill>
                        <a:schemeClr val="bg1">
                          <a:lumMod val="85000"/>
                        </a:schemeClr>
                      </a:solidFill>
                      <a:ln>
                        <a:solidFill>
                          <a:schemeClr val="tx1">
                            <a:lumMod val="85000"/>
                            <a:lumOff val="15000"/>
                          </a:schemeClr>
                        </a:solidFill>
                      </a:ln>
                    </p:spPr>
                  </p:pic>
                </p:oleObj>
              </mc:Fallback>
            </mc:AlternateContent>
          </a:graphicData>
        </a:graphic>
      </p:graphicFrame>
      <p:sp>
        <p:nvSpPr>
          <p:cNvPr id="4" name="Rectangle 3"/>
          <p:cNvSpPr/>
          <p:nvPr/>
        </p:nvSpPr>
        <p:spPr>
          <a:xfrm>
            <a:off x="236838" y="1905000"/>
            <a:ext cx="5867400" cy="4431983"/>
          </a:xfrm>
          <a:prstGeom prst="rect">
            <a:avLst/>
          </a:prstGeom>
        </p:spPr>
        <p:txBody>
          <a:bodyPr wrap="square">
            <a:spAutoFit/>
          </a:bodyPr>
          <a:lstStyle/>
          <a:p>
            <a:pPr marL="285750" indent="-285750">
              <a:buFont typeface="Wingdings" panose="05000000000000000000" pitchFamily="2" charset="2"/>
              <a:buChar char="Ø"/>
            </a:pPr>
            <a:r>
              <a:rPr lang="sr-Latn-R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FK faktor koji kupluje vibraciona stanja elektronskih stanja između kojih se vrši </a:t>
            </a: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prelaz </a:t>
            </a:r>
            <a:r>
              <a:rPr lang="sr-Latn-R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će zavisiti od međusobnog preklapanja vib. talasnih funkcija  </a:t>
            </a:r>
            <a:endPar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a:p>
            <a:pPr marL="285750" indent="-285750">
              <a:buFont typeface="Wingdings" panose="05000000000000000000" pitchFamily="2" charset="2"/>
              <a:buChar char="Ø"/>
            </a:pPr>
            <a:endParaRPr lang="sr-Latn-R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a:p>
            <a:pPr marL="285750" indent="-285750">
              <a:buFont typeface="Wingdings" panose="05000000000000000000" pitchFamily="2" charset="2"/>
              <a:buChar char="Ø"/>
            </a:pP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talasne </a:t>
            </a:r>
            <a:r>
              <a:rPr lang="sr-Latn-RS"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funkcije prvog </a:t>
            </a: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integrala </a:t>
            </a:r>
            <a:r>
              <a:rPr lang="sr-Latn-RS" b="1" i="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a:t>
            </a:r>
            <a:r>
              <a:rPr lang="sr-Latn-RS" b="1" i="1" baseline="-25000"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vib(g)</a:t>
            </a:r>
            <a:r>
              <a:rPr lang="sr-Latn-RS" b="1" i="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i </a:t>
            </a:r>
            <a:r>
              <a:rPr lang="sr-Latn-RS" b="1" i="1" baseline="-25000"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vib(i) </a:t>
            </a:r>
            <a:r>
              <a:rPr lang="sr-Latn-RS" b="1" i="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a:t>
            </a: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imaju istu simetriju ali usled promene interne koordinate i pomaka potencijalne krive pobuđenog stanja njihov proizvod  0 ali manji od 1</a:t>
            </a:r>
          </a:p>
          <a:p>
            <a:endParaRPr lang="sr-Latn-RS" b="1" baseline="-25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a:p>
            <a:pPr marL="285750" indent="-285750">
              <a:buFont typeface="Wingdings" panose="05000000000000000000" pitchFamily="2" charset="2"/>
              <a:buChar char="Ø"/>
            </a:pPr>
            <a:r>
              <a:rPr lang="sr-Latn-RS"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takođe proizvod talasnih funkcija </a:t>
            </a:r>
            <a:r>
              <a:rPr lang="sr-Latn-RS" b="1" i="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a:t>
            </a:r>
            <a:r>
              <a:rPr lang="sr-Latn-RS" b="1" i="1" baseline="-25000"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vib(f)</a:t>
            </a:r>
            <a:r>
              <a:rPr lang="sr-Latn-RS" b="1" i="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a:t>
            </a:r>
            <a:r>
              <a:rPr lang="sr-Latn-RS" b="1" i="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i </a:t>
            </a:r>
            <a:r>
              <a:rPr lang="sr-Latn-RS" b="1" i="1" baseline="-25000"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vib(i) </a:t>
            </a:r>
            <a:r>
              <a:rPr lang="sr-Latn-RS" b="1" i="1" baseline="-25000"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a:t>
            </a:r>
            <a:r>
              <a:rPr lang="sr-Latn-RS"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je različit od nule</a:t>
            </a:r>
            <a:endParaRPr lang="sr-Latn-RS"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a:p>
            <a:pPr marL="285750" indent="-285750">
              <a:buFont typeface="Wingdings" panose="05000000000000000000" pitchFamily="2" charset="2"/>
              <a:buChar char="Ø"/>
            </a:pPr>
            <a:endParaRPr lang="sr-Latn-RS"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a:p>
            <a:pPr marL="285750" indent="-285750">
              <a:buFont typeface="Wingdings" panose="05000000000000000000" pitchFamily="2" charset="2"/>
              <a:buChar char="Ø"/>
            </a:pPr>
            <a:r>
              <a:rPr lang="sr-Latn-RS"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VIBRACIONI OBLIK KOJI UKLJUČUJE C=C ISTEŽUĆU VIBRACIJU DAJE FK FAKTOR KOJI JE  0 ŠTO ZNAČI DA SE KAO TAKAV REZONANTNO POJAČAVA PREKO FAKTORA  A</a:t>
            </a:r>
            <a:endParaRPr lang="sr-Latn-RS"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p:txBody>
      </p:sp>
      <p:pic>
        <p:nvPicPr>
          <p:cNvPr id="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04238" y="1676400"/>
            <a:ext cx="2698363" cy="3121304"/>
          </a:xfrm>
          <a:prstGeom prst="rect">
            <a:avLst/>
          </a:prstGeom>
          <a:noFill/>
          <a:ln w="9525">
            <a:solidFill>
              <a:schemeClr val="tx1"/>
            </a:solidFill>
            <a:miter lim="800000"/>
            <a:headEnd/>
            <a:tailEnd/>
          </a:ln>
          <a:effectLst>
            <a:glow rad="228600">
              <a:schemeClr val="accent4">
                <a:satMod val="175000"/>
                <a:alpha val="40000"/>
              </a:schemeClr>
            </a:glo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3272408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458200" cy="2862322"/>
          </a:xfrm>
          <a:prstGeom prst="rect">
            <a:avLst/>
          </a:prstGeom>
        </p:spPr>
        <p:txBody>
          <a:bodyPr wrap="square">
            <a:spAutoFit/>
          </a:bodyPr>
          <a:lstStyle/>
          <a:p>
            <a:pPr marL="285750" indent="-285750">
              <a:buFont typeface="Wingdings" panose="05000000000000000000" pitchFamily="2" charset="2"/>
              <a:buChar char="Ø"/>
            </a:pP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situacija je drugačija u slučaju kada se radi o C-H istežućoj vibraciji kod koje se C-H rastojanje pobuđivanjem  </a:t>
            </a: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prelaza ne menja</a:t>
            </a:r>
          </a:p>
          <a:p>
            <a:endPar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a:p>
            <a:r>
              <a:rPr lang="sr-Latn-RS" sz="20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 VIBRACIONI OBLICI KOD KOJIH SE BAR JEDNA INTERNA KOORDINATA MENJA PRILIKOM POBUĐIVANJA ELEKTRONSKOG PRELAZA MOGU SE REZONANTNO POJAČATI PREKO FK MEHANIZMA KOJI SE KVANTITATIVNO IZRAŽAVA FAKTOROM  A</a:t>
            </a:r>
          </a:p>
          <a:p>
            <a:pPr marL="285750" indent="-285750">
              <a:buFont typeface="Wingdings" panose="05000000000000000000" pitchFamily="2" charset="2"/>
              <a:buChar char="Ø"/>
            </a:pPr>
            <a:endParaRPr lang="sr-Latn-RS" sz="20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a:p>
            <a:pPr marL="285750" indent="-285750">
              <a:buFont typeface="Wingdings" panose="05000000000000000000" pitchFamily="2" charset="2"/>
              <a:buChar char="Ø"/>
            </a:pPr>
            <a:endParaRPr 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93170503"/>
              </p:ext>
            </p:extLst>
          </p:nvPr>
        </p:nvGraphicFramePr>
        <p:xfrm>
          <a:off x="4114800" y="3028384"/>
          <a:ext cx="4618505" cy="1057870"/>
        </p:xfrm>
        <a:graphic>
          <a:graphicData uri="http://schemas.openxmlformats.org/presentationml/2006/ole">
            <mc:AlternateContent xmlns:mc="http://schemas.openxmlformats.org/markup-compatibility/2006">
              <mc:Choice xmlns:v="urn:schemas-microsoft-com:vml" Requires="v">
                <p:oleObj spid="_x0000_s722031" name="Equation" r:id="rId3" imgW="2273040" imgH="520560" progId="Equation.3">
                  <p:embed/>
                </p:oleObj>
              </mc:Choice>
              <mc:Fallback>
                <p:oleObj name="Equation" r:id="rId3" imgW="2273040" imgH="52056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3028384"/>
                        <a:ext cx="4618505" cy="1057870"/>
                      </a:xfrm>
                      <a:prstGeom prst="rect">
                        <a:avLst/>
                      </a:prstGeom>
                      <a:solidFill>
                        <a:schemeClr val="bg1">
                          <a:lumMod val="85000"/>
                        </a:schemeClr>
                      </a:solidFill>
                      <a:ln>
                        <a:solidFill>
                          <a:schemeClr val="tx1">
                            <a:lumMod val="85000"/>
                            <a:lumOff val="15000"/>
                          </a:schemeClr>
                        </a:solidFill>
                      </a:ln>
                    </p:spPr>
                  </p:pic>
                </p:oleObj>
              </mc:Fallback>
            </mc:AlternateContent>
          </a:graphicData>
        </a:graphic>
      </p:graphicFrame>
      <p:sp>
        <p:nvSpPr>
          <p:cNvPr id="5" name="Rectangle 4"/>
          <p:cNvSpPr/>
          <p:nvPr/>
        </p:nvSpPr>
        <p:spPr>
          <a:xfrm>
            <a:off x="350109" y="2895600"/>
            <a:ext cx="3459892" cy="1938992"/>
          </a:xfrm>
          <a:prstGeom prst="rect">
            <a:avLst/>
          </a:prstGeom>
        </p:spPr>
        <p:txBody>
          <a:bodyPr wrap="square">
            <a:spAutoFit/>
          </a:bodyPr>
          <a:lstStyle/>
          <a:p>
            <a:r>
              <a:rPr lang="sr-Latn-RS" sz="2000" b="1"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veza faktora A </a:t>
            </a:r>
            <a:r>
              <a:rPr lang="sr-Latn-RS" sz="2000" b="1"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i </a:t>
            </a:r>
            <a:r>
              <a:rPr lang="sr-Latn-RS" sz="2000" b="1"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veličine</a:t>
            </a:r>
          </a:p>
          <a:p>
            <a:r>
              <a:rPr lang="sr-Latn-RS" sz="2000" b="1"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pomeranja pobuđenog stanja (s) kod vibracionih oblika koji zavise od </a:t>
            </a:r>
            <a:r>
              <a:rPr 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JEDNE </a:t>
            </a:r>
            <a:r>
              <a:rPr lang="sr-Latn-RS" sz="2000" b="1" dirty="0" smtClean="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normalne koordinate</a:t>
            </a:r>
          </a:p>
          <a:p>
            <a:endParaRPr lang="sr-Latn-RS" sz="2000" b="1"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endParaRPr>
          </a:p>
        </p:txBody>
      </p:sp>
      <p:sp>
        <p:nvSpPr>
          <p:cNvPr id="6" name="Right Arrow 5"/>
          <p:cNvSpPr/>
          <p:nvPr/>
        </p:nvSpPr>
        <p:spPr>
          <a:xfrm>
            <a:off x="3657600" y="3505200"/>
            <a:ext cx="304801" cy="228600"/>
          </a:xfrm>
          <a:prstGeom prst="rightArrow">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3" name="Rounded Rectangle 2"/>
          <p:cNvSpPr/>
          <p:nvPr/>
        </p:nvSpPr>
        <p:spPr>
          <a:xfrm>
            <a:off x="350108" y="1219200"/>
            <a:ext cx="8489091" cy="1447800"/>
          </a:xfrm>
          <a:prstGeom prst="round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7" name="Rectangle 6"/>
          <p:cNvSpPr/>
          <p:nvPr/>
        </p:nvSpPr>
        <p:spPr>
          <a:xfrm>
            <a:off x="403225" y="4756655"/>
            <a:ext cx="8435974" cy="707886"/>
          </a:xfrm>
          <a:prstGeom prst="rect">
            <a:avLst/>
          </a:prstGeom>
        </p:spPr>
        <p:txBody>
          <a:bodyPr wrap="square">
            <a:spAutoFit/>
          </a:bodyPr>
          <a:lstStyle/>
          <a:p>
            <a:pPr lvl="0"/>
            <a:r>
              <a:rPr lang="sr-Latn-RS" sz="2000" b="1" dirty="0">
                <a:solidFill>
                  <a:srgbClr val="0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a:rPr>
              <a:t>(situacija je mnogo komplikovanja kada normalni oblik vibracije zavisi od više normalnih koordinata)</a:t>
            </a:r>
            <a:endParaRPr lang="sr-Latn-RS" dirty="0">
              <a:solidFill>
                <a:srgbClr val="000000"/>
              </a:solidFill>
            </a:endParaRPr>
          </a:p>
        </p:txBody>
      </p:sp>
    </p:spTree>
    <p:extLst>
      <p:ext uri="{BB962C8B-B14F-4D97-AF65-F5344CB8AC3E}">
        <p14:creationId xmlns:p14="http://schemas.microsoft.com/office/powerpoint/2010/main" val="3410801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48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7887" y="533400"/>
            <a:ext cx="5227226" cy="3414713"/>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
        <p:nvSpPr>
          <p:cNvPr id="334860" name="Rectangle 12"/>
          <p:cNvSpPr>
            <a:spLocks noChangeArrowheads="1"/>
          </p:cNvSpPr>
          <p:nvPr/>
        </p:nvSpPr>
        <p:spPr bwMode="auto">
          <a:xfrm>
            <a:off x="381000" y="4191000"/>
            <a:ext cx="8153400"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a:buFont typeface="Wingdings" panose="05000000000000000000" pitchFamily="2" charset="2"/>
              <a:buChar char="Ø"/>
            </a:pPr>
            <a:r>
              <a:rPr lang="sr-Latn-C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crvenkasto </a:t>
            </a:r>
            <a:r>
              <a:rPr lang="sr-Latn-C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Sunčevo svetlo koje se vidi pri zalasku Sunca je posledica toga što se </a:t>
            </a:r>
            <a:r>
              <a:rPr lang="sr-Latn-C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njegovim zalaskom odn. njegovim spuštanjem ka horizontu povećava gustina atmosfere </a:t>
            </a:r>
            <a:r>
              <a:rPr lang="sr-Latn-C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kroz </a:t>
            </a:r>
            <a:r>
              <a:rPr lang="sr-Latn-C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koju svetlost prolazi a to pojačava Rejlijevo rasejanje tako da se kraći talasi </a:t>
            </a:r>
            <a:r>
              <a:rPr lang="sr-Latn-CS" altLang="sr-Latn-RS"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potpuno </a:t>
            </a:r>
            <a:r>
              <a:rPr lang="sr-Latn-CS" altLang="sr-Latn-RS"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rasejavaju i uklanjaju plavu komponentu zračenja</a:t>
            </a:r>
          </a:p>
          <a:p>
            <a:pPr marL="285750" indent="-285750">
              <a:buFont typeface="Wingdings" panose="05000000000000000000" pitchFamily="2" charset="2"/>
              <a:buChar char="Ø"/>
            </a:pPr>
            <a:endParaRPr lang="sr-Latn-C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sr-Latn-C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preostalo </a:t>
            </a:r>
            <a:r>
              <a:rPr lang="sr-Latn-CS" altLang="sr-Latn-RS" b="1" dirty="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nerasejano zračenje se sastoji od dužih talasa što daje crveno-narandžastu boju </a:t>
            </a:r>
            <a:r>
              <a:rPr lang="sr-Latn-CS" altLang="sr-Latn-RS" b="1" dirty="0" smtClean="0">
                <a:solidFill>
                  <a:schemeClr val="tx1">
                    <a:lumMod val="95000"/>
                    <a:lumOff val="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neba</a:t>
            </a:r>
            <a:endParaRPr lang="sr-Latn-CS" altLang="sr-Latn-RS" sz="2000" b="1" dirty="0">
              <a:solidFill>
                <a:srgbClr val="4D4D4D"/>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382577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ChangeArrowheads="1"/>
          </p:cNvSpPr>
          <p:nvPr>
            <p:ph type="body" idx="1"/>
          </p:nvPr>
        </p:nvSpPr>
        <p:spPr>
          <a:xfrm>
            <a:off x="304800" y="533400"/>
            <a:ext cx="8229600" cy="4495800"/>
          </a:xfrm>
        </p:spPr>
        <p:txBody>
          <a:bodyPr/>
          <a:lstStyle/>
          <a:p>
            <a:pPr>
              <a:buFontTx/>
              <a:buNone/>
            </a:pPr>
            <a:r>
              <a:rPr lang="pl-PL" altLang="sr-Latn-RS" sz="2400" b="1" u="sng"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 bi prelaz pojačan faktorom A bio intenzivan</a:t>
            </a:r>
            <a:r>
              <a:rPr lang="pl-PL" altLang="sr-Latn-RS" sz="24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a:t>
            </a:r>
          </a:p>
          <a:p>
            <a:pPr>
              <a:buFontTx/>
              <a:buNone/>
            </a:pPr>
            <a:endParaRPr lang="pl-PL" altLang="sr-Latn-RS" sz="24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pl-PL" altLang="sr-Latn-RS" sz="24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mora </a:t>
            </a:r>
            <a:r>
              <a:rPr lang="pl-PL" altLang="sr-Latn-RS" sz="24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da se dešava između stanja sa velikom </a:t>
            </a:r>
            <a:r>
              <a:rPr lang="pl-PL" altLang="sr-Latn-RS" sz="24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elektronskom  </a:t>
            </a:r>
            <a:r>
              <a:rPr lang="pl-PL" altLang="sr-Latn-RS" sz="24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gustinom (vertikalan prelaz)</a:t>
            </a:r>
          </a:p>
          <a:p>
            <a:pPr>
              <a:buFont typeface="Wingdings" panose="05000000000000000000" pitchFamily="2" charset="2"/>
              <a:buChar char="Ø"/>
            </a:pPr>
            <a:endParaRPr lang="pl-PL" altLang="sr-Latn-RS" sz="24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pl-PL" altLang="sr-Latn-RS" sz="24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prelaz </a:t>
            </a:r>
            <a:r>
              <a:rPr lang="pl-PL" altLang="sr-Latn-RS" sz="24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mora biti dozvoljen po pravilima </a:t>
            </a:r>
            <a:r>
              <a:rPr lang="pl-PL" altLang="sr-Latn-RS" sz="24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izbora</a:t>
            </a:r>
          </a:p>
          <a:p>
            <a:pPr marL="0" indent="0">
              <a:buNone/>
            </a:pPr>
            <a:endParaRPr lang="pl-PL" altLang="sr-Latn-RS" sz="24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pl-PL" altLang="sr-Latn-RS" sz="2400" b="1" dirty="0" smtClean="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pojačanje </a:t>
            </a:r>
            <a:r>
              <a:rPr lang="pl-PL" altLang="sr-Latn-RS" sz="2400" b="1" dirty="0">
                <a:solidFill>
                  <a:schemeClr val="tx1">
                    <a:lumMod val="85000"/>
                    <a:lumOff val="15000"/>
                  </a:schemeClr>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intenziteta faktorom A javlja se kada </a:t>
            </a:r>
            <a:r>
              <a:rPr lang="pl-PL" altLang="sr-Latn-RS" sz="2400" b="1" dirty="0">
                <a:solidFill>
                  <a:srgbClr val="FF0066"/>
                </a:solidFill>
                <a:effectLst>
                  <a:outerShdw blurRad="38100" dist="38100" dir="2700000" algn="tl">
                    <a:srgbClr val="000000"/>
                  </a:outerShdw>
                </a:effectLst>
                <a:latin typeface="Times New Roman" pitchFamily="18" charset="0"/>
              </a:rPr>
              <a:t>postoji </a:t>
            </a:r>
            <a:r>
              <a:rPr lang="pl-PL" altLang="sr-Latn-RS" sz="2400" b="1" dirty="0" smtClean="0">
                <a:solidFill>
                  <a:srgbClr val="FF0066"/>
                </a:solidFill>
                <a:effectLst>
                  <a:outerShdw blurRad="38100" dist="38100" dir="2700000" algn="tl">
                    <a:srgbClr val="000000"/>
                  </a:outerShdw>
                </a:effectLst>
                <a:latin typeface="Times New Roman" pitchFamily="18" charset="0"/>
              </a:rPr>
              <a:t>  </a:t>
            </a:r>
            <a:r>
              <a:rPr lang="pl-PL" altLang="sr-Latn-RS" sz="2400" b="1" dirty="0">
                <a:solidFill>
                  <a:srgbClr val="FF0066"/>
                </a:solidFill>
                <a:effectLst>
                  <a:outerShdw blurRad="38100" dist="38100" dir="2700000" algn="tl">
                    <a:srgbClr val="000000"/>
                  </a:outerShdw>
                </a:effectLst>
                <a:latin typeface="Times New Roman" pitchFamily="18" charset="0"/>
              </a:rPr>
              <a:t>razlika</a:t>
            </a:r>
            <a:r>
              <a:rPr lang="pl-PL" altLang="sr-Latn-RS" sz="2400" b="1" dirty="0">
                <a:solidFill>
                  <a:srgbClr val="4D4D4D"/>
                </a:solidFill>
                <a:effectLst>
                  <a:outerShdw blurRad="38100" dist="38100" dir="2700000" algn="tl">
                    <a:srgbClr val="000000"/>
                  </a:outerShdw>
                </a:effectLst>
                <a:latin typeface="Times New Roman" pitchFamily="18" charset="0"/>
              </a:rPr>
              <a:t> </a:t>
            </a:r>
            <a:r>
              <a:rPr lang="pl-PL" altLang="sr-Latn-RS" sz="2400" b="1" dirty="0">
                <a:solidFill>
                  <a:schemeClr val="tx1">
                    <a:lumMod val="85000"/>
                    <a:lumOff val="15000"/>
                  </a:schemeClr>
                </a:solidFill>
                <a:effectLst>
                  <a:outerShdw blurRad="38100" dist="38100" dir="2700000" algn="tl">
                    <a:srgbClr val="000000"/>
                  </a:outerShdw>
                </a:effectLst>
                <a:latin typeface="Times New Roman" pitchFamily="18" charset="0"/>
              </a:rPr>
              <a:t>u nuklearnim geometrijama osnovnog i </a:t>
            </a:r>
            <a:r>
              <a:rPr lang="pl-PL" altLang="sr-Latn-RS" sz="2400" b="1" dirty="0" smtClean="0">
                <a:solidFill>
                  <a:schemeClr val="tx1">
                    <a:lumMod val="85000"/>
                    <a:lumOff val="15000"/>
                  </a:schemeClr>
                </a:solidFill>
                <a:effectLst>
                  <a:outerShdw blurRad="38100" dist="38100" dir="2700000" algn="tl">
                    <a:srgbClr val="000000"/>
                  </a:outerShdw>
                </a:effectLst>
                <a:latin typeface="Times New Roman" pitchFamily="18" charset="0"/>
              </a:rPr>
              <a:t>pobuđenog  </a:t>
            </a:r>
            <a:r>
              <a:rPr lang="pl-PL" altLang="sr-Latn-RS" sz="2400" b="1" dirty="0">
                <a:solidFill>
                  <a:schemeClr val="tx1">
                    <a:lumMod val="85000"/>
                    <a:lumOff val="15000"/>
                  </a:schemeClr>
                </a:solidFill>
                <a:effectLst>
                  <a:outerShdw blurRad="38100" dist="38100" dir="2700000" algn="tl">
                    <a:srgbClr val="000000"/>
                  </a:outerShdw>
                </a:effectLst>
                <a:latin typeface="Times New Roman" pitchFamily="18" charset="0"/>
              </a:rPr>
              <a:t>stanja</a:t>
            </a:r>
            <a:endParaRPr lang="en-US" altLang="sr-Latn-RS" dirty="0">
              <a:solidFill>
                <a:schemeClr val="tx1">
                  <a:lumMod val="85000"/>
                  <a:lumOff val="1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651266">
                                            <p:txEl>
                                              <p:pRg st="0" end="0"/>
                                            </p:txEl>
                                          </p:spTgt>
                                        </p:tgtEl>
                                        <p:attrNameLst>
                                          <p:attrName>style.visibility</p:attrName>
                                        </p:attrNameLst>
                                      </p:cBhvr>
                                      <p:to>
                                        <p:strVal val="visible"/>
                                      </p:to>
                                    </p:set>
                                    <p:animEffect transition="in" filter="wipe(down)">
                                      <p:cBhvr>
                                        <p:cTn id="7" dur="500"/>
                                        <p:tgtEl>
                                          <p:spTgt spid="651266">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651266">
                                            <p:txEl>
                                              <p:pRg st="2" end="2"/>
                                            </p:txEl>
                                          </p:spTgt>
                                        </p:tgtEl>
                                        <p:attrNameLst>
                                          <p:attrName>style.visibility</p:attrName>
                                        </p:attrNameLst>
                                      </p:cBhvr>
                                      <p:to>
                                        <p:strVal val="visible"/>
                                      </p:to>
                                    </p:set>
                                    <p:animEffect transition="in" filter="wipe(down)">
                                      <p:cBhvr>
                                        <p:cTn id="10" dur="500"/>
                                        <p:tgtEl>
                                          <p:spTgt spid="651266">
                                            <p:txEl>
                                              <p:pRg st="2" end="2"/>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651266">
                                            <p:txEl>
                                              <p:pRg st="4" end="4"/>
                                            </p:txEl>
                                          </p:spTgt>
                                        </p:tgtEl>
                                        <p:attrNameLst>
                                          <p:attrName>style.visibility</p:attrName>
                                        </p:attrNameLst>
                                      </p:cBhvr>
                                      <p:to>
                                        <p:strVal val="visible"/>
                                      </p:to>
                                    </p:set>
                                    <p:animEffect transition="in" filter="wipe(down)">
                                      <p:cBhvr>
                                        <p:cTn id="13" dur="500"/>
                                        <p:tgtEl>
                                          <p:spTgt spid="651266">
                                            <p:txEl>
                                              <p:pRg st="4" end="4"/>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8" presetClass="entr" presetSubtype="12" fill="hold" nodeType="clickEffect">
                                  <p:stCondLst>
                                    <p:cond delay="0"/>
                                  </p:stCondLst>
                                  <p:childTnLst>
                                    <p:set>
                                      <p:cBhvr>
                                        <p:cTn id="17" dur="1" fill="hold">
                                          <p:stCondLst>
                                            <p:cond delay="0"/>
                                          </p:stCondLst>
                                        </p:cTn>
                                        <p:tgtEl>
                                          <p:spTgt spid="651266">
                                            <p:txEl>
                                              <p:pRg st="6" end="6"/>
                                            </p:txEl>
                                          </p:spTgt>
                                        </p:tgtEl>
                                        <p:attrNameLst>
                                          <p:attrName>style.visibility</p:attrName>
                                        </p:attrNameLst>
                                      </p:cBhvr>
                                      <p:to>
                                        <p:strVal val="visible"/>
                                      </p:to>
                                    </p:set>
                                    <p:animEffect transition="in" filter="strips(downLeft)">
                                      <p:cBhvr>
                                        <p:cTn id="18" dur="500"/>
                                        <p:tgtEl>
                                          <p:spTgt spid="65126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53314" name="Rectangle 2"/>
          <p:cNvSpPr>
            <a:spLocks noGrp="1" noChangeArrowheads="1"/>
          </p:cNvSpPr>
          <p:nvPr>
            <p:ph type="body" idx="1"/>
          </p:nvPr>
        </p:nvSpPr>
        <p:spPr>
          <a:xfrm>
            <a:off x="304800" y="304800"/>
            <a:ext cx="8534400" cy="3200400"/>
          </a:xfrm>
        </p:spPr>
        <p:txBody>
          <a:bodyPr/>
          <a:lstStyle/>
          <a:p>
            <a:pPr>
              <a:spcBef>
                <a:spcPts val="0"/>
              </a:spcBef>
              <a:buFont typeface="Wingdings" panose="05000000000000000000" pitchFamily="2" charset="2"/>
              <a:buChar char="Ø"/>
            </a:pPr>
            <a:r>
              <a:rPr lang="pl-PL"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broj </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vib. oblika čiji se intenzitet pojačava faktorom A se dodatno </a:t>
            </a:r>
            <a:r>
              <a:rPr lang="pl-PL"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smanjuje </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usled činjenice da se maksimalno pojačavaju samo oni oblici  vibracija </a:t>
            </a:r>
            <a:r>
              <a:rPr lang="pl-PL"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kod </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kojih promena međuatomskog rastojanja odgovara promeni koju </a:t>
            </a:r>
            <a:r>
              <a:rPr lang="pl-PL"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molekul </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trpi prilikom prelaska iz osnovnog u pobuđeno elektronsko stanje. </a:t>
            </a:r>
          </a:p>
          <a:p>
            <a:pPr marL="0" indent="0">
              <a:spcBef>
                <a:spcPts val="0"/>
              </a:spcBef>
              <a:buNone/>
            </a:pP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a:t>
            </a:r>
          </a:p>
          <a:p>
            <a:pPr>
              <a:spcBef>
                <a:spcPts val="0"/>
              </a:spcBef>
              <a:buFont typeface="Wingdings" panose="05000000000000000000" pitchFamily="2" charset="2"/>
              <a:buChar char="Ø"/>
            </a:pPr>
            <a:r>
              <a:rPr lang="pl-PL"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to </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je slučaj sa pojačanjem intenziteta traka koje odgovaraju </a:t>
            </a:r>
            <a:r>
              <a:rPr lang="pl-PL"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vibracijama   </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C=C i C-C veza u okviru </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*elektronskog prelaza karotenoida (1523  i </a:t>
            </a:r>
            <a:r>
              <a:rPr lang="pl-PL"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1156 cm</a:t>
            </a:r>
            <a:r>
              <a:rPr lang="pl-PL" altLang="sr-Latn-RS" sz="2000" b="1" baseline="30000" dirty="0">
                <a:solidFill>
                  <a:schemeClr val="tx1">
                    <a:lumMod val="85000"/>
                    <a:lumOff val="15000"/>
                  </a:schemeClr>
                </a:solidFill>
                <a:effectLst>
                  <a:outerShdw blurRad="38100" dist="38100" dir="2700000" algn="tl">
                    <a:srgbClr val="000000"/>
                  </a:outerShdw>
                </a:effectLst>
                <a:latin typeface="Times New Roman" pitchFamily="18" charset="0"/>
              </a:rPr>
              <a:t>-1</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Traka koja odgovara C-H (1005 cm</a:t>
            </a:r>
            <a:r>
              <a:rPr lang="pl-PL" altLang="sr-Latn-RS" sz="2000" b="1" baseline="30000" dirty="0">
                <a:solidFill>
                  <a:schemeClr val="tx1">
                    <a:lumMod val="85000"/>
                    <a:lumOff val="15000"/>
                  </a:schemeClr>
                </a:solidFill>
                <a:effectLst>
                  <a:outerShdw blurRad="38100" dist="38100" dir="2700000" algn="tl">
                    <a:srgbClr val="000000"/>
                  </a:outerShdw>
                </a:effectLst>
                <a:latin typeface="Times New Roman" pitchFamily="18" charset="0"/>
              </a:rPr>
              <a:t>-1</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 vibraciji ne trpi toliku </a:t>
            </a:r>
            <a:r>
              <a:rPr lang="pl-PL"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perturbaciju i ne pojačava se kao traka prethodne dve </a:t>
            </a:r>
            <a:r>
              <a:rPr lang="pl-PL"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grupe</a:t>
            </a:r>
            <a:endParaRPr lang="pl-PL" altLang="sr-Latn-RS" sz="2000"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
        <p:nvSpPr>
          <p:cNvPr id="653315" name="Rectangle 3"/>
          <p:cNvSpPr>
            <a:spLocks noChangeArrowheads="1"/>
          </p:cNvSpPr>
          <p:nvPr/>
        </p:nvSpPr>
        <p:spPr bwMode="auto">
          <a:xfrm>
            <a:off x="6553200" y="4343400"/>
            <a:ext cx="1555750" cy="696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RR spektar </a:t>
            </a:r>
          </a:p>
          <a:p>
            <a:pPr>
              <a:spcBef>
                <a:spcPct val="20000"/>
              </a:spcBef>
            </a:pP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beta-karotena</a:t>
            </a:r>
            <a:endPar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pic>
        <p:nvPicPr>
          <p:cNvPr id="653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42" y="3632462"/>
            <a:ext cx="5872163" cy="2917825"/>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653323" name="Rectangle 11"/>
          <p:cNvSpPr>
            <a:spLocks noChangeArrowheads="1"/>
          </p:cNvSpPr>
          <p:nvPr/>
        </p:nvSpPr>
        <p:spPr bwMode="auto">
          <a:xfrm>
            <a:off x="2514600" y="3733800"/>
            <a:ext cx="644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b="1">
                <a:solidFill>
                  <a:srgbClr val="FF0066"/>
                </a:solidFill>
                <a:effectLst>
                  <a:outerShdw blurRad="38100" dist="38100" dir="2700000" algn="tl">
                    <a:srgbClr val="000000"/>
                  </a:outerShdw>
                </a:effectLst>
                <a:latin typeface="Times New Roman" pitchFamily="18" charset="0"/>
              </a:rPr>
              <a:t>C=C</a:t>
            </a:r>
            <a:endParaRPr lang="en-US" altLang="sr-Latn-RS" b="1">
              <a:solidFill>
                <a:srgbClr val="FF0066"/>
              </a:solidFill>
              <a:effectLst>
                <a:outerShdw blurRad="38100" dist="38100" dir="2700000" algn="tl">
                  <a:srgbClr val="000000"/>
                </a:outerShdw>
              </a:effectLst>
              <a:latin typeface="Times New Roman" pitchFamily="18" charset="0"/>
            </a:endParaRPr>
          </a:p>
        </p:txBody>
      </p:sp>
      <p:sp>
        <p:nvSpPr>
          <p:cNvPr id="653324" name="Rectangle 12"/>
          <p:cNvSpPr>
            <a:spLocks noChangeArrowheads="1"/>
          </p:cNvSpPr>
          <p:nvPr/>
        </p:nvSpPr>
        <p:spPr bwMode="auto">
          <a:xfrm>
            <a:off x="1371600" y="4267200"/>
            <a:ext cx="590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b="1">
                <a:solidFill>
                  <a:srgbClr val="FF0066"/>
                </a:solidFill>
                <a:effectLst>
                  <a:outerShdw blurRad="38100" dist="38100" dir="2700000" algn="tl">
                    <a:srgbClr val="000000"/>
                  </a:outerShdw>
                </a:effectLst>
                <a:latin typeface="Times New Roman" pitchFamily="18" charset="0"/>
              </a:rPr>
              <a:t>C-C</a:t>
            </a:r>
            <a:endParaRPr lang="en-US" altLang="sr-Latn-RS" b="1">
              <a:solidFill>
                <a:srgbClr val="FF0066"/>
              </a:solidFill>
              <a:effectLst>
                <a:outerShdw blurRad="38100" dist="38100" dir="2700000" algn="tl">
                  <a:srgbClr val="000000"/>
                </a:outerShdw>
              </a:effectLst>
              <a:latin typeface="Times New Roman" pitchFamily="18" charset="0"/>
            </a:endParaRPr>
          </a:p>
        </p:txBody>
      </p:sp>
      <p:sp>
        <p:nvSpPr>
          <p:cNvPr id="653325" name="Rectangle 13"/>
          <p:cNvSpPr>
            <a:spLocks noChangeArrowheads="1"/>
          </p:cNvSpPr>
          <p:nvPr/>
        </p:nvSpPr>
        <p:spPr bwMode="auto">
          <a:xfrm>
            <a:off x="457200" y="4953000"/>
            <a:ext cx="60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l-PL" altLang="sr-Latn-RS" b="1">
                <a:solidFill>
                  <a:srgbClr val="FF0066"/>
                </a:solidFill>
                <a:effectLst>
                  <a:outerShdw blurRad="38100" dist="38100" dir="2700000" algn="tl">
                    <a:srgbClr val="000000"/>
                  </a:outerShdw>
                </a:effectLst>
                <a:latin typeface="Times New Roman" pitchFamily="18" charset="0"/>
              </a:rPr>
              <a:t>C-H</a:t>
            </a:r>
            <a:endParaRPr lang="en-US" altLang="sr-Latn-RS" b="1">
              <a:solidFill>
                <a:srgbClr val="FF0066"/>
              </a:solidFill>
              <a:effectLst>
                <a:outerShdw blurRad="38100" dist="38100" dir="2700000" algn="tl">
                  <a:srgbClr val="000000"/>
                </a:outerShdw>
              </a:effectLst>
              <a:latin typeface="Times New Roman" pitchFamily="18" charset="0"/>
            </a:endParaRPr>
          </a:p>
        </p:txBody>
      </p:sp>
      <p:sp>
        <p:nvSpPr>
          <p:cNvPr id="653326" name="Oval 14"/>
          <p:cNvSpPr>
            <a:spLocks noChangeArrowheads="1"/>
          </p:cNvSpPr>
          <p:nvPr/>
        </p:nvSpPr>
        <p:spPr bwMode="auto">
          <a:xfrm>
            <a:off x="2133600" y="3657600"/>
            <a:ext cx="381000" cy="20574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653327" name="Oval 15"/>
          <p:cNvSpPr>
            <a:spLocks noChangeArrowheads="1"/>
          </p:cNvSpPr>
          <p:nvPr/>
        </p:nvSpPr>
        <p:spPr bwMode="auto">
          <a:xfrm>
            <a:off x="1055671" y="3939937"/>
            <a:ext cx="381000" cy="2057400"/>
          </a:xfrm>
          <a:prstGeom prst="ellipse">
            <a:avLst/>
          </a:prstGeom>
          <a:noFill/>
          <a:ln w="15875">
            <a:solidFill>
              <a:srgbClr val="FF006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4" name="Rectangle 4"/>
          <p:cNvSpPr>
            <a:spLocks noGrp="1" noChangeArrowheads="1"/>
          </p:cNvSpPr>
          <p:nvPr>
            <p:ph type="body" sz="half" idx="1"/>
          </p:nvPr>
        </p:nvSpPr>
        <p:spPr>
          <a:xfrm>
            <a:off x="152400" y="228600"/>
            <a:ext cx="6553200" cy="4525963"/>
          </a:xfrm>
          <a:noFill/>
          <a:ln/>
        </p:spPr>
        <p:txBody>
          <a:bodyPr/>
          <a:lstStyle/>
          <a:p>
            <a:pPr>
              <a:spcBef>
                <a:spcPct val="0"/>
              </a:spcBef>
              <a:buFontTx/>
              <a:buNone/>
            </a:pPr>
            <a:r>
              <a:rPr lang="pl-PL" altLang="sr-Latn-RS" sz="2400" b="1" u="sng" dirty="0">
                <a:solidFill>
                  <a:srgbClr val="333333"/>
                </a:solidFill>
                <a:effectLst>
                  <a:outerShdw blurRad="38100" dist="38100" dir="2700000" algn="tl">
                    <a:srgbClr val="000000"/>
                  </a:outerShdw>
                </a:effectLst>
                <a:latin typeface="Times New Roman" pitchFamily="18" charset="0"/>
              </a:rPr>
              <a:t>Herzberg-Telerov </a:t>
            </a:r>
            <a:r>
              <a:rPr lang="pl-PL" altLang="sr-Latn-RS" sz="2400" b="1" u="sng" dirty="0" smtClean="0">
                <a:solidFill>
                  <a:srgbClr val="333333"/>
                </a:solidFill>
                <a:effectLst>
                  <a:outerShdw blurRad="38100" dist="38100" dir="2700000" algn="tl">
                    <a:srgbClr val="000000"/>
                  </a:outerShdw>
                </a:effectLst>
                <a:latin typeface="Times New Roman" pitchFamily="18" charset="0"/>
              </a:rPr>
              <a:t>(</a:t>
            </a:r>
            <a:r>
              <a:rPr lang="pl-PL" altLang="sr-Latn-RS" sz="2400" b="1" u="sng" dirty="0">
                <a:solidFill>
                  <a:srgbClr val="333333"/>
                </a:solidFill>
                <a:effectLst>
                  <a:outerShdw blurRad="38100" dist="38100" dir="2700000" algn="tl">
                    <a:srgbClr val="000000"/>
                  </a:outerShdw>
                </a:effectLst>
                <a:latin typeface="Times New Roman" pitchFamily="18" charset="0"/>
              </a:rPr>
              <a:t>HT) faktor, faktor B</a:t>
            </a:r>
            <a:r>
              <a:rPr lang="sr-Latn-CS" altLang="sr-Latn-RS" sz="2400" b="1" u="sng" dirty="0">
                <a:solidFill>
                  <a:srgbClr val="333333"/>
                </a:solidFill>
                <a:effectLst>
                  <a:outerShdw blurRad="38100" dist="38100" dir="2700000" algn="tl">
                    <a:srgbClr val="000000"/>
                  </a:outerShdw>
                </a:effectLst>
                <a:latin typeface="Times New Roman" pitchFamily="18" charset="0"/>
              </a:rPr>
              <a:t> </a:t>
            </a:r>
            <a:endParaRPr lang="en-US" altLang="sr-Latn-RS" sz="2600" u="sng" dirty="0"/>
          </a:p>
        </p:txBody>
      </p:sp>
      <p:sp>
        <p:nvSpPr>
          <p:cNvPr id="634888" name="Rectangle 8"/>
          <p:cNvSpPr>
            <a:spLocks noChangeArrowheads="1"/>
          </p:cNvSpPr>
          <p:nvPr/>
        </p:nvSpPr>
        <p:spPr bwMode="auto">
          <a:xfrm>
            <a:off x="228600" y="2057400"/>
            <a:ext cx="8686800"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Wingdings" panose="05000000000000000000" pitchFamily="2" charset="2"/>
              <a:buChar char="Ø"/>
            </a:pPr>
            <a:r>
              <a:rPr lang="pl-PL" altLang="sr-Latn-RS" sz="20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faktor </a:t>
            </a:r>
            <a:r>
              <a:rPr lang="pl-PL" altLang="sr-Latn-RS" sz="20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koji je posledica vibronskog kuplovanja </a:t>
            </a:r>
            <a:r>
              <a:rPr lang="pl-PL" altLang="sr-Latn-RS" sz="20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dva pobuđena stanja</a:t>
            </a:r>
            <a:endParaRPr lang="pl-PL" altLang="sr-Latn-RS" sz="20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endParaRPr>
          </a:p>
          <a:p>
            <a:pPr marL="342900" indent="-342900">
              <a:buFont typeface="Wingdings" panose="05000000000000000000" pitchFamily="2" charset="2"/>
              <a:buChar char="Ø"/>
            </a:pPr>
            <a:endParaRPr lang="pl-PL" altLang="sr-Latn-RS" sz="20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endParaRPr>
          </a:p>
          <a:p>
            <a:pPr marL="342900" indent="-342900">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opisuje glavni </a:t>
            </a:r>
            <a:r>
              <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mehanizam poja</a:t>
            </a:r>
            <a:r>
              <a:rPr lang="en-US"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č</a:t>
            </a:r>
            <a:r>
              <a:rPr lang="pl-PL"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anja </a:t>
            </a:r>
            <a:r>
              <a:rPr lang="pl-PL"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nesimetri</a:t>
            </a:r>
            <a:r>
              <a:rPr lang="en-U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č</a:t>
            </a:r>
            <a:r>
              <a:rPr lang="pl-PL"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nih  vibracija </a:t>
            </a:r>
            <a:r>
              <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(jer ove vibracije ne dovode </a:t>
            </a:r>
            <a:r>
              <a:rPr lang="pl-PL"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do promene ravnotežne geometrije u </a:t>
            </a:r>
            <a:r>
              <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pobuđenom stanju)</a:t>
            </a:r>
          </a:p>
          <a:p>
            <a:pPr marL="285750" indent="-285750">
              <a:buFont typeface="Wingdings" panose="05000000000000000000" pitchFamily="2" charset="2"/>
              <a:buChar char="Ø"/>
            </a:pPr>
            <a:endParaRPr lang="pl-PL" altLang="sr-Latn-RS" dirty="0">
              <a:solidFill>
                <a:srgbClr val="333333"/>
              </a:solidFill>
              <a:latin typeface="Times New Roman" pitchFamily="18" charset="0"/>
              <a:cs typeface="Times New Roman" panose="02020603050405020304" pitchFamily="18" charset="0"/>
            </a:endParaRPr>
          </a:p>
          <a:p>
            <a:pPr marL="285750" indent="-285750">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član </a:t>
            </a:r>
            <a:r>
              <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B ima veliku vrednost samo ukoliko  se prelazi dešavaju sa nultog i </a:t>
            </a:r>
            <a:r>
              <a:rPr lang="pl-PL"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prvog vibracionog nivoa pobuđenog stanja koje je u rezonanciji (takvih </a:t>
            </a:r>
            <a:r>
              <a:rPr lang="pl-PL"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ograničenja kod pojačanja faktorom A nema)</a:t>
            </a:r>
          </a:p>
          <a:p>
            <a:pPr marL="285750" indent="-285750">
              <a:buFont typeface="Wingdings" panose="05000000000000000000" pitchFamily="2" charset="2"/>
              <a:buChar char="Ø"/>
            </a:pPr>
            <a:endPar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marL="285750" indent="-285750">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integral ima konačnu vrednost samo ukoliko je energetska razlika između   </a:t>
            </a:r>
            <a:r>
              <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početnog  i krajnjeg stanja u prelazu jednaka jednom </a:t>
            </a:r>
            <a:r>
              <a:rPr lang="pl-PL"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kvantu </a:t>
            </a:r>
            <a:r>
              <a:rPr lang="pl-PL" altLang="sr-Latn-RS"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a:t>
            </a:r>
            <a:r>
              <a:rPr lang="el-GR" altLang="sr-Latn-RS" b="1" dirty="0" smtClean="0">
                <a:solidFill>
                  <a:srgbClr val="FF0066"/>
                </a:solidFill>
                <a:effectLst>
                  <a:outerShdw blurRad="38100" dist="38100" dir="2700000" algn="tl">
                    <a:srgbClr val="000000"/>
                  </a:outerShdw>
                </a:effectLst>
                <a:latin typeface="Times New Roman" pitchFamily="18" charset="0"/>
                <a:cs typeface="Times New Roman" pitchFamily="18" charset="0"/>
              </a:rPr>
              <a:t>Δ</a:t>
            </a:r>
            <a:r>
              <a:rPr lang="sr-Latn-CS" altLang="sr-Latn-RS"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v = </a:t>
            </a:r>
            <a:r>
              <a:rPr lang="sr-Latn-CS" altLang="sr-Latn-RS"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1)</a:t>
            </a:r>
            <a:endParaRPr lang="pl-PL" altLang="sr-Latn-RS"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pl-PL" altLang="sr-Latn-RS"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zbog </a:t>
            </a:r>
            <a:r>
              <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toga član B</a:t>
            </a:r>
            <a:r>
              <a:rPr lang="pl-PL" altLang="sr-Latn-RS" b="1" dirty="0">
                <a:effectLst>
                  <a:outerShdw blurRad="38100" dist="38100" dir="2700000" algn="tl">
                    <a:srgbClr val="FFFFFF"/>
                  </a:outerShdw>
                </a:effectLst>
                <a:latin typeface="Times New Roman" pitchFamily="18" charset="0"/>
                <a:cs typeface="Times New Roman" panose="02020603050405020304" pitchFamily="18" charset="0"/>
              </a:rPr>
              <a:t> </a:t>
            </a:r>
            <a:r>
              <a:rPr lang="pl-PL"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ne predviđa</a:t>
            </a:r>
            <a:r>
              <a:rPr lang="pl-PL" altLang="sr-Latn-RS" b="1" dirty="0">
                <a:effectLst>
                  <a:outerShdw blurRad="38100" dist="38100" dir="2700000" algn="tl">
                    <a:srgbClr val="FFFFFF"/>
                  </a:outerShdw>
                </a:effectLst>
                <a:latin typeface="Times New Roman" pitchFamily="18" charset="0"/>
                <a:cs typeface="Times New Roman" panose="02020603050405020304"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pojavu overtonova</a:t>
            </a:r>
          </a:p>
          <a:p>
            <a:endParaRPr lang="sr-Latn-CS" altLang="sr-Latn-RS"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661463662"/>
              </p:ext>
            </p:extLst>
          </p:nvPr>
        </p:nvGraphicFramePr>
        <p:xfrm>
          <a:off x="512493" y="990600"/>
          <a:ext cx="8119014" cy="838200"/>
        </p:xfrm>
        <a:graphic>
          <a:graphicData uri="http://schemas.openxmlformats.org/presentationml/2006/ole">
            <mc:AlternateContent xmlns:mc="http://schemas.openxmlformats.org/markup-compatibility/2006">
              <mc:Choice xmlns:v="urn:schemas-microsoft-com:vml" Requires="v">
                <p:oleObj spid="_x0000_s635039" name="Equation" r:id="rId3" imgW="5117760" imgH="507960" progId="Equation.3">
                  <p:embed/>
                </p:oleObj>
              </mc:Choice>
              <mc:Fallback>
                <p:oleObj name="Equation" r:id="rId3" imgW="5117760" imgH="50796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493" y="990600"/>
                        <a:ext cx="8119014" cy="838200"/>
                      </a:xfrm>
                      <a:prstGeom prst="rect">
                        <a:avLst/>
                      </a:prstGeom>
                      <a:solidFill>
                        <a:schemeClr val="bg1">
                          <a:lumMod val="85000"/>
                        </a:schemeClr>
                      </a:solidFill>
                      <a:ln>
                        <a:solidFill>
                          <a:schemeClr val="tx1">
                            <a:lumMod val="85000"/>
                            <a:lumOff val="15000"/>
                          </a:schemeClr>
                        </a:solidFill>
                      </a:ln>
                      <a:effectLst/>
                    </p:spPr>
                  </p:pic>
                </p:oleObj>
              </mc:Fallback>
            </mc:AlternateContent>
          </a:graphicData>
        </a:graphic>
      </p:graphicFrame>
      <p:sp>
        <p:nvSpPr>
          <p:cNvPr id="4" name="Rounded Rectangle 3"/>
          <p:cNvSpPr/>
          <p:nvPr/>
        </p:nvSpPr>
        <p:spPr>
          <a:xfrm>
            <a:off x="2590800" y="838200"/>
            <a:ext cx="1676400" cy="6858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1" name="Rounded Rectangle 10"/>
          <p:cNvSpPr/>
          <p:nvPr/>
        </p:nvSpPr>
        <p:spPr>
          <a:xfrm>
            <a:off x="7010400" y="838200"/>
            <a:ext cx="1676400" cy="685800"/>
          </a:xfrm>
          <a:prstGeom prst="roundRect">
            <a:avLst/>
          </a:prstGeom>
          <a:no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5" name="Rounded Rectangular Callout 4"/>
          <p:cNvSpPr/>
          <p:nvPr/>
        </p:nvSpPr>
        <p:spPr>
          <a:xfrm>
            <a:off x="5715000" y="2590800"/>
            <a:ext cx="2971800" cy="1752600"/>
          </a:xfrm>
          <a:prstGeom prst="wedgeRoundRectCallout">
            <a:avLst>
              <a:gd name="adj1" fmla="val -126584"/>
              <a:gd name="adj2" fmla="val -118727"/>
              <a:gd name="adj3" fmla="val 16667"/>
            </a:avLst>
          </a:prstGeom>
          <a:solidFill>
            <a:schemeClr val="bg1">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Latn-RS" sz="14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Q zavisan  integral preklapanja, Q – normalna koordinata određenog vibracionog oblika </a:t>
            </a:r>
          </a:p>
          <a:p>
            <a:pPr algn="ctr"/>
            <a:endParaRPr lang="sr-Latn-RS" sz="14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sr-Latn-RS" sz="1400" b="1" dirty="0" smtClean="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 nestaje čak i u slučaju kada nema promene ravnozežnih položaja pri elektronskom prelazu)</a:t>
            </a:r>
            <a:endParaRPr lang="sr-Latn-RS" sz="14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634888">
                                            <p:txEl>
                                              <p:pRg st="0" end="0"/>
                                            </p:txEl>
                                          </p:spTgt>
                                        </p:tgtEl>
                                        <p:attrNameLst>
                                          <p:attrName>style.visibility</p:attrName>
                                        </p:attrNameLst>
                                      </p:cBhvr>
                                      <p:to>
                                        <p:strVal val="visible"/>
                                      </p:to>
                                    </p:set>
                                    <p:animEffect transition="in" filter="wipe(down)">
                                      <p:cBhvr>
                                        <p:cTn id="7" dur="500"/>
                                        <p:tgtEl>
                                          <p:spTgt spid="634888">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634888">
                                            <p:txEl>
                                              <p:pRg st="2" end="2"/>
                                            </p:txEl>
                                          </p:spTgt>
                                        </p:tgtEl>
                                        <p:attrNameLst>
                                          <p:attrName>style.visibility</p:attrName>
                                        </p:attrNameLst>
                                      </p:cBhvr>
                                      <p:to>
                                        <p:strVal val="visible"/>
                                      </p:to>
                                    </p:set>
                                    <p:animEffect transition="in" filter="wipe(down)">
                                      <p:cBhvr>
                                        <p:cTn id="10" dur="500"/>
                                        <p:tgtEl>
                                          <p:spTgt spid="634888">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4" fill="hold" nodeType="clickEffect">
                                  <p:stCondLst>
                                    <p:cond delay="0"/>
                                  </p:stCondLst>
                                  <p:childTnLst>
                                    <p:set>
                                      <p:cBhvr>
                                        <p:cTn id="14" dur="1" fill="hold">
                                          <p:stCondLst>
                                            <p:cond delay="0"/>
                                          </p:stCondLst>
                                        </p:cTn>
                                        <p:tgtEl>
                                          <p:spTgt spid="634888">
                                            <p:txEl>
                                              <p:pRg st="4" end="4"/>
                                            </p:txEl>
                                          </p:spTgt>
                                        </p:tgtEl>
                                        <p:attrNameLst>
                                          <p:attrName>style.visibility</p:attrName>
                                        </p:attrNameLst>
                                      </p:cBhvr>
                                      <p:to>
                                        <p:strVal val="visible"/>
                                      </p:to>
                                    </p:set>
                                    <p:animEffect transition="in" filter="wipe(down)">
                                      <p:cBhvr>
                                        <p:cTn id="15" dur="500"/>
                                        <p:tgtEl>
                                          <p:spTgt spid="634888">
                                            <p:txEl>
                                              <p:pRg st="4" end="4"/>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634888">
                                            <p:txEl>
                                              <p:pRg st="6" end="6"/>
                                            </p:txEl>
                                          </p:spTgt>
                                        </p:tgtEl>
                                        <p:attrNameLst>
                                          <p:attrName>style.visibility</p:attrName>
                                        </p:attrNameLst>
                                      </p:cBhvr>
                                      <p:to>
                                        <p:strVal val="visible"/>
                                      </p:to>
                                    </p:set>
                                    <p:animEffect transition="in" filter="wipe(down)">
                                      <p:cBhvr>
                                        <p:cTn id="18" dur="500"/>
                                        <p:tgtEl>
                                          <p:spTgt spid="634888">
                                            <p:txEl>
                                              <p:pRg st="6" end="6"/>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634888">
                                            <p:txEl>
                                              <p:pRg st="8" end="8"/>
                                            </p:txEl>
                                          </p:spTgt>
                                        </p:tgtEl>
                                        <p:attrNameLst>
                                          <p:attrName>style.visibility</p:attrName>
                                        </p:attrNameLst>
                                      </p:cBhvr>
                                      <p:to>
                                        <p:strVal val="visible"/>
                                      </p:to>
                                    </p:set>
                                    <p:animEffect transition="in" filter="wipe(down)">
                                      <p:cBhvr>
                                        <p:cTn id="21" dur="500"/>
                                        <p:tgtEl>
                                          <p:spTgt spid="634888">
                                            <p:txEl>
                                              <p:pRg st="8" end="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inVertical)">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3251" name="Rectangle 3"/>
          <p:cNvSpPr>
            <a:spLocks noGrp="1" noChangeArrowheads="1"/>
          </p:cNvSpPr>
          <p:nvPr>
            <p:ph type="body" idx="1"/>
          </p:nvPr>
        </p:nvSpPr>
        <p:spPr>
          <a:xfrm>
            <a:off x="457200" y="533400"/>
            <a:ext cx="8229600" cy="5410200"/>
          </a:xfrm>
        </p:spPr>
        <p:txBody>
          <a:bodyPr/>
          <a:lstStyle/>
          <a:p>
            <a:pPr>
              <a:spcBef>
                <a:spcPts val="0"/>
              </a:spcBef>
              <a:buFont typeface="Wingdings" panose="05000000000000000000" pitchFamily="2" charset="2"/>
              <a:buChar char="Ø"/>
            </a:pPr>
            <a:r>
              <a:rPr lang="sr-Latn-CS"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mešanje” dva pobuđena stanja omogućava operator koordinata</a:t>
            </a:r>
          </a:p>
          <a:p>
            <a:pPr>
              <a:spcBef>
                <a:spcPts val="0"/>
              </a:spcBef>
              <a:buFont typeface="Wingdings" panose="05000000000000000000" pitchFamily="2" charset="2"/>
              <a:buChar char="Ø"/>
            </a:pPr>
            <a:endParaRPr lang="pl-PL"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pPr>
            <a:r>
              <a:rPr lang="pl-PL"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svaki </a:t>
            </a:r>
            <a:r>
              <a:rPr lang="pl-PL"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put kada se molekul pomeri i promeni </a:t>
            </a:r>
            <a:r>
              <a:rPr lang="pl-PL"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geometriju </a:t>
            </a:r>
            <a:r>
              <a:rPr lang="pl-PL"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postoji </a:t>
            </a:r>
            <a:r>
              <a:rPr lang="pl-PL"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težnja da </a:t>
            </a:r>
            <a:r>
              <a:rPr lang="pl-PL"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se elektronska stanja ponovo „pomešaju”</a:t>
            </a:r>
          </a:p>
          <a:p>
            <a:pPr>
              <a:spcBef>
                <a:spcPts val="0"/>
              </a:spcBef>
              <a:buFont typeface="Wingdings" panose="05000000000000000000" pitchFamily="2" charset="2"/>
              <a:buChar char="Ø"/>
            </a:pPr>
            <a:endParaRPr lang="sr-Latn-CS" altLang="sr-Latn-RS" sz="2200" dirty="0">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ukoliko </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molekul ima dva </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 prelaza u VID oblasti koja su </a:t>
            </a:r>
            <a:r>
              <a:rPr lang="sr-Latn-CS"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bliskih </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energija (kod porfirina </a:t>
            </a:r>
            <a:r>
              <a:rPr lang="sr-Latn-CS"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i </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ftalocijanina je to slučaj) </a:t>
            </a:r>
            <a:r>
              <a:rPr lang="sr-Latn-CS"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tada </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do “mešanja</a:t>
            </a:r>
            <a:r>
              <a:rPr lang="sr-Latn-CS"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stanja </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dolazi preko operatora koordinata</a:t>
            </a:r>
          </a:p>
          <a:p>
            <a:pPr>
              <a:spcBef>
                <a:spcPts val="0"/>
              </a:spcBef>
              <a:buFont typeface="Wingdings" panose="05000000000000000000" pitchFamily="2" charset="2"/>
              <a:buChar char="Ø"/>
            </a:pPr>
            <a:endPar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r>
              <a:rPr lang="sr-Latn-CS"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faktorom </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B se pojačava intenzitet i </a:t>
            </a:r>
            <a:r>
              <a:rPr lang="pl-PL" altLang="sr-Latn-RS" sz="22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slabih </a:t>
            </a:r>
            <a:r>
              <a:rPr lang="pl-PL" altLang="sr-Latn-RS" sz="22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i zabranjenih prelaza</a:t>
            </a:r>
          </a:p>
          <a:p>
            <a:pPr>
              <a:spcBef>
                <a:spcPts val="0"/>
              </a:spcBef>
              <a:buFont typeface="Wingdings" panose="05000000000000000000" pitchFamily="2" charset="2"/>
              <a:buChar char="Ø"/>
            </a:pPr>
            <a:endParaRPr lang="pl-PL" altLang="sr-Latn-RS" sz="22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 prelaz manje energije kod porfirina je </a:t>
            </a:r>
            <a:r>
              <a:rPr lang="sr-Latn-CS" altLang="sr-Latn-RS" sz="22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zabranjen prelaz ali </a:t>
            </a:r>
            <a:r>
              <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rPr>
              <a:t>se u RR spektrima javlja kao posledica pojačanja faktorom B</a:t>
            </a:r>
            <a:endParaRPr lang="sr-Latn-CS" altLang="sr-Latn-RS" sz="22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pPr>
            <a:endPar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sym typeface="Symbol" pitchFamily="18" charset="2"/>
            </a:endParaRPr>
          </a:p>
          <a:p>
            <a:pPr>
              <a:spcBef>
                <a:spcPts val="0"/>
              </a:spcBef>
              <a:buFont typeface="Wingdings" panose="05000000000000000000" pitchFamily="2" charset="2"/>
              <a:buChar char="Ø"/>
            </a:pPr>
            <a:endParaRPr lang="sr-Latn-CS" altLang="sr-Latn-RS" sz="22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ChangeArrowheads="1"/>
          </p:cNvSpPr>
          <p:nvPr>
            <p:ph type="body" idx="1"/>
          </p:nvPr>
        </p:nvSpPr>
        <p:spPr>
          <a:xfrm>
            <a:off x="255309" y="152400"/>
            <a:ext cx="8534400" cy="3505200"/>
          </a:xfrm>
        </p:spPr>
        <p:txBody>
          <a:bodyPr/>
          <a:lstStyle/>
          <a:p>
            <a:pPr>
              <a:spcBef>
                <a:spcPts val="0"/>
              </a:spcBef>
              <a:buFont typeface="Wingdings" panose="05000000000000000000" pitchFamily="2" charset="2"/>
              <a:buChar char="Ø"/>
            </a:pPr>
            <a:r>
              <a:rPr lang="pl-PL" altLang="sr-Latn-RS" sz="2000" b="1" dirty="0" smtClean="0">
                <a:solidFill>
                  <a:srgbClr val="333333"/>
                </a:solidFill>
                <a:effectLst>
                  <a:outerShdw blurRad="38100" dist="38100" dir="2700000" algn="tl">
                    <a:srgbClr val="000000"/>
                  </a:outerShdw>
                </a:effectLst>
                <a:latin typeface="Times New Roman" pitchFamily="18" charset="0"/>
              </a:rPr>
              <a:t>vibracije </a:t>
            </a:r>
            <a:r>
              <a:rPr lang="pl-PL" altLang="sr-Latn-RS" sz="2000" b="1" dirty="0">
                <a:solidFill>
                  <a:srgbClr val="333333"/>
                </a:solidFill>
                <a:effectLst>
                  <a:outerShdw blurRad="38100" dist="38100" dir="2700000" algn="tl">
                    <a:srgbClr val="000000"/>
                  </a:outerShdw>
                </a:effectLst>
                <a:latin typeface="Times New Roman" pitchFamily="18" charset="0"/>
              </a:rPr>
              <a:t>koje se poja</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l-PL" altLang="sr-Latn-RS" sz="2000" b="1" dirty="0">
                <a:solidFill>
                  <a:srgbClr val="333333"/>
                </a:solidFill>
                <a:effectLst>
                  <a:outerShdw blurRad="38100" dist="38100" dir="2700000" algn="tl">
                    <a:srgbClr val="000000"/>
                  </a:outerShdw>
                </a:effectLst>
                <a:latin typeface="Times New Roman" pitchFamily="18" charset="0"/>
              </a:rPr>
              <a:t>avaju ovim mehanizmom moraju </a:t>
            </a:r>
            <a:r>
              <a:rPr lang="pl-PL" altLang="sr-Latn-RS" sz="2000" b="1" dirty="0" smtClean="0">
                <a:solidFill>
                  <a:srgbClr val="333333"/>
                </a:solidFill>
                <a:effectLst>
                  <a:outerShdw blurRad="38100" dist="38100" dir="2700000" algn="tl">
                    <a:srgbClr val="000000"/>
                  </a:outerShdw>
                </a:effectLst>
                <a:latin typeface="Times New Roman" pitchFamily="18" charset="0"/>
              </a:rPr>
              <a:t>imati tip </a:t>
            </a:r>
            <a:r>
              <a:rPr lang="pl-PL" altLang="sr-Latn-RS" sz="2000" b="1" dirty="0">
                <a:solidFill>
                  <a:srgbClr val="333333"/>
                </a:solidFill>
                <a:effectLst>
                  <a:outerShdw blurRad="38100" dist="38100" dir="2700000" algn="tl">
                    <a:srgbClr val="000000"/>
                  </a:outerShdw>
                </a:effectLst>
                <a:latin typeface="Times New Roman" pitchFamily="18" charset="0"/>
              </a:rPr>
              <a:t>simetrije koji je uklju</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l-PL" altLang="sr-Latn-RS" sz="2000" b="1" dirty="0">
                <a:solidFill>
                  <a:srgbClr val="333333"/>
                </a:solidFill>
                <a:effectLst>
                  <a:outerShdw blurRad="38100" dist="38100" dir="2700000" algn="tl">
                    <a:srgbClr val="000000"/>
                  </a:outerShdw>
                </a:effectLst>
                <a:latin typeface="Times New Roman" pitchFamily="18" charset="0"/>
              </a:rPr>
              <a:t>en u  direktan produkt </a:t>
            </a:r>
            <a:r>
              <a:rPr lang="pl-PL" altLang="sr-Latn-RS" sz="2000" b="1" dirty="0" smtClean="0">
                <a:solidFill>
                  <a:srgbClr val="333333"/>
                </a:solidFill>
                <a:effectLst>
                  <a:outerShdw blurRad="38100" dist="38100" dir="2700000" algn="tl">
                    <a:srgbClr val="000000"/>
                  </a:outerShdw>
                </a:effectLst>
                <a:latin typeface="Times New Roman" pitchFamily="18" charset="0"/>
              </a:rPr>
              <a:t>reprezentacija </a:t>
            </a:r>
            <a:r>
              <a:rPr lang="pl-PL" altLang="sr-Latn-RS" sz="2000" b="1" dirty="0">
                <a:solidFill>
                  <a:srgbClr val="333333"/>
                </a:solidFill>
                <a:effectLst>
                  <a:outerShdw blurRad="38100" dist="38100" dir="2700000" algn="tl">
                    <a:srgbClr val="000000"/>
                  </a:outerShdw>
                </a:effectLst>
                <a:latin typeface="Times New Roman" pitchFamily="18" charset="0"/>
              </a:rPr>
              <a:t>dva </a:t>
            </a:r>
            <a:r>
              <a:rPr lang="pl-PL" altLang="sr-Latn-RS" sz="2000" b="1" dirty="0" smtClean="0">
                <a:solidFill>
                  <a:srgbClr val="333333"/>
                </a:solidFill>
                <a:effectLst>
                  <a:outerShdw blurRad="38100" dist="38100" dir="2700000" algn="tl">
                    <a:srgbClr val="000000"/>
                  </a:outerShdw>
                </a:effectLst>
                <a:latin typeface="Times New Roman" pitchFamily="18" charset="0"/>
              </a:rPr>
              <a:t>   </a:t>
            </a:r>
            <a:r>
              <a:rPr lang="pl-PL" altLang="sr-Latn-RS" sz="2000" b="1" dirty="0">
                <a:solidFill>
                  <a:srgbClr val="333333"/>
                </a:solidFill>
                <a:effectLst>
                  <a:outerShdw blurRad="38100" dist="38100" dir="2700000" algn="tl">
                    <a:srgbClr val="000000"/>
                  </a:outerShdw>
                </a:effectLst>
                <a:latin typeface="Times New Roman" pitchFamily="18" charset="0"/>
              </a:rPr>
              <a:t>elektronska stanja koja se kupluju</a:t>
            </a:r>
          </a:p>
          <a:p>
            <a:pPr>
              <a:spcBef>
                <a:spcPts val="0"/>
              </a:spcBef>
              <a:buFont typeface="Wingdings" panose="05000000000000000000" pitchFamily="2" charset="2"/>
              <a:buChar char="Ø"/>
            </a:pPr>
            <a:endParaRPr lang="pl-PL"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000" b="1" dirty="0" smtClean="0">
                <a:solidFill>
                  <a:srgbClr val="333333"/>
                </a:solidFill>
                <a:effectLst>
                  <a:outerShdw blurRad="38100" dist="38100" dir="2700000" algn="tl">
                    <a:srgbClr val="000000"/>
                  </a:outerShdw>
                </a:effectLst>
                <a:latin typeface="Times New Roman" pitchFamily="18" charset="0"/>
              </a:rPr>
              <a:t>ovim </a:t>
            </a:r>
            <a:r>
              <a:rPr lang="pl-PL" altLang="sr-Latn-RS" sz="2000" b="1" dirty="0">
                <a:solidFill>
                  <a:srgbClr val="333333"/>
                </a:solidFill>
                <a:effectLst>
                  <a:outerShdw blurRad="38100" dist="38100" dir="2700000" algn="tl">
                    <a:srgbClr val="000000"/>
                  </a:outerShdw>
                </a:effectLst>
                <a:latin typeface="Times New Roman" pitchFamily="18" charset="0"/>
              </a:rPr>
              <a:t>mehanizmom se poja</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l-PL" altLang="sr-Latn-RS" sz="2000" b="1" dirty="0">
                <a:solidFill>
                  <a:srgbClr val="333333"/>
                </a:solidFill>
                <a:effectLst>
                  <a:outerShdw blurRad="38100" dist="38100" dir="2700000" algn="tl">
                    <a:srgbClr val="000000"/>
                  </a:outerShdw>
                </a:effectLst>
                <a:latin typeface="Times New Roman" pitchFamily="18" charset="0"/>
              </a:rPr>
              <a:t>avaju i trake onih  vibracija koje su efikasne </a:t>
            </a:r>
            <a:r>
              <a:rPr lang="pl-PL" altLang="sr-Latn-RS" sz="2000" b="1" dirty="0" smtClean="0">
                <a:solidFill>
                  <a:srgbClr val="333333"/>
                </a:solidFill>
                <a:effectLst>
                  <a:outerShdw blurRad="38100" dist="38100" dir="2700000" algn="tl">
                    <a:srgbClr val="000000"/>
                  </a:outerShdw>
                </a:effectLst>
                <a:latin typeface="Times New Roman" pitchFamily="18" charset="0"/>
              </a:rPr>
              <a:t>u  </a:t>
            </a:r>
            <a:r>
              <a:rPr lang="pl-PL" altLang="sr-Latn-RS" sz="2000" b="1" dirty="0">
                <a:solidFill>
                  <a:srgbClr val="333333"/>
                </a:solidFill>
                <a:effectLst>
                  <a:outerShdw blurRad="38100" dist="38100" dir="2700000" algn="tl">
                    <a:srgbClr val="000000"/>
                  </a:outerShdw>
                </a:effectLst>
                <a:latin typeface="Times New Roman" pitchFamily="18" charset="0"/>
              </a:rPr>
              <a:t>tzv.</a:t>
            </a:r>
            <a:r>
              <a:rPr lang="pl-PL" altLang="sr-Latn-RS" sz="2000" b="1" dirty="0">
                <a:solidFill>
                  <a:schemeClr val="bg1"/>
                </a:solidFill>
                <a:effectLst>
                  <a:outerShdw blurRad="38100" dist="38100" dir="2700000" algn="tl">
                    <a:srgbClr val="000000"/>
                  </a:outerShdw>
                </a:effectLst>
                <a:latin typeface="Times New Roman" pitchFamily="18" charset="0"/>
              </a:rPr>
              <a:t> </a:t>
            </a:r>
            <a:r>
              <a:rPr lang="pl-PL" altLang="sr-Latn-RS" sz="2000" b="1" dirty="0">
                <a:solidFill>
                  <a:srgbClr val="FF0066"/>
                </a:solidFill>
                <a:effectLst>
                  <a:outerShdw blurRad="38100" dist="38100" dir="2700000" algn="tl">
                    <a:srgbClr val="000000"/>
                  </a:outerShdw>
                </a:effectLst>
                <a:latin typeface="Times New Roman" pitchFamily="18" charset="0"/>
              </a:rPr>
              <a:t>„pozajmljivanju” </a:t>
            </a:r>
            <a:r>
              <a:rPr lang="pl-PL" altLang="sr-Latn-RS" sz="2000" b="1" dirty="0" smtClean="0">
                <a:solidFill>
                  <a:srgbClr val="FF0066"/>
                </a:solidFill>
                <a:effectLst>
                  <a:outerShdw blurRad="38100" dist="38100" dir="2700000" algn="tl">
                    <a:srgbClr val="000000"/>
                  </a:outerShdw>
                </a:effectLst>
                <a:latin typeface="Times New Roman" pitchFamily="18" charset="0"/>
              </a:rPr>
              <a:t>intenziteta </a:t>
            </a:r>
            <a:r>
              <a:rPr lang="pl-PL" altLang="sr-Latn-RS" sz="2000" b="1" dirty="0">
                <a:solidFill>
                  <a:srgbClr val="FF0066"/>
                </a:solidFill>
                <a:effectLst>
                  <a:outerShdw blurRad="38100" dist="38100" dir="2700000" algn="tl">
                    <a:srgbClr val="000000"/>
                  </a:outerShdw>
                </a:effectLst>
                <a:latin typeface="Times New Roman" pitchFamily="18" charset="0"/>
              </a:rPr>
              <a:t>(</a:t>
            </a:r>
            <a:r>
              <a:rPr lang="pl-PL" altLang="sr-Latn-RS" sz="2000" i="1" dirty="0">
                <a:solidFill>
                  <a:srgbClr val="FF0066"/>
                </a:solidFill>
                <a:effectLst>
                  <a:outerShdw blurRad="38100" dist="38100" dir="2700000" algn="tl">
                    <a:srgbClr val="000000"/>
                  </a:outerShdw>
                </a:effectLst>
                <a:latin typeface="Times New Roman" pitchFamily="18" charset="0"/>
              </a:rPr>
              <a:t>borrowing intensity bands</a:t>
            </a:r>
            <a:r>
              <a:rPr lang="pl-PL" altLang="sr-Latn-RS" sz="2000" b="1" dirty="0">
                <a:solidFill>
                  <a:srgbClr val="FF0066"/>
                </a:solidFill>
                <a:effectLst>
                  <a:outerShdw blurRad="38100" dist="38100" dir="2700000" algn="tl">
                    <a:srgbClr val="000000"/>
                  </a:outerShdw>
                </a:effectLst>
                <a:latin typeface="Times New Roman" pitchFamily="18" charset="0"/>
              </a:rPr>
              <a:t>)</a:t>
            </a:r>
          </a:p>
          <a:p>
            <a:pPr>
              <a:spcBef>
                <a:spcPts val="0"/>
              </a:spcBef>
              <a:buFont typeface="Wingdings" panose="05000000000000000000" pitchFamily="2" charset="2"/>
              <a:buChar char="Ø"/>
            </a:pPr>
            <a:endParaRPr lang="pl-PL" altLang="sr-Latn-RS" sz="2000" b="1" dirty="0">
              <a:effectLst>
                <a:outerShdw blurRad="38100" dist="38100" dir="2700000" algn="tl">
                  <a:srgbClr val="FFFFFF"/>
                </a:outerShdw>
              </a:effectLst>
              <a:latin typeface="Times New Roman" pitchFamily="18" charset="0"/>
            </a:endParaRPr>
          </a:p>
          <a:p>
            <a:pPr>
              <a:spcBef>
                <a:spcPts val="0"/>
              </a:spcBef>
              <a:buFont typeface="Wingdings" panose="05000000000000000000" pitchFamily="2" charset="2"/>
              <a:buChar char="Ø"/>
            </a:pPr>
            <a:r>
              <a:rPr lang="pl-PL" altLang="sr-Latn-RS" sz="2000" b="1" dirty="0" smtClean="0">
                <a:solidFill>
                  <a:srgbClr val="333333"/>
                </a:solidFill>
                <a:effectLst>
                  <a:outerShdw blurRad="38100" dist="38100" dir="2700000" algn="tl">
                    <a:srgbClr val="000000"/>
                  </a:outerShdw>
                </a:effectLst>
                <a:latin typeface="Times New Roman" pitchFamily="18" charset="0"/>
              </a:rPr>
              <a:t>naime</a:t>
            </a:r>
            <a:r>
              <a:rPr lang="pl-PL" altLang="sr-Latn-RS" sz="2000" b="1" dirty="0">
                <a:solidFill>
                  <a:srgbClr val="333333"/>
                </a:solidFill>
                <a:effectLst>
                  <a:outerShdw blurRad="38100" dist="38100" dir="2700000" algn="tl">
                    <a:srgbClr val="000000"/>
                  </a:outerShdw>
                </a:effectLst>
                <a:latin typeface="Times New Roman" pitchFamily="18" charset="0"/>
              </a:rPr>
              <a:t>, ekscitacija npr. u slabo dozvoljeni </a:t>
            </a:r>
            <a:r>
              <a:rPr lang="pl-PL" altLang="sr-Latn-RS" sz="2000" b="1" i="1" dirty="0">
                <a:solidFill>
                  <a:srgbClr val="333333"/>
                </a:solidFill>
                <a:effectLst>
                  <a:outerShdw blurRad="38100" dist="38100" dir="2700000" algn="tl">
                    <a:srgbClr val="000000"/>
                  </a:outerShdw>
                </a:effectLst>
                <a:latin typeface="Times New Roman" pitchFamily="18" charset="0"/>
              </a:rPr>
              <a:t>n</a:t>
            </a:r>
            <a:r>
              <a:rPr lang="pl-PL" altLang="sr-Latn-RS" sz="2000" b="1" i="1" dirty="0">
                <a:solidFill>
                  <a:srgbClr val="333333"/>
                </a:solidFill>
                <a:effectLst>
                  <a:outerShdw blurRad="38100" dist="38100" dir="2700000" algn="tl">
                    <a:srgbClr val="000000"/>
                  </a:outerShdw>
                </a:effectLst>
                <a:latin typeface="Times New Roman" pitchFamily="18" charset="0"/>
                <a:sym typeface="Symbol" pitchFamily="18" charset="2"/>
              </a:rPr>
              <a:t></a:t>
            </a:r>
            <a:r>
              <a:rPr lang="pl-PL" altLang="sr-Latn-RS" sz="2000" b="1" i="1" dirty="0">
                <a:solidFill>
                  <a:srgbClr val="333333"/>
                </a:solidFill>
                <a:effectLst>
                  <a:outerShdw blurRad="38100" dist="38100" dir="2700000" algn="tl">
                    <a:srgbClr val="000000"/>
                  </a:outerShdw>
                </a:effectLst>
                <a:latin typeface="Times New Roman" pitchFamily="18" charset="0"/>
              </a:rPr>
              <a:t>*</a:t>
            </a:r>
            <a:r>
              <a:rPr lang="pl-PL" altLang="sr-Latn-RS" sz="2000" b="1" dirty="0">
                <a:solidFill>
                  <a:srgbClr val="333333"/>
                </a:solidFill>
                <a:effectLst>
                  <a:outerShdw blurRad="38100" dist="38100" dir="2700000" algn="tl">
                    <a:srgbClr val="000000"/>
                  </a:outerShdw>
                </a:effectLst>
                <a:latin typeface="Times New Roman" pitchFamily="18" charset="0"/>
              </a:rPr>
              <a:t>   prelaz koji se </a:t>
            </a:r>
            <a:r>
              <a:rPr lang="pl-PL" altLang="sr-Latn-RS" sz="2000" b="1" dirty="0" smtClean="0">
                <a:solidFill>
                  <a:srgbClr val="333333"/>
                </a:solidFill>
                <a:effectLst>
                  <a:outerShdw blurRad="38100" dist="38100" dir="2700000" algn="tl">
                    <a:srgbClr val="000000"/>
                  </a:outerShdw>
                </a:effectLst>
                <a:latin typeface="Times New Roman" pitchFamily="18" charset="0"/>
              </a:rPr>
              <a:t>vibronski  spreže* </a:t>
            </a:r>
            <a:r>
              <a:rPr lang="pl-PL" altLang="sr-Latn-RS" sz="2000" b="1" dirty="0">
                <a:solidFill>
                  <a:srgbClr val="333333"/>
                </a:solidFill>
                <a:effectLst>
                  <a:outerShdw blurRad="38100" dist="38100" dir="2700000" algn="tl">
                    <a:srgbClr val="000000"/>
                  </a:outerShdw>
                </a:effectLst>
                <a:latin typeface="Times New Roman" pitchFamily="18" charset="0"/>
              </a:rPr>
              <a:t>sa dozvoljenim </a:t>
            </a:r>
            <a:r>
              <a:rPr lang="pl-PL" altLang="sr-Latn-RS" sz="2000" b="1" i="1" dirty="0">
                <a:solidFill>
                  <a:srgbClr val="333333"/>
                </a:solidFill>
                <a:effectLst>
                  <a:outerShdw blurRad="38100" dist="38100" dir="2700000" algn="tl">
                    <a:srgbClr val="000000"/>
                  </a:outerShdw>
                </a:effectLst>
                <a:latin typeface="Times New Roman" pitchFamily="18" charset="0"/>
                <a:sym typeface="Symbol" pitchFamily="18" charset="2"/>
              </a:rPr>
              <a:t> </a:t>
            </a:r>
            <a:r>
              <a:rPr lang="pl-PL" altLang="sr-Latn-RS" sz="2000" b="1" dirty="0">
                <a:solidFill>
                  <a:srgbClr val="333333"/>
                </a:solidFill>
                <a:effectLst>
                  <a:outerShdw blurRad="38100" dist="38100" dir="2700000" algn="tl">
                    <a:srgbClr val="000000"/>
                  </a:outerShdw>
                </a:effectLst>
                <a:latin typeface="Times New Roman" pitchFamily="18" charset="0"/>
              </a:rPr>
              <a:t>* prelazom dovodi do poja</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l-PL" altLang="sr-Latn-RS" sz="2000" b="1" dirty="0">
                <a:solidFill>
                  <a:srgbClr val="333333"/>
                </a:solidFill>
                <a:effectLst>
                  <a:outerShdw blurRad="38100" dist="38100" dir="2700000" algn="tl">
                    <a:srgbClr val="000000"/>
                  </a:outerShdw>
                </a:effectLst>
                <a:latin typeface="Times New Roman" pitchFamily="18" charset="0"/>
              </a:rPr>
              <a:t>anja intenziteta </a:t>
            </a:r>
            <a:r>
              <a:rPr lang="pl-PL" altLang="sr-Latn-RS" sz="2000" b="1" dirty="0" smtClean="0">
                <a:solidFill>
                  <a:srgbClr val="333333"/>
                </a:solidFill>
                <a:effectLst>
                  <a:outerShdw blurRad="38100" dist="38100" dir="2700000" algn="tl">
                    <a:srgbClr val="000000"/>
                  </a:outerShdw>
                </a:effectLst>
                <a:latin typeface="Times New Roman" pitchFamily="18" charset="0"/>
              </a:rPr>
              <a:t>  </a:t>
            </a:r>
            <a:r>
              <a:rPr lang="pl-PL" altLang="sr-Latn-RS" sz="2000" b="1" dirty="0">
                <a:solidFill>
                  <a:srgbClr val="333333"/>
                </a:solidFill>
                <a:effectLst>
                  <a:outerShdw blurRad="38100" dist="38100" dir="2700000" algn="tl">
                    <a:srgbClr val="000000"/>
                  </a:outerShdw>
                </a:effectLst>
                <a:latin typeface="Times New Roman" pitchFamily="18" charset="0"/>
              </a:rPr>
              <a:t>vibracionih prelaza u okviru slabo dozvoljenog </a:t>
            </a:r>
            <a:r>
              <a:rPr lang="pl-PL" altLang="sr-Latn-RS" sz="2000" b="1" i="1" dirty="0" smtClean="0">
                <a:solidFill>
                  <a:srgbClr val="333333"/>
                </a:solidFill>
                <a:effectLst>
                  <a:outerShdw blurRad="38100" dist="38100" dir="2700000" algn="tl">
                    <a:srgbClr val="000000"/>
                  </a:outerShdw>
                </a:effectLst>
                <a:latin typeface="Times New Roman" pitchFamily="18" charset="0"/>
              </a:rPr>
              <a:t>n</a:t>
            </a:r>
            <a:r>
              <a:rPr lang="pl-PL" altLang="sr-Latn-RS" sz="2000" b="1" i="1" dirty="0">
                <a:solidFill>
                  <a:srgbClr val="333333"/>
                </a:solidFill>
                <a:effectLst>
                  <a:outerShdw blurRad="38100" dist="38100" dir="2700000" algn="tl">
                    <a:srgbClr val="000000"/>
                  </a:outerShdw>
                </a:effectLst>
                <a:latin typeface="Times New Roman" pitchFamily="18" charset="0"/>
                <a:sym typeface="Symbol" pitchFamily="18" charset="2"/>
              </a:rPr>
              <a:t></a:t>
            </a:r>
            <a:r>
              <a:rPr lang="pl-PL" altLang="sr-Latn-RS" sz="2000" b="1" dirty="0">
                <a:solidFill>
                  <a:srgbClr val="333333"/>
                </a:solidFill>
                <a:effectLst>
                  <a:outerShdw blurRad="38100" dist="38100" dir="2700000" algn="tl">
                    <a:srgbClr val="000000"/>
                  </a:outerShdw>
                </a:effectLst>
                <a:latin typeface="Times New Roman" pitchFamily="18" charset="0"/>
              </a:rPr>
              <a:t>* </a:t>
            </a:r>
            <a:r>
              <a:rPr lang="pl-PL" altLang="sr-Latn-RS" sz="2000" b="1" dirty="0" smtClean="0">
                <a:solidFill>
                  <a:srgbClr val="333333"/>
                </a:solidFill>
                <a:effectLst>
                  <a:outerShdw blurRad="38100" dist="38100" dir="2700000" algn="tl">
                    <a:srgbClr val="000000"/>
                  </a:outerShdw>
                </a:effectLst>
                <a:latin typeface="Times New Roman" pitchFamily="18" charset="0"/>
              </a:rPr>
              <a:t>prelaza </a:t>
            </a:r>
            <a:r>
              <a:rPr lang="pl-PL" altLang="sr-Latn-RS" sz="2000" b="1" dirty="0">
                <a:solidFill>
                  <a:srgbClr val="333333"/>
                </a:solidFill>
                <a:effectLst>
                  <a:outerShdw blurRad="38100" dist="38100" dir="2700000" algn="tl">
                    <a:srgbClr val="000000"/>
                  </a:outerShdw>
                </a:effectLst>
                <a:latin typeface="Times New Roman" pitchFamily="18" charset="0"/>
              </a:rPr>
              <a:t>preko B </a:t>
            </a:r>
            <a:r>
              <a:rPr lang="pl-PL" altLang="sr-Latn-RS" sz="2000" b="1" dirty="0" smtClean="0">
                <a:solidFill>
                  <a:srgbClr val="333333"/>
                </a:solidFill>
                <a:effectLst>
                  <a:outerShdw blurRad="38100" dist="38100" dir="2700000" algn="tl">
                    <a:srgbClr val="000000"/>
                  </a:outerShdw>
                </a:effectLst>
                <a:latin typeface="Times New Roman" pitchFamily="18" charset="0"/>
              </a:rPr>
              <a:t>  faktora</a:t>
            </a:r>
            <a:endParaRPr lang="en-US" altLang="sr-Latn-RS" sz="2000" dirty="0">
              <a:solidFill>
                <a:srgbClr val="333333"/>
              </a:solidFill>
              <a:latin typeface="Times New Roman" pitchFamily="18" charset="0"/>
            </a:endParaRPr>
          </a:p>
        </p:txBody>
      </p:sp>
      <p:sp>
        <p:nvSpPr>
          <p:cNvPr id="357379" name="Rectangle 3"/>
          <p:cNvSpPr>
            <a:spLocks noChangeArrowheads="1"/>
          </p:cNvSpPr>
          <p:nvPr/>
        </p:nvSpPr>
        <p:spPr bwMode="auto">
          <a:xfrm>
            <a:off x="0" y="31194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357380" name="Rectangle 4"/>
          <p:cNvSpPr>
            <a:spLocks noChangeArrowheads="1"/>
          </p:cNvSpPr>
          <p:nvPr/>
        </p:nvSpPr>
        <p:spPr bwMode="auto">
          <a:xfrm>
            <a:off x="0" y="3105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357389" name="Rectangle 13"/>
          <p:cNvSpPr>
            <a:spLocks noChangeArrowheads="1"/>
          </p:cNvSpPr>
          <p:nvPr/>
        </p:nvSpPr>
        <p:spPr bwMode="auto">
          <a:xfrm>
            <a:off x="457200" y="3657600"/>
            <a:ext cx="8382000" cy="289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pl-PL" sz="1400" i="1" dirty="0" smtClean="0">
                <a:latin typeface="Times New Roman" panose="02020603050405020304" pitchFamily="18" charset="0"/>
                <a:cs typeface="Times New Roman" panose="02020603050405020304" pitchFamily="18" charset="0"/>
              </a:rPr>
              <a:t>	*Aproksimacija </a:t>
            </a:r>
            <a:r>
              <a:rPr lang="pl-PL" sz="1400" i="1" dirty="0">
                <a:latin typeface="Times New Roman" panose="02020603050405020304" pitchFamily="18" charset="0"/>
                <a:cs typeface="Times New Roman" panose="02020603050405020304" pitchFamily="18" charset="0"/>
              </a:rPr>
              <a:t>nultog reda </a:t>
            </a:r>
            <a:r>
              <a:rPr lang="pl-PL" sz="1400" i="1" dirty="0" smtClean="0">
                <a:latin typeface="Times New Roman" panose="02020603050405020304" pitchFamily="18" charset="0"/>
                <a:cs typeface="Times New Roman" panose="02020603050405020304" pitchFamily="18" charset="0"/>
              </a:rPr>
              <a:t>omogućava </a:t>
            </a:r>
            <a:r>
              <a:rPr lang="pl-PL" sz="1400" i="1" dirty="0">
                <a:latin typeface="Times New Roman" panose="02020603050405020304" pitchFamily="18" charset="0"/>
                <a:cs typeface="Times New Roman" panose="02020603050405020304" pitchFamily="18" charset="0"/>
              </a:rPr>
              <a:t>opis elektronske strukture  i elektronske energije  pod pretpostavkom fiksne nuklearne geometrije. Kako se vibraciono kretanje molekula dešava na svim temperaturama to se efekat nuklearnog, vibracionog, kretanja jezgara na elektronsku strukturu i elektronsku energiju mora uzeti u obzir. Elektronska stanja molekula koji vibrira nazivaju se vibronska </a:t>
            </a:r>
            <a:r>
              <a:rPr lang="pl-PL" sz="1400" i="1" dirty="0" smtClean="0">
                <a:latin typeface="Times New Roman" panose="02020603050405020304" pitchFamily="18" charset="0"/>
                <a:cs typeface="Times New Roman" panose="02020603050405020304" pitchFamily="18" charset="0"/>
              </a:rPr>
              <a:t>stanja. Vibracioni </a:t>
            </a:r>
            <a:r>
              <a:rPr lang="pl-PL" sz="1400" i="1" dirty="0">
                <a:latin typeface="Times New Roman" panose="02020603050405020304" pitchFamily="18" charset="0"/>
                <a:cs typeface="Times New Roman" panose="02020603050405020304" pitchFamily="18" charset="0"/>
              </a:rPr>
              <a:t>kvanti su veličine ~ 2000 cm</a:t>
            </a:r>
            <a:r>
              <a:rPr lang="pl-PL" sz="1400" i="1" baseline="30000" dirty="0">
                <a:latin typeface="Times New Roman" panose="02020603050405020304" pitchFamily="18" charset="0"/>
                <a:cs typeface="Times New Roman" panose="02020603050405020304" pitchFamily="18" charset="0"/>
              </a:rPr>
              <a:t>-1</a:t>
            </a:r>
            <a:r>
              <a:rPr lang="pl-PL" sz="1400" i="1" dirty="0">
                <a:latin typeface="Times New Roman" panose="02020603050405020304" pitchFamily="18" charset="0"/>
                <a:cs typeface="Times New Roman" panose="02020603050405020304" pitchFamily="18" charset="0"/>
              </a:rPr>
              <a:t> (~ 5 kcal mol</a:t>
            </a:r>
            <a:r>
              <a:rPr lang="pl-PL" sz="1400" i="1" baseline="30000" dirty="0">
                <a:latin typeface="Times New Roman" panose="02020603050405020304" pitchFamily="18" charset="0"/>
                <a:cs typeface="Times New Roman" panose="02020603050405020304" pitchFamily="18" charset="0"/>
              </a:rPr>
              <a:t>-1</a:t>
            </a:r>
            <a:r>
              <a:rPr lang="pl-PL" sz="1400" i="1" dirty="0">
                <a:latin typeface="Times New Roman" panose="02020603050405020304" pitchFamily="18" charset="0"/>
                <a:cs typeface="Times New Roman" panose="02020603050405020304" pitchFamily="18" charset="0"/>
              </a:rPr>
              <a:t>) tako da vibronska interakcija ne menja znatno elektronsku energiju molekula onih stanja (najčešće između osnovnog i nekog višeg stanja) kod kojih je razlika u energiji ~ 20 000 cm</a:t>
            </a:r>
            <a:r>
              <a:rPr lang="pl-PL" sz="1400" i="1" baseline="30000" dirty="0">
                <a:latin typeface="Times New Roman" panose="02020603050405020304" pitchFamily="18" charset="0"/>
                <a:cs typeface="Times New Roman" panose="02020603050405020304" pitchFamily="18" charset="0"/>
              </a:rPr>
              <a:t>-1 </a:t>
            </a:r>
            <a:r>
              <a:rPr lang="pl-PL" sz="1400" i="1" dirty="0">
                <a:latin typeface="Times New Roman" panose="02020603050405020304" pitchFamily="18" charset="0"/>
                <a:cs typeface="Times New Roman" panose="02020603050405020304" pitchFamily="18" charset="0"/>
              </a:rPr>
              <a:t> (~ 50 kcal mol</a:t>
            </a:r>
            <a:r>
              <a:rPr lang="pl-PL" sz="1400" i="1" baseline="30000" dirty="0">
                <a:latin typeface="Times New Roman" panose="02020603050405020304" pitchFamily="18" charset="0"/>
                <a:cs typeface="Times New Roman" panose="02020603050405020304" pitchFamily="18" charset="0"/>
              </a:rPr>
              <a:t>-1</a:t>
            </a:r>
            <a:r>
              <a:rPr lang="pl-PL" sz="1400" i="1" dirty="0">
                <a:latin typeface="Times New Roman" panose="02020603050405020304" pitchFamily="18" charset="0"/>
                <a:cs typeface="Times New Roman" panose="02020603050405020304" pitchFamily="18" charset="0"/>
              </a:rPr>
              <a:t>). Međutim, vibronske interakcije su znatno verovatnije </a:t>
            </a:r>
            <a:r>
              <a:rPr lang="pl-PL" sz="1400" i="1" dirty="0" smtClean="0">
                <a:latin typeface="Times New Roman" panose="02020603050405020304" pitchFamily="18" charset="0"/>
                <a:cs typeface="Times New Roman" panose="02020603050405020304" pitchFamily="18" charset="0"/>
              </a:rPr>
              <a:t>u pobuđenim </a:t>
            </a:r>
            <a:r>
              <a:rPr lang="pl-PL" sz="1400" i="1" dirty="0">
                <a:latin typeface="Times New Roman" panose="02020603050405020304" pitchFamily="18" charset="0"/>
                <a:cs typeface="Times New Roman" panose="02020603050405020304" pitchFamily="18" charset="0"/>
              </a:rPr>
              <a:t>elektronskim stanjima kod kojih je energetsko razdvajanje ~ 2000 cm</a:t>
            </a:r>
            <a:r>
              <a:rPr lang="pl-PL" sz="1400" i="1" baseline="30000" dirty="0">
                <a:latin typeface="Times New Roman" panose="02020603050405020304" pitchFamily="18" charset="0"/>
                <a:cs typeface="Times New Roman" panose="02020603050405020304" pitchFamily="18" charset="0"/>
              </a:rPr>
              <a:t>-1</a:t>
            </a:r>
            <a:r>
              <a:rPr lang="pl-PL" sz="1400" i="1" dirty="0">
                <a:latin typeface="Times New Roman" panose="02020603050405020304" pitchFamily="18" charset="0"/>
                <a:cs typeface="Times New Roman" panose="02020603050405020304" pitchFamily="18" charset="0"/>
              </a:rPr>
              <a:t>. U takvim slučajevima su elektronska energija i elektronska struktura molekula  pod velikim uticajem vibracija</a:t>
            </a:r>
            <a:r>
              <a:rPr lang="pl-PL" sz="1400" i="1" dirty="0" smtClean="0">
                <a:latin typeface="Times New Roman" panose="02020603050405020304" pitchFamily="18" charset="0"/>
                <a:cs typeface="Times New Roman" panose="02020603050405020304" pitchFamily="18" charset="0"/>
              </a:rPr>
              <a:t>.</a:t>
            </a:r>
          </a:p>
          <a:p>
            <a:r>
              <a:rPr lang="pl-PL" sz="1400" i="1" dirty="0" smtClean="0">
                <a:latin typeface="Times New Roman" panose="02020603050405020304" pitchFamily="18" charset="0"/>
                <a:cs typeface="Times New Roman" panose="02020603050405020304" pitchFamily="18" charset="0"/>
              </a:rPr>
              <a:t>	</a:t>
            </a:r>
            <a:r>
              <a:rPr lang="pl-PL" sz="1400" b="1" i="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Samo </a:t>
            </a:r>
            <a:r>
              <a:rPr lang="pl-PL" sz="14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neke vibracije molekula su u stanju da promene elektronsku energiju  molekula. Sa klasičnog stanovišta vibronsko sprezanje se dešava onda kada dolazi do prelaza momenta nuklearnog kretanja na momenat elektronskog kretanja molekula. Vibronskim sprezanjem ukupan momenat kretanja ostaje konstantan (zakon o očuvanju momenta) </a:t>
            </a:r>
            <a:endParaRPr lang="sr-Latn-CS" altLang="sr-Latn-RS" sz="1400" b="1" i="1" dirty="0">
              <a:solidFill>
                <a:srgbClr val="333333"/>
              </a:solidFill>
              <a:effectLst>
                <a:outerShdw blurRad="38100" dist="38100" dir="2700000" algn="tl">
                  <a:srgbClr val="000000">
                    <a:alpha val="43137"/>
                  </a:srgbClr>
                </a:outerShdw>
              </a:effectLst>
              <a:latin typeface="Times New Roman"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3" name="Rectangle 3"/>
          <p:cNvSpPr>
            <a:spLocks noGrp="1" noChangeArrowheads="1"/>
          </p:cNvSpPr>
          <p:nvPr>
            <p:ph type="body" idx="1"/>
          </p:nvPr>
        </p:nvSpPr>
        <p:spPr>
          <a:xfrm>
            <a:off x="381000" y="1219200"/>
            <a:ext cx="8229600" cy="4297363"/>
          </a:xfrm>
        </p:spPr>
        <p:txBody>
          <a:bodyPr/>
          <a:lstStyle/>
          <a:p>
            <a:pPr>
              <a:buFont typeface="Wingdings" panose="05000000000000000000" pitchFamily="2" charset="2"/>
              <a:buChar char="Ø"/>
            </a:pPr>
            <a:r>
              <a:rPr lang="pl-PL" altLang="sr-Latn-RS" b="1" dirty="0" smtClean="0">
                <a:solidFill>
                  <a:srgbClr val="333333"/>
                </a:solidFill>
                <a:latin typeface="Times New Roman" pitchFamily="18" charset="0"/>
              </a:rPr>
              <a:t>faktorom </a:t>
            </a:r>
            <a:r>
              <a:rPr lang="pl-PL" altLang="sr-Latn-RS" b="1" dirty="0">
                <a:solidFill>
                  <a:srgbClr val="333333"/>
                </a:solidFill>
                <a:latin typeface="Times New Roman" pitchFamily="18" charset="0"/>
              </a:rPr>
              <a:t>C se </a:t>
            </a:r>
            <a:r>
              <a:rPr lang="pl-PL" altLang="sr-Latn-RS" b="1" dirty="0" smtClean="0">
                <a:solidFill>
                  <a:srgbClr val="333333"/>
                </a:solidFill>
                <a:latin typeface="Times New Roman" pitchFamily="18" charset="0"/>
              </a:rPr>
              <a:t>opisuje poja</a:t>
            </a:r>
            <a:r>
              <a:rPr lang="en-US" altLang="sr-Latn-RS" b="1" dirty="0">
                <a:solidFill>
                  <a:srgbClr val="333333"/>
                </a:solidFill>
                <a:latin typeface="Times New Roman" pitchFamily="18" charset="0"/>
                <a:cs typeface="Times New Roman" pitchFamily="18" charset="0"/>
              </a:rPr>
              <a:t>č</a:t>
            </a:r>
            <a:r>
              <a:rPr lang="pl-PL" altLang="sr-Latn-RS" b="1" dirty="0" smtClean="0">
                <a:solidFill>
                  <a:srgbClr val="333333"/>
                </a:solidFill>
                <a:latin typeface="Times New Roman" pitchFamily="18" charset="0"/>
              </a:rPr>
              <a:t>anje intenziteta </a:t>
            </a:r>
            <a:r>
              <a:rPr lang="pl-PL" altLang="sr-Latn-RS" b="1" dirty="0">
                <a:solidFill>
                  <a:srgbClr val="333333"/>
                </a:solidFill>
                <a:latin typeface="Times New Roman" pitchFamily="18" charset="0"/>
              </a:rPr>
              <a:t>traka </a:t>
            </a:r>
            <a:r>
              <a:rPr lang="pl-PL" altLang="sr-Latn-RS" b="1" dirty="0" smtClean="0">
                <a:solidFill>
                  <a:srgbClr val="FF0066"/>
                </a:solidFill>
                <a:effectLst>
                  <a:outerShdw blurRad="38100" dist="38100" dir="2700000" algn="tl">
                    <a:srgbClr val="000000"/>
                  </a:outerShdw>
                </a:effectLst>
                <a:latin typeface="Times New Roman" pitchFamily="18" charset="0"/>
              </a:rPr>
              <a:t>overtonova </a:t>
            </a:r>
            <a:r>
              <a:rPr lang="pl-PL" altLang="sr-Latn-RS" b="1" dirty="0">
                <a:solidFill>
                  <a:srgbClr val="FF0066"/>
                </a:solidFill>
                <a:effectLst>
                  <a:outerShdw blurRad="38100" dist="38100" dir="2700000" algn="tl">
                    <a:srgbClr val="000000"/>
                  </a:outerShdw>
                </a:effectLst>
                <a:latin typeface="Times New Roman" pitchFamily="18" charset="0"/>
              </a:rPr>
              <a:t>i kombinacionih traka</a:t>
            </a:r>
            <a:r>
              <a:rPr lang="pl-PL" altLang="sr-Latn-RS" b="1" dirty="0">
                <a:solidFill>
                  <a:schemeClr val="bg1"/>
                </a:solidFill>
                <a:latin typeface="Times New Roman" pitchFamily="18" charset="0"/>
              </a:rPr>
              <a:t> </a:t>
            </a:r>
            <a:r>
              <a:rPr lang="pl-PL" altLang="sr-Latn-RS" b="1" dirty="0" smtClean="0">
                <a:solidFill>
                  <a:schemeClr val="bg1"/>
                </a:solidFill>
                <a:latin typeface="Times New Roman"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rPr>
              <a:t>zabranjenih ili slabo dozvoljenih </a:t>
            </a:r>
            <a:r>
              <a:rPr lang="pl-PL" altLang="sr-Latn-RS" b="1" dirty="0" smtClean="0">
                <a:solidFill>
                  <a:srgbClr val="333333"/>
                </a:solidFill>
                <a:effectLst>
                  <a:outerShdw blurRad="38100" dist="38100" dir="2700000" algn="tl">
                    <a:srgbClr val="000000"/>
                  </a:outerShdw>
                </a:effectLst>
                <a:latin typeface="Times New Roman" pitchFamily="18" charset="0"/>
              </a:rPr>
              <a:t>  </a:t>
            </a:r>
            <a:r>
              <a:rPr lang="pl-PL" altLang="sr-Latn-RS" b="1" dirty="0">
                <a:solidFill>
                  <a:srgbClr val="333333"/>
                </a:solidFill>
                <a:effectLst>
                  <a:outerShdw blurRad="38100" dist="38100" dir="2700000" algn="tl">
                    <a:srgbClr val="000000"/>
                  </a:outerShdw>
                </a:effectLst>
                <a:latin typeface="Times New Roman" pitchFamily="18" charset="0"/>
              </a:rPr>
              <a:t>elektronskih prelaza</a:t>
            </a:r>
            <a:endParaRPr lang="pl-PL" altLang="sr-Latn-RS" dirty="0">
              <a:solidFill>
                <a:srgbClr val="333333"/>
              </a:solidFill>
              <a:effectLst>
                <a:outerShdw blurRad="38100" dist="38100" dir="2700000" algn="tl">
                  <a:srgbClr val="000000"/>
                </a:outerShdw>
              </a:effectLst>
            </a:endParaRPr>
          </a:p>
          <a:p>
            <a:pPr>
              <a:buFont typeface="Wingdings" panose="05000000000000000000" pitchFamily="2" charset="2"/>
              <a:buChar char="Ø"/>
            </a:pPr>
            <a:endParaRPr lang="en-US" altLang="sr-Latn-RS" dirty="0">
              <a:solidFill>
                <a:srgbClr val="333333"/>
              </a:solidFill>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gradFill rotWithShape="0">
          <a:gsLst>
            <a:gs pos="0">
              <a:srgbClr val="EAEAEA">
                <a:gamma/>
                <a:shade val="46275"/>
                <a:invGamma/>
              </a:srgbClr>
            </a:gs>
            <a:gs pos="50000">
              <a:srgbClr val="EAEAEA"/>
            </a:gs>
            <a:gs pos="100000">
              <a:srgbClr val="EAEAEA">
                <a:gamma/>
                <a:shade val="46275"/>
                <a:invGamma/>
              </a:srgbClr>
            </a:gs>
          </a:gsLst>
          <a:lin ang="5400000" scaled="1"/>
        </a:gradFill>
        <a:effectLst/>
      </p:bgPr>
    </p:bg>
    <p:spTree>
      <p:nvGrpSpPr>
        <p:cNvPr id="1" name=""/>
        <p:cNvGrpSpPr/>
        <p:nvPr/>
      </p:nvGrpSpPr>
      <p:grpSpPr>
        <a:xfrm>
          <a:off x="0" y="0"/>
          <a:ext cx="0" cy="0"/>
          <a:chOff x="0" y="0"/>
          <a:chExt cx="0" cy="0"/>
        </a:xfrm>
      </p:grpSpPr>
      <p:sp>
        <p:nvSpPr>
          <p:cNvPr id="709636" name="Rectangle 4"/>
          <p:cNvSpPr>
            <a:spLocks noChangeArrowheads="1"/>
          </p:cNvSpPr>
          <p:nvPr/>
        </p:nvSpPr>
        <p:spPr bwMode="auto">
          <a:xfrm>
            <a:off x="609600" y="685800"/>
            <a:ext cx="7924800" cy="55626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sr-Latn-CS" altLang="sr-Latn-RS" sz="2800" b="1" dirty="0">
                <a:solidFill>
                  <a:srgbClr val="333333"/>
                </a:solidFill>
                <a:effectLst>
                  <a:outerShdw blurRad="38100" dist="38100" dir="2700000" algn="tl">
                    <a:srgbClr val="000000"/>
                  </a:outerShdw>
                </a:effectLst>
                <a:latin typeface="Times New Roman" pitchFamily="18" charset="0"/>
              </a:rPr>
              <a:t>POVRŠINSKI POJAČANA RAMANSKA </a:t>
            </a:r>
          </a:p>
          <a:p>
            <a:r>
              <a:rPr lang="sr-Latn-CS" altLang="sr-Latn-RS" sz="2800" b="1" dirty="0" smtClean="0">
                <a:solidFill>
                  <a:srgbClr val="333333"/>
                </a:solidFill>
                <a:effectLst>
                  <a:outerShdw blurRad="38100" dist="38100" dir="2700000" algn="tl">
                    <a:srgbClr val="000000"/>
                  </a:outerShdw>
                </a:effectLst>
                <a:latin typeface="Times New Roman" pitchFamily="18" charset="0"/>
              </a:rPr>
              <a:t>SPEKTROSKOPIJA i</a:t>
            </a:r>
            <a:endParaRPr lang="sr-Latn-CS" altLang="sr-Latn-RS" sz="2800" b="1" dirty="0">
              <a:solidFill>
                <a:srgbClr val="333333"/>
              </a:solidFill>
              <a:effectLst>
                <a:outerShdw blurRad="38100" dist="38100" dir="2700000" algn="tl">
                  <a:srgbClr val="000000"/>
                </a:outerShdw>
              </a:effectLst>
              <a:latin typeface="Times New Roman" pitchFamily="18" charset="0"/>
            </a:endParaRPr>
          </a:p>
          <a:p>
            <a:r>
              <a:rPr lang="sr-Latn-CS" altLang="sr-Latn-RS" sz="2800" b="1" dirty="0">
                <a:solidFill>
                  <a:srgbClr val="333333"/>
                </a:solidFill>
                <a:effectLst>
                  <a:outerShdw blurRad="38100" dist="38100" dir="2700000" algn="tl">
                    <a:srgbClr val="000000"/>
                  </a:outerShdw>
                </a:effectLst>
                <a:latin typeface="Times New Roman" pitchFamily="18" charset="0"/>
              </a:rPr>
              <a:t>POVRŠINSKI POJAČANA </a:t>
            </a:r>
            <a:r>
              <a:rPr lang="sr-Latn-CS" altLang="sr-Latn-RS" sz="2800" b="1" dirty="0" smtClean="0">
                <a:solidFill>
                  <a:srgbClr val="333333"/>
                </a:solidFill>
                <a:effectLst>
                  <a:outerShdw blurRad="38100" dist="38100" dir="2700000" algn="tl">
                    <a:srgbClr val="000000"/>
                  </a:outerShdw>
                </a:effectLst>
                <a:latin typeface="Times New Roman" pitchFamily="18" charset="0"/>
              </a:rPr>
              <a:t>REZONANTNA </a:t>
            </a:r>
            <a:endParaRPr lang="sr-Latn-CS" altLang="sr-Latn-RS" sz="2800" b="1" dirty="0">
              <a:solidFill>
                <a:srgbClr val="333333"/>
              </a:solidFill>
              <a:effectLst>
                <a:outerShdw blurRad="38100" dist="38100" dir="2700000" algn="tl">
                  <a:srgbClr val="000000"/>
                </a:outerShdw>
              </a:effectLst>
              <a:latin typeface="Times New Roman" pitchFamily="18" charset="0"/>
            </a:endParaRPr>
          </a:p>
          <a:p>
            <a:r>
              <a:rPr lang="sr-Latn-CS" altLang="sr-Latn-RS" sz="2800" b="1" dirty="0">
                <a:solidFill>
                  <a:srgbClr val="333333"/>
                </a:solidFill>
                <a:effectLst>
                  <a:outerShdw blurRad="38100" dist="38100" dir="2700000" algn="tl">
                    <a:srgbClr val="000000"/>
                  </a:outerShdw>
                </a:effectLst>
                <a:latin typeface="Times New Roman" pitchFamily="18" charset="0"/>
              </a:rPr>
              <a:t> RAMANSKA SPEKTROSKOPIJA</a:t>
            </a:r>
          </a:p>
          <a:p>
            <a:endParaRPr lang="sr-Latn-CS" altLang="sr-Latn-RS" sz="2800" b="1" dirty="0">
              <a:solidFill>
                <a:srgbClr val="333333"/>
              </a:solidFill>
              <a:effectLst>
                <a:outerShdw blurRad="38100" dist="38100" dir="2700000" algn="tl">
                  <a:srgbClr val="000000"/>
                </a:outerShdw>
              </a:effectLst>
              <a:latin typeface="Times New Roman" pitchFamily="18" charset="0"/>
            </a:endParaRPr>
          </a:p>
          <a:p>
            <a:r>
              <a:rPr lang="sr-Latn-CS" altLang="sr-Latn-RS" sz="2400" i="1" dirty="0">
                <a:solidFill>
                  <a:srgbClr val="333333"/>
                </a:solidFill>
                <a:effectLst>
                  <a:outerShdw blurRad="38100" dist="38100" dir="2700000" algn="tl">
                    <a:srgbClr val="000000">
                      <a:alpha val="43137"/>
                    </a:srgbClr>
                  </a:outerShdw>
                </a:effectLst>
                <a:latin typeface="Times New Roman" pitchFamily="18" charset="0"/>
              </a:rPr>
              <a:t>SERS - Surface Enhanced Raman Spectroscopy </a:t>
            </a:r>
          </a:p>
          <a:p>
            <a:r>
              <a:rPr lang="sr-Latn-CS" altLang="sr-Latn-RS" sz="2400" i="1" dirty="0">
                <a:solidFill>
                  <a:srgbClr val="333333"/>
                </a:solidFill>
                <a:effectLst>
                  <a:outerShdw blurRad="38100" dist="38100" dir="2700000" algn="tl">
                    <a:srgbClr val="000000">
                      <a:alpha val="43137"/>
                    </a:srgbClr>
                  </a:outerShdw>
                </a:effectLst>
                <a:latin typeface="Times New Roman" pitchFamily="18" charset="0"/>
              </a:rPr>
              <a:t> SERRS - Surface Enhanced Resonant Raman Spectroscopy</a:t>
            </a:r>
            <a:endParaRPr lang="en-US" altLang="sr-Latn-RS" sz="2400" i="1" dirty="0">
              <a:solidFill>
                <a:srgbClr val="333333"/>
              </a:solidFill>
              <a:effectLst>
                <a:outerShdw blurRad="38100" dist="38100" dir="2700000" algn="tl">
                  <a:srgbClr val="000000">
                    <a:alpha val="43137"/>
                  </a:srgbClr>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7" name="Rectangle 3"/>
          <p:cNvSpPr>
            <a:spLocks noGrp="1" noChangeArrowheads="1"/>
          </p:cNvSpPr>
          <p:nvPr>
            <p:ph type="body" idx="1"/>
          </p:nvPr>
        </p:nvSpPr>
        <p:spPr>
          <a:xfrm>
            <a:off x="228600" y="228600"/>
            <a:ext cx="8610600" cy="4419600"/>
          </a:xfrm>
        </p:spPr>
        <p:txBody>
          <a:bodyPr/>
          <a:lstStyle/>
          <a:p>
            <a:pPr>
              <a:spcBef>
                <a:spcPts val="0"/>
              </a:spcBef>
              <a:buFont typeface="Wingdings" panose="05000000000000000000" pitchFamily="2" charset="2"/>
              <a:buChar char="Ø"/>
            </a:pPr>
            <a:r>
              <a:rPr lang="sr-Latn-CS" altLang="sr-Latn-RS" sz="2200" b="1" dirty="0" smtClean="0">
                <a:solidFill>
                  <a:srgbClr val="333333"/>
                </a:solidFill>
                <a:effectLst>
                  <a:outerShdw blurRad="38100" dist="38100" dir="2700000" algn="tl">
                    <a:srgbClr val="000000"/>
                  </a:outerShdw>
                </a:effectLst>
                <a:latin typeface="Times New Roman" pitchFamily="18" charset="0"/>
              </a:rPr>
              <a:t>i</a:t>
            </a:r>
            <a:r>
              <a:rPr lang="en-US" altLang="sr-Latn-RS" sz="2200" b="1" dirty="0">
                <a:solidFill>
                  <a:srgbClr val="333333"/>
                </a:solidFill>
                <a:effectLst>
                  <a:outerShdw blurRad="38100" dist="38100" dir="2700000" algn="tl">
                    <a:srgbClr val="000000"/>
                  </a:outerShdw>
                </a:effectLst>
                <a:latin typeface="Times New Roman" pitchFamily="18" charset="0"/>
              </a:rPr>
              <a:t>me</a:t>
            </a:r>
            <a:r>
              <a:rPr lang="en-US" altLang="sr-Latn-RS" sz="2200" b="1" dirty="0">
                <a:solidFill>
                  <a:srgbClr val="000099"/>
                </a:solidFill>
                <a:effectLst>
                  <a:outerShdw blurRad="38100" dist="38100" dir="2700000" algn="tl">
                    <a:srgbClr val="000000"/>
                  </a:outerShdw>
                </a:effectLst>
                <a:latin typeface="Times New Roman" pitchFamily="18" charset="0"/>
              </a:rPr>
              <a:t> </a:t>
            </a:r>
            <a:r>
              <a:rPr lang="en-US" altLang="sr-Latn-RS" sz="2200" b="1" i="1" dirty="0">
                <a:solidFill>
                  <a:srgbClr val="FF0066"/>
                </a:solidFill>
                <a:effectLst>
                  <a:outerShdw blurRad="38100" dist="38100" dir="2700000" algn="tl">
                    <a:srgbClr val="000000"/>
                  </a:outerShdw>
                </a:effectLst>
                <a:latin typeface="Times New Roman" pitchFamily="18" charset="0"/>
              </a:rPr>
              <a:t>“</a:t>
            </a:r>
            <a:r>
              <a:rPr lang="en-US" altLang="sr-Latn-RS" sz="2200" b="1" i="1" dirty="0" err="1">
                <a:solidFill>
                  <a:srgbClr val="FF0066"/>
                </a:solidFill>
                <a:effectLst>
                  <a:outerShdw blurRad="38100" dist="38100" dir="2700000" algn="tl">
                    <a:srgbClr val="000000"/>
                  </a:outerShdw>
                </a:effectLst>
                <a:latin typeface="Times New Roman" pitchFamily="18" charset="0"/>
              </a:rPr>
              <a:t>površinski</a:t>
            </a:r>
            <a:r>
              <a:rPr lang="en-US" altLang="sr-Latn-RS" sz="2200" b="1" i="1" dirty="0">
                <a:solidFill>
                  <a:srgbClr val="FF0066"/>
                </a:solidFill>
                <a:effectLst>
                  <a:outerShdw blurRad="38100" dist="38100" dir="2700000" algn="tl">
                    <a:srgbClr val="000000"/>
                  </a:outerShdw>
                </a:effectLst>
                <a:latin typeface="Times New Roman" pitchFamily="18" charset="0"/>
              </a:rPr>
              <a:t> </a:t>
            </a:r>
            <a:r>
              <a:rPr lang="en-US" altLang="sr-Latn-RS" sz="2200" b="1" i="1" dirty="0" err="1">
                <a:solidFill>
                  <a:srgbClr val="FF0066"/>
                </a:solidFill>
                <a:effectLst>
                  <a:outerShdw blurRad="38100" dist="38100" dir="2700000" algn="tl">
                    <a:srgbClr val="000000"/>
                  </a:outerShdw>
                </a:effectLst>
                <a:latin typeface="Times New Roman" pitchFamily="18" charset="0"/>
              </a:rPr>
              <a:t>po</a:t>
            </a:r>
            <a:r>
              <a:rPr lang="sr-Latn-CS" altLang="sr-Latn-RS" sz="2200" b="1" i="1" dirty="0">
                <a:solidFill>
                  <a:srgbClr val="FF0066"/>
                </a:solidFill>
                <a:effectLst>
                  <a:outerShdw blurRad="38100" dist="38100" dir="2700000" algn="tl">
                    <a:srgbClr val="000000"/>
                  </a:outerShdw>
                </a:effectLst>
                <a:latin typeface="Times New Roman" pitchFamily="18" charset="0"/>
              </a:rPr>
              <a:t>jačana</a:t>
            </a:r>
            <a:r>
              <a:rPr lang="en-US" altLang="sr-Latn-RS" sz="2200" b="1" i="1" dirty="0">
                <a:solidFill>
                  <a:srgbClr val="FF0066"/>
                </a:solidFill>
                <a:effectLst>
                  <a:outerShdw blurRad="38100" dist="38100" dir="2700000" algn="tl">
                    <a:srgbClr val="000000"/>
                  </a:outerShdw>
                </a:effectLst>
                <a:latin typeface="Times New Roman" pitchFamily="18" charset="0"/>
              </a:rPr>
              <a:t> </a:t>
            </a:r>
            <a:r>
              <a:rPr lang="en-US" altLang="sr-Latn-RS" sz="2200" b="1" i="1" dirty="0" err="1">
                <a:solidFill>
                  <a:srgbClr val="FF0066"/>
                </a:solidFill>
                <a:effectLst>
                  <a:outerShdw blurRad="38100" dist="38100" dir="2700000" algn="tl">
                    <a:srgbClr val="000000"/>
                  </a:outerShdw>
                </a:effectLst>
                <a:latin typeface="Times New Roman" pitchFamily="18" charset="0"/>
              </a:rPr>
              <a:t>ramanska</a:t>
            </a:r>
            <a:r>
              <a:rPr lang="en-US" altLang="sr-Latn-RS" sz="2200" b="1" i="1" dirty="0">
                <a:solidFill>
                  <a:srgbClr val="FF0066"/>
                </a:solidFill>
                <a:effectLst>
                  <a:outerShdw blurRad="38100" dist="38100" dir="2700000" algn="tl">
                    <a:srgbClr val="000000"/>
                  </a:outerShdw>
                </a:effectLst>
                <a:latin typeface="Times New Roman" pitchFamily="18" charset="0"/>
              </a:rPr>
              <a:t> </a:t>
            </a:r>
            <a:r>
              <a:rPr lang="en-US" altLang="sr-Latn-RS" sz="2200" b="1" i="1" dirty="0" err="1">
                <a:solidFill>
                  <a:srgbClr val="FF0066"/>
                </a:solidFill>
                <a:effectLst>
                  <a:outerShdw blurRad="38100" dist="38100" dir="2700000" algn="tl">
                    <a:srgbClr val="000000"/>
                  </a:outerShdw>
                </a:effectLst>
                <a:latin typeface="Times New Roman" pitchFamily="18" charset="0"/>
              </a:rPr>
              <a:t>spektroskopija</a:t>
            </a:r>
            <a:r>
              <a:rPr lang="en-US" altLang="sr-Latn-RS" sz="2200" b="1" i="1" dirty="0">
                <a:solidFill>
                  <a:srgbClr val="FF0066"/>
                </a:solidFill>
                <a:effectLst>
                  <a:outerShdw blurRad="38100" dist="38100" dir="2700000" algn="tl">
                    <a:srgbClr val="000000"/>
                  </a:outerShdw>
                </a:effectLst>
                <a:latin typeface="Times New Roman" pitchFamily="18" charset="0"/>
              </a:rPr>
              <a:t>”</a:t>
            </a:r>
            <a:r>
              <a:rPr lang="en-US" altLang="sr-Latn-RS" sz="2200" b="1" dirty="0">
                <a:solidFill>
                  <a:srgbClr val="000099"/>
                </a:solidFill>
                <a:effectLst>
                  <a:outerShdw blurRad="38100" dist="38100" dir="2700000" algn="tl">
                    <a:srgbClr val="000000"/>
                  </a:outerShdw>
                </a:effectLst>
                <a:latin typeface="Times New Roman" pitchFamily="18" charset="0"/>
              </a:rPr>
              <a:t> </a:t>
            </a:r>
            <a:r>
              <a:rPr lang="en-US" altLang="sr-Latn-RS" sz="2200" b="1" dirty="0" err="1" smtClean="0">
                <a:solidFill>
                  <a:srgbClr val="333333"/>
                </a:solidFill>
                <a:effectLst>
                  <a:outerShdw blurRad="38100" dist="38100" dir="2700000" algn="tl">
                    <a:srgbClr val="000000"/>
                  </a:outerShdw>
                </a:effectLst>
                <a:latin typeface="Times New Roman" pitchFamily="18" charset="0"/>
              </a:rPr>
              <a:t>ukazuje</a:t>
            </a:r>
            <a:r>
              <a:rPr lang="sr-Latn-CS" altLang="sr-Latn-RS" sz="2200" b="1" dirty="0" smtClean="0">
                <a:solidFill>
                  <a:srgbClr val="333333"/>
                </a:solidFill>
                <a:effectLst>
                  <a:outerShdw blurRad="38100" dist="38100" dir="2700000" algn="tl">
                    <a:srgbClr val="000000"/>
                  </a:outerShdw>
                </a:effectLst>
                <a:latin typeface="Times New Roman" pitchFamily="18" charset="0"/>
              </a:rPr>
              <a:t>  </a:t>
            </a:r>
            <a:r>
              <a:rPr lang="en-US" altLang="sr-Latn-RS" sz="2200" b="1" dirty="0" smtClean="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na</a:t>
            </a:r>
            <a:r>
              <a:rPr lang="en-US" altLang="sr-Latn-RS" sz="2200" b="1" dirty="0">
                <a:solidFill>
                  <a:srgbClr val="333333"/>
                </a:solidFill>
                <a:effectLst>
                  <a:outerShdw blurRad="38100" dist="38100" dir="2700000" algn="tl">
                    <a:srgbClr val="000000"/>
                  </a:outerShdw>
                </a:effectLst>
                <a:latin typeface="Times New Roman" pitchFamily="18" charset="0"/>
              </a:rPr>
              <a:t> to da se </a:t>
            </a:r>
            <a:r>
              <a:rPr lang="en-US" altLang="sr-Latn-RS" sz="2200" b="1" dirty="0" err="1">
                <a:solidFill>
                  <a:srgbClr val="333333"/>
                </a:solidFill>
                <a:effectLst>
                  <a:outerShdw blurRad="38100" dist="38100" dir="2700000" algn="tl">
                    <a:srgbClr val="000000"/>
                  </a:outerShdw>
                </a:effectLst>
                <a:latin typeface="Times New Roman" pitchFamily="18" charset="0"/>
              </a:rPr>
              <a:t>ovom</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metodom</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dobijaju</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iste</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informacije</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kao</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i</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sr-Latn-CS" altLang="sr-Latn-RS" sz="2200" b="1" dirty="0" smtClean="0">
                <a:solidFill>
                  <a:srgbClr val="333333"/>
                </a:solidFill>
                <a:effectLst>
                  <a:outerShdw blurRad="38100" dist="38100" dir="2700000" algn="tl">
                    <a:srgbClr val="000000"/>
                  </a:outerShdw>
                </a:effectLst>
                <a:latin typeface="Times New Roman" pitchFamily="18" charset="0"/>
              </a:rPr>
              <a:t>   </a:t>
            </a:r>
            <a:r>
              <a:rPr lang="sr-Latn-CS" altLang="sr-Latn-RS" sz="2200" b="1" dirty="0">
                <a:solidFill>
                  <a:srgbClr val="333333"/>
                </a:solidFill>
                <a:effectLst>
                  <a:outerShdw blurRad="38100" dist="38100" dir="2700000" algn="tl">
                    <a:srgbClr val="000000"/>
                  </a:outerShdw>
                </a:effectLst>
                <a:latin typeface="Times New Roman" pitchFamily="18" charset="0"/>
              </a:rPr>
              <a:t>primenom </a:t>
            </a:r>
            <a:r>
              <a:rPr lang="en-US" altLang="sr-Latn-RS" sz="2200" b="1" dirty="0" err="1" smtClean="0">
                <a:solidFill>
                  <a:srgbClr val="333333"/>
                </a:solidFill>
                <a:effectLst>
                  <a:outerShdw blurRad="38100" dist="38100" dir="2700000" algn="tl">
                    <a:srgbClr val="000000"/>
                  </a:outerShdw>
                </a:effectLst>
                <a:latin typeface="Times New Roman" pitchFamily="18" charset="0"/>
              </a:rPr>
              <a:t>rama</a:t>
            </a:r>
            <a:r>
              <a:rPr lang="sr-Latn-CS" altLang="sr-Latn-RS" sz="2200" b="1" dirty="0">
                <a:solidFill>
                  <a:srgbClr val="333333"/>
                </a:solidFill>
                <a:effectLst>
                  <a:outerShdw blurRad="38100" dist="38100" dir="2700000" algn="tl">
                    <a:srgbClr val="000000"/>
                  </a:outerShdw>
                </a:effectLst>
                <a:latin typeface="Times New Roman" pitchFamily="18" charset="0"/>
              </a:rPr>
              <a:t>n</a:t>
            </a:r>
            <a:r>
              <a:rPr lang="en-US" altLang="sr-Latn-RS" sz="2200" b="1" dirty="0" err="1">
                <a:solidFill>
                  <a:srgbClr val="333333"/>
                </a:solidFill>
                <a:effectLst>
                  <a:outerShdw blurRad="38100" dist="38100" dir="2700000" algn="tl">
                    <a:srgbClr val="000000"/>
                  </a:outerShdw>
                </a:effectLst>
                <a:latin typeface="Times New Roman" pitchFamily="18" charset="0"/>
              </a:rPr>
              <a:t>sk</a:t>
            </a:r>
            <a:r>
              <a:rPr lang="sr-Latn-CS" altLang="sr-Latn-RS" sz="2200" b="1" dirty="0">
                <a:solidFill>
                  <a:srgbClr val="333333"/>
                </a:solidFill>
                <a:effectLst>
                  <a:outerShdw blurRad="38100" dist="38100" dir="2700000" algn="tl">
                    <a:srgbClr val="000000"/>
                  </a:outerShdw>
                </a:effectLst>
                <a:latin typeface="Times New Roman" pitchFamily="18" charset="0"/>
              </a:rPr>
              <a:t>e</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spektroskopij</a:t>
            </a:r>
            <a:r>
              <a:rPr lang="sr-Latn-CS" altLang="sr-Latn-RS" sz="2200" b="1" dirty="0">
                <a:solidFill>
                  <a:srgbClr val="333333"/>
                </a:solidFill>
                <a:effectLst>
                  <a:outerShdw blurRad="38100" dist="38100" dir="2700000" algn="tl">
                    <a:srgbClr val="000000"/>
                  </a:outerShdw>
                </a:effectLst>
                <a:latin typeface="Times New Roman" pitchFamily="18" charset="0"/>
              </a:rPr>
              <a:t>e</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ali</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uz</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znatno</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smtClean="0">
                <a:solidFill>
                  <a:srgbClr val="333333"/>
                </a:solidFill>
                <a:effectLst>
                  <a:outerShdw blurRad="38100" dist="38100" dir="2700000" algn="tl">
                    <a:srgbClr val="000000"/>
                  </a:outerShdw>
                </a:effectLst>
                <a:latin typeface="Times New Roman" pitchFamily="18" charset="0"/>
              </a:rPr>
              <a:t>poja</a:t>
            </a:r>
            <a:r>
              <a:rPr lang="en-US" altLang="sr-Latn-RS" sz="2200" b="1" dirty="0" err="1" smtClean="0">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200" b="1" dirty="0" err="1" smtClean="0">
                <a:solidFill>
                  <a:srgbClr val="333333"/>
                </a:solidFill>
                <a:effectLst>
                  <a:outerShdw blurRad="38100" dist="38100" dir="2700000" algn="tl">
                    <a:srgbClr val="000000"/>
                  </a:outerShdw>
                </a:effectLst>
                <a:latin typeface="Times New Roman" pitchFamily="18" charset="0"/>
              </a:rPr>
              <a:t>anje</a:t>
            </a:r>
            <a:r>
              <a:rPr lang="sr-Latn-CS" altLang="sr-Latn-RS" sz="2200" b="1" dirty="0" smtClean="0">
                <a:solidFill>
                  <a:srgbClr val="333333"/>
                </a:solidFill>
                <a:effectLst>
                  <a:outerShdw blurRad="38100" dist="38100" dir="2700000" algn="tl">
                    <a:srgbClr val="000000"/>
                  </a:outerShdw>
                </a:effectLst>
                <a:latin typeface="Times New Roman" pitchFamily="18" charset="0"/>
              </a:rPr>
              <a:t>   </a:t>
            </a:r>
            <a:r>
              <a:rPr lang="sr-Latn-CS" altLang="sr-Latn-RS" sz="2200" b="1" dirty="0">
                <a:solidFill>
                  <a:srgbClr val="333333"/>
                </a:solidFill>
                <a:effectLst>
                  <a:outerShdw blurRad="38100" dist="38100" dir="2700000" algn="tl">
                    <a:srgbClr val="000000"/>
                  </a:outerShdw>
                </a:effectLst>
                <a:latin typeface="Times New Roman" pitchFamily="18" charset="0"/>
              </a:rPr>
              <a:t>intenziteta </a:t>
            </a:r>
            <a:r>
              <a:rPr lang="en-US" altLang="sr-Latn-RS" sz="2200" b="1" dirty="0" err="1">
                <a:solidFill>
                  <a:srgbClr val="333333"/>
                </a:solidFill>
                <a:effectLst>
                  <a:outerShdw blurRad="38100" dist="38100" dir="2700000" algn="tl">
                    <a:srgbClr val="000000"/>
                  </a:outerShdw>
                </a:effectLst>
                <a:latin typeface="Times New Roman" pitchFamily="18" charset="0"/>
              </a:rPr>
              <a:t>signala</a:t>
            </a:r>
            <a:endParaRPr lang="sr-Latn-CS" altLang="sr-Latn-RS" sz="22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2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200" b="1" dirty="0" smtClean="0">
                <a:solidFill>
                  <a:srgbClr val="333333"/>
                </a:solidFill>
                <a:effectLst>
                  <a:outerShdw blurRad="38100" dist="38100" dir="2700000" algn="tl">
                    <a:srgbClr val="000000"/>
                  </a:outerShdw>
                </a:effectLst>
                <a:latin typeface="Times New Roman" pitchFamily="18" charset="0"/>
              </a:rPr>
              <a:t>e</a:t>
            </a:r>
            <a:r>
              <a:rPr lang="en-US" altLang="sr-Latn-RS" sz="2200" b="1" dirty="0" err="1">
                <a:solidFill>
                  <a:srgbClr val="333333"/>
                </a:solidFill>
                <a:effectLst>
                  <a:outerShdw blurRad="38100" dist="38100" dir="2700000" algn="tl">
                    <a:srgbClr val="000000"/>
                  </a:outerShdw>
                </a:effectLst>
                <a:latin typeface="Times New Roman" pitchFamily="18" charset="0"/>
              </a:rPr>
              <a:t>fekat</a:t>
            </a:r>
            <a:r>
              <a:rPr lang="en-US" altLang="sr-Latn-RS" sz="2200" b="1" dirty="0">
                <a:solidFill>
                  <a:srgbClr val="333333"/>
                </a:solidFill>
                <a:effectLst>
                  <a:outerShdw blurRad="38100" dist="38100" dir="2700000" algn="tl">
                    <a:srgbClr val="000000"/>
                  </a:outerShdw>
                </a:effectLst>
                <a:latin typeface="Times New Roman" pitchFamily="18" charset="0"/>
              </a:rPr>
              <a:t> je </a:t>
            </a:r>
            <a:r>
              <a:rPr lang="en-US" altLang="sr-Latn-RS" sz="2200" b="1" dirty="0" err="1">
                <a:solidFill>
                  <a:srgbClr val="333333"/>
                </a:solidFill>
                <a:effectLst>
                  <a:outerShdw blurRad="38100" dist="38100" dir="2700000" algn="tl">
                    <a:srgbClr val="000000"/>
                  </a:outerShdw>
                </a:effectLst>
                <a:latin typeface="Times New Roman" pitchFamily="18" charset="0"/>
              </a:rPr>
              <a:t>slu</a:t>
            </a:r>
            <a:r>
              <a:rPr lang="en-US" altLang="sr-Latn-RS" sz="2200" b="1" dirty="0" err="1">
                <a:solidFill>
                  <a:srgbClr val="333333"/>
                </a:solidFill>
                <a:effectLst>
                  <a:outerShdw blurRad="38100" dist="38100" dir="2700000" algn="tl">
                    <a:srgbClr val="000000"/>
                  </a:outerShdw>
                </a:effectLst>
                <a:latin typeface="Times New Roman" pitchFamily="18" charset="0"/>
                <a:cs typeface="Times New Roman" pitchFamily="18" charset="0"/>
              </a:rPr>
              <a:t>č</a:t>
            </a:r>
            <a:r>
              <a:rPr lang="en-US" altLang="sr-Latn-RS" sz="2200" b="1" dirty="0" err="1">
                <a:solidFill>
                  <a:srgbClr val="333333"/>
                </a:solidFill>
                <a:effectLst>
                  <a:outerShdw blurRad="38100" dist="38100" dir="2700000" algn="tl">
                    <a:srgbClr val="000000"/>
                  </a:outerShdw>
                </a:effectLst>
                <a:latin typeface="Times New Roman" pitchFamily="18" charset="0"/>
              </a:rPr>
              <a:t>ajno</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otkriven</a:t>
            </a:r>
            <a:r>
              <a:rPr lang="en-US" altLang="sr-Latn-RS" sz="2200" b="1" dirty="0">
                <a:solidFill>
                  <a:srgbClr val="333333"/>
                </a:solidFill>
                <a:effectLst>
                  <a:outerShdw blurRad="38100" dist="38100" dir="2700000" algn="tl">
                    <a:srgbClr val="000000"/>
                  </a:outerShdw>
                </a:effectLst>
                <a:latin typeface="Times New Roman" pitchFamily="18" charset="0"/>
              </a:rPr>
              <a:t> 1974</a:t>
            </a:r>
            <a:r>
              <a:rPr lang="sr-Latn-CS" altLang="sr-Latn-RS" sz="2200" b="1" dirty="0">
                <a:solidFill>
                  <a:srgbClr val="333333"/>
                </a:solidFill>
                <a:effectLst>
                  <a:outerShdw blurRad="38100" dist="38100" dir="2700000" algn="tl">
                    <a:srgbClr val="000000"/>
                  </a:outerShdw>
                </a:effectLst>
                <a:latin typeface="Times New Roman" pitchFamily="18" charset="0"/>
              </a:rPr>
              <a:t>.</a:t>
            </a:r>
            <a:r>
              <a:rPr lang="en-US" altLang="sr-Latn-RS" sz="2200" b="1" dirty="0">
                <a:solidFill>
                  <a:srgbClr val="000099"/>
                </a:solidFill>
                <a:effectLst>
                  <a:outerShdw blurRad="38100" dist="38100" dir="2700000" algn="tl">
                    <a:srgbClr val="000000"/>
                  </a:outerShdw>
                </a:effectLst>
                <a:latin typeface="Times New Roman" pitchFamily="18" charset="0"/>
              </a:rPr>
              <a:t> </a:t>
            </a:r>
            <a:r>
              <a:rPr lang="en-US" altLang="sr-Latn-RS" sz="2200" b="1" dirty="0" smtClean="0">
                <a:solidFill>
                  <a:srgbClr val="333333"/>
                </a:solidFill>
                <a:effectLst>
                  <a:outerShdw blurRad="38100" dist="38100" dir="2700000" algn="tl">
                    <a:srgbClr val="000000"/>
                  </a:outerShdw>
                </a:effectLst>
                <a:latin typeface="Times New Roman" pitchFamily="18" charset="0"/>
              </a:rPr>
              <a:t>od </a:t>
            </a:r>
            <a:r>
              <a:rPr lang="en-US" altLang="sr-Latn-RS" sz="2200" b="1" dirty="0" err="1">
                <a:solidFill>
                  <a:srgbClr val="333333"/>
                </a:solidFill>
                <a:effectLst>
                  <a:outerShdw blurRad="38100" dist="38100" dir="2700000" algn="tl">
                    <a:srgbClr val="000000"/>
                  </a:outerShdw>
                </a:effectLst>
                <a:latin typeface="Times New Roman" pitchFamily="18" charset="0"/>
              </a:rPr>
              <a:t>strane</a:t>
            </a:r>
            <a:r>
              <a:rPr lang="en-US" altLang="sr-Latn-RS" sz="2200" b="1" dirty="0">
                <a:solidFill>
                  <a:srgbClr val="000099"/>
                </a:solidFill>
                <a:effectLst>
                  <a:outerShdw blurRad="38100" dist="38100" dir="2700000" algn="tl">
                    <a:srgbClr val="000000"/>
                  </a:outerShdw>
                </a:effectLst>
                <a:latin typeface="Times New Roman" pitchFamily="18" charset="0"/>
              </a:rPr>
              <a:t> </a:t>
            </a:r>
            <a:r>
              <a:rPr lang="en-US" altLang="sr-Latn-RS" sz="2200" b="1" dirty="0">
                <a:solidFill>
                  <a:srgbClr val="333333"/>
                </a:solidFill>
                <a:effectLst>
                  <a:outerShdw blurRad="38100" dist="38100" dir="2700000" algn="tl">
                    <a:srgbClr val="000000"/>
                  </a:outerShdw>
                </a:effectLst>
                <a:latin typeface="Times New Roman" pitchFamily="18" charset="0"/>
              </a:rPr>
              <a:t>Fla</a:t>
            </a:r>
            <a:r>
              <a:rPr lang="sr-Latn-CS" altLang="sr-Latn-RS" sz="2200" b="1" dirty="0" smtClean="0">
                <a:solidFill>
                  <a:srgbClr val="333333"/>
                </a:solidFill>
                <a:effectLst>
                  <a:outerShdw blurRad="38100" dist="38100" dir="2700000" algn="tl">
                    <a:srgbClr val="000000"/>
                  </a:outerShdw>
                </a:effectLst>
                <a:latin typeface="Times New Roman" pitchFamily="18" charset="0"/>
              </a:rPr>
              <a:t>ishman-a, Hendra </a:t>
            </a:r>
            <a:r>
              <a:rPr lang="en-US" altLang="sr-Latn-RS" sz="2200" b="1" dirty="0" err="1">
                <a:solidFill>
                  <a:srgbClr val="333333"/>
                </a:solidFill>
                <a:effectLst>
                  <a:outerShdw blurRad="38100" dist="38100" dir="2700000" algn="tl">
                    <a:srgbClr val="000000"/>
                  </a:outerShdw>
                </a:effectLst>
                <a:latin typeface="Times New Roman" pitchFamily="18" charset="0"/>
              </a:rPr>
              <a:t>i</a:t>
            </a:r>
            <a:r>
              <a:rPr lang="en-US" altLang="sr-Latn-RS" sz="2200" b="1" dirty="0">
                <a:solidFill>
                  <a:srgbClr val="333333"/>
                </a:solidFill>
                <a:effectLst>
                  <a:outerShdw blurRad="38100" dist="38100" dir="2700000" algn="tl">
                    <a:srgbClr val="000000"/>
                  </a:outerShdw>
                </a:effectLst>
                <a:latin typeface="Times New Roman" pitchFamily="18" charset="0"/>
              </a:rPr>
              <a:t> M</a:t>
            </a:r>
            <a:r>
              <a:rPr lang="sr-Latn-CS" altLang="sr-Latn-RS" sz="2200" b="1" dirty="0">
                <a:solidFill>
                  <a:srgbClr val="333333"/>
                </a:solidFill>
                <a:effectLst>
                  <a:outerShdw blurRad="38100" dist="38100" dir="2700000" algn="tl">
                    <a:srgbClr val="000000"/>
                  </a:outerShdw>
                </a:effectLst>
                <a:latin typeface="Times New Roman" pitchFamily="18" charset="0"/>
              </a:rPr>
              <a:t>acquillan-a</a:t>
            </a:r>
            <a:r>
              <a:rPr lang="en-US" altLang="sr-Latn-RS" sz="2200" b="1" dirty="0">
                <a:solidFill>
                  <a:srgbClr val="000099"/>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sa</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Univerziteta</a:t>
            </a:r>
            <a:r>
              <a:rPr lang="en-US" altLang="sr-Latn-RS" sz="2200" b="1" dirty="0">
                <a:solidFill>
                  <a:srgbClr val="333333"/>
                </a:solidFill>
                <a:effectLst>
                  <a:outerShdw blurRad="38100" dist="38100" dir="2700000" algn="tl">
                    <a:srgbClr val="000000"/>
                  </a:outerShdw>
                </a:effectLst>
                <a:latin typeface="Times New Roman" pitchFamily="18" charset="0"/>
              </a:rPr>
              <a:t> Southampton</a:t>
            </a:r>
            <a:r>
              <a:rPr lang="sr-Latn-C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a:solidFill>
                  <a:srgbClr val="333333"/>
                </a:solidFill>
                <a:effectLst>
                  <a:outerShdw blurRad="38100" dist="38100" dir="2700000" algn="tl">
                    <a:srgbClr val="000000"/>
                  </a:outerShdw>
                </a:effectLst>
                <a:latin typeface="Times New Roman" pitchFamily="18" charset="0"/>
              </a:rPr>
              <a:t>-</a:t>
            </a:r>
            <a:r>
              <a:rPr lang="en-US" altLang="sr-Latn-RS" sz="2200" b="1" dirty="0" err="1">
                <a:solidFill>
                  <a:srgbClr val="333333"/>
                </a:solidFill>
                <a:effectLst>
                  <a:outerShdw blurRad="38100" dist="38100" dir="2700000" algn="tl">
                    <a:srgbClr val="000000"/>
                  </a:outerShdw>
                </a:effectLst>
                <a:latin typeface="Times New Roman" pitchFamily="18" charset="0"/>
              </a:rPr>
              <a:t>Velika</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smtClean="0">
                <a:solidFill>
                  <a:srgbClr val="333333"/>
                </a:solidFill>
                <a:effectLst>
                  <a:outerShdw blurRad="38100" dist="38100" dir="2700000" algn="tl">
                    <a:srgbClr val="000000"/>
                  </a:outerShdw>
                </a:effectLst>
                <a:latin typeface="Times New Roman" pitchFamily="18" charset="0"/>
              </a:rPr>
              <a:t>Britanija</a:t>
            </a:r>
            <a:r>
              <a:rPr lang="en-US" altLang="sr-Latn-RS" sz="2200" b="1" dirty="0" smtClean="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kada</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su</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pokušali</a:t>
            </a:r>
            <a:r>
              <a:rPr lang="en-US" altLang="sr-Latn-RS" sz="2200" b="1" dirty="0">
                <a:solidFill>
                  <a:srgbClr val="333333"/>
                </a:solidFill>
                <a:effectLst>
                  <a:outerShdw blurRad="38100" dist="38100" dir="2700000" algn="tl">
                    <a:srgbClr val="000000"/>
                  </a:outerShdw>
                </a:effectLst>
                <a:latin typeface="Times New Roman" pitchFamily="18" charset="0"/>
              </a:rPr>
              <a:t> da </a:t>
            </a:r>
            <a:r>
              <a:rPr lang="en-US" altLang="sr-Latn-RS" sz="2200" b="1" dirty="0" err="1">
                <a:solidFill>
                  <a:srgbClr val="333333"/>
                </a:solidFill>
                <a:effectLst>
                  <a:outerShdw blurRad="38100" dist="38100" dir="2700000" algn="tl">
                    <a:srgbClr val="000000"/>
                  </a:outerShdw>
                </a:effectLst>
                <a:latin typeface="Times New Roman" pitchFamily="18" charset="0"/>
              </a:rPr>
              <a:t>dobiju</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ramanski</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spektar</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smtClean="0">
                <a:solidFill>
                  <a:srgbClr val="333333"/>
                </a:solidFill>
                <a:effectLst>
                  <a:outerShdw blurRad="38100" dist="38100" dir="2700000" algn="tl">
                    <a:srgbClr val="000000"/>
                  </a:outerShdw>
                </a:effectLst>
                <a:latin typeface="Times New Roman" pitchFamily="18" charset="0"/>
              </a:rPr>
              <a:t>piridina</a:t>
            </a:r>
            <a:r>
              <a:rPr lang="sr-Latn-RS" altLang="sr-Latn-RS" sz="2200" b="1" dirty="0" smtClean="0">
                <a:solidFill>
                  <a:srgbClr val="333333"/>
                </a:solidFill>
                <a:effectLst>
                  <a:outerShdw blurRad="38100" dist="38100" dir="2700000" algn="tl">
                    <a:srgbClr val="000000"/>
                  </a:outerShdw>
                </a:effectLst>
                <a:latin typeface="Times New Roman" pitchFamily="18" charset="0"/>
              </a:rPr>
              <a:t> </a:t>
            </a:r>
            <a:r>
              <a:rPr lang="en-US" altLang="sr-Latn-RS" sz="2200" b="1" dirty="0" err="1" smtClean="0">
                <a:solidFill>
                  <a:srgbClr val="333333"/>
                </a:solidFill>
                <a:effectLst>
                  <a:outerShdw blurRad="38100" dist="38100" dir="2700000" algn="tl">
                    <a:srgbClr val="000000"/>
                  </a:outerShdw>
                </a:effectLst>
                <a:latin typeface="Times New Roman" pitchFamily="18" charset="0"/>
              </a:rPr>
              <a:t>na</a:t>
            </a:r>
            <a:r>
              <a:rPr lang="en-US" altLang="sr-Latn-RS" sz="2200" b="1" dirty="0" smtClean="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srebrenoj</a:t>
            </a:r>
            <a:r>
              <a:rPr lang="en-US" altLang="sr-Latn-RS" sz="2200" b="1" dirty="0">
                <a:solidFill>
                  <a:srgbClr val="333333"/>
                </a:solidFill>
                <a:effectLst>
                  <a:outerShdw blurRad="38100" dist="38100" dir="2700000" algn="tl">
                    <a:srgbClr val="000000"/>
                  </a:outerShdw>
                </a:effectLst>
                <a:latin typeface="Times New Roman" pitchFamily="18" charset="0"/>
              </a:rPr>
              <a:t> </a:t>
            </a:r>
            <a:r>
              <a:rPr lang="en-US" altLang="sr-Latn-RS" sz="2200" b="1" dirty="0" err="1" smtClean="0">
                <a:solidFill>
                  <a:srgbClr val="333333"/>
                </a:solidFill>
                <a:effectLst>
                  <a:outerShdw blurRad="38100" dist="38100" dir="2700000" algn="tl">
                    <a:srgbClr val="000000"/>
                  </a:outerShdw>
                </a:effectLst>
                <a:latin typeface="Times New Roman" pitchFamily="18" charset="0"/>
              </a:rPr>
              <a:t>ele</a:t>
            </a:r>
            <a:r>
              <a:rPr lang="sr-Latn-RS" altLang="sr-Latn-RS" sz="2200" b="1" dirty="0" smtClean="0">
                <a:solidFill>
                  <a:srgbClr val="333333"/>
                </a:solidFill>
                <a:effectLst>
                  <a:outerShdw blurRad="38100" dist="38100" dir="2700000" algn="tl">
                    <a:srgbClr val="000000"/>
                  </a:outerShdw>
                </a:effectLst>
                <a:latin typeface="Times New Roman" pitchFamily="18" charset="0"/>
              </a:rPr>
              <a:t>k</a:t>
            </a:r>
            <a:r>
              <a:rPr lang="en-US" altLang="sr-Latn-RS" sz="2200" b="1" dirty="0" err="1" smtClean="0">
                <a:solidFill>
                  <a:srgbClr val="333333"/>
                </a:solidFill>
                <a:effectLst>
                  <a:outerShdw blurRad="38100" dist="38100" dir="2700000" algn="tl">
                    <a:srgbClr val="000000"/>
                  </a:outerShdw>
                </a:effectLst>
                <a:latin typeface="Times New Roman" pitchFamily="18" charset="0"/>
              </a:rPr>
              <a:t>trodi</a:t>
            </a:r>
            <a:r>
              <a:rPr lang="en-US" altLang="sr-Latn-RS" sz="2200" b="1" dirty="0" smtClean="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grube</a:t>
            </a:r>
            <a:r>
              <a:rPr lang="sr-Latn-CS" altLang="sr-Latn-RS" sz="2200" b="1" dirty="0">
                <a:solidFill>
                  <a:srgbClr val="333333"/>
                </a:solidFill>
                <a:effectLst>
                  <a:outerShdw blurRad="38100" dist="38100" dir="2700000" algn="tl">
                    <a:srgbClr val="000000"/>
                  </a:outerShdw>
                </a:effectLst>
                <a:latin typeface="Times New Roman" pitchFamily="18" charset="0"/>
              </a:rPr>
              <a:t> </a:t>
            </a:r>
            <a:r>
              <a:rPr lang="sr-Latn-CS" altLang="sr-Latn-RS" sz="2200" b="1" dirty="0" smtClean="0">
                <a:solidFill>
                  <a:srgbClr val="333333"/>
                </a:solidFill>
                <a:effectLst>
                  <a:outerShdw blurRad="38100" dist="38100" dir="2700000" algn="tl">
                    <a:srgbClr val="000000"/>
                  </a:outerShdw>
                </a:effectLst>
                <a:latin typeface="Times New Roman" pitchFamily="18" charset="0"/>
              </a:rPr>
              <a:t>i velike</a:t>
            </a:r>
            <a:r>
              <a:rPr lang="en-US" altLang="sr-Latn-RS" sz="2200" b="1" dirty="0" smtClean="0">
                <a:solidFill>
                  <a:srgbClr val="333333"/>
                </a:solidFill>
                <a:effectLst>
                  <a:outerShdw blurRad="38100" dist="38100" dir="2700000" algn="tl">
                    <a:srgbClr val="000000"/>
                  </a:outerShdw>
                </a:effectLst>
                <a:latin typeface="Times New Roman" pitchFamily="18" charset="0"/>
              </a:rPr>
              <a:t> </a:t>
            </a:r>
            <a:r>
              <a:rPr lang="en-US" altLang="sr-Latn-RS" sz="2200" b="1" dirty="0" err="1">
                <a:solidFill>
                  <a:srgbClr val="333333"/>
                </a:solidFill>
                <a:effectLst>
                  <a:outerShdw blurRad="38100" dist="38100" dir="2700000" algn="tl">
                    <a:srgbClr val="000000"/>
                  </a:outerShdw>
                </a:effectLst>
                <a:latin typeface="Times New Roman" pitchFamily="18" charset="0"/>
              </a:rPr>
              <a:t>površine</a:t>
            </a:r>
            <a:endParaRPr lang="en-US" altLang="sr-Latn-RS" sz="2200" b="1" dirty="0">
              <a:solidFill>
                <a:srgbClr val="333333"/>
              </a:solidFill>
              <a:effectLst>
                <a:outerShdw blurRad="38100" dist="38100" dir="2700000" algn="tl">
                  <a:srgbClr val="000000"/>
                </a:outerShdw>
              </a:effectLst>
              <a:latin typeface="Times New Roman" pitchFamily="18" charset="0"/>
            </a:endParaRPr>
          </a:p>
        </p:txBody>
      </p:sp>
      <p:pic>
        <p:nvPicPr>
          <p:cNvPr id="728066" name="Picture 2" descr="http://d3h3b5r4l5qq29.cloudfront.net/content/roynotesrec/63/1/105/F1.larg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0" y="3448149"/>
            <a:ext cx="4876800" cy="3254679"/>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1" name="Rectangle 3"/>
          <p:cNvSpPr>
            <a:spLocks noGrp="1" noChangeArrowheads="1"/>
          </p:cNvSpPr>
          <p:nvPr>
            <p:ph type="body" idx="1"/>
          </p:nvPr>
        </p:nvSpPr>
        <p:spPr>
          <a:xfrm>
            <a:off x="457200" y="533400"/>
            <a:ext cx="8534400" cy="5592763"/>
          </a:xfrm>
        </p:spPr>
        <p:txBody>
          <a:bodyPr/>
          <a:lstStyle/>
          <a:p>
            <a:pPr>
              <a:buFont typeface="Wingdings" panose="05000000000000000000" pitchFamily="2" charset="2"/>
              <a:buChar char="Ø"/>
            </a:pPr>
            <a:r>
              <a:rPr lang="sr-Latn-CS" altLang="sr-Latn-RS" sz="2800" b="1" dirty="0" smtClean="0">
                <a:solidFill>
                  <a:srgbClr val="333333"/>
                </a:solidFill>
                <a:effectLst>
                  <a:outerShdw blurRad="38100" dist="38100" dir="2700000" algn="tl">
                    <a:srgbClr val="000000">
                      <a:alpha val="43137"/>
                    </a:srgbClr>
                  </a:outerShdw>
                </a:effectLst>
                <a:latin typeface="Times New Roman" pitchFamily="18" charset="0"/>
              </a:rPr>
              <a:t>s</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pektar</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koji</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je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dobijen</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bio je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izuzetnog</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k</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va</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liteta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što</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su</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sr-Latn-CS" altLang="sr-Latn-RS" sz="2800" b="1" dirty="0" smtClean="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smtClean="0">
                <a:solidFill>
                  <a:srgbClr val="333333"/>
                </a:solidFill>
                <a:effectLst>
                  <a:outerShdw blurRad="38100" dist="38100" dir="2700000" algn="tl">
                    <a:srgbClr val="000000">
                      <a:alpha val="43137"/>
                    </a:srgbClr>
                  </a:outerShdw>
                </a:effectLst>
                <a:latin typeface="Times New Roman" pitchFamily="18" charset="0"/>
              </a:rPr>
              <a:t>autori</a:t>
            </a:r>
            <a:r>
              <a:rPr lang="en-US" altLang="sr-Latn-RS" sz="2800" b="1" dirty="0" smtClean="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povezali</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sa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pove</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ć</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anom</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površinom</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Ag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ele</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k</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trode</a:t>
            </a:r>
            <a:endParaRPr lang="sr-Latn-CS" altLang="sr-Latn-RS" sz="2800" b="1" dirty="0">
              <a:solidFill>
                <a:srgbClr val="333333"/>
              </a:solidFill>
              <a:effectLst>
                <a:outerShdw blurRad="38100" dist="38100" dir="2700000" algn="tl">
                  <a:srgbClr val="000000">
                    <a:alpha val="43137"/>
                  </a:srgbClr>
                </a:outerShdw>
              </a:effectLst>
              <a:latin typeface="Times New Roman" pitchFamily="18" charset="0"/>
            </a:endParaRPr>
          </a:p>
          <a:p>
            <a:pPr>
              <a:buFont typeface="Wingdings" panose="05000000000000000000" pitchFamily="2" charset="2"/>
              <a:buChar char="Ø"/>
            </a:pPr>
            <a:endParaRPr lang="sr-Latn-CS" altLang="sr-Latn-RS" sz="2800" b="1" dirty="0">
              <a:solidFill>
                <a:srgbClr val="333333"/>
              </a:solidFill>
              <a:effectLst>
                <a:outerShdw blurRad="38100" dist="38100" dir="2700000" algn="tl">
                  <a:srgbClr val="000000">
                    <a:alpha val="43137"/>
                  </a:srgbClr>
                </a:outerShdw>
              </a:effectLst>
              <a:latin typeface="Times New Roman" pitchFamily="18" charset="0"/>
            </a:endParaRPr>
          </a:p>
          <a:p>
            <a:pPr>
              <a:buFont typeface="Wingdings" panose="05000000000000000000" pitchFamily="2" charset="2"/>
              <a:buChar char="Ø"/>
            </a:pPr>
            <a:r>
              <a:rPr lang="sr-Latn-CS" altLang="sr-Latn-RS" sz="2800" b="1" dirty="0" smtClean="0">
                <a:solidFill>
                  <a:srgbClr val="333333"/>
                </a:solidFill>
                <a:effectLst>
                  <a:outerShdw blurRad="38100" dist="38100" dir="2700000" algn="tl">
                    <a:srgbClr val="000000">
                      <a:alpha val="43137"/>
                    </a:srgbClr>
                  </a:outerShdw>
                </a:effectLst>
                <a:latin typeface="Times New Roman" pitchFamily="18" charset="0"/>
              </a:rPr>
              <a:t>k</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asnije</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1977</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 god, </a:t>
            </a:r>
            <a:r>
              <a:rPr lang="sr-Latn-CS" altLang="sr-Latn-RS" sz="2800" b="1" dirty="0" smtClean="0">
                <a:solidFill>
                  <a:srgbClr val="333333"/>
                </a:solidFill>
                <a:effectLst>
                  <a:outerShdw blurRad="38100" dist="38100" dir="2700000" algn="tl">
                    <a:srgbClr val="000000">
                      <a:alpha val="43137"/>
                    </a:srgbClr>
                  </a:outerShdw>
                </a:effectLst>
                <a:latin typeface="Times New Roman" pitchFamily="18" charset="0"/>
              </a:rPr>
              <a:t>v</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an </a:t>
            </a:r>
            <a:r>
              <a:rPr lang="en-US" altLang="sr-Latn-RS" sz="2800" b="1" dirty="0" err="1" smtClean="0">
                <a:solidFill>
                  <a:srgbClr val="333333"/>
                </a:solidFill>
                <a:effectLst>
                  <a:outerShdw blurRad="38100" dist="38100" dir="2700000" algn="tl">
                    <a:srgbClr val="000000">
                      <a:alpha val="43137"/>
                    </a:srgbClr>
                  </a:outerShdw>
                </a:effectLst>
                <a:latin typeface="Times New Roman" pitchFamily="18" charset="0"/>
              </a:rPr>
              <a:t>Duyn</a:t>
            </a:r>
            <a:r>
              <a:rPr lang="sr-Latn-RS" altLang="sr-Latn-RS" sz="2800" b="1" dirty="0" smtClean="0">
                <a:solidFill>
                  <a:srgbClr val="333333"/>
                </a:solidFill>
                <a:effectLst>
                  <a:outerShdw blurRad="38100" dist="38100" dir="2700000" algn="tl">
                    <a:srgbClr val="000000">
                      <a:alpha val="43137"/>
                    </a:srgbClr>
                  </a:outerShdw>
                </a:effectLst>
                <a:latin typeface="Times New Roman" pitchFamily="18" charset="0"/>
              </a:rPr>
              <a:t>e</a:t>
            </a:r>
            <a:r>
              <a:rPr lang="sr-Latn-CS" altLang="sr-Latn-RS" sz="2800" b="1" dirty="0" smtClean="0">
                <a:solidFill>
                  <a:srgbClr val="333333"/>
                </a:solidFill>
                <a:effectLst>
                  <a:outerShdw blurRad="38100" dist="38100" dir="2700000" algn="tl">
                    <a:srgbClr val="000000">
                      <a:alpha val="43137"/>
                    </a:srgbClr>
                  </a:outerShdw>
                </a:effectLst>
                <a:latin typeface="Times New Roman" pitchFamily="18" charset="0"/>
              </a:rPr>
              <a:t> </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shvata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da</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pored uticaja </a:t>
            </a:r>
            <a:r>
              <a:rPr lang="sr-Latn-CS" altLang="sr-Latn-RS" sz="2800" b="1" dirty="0" smtClean="0">
                <a:solidFill>
                  <a:srgbClr val="333333"/>
                </a:solidFill>
                <a:effectLst>
                  <a:outerShdw blurRad="38100" dist="38100" dir="2700000" algn="tl">
                    <a:srgbClr val="000000">
                      <a:alpha val="43137"/>
                    </a:srgbClr>
                  </a:outerShdw>
                </a:effectLst>
                <a:latin typeface="Times New Roman" pitchFamily="18" charset="0"/>
              </a:rPr>
              <a:t>površine</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sr-Latn-CS" altLang="sr-Latn-RS" sz="2800" b="1" dirty="0" smtClean="0">
                <a:solidFill>
                  <a:srgbClr val="333333"/>
                </a:solidFill>
                <a:effectLst>
                  <a:outerShdw blurRad="38100" dist="38100" dir="2700000" algn="tl">
                    <a:srgbClr val="000000">
                      <a:alpha val="43137"/>
                    </a:srgbClr>
                  </a:outerShdw>
                </a:effectLst>
                <a:latin typeface="Times New Roman" pitchFamily="18" charset="0"/>
              </a:rPr>
              <a:t>poja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anje intenziteta rasejanja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mora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biti</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sr-Latn-RS" altLang="sr-Latn-RS" sz="2800" b="1" dirty="0" smtClean="0">
                <a:solidFill>
                  <a:srgbClr val="333333"/>
                </a:solidFill>
                <a:effectLst>
                  <a:outerShdw blurRad="38100" dist="38100" dir="2700000" algn="tl">
                    <a:srgbClr val="000000">
                      <a:alpha val="43137"/>
                    </a:srgbClr>
                  </a:outerShdw>
                </a:effectLst>
                <a:latin typeface="Times New Roman" pitchFamily="18" charset="0"/>
              </a:rPr>
              <a:t>g</a:t>
            </a:r>
            <a:r>
              <a:rPr lang="en-US" altLang="sr-Latn-RS" sz="2800" b="1" dirty="0" err="1" smtClean="0">
                <a:solidFill>
                  <a:srgbClr val="333333"/>
                </a:solidFill>
                <a:effectLst>
                  <a:outerShdw blurRad="38100" dist="38100" dir="2700000" algn="tl">
                    <a:srgbClr val="000000">
                      <a:alpha val="43137"/>
                    </a:srgbClr>
                  </a:outerShdw>
                </a:effectLst>
                <a:latin typeface="Times New Roman" pitchFamily="18" charset="0"/>
              </a:rPr>
              <a:t>enerisan</a:t>
            </a:r>
            <a:r>
              <a:rPr lang="sr-Latn-CS" altLang="sr-Latn-RS" sz="2800" b="1" dirty="0" smtClean="0">
                <a:solidFill>
                  <a:srgbClr val="333333"/>
                </a:solidFill>
                <a:effectLst>
                  <a:outerShdw blurRad="38100" dist="38100" dir="2700000" algn="tl">
                    <a:srgbClr val="000000">
                      <a:alpha val="43137"/>
                    </a:srgbClr>
                  </a:outerShdw>
                </a:effectLst>
                <a:latin typeface="Times New Roman" pitchFamily="18" charset="0"/>
              </a:rPr>
              <a:t>o</a:t>
            </a:r>
            <a:r>
              <a:rPr lang="en-US" altLang="sr-Latn-RS" sz="2800" b="1" dirty="0" smtClean="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FF0066"/>
                </a:solidFill>
                <a:effectLst>
                  <a:outerShdw blurRad="38100" dist="38100" dir="2700000" algn="tl">
                    <a:srgbClr val="000000">
                      <a:alpha val="43137"/>
                    </a:srgbClr>
                  </a:outerShdw>
                </a:effectLst>
                <a:latin typeface="Times New Roman" pitchFamily="18" charset="0"/>
              </a:rPr>
              <a:t>realnim</a:t>
            </a:r>
            <a:r>
              <a:rPr lang="en-US" altLang="sr-Latn-RS" sz="2800" b="1" dirty="0">
                <a:solidFill>
                  <a:srgbClr val="FF0066"/>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FF0066"/>
                </a:solidFill>
                <a:effectLst>
                  <a:outerShdw blurRad="38100" dist="38100" dir="2700000" algn="tl">
                    <a:srgbClr val="000000">
                      <a:alpha val="43137"/>
                    </a:srgbClr>
                  </a:outerShdw>
                </a:effectLst>
                <a:latin typeface="Times New Roman" pitchFamily="18" charset="0"/>
              </a:rPr>
              <a:t>poja</a:t>
            </a:r>
            <a:r>
              <a:rPr lang="en-US" altLang="sr-Latn-RS" sz="2800" b="1" dirty="0" err="1">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č</a:t>
            </a:r>
            <a:r>
              <a:rPr lang="en-US" altLang="sr-Latn-RS" sz="2800" b="1" dirty="0" err="1">
                <a:solidFill>
                  <a:srgbClr val="FF0066"/>
                </a:solidFill>
                <a:effectLst>
                  <a:outerShdw blurRad="38100" dist="38100" dir="2700000" algn="tl">
                    <a:srgbClr val="000000">
                      <a:alpha val="43137"/>
                    </a:srgbClr>
                  </a:outerShdw>
                </a:effectLst>
                <a:latin typeface="Times New Roman" pitchFamily="18" charset="0"/>
              </a:rPr>
              <a:t>anjem</a:t>
            </a:r>
            <a:r>
              <a:rPr lang="en-US" altLang="sr-Latn-RS" sz="2800" b="1" dirty="0">
                <a:solidFill>
                  <a:srgbClr val="FF0066"/>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FF0066"/>
                </a:solidFill>
                <a:effectLst>
                  <a:outerShdw blurRad="38100" dist="38100" dir="2700000" algn="tl">
                    <a:srgbClr val="000000">
                      <a:alpha val="43137"/>
                    </a:srgbClr>
                  </a:outerShdw>
                </a:effectLst>
                <a:latin typeface="Times New Roman" pitchFamily="18" charset="0"/>
              </a:rPr>
              <a:t>efikasnosti</a:t>
            </a:r>
            <a:r>
              <a:rPr lang="en-US" altLang="sr-Latn-RS" sz="2800" b="1" dirty="0">
                <a:solidFill>
                  <a:srgbClr val="FF0066"/>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FF0066"/>
                </a:solidFill>
                <a:effectLst>
                  <a:outerShdw blurRad="38100" dist="38100" dir="2700000" algn="tl">
                    <a:srgbClr val="000000">
                      <a:alpha val="43137"/>
                    </a:srgbClr>
                  </a:outerShdw>
                </a:effectLst>
                <a:latin typeface="Times New Roman" pitchFamily="18" charset="0"/>
              </a:rPr>
              <a:t>ramanskog</a:t>
            </a:r>
            <a:r>
              <a:rPr lang="en-US" altLang="sr-Latn-RS" sz="2800" b="1" dirty="0">
                <a:solidFill>
                  <a:srgbClr val="FF0066"/>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FF0066"/>
                </a:solidFill>
                <a:effectLst>
                  <a:outerShdw blurRad="38100" dist="38100" dir="2700000" algn="tl">
                    <a:srgbClr val="000000">
                      <a:alpha val="43137"/>
                    </a:srgbClr>
                  </a:outerShdw>
                </a:effectLst>
                <a:latin typeface="Times New Roman" pitchFamily="18" charset="0"/>
              </a:rPr>
              <a:t>rasejanja</a:t>
            </a:r>
            <a:r>
              <a:rPr lang="en-US" altLang="sr-Latn-RS" sz="2800" b="1" dirty="0">
                <a:solidFill>
                  <a:srgbClr val="FF0066"/>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koje</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sr-Latn-RS" altLang="sr-Latn-RS" sz="2800" b="1" dirty="0" smtClean="0">
                <a:solidFill>
                  <a:srgbClr val="333333"/>
                </a:solidFill>
                <a:effectLst>
                  <a:outerShdw blurRad="38100" dist="38100" dir="2700000" algn="tl">
                    <a:srgbClr val="000000">
                      <a:alpha val="43137"/>
                    </a:srgbClr>
                  </a:outerShdw>
                </a:effectLst>
                <a:latin typeface="Times New Roman" pitchFamily="18" charset="0"/>
              </a:rPr>
              <a:t>je veće za faktor </a:t>
            </a:r>
            <a:r>
              <a:rPr lang="en-US" altLang="sr-Latn-RS" sz="2800" b="1" dirty="0" err="1" smtClean="0">
                <a:solidFill>
                  <a:srgbClr val="333333"/>
                </a:solidFill>
                <a:effectLst>
                  <a:outerShdw blurRad="38100" dist="38100" dir="2700000" algn="tl">
                    <a:srgbClr val="000000">
                      <a:alpha val="43137"/>
                    </a:srgbClr>
                  </a:outerShdw>
                </a:effectLst>
                <a:latin typeface="Times New Roman" pitchFamily="18" charset="0"/>
              </a:rPr>
              <a:t>i</a:t>
            </a:r>
            <a:r>
              <a:rPr lang="en-US" altLang="sr-Latn-RS" sz="2800" b="1" dirty="0" smtClean="0">
                <a:solidFill>
                  <a:srgbClr val="333333"/>
                </a:solidFill>
                <a:effectLst>
                  <a:outerShdw blurRad="38100" dist="38100" dir="2700000" algn="tl">
                    <a:srgbClr val="000000">
                      <a:alpha val="43137"/>
                    </a:srgbClr>
                  </a:outerShdw>
                </a:effectLst>
                <a:latin typeface="Times New Roman" pitchFamily="18" charset="0"/>
              </a:rPr>
              <a:t> do</a:t>
            </a:r>
            <a:endParaRPr lang="sr-Latn-RS" altLang="sr-Latn-RS" sz="2800" b="1" dirty="0" smtClean="0">
              <a:solidFill>
                <a:srgbClr val="333333"/>
              </a:solidFill>
              <a:effectLst>
                <a:outerShdw blurRad="38100" dist="38100" dir="2700000" algn="tl">
                  <a:srgbClr val="000000">
                    <a:alpha val="43137"/>
                  </a:srgbClr>
                </a:outerShdw>
              </a:effectLst>
              <a:latin typeface="Times New Roman" pitchFamily="18" charset="0"/>
            </a:endParaRPr>
          </a:p>
          <a:p>
            <a:pPr marL="0" indent="0">
              <a:buNone/>
            </a:pPr>
            <a:r>
              <a:rPr lang="sr-Latn-R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sr-Latn-RS" altLang="sr-Latn-RS" sz="2800" b="1" dirty="0" smtClean="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smtClean="0">
                <a:solidFill>
                  <a:srgbClr val="333333"/>
                </a:solidFill>
                <a:effectLst>
                  <a:outerShdw blurRad="38100" dist="38100" dir="2700000" algn="tl">
                    <a:srgbClr val="000000">
                      <a:alpha val="43137"/>
                    </a:srgbClr>
                  </a:outerShdw>
                </a:effectLst>
                <a:latin typeface="Times New Roman" pitchFamily="18" charset="0"/>
              </a:rPr>
              <a:t> 10</a:t>
            </a:r>
            <a:r>
              <a:rPr lang="en-US" altLang="sr-Latn-RS" sz="2800" b="1" baseline="30000" dirty="0" smtClean="0">
                <a:solidFill>
                  <a:srgbClr val="333333"/>
                </a:solidFill>
                <a:effectLst>
                  <a:outerShdw blurRad="38100" dist="38100" dir="2700000" algn="tl">
                    <a:srgbClr val="000000">
                      <a:alpha val="43137"/>
                    </a:srgbClr>
                  </a:outerShdw>
                </a:effectLst>
                <a:latin typeface="Times New Roman" pitchFamily="18" charset="0"/>
              </a:rPr>
              <a:t>5</a:t>
            </a:r>
            <a:r>
              <a:rPr lang="en-US" altLang="sr-Latn-RS" sz="2800" b="1" dirty="0" smtClean="0">
                <a:solidFill>
                  <a:srgbClr val="333333"/>
                </a:solidFill>
                <a:effectLst>
                  <a:outerShdw blurRad="38100" dist="38100" dir="2700000" algn="tl">
                    <a:srgbClr val="000000">
                      <a:alpha val="43137"/>
                    </a:srgbClr>
                  </a:outerShdw>
                </a:effectLst>
                <a:latin typeface="Times New Roman" pitchFamily="18" charset="0"/>
              </a:rPr>
              <a:t>-10</a:t>
            </a:r>
            <a:r>
              <a:rPr lang="en-US" altLang="sr-Latn-RS" sz="2800" b="1" baseline="30000" dirty="0" smtClean="0">
                <a:solidFill>
                  <a:srgbClr val="333333"/>
                </a:solidFill>
                <a:effectLst>
                  <a:outerShdw blurRad="38100" dist="38100" dir="2700000" algn="tl">
                    <a:srgbClr val="000000">
                      <a:alpha val="43137"/>
                    </a:srgbClr>
                  </a:outerShdw>
                </a:effectLst>
                <a:latin typeface="Times New Roman" pitchFamily="18" charset="0"/>
              </a:rPr>
              <a:t>6</a:t>
            </a:r>
            <a:r>
              <a:rPr lang="en-US" altLang="sr-Latn-RS" sz="2800" b="1" dirty="0" smtClean="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u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odnosu</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a:t>
            </a:r>
            <a:r>
              <a:rPr lang="en-US" altLang="sr-Latn-RS" sz="2800" b="1" dirty="0" err="1">
                <a:solidFill>
                  <a:srgbClr val="333333"/>
                </a:solidFill>
                <a:effectLst>
                  <a:outerShdw blurRad="38100" dist="38100" dir="2700000" algn="tl">
                    <a:srgbClr val="000000">
                      <a:alpha val="43137"/>
                    </a:srgbClr>
                  </a:outerShdw>
                </a:effectLst>
                <a:latin typeface="Times New Roman" pitchFamily="18" charset="0"/>
              </a:rPr>
              <a:t>na</a:t>
            </a:r>
            <a:r>
              <a:rPr lang="en-US" altLang="sr-Latn-RS" sz="2800" b="1" dirty="0">
                <a:solidFill>
                  <a:srgbClr val="333333"/>
                </a:solidFill>
                <a:effectLst>
                  <a:outerShdw blurRad="38100" dist="38100" dir="2700000" algn="tl">
                    <a:srgbClr val="000000">
                      <a:alpha val="43137"/>
                    </a:srgbClr>
                  </a:outerShdw>
                </a:effectLst>
                <a:latin typeface="Times New Roman" pitchFamily="18" charset="0"/>
              </a:rPr>
              <a:t>  signal</a:t>
            </a:r>
            <a:r>
              <a:rPr lang="sr-Latn-CS" altLang="sr-Latn-RS" sz="2800" b="1" dirty="0">
                <a:solidFill>
                  <a:srgbClr val="333333"/>
                </a:solidFill>
                <a:effectLst>
                  <a:outerShdw blurRad="38100" dist="38100" dir="2700000" algn="tl">
                    <a:srgbClr val="000000">
                      <a:alpha val="43137"/>
                    </a:srgbClr>
                  </a:outerShdw>
                </a:effectLst>
                <a:latin typeface="Times New Roman" pitchFamily="18" charset="0"/>
              </a:rPr>
              <a:t> u </a:t>
            </a:r>
            <a:r>
              <a:rPr lang="sr-Latn-CS" altLang="sr-Latn-RS" sz="2800" b="1" dirty="0" smtClean="0">
                <a:solidFill>
                  <a:srgbClr val="333333"/>
                </a:solidFill>
                <a:effectLst>
                  <a:outerShdw blurRad="38100" dist="38100" dir="2700000" algn="tl">
                    <a:srgbClr val="000000">
                      <a:alpha val="43137"/>
                    </a:srgbClr>
                  </a:outerShdw>
                </a:effectLst>
                <a:latin typeface="Times New Roman" pitchFamily="18" charset="0"/>
              </a:rPr>
              <a:t>NR spektrima</a:t>
            </a:r>
            <a:endParaRPr lang="sr-Latn-CS" altLang="sr-Latn-RS" sz="2800" b="1" dirty="0">
              <a:solidFill>
                <a:srgbClr val="333333"/>
              </a:solidFill>
              <a:effectLst>
                <a:outerShdw blurRad="38100" dist="38100" dir="2700000" algn="tl">
                  <a:srgbClr val="000000">
                    <a:alpha val="43137"/>
                  </a:srgbClr>
                </a:outerShdw>
              </a:effectLst>
              <a:latin typeface="Times New Roman" pitchFamily="18" charset="0"/>
            </a:endParaRPr>
          </a:p>
          <a:p>
            <a:pPr>
              <a:buFont typeface="Wingdings" panose="05000000000000000000" pitchFamily="2" charset="2"/>
              <a:buChar char="Ø"/>
            </a:pPr>
            <a:endParaRPr lang="sr-Latn-CS" altLang="sr-Latn-RS" sz="2800" b="1" dirty="0">
              <a:solidFill>
                <a:srgbClr val="333333"/>
              </a:solidFill>
              <a:effectLst>
                <a:outerShdw blurRad="38100" dist="38100" dir="2700000" algn="tl">
                  <a:srgbClr val="000000">
                    <a:alpha val="43137"/>
                  </a:srgbClr>
                </a:outerShdw>
              </a:effectLst>
              <a:latin typeface="Times New Roman" pitchFamily="18" charset="0"/>
            </a:endParaRPr>
          </a:p>
          <a:p>
            <a:pPr marL="0" indent="0">
              <a:buNone/>
            </a:pPr>
            <a:endParaRPr lang="en-US" altLang="sr-Latn-RS" sz="2800" b="1" dirty="0">
              <a:solidFill>
                <a:srgbClr val="FF0066"/>
              </a:solidFill>
              <a:effectLst>
                <a:outerShdw blurRad="38100" dist="38100" dir="2700000" algn="tl">
                  <a:srgbClr val="000000">
                    <a:alpha val="43137"/>
                  </a:srgbClr>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5" name="Rectangle 3"/>
          <p:cNvSpPr>
            <a:spLocks noGrp="1" noChangeArrowheads="1"/>
          </p:cNvSpPr>
          <p:nvPr>
            <p:ph type="body" idx="1"/>
          </p:nvPr>
        </p:nvSpPr>
        <p:spPr>
          <a:xfrm>
            <a:off x="304800" y="381000"/>
            <a:ext cx="8610600" cy="6172200"/>
          </a:xfrm>
        </p:spPr>
        <p:txBody>
          <a:bodyPr/>
          <a:lstStyle/>
          <a:p>
            <a:pPr marL="0" indent="0">
              <a:lnSpc>
                <a:spcPct val="90000"/>
              </a:lnSpc>
              <a:buFontTx/>
              <a:buNone/>
            </a:pPr>
            <a:r>
              <a:rPr lang="nl-NL" altLang="sr-Latn-RS" sz="2600" b="1" u="sng" dirty="0">
                <a:solidFill>
                  <a:srgbClr val="333333"/>
                </a:solidFill>
                <a:effectLst>
                  <a:outerShdw blurRad="38100" dist="38100" dir="2700000" algn="tl">
                    <a:srgbClr val="000000"/>
                  </a:outerShdw>
                </a:effectLst>
                <a:latin typeface="Times New Roman" pitchFamily="18" charset="0"/>
              </a:rPr>
              <a:t>Glavne karakteristike SERS metode su</a:t>
            </a:r>
            <a:r>
              <a:rPr lang="nl-NL" altLang="sr-Latn-RS" sz="2400" b="1" dirty="0">
                <a:solidFill>
                  <a:srgbClr val="333333"/>
                </a:solidFill>
                <a:effectLst>
                  <a:outerShdw blurRad="38100" dist="38100" dir="2700000" algn="tl">
                    <a:srgbClr val="000000"/>
                  </a:outerShdw>
                </a:effectLst>
                <a:latin typeface="Times New Roman" pitchFamily="18" charset="0"/>
              </a:rPr>
              <a:t>:</a:t>
            </a: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nSpc>
                <a:spcPct val="90000"/>
              </a:lnSpc>
              <a:buFontTx/>
              <a:buNone/>
            </a:pPr>
            <a:endParaRPr lang="pl-PL" altLang="sr-Latn-RS" sz="2400" b="1" dirty="0">
              <a:solidFill>
                <a:srgbClr val="333333"/>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izuzetno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osetljiva</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nedestruktivna, </a:t>
            </a:r>
            <a:r>
              <a:rPr lang="pl-PL" altLang="sr-Latn-RS" sz="2400" b="1" i="1" dirty="0" smtClean="0">
                <a:solidFill>
                  <a:srgbClr val="FF0066"/>
                </a:solidFill>
                <a:effectLst>
                  <a:outerShdw blurRad="38100" dist="38100" dir="2700000" algn="tl">
                    <a:srgbClr val="000000">
                      <a:alpha val="43137"/>
                    </a:srgbClr>
                  </a:outerShdw>
                </a:effectLst>
                <a:latin typeface="Times New Roman" pitchFamily="18" charset="0"/>
              </a:rPr>
              <a:t>in </a:t>
            </a:r>
            <a:r>
              <a:rPr lang="pl-PL" altLang="sr-Latn-RS" sz="2400" b="1" i="1" dirty="0">
                <a:solidFill>
                  <a:srgbClr val="FF0066"/>
                </a:solidFill>
                <a:effectLst>
                  <a:outerShdw blurRad="38100" dist="38100" dir="2700000" algn="tl">
                    <a:srgbClr val="000000">
                      <a:alpha val="43137"/>
                    </a:srgbClr>
                  </a:outerShdw>
                </a:effectLst>
                <a:latin typeface="Times New Roman" pitchFamily="18" charset="0"/>
              </a:rPr>
              <a:t>situ</a:t>
            </a:r>
            <a:r>
              <a:rPr lang="pl-PL" altLang="sr-Latn-RS" sz="2400" b="1" dirty="0">
                <a:solidFill>
                  <a:srgbClr val="FF0066"/>
                </a:solidFill>
                <a:effectLst>
                  <a:outerShdw blurRad="38100" dist="38100" dir="2700000" algn="tl">
                    <a:srgbClr val="000000">
                      <a:alpha val="43137"/>
                    </a:srgbClr>
                  </a:outerShdw>
                </a:effectLst>
                <a:latin typeface="Times New Roman" pitchFamily="18" charset="0"/>
              </a:rPr>
              <a:t> </a:t>
            </a:r>
            <a:r>
              <a:rPr lang="pl-PL" altLang="sr-Latn-RS" sz="2400" b="1" dirty="0" smtClean="0">
                <a:solidFill>
                  <a:srgbClr val="FF0066"/>
                </a:solidFill>
                <a:effectLst>
                  <a:outerShdw blurRad="38100" dist="38100" dir="2700000" algn="tl">
                    <a:srgbClr val="000000">
                      <a:alpha val="43137"/>
                    </a:srgbClr>
                  </a:outerShdw>
                </a:effectLst>
                <a:latin typeface="Times New Roman" pitchFamily="18" charset="0"/>
              </a:rPr>
              <a:t>vibraciona </a:t>
            </a:r>
            <a:r>
              <a:rPr lang="pl-PL" altLang="sr-Latn-RS" sz="2400" b="1" dirty="0">
                <a:solidFill>
                  <a:srgbClr val="FF0066"/>
                </a:solidFill>
                <a:effectLst>
                  <a:outerShdw blurRad="38100" dist="38100" dir="2700000" algn="tl">
                    <a:srgbClr val="000000">
                      <a:alpha val="43137"/>
                    </a:srgbClr>
                  </a:outerShdw>
                </a:effectLst>
                <a:latin typeface="Times New Roman" pitchFamily="18" charset="0"/>
              </a:rPr>
              <a:t>tehnika</a:t>
            </a:r>
          </a:p>
          <a:p>
            <a:pPr>
              <a:lnSpc>
                <a:spcPct val="90000"/>
              </a:lnSpc>
              <a:buFont typeface="Wingdings" panose="05000000000000000000" pitchFamily="2" charset="2"/>
              <a:buChar char="Ø"/>
            </a:pPr>
            <a:endParaRPr lang="pl-PL" altLang="sr-Latn-RS" sz="2400" b="1" dirty="0">
              <a:solidFill>
                <a:srgbClr val="333333"/>
              </a:solidFill>
              <a:effectLst>
                <a:outerShdw blurRad="38100" dist="38100" dir="2700000" algn="tl">
                  <a:srgbClr val="000000">
                    <a:alpha val="43137"/>
                  </a:srgbClr>
                </a:outerShdw>
              </a:effectLst>
              <a:latin typeface="Times New Roman" pitchFamily="18" charset="0"/>
            </a:endParaRPr>
          </a:p>
          <a:p>
            <a:pPr>
              <a:lnSpc>
                <a:spcPct val="90000"/>
              </a:lnSpc>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SERS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efekat se javlja kada se moleklul nanese na površinu </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  SERS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aktivnog supstrata različitih morfologija</a:t>
            </a:r>
          </a:p>
          <a:p>
            <a:pPr>
              <a:lnSpc>
                <a:spcPct val="90000"/>
              </a:lnSpc>
              <a:buFont typeface="Wingdings" panose="05000000000000000000" pitchFamily="2" charset="2"/>
              <a:buChar char="Ø"/>
            </a:pPr>
            <a:endParaRPr lang="pl-PL" altLang="sr-Latn-RS" sz="2400" b="1" dirty="0">
              <a:solidFill>
                <a:srgbClr val="333333"/>
              </a:solidFill>
              <a:effectLst>
                <a:outerShdw blurRad="38100" dist="38100" dir="2700000" algn="tl">
                  <a:srgbClr val="000000">
                    <a:alpha val="43137"/>
                  </a:srgbClr>
                </a:outerShdw>
              </a:effectLst>
              <a:latin typeface="Times New Roman" pitchFamily="18" charset="0"/>
            </a:endParaRPr>
          </a:p>
          <a:p>
            <a:pPr>
              <a:lnSpc>
                <a:spcPct val="90000"/>
              </a:lnSpc>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SERS </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aktivnost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zavisi od vrste i  morfologije supstrata</a:t>
            </a:r>
          </a:p>
          <a:p>
            <a:pPr>
              <a:lnSpc>
                <a:spcPct val="90000"/>
              </a:lnSpc>
              <a:buFont typeface="Wingdings" panose="05000000000000000000" pitchFamily="2" charset="2"/>
              <a:buChar char="Ø"/>
            </a:pPr>
            <a:endParaRPr lang="pl-PL" altLang="sr-Latn-RS" sz="2400" b="1" dirty="0">
              <a:solidFill>
                <a:srgbClr val="333333"/>
              </a:solidFill>
              <a:effectLst>
                <a:outerShdw blurRad="38100" dist="38100" dir="2700000" algn="tl">
                  <a:srgbClr val="000000">
                    <a:alpha val="43137"/>
                  </a:srgbClr>
                </a:outerShdw>
              </a:effectLst>
              <a:latin typeface="Times New Roman" pitchFamily="18" charset="0"/>
            </a:endParaRPr>
          </a:p>
          <a:p>
            <a:pPr>
              <a:lnSpc>
                <a:spcPct val="90000"/>
              </a:lnSpc>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naj</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eš</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ć</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e se  kao supstrati koriste metalni koloidi </a:t>
            </a:r>
            <a:r>
              <a:rPr lang="pl-PL" altLang="sr-Latn-RS" sz="2400" b="1" dirty="0">
                <a:solidFill>
                  <a:srgbClr val="FF0066"/>
                </a:solidFill>
                <a:effectLst>
                  <a:outerShdw blurRad="38100" dist="38100" dir="2700000" algn="tl">
                    <a:srgbClr val="000000">
                      <a:alpha val="43137"/>
                    </a:srgbClr>
                  </a:outerShdw>
                </a:effectLst>
                <a:latin typeface="Times New Roman" pitchFamily="18" charset="0"/>
              </a:rPr>
              <a:t>Au, </a:t>
            </a:r>
            <a:r>
              <a:rPr lang="pl-PL" altLang="sr-Latn-RS" sz="2400" b="1" dirty="0" smtClean="0">
                <a:solidFill>
                  <a:srgbClr val="FF0066"/>
                </a:solidFill>
                <a:effectLst>
                  <a:outerShdw blurRad="38100" dist="38100" dir="2700000" algn="tl">
                    <a:srgbClr val="000000">
                      <a:alpha val="43137"/>
                    </a:srgbClr>
                  </a:outerShdw>
                </a:effectLst>
                <a:latin typeface="Times New Roman" pitchFamily="18" charset="0"/>
              </a:rPr>
              <a:t>Ag </a:t>
            </a:r>
            <a:r>
              <a:rPr lang="pl-PL" altLang="sr-Latn-RS" sz="2400" b="1" dirty="0">
                <a:solidFill>
                  <a:srgbClr val="FF0066"/>
                </a:solidFill>
                <a:effectLst>
                  <a:outerShdw blurRad="38100" dist="38100" dir="2700000" algn="tl">
                    <a:srgbClr val="000000">
                      <a:alpha val="43137"/>
                    </a:srgbClr>
                  </a:outerShdw>
                </a:effectLst>
                <a:latin typeface="Times New Roman" pitchFamily="18" charset="0"/>
              </a:rPr>
              <a:t>i </a:t>
            </a:r>
            <a:r>
              <a:rPr lang="pl-PL" altLang="sr-Latn-RS" sz="2400" b="1" dirty="0" smtClean="0">
                <a:solidFill>
                  <a:srgbClr val="FF0066"/>
                </a:solidFill>
                <a:effectLst>
                  <a:outerShdw blurRad="38100" dist="38100" dir="2700000" algn="tl">
                    <a:srgbClr val="000000">
                      <a:alpha val="43137"/>
                    </a:srgbClr>
                  </a:outerShdw>
                </a:effectLst>
                <a:latin typeface="Times New Roman" pitchFamily="18" charset="0"/>
              </a:rPr>
              <a:t>Cu</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koji se dobijaju redukcijom</a:t>
            </a:r>
          </a:p>
          <a:p>
            <a:pPr>
              <a:lnSpc>
                <a:spcPct val="90000"/>
              </a:lnSpc>
              <a:buFont typeface="Wingdings" panose="05000000000000000000" pitchFamily="2" charset="2"/>
              <a:buChar char="Ø"/>
            </a:pPr>
            <a:endParaRPr lang="pl-PL" altLang="sr-Latn-RS" sz="2400" b="1" dirty="0">
              <a:solidFill>
                <a:srgbClr val="333333"/>
              </a:solidFill>
              <a:effectLst>
                <a:outerShdw blurRad="38100" dist="38100" dir="2700000" algn="tl">
                  <a:srgbClr val="000000">
                    <a:alpha val="43137"/>
                  </a:srgbClr>
                </a:outerShdw>
              </a:effectLst>
              <a:latin typeface="Times New Roman" pitchFamily="18" charset="0"/>
            </a:endParaRPr>
          </a:p>
          <a:p>
            <a:pPr>
              <a:lnSpc>
                <a:spcPct val="90000"/>
              </a:lnSpc>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ekscitacioni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profil, </a:t>
            </a:r>
            <a:r>
              <a:rPr lang="pl-PL" altLang="sr-Latn-RS" sz="2400" b="1" dirty="0">
                <a:solidFill>
                  <a:srgbClr val="FF0066"/>
                </a:solidFill>
                <a:effectLst>
                  <a:outerShdw blurRad="38100" dist="38100" dir="2700000" algn="tl">
                    <a:srgbClr val="000000">
                      <a:alpha val="43137"/>
                    </a:srgbClr>
                  </a:outerShdw>
                </a:effectLst>
                <a:latin typeface="Times New Roman" pitchFamily="18" charset="0"/>
              </a:rPr>
              <a:t>I</a:t>
            </a:r>
            <a:r>
              <a:rPr lang="pl-PL" altLang="sr-Latn-RS" sz="2400" b="1" baseline="-25000" dirty="0">
                <a:solidFill>
                  <a:srgbClr val="FF0066"/>
                </a:solidFill>
                <a:effectLst>
                  <a:outerShdw blurRad="38100" dist="38100" dir="2700000" algn="tl">
                    <a:srgbClr val="000000">
                      <a:alpha val="43137"/>
                    </a:srgbClr>
                  </a:outerShdw>
                </a:effectLst>
                <a:latin typeface="Times New Roman" pitchFamily="18" charset="0"/>
              </a:rPr>
              <a:t>rasejanja</a:t>
            </a:r>
            <a:r>
              <a:rPr lang="pl-PL" altLang="sr-Latn-RS" sz="2400" b="1" dirty="0">
                <a:solidFill>
                  <a:srgbClr val="FF0066"/>
                </a:solidFill>
                <a:effectLst>
                  <a:outerShdw blurRad="38100" dist="38100" dir="2700000" algn="tl">
                    <a:srgbClr val="000000">
                      <a:alpha val="43137"/>
                    </a:srgbClr>
                  </a:outerShdw>
                </a:effectLst>
                <a:latin typeface="Times New Roman" pitchFamily="18" charset="0"/>
              </a:rPr>
              <a:t>/</a:t>
            </a:r>
            <a:r>
              <a:rPr lang="el-GR" altLang="sr-Latn-RS" sz="2400" b="1"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ν</a:t>
            </a:r>
            <a:r>
              <a:rPr lang="sr-Latn-CS" altLang="sr-Latn-RS" sz="2400" b="1" baseline="-25000"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0</a:t>
            </a:r>
            <a:r>
              <a:rPr lang="sr-Latn-C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a:t>
            </a:r>
            <a:r>
              <a:rPr lang="sr-Latn-CS" altLang="sr-Latn-RS" sz="2400" b="1" baseline="-25000"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 odstupa od </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etvrtog stepena kao </a:t>
            </a: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što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je slu</a:t>
            </a:r>
            <a:r>
              <a:rPr lang="en-US" altLang="sr-Latn-RS" sz="2400" b="1" dirty="0">
                <a:solidFill>
                  <a:srgbClr val="333333"/>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aj kod NR efekta</a:t>
            </a:r>
          </a:p>
          <a:p>
            <a:pPr marL="0" indent="0">
              <a:lnSpc>
                <a:spcPct val="90000"/>
              </a:lnSpc>
              <a:buFontTx/>
              <a:buNone/>
            </a:pPr>
            <a:endParaRPr lang="pl-PL" altLang="sr-Latn-RS" sz="2400" b="1" dirty="0">
              <a:solidFill>
                <a:srgbClr val="333333"/>
              </a:solidFill>
              <a:latin typeface="Times New Roman" pitchFamily="18" charset="0"/>
            </a:endParaRPr>
          </a:p>
          <a:p>
            <a:pPr marL="0" indent="0">
              <a:lnSpc>
                <a:spcPct val="90000"/>
              </a:lnSpc>
              <a:buFontTx/>
              <a:buNone/>
            </a:pPr>
            <a:endParaRPr lang="en-US" altLang="sr-Latn-RS" sz="2400" b="1" dirty="0">
              <a:solidFill>
                <a:srgbClr val="333333"/>
              </a:solidFill>
              <a:latin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52694032"/>
              </p:ext>
            </p:extLst>
          </p:nvPr>
        </p:nvGraphicFramePr>
        <p:xfrm>
          <a:off x="6248400" y="5638800"/>
          <a:ext cx="2181225" cy="885825"/>
        </p:xfrm>
        <a:graphic>
          <a:graphicData uri="http://schemas.openxmlformats.org/presentationml/2006/ole">
            <mc:AlternateContent xmlns:mc="http://schemas.openxmlformats.org/markup-compatibility/2006">
              <mc:Choice xmlns:v="urn:schemas-microsoft-com:vml" Requires="v">
                <p:oleObj spid="_x0000_s729121" name="Equation" r:id="rId3" imgW="965200" imgH="393700" progId="Equation.3">
                  <p:embed/>
                </p:oleObj>
              </mc:Choice>
              <mc:Fallback>
                <p:oleObj name="Equation" r:id="rId3" imgW="965200" imgH="3937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5638800"/>
                        <a:ext cx="2181225" cy="885825"/>
                      </a:xfrm>
                      <a:prstGeom prst="rect">
                        <a:avLst/>
                      </a:prstGeom>
                      <a:solidFill>
                        <a:schemeClr val="accent1"/>
                      </a:solidFill>
                      <a:ln>
                        <a:solidFill>
                          <a:schemeClr val="tx1">
                            <a:lumMod val="75000"/>
                            <a:lumOff val="25000"/>
                          </a:schemeClr>
                        </a:solidFill>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58755">
                                            <p:txEl>
                                              <p:pRg st="0" end="0"/>
                                            </p:txEl>
                                          </p:spTgt>
                                        </p:tgtEl>
                                        <p:attrNameLst>
                                          <p:attrName>style.visibility</p:attrName>
                                        </p:attrNameLst>
                                      </p:cBhvr>
                                      <p:to>
                                        <p:strVal val="visible"/>
                                      </p:to>
                                    </p:set>
                                    <p:anim calcmode="lin" valueType="num">
                                      <p:cBhvr additive="base">
                                        <p:cTn id="7" dur="500" fill="hold"/>
                                        <p:tgtEl>
                                          <p:spTgt spid="4587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875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58755">
                                            <p:txEl>
                                              <p:pRg st="2" end="2"/>
                                            </p:txEl>
                                          </p:spTgt>
                                        </p:tgtEl>
                                        <p:attrNameLst>
                                          <p:attrName>style.visibility</p:attrName>
                                        </p:attrNameLst>
                                      </p:cBhvr>
                                      <p:to>
                                        <p:strVal val="visible"/>
                                      </p:to>
                                    </p:set>
                                    <p:anim calcmode="lin" valueType="num">
                                      <p:cBhvr additive="base">
                                        <p:cTn id="11" dur="500" fill="hold"/>
                                        <p:tgtEl>
                                          <p:spTgt spid="45875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5875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58755">
                                            <p:txEl>
                                              <p:pRg st="4" end="4"/>
                                            </p:txEl>
                                          </p:spTgt>
                                        </p:tgtEl>
                                        <p:attrNameLst>
                                          <p:attrName>style.visibility</p:attrName>
                                        </p:attrNameLst>
                                      </p:cBhvr>
                                      <p:to>
                                        <p:strVal val="visible"/>
                                      </p:to>
                                    </p:set>
                                    <p:anim calcmode="lin" valueType="num">
                                      <p:cBhvr additive="base">
                                        <p:cTn id="15" dur="500" fill="hold"/>
                                        <p:tgtEl>
                                          <p:spTgt spid="458755">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58755">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58755">
                                            <p:txEl>
                                              <p:pRg st="6" end="6"/>
                                            </p:txEl>
                                          </p:spTgt>
                                        </p:tgtEl>
                                        <p:attrNameLst>
                                          <p:attrName>style.visibility</p:attrName>
                                        </p:attrNameLst>
                                      </p:cBhvr>
                                      <p:to>
                                        <p:strVal val="visible"/>
                                      </p:to>
                                    </p:set>
                                    <p:anim calcmode="lin" valueType="num">
                                      <p:cBhvr additive="base">
                                        <p:cTn id="19" dur="500" fill="hold"/>
                                        <p:tgtEl>
                                          <p:spTgt spid="458755">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5875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58755">
                                            <p:txEl>
                                              <p:pRg st="8" end="8"/>
                                            </p:txEl>
                                          </p:spTgt>
                                        </p:tgtEl>
                                        <p:attrNameLst>
                                          <p:attrName>style.visibility</p:attrName>
                                        </p:attrNameLst>
                                      </p:cBhvr>
                                      <p:to>
                                        <p:strVal val="visible"/>
                                      </p:to>
                                    </p:set>
                                    <p:animEffect transition="in" filter="fade">
                                      <p:cBhvr>
                                        <p:cTn id="25" dur="1000"/>
                                        <p:tgtEl>
                                          <p:spTgt spid="458755">
                                            <p:txEl>
                                              <p:pRg st="8" end="8"/>
                                            </p:txEl>
                                          </p:spTgt>
                                        </p:tgtEl>
                                      </p:cBhvr>
                                    </p:animEffect>
                                    <p:anim calcmode="lin" valueType="num">
                                      <p:cBhvr>
                                        <p:cTn id="26" dur="1000" fill="hold"/>
                                        <p:tgtEl>
                                          <p:spTgt spid="458755">
                                            <p:txEl>
                                              <p:pRg st="8" end="8"/>
                                            </p:txEl>
                                          </p:spTgt>
                                        </p:tgtEl>
                                        <p:attrNameLst>
                                          <p:attrName>ppt_x</p:attrName>
                                        </p:attrNameLst>
                                      </p:cBhvr>
                                      <p:tavLst>
                                        <p:tav tm="0">
                                          <p:val>
                                            <p:strVal val="#ppt_x"/>
                                          </p:val>
                                        </p:tav>
                                        <p:tav tm="100000">
                                          <p:val>
                                            <p:strVal val="#ppt_x"/>
                                          </p:val>
                                        </p:tav>
                                      </p:tavLst>
                                    </p:anim>
                                    <p:anim calcmode="lin" valueType="num">
                                      <p:cBhvr>
                                        <p:cTn id="27" dur="1000" fill="hold"/>
                                        <p:tgtEl>
                                          <p:spTgt spid="458755">
                                            <p:txEl>
                                              <p:pRg st="8" end="8"/>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458755">
                                            <p:txEl>
                                              <p:pRg st="10" end="10"/>
                                            </p:txEl>
                                          </p:spTgt>
                                        </p:tgtEl>
                                        <p:attrNameLst>
                                          <p:attrName>style.visibility</p:attrName>
                                        </p:attrNameLst>
                                      </p:cBhvr>
                                      <p:to>
                                        <p:strVal val="visible"/>
                                      </p:to>
                                    </p:set>
                                    <p:animEffect transition="in" filter="fade">
                                      <p:cBhvr>
                                        <p:cTn id="30" dur="1000"/>
                                        <p:tgtEl>
                                          <p:spTgt spid="458755">
                                            <p:txEl>
                                              <p:pRg st="10" end="10"/>
                                            </p:txEl>
                                          </p:spTgt>
                                        </p:tgtEl>
                                      </p:cBhvr>
                                    </p:animEffect>
                                    <p:anim calcmode="lin" valueType="num">
                                      <p:cBhvr>
                                        <p:cTn id="31" dur="1000" fill="hold"/>
                                        <p:tgtEl>
                                          <p:spTgt spid="458755">
                                            <p:txEl>
                                              <p:pRg st="10" end="10"/>
                                            </p:txEl>
                                          </p:spTgt>
                                        </p:tgtEl>
                                        <p:attrNameLst>
                                          <p:attrName>ppt_x</p:attrName>
                                        </p:attrNameLst>
                                      </p:cBhvr>
                                      <p:tavLst>
                                        <p:tav tm="0">
                                          <p:val>
                                            <p:strVal val="#ppt_x"/>
                                          </p:val>
                                        </p:tav>
                                        <p:tav tm="100000">
                                          <p:val>
                                            <p:strVal val="#ppt_x"/>
                                          </p:val>
                                        </p:tav>
                                      </p:tavLst>
                                    </p:anim>
                                    <p:anim calcmode="lin" valueType="num">
                                      <p:cBhvr>
                                        <p:cTn id="32" dur="1000" fill="hold"/>
                                        <p:tgtEl>
                                          <p:spTgt spid="458755">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sz="half" idx="1"/>
          </p:nvPr>
        </p:nvSpPr>
        <p:spPr>
          <a:xfrm>
            <a:off x="457200" y="671512"/>
            <a:ext cx="4038600" cy="5181600"/>
          </a:xfrm>
        </p:spPr>
        <p:txBody>
          <a:bodyPr/>
          <a:lstStyle/>
          <a:p>
            <a:pPr marL="0" indent="0">
              <a:lnSpc>
                <a:spcPct val="90000"/>
              </a:lnSpc>
              <a:buNone/>
            </a:pPr>
            <a:r>
              <a:rPr lang="en-US" altLang="sr-Latn-RS" sz="700" i="1"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p>
          <a:p>
            <a:pPr>
              <a:lnSpc>
                <a:spcPct val="90000"/>
              </a:lnSpc>
              <a:buFont typeface="Wingdings" panose="05000000000000000000" pitchFamily="2" charset="2"/>
              <a:buChar char="Ø"/>
            </a:pP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Ramanov</a:t>
            </a:r>
            <a:r>
              <a:rPr lang="en-U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efekat</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zapa</a:t>
            </a:r>
            <a:r>
              <a:rPr lang="sr-Latn-R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ž</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a:t>
            </a:r>
            <a:r>
              <a:rPr lang="en-U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je</a:t>
            </a:r>
            <a:r>
              <a:rPr lang="sr-Latn-CS" alt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1928. god.</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od </a:t>
            </a:r>
            <a:r>
              <a:rPr lang="sr-Latn-C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strane</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Ramana</a:t>
            </a:r>
            <a:r>
              <a:rPr lang="en-US" alt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en-US" altLang="sr-Latn-RS" sz="20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Kri</a:t>
            </a:r>
            <a:r>
              <a:rPr lang="sr-Latn-RS" alt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š</a:t>
            </a:r>
            <a:r>
              <a:rPr lang="en-US" alt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nana</a:t>
            </a:r>
            <a:r>
              <a:rPr lang="en-U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pri</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C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propu</a:t>
            </a:r>
            <a:r>
              <a:rPr lang="sr-Latn-R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š</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tanju</a:t>
            </a:r>
            <a:r>
              <a:rPr lang="sr-Latn-C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monohromatsk</a:t>
            </a:r>
            <a:r>
              <a:rPr lang="sr-Latn-R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og zračenja</a:t>
            </a:r>
            <a:r>
              <a:rPr lang="en-U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iz</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U</a:t>
            </a:r>
            <a:r>
              <a:rPr lang="sr-Latn-C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LJ</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VI</a:t>
            </a:r>
            <a:r>
              <a:rPr lang="sr-Latn-C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dela</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C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spektra</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neapsorbuju</a:t>
            </a:r>
            <a:r>
              <a:rPr lang="sr-Latn-R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ć</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en-U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sloj</a:t>
            </a:r>
            <a:r>
              <a:rPr lang="en-U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CS" altLang="sr-Latn-RS" sz="2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rastvora </a:t>
            </a:r>
            <a:r>
              <a:rPr lang="en-US" altLang="sr-Latn-RS" sz="2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sr-Latn-CS" altLang="sr-Latn-RS" sz="2000" b="1" dirty="0">
                <a:solidFill>
                  <a:schemeClr val="tx1">
                    <a:lumMod val="85000"/>
                    <a:lumOff val="1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a:t>
            </a:r>
            <a:r>
              <a:rPr lang="sr-Latn-C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sto važi i za </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gas</a:t>
            </a:r>
            <a:r>
              <a:rPr lang="sr-Latn-C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ove </a:t>
            </a:r>
            <a:r>
              <a:rPr lang="sr-Latn-C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C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 </a:t>
            </a:r>
            <a:r>
              <a:rPr lang="sr-Latn-C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č</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vrst</a:t>
            </a:r>
            <a:r>
              <a:rPr lang="sr-Latn-C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supstanca</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transparentan</a:t>
            </a:r>
            <a:r>
              <a:rPr lang="en-U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a:t>
            </a:r>
            <a:r>
              <a:rPr lang="sr-Latn-C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upadn</a:t>
            </a:r>
            <a:r>
              <a:rPr lang="sr-Latn-RS" alt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 zračenje </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odre</a:t>
            </a:r>
            <a:r>
              <a:rPr lang="sr-Latn-C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đ</a:t>
            </a:r>
            <a:r>
              <a:rPr lang="en-US" altLang="sr-Latn-RS" sz="2000"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ene</a:t>
            </a:r>
            <a:r>
              <a:rPr lang="en-US" alt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sr-Latn-R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energije</a:t>
            </a:r>
            <a:r>
              <a:rPr lang="sr-Latn-CS" altLang="sr-Latn-RS" sz="2000" b="1" i="1" dirty="0">
                <a:solidFill>
                  <a:schemeClr val="accent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en-US" altLang="sr-Latn-RS" sz="2400"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199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838200"/>
            <a:ext cx="3279775" cy="48482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2001" name="Group 17"/>
          <p:cNvGraphicFramePr>
            <a:graphicFrameLocks noGrp="1"/>
          </p:cNvGraphicFramePr>
          <p:nvPr/>
        </p:nvGraphicFramePr>
        <p:xfrm>
          <a:off x="5181600" y="838200"/>
          <a:ext cx="3276600" cy="4876800"/>
        </p:xfrm>
        <a:graphic>
          <a:graphicData uri="http://schemas.openxmlformats.org/drawingml/2006/table">
            <a:tbl>
              <a:tblPr/>
              <a:tblGrid>
                <a:gridCol w="3276600"/>
              </a:tblGrid>
              <a:tr h="48768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7835880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89826" name="Picture 2"/>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057400" y="680943"/>
            <a:ext cx="4867275" cy="5369813"/>
          </a:xfrm>
          <a:noFill/>
          <a:ln/>
          <a:effectLst>
            <a:glow rad="228600">
              <a:schemeClr val="accent4">
                <a:satMod val="175000"/>
                <a:alpha val="40000"/>
              </a:schemeClr>
            </a:glow>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9833" name="Rectangle 9"/>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589834" name="Rectangle 10"/>
          <p:cNvSpPr>
            <a:spLocks noChangeArrowheads="1"/>
          </p:cNvSpPr>
          <p:nvPr/>
        </p:nvSpPr>
        <p:spPr bwMode="auto">
          <a:xfrm>
            <a:off x="3429000" y="6234113"/>
            <a:ext cx="30187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Shematski prikaz </a:t>
            </a:r>
            <a:r>
              <a:rPr lang="sr-Latn-CS" altLang="sr-Latn-RS" sz="2000" b="1" dirty="0" smtClean="0">
                <a:solidFill>
                  <a:schemeClr val="tx1">
                    <a:lumMod val="85000"/>
                    <a:lumOff val="15000"/>
                  </a:schemeClr>
                </a:solidFill>
                <a:effectLst>
                  <a:outerShdw blurRad="38100" dist="38100" dir="2700000" algn="tl">
                    <a:srgbClr val="000000"/>
                  </a:outerShdw>
                </a:effectLst>
                <a:latin typeface="Times New Roman" pitchFamily="18" charset="0"/>
              </a:rPr>
              <a:t>SERS-a</a:t>
            </a:r>
            <a:endPar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54352"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143000"/>
            <a:ext cx="7719419" cy="5056286"/>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654361" name="Rectangle 25"/>
          <p:cNvSpPr>
            <a:spLocks noChangeArrowheads="1"/>
          </p:cNvSpPr>
          <p:nvPr/>
        </p:nvSpPr>
        <p:spPr bwMode="auto">
          <a:xfrm>
            <a:off x="2362200" y="533400"/>
            <a:ext cx="41635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sz="2000" b="1" dirty="0">
                <a:solidFill>
                  <a:schemeClr val="tx1">
                    <a:lumMod val="85000"/>
                    <a:lumOff val="15000"/>
                  </a:schemeClr>
                </a:solidFill>
                <a:effectLst>
                  <a:outerShdw blurRad="38100" dist="38100" dir="2700000" algn="tl">
                    <a:srgbClr val="000000"/>
                  </a:outerShdw>
                </a:effectLst>
                <a:latin typeface="Times New Roman" pitchFamily="18" charset="0"/>
              </a:rPr>
              <a:t>Uporedni prikaz SERS i NR spektra</a:t>
            </a:r>
            <a:endParaRPr lang="en-US" altLang="sr-Latn-RS" sz="2000"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6" name="Rectangle 4"/>
          <p:cNvSpPr>
            <a:spLocks noGrp="1" noChangeArrowheads="1"/>
          </p:cNvSpPr>
          <p:nvPr>
            <p:ph type="body" idx="1"/>
          </p:nvPr>
        </p:nvSpPr>
        <p:spPr>
          <a:xfrm>
            <a:off x="228600" y="152400"/>
            <a:ext cx="8610600" cy="6629400"/>
          </a:xfrm>
          <a:noFill/>
          <a:ln/>
        </p:spPr>
        <p:txBody>
          <a:bodyPr/>
          <a:lstStyle/>
          <a:p>
            <a:pPr marL="0" indent="0">
              <a:lnSpc>
                <a:spcPct val="90000"/>
              </a:lnSpc>
              <a:buFontTx/>
              <a:buNone/>
            </a:pPr>
            <a:r>
              <a:rPr lang="sr-Latn-CS" altLang="sr-Latn-RS" sz="1800" b="1" dirty="0">
                <a:effectLst>
                  <a:outerShdw blurRad="38100" dist="38100" dir="2700000" algn="tl">
                    <a:srgbClr val="FFFFFF"/>
                  </a:outerShdw>
                </a:effectLst>
              </a:rPr>
              <a:t>	</a:t>
            </a:r>
          </a:p>
          <a:p>
            <a:pPr marL="0" indent="0">
              <a:lnSpc>
                <a:spcPct val="90000"/>
              </a:lnSpc>
              <a:buFontTx/>
              <a:buNone/>
            </a:pPr>
            <a:r>
              <a:rPr lang="sr-Latn-CS" altLang="sr-Latn-RS" sz="2800" b="1" dirty="0">
                <a:solidFill>
                  <a:srgbClr val="333333"/>
                </a:solidFill>
                <a:effectLst>
                  <a:outerShdw blurRad="38100" dist="38100" dir="2700000" algn="tl">
                    <a:srgbClr val="000000"/>
                  </a:outerShdw>
                </a:effectLst>
                <a:latin typeface="Times New Roman" pitchFamily="18" charset="0"/>
              </a:rPr>
              <a:t>P</a:t>
            </a:r>
            <a:r>
              <a:rPr lang="en-US" altLang="sr-Latn-RS" sz="2800" b="1" dirty="0" err="1">
                <a:solidFill>
                  <a:srgbClr val="333333"/>
                </a:solidFill>
                <a:effectLst>
                  <a:outerShdw blurRad="38100" dist="38100" dir="2700000" algn="tl">
                    <a:srgbClr val="000000"/>
                  </a:outerShdw>
                </a:effectLst>
                <a:latin typeface="Times New Roman" pitchFamily="18" charset="0"/>
              </a:rPr>
              <a:t>rednost</a:t>
            </a:r>
            <a:r>
              <a:rPr lang="sr-Latn-CS" altLang="sr-Latn-RS" sz="2800" b="1" dirty="0">
                <a:solidFill>
                  <a:srgbClr val="333333"/>
                </a:solidFill>
                <a:effectLst>
                  <a:outerShdw blurRad="38100" dist="38100" dir="2700000" algn="tl">
                    <a:srgbClr val="000000"/>
                  </a:outerShdw>
                </a:effectLst>
                <a:latin typeface="Times New Roman" pitchFamily="18" charset="0"/>
              </a:rPr>
              <a:t>i</a:t>
            </a:r>
            <a:r>
              <a:rPr lang="en-US" altLang="sr-Latn-RS" sz="2800" b="1" dirty="0">
                <a:solidFill>
                  <a:srgbClr val="333333"/>
                </a:solidFill>
                <a:effectLst>
                  <a:outerShdw blurRad="38100" dist="38100" dir="2700000" algn="tl">
                    <a:srgbClr val="000000"/>
                  </a:outerShdw>
                </a:effectLst>
                <a:latin typeface="Times New Roman" pitchFamily="18" charset="0"/>
              </a:rPr>
              <a:t> SERS</a:t>
            </a:r>
            <a:r>
              <a:rPr lang="sr-Latn-CS" altLang="sr-Latn-RS" sz="2800" b="1" dirty="0">
                <a:solidFill>
                  <a:srgbClr val="333333"/>
                </a:solidFill>
                <a:effectLst>
                  <a:outerShdw blurRad="38100" dist="38100" dir="2700000" algn="tl">
                    <a:srgbClr val="000000"/>
                  </a:outerShdw>
                </a:effectLst>
                <a:latin typeface="Times New Roman" pitchFamily="18" charset="0"/>
              </a:rPr>
              <a:t> tehnike</a:t>
            </a:r>
            <a:r>
              <a:rPr lang="sr-Latn-CS" altLang="sr-Latn-RS" sz="2000" b="1" dirty="0">
                <a:solidFill>
                  <a:srgbClr val="333333"/>
                </a:solidFill>
                <a:effectLst>
                  <a:outerShdw blurRad="38100" dist="38100" dir="2700000" algn="tl">
                    <a:srgbClr val="000000"/>
                  </a:outerShdw>
                </a:effectLst>
                <a:latin typeface="Times New Roman" pitchFamily="18" charset="0"/>
              </a:rPr>
              <a:t>:</a:t>
            </a:r>
          </a:p>
          <a:p>
            <a:pPr marL="0" indent="0">
              <a:lnSpc>
                <a:spcPct val="90000"/>
              </a:lnSpc>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r>
              <a:rPr lang="sr-Latn-CS" altLang="sr-Latn-RS" sz="2400" b="1" dirty="0" smtClean="0">
                <a:solidFill>
                  <a:srgbClr val="333333"/>
                </a:solidFill>
                <a:latin typeface="Times New Roman" pitchFamily="18" charset="0"/>
              </a:rPr>
              <a:t>izuzetno </a:t>
            </a:r>
            <a:r>
              <a:rPr lang="sr-Latn-CS" altLang="sr-Latn-RS" sz="2400" b="1" dirty="0">
                <a:solidFill>
                  <a:srgbClr val="333333"/>
                </a:solidFill>
                <a:latin typeface="Times New Roman" pitchFamily="18" charset="0"/>
              </a:rPr>
              <a:t>velika </a:t>
            </a:r>
            <a:r>
              <a:rPr lang="en-US" altLang="sr-Latn-RS" sz="2400" b="1" dirty="0" err="1">
                <a:solidFill>
                  <a:srgbClr val="333333"/>
                </a:solidFill>
                <a:latin typeface="Times New Roman" pitchFamily="18" charset="0"/>
              </a:rPr>
              <a:t>osetljiv</a:t>
            </a:r>
            <a:r>
              <a:rPr lang="sr-Latn-CS" altLang="sr-Latn-RS" sz="2400" b="1" dirty="0">
                <a:solidFill>
                  <a:srgbClr val="333333"/>
                </a:solidFill>
                <a:latin typeface="Times New Roman" pitchFamily="18" charset="0"/>
              </a:rPr>
              <a:t>ost</a:t>
            </a:r>
            <a:r>
              <a:rPr lang="en-US" altLang="sr-Latn-RS" sz="2400" b="1" dirty="0">
                <a:solidFill>
                  <a:srgbClr val="333333"/>
                </a:solidFill>
                <a:latin typeface="Times New Roman" pitchFamily="18" charset="0"/>
              </a:rPr>
              <a:t> </a:t>
            </a:r>
            <a:r>
              <a:rPr lang="sr-Latn-RS" altLang="sr-Latn-RS" sz="2400" b="1" dirty="0" smtClean="0">
                <a:solidFill>
                  <a:srgbClr val="333333"/>
                </a:solidFill>
                <a:latin typeface="Times New Roman" pitchFamily="18" charset="0"/>
              </a:rPr>
              <a:t>koja</a:t>
            </a:r>
            <a:r>
              <a:rPr lang="en-US" altLang="sr-Latn-RS" sz="2400" b="1" dirty="0" smtClean="0">
                <a:solidFill>
                  <a:srgbClr val="333333"/>
                </a:solidFill>
                <a:latin typeface="Times New Roman" pitchFamily="18" charset="0"/>
              </a:rPr>
              <a:t> </a:t>
            </a:r>
            <a:r>
              <a:rPr lang="en-US" altLang="sr-Latn-RS" sz="2400" b="1" dirty="0" err="1">
                <a:solidFill>
                  <a:srgbClr val="333333"/>
                </a:solidFill>
                <a:latin typeface="Times New Roman" pitchFamily="18" charset="0"/>
              </a:rPr>
              <a:t>omogu</a:t>
            </a:r>
            <a:r>
              <a:rPr lang="en-US" altLang="sr-Latn-RS" sz="2400" b="1" dirty="0" err="1">
                <a:solidFill>
                  <a:srgbClr val="333333"/>
                </a:solidFill>
                <a:latin typeface="Times New Roman" pitchFamily="18" charset="0"/>
                <a:cs typeface="Times New Roman" pitchFamily="18" charset="0"/>
              </a:rPr>
              <a:t>ć</a:t>
            </a:r>
            <a:r>
              <a:rPr lang="en-US" altLang="sr-Latn-RS" sz="2400" b="1" dirty="0" err="1">
                <a:solidFill>
                  <a:srgbClr val="333333"/>
                </a:solidFill>
                <a:latin typeface="Times New Roman" pitchFamily="18" charset="0"/>
              </a:rPr>
              <a:t>ava</a:t>
            </a:r>
            <a:r>
              <a:rPr lang="en-US" altLang="sr-Latn-RS" sz="2400" b="1" dirty="0">
                <a:solidFill>
                  <a:srgbClr val="333333"/>
                </a:solidFill>
                <a:latin typeface="Times New Roman" pitchFamily="18" charset="0"/>
              </a:rPr>
              <a:t> </a:t>
            </a:r>
            <a:r>
              <a:rPr lang="en-US" altLang="sr-Latn-RS" sz="2400" b="1" dirty="0" err="1">
                <a:solidFill>
                  <a:srgbClr val="333333"/>
                </a:solidFill>
                <a:latin typeface="Times New Roman" pitchFamily="18" charset="0"/>
              </a:rPr>
              <a:t>tzv</a:t>
            </a:r>
            <a:r>
              <a:rPr lang="en-US" altLang="sr-Latn-RS" sz="2400" b="1" dirty="0">
                <a:solidFill>
                  <a:srgbClr val="333333"/>
                </a:solidFill>
                <a:latin typeface="Times New Roman" pitchFamily="18" charset="0"/>
              </a:rPr>
              <a:t>.</a:t>
            </a:r>
            <a:r>
              <a:rPr lang="sr-Latn-CS" altLang="sr-Latn-RS" sz="2400" b="1" dirty="0">
                <a:solidFill>
                  <a:srgbClr val="333333"/>
                </a:solidFill>
                <a:latin typeface="Times New Roman" pitchFamily="18" charset="0"/>
              </a:rPr>
              <a:t> </a:t>
            </a:r>
            <a:r>
              <a:rPr lang="en-US" altLang="sr-Latn-RS" sz="2400" b="1" i="1" dirty="0">
                <a:solidFill>
                  <a:srgbClr val="FF0066"/>
                </a:solidFill>
                <a:effectLst>
                  <a:outerShdw blurRad="38100" dist="38100" dir="2700000" algn="tl">
                    <a:srgbClr val="000000"/>
                  </a:outerShdw>
                </a:effectLst>
                <a:latin typeface="Times New Roman" pitchFamily="18" charset="0"/>
              </a:rPr>
              <a:t>„single </a:t>
            </a:r>
            <a:r>
              <a:rPr lang="en-US" altLang="sr-Latn-RS" sz="2400" b="1" i="1" dirty="0" smtClean="0">
                <a:solidFill>
                  <a:srgbClr val="FF0066"/>
                </a:solidFill>
                <a:effectLst>
                  <a:outerShdw blurRad="38100" dist="38100" dir="2700000" algn="tl">
                    <a:srgbClr val="000000"/>
                  </a:outerShdw>
                </a:effectLst>
                <a:latin typeface="Times New Roman" pitchFamily="18" charset="0"/>
              </a:rPr>
              <a:t>molecule”</a:t>
            </a:r>
            <a:r>
              <a:rPr lang="sr-Latn-RS" altLang="sr-Latn-RS" sz="2400" b="1" i="1" dirty="0" smtClean="0">
                <a:solidFill>
                  <a:srgbClr val="FF0066"/>
                </a:solidFill>
                <a:effectLst>
                  <a:outerShdw blurRad="38100" dist="38100" dir="2700000" algn="tl">
                    <a:srgbClr val="000000"/>
                  </a:outerShdw>
                </a:effectLst>
                <a:latin typeface="Times New Roman" pitchFamily="18" charset="0"/>
              </a:rPr>
              <a:t> </a:t>
            </a:r>
            <a:r>
              <a:rPr lang="en-US" altLang="sr-Latn-RS" sz="2400" b="1" dirty="0" err="1" smtClean="0">
                <a:solidFill>
                  <a:srgbClr val="FF0066"/>
                </a:solidFill>
                <a:effectLst>
                  <a:outerShdw blurRad="38100" dist="38100" dir="2700000" algn="tl">
                    <a:srgbClr val="000000"/>
                  </a:outerShdw>
                </a:effectLst>
                <a:latin typeface="Times New Roman" pitchFamily="18" charset="0"/>
              </a:rPr>
              <a:t>detekciju</a:t>
            </a:r>
            <a:r>
              <a:rPr lang="en-US" altLang="sr-Latn-RS" sz="2400" b="1" dirty="0" smtClean="0">
                <a:solidFill>
                  <a:srgbClr val="FF0066"/>
                </a:solidFill>
                <a:effectLst>
                  <a:outerShdw blurRad="38100" dist="38100" dir="2700000" algn="tl">
                    <a:srgbClr val="000000"/>
                  </a:outerShdw>
                </a:effectLst>
                <a:latin typeface="Times New Roman" pitchFamily="18" charset="0"/>
              </a:rPr>
              <a:t> </a:t>
            </a:r>
            <a:endParaRPr lang="sr-Latn-CS" altLang="sr-Latn-RS" sz="2400" b="1" dirty="0">
              <a:solidFill>
                <a:srgbClr val="FF0066"/>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endParaRPr lang="sr-Latn-CS" altLang="sr-Latn-RS" sz="2400" b="1" dirty="0">
              <a:solidFill>
                <a:srgbClr val="FF0066"/>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r>
              <a:rPr lang="sr-Latn-CS" altLang="sr-Latn-RS" sz="2400" b="1" dirty="0" smtClean="0">
                <a:solidFill>
                  <a:srgbClr val="333333"/>
                </a:solidFill>
                <a:latin typeface="Times New Roman" pitchFamily="18" charset="0"/>
              </a:rPr>
              <a:t>p</a:t>
            </a:r>
            <a:r>
              <a:rPr lang="en-US" altLang="sr-Latn-RS" sz="2400" b="1" dirty="0" err="1">
                <a:solidFill>
                  <a:srgbClr val="333333"/>
                </a:solidFill>
                <a:latin typeface="Times New Roman" pitchFamily="18" charset="0"/>
              </a:rPr>
              <a:t>osebna</a:t>
            </a:r>
            <a:r>
              <a:rPr lang="en-US" altLang="sr-Latn-RS" sz="2400" b="1" dirty="0">
                <a:solidFill>
                  <a:srgbClr val="333333"/>
                </a:solidFill>
                <a:latin typeface="Times New Roman" pitchFamily="18" charset="0"/>
              </a:rPr>
              <a:t> </a:t>
            </a:r>
            <a:r>
              <a:rPr lang="en-US" altLang="sr-Latn-RS" sz="2400" b="1" dirty="0" err="1">
                <a:solidFill>
                  <a:srgbClr val="333333"/>
                </a:solidFill>
                <a:latin typeface="Times New Roman" pitchFamily="18" charset="0"/>
              </a:rPr>
              <a:t>prednost</a:t>
            </a:r>
            <a:r>
              <a:rPr lang="en-US" altLang="sr-Latn-RS" sz="2400" b="1" dirty="0">
                <a:solidFill>
                  <a:srgbClr val="333333"/>
                </a:solidFill>
                <a:latin typeface="Times New Roman" pitchFamily="18" charset="0"/>
              </a:rPr>
              <a:t> SERS </a:t>
            </a:r>
            <a:r>
              <a:rPr lang="en-US" altLang="sr-Latn-RS" sz="2400" b="1" dirty="0" err="1">
                <a:solidFill>
                  <a:srgbClr val="333333"/>
                </a:solidFill>
                <a:latin typeface="Times New Roman" pitchFamily="18" charset="0"/>
              </a:rPr>
              <a:t>metode</a:t>
            </a:r>
            <a:r>
              <a:rPr lang="en-US" altLang="sr-Latn-RS" sz="2400" b="1" dirty="0">
                <a:solidFill>
                  <a:srgbClr val="333333"/>
                </a:solidFill>
                <a:latin typeface="Times New Roman" pitchFamily="18" charset="0"/>
              </a:rPr>
              <a:t> je u </a:t>
            </a:r>
            <a:r>
              <a:rPr lang="en-US" altLang="sr-Latn-RS" sz="2400" b="1" dirty="0" err="1">
                <a:solidFill>
                  <a:srgbClr val="FF0066"/>
                </a:solidFill>
                <a:effectLst>
                  <a:outerShdw blurRad="38100" dist="38100" dir="2700000" algn="tl">
                    <a:srgbClr val="000000"/>
                  </a:outerShdw>
                </a:effectLst>
                <a:latin typeface="Times New Roman" pitchFamily="18" charset="0"/>
              </a:rPr>
              <a:t>biofizi</a:t>
            </a:r>
            <a:r>
              <a:rPr lang="en-US" altLang="sr-Latn-RS" sz="2400" b="1" dirty="0" err="1">
                <a:solidFill>
                  <a:srgbClr val="FF0066"/>
                </a:solidFill>
                <a:effectLst>
                  <a:outerShdw blurRad="38100" dist="38100" dir="2700000" algn="tl">
                    <a:srgbClr val="000000"/>
                  </a:outerShdw>
                </a:effectLst>
                <a:latin typeface="Times New Roman" pitchFamily="18" charset="0"/>
                <a:cs typeface="Times New Roman" pitchFamily="18" charset="0"/>
              </a:rPr>
              <a:t>č</a:t>
            </a:r>
            <a:r>
              <a:rPr lang="en-US" altLang="sr-Latn-RS" sz="2400" b="1" dirty="0" err="1">
                <a:solidFill>
                  <a:srgbClr val="FF0066"/>
                </a:solidFill>
                <a:effectLst>
                  <a:outerShdw blurRad="38100" dist="38100" dir="2700000" algn="tl">
                    <a:srgbClr val="000000"/>
                  </a:outerShdw>
                </a:effectLst>
                <a:latin typeface="Times New Roman" pitchFamily="18" charset="0"/>
              </a:rPr>
              <a:t>kim</a:t>
            </a:r>
            <a:r>
              <a:rPr lang="en-US" altLang="sr-Latn-RS" sz="2400" b="1" dirty="0">
                <a:solidFill>
                  <a:srgbClr val="FF0066"/>
                </a:solidFill>
                <a:effectLst>
                  <a:outerShdw blurRad="38100" dist="38100" dir="2700000" algn="tl">
                    <a:srgbClr val="000000"/>
                  </a:outerShdw>
                </a:effectLst>
                <a:latin typeface="Times New Roman" pitchFamily="18" charset="0"/>
              </a:rPr>
              <a:t> </a:t>
            </a:r>
            <a:r>
              <a:rPr lang="en-US" altLang="sr-Latn-RS" sz="2400" b="1" dirty="0" err="1">
                <a:solidFill>
                  <a:srgbClr val="FF0066"/>
                </a:solidFill>
                <a:effectLst>
                  <a:outerShdw blurRad="38100" dist="38100" dir="2700000" algn="tl">
                    <a:srgbClr val="000000"/>
                  </a:outerShdw>
                </a:effectLst>
                <a:latin typeface="Times New Roman" pitchFamily="18" charset="0"/>
              </a:rPr>
              <a:t>ispitivanjima</a:t>
            </a:r>
            <a:r>
              <a:rPr lang="en-US" altLang="sr-Latn-RS" sz="2400" b="1" dirty="0">
                <a:solidFill>
                  <a:srgbClr val="333333"/>
                </a:solidFill>
                <a:latin typeface="Times New Roman" pitchFamily="18" charset="0"/>
              </a:rPr>
              <a:t> </a:t>
            </a:r>
            <a:r>
              <a:rPr lang="sr-Latn-CS" altLang="sr-Latn-RS" sz="2400" b="1" dirty="0" smtClean="0">
                <a:solidFill>
                  <a:srgbClr val="333333"/>
                </a:solidFill>
                <a:latin typeface="Times New Roman" pitchFamily="18" charset="0"/>
              </a:rPr>
              <a:t>   </a:t>
            </a:r>
            <a:r>
              <a:rPr lang="en-US" altLang="sr-Latn-RS" sz="2400" b="1" dirty="0" err="1">
                <a:solidFill>
                  <a:srgbClr val="333333"/>
                </a:solidFill>
                <a:latin typeface="Times New Roman" pitchFamily="18" charset="0"/>
              </a:rPr>
              <a:t>koja</a:t>
            </a:r>
            <a:r>
              <a:rPr lang="en-US" altLang="sr-Latn-RS" sz="2400" b="1" dirty="0">
                <a:solidFill>
                  <a:srgbClr val="333333"/>
                </a:solidFill>
                <a:latin typeface="Times New Roman" pitchFamily="18" charset="0"/>
              </a:rPr>
              <a:t> se </a:t>
            </a:r>
            <a:r>
              <a:rPr lang="en-US" altLang="sr-Latn-RS" sz="2400" b="1" dirty="0" err="1">
                <a:solidFill>
                  <a:srgbClr val="333333"/>
                </a:solidFill>
                <a:latin typeface="Times New Roman" pitchFamily="18" charset="0"/>
              </a:rPr>
              <a:t>obi</a:t>
            </a:r>
            <a:r>
              <a:rPr lang="en-US" altLang="sr-Latn-RS" sz="2400" b="1" dirty="0" err="1">
                <a:solidFill>
                  <a:srgbClr val="333333"/>
                </a:solidFill>
                <a:latin typeface="Times New Roman" pitchFamily="18" charset="0"/>
                <a:cs typeface="Times New Roman" pitchFamily="18" charset="0"/>
              </a:rPr>
              <a:t>č</a:t>
            </a:r>
            <a:r>
              <a:rPr lang="en-US" altLang="sr-Latn-RS" sz="2400" b="1" dirty="0" err="1">
                <a:solidFill>
                  <a:srgbClr val="333333"/>
                </a:solidFill>
                <a:latin typeface="Times New Roman" pitchFamily="18" charset="0"/>
              </a:rPr>
              <a:t>no</a:t>
            </a:r>
            <a:r>
              <a:rPr lang="en-US" altLang="sr-Latn-RS" sz="2400" b="1" dirty="0">
                <a:solidFill>
                  <a:srgbClr val="333333"/>
                </a:solidFill>
                <a:latin typeface="Times New Roman" pitchFamily="18" charset="0"/>
              </a:rPr>
              <a:t> </a:t>
            </a:r>
            <a:r>
              <a:rPr lang="sr-Latn-CS" altLang="sr-Latn-RS" sz="2400" b="1" dirty="0">
                <a:solidFill>
                  <a:srgbClr val="333333"/>
                </a:solidFill>
                <a:latin typeface="Times New Roman" pitchFamily="18" charset="0"/>
              </a:rPr>
              <a:t>izvode</a:t>
            </a:r>
            <a:r>
              <a:rPr lang="en-US" altLang="sr-Latn-RS" sz="2400" b="1" dirty="0">
                <a:solidFill>
                  <a:srgbClr val="333333"/>
                </a:solidFill>
                <a:latin typeface="Times New Roman" pitchFamily="18" charset="0"/>
              </a:rPr>
              <a:t> u </a:t>
            </a:r>
            <a:r>
              <a:rPr lang="en-US" altLang="sr-Latn-RS" sz="2400" b="1" dirty="0" err="1">
                <a:solidFill>
                  <a:srgbClr val="333333"/>
                </a:solidFill>
                <a:latin typeface="Times New Roman" pitchFamily="18" charset="0"/>
              </a:rPr>
              <a:t>kombinaciji</a:t>
            </a:r>
            <a:r>
              <a:rPr lang="en-US" altLang="sr-Latn-RS" sz="2400" b="1" dirty="0">
                <a:solidFill>
                  <a:srgbClr val="333333"/>
                </a:solidFill>
                <a:latin typeface="Times New Roman" pitchFamily="18" charset="0"/>
              </a:rPr>
              <a:t> </a:t>
            </a:r>
            <a:r>
              <a:rPr lang="en-US" altLang="sr-Latn-RS" sz="2400" b="1" dirty="0" err="1">
                <a:solidFill>
                  <a:srgbClr val="333333"/>
                </a:solidFill>
                <a:latin typeface="Times New Roman" pitchFamily="18" charset="0"/>
              </a:rPr>
              <a:t>sa</a:t>
            </a:r>
            <a:r>
              <a:rPr lang="en-US" altLang="sr-Latn-RS" sz="2400" b="1" dirty="0">
                <a:solidFill>
                  <a:srgbClr val="333333"/>
                </a:solidFill>
                <a:latin typeface="Times New Roman" pitchFamily="18" charset="0"/>
              </a:rPr>
              <a:t> RR </a:t>
            </a:r>
            <a:r>
              <a:rPr lang="en-US" altLang="sr-Latn-RS" sz="2400" b="1" dirty="0" err="1">
                <a:solidFill>
                  <a:srgbClr val="333333"/>
                </a:solidFill>
                <a:latin typeface="Times New Roman" pitchFamily="18" charset="0"/>
              </a:rPr>
              <a:t>spektroskopijom</a:t>
            </a:r>
            <a:r>
              <a:rPr lang="en-US" altLang="sr-Latn-RS" sz="2400" b="1" dirty="0">
                <a:solidFill>
                  <a:srgbClr val="333333"/>
                </a:solidFill>
                <a:latin typeface="Times New Roman" pitchFamily="18" charset="0"/>
              </a:rPr>
              <a:t> </a:t>
            </a:r>
            <a:r>
              <a:rPr lang="sr-Latn-CS" altLang="sr-Latn-RS" sz="2400" b="1" dirty="0" smtClean="0">
                <a:solidFill>
                  <a:srgbClr val="333333"/>
                </a:solidFill>
                <a:latin typeface="Times New Roman" pitchFamily="18" charset="0"/>
              </a:rPr>
              <a:t>   </a:t>
            </a:r>
            <a:r>
              <a:rPr lang="en-US" altLang="sr-Latn-RS" sz="2400" b="1" dirty="0">
                <a:solidFill>
                  <a:srgbClr val="333333"/>
                </a:solidFill>
                <a:latin typeface="Times New Roman" pitchFamily="18" charset="0"/>
              </a:rPr>
              <a:t>(SERRS)</a:t>
            </a:r>
            <a:r>
              <a:rPr lang="sr-Latn-CS" altLang="sr-Latn-RS" sz="2400" b="1" dirty="0">
                <a:solidFill>
                  <a:srgbClr val="333333"/>
                </a:solidFill>
                <a:latin typeface="Times New Roman" pitchFamily="18" charset="0"/>
              </a:rPr>
              <a:t>*</a:t>
            </a:r>
            <a:r>
              <a:rPr lang="en-US" altLang="sr-Latn-RS" sz="2400" b="1" dirty="0">
                <a:solidFill>
                  <a:srgbClr val="333333"/>
                </a:solidFill>
                <a:latin typeface="Times New Roman" pitchFamily="18" charset="0"/>
              </a:rPr>
              <a:t> </a:t>
            </a:r>
            <a:endParaRPr lang="sr-Latn-CS" altLang="sr-Latn-RS" sz="2400" b="1" dirty="0">
              <a:solidFill>
                <a:srgbClr val="333333"/>
              </a:solidFill>
              <a:latin typeface="Times New Roman" pitchFamily="18" charset="0"/>
            </a:endParaRPr>
          </a:p>
          <a:p>
            <a:pPr>
              <a:lnSpc>
                <a:spcPct val="90000"/>
              </a:lnSpc>
              <a:buFont typeface="Wingdings" panose="05000000000000000000" pitchFamily="2" charset="2"/>
              <a:buChar char="Ø"/>
            </a:pPr>
            <a:endParaRPr lang="sr-Latn-CS" altLang="sr-Latn-RS" sz="2400" b="1" dirty="0">
              <a:solidFill>
                <a:srgbClr val="333333"/>
              </a:solidFill>
              <a:latin typeface="Times New Roman" pitchFamily="18" charset="0"/>
            </a:endParaRPr>
          </a:p>
          <a:p>
            <a:pPr marL="0" indent="0">
              <a:lnSpc>
                <a:spcPct val="90000"/>
              </a:lnSpc>
              <a:buNone/>
            </a:pPr>
            <a:r>
              <a:rPr lang="sr-Latn-CS" altLang="sr-Latn-RS" sz="2200" b="1" i="1" dirty="0" smtClean="0">
                <a:solidFill>
                  <a:srgbClr val="333333"/>
                </a:solidFill>
                <a:latin typeface="Times New Roman" pitchFamily="18" charset="0"/>
              </a:rPr>
              <a:t>* </a:t>
            </a:r>
            <a:r>
              <a:rPr lang="sr-Latn-CS" altLang="sr-Latn-RS" sz="2000" b="1" i="1" dirty="0" smtClean="0">
                <a:solidFill>
                  <a:srgbClr val="333333"/>
                </a:solidFill>
                <a:latin typeface="Times New Roman" pitchFamily="18" charset="0"/>
              </a:rPr>
              <a:t>SERRS </a:t>
            </a:r>
            <a:r>
              <a:rPr lang="sr-Latn-CS" altLang="sr-Latn-RS" sz="2000" b="1" i="1" dirty="0">
                <a:solidFill>
                  <a:srgbClr val="333333"/>
                </a:solidFill>
                <a:latin typeface="Times New Roman" pitchFamily="18" charset="0"/>
              </a:rPr>
              <a:t>efekat se javlja u</a:t>
            </a:r>
            <a:r>
              <a:rPr lang="en-US" altLang="sr-Latn-RS" sz="2000" b="1" i="1" dirty="0" err="1" smtClean="0">
                <a:solidFill>
                  <a:srgbClr val="333333"/>
                </a:solidFill>
                <a:latin typeface="Times New Roman" pitchFamily="18" charset="0"/>
              </a:rPr>
              <a:t>koliko</a:t>
            </a:r>
            <a:r>
              <a:rPr lang="sr-Latn-RS" altLang="sr-Latn-RS" sz="2000" b="1" i="1" dirty="0">
                <a:solidFill>
                  <a:srgbClr val="333333"/>
                </a:solidFill>
                <a:latin typeface="Times New Roman" pitchFamily="18" charset="0"/>
              </a:rPr>
              <a:t> </a:t>
            </a:r>
            <a:r>
              <a:rPr lang="sr-Latn-RS" altLang="sr-Latn-RS" sz="2000" b="1" i="1" dirty="0" smtClean="0">
                <a:solidFill>
                  <a:srgbClr val="333333"/>
                </a:solidFill>
                <a:latin typeface="Times New Roman" pitchFamily="18" charset="0"/>
              </a:rPr>
              <a:t>su ispunjeni uslovi dvostruke rezonancije, kada </a:t>
            </a:r>
            <a:r>
              <a:rPr lang="sr-Latn-CS" altLang="sr-Latn-RS" sz="2000" b="1" i="1" dirty="0" smtClean="0">
                <a:solidFill>
                  <a:srgbClr val="333333"/>
                </a:solidFill>
                <a:latin typeface="Times New Roman" pitchFamily="18" charset="0"/>
              </a:rPr>
              <a:t>je </a:t>
            </a:r>
            <a:r>
              <a:rPr lang="en-US" altLang="sr-Latn-RS" sz="2000" b="1" i="1" dirty="0" err="1">
                <a:solidFill>
                  <a:srgbClr val="333333"/>
                </a:solidFill>
                <a:latin typeface="Times New Roman" pitchFamily="18" charset="0"/>
              </a:rPr>
              <a:t>pobu</a:t>
            </a:r>
            <a:r>
              <a:rPr lang="sr-Latn-CS" altLang="sr-Latn-RS" sz="2000" b="1" i="1" dirty="0">
                <a:solidFill>
                  <a:srgbClr val="333333"/>
                </a:solidFill>
                <a:latin typeface="Times New Roman" pitchFamily="18" charset="0"/>
              </a:rPr>
              <a:t>đ</a:t>
            </a:r>
            <a:r>
              <a:rPr lang="en-US" altLang="sr-Latn-RS" sz="2000" b="1" i="1" dirty="0" err="1">
                <a:solidFill>
                  <a:srgbClr val="333333"/>
                </a:solidFill>
                <a:latin typeface="Times New Roman" pitchFamily="18" charset="0"/>
              </a:rPr>
              <a:t>iva</a:t>
            </a:r>
            <a:r>
              <a:rPr lang="en-US" altLang="sr-Latn-RS" sz="2000" b="1" i="1" dirty="0" err="1">
                <a:solidFill>
                  <a:srgbClr val="333333"/>
                </a:solidFill>
                <a:latin typeface="Times New Roman" pitchFamily="18" charset="0"/>
                <a:cs typeface="Times New Roman" pitchFamily="18" charset="0"/>
              </a:rPr>
              <a:t>č</a:t>
            </a:r>
            <a:r>
              <a:rPr lang="en-US" altLang="sr-Latn-RS" sz="2000" b="1" i="1" dirty="0" err="1">
                <a:solidFill>
                  <a:srgbClr val="333333"/>
                </a:solidFill>
                <a:latin typeface="Times New Roman" pitchFamily="18" charset="0"/>
              </a:rPr>
              <a:t>ka</a:t>
            </a:r>
            <a:r>
              <a:rPr lang="en-US" altLang="sr-Latn-RS" sz="2000" b="1" i="1" dirty="0">
                <a:solidFill>
                  <a:srgbClr val="333333"/>
                </a:solidFill>
                <a:latin typeface="Times New Roman" pitchFamily="18" charset="0"/>
              </a:rPr>
              <a:t> </a:t>
            </a:r>
            <a:r>
              <a:rPr lang="en-US" altLang="sr-Latn-RS" sz="2000" b="1" i="1" dirty="0" err="1">
                <a:solidFill>
                  <a:srgbClr val="333333"/>
                </a:solidFill>
                <a:latin typeface="Times New Roman" pitchFamily="18" charset="0"/>
              </a:rPr>
              <a:t>talasna</a:t>
            </a:r>
            <a:r>
              <a:rPr lang="en-US" altLang="sr-Latn-RS" sz="2000" b="1" i="1" dirty="0">
                <a:solidFill>
                  <a:srgbClr val="333333"/>
                </a:solidFill>
                <a:latin typeface="Times New Roman" pitchFamily="18" charset="0"/>
              </a:rPr>
              <a:t> </a:t>
            </a:r>
            <a:r>
              <a:rPr lang="en-US" altLang="sr-Latn-RS" sz="2000" b="1" i="1" dirty="0" err="1">
                <a:solidFill>
                  <a:srgbClr val="333333"/>
                </a:solidFill>
                <a:latin typeface="Times New Roman" pitchFamily="18" charset="0"/>
              </a:rPr>
              <a:t>du</a:t>
            </a:r>
            <a:r>
              <a:rPr lang="en-US" altLang="sr-Latn-RS" sz="2000" b="1" i="1" dirty="0" err="1">
                <a:solidFill>
                  <a:srgbClr val="333333"/>
                </a:solidFill>
                <a:latin typeface="Times New Roman" pitchFamily="18" charset="0"/>
                <a:cs typeface="Times New Roman" pitchFamily="18" charset="0"/>
              </a:rPr>
              <a:t>ž</a:t>
            </a:r>
            <a:r>
              <a:rPr lang="en-US" altLang="sr-Latn-RS" sz="2000" b="1" i="1" dirty="0" err="1">
                <a:solidFill>
                  <a:srgbClr val="333333"/>
                </a:solidFill>
                <a:latin typeface="Times New Roman" pitchFamily="18" charset="0"/>
              </a:rPr>
              <a:t>ina</a:t>
            </a:r>
            <a:r>
              <a:rPr lang="en-US" altLang="sr-Latn-RS" sz="2000" b="1" i="1" dirty="0">
                <a:solidFill>
                  <a:srgbClr val="333333"/>
                </a:solidFill>
                <a:latin typeface="Times New Roman" pitchFamily="18" charset="0"/>
              </a:rPr>
              <a:t> </a:t>
            </a:r>
            <a:r>
              <a:rPr lang="en-US" altLang="sr-Latn-RS" sz="2000" b="1" i="1" dirty="0" err="1">
                <a:solidFill>
                  <a:srgbClr val="333333"/>
                </a:solidFill>
                <a:latin typeface="Times New Roman" pitchFamily="18" charset="0"/>
              </a:rPr>
              <a:t>lasera</a:t>
            </a:r>
            <a:r>
              <a:rPr lang="en-US" altLang="sr-Latn-RS" sz="2000" b="1" i="1" dirty="0">
                <a:solidFill>
                  <a:srgbClr val="333333"/>
                </a:solidFill>
                <a:latin typeface="Times New Roman" pitchFamily="18" charset="0"/>
              </a:rPr>
              <a:t> </a:t>
            </a:r>
            <a:r>
              <a:rPr lang="sr-Latn-CS" altLang="sr-Latn-RS" sz="2000" b="1" i="1" dirty="0">
                <a:solidFill>
                  <a:srgbClr val="333333"/>
                </a:solidFill>
                <a:effectLst>
                  <a:outerShdw blurRad="38100" dist="38100" dir="2700000" algn="tl">
                    <a:srgbClr val="000000"/>
                  </a:outerShdw>
                </a:effectLst>
                <a:latin typeface="Times New Roman" pitchFamily="18" charset="0"/>
              </a:rPr>
              <a:t>u </a:t>
            </a:r>
            <a:r>
              <a:rPr lang="sr-Latn-CS" altLang="sr-Latn-RS" sz="2000" b="1" i="1" dirty="0" smtClean="0">
                <a:solidFill>
                  <a:srgbClr val="333333"/>
                </a:solidFill>
                <a:effectLst>
                  <a:outerShdw blurRad="38100" dist="38100" dir="2700000" algn="tl">
                    <a:srgbClr val="000000"/>
                  </a:outerShdw>
                </a:effectLst>
                <a:latin typeface="Times New Roman" pitchFamily="18" charset="0"/>
              </a:rPr>
              <a:t>rezonanciji </a:t>
            </a:r>
            <a:r>
              <a:rPr lang="sr-Latn-CS" altLang="sr-Latn-RS" sz="2000" b="1" i="1" dirty="0">
                <a:solidFill>
                  <a:srgbClr val="333333"/>
                </a:solidFill>
                <a:effectLst>
                  <a:outerShdw blurRad="38100" dist="38100" dir="2700000" algn="tl">
                    <a:srgbClr val="000000"/>
                  </a:outerShdw>
                </a:effectLst>
                <a:latin typeface="Times New Roman" pitchFamily="18" charset="0"/>
              </a:rPr>
              <a:t>s</a:t>
            </a:r>
            <a:r>
              <a:rPr lang="en-US" altLang="sr-Latn-RS" sz="2000" b="1" i="1" dirty="0">
                <a:solidFill>
                  <a:srgbClr val="333333"/>
                </a:solidFill>
                <a:effectLst>
                  <a:outerShdw blurRad="38100" dist="38100" dir="2700000" algn="tl">
                    <a:srgbClr val="000000"/>
                  </a:outerShdw>
                </a:effectLst>
                <a:latin typeface="Times New Roman" pitchFamily="18" charset="0"/>
              </a:rPr>
              <a:t>a  </a:t>
            </a:r>
            <a:r>
              <a:rPr lang="sr-Latn-CS" altLang="sr-Latn-RS" sz="2000" b="1" i="1" dirty="0">
                <a:solidFill>
                  <a:srgbClr val="333333"/>
                </a:solidFill>
                <a:effectLst>
                  <a:outerShdw blurRad="38100" dist="38100" dir="2700000" algn="tl">
                    <a:srgbClr val="000000"/>
                  </a:outerShdw>
                </a:effectLst>
                <a:latin typeface="Times New Roman" pitchFamily="18" charset="0"/>
              </a:rPr>
              <a:t>površinskim plazmonom</a:t>
            </a:r>
            <a:r>
              <a:rPr lang="en-US" altLang="sr-Latn-RS" sz="2000" b="1" i="1" dirty="0">
                <a:solidFill>
                  <a:srgbClr val="333333"/>
                </a:solidFill>
                <a:effectLst>
                  <a:outerShdw blurRad="38100" dist="38100" dir="2700000" algn="tl">
                    <a:srgbClr val="000000"/>
                  </a:outerShdw>
                </a:effectLst>
                <a:latin typeface="Times New Roman" pitchFamily="18" charset="0"/>
              </a:rPr>
              <a:t> </a:t>
            </a:r>
            <a:r>
              <a:rPr lang="sr-Latn-CS" altLang="sr-Latn-RS" sz="2000" b="1" i="1" dirty="0">
                <a:solidFill>
                  <a:srgbClr val="333333"/>
                </a:solidFill>
                <a:effectLst>
                  <a:outerShdw blurRad="38100" dist="38100" dir="2700000" algn="tl">
                    <a:srgbClr val="000000"/>
                  </a:outerShdw>
                </a:effectLst>
                <a:latin typeface="Times New Roman" pitchFamily="18" charset="0"/>
              </a:rPr>
              <a:t>i odeđenim </a:t>
            </a:r>
            <a:r>
              <a:rPr lang="sr-Latn-CS" altLang="sr-Latn-RS" sz="2000" b="1" i="1" dirty="0" smtClean="0">
                <a:solidFill>
                  <a:srgbClr val="333333"/>
                </a:solidFill>
                <a:effectLst>
                  <a:outerShdw blurRad="38100" dist="38100" dir="2700000" algn="tl">
                    <a:srgbClr val="000000"/>
                  </a:outerShdw>
                </a:effectLst>
                <a:latin typeface="Times New Roman" pitchFamily="18" charset="0"/>
              </a:rPr>
              <a:t>elektronskim prelazom </a:t>
            </a:r>
            <a:r>
              <a:rPr lang="sr-Latn-CS" altLang="sr-Latn-RS" sz="2000" b="1" i="1" dirty="0">
                <a:solidFill>
                  <a:srgbClr val="333333"/>
                </a:solidFill>
                <a:effectLst>
                  <a:outerShdw blurRad="38100" dist="38100" dir="2700000" algn="tl">
                    <a:srgbClr val="000000"/>
                  </a:outerShdw>
                </a:effectLst>
                <a:latin typeface="Times New Roman" pitchFamily="18" charset="0"/>
              </a:rPr>
              <a:t>molekula</a:t>
            </a:r>
            <a:r>
              <a:rPr lang="sr-Latn-CS" altLang="sr-Latn-RS" sz="2000" b="1" i="1" dirty="0">
                <a:solidFill>
                  <a:srgbClr val="333333"/>
                </a:solidFill>
                <a:latin typeface="Times New Roman" pitchFamily="18" charset="0"/>
              </a:rPr>
              <a:t> </a:t>
            </a:r>
            <a:r>
              <a:rPr lang="en-US" altLang="sr-Latn-RS" sz="2000" b="1" i="1" dirty="0">
                <a:solidFill>
                  <a:srgbClr val="333333"/>
                </a:solidFill>
                <a:latin typeface="Times New Roman" pitchFamily="18" charset="0"/>
                <a:cs typeface="Times New Roman" pitchFamily="18" charset="0"/>
              </a:rPr>
              <a:t>č</a:t>
            </a:r>
            <a:r>
              <a:rPr lang="sr-Latn-CS" altLang="sr-Latn-RS" sz="2000" b="1" i="1" dirty="0">
                <a:solidFill>
                  <a:srgbClr val="333333"/>
                </a:solidFill>
                <a:latin typeface="Times New Roman" pitchFamily="18" charset="0"/>
              </a:rPr>
              <a:t>iji se vibracioni spektar selektivno </a:t>
            </a:r>
            <a:r>
              <a:rPr lang="sr-Latn-CS" altLang="sr-Latn-RS" sz="2000" b="1" i="1" dirty="0" smtClean="0">
                <a:solidFill>
                  <a:srgbClr val="333333"/>
                </a:solidFill>
                <a:latin typeface="Times New Roman" pitchFamily="18" charset="0"/>
              </a:rPr>
              <a:t>pobuđuje.  U uslovima dvostruke </a:t>
            </a:r>
            <a:r>
              <a:rPr lang="en-US" altLang="sr-Latn-RS" sz="2000" b="1" i="1" dirty="0" err="1" smtClean="0">
                <a:solidFill>
                  <a:srgbClr val="333333"/>
                </a:solidFill>
                <a:latin typeface="Times New Roman" pitchFamily="18" charset="0"/>
              </a:rPr>
              <a:t>rezonancije</a:t>
            </a:r>
            <a:r>
              <a:rPr lang="sr-Latn-CS" altLang="sr-Latn-RS" sz="2000" b="1" i="1" dirty="0" smtClean="0">
                <a:solidFill>
                  <a:srgbClr val="333333"/>
                </a:solidFill>
                <a:latin typeface="Times New Roman" pitchFamily="18" charset="0"/>
              </a:rPr>
              <a:t> </a:t>
            </a:r>
            <a:r>
              <a:rPr lang="en-US" altLang="sr-Latn-RS" sz="2000" b="1" i="1" dirty="0" err="1" smtClean="0">
                <a:solidFill>
                  <a:srgbClr val="333333"/>
                </a:solidFill>
                <a:latin typeface="Times New Roman" pitchFamily="18" charset="0"/>
              </a:rPr>
              <a:t>poja</a:t>
            </a:r>
            <a:r>
              <a:rPr lang="en-US" altLang="sr-Latn-RS" sz="2000" b="1" i="1" dirty="0" err="1" smtClean="0">
                <a:solidFill>
                  <a:srgbClr val="333333"/>
                </a:solidFill>
                <a:latin typeface="Times New Roman" pitchFamily="18" charset="0"/>
                <a:cs typeface="Times New Roman" pitchFamily="18" charset="0"/>
              </a:rPr>
              <a:t>č</a:t>
            </a:r>
            <a:r>
              <a:rPr lang="en-US" altLang="sr-Latn-RS" sz="2000" b="1" i="1" dirty="0" err="1" smtClean="0">
                <a:solidFill>
                  <a:srgbClr val="333333"/>
                </a:solidFill>
                <a:latin typeface="Times New Roman" pitchFamily="18" charset="0"/>
              </a:rPr>
              <a:t>anj</a:t>
            </a:r>
            <a:r>
              <a:rPr lang="sr-Latn-RS" altLang="sr-Latn-RS" sz="2000" b="1" i="1" dirty="0" smtClean="0">
                <a:solidFill>
                  <a:srgbClr val="333333"/>
                </a:solidFill>
                <a:latin typeface="Times New Roman" pitchFamily="18" charset="0"/>
              </a:rPr>
              <a:t>e</a:t>
            </a:r>
            <a:r>
              <a:rPr lang="en-US" altLang="sr-Latn-RS" sz="2000" b="1" i="1" dirty="0" smtClean="0">
                <a:solidFill>
                  <a:srgbClr val="333333"/>
                </a:solidFill>
                <a:latin typeface="Times New Roman" pitchFamily="18" charset="0"/>
              </a:rPr>
              <a:t> </a:t>
            </a:r>
            <a:r>
              <a:rPr lang="en-US" altLang="sr-Latn-RS" sz="2000" b="1" i="1" dirty="0" err="1">
                <a:solidFill>
                  <a:srgbClr val="333333"/>
                </a:solidFill>
                <a:latin typeface="Times New Roman" pitchFamily="18" charset="0"/>
              </a:rPr>
              <a:t>intenziteta</a:t>
            </a:r>
            <a:r>
              <a:rPr lang="en-US" altLang="sr-Latn-RS" sz="2000" b="1" i="1" dirty="0">
                <a:solidFill>
                  <a:srgbClr val="333333"/>
                </a:solidFill>
                <a:latin typeface="Times New Roman" pitchFamily="18" charset="0"/>
              </a:rPr>
              <a:t> </a:t>
            </a:r>
            <a:r>
              <a:rPr lang="en-US" altLang="sr-Latn-RS" sz="2000" b="1" i="1" dirty="0" smtClean="0">
                <a:solidFill>
                  <a:srgbClr val="333333"/>
                </a:solidFill>
                <a:latin typeface="Times New Roman" pitchFamily="18" charset="0"/>
              </a:rPr>
              <a:t>ide </a:t>
            </a:r>
            <a:r>
              <a:rPr lang="en-US" altLang="sr-Latn-RS" sz="2000" b="1" i="1" dirty="0" err="1">
                <a:solidFill>
                  <a:srgbClr val="333333"/>
                </a:solidFill>
                <a:latin typeface="Times New Roman" pitchFamily="18" charset="0"/>
              </a:rPr>
              <a:t>i</a:t>
            </a:r>
            <a:r>
              <a:rPr lang="en-US" altLang="sr-Latn-RS" sz="2000" b="1" i="1" dirty="0">
                <a:solidFill>
                  <a:srgbClr val="333333"/>
                </a:solidFill>
                <a:latin typeface="Times New Roman" pitchFamily="18" charset="0"/>
              </a:rPr>
              <a:t> </a:t>
            </a:r>
            <a:r>
              <a:rPr lang="en-US" altLang="sr-Latn-RS" sz="2000" b="1" i="1" dirty="0" smtClean="0">
                <a:solidFill>
                  <a:srgbClr val="333333"/>
                </a:solidFill>
                <a:latin typeface="Times New Roman" pitchFamily="18" charset="0"/>
              </a:rPr>
              <a:t>d</a:t>
            </a:r>
            <a:r>
              <a:rPr lang="sr-Latn-RS" altLang="sr-Latn-RS" sz="2000" b="1" i="1" dirty="0" smtClean="0">
                <a:solidFill>
                  <a:srgbClr val="333333"/>
                </a:solidFill>
                <a:latin typeface="Times New Roman" pitchFamily="18" charset="0"/>
              </a:rPr>
              <a:t>o </a:t>
            </a:r>
            <a:r>
              <a:rPr lang="en-US" altLang="sr-Latn-RS" sz="2000" b="1" i="1" dirty="0" smtClean="0">
                <a:solidFill>
                  <a:srgbClr val="333333"/>
                </a:solidFill>
                <a:effectLst>
                  <a:outerShdw blurRad="38100" dist="38100" dir="2700000" algn="tl">
                    <a:srgbClr val="000000"/>
                  </a:outerShdw>
                </a:effectLst>
                <a:latin typeface="Times New Roman" pitchFamily="18" charset="0"/>
              </a:rPr>
              <a:t>10</a:t>
            </a:r>
            <a:r>
              <a:rPr lang="en-US" altLang="sr-Latn-RS" sz="2000" b="1" i="1" baseline="30000" dirty="0" smtClean="0">
                <a:solidFill>
                  <a:srgbClr val="333333"/>
                </a:solidFill>
                <a:effectLst>
                  <a:outerShdw blurRad="38100" dist="38100" dir="2700000" algn="tl">
                    <a:srgbClr val="000000"/>
                  </a:outerShdw>
                </a:effectLst>
                <a:latin typeface="Times New Roman" pitchFamily="18" charset="0"/>
              </a:rPr>
              <a:t>10</a:t>
            </a:r>
            <a:r>
              <a:rPr lang="en-US" altLang="sr-Latn-RS" sz="2000" b="1" i="1" dirty="0" smtClean="0">
                <a:solidFill>
                  <a:srgbClr val="333333"/>
                </a:solidFill>
                <a:latin typeface="Times New Roman" pitchFamily="18" charset="0"/>
              </a:rPr>
              <a:t> </a:t>
            </a:r>
            <a:r>
              <a:rPr lang="en-US" altLang="sr-Latn-RS" sz="2000" b="1" i="1" dirty="0">
                <a:solidFill>
                  <a:srgbClr val="333333"/>
                </a:solidFill>
                <a:latin typeface="Times New Roman" pitchFamily="18" charset="0"/>
              </a:rPr>
              <a:t>u </a:t>
            </a:r>
            <a:r>
              <a:rPr lang="en-US" altLang="sr-Latn-RS" sz="2000" b="1" i="1" dirty="0" err="1">
                <a:solidFill>
                  <a:srgbClr val="333333"/>
                </a:solidFill>
                <a:latin typeface="Times New Roman" pitchFamily="18" charset="0"/>
              </a:rPr>
              <a:t>odnosu</a:t>
            </a:r>
            <a:r>
              <a:rPr lang="en-US" altLang="sr-Latn-RS" sz="2000" b="1" i="1" dirty="0">
                <a:solidFill>
                  <a:srgbClr val="333333"/>
                </a:solidFill>
                <a:latin typeface="Times New Roman" pitchFamily="18" charset="0"/>
              </a:rPr>
              <a:t> </a:t>
            </a:r>
            <a:r>
              <a:rPr lang="en-US" altLang="sr-Latn-RS" sz="2000" b="1" i="1" dirty="0" err="1">
                <a:solidFill>
                  <a:srgbClr val="333333"/>
                </a:solidFill>
                <a:latin typeface="Times New Roman" pitchFamily="18" charset="0"/>
              </a:rPr>
              <a:t>na</a:t>
            </a:r>
            <a:r>
              <a:rPr lang="en-US" altLang="sr-Latn-RS" sz="2000" b="1" i="1" dirty="0">
                <a:solidFill>
                  <a:srgbClr val="333333"/>
                </a:solidFill>
                <a:latin typeface="Times New Roman" pitchFamily="18" charset="0"/>
              </a:rPr>
              <a:t> </a:t>
            </a:r>
            <a:r>
              <a:rPr lang="sr-Latn-CS" altLang="sr-Latn-RS" sz="2000" b="1" i="1" dirty="0">
                <a:solidFill>
                  <a:srgbClr val="333333"/>
                </a:solidFill>
                <a:latin typeface="Times New Roman" pitchFamily="18" charset="0"/>
              </a:rPr>
              <a:t>NR</a:t>
            </a:r>
            <a:r>
              <a:rPr lang="en-US" altLang="sr-Latn-RS" sz="2000" b="1" i="1" dirty="0">
                <a:solidFill>
                  <a:srgbClr val="333333"/>
                </a:solidFill>
                <a:latin typeface="Times New Roman" pitchFamily="18" charset="0"/>
              </a:rPr>
              <a:t> </a:t>
            </a:r>
            <a:r>
              <a:rPr lang="en-US" altLang="sr-Latn-RS" sz="2000" b="1" i="1" dirty="0" err="1" smtClean="0">
                <a:solidFill>
                  <a:srgbClr val="333333"/>
                </a:solidFill>
                <a:latin typeface="Times New Roman" pitchFamily="18" charset="0"/>
              </a:rPr>
              <a:t>efekat</a:t>
            </a:r>
            <a:r>
              <a:rPr lang="sr-Latn-RS" altLang="sr-Latn-RS" sz="2000" b="1" i="1" dirty="0" smtClean="0">
                <a:solidFill>
                  <a:srgbClr val="333333"/>
                </a:solidFill>
                <a:latin typeface="Times New Roman" pitchFamily="18" charset="0"/>
              </a:rPr>
              <a:t>.</a:t>
            </a:r>
            <a:endParaRPr lang="sr-Latn-CS" altLang="sr-Latn-RS" sz="2000" b="1" i="1" dirty="0">
              <a:solidFill>
                <a:srgbClr val="333333"/>
              </a:solidFill>
              <a:latin typeface="Times New Roman" pitchFamily="18" charset="0"/>
            </a:endParaRPr>
          </a:p>
          <a:p>
            <a:pPr marL="0" indent="0">
              <a:lnSpc>
                <a:spcPct val="90000"/>
              </a:lnSpc>
              <a:buFontTx/>
              <a:buNone/>
            </a:pPr>
            <a:endParaRPr lang="sr-Latn-CS" altLang="sr-Latn-RS" sz="2200" b="1" dirty="0">
              <a:solidFill>
                <a:srgbClr val="333333"/>
              </a:solidFill>
              <a:latin typeface="Times New Roman" pitchFamily="18" charset="0"/>
            </a:endParaRPr>
          </a:p>
          <a:p>
            <a:pPr marL="0" indent="0">
              <a:lnSpc>
                <a:spcPct val="90000"/>
              </a:lnSpc>
              <a:buFontTx/>
              <a:buNone/>
            </a:pPr>
            <a:endParaRPr lang="sr-Latn-CS" altLang="sr-Latn-RS" sz="2200" b="1" dirty="0">
              <a:solidFill>
                <a:schemeClr val="bg1"/>
              </a:solidFill>
              <a:effectLst>
                <a:outerShdw blurRad="38100" dist="38100" dir="2700000" algn="tl">
                  <a:srgbClr val="000000"/>
                </a:outerShdw>
              </a:effectLst>
              <a:latin typeface="Times New Roman" pitchFamily="18" charset="0"/>
            </a:endParaRPr>
          </a:p>
          <a:p>
            <a:pPr marL="0" indent="0">
              <a:lnSpc>
                <a:spcPct val="90000"/>
              </a:lnSpc>
              <a:buFontTx/>
              <a:buNone/>
            </a:pPr>
            <a:endParaRPr lang="sr-Latn-CS" altLang="sr-Latn-RS" sz="2400" b="1" dirty="0">
              <a:solidFill>
                <a:schemeClr val="bg1"/>
              </a:solidFill>
              <a:effectLst>
                <a:outerShdw blurRad="38100" dist="38100" dir="2700000" algn="tl">
                  <a:srgbClr val="000000"/>
                </a:outerShdw>
              </a:effectLst>
              <a:latin typeface="Times New Roman" pitchFamily="18" charset="0"/>
            </a:endParaRPr>
          </a:p>
          <a:p>
            <a:pPr marL="0" indent="0">
              <a:lnSpc>
                <a:spcPct val="90000"/>
              </a:lnSpc>
              <a:buFontTx/>
              <a:buNone/>
            </a:pPr>
            <a:endParaRPr lang="en-US" altLang="sr-Latn-RS" sz="2400" b="1" dirty="0">
              <a:solidFill>
                <a:schemeClr val="bg1"/>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63876">
                                            <p:txEl>
                                              <p:pRg st="1" end="1"/>
                                            </p:txEl>
                                          </p:spTgt>
                                        </p:tgtEl>
                                        <p:attrNameLst>
                                          <p:attrName>style.visibility</p:attrName>
                                        </p:attrNameLst>
                                      </p:cBhvr>
                                      <p:to>
                                        <p:strVal val="visible"/>
                                      </p:to>
                                    </p:set>
                                    <p:anim calcmode="lin" valueType="num">
                                      <p:cBhvr>
                                        <p:cTn id="7" dur="500" fill="hold"/>
                                        <p:tgtEl>
                                          <p:spTgt spid="463876">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63876">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63876">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63876">
                                            <p:txEl>
                                              <p:pRg st="1" end="1"/>
                                            </p:txEl>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nodeType="withEffect">
                                  <p:stCondLst>
                                    <p:cond delay="0"/>
                                  </p:stCondLst>
                                  <p:childTnLst>
                                    <p:set>
                                      <p:cBhvr>
                                        <p:cTn id="12" dur="1" fill="hold">
                                          <p:stCondLst>
                                            <p:cond delay="0"/>
                                          </p:stCondLst>
                                        </p:cTn>
                                        <p:tgtEl>
                                          <p:spTgt spid="463876">
                                            <p:txEl>
                                              <p:pRg st="3" end="3"/>
                                            </p:txEl>
                                          </p:spTgt>
                                        </p:tgtEl>
                                        <p:attrNameLst>
                                          <p:attrName>style.visibility</p:attrName>
                                        </p:attrNameLst>
                                      </p:cBhvr>
                                      <p:to>
                                        <p:strVal val="visible"/>
                                      </p:to>
                                    </p:set>
                                    <p:anim calcmode="lin" valueType="num">
                                      <p:cBhvr>
                                        <p:cTn id="13" dur="500" fill="hold"/>
                                        <p:tgtEl>
                                          <p:spTgt spid="463876">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463876">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463876">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463876">
                                            <p:txEl>
                                              <p:pRg st="3" end="3"/>
                                            </p:txEl>
                                          </p:spTgt>
                                        </p:tgtEl>
                                        <p:attrNameLst>
                                          <p:attrName>ppt_y</p:attrName>
                                        </p:attrNameLst>
                                      </p:cBhvr>
                                      <p:tavLst>
                                        <p:tav tm="0">
                                          <p:val>
                                            <p:strVal val="#ppt_y"/>
                                          </p:val>
                                        </p:tav>
                                        <p:tav tm="100000">
                                          <p:val>
                                            <p:strVal val="#ppt_y"/>
                                          </p:val>
                                        </p:tav>
                                      </p:tavLst>
                                    </p:anim>
                                  </p:childTnLst>
                                </p:cTn>
                              </p:par>
                              <p:par>
                                <p:cTn id="17" presetID="39" presetClass="entr" presetSubtype="0" accel="100000" fill="hold" nodeType="withEffect">
                                  <p:stCondLst>
                                    <p:cond delay="0"/>
                                  </p:stCondLst>
                                  <p:childTnLst>
                                    <p:set>
                                      <p:cBhvr>
                                        <p:cTn id="18" dur="1" fill="hold">
                                          <p:stCondLst>
                                            <p:cond delay="0"/>
                                          </p:stCondLst>
                                        </p:cTn>
                                        <p:tgtEl>
                                          <p:spTgt spid="463876">
                                            <p:txEl>
                                              <p:pRg st="5" end="5"/>
                                            </p:txEl>
                                          </p:spTgt>
                                        </p:tgtEl>
                                        <p:attrNameLst>
                                          <p:attrName>style.visibility</p:attrName>
                                        </p:attrNameLst>
                                      </p:cBhvr>
                                      <p:to>
                                        <p:strVal val="visible"/>
                                      </p:to>
                                    </p:set>
                                    <p:anim calcmode="lin" valueType="num">
                                      <p:cBhvr>
                                        <p:cTn id="19" dur="500" fill="hold"/>
                                        <p:tgtEl>
                                          <p:spTgt spid="463876">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463876">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463876">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463876">
                                            <p:txEl>
                                              <p:pRg st="5" end="5"/>
                                            </p:txEl>
                                          </p:spTgt>
                                        </p:tgtEl>
                                        <p:attrNameLst>
                                          <p:attrName>ppt_y</p:attrName>
                                        </p:attrNameLst>
                                      </p:cBhvr>
                                      <p:tavLst>
                                        <p:tav tm="0">
                                          <p:val>
                                            <p:strVal val="#ppt_y"/>
                                          </p:val>
                                        </p:tav>
                                        <p:tav tm="100000">
                                          <p:val>
                                            <p:strVal val="#ppt_y"/>
                                          </p:val>
                                        </p:tav>
                                      </p:tavLst>
                                    </p:anim>
                                  </p:childTnLst>
                                </p:cTn>
                              </p:par>
                              <p:par>
                                <p:cTn id="23" presetID="39" presetClass="entr" presetSubtype="0" accel="100000" fill="hold" nodeType="withEffect">
                                  <p:stCondLst>
                                    <p:cond delay="0"/>
                                  </p:stCondLst>
                                  <p:childTnLst>
                                    <p:set>
                                      <p:cBhvr>
                                        <p:cTn id="24" dur="1" fill="hold">
                                          <p:stCondLst>
                                            <p:cond delay="0"/>
                                          </p:stCondLst>
                                        </p:cTn>
                                        <p:tgtEl>
                                          <p:spTgt spid="463876">
                                            <p:txEl>
                                              <p:pRg st="7" end="7"/>
                                            </p:txEl>
                                          </p:spTgt>
                                        </p:tgtEl>
                                        <p:attrNameLst>
                                          <p:attrName>style.visibility</p:attrName>
                                        </p:attrNameLst>
                                      </p:cBhvr>
                                      <p:to>
                                        <p:strVal val="visible"/>
                                      </p:to>
                                    </p:set>
                                    <p:anim calcmode="lin" valueType="num">
                                      <p:cBhvr>
                                        <p:cTn id="25" dur="500" fill="hold"/>
                                        <p:tgtEl>
                                          <p:spTgt spid="463876">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463876">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463876">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46387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5" name="Rectangle 3"/>
          <p:cNvSpPr>
            <a:spLocks noGrp="1" noChangeArrowheads="1"/>
          </p:cNvSpPr>
          <p:nvPr>
            <p:ph type="body" idx="1"/>
          </p:nvPr>
        </p:nvSpPr>
        <p:spPr>
          <a:xfrm>
            <a:off x="457200" y="685800"/>
            <a:ext cx="8229600" cy="5181600"/>
          </a:xfrm>
        </p:spPr>
        <p:txBody>
          <a:bodyPr/>
          <a:lstStyle/>
          <a:p>
            <a:pPr marL="0" indent="0">
              <a:lnSpc>
                <a:spcPct val="90000"/>
              </a:lnSpc>
              <a:buFontTx/>
              <a:buNone/>
            </a:pPr>
            <a:r>
              <a:rPr lang="sr-Latn-C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rPr>
              <a:t>Stvarni</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rPr>
              <a:t>mehanizam</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rPr>
              <a:t>poja</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rPr>
              <a:t>anja</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800" b="1" dirty="0" err="1" smtClean="0">
                <a:solidFill>
                  <a:schemeClr val="tx1">
                    <a:lumMod val="85000"/>
                    <a:lumOff val="15000"/>
                  </a:schemeClr>
                </a:solidFill>
                <a:effectLst>
                  <a:outerShdw blurRad="38100" dist="38100" dir="2700000" algn="tl">
                    <a:srgbClr val="000000"/>
                  </a:outerShdw>
                </a:effectLst>
                <a:latin typeface="Times New Roman" pitchFamily="18" charset="0"/>
              </a:rPr>
              <a:t>intenziteta</a:t>
            </a:r>
            <a:r>
              <a:rPr lang="sr-Latn-RS"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pl-PL"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rPr>
              <a:t>rasutog  </a:t>
            </a:r>
            <a:r>
              <a:rPr lang="pl-PL"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zra</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pl-PL"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enja</a:t>
            </a:r>
            <a:r>
              <a:rPr lang="en-US"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rPr>
              <a:t>nije</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 do </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rPr>
              <a:t>kraja</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rPr>
              <a:t>poznat</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2800" b="1" dirty="0" err="1">
                <a:solidFill>
                  <a:schemeClr val="tx1">
                    <a:lumMod val="85000"/>
                    <a:lumOff val="15000"/>
                  </a:schemeClr>
                </a:solidFill>
                <a:effectLst>
                  <a:outerShdw blurRad="38100" dist="38100" dir="2700000" algn="tl">
                    <a:srgbClr val="000000"/>
                  </a:outerShdw>
                </a:effectLst>
                <a:latin typeface="Times New Roman" pitchFamily="18" charset="0"/>
              </a:rPr>
              <a:t>ali</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se predla</a:t>
            </a:r>
            <a:r>
              <a:rPr lang="en-US" altLang="sr-Latn-RS" sz="2800"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ž</a:t>
            </a:r>
            <a:r>
              <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u dva </a:t>
            </a: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rPr>
              <a:t>mehanizma:</a:t>
            </a:r>
            <a:endPar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endParaRPr>
          </a:p>
          <a:p>
            <a:pPr marL="0" indent="0">
              <a:lnSpc>
                <a:spcPct val="90000"/>
              </a:lnSpc>
              <a:buFontTx/>
              <a:buNone/>
            </a:pPr>
            <a:endParaRPr lang="sr-Latn-CS" altLang="sr-Latn-RS" sz="28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r>
              <a:rPr lang="sr-Latn-CS"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rPr>
              <a:t>e</a:t>
            </a:r>
            <a:r>
              <a:rPr lang="pl-PL"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lektromagnetski mehanizam (EM) (van Dyne) i</a:t>
            </a:r>
          </a:p>
          <a:p>
            <a:pPr>
              <a:lnSpc>
                <a:spcPct val="90000"/>
              </a:lnSpc>
              <a:buFont typeface="Wingdings" panose="05000000000000000000" pitchFamily="2" charset="2"/>
              <a:buChar char="Ø"/>
            </a:pPr>
            <a:endParaRPr lang="pl-PL" altLang="sr-Latn-RS" sz="28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endParaRPr lang="pl-PL" altLang="sr-Latn-RS" sz="2800" b="1" dirty="0">
              <a:solidFill>
                <a:schemeClr val="tx1">
                  <a:lumMod val="85000"/>
                  <a:lumOff val="15000"/>
                </a:schemeClr>
              </a:solidFill>
              <a:effectLst>
                <a:outerShdw blurRad="38100" dist="38100" dir="2700000" algn="tl">
                  <a:srgbClr val="000000"/>
                </a:outerShdw>
              </a:effectLst>
              <a:latin typeface="Times New Roman" pitchFamily="18" charset="0"/>
            </a:endParaRPr>
          </a:p>
          <a:p>
            <a:pPr>
              <a:lnSpc>
                <a:spcPct val="90000"/>
              </a:lnSpc>
              <a:buFont typeface="Wingdings" panose="05000000000000000000" pitchFamily="2" charset="2"/>
              <a:buChar char="Ø"/>
            </a:pPr>
            <a:r>
              <a:rPr lang="pl-PL" altLang="sr-Latn-RS" sz="2800" b="1" dirty="0" smtClean="0">
                <a:solidFill>
                  <a:schemeClr val="tx1">
                    <a:lumMod val="85000"/>
                    <a:lumOff val="15000"/>
                  </a:schemeClr>
                </a:solidFill>
                <a:effectLst>
                  <a:outerShdw blurRad="38100" dist="38100" dir="2700000" algn="tl">
                    <a:srgbClr val="000000"/>
                  </a:outerShdw>
                </a:effectLst>
                <a:latin typeface="Times New Roman" pitchFamily="18" charset="0"/>
              </a:rPr>
              <a:t>hemijski </a:t>
            </a:r>
            <a:r>
              <a:rPr lang="pl-PL" altLang="sr-Latn-RS" sz="2800" b="1" dirty="0">
                <a:solidFill>
                  <a:schemeClr val="tx1">
                    <a:lumMod val="85000"/>
                    <a:lumOff val="15000"/>
                  </a:schemeClr>
                </a:solidFill>
                <a:effectLst>
                  <a:outerShdw blurRad="38100" dist="38100" dir="2700000" algn="tl">
                    <a:srgbClr val="000000"/>
                  </a:outerShdw>
                </a:effectLst>
                <a:latin typeface="Times New Roman" pitchFamily="18" charset="0"/>
              </a:rPr>
              <a:t>mehanizam (ET) (Albrecht, Crayton)</a:t>
            </a:r>
          </a:p>
          <a:p>
            <a:pPr marL="0" indent="0">
              <a:lnSpc>
                <a:spcPct val="90000"/>
              </a:lnSpc>
              <a:buFontTx/>
              <a:buNone/>
            </a:pPr>
            <a:endParaRPr lang="pl-PL" altLang="sr-Latn-RS" sz="2800" b="1" dirty="0">
              <a:solidFill>
                <a:srgbClr val="4D4D4D"/>
              </a:solidFill>
              <a:effectLst>
                <a:outerShdw blurRad="38100" dist="38100" dir="2700000" algn="tl">
                  <a:srgbClr val="000000"/>
                </a:outerShdw>
              </a:effectLst>
              <a:latin typeface="Times New Roman" pitchFamily="18" charset="0"/>
            </a:endParaRPr>
          </a:p>
          <a:p>
            <a:pPr marL="0" indent="0">
              <a:lnSpc>
                <a:spcPct val="90000"/>
              </a:lnSpc>
              <a:buFontTx/>
              <a:buNone/>
            </a:pPr>
            <a:r>
              <a:rPr lang="pl-PL" altLang="sr-Latn-RS" sz="2800" b="1" dirty="0">
                <a:solidFill>
                  <a:srgbClr val="4D4D4D"/>
                </a:solidFill>
                <a:effectLst>
                  <a:outerShdw blurRad="38100" dist="38100" dir="2700000" algn="tl">
                    <a:srgbClr val="000000"/>
                  </a:outerShdw>
                </a:effectLst>
                <a:latin typeface="Times New Roman" pitchFamily="18" charset="0"/>
              </a:rPr>
              <a:t>	</a:t>
            </a:r>
            <a:r>
              <a:rPr lang="pl-PL" altLang="sr-Latn-RS" sz="2800" b="1" dirty="0">
                <a:solidFill>
                  <a:srgbClr val="FF0066"/>
                </a:solidFill>
                <a:effectLst>
                  <a:outerShdw blurRad="38100" dist="38100" dir="2700000" algn="tl">
                    <a:srgbClr val="000000"/>
                  </a:outerShdw>
                </a:effectLst>
                <a:latin typeface="Times New Roman" pitchFamily="18" charset="0"/>
              </a:rPr>
              <a:t>Eksperimentalno ova dva mehanizma je veoma teško razdvojiti.</a:t>
            </a:r>
          </a:p>
          <a:p>
            <a:pPr marL="0" indent="0">
              <a:lnSpc>
                <a:spcPct val="90000"/>
              </a:lnSpc>
              <a:buFontTx/>
              <a:buNone/>
            </a:pPr>
            <a:endParaRPr lang="en-US" altLang="sr-Latn-RS" sz="2800" b="1" dirty="0">
              <a:solidFill>
                <a:srgbClr val="FF0066"/>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51235">
                                            <p:txEl>
                                              <p:pRg st="0" end="0"/>
                                            </p:txEl>
                                          </p:spTgt>
                                        </p:tgtEl>
                                        <p:attrNameLst>
                                          <p:attrName>style.visibility</p:attrName>
                                        </p:attrNameLst>
                                      </p:cBhvr>
                                      <p:to>
                                        <p:strVal val="visible"/>
                                      </p:to>
                                    </p:set>
                                    <p:animEffect transition="in" filter="diamond(in)">
                                      <p:cBhvr>
                                        <p:cTn id="7" dur="1000"/>
                                        <p:tgtEl>
                                          <p:spTgt spid="35123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351235">
                                            <p:txEl>
                                              <p:pRg st="2" end="2"/>
                                            </p:txEl>
                                          </p:spTgt>
                                        </p:tgtEl>
                                        <p:attrNameLst>
                                          <p:attrName>style.visibility</p:attrName>
                                        </p:attrNameLst>
                                      </p:cBhvr>
                                      <p:to>
                                        <p:strVal val="visible"/>
                                      </p:to>
                                    </p:set>
                                    <p:anim calcmode="lin" valueType="num">
                                      <p:cBhvr>
                                        <p:cTn id="12" dur="1000" fill="hold"/>
                                        <p:tgtEl>
                                          <p:spTgt spid="35123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3" dur="1000" fill="hold"/>
                                        <p:tgtEl>
                                          <p:spTgt spid="35123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4" dur="1000" fill="hold"/>
                                        <p:tgtEl>
                                          <p:spTgt spid="35123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 dur="1000" fill="hold"/>
                                        <p:tgtEl>
                                          <p:spTgt spid="351235">
                                            <p:txEl>
                                              <p:pRg st="2" end="2"/>
                                            </p:txEl>
                                          </p:spTgt>
                                        </p:tgtEl>
                                        <p:attrNameLst>
                                          <p:attrName>ppt_y</p:attrName>
                                        </p:attrNameLst>
                                      </p:cBhvr>
                                      <p:tavLst>
                                        <p:tav tm="0">
                                          <p:val>
                                            <p:strVal val="#ppt_y"/>
                                          </p:val>
                                        </p:tav>
                                        <p:tav tm="100000">
                                          <p:val>
                                            <p:strVal val="#ppt_y"/>
                                          </p:val>
                                        </p:tav>
                                      </p:tavLst>
                                    </p:anim>
                                  </p:childTnLst>
                                </p:cTn>
                              </p:par>
                              <p:par>
                                <p:cTn id="16" presetID="39" presetClass="entr" presetSubtype="0" accel="100000" fill="hold" nodeType="withEffect">
                                  <p:stCondLst>
                                    <p:cond delay="0"/>
                                  </p:stCondLst>
                                  <p:childTnLst>
                                    <p:set>
                                      <p:cBhvr>
                                        <p:cTn id="17" dur="1" fill="hold">
                                          <p:stCondLst>
                                            <p:cond delay="0"/>
                                          </p:stCondLst>
                                        </p:cTn>
                                        <p:tgtEl>
                                          <p:spTgt spid="351235">
                                            <p:txEl>
                                              <p:pRg st="5" end="5"/>
                                            </p:txEl>
                                          </p:spTgt>
                                        </p:tgtEl>
                                        <p:attrNameLst>
                                          <p:attrName>style.visibility</p:attrName>
                                        </p:attrNameLst>
                                      </p:cBhvr>
                                      <p:to>
                                        <p:strVal val="visible"/>
                                      </p:to>
                                    </p:set>
                                    <p:anim calcmode="lin" valueType="num">
                                      <p:cBhvr>
                                        <p:cTn id="18" dur="1000" fill="hold"/>
                                        <p:tgtEl>
                                          <p:spTgt spid="351235">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1000" fill="hold"/>
                                        <p:tgtEl>
                                          <p:spTgt spid="351235">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1000" fill="hold"/>
                                        <p:tgtEl>
                                          <p:spTgt spid="351235">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1000" fill="hold"/>
                                        <p:tgtEl>
                                          <p:spTgt spid="351235">
                                            <p:txEl>
                                              <p:pRg st="5" end="5"/>
                                            </p:txEl>
                                          </p:spTgt>
                                        </p:tgtEl>
                                        <p:attrNameLst>
                                          <p:attrName>ppt_y</p:attrName>
                                        </p:attrNameLst>
                                      </p:cBhvr>
                                      <p:tavLst>
                                        <p:tav tm="0">
                                          <p:val>
                                            <p:strVal val="#ppt_y"/>
                                          </p:val>
                                        </p:tav>
                                        <p:tav tm="100000">
                                          <p:val>
                                            <p:strVal val="#ppt_y"/>
                                          </p:val>
                                        </p:tav>
                                      </p:tavLst>
                                    </p:anim>
                                  </p:childTnLst>
                                </p:cTn>
                              </p:par>
                              <p:par>
                                <p:cTn id="22" presetID="39" presetClass="entr" presetSubtype="0" accel="100000" fill="hold" nodeType="withEffect">
                                  <p:stCondLst>
                                    <p:cond delay="0"/>
                                  </p:stCondLst>
                                  <p:childTnLst>
                                    <p:set>
                                      <p:cBhvr>
                                        <p:cTn id="23" dur="1" fill="hold">
                                          <p:stCondLst>
                                            <p:cond delay="0"/>
                                          </p:stCondLst>
                                        </p:cTn>
                                        <p:tgtEl>
                                          <p:spTgt spid="351235">
                                            <p:txEl>
                                              <p:pRg st="7" end="7"/>
                                            </p:txEl>
                                          </p:spTgt>
                                        </p:tgtEl>
                                        <p:attrNameLst>
                                          <p:attrName>style.visibility</p:attrName>
                                        </p:attrNameLst>
                                      </p:cBhvr>
                                      <p:to>
                                        <p:strVal val="visible"/>
                                      </p:to>
                                    </p:set>
                                    <p:anim calcmode="lin" valueType="num">
                                      <p:cBhvr>
                                        <p:cTn id="24" dur="1000" fill="hold"/>
                                        <p:tgtEl>
                                          <p:spTgt spid="351235">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 dur="1000" fill="hold"/>
                                        <p:tgtEl>
                                          <p:spTgt spid="351235">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 dur="1000" fill="hold"/>
                                        <p:tgtEl>
                                          <p:spTgt spid="351235">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 dur="1000" fill="hold"/>
                                        <p:tgtEl>
                                          <p:spTgt spid="351235">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9" name="Rectangle 3"/>
          <p:cNvSpPr>
            <a:spLocks noGrp="1" noChangeArrowheads="1"/>
          </p:cNvSpPr>
          <p:nvPr>
            <p:ph type="body" idx="1"/>
          </p:nvPr>
        </p:nvSpPr>
        <p:spPr>
          <a:xfrm>
            <a:off x="457200" y="533400"/>
            <a:ext cx="8229600" cy="5486400"/>
          </a:xfrm>
        </p:spPr>
        <p:txBody>
          <a:bodyPr/>
          <a:lstStyle/>
          <a:p>
            <a:pPr marL="0" indent="0">
              <a:buNone/>
            </a:pPr>
            <a:r>
              <a:rPr lang="pl-PL" altLang="sr-Latn-RS" b="1" dirty="0">
                <a:solidFill>
                  <a:srgbClr val="4D4D4D"/>
                </a:solidFill>
                <a:effectLst>
                  <a:outerShdw blurRad="38100" dist="38100" dir="2700000" algn="tl">
                    <a:srgbClr val="000000"/>
                  </a:outerShdw>
                </a:effectLst>
                <a:latin typeface="Times New Roman" pitchFamily="18" charset="0"/>
              </a:rPr>
              <a:t>	</a:t>
            </a:r>
          </a:p>
          <a:p>
            <a:pPr>
              <a:buFont typeface="Wingdings" panose="05000000000000000000" pitchFamily="2" charset="2"/>
              <a:buChar char="Ø"/>
            </a:pPr>
            <a:r>
              <a:rPr lang="pl-PL" altLang="sr-Latn-RS" b="1" dirty="0" smtClean="0">
                <a:solidFill>
                  <a:srgbClr val="333333"/>
                </a:solidFill>
                <a:effectLst>
                  <a:outerShdw blurRad="38100" dist="38100" dir="2700000" algn="tl">
                    <a:srgbClr val="000000"/>
                  </a:outerShdw>
                </a:effectLst>
                <a:latin typeface="Times New Roman" pitchFamily="18" charset="0"/>
              </a:rPr>
              <a:t>elektromagnetski </a:t>
            </a:r>
            <a:r>
              <a:rPr lang="pl-PL" altLang="sr-Latn-RS" b="1" dirty="0">
                <a:solidFill>
                  <a:srgbClr val="333333"/>
                </a:solidFill>
                <a:effectLst>
                  <a:outerShdw blurRad="38100" dist="38100" dir="2700000" algn="tl">
                    <a:srgbClr val="000000"/>
                  </a:outerShdw>
                </a:effectLst>
                <a:latin typeface="Times New Roman" pitchFamily="18" charset="0"/>
              </a:rPr>
              <a:t>mehanizam je zasnovan </a:t>
            </a:r>
            <a:r>
              <a:rPr lang="pl-PL" altLang="sr-Latn-RS" b="1" dirty="0" smtClean="0">
                <a:solidFill>
                  <a:srgbClr val="333333"/>
                </a:solidFill>
                <a:effectLst>
                  <a:outerShdw blurRad="38100" dist="38100" dir="2700000" algn="tl">
                    <a:srgbClr val="000000"/>
                  </a:outerShdw>
                </a:effectLst>
                <a:latin typeface="Times New Roman" pitchFamily="18" charset="0"/>
              </a:rPr>
              <a:t>na </a:t>
            </a:r>
            <a:r>
              <a:rPr lang="pl-PL" altLang="sr-Latn-RS" b="1" dirty="0">
                <a:solidFill>
                  <a:srgbClr val="333333"/>
                </a:solidFill>
                <a:effectLst>
                  <a:outerShdw blurRad="38100" dist="38100" dir="2700000" algn="tl">
                    <a:srgbClr val="000000"/>
                  </a:outerShdw>
                </a:effectLst>
                <a:latin typeface="Times New Roman" pitchFamily="18" charset="0"/>
              </a:rPr>
              <a:t>ekscitaciji lokalizovanog</a:t>
            </a:r>
            <a:r>
              <a:rPr lang="pl-PL" altLang="sr-Latn-RS" b="1" dirty="0">
                <a:solidFill>
                  <a:srgbClr val="4D4D4D"/>
                </a:solidFill>
                <a:effectLst>
                  <a:outerShdw blurRad="38100" dist="38100" dir="2700000" algn="tl">
                    <a:srgbClr val="000000"/>
                  </a:outerShdw>
                </a:effectLst>
                <a:latin typeface="Times New Roman" pitchFamily="18" charset="0"/>
              </a:rPr>
              <a:t> </a:t>
            </a:r>
            <a:r>
              <a:rPr lang="pl-PL" altLang="sr-Latn-RS" b="1" dirty="0">
                <a:solidFill>
                  <a:srgbClr val="FF0066"/>
                </a:solidFill>
                <a:effectLst>
                  <a:outerShdw blurRad="38100" dist="38100" dir="2700000" algn="tl">
                    <a:srgbClr val="000000"/>
                  </a:outerShdw>
                </a:effectLst>
                <a:latin typeface="Times New Roman" pitchFamily="18" charset="0"/>
              </a:rPr>
              <a:t>površinskog </a:t>
            </a:r>
            <a:r>
              <a:rPr lang="pl-PL" altLang="sr-Latn-RS" b="1" dirty="0" smtClean="0">
                <a:solidFill>
                  <a:srgbClr val="FF0066"/>
                </a:solidFill>
                <a:effectLst>
                  <a:outerShdw blurRad="38100" dist="38100" dir="2700000" algn="tl">
                    <a:srgbClr val="000000"/>
                  </a:outerShdw>
                </a:effectLst>
                <a:latin typeface="Times New Roman" pitchFamily="18" charset="0"/>
              </a:rPr>
              <a:t>   </a:t>
            </a:r>
            <a:r>
              <a:rPr lang="pl-PL" altLang="sr-Latn-RS" b="1" dirty="0">
                <a:solidFill>
                  <a:srgbClr val="FF0066"/>
                </a:solidFill>
                <a:effectLst>
                  <a:outerShdw blurRad="38100" dist="38100" dir="2700000" algn="tl">
                    <a:srgbClr val="000000"/>
                  </a:outerShdw>
                </a:effectLst>
                <a:latin typeface="Times New Roman" pitchFamily="18" charset="0"/>
              </a:rPr>
              <a:t>plazmona</a:t>
            </a:r>
            <a:endParaRPr lang="pl-PL" altLang="sr-Latn-RS" b="1" dirty="0">
              <a:solidFill>
                <a:srgbClr val="4D4D4D"/>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endParaRPr lang="pl-PL" altLang="sr-Latn-RS" b="1" dirty="0">
              <a:solidFill>
                <a:srgbClr val="4D4D4D"/>
              </a:solidFill>
              <a:effectLst>
                <a:outerShdw blurRad="38100" dist="38100" dir="2700000" algn="tl">
                  <a:srgbClr val="000000"/>
                </a:outerShdw>
              </a:effectLst>
              <a:latin typeface="Times New Roman" pitchFamily="18" charset="0"/>
            </a:endParaRPr>
          </a:p>
          <a:p>
            <a:pPr>
              <a:buFont typeface="Wingdings" panose="05000000000000000000" pitchFamily="2" charset="2"/>
              <a:buChar char="Ø"/>
            </a:pPr>
            <a:r>
              <a:rPr lang="pl-PL" altLang="sr-Latn-RS" sz="2800" b="1" dirty="0" smtClean="0">
                <a:solidFill>
                  <a:srgbClr val="333333"/>
                </a:solidFill>
                <a:effectLst>
                  <a:outerShdw blurRad="38100" dist="38100" dir="2700000" algn="tl">
                    <a:srgbClr val="000000"/>
                  </a:outerShdw>
                </a:effectLst>
                <a:latin typeface="Times New Roman" pitchFamily="18" charset="0"/>
              </a:rPr>
              <a:t>z</a:t>
            </a:r>
            <a:r>
              <a:rPr lang="en-US" altLang="sr-Latn-RS" sz="2800" b="1" dirty="0">
                <a:solidFill>
                  <a:srgbClr val="333333"/>
                </a:solidFill>
                <a:effectLst>
                  <a:outerShdw blurRad="38100" dist="38100" dir="2700000" algn="tl">
                    <a:srgbClr val="000000"/>
                  </a:outerShdw>
                </a:effectLst>
                <a:latin typeface="Times New Roman" pitchFamily="18" charset="0"/>
              </a:rPr>
              <a:t>a </a:t>
            </a:r>
            <a:r>
              <a:rPr lang="sr-Latn-CS" altLang="sr-Latn-RS" sz="2800" b="1" dirty="0">
                <a:solidFill>
                  <a:srgbClr val="333333"/>
                </a:solidFill>
                <a:effectLst>
                  <a:outerShdw blurRad="38100" dist="38100" dir="2700000" algn="tl">
                    <a:srgbClr val="000000"/>
                  </a:outerShdw>
                </a:effectLst>
                <a:latin typeface="Times New Roman" pitchFamily="18" charset="0"/>
              </a:rPr>
              <a:t>dobijanje </a:t>
            </a:r>
            <a:r>
              <a:rPr lang="en-US" altLang="sr-Latn-RS" sz="2800" b="1" dirty="0">
                <a:solidFill>
                  <a:srgbClr val="333333"/>
                </a:solidFill>
                <a:effectLst>
                  <a:outerShdw blurRad="38100" dist="38100" dir="2700000" algn="tl">
                    <a:srgbClr val="000000"/>
                  </a:outerShdw>
                </a:effectLst>
                <a:latin typeface="Times New Roman" pitchFamily="18" charset="0"/>
              </a:rPr>
              <a:t>SERS </a:t>
            </a:r>
            <a:r>
              <a:rPr lang="en-US" altLang="sr-Latn-RS" sz="2800" b="1" dirty="0" err="1">
                <a:solidFill>
                  <a:srgbClr val="333333"/>
                </a:solidFill>
                <a:effectLst>
                  <a:outerShdw blurRad="38100" dist="38100" dir="2700000" algn="tl">
                    <a:srgbClr val="000000"/>
                  </a:outerShdw>
                </a:effectLst>
                <a:latin typeface="Times New Roman" pitchFamily="18" charset="0"/>
              </a:rPr>
              <a:t>efekta</a:t>
            </a:r>
            <a:r>
              <a:rPr lang="sr-Latn-CS" altLang="sr-Latn-RS" sz="2800" b="1" dirty="0">
                <a:solidFill>
                  <a:srgbClr val="333333"/>
                </a:solidFill>
                <a:effectLst>
                  <a:outerShdw blurRad="38100" dist="38100" dir="2700000" algn="tl">
                    <a:srgbClr val="000000"/>
                  </a:outerShdw>
                </a:effectLst>
                <a:latin typeface="Times New Roman" pitchFamily="18" charset="0"/>
              </a:rPr>
              <a:t>, po EM mehanizmu, </a:t>
            </a:r>
            <a:r>
              <a:rPr lang="sr-Latn-CS" altLang="sr-Latn-RS" sz="2800" b="1" dirty="0" smtClean="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neophodno</a:t>
            </a:r>
            <a:r>
              <a:rPr lang="en-US" altLang="sr-Latn-RS" sz="2800" b="1" dirty="0">
                <a:solidFill>
                  <a:srgbClr val="333333"/>
                </a:solidFill>
                <a:effectLst>
                  <a:outerShdw blurRad="38100" dist="38100" dir="2700000" algn="tl">
                    <a:srgbClr val="000000"/>
                  </a:outerShdw>
                </a:effectLst>
                <a:latin typeface="Times New Roman" pitchFamily="18" charset="0"/>
              </a:rPr>
              <a:t> je </a:t>
            </a:r>
            <a:r>
              <a:rPr lang="en-US" altLang="sr-Latn-RS" sz="2800" b="1" dirty="0" err="1">
                <a:solidFill>
                  <a:srgbClr val="333333"/>
                </a:solidFill>
                <a:effectLst>
                  <a:outerShdw blurRad="38100" dist="38100" dir="2700000" algn="tl">
                    <a:srgbClr val="000000"/>
                  </a:outerShdw>
                </a:effectLst>
                <a:latin typeface="Times New Roman" pitchFamily="18" charset="0"/>
              </a:rPr>
              <a:t>posti</a:t>
            </a:r>
            <a:r>
              <a:rPr lang="en-US" altLang="sr-Latn-RS" sz="2800" b="1" dirty="0" err="1">
                <a:solidFill>
                  <a:srgbClr val="333333"/>
                </a:solidFill>
                <a:effectLst>
                  <a:outerShdw blurRad="38100" dist="38100" dir="2700000" algn="tl">
                    <a:srgbClr val="000000"/>
                  </a:outerShdw>
                </a:effectLst>
                <a:latin typeface="Times New Roman" pitchFamily="18" charset="0"/>
                <a:cs typeface="Times New Roman" pitchFamily="18" charset="0"/>
              </a:rPr>
              <a:t>ć</a:t>
            </a:r>
            <a:r>
              <a:rPr lang="en-US" altLang="sr-Latn-RS" sz="2800" b="1" dirty="0" err="1">
                <a:solidFill>
                  <a:srgbClr val="333333"/>
                </a:solidFill>
                <a:effectLst>
                  <a:outerShdw blurRad="38100" dist="38100" dir="2700000" algn="tl">
                    <a:srgbClr val="000000"/>
                  </a:outerShdw>
                </a:effectLst>
                <a:latin typeface="Times New Roman" pitchFamily="18" charset="0"/>
              </a:rPr>
              <a:t>i</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a:solidFill>
                  <a:srgbClr val="333333"/>
                </a:solidFill>
                <a:effectLst>
                  <a:outerShdw blurRad="38100" dist="38100" dir="2700000" algn="tl">
                    <a:srgbClr val="000000"/>
                  </a:outerShdw>
                </a:effectLst>
                <a:latin typeface="Times New Roman" pitchFamily="18" charset="0"/>
              </a:rPr>
              <a:t>uslove</a:t>
            </a:r>
            <a:r>
              <a:rPr lang="en-US" altLang="sr-Latn-RS" sz="2800" b="1" dirty="0">
                <a:solidFill>
                  <a:srgbClr val="333333"/>
                </a:solidFill>
                <a:effectLst>
                  <a:outerShdw blurRad="38100" dist="38100" dir="2700000" algn="tl">
                    <a:srgbClr val="000000"/>
                  </a:outerShdw>
                </a:effectLst>
                <a:latin typeface="Times New Roman" pitchFamily="18" charset="0"/>
              </a:rPr>
              <a:t> </a:t>
            </a:r>
            <a:r>
              <a:rPr lang="en-US" altLang="sr-Latn-RS" sz="2800" b="1" dirty="0" err="1" smtClean="0">
                <a:solidFill>
                  <a:srgbClr val="FF0066"/>
                </a:solidFill>
                <a:effectLst>
                  <a:outerShdw blurRad="38100" dist="38100" dir="2700000" algn="tl">
                    <a:srgbClr val="000000"/>
                  </a:outerShdw>
                </a:effectLst>
                <a:latin typeface="Times New Roman" pitchFamily="18" charset="0"/>
              </a:rPr>
              <a:t>rezonancije</a:t>
            </a:r>
            <a:r>
              <a:rPr lang="en-US" altLang="sr-Latn-RS" sz="2800" b="1" dirty="0" smtClean="0">
                <a:solidFill>
                  <a:srgbClr val="FF0066"/>
                </a:solidFill>
                <a:effectLst>
                  <a:outerShdw blurRad="38100" dist="38100" dir="2700000" algn="tl">
                    <a:srgbClr val="000000"/>
                  </a:outerShdw>
                </a:effectLst>
                <a:latin typeface="Times New Roman" pitchFamily="18" charset="0"/>
              </a:rPr>
              <a:t> </a:t>
            </a:r>
            <a:r>
              <a:rPr lang="en-US" altLang="sr-Latn-RS" sz="2800" b="1" dirty="0" err="1">
                <a:solidFill>
                  <a:srgbClr val="FF0066"/>
                </a:solidFill>
                <a:effectLst>
                  <a:outerShdw blurRad="38100" dist="38100" dir="2700000" algn="tl">
                    <a:srgbClr val="000000"/>
                  </a:outerShdw>
                </a:effectLst>
                <a:latin typeface="Times New Roman" pitchFamily="18" charset="0"/>
              </a:rPr>
              <a:t>površinskog</a:t>
            </a:r>
            <a:r>
              <a:rPr lang="en-US" altLang="sr-Latn-RS" sz="2800" b="1" dirty="0">
                <a:solidFill>
                  <a:srgbClr val="FF0066"/>
                </a:solidFill>
                <a:effectLst>
                  <a:outerShdw blurRad="38100" dist="38100" dir="2700000" algn="tl">
                    <a:srgbClr val="000000"/>
                  </a:outerShdw>
                </a:effectLst>
                <a:latin typeface="Times New Roman" pitchFamily="18" charset="0"/>
              </a:rPr>
              <a:t> </a:t>
            </a:r>
            <a:r>
              <a:rPr lang="en-US" altLang="sr-Latn-RS" sz="2800" b="1" dirty="0" err="1">
                <a:solidFill>
                  <a:srgbClr val="FF0066"/>
                </a:solidFill>
                <a:effectLst>
                  <a:outerShdw blurRad="38100" dist="38100" dir="2700000" algn="tl">
                    <a:srgbClr val="000000"/>
                  </a:outerShdw>
                </a:effectLst>
                <a:latin typeface="Times New Roman" pitchFamily="18" charset="0"/>
              </a:rPr>
              <a:t>plazmona</a:t>
            </a:r>
            <a:r>
              <a:rPr lang="sr-Latn-CS" altLang="sr-Latn-RS" sz="2800" b="1" dirty="0">
                <a:solidFill>
                  <a:srgbClr val="FF0066"/>
                </a:solidFill>
                <a:effectLst>
                  <a:outerShdw blurRad="38100" dist="38100" dir="2700000" algn="tl">
                    <a:srgbClr val="000000"/>
                  </a:outerShdw>
                </a:effectLst>
                <a:latin typeface="Times New Roman" pitchFamily="18" charset="0"/>
              </a:rPr>
              <a:t> – SPR </a:t>
            </a:r>
            <a:r>
              <a:rPr lang="sr-Latn-CS" altLang="sr-Latn-RS" sz="2800" b="1" i="1" dirty="0">
                <a:solidFill>
                  <a:srgbClr val="FF0066"/>
                </a:solidFill>
                <a:effectLst>
                  <a:outerShdw blurRad="38100" dist="38100" dir="2700000" algn="tl">
                    <a:srgbClr val="000000"/>
                  </a:outerShdw>
                </a:effectLst>
                <a:latin typeface="Times New Roman" pitchFamily="18" charset="0"/>
              </a:rPr>
              <a:t>(s</a:t>
            </a:r>
            <a:r>
              <a:rPr lang="sr-Latn-CS" altLang="sr-Latn-RS" sz="2800" i="1" dirty="0">
                <a:solidFill>
                  <a:srgbClr val="FF0066"/>
                </a:solidFill>
                <a:effectLst>
                  <a:outerShdw blurRad="38100" dist="38100" dir="2700000" algn="tl">
                    <a:srgbClr val="000000"/>
                  </a:outerShdw>
                </a:effectLst>
                <a:latin typeface="Times New Roman" pitchFamily="18" charset="0"/>
              </a:rPr>
              <a:t>urface </a:t>
            </a:r>
            <a:r>
              <a:rPr lang="sr-Latn-CS" altLang="sr-Latn-RS" sz="2800" i="1" dirty="0" smtClean="0">
                <a:solidFill>
                  <a:srgbClr val="FF0066"/>
                </a:solidFill>
                <a:effectLst>
                  <a:outerShdw blurRad="38100" dist="38100" dir="2700000" algn="tl">
                    <a:srgbClr val="000000"/>
                  </a:outerShdw>
                </a:effectLst>
                <a:latin typeface="Times New Roman" pitchFamily="18" charset="0"/>
              </a:rPr>
              <a:t> </a:t>
            </a:r>
            <a:r>
              <a:rPr lang="sr-Latn-CS" altLang="sr-Latn-RS" sz="2800" i="1" dirty="0">
                <a:solidFill>
                  <a:srgbClr val="FF0066"/>
                </a:solidFill>
                <a:effectLst>
                  <a:outerShdw blurRad="38100" dist="38100" dir="2700000" algn="tl">
                    <a:srgbClr val="000000"/>
                  </a:outerShdw>
                </a:effectLst>
                <a:latin typeface="Times New Roman" pitchFamily="18" charset="0"/>
              </a:rPr>
              <a:t>plasmon resonance)</a:t>
            </a:r>
            <a:endParaRPr lang="en-US" altLang="sr-Latn-RS" sz="2800" i="1" dirty="0">
              <a:solidFill>
                <a:srgbClr val="FF0066"/>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gradFill flip="none" rotWithShape="1">
          <a:gsLst>
            <a:gs pos="49000">
              <a:schemeClr val="accent1">
                <a:shade val="30000"/>
                <a:satMod val="115000"/>
              </a:schemeClr>
            </a:gs>
            <a:gs pos="93000">
              <a:schemeClr val="accent1">
                <a:shade val="67500"/>
                <a:satMod val="115000"/>
                <a:alpha val="5000"/>
                <a:lumMod val="53000"/>
                <a:lumOff val="47000"/>
              </a:schemeClr>
            </a:gs>
            <a:gs pos="100000">
              <a:schemeClr val="accent1">
                <a:shade val="100000"/>
                <a:satMod val="11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59779" name="Rectangle 3"/>
          <p:cNvSpPr>
            <a:spLocks noGrp="1" noChangeArrowheads="1"/>
          </p:cNvSpPr>
          <p:nvPr>
            <p:ph type="body" idx="1"/>
          </p:nvPr>
        </p:nvSpPr>
        <p:spPr>
          <a:xfrm>
            <a:off x="762000" y="1066800"/>
            <a:ext cx="7924800" cy="4525963"/>
          </a:xfrm>
        </p:spPr>
        <p:txBody>
          <a:bodyPr/>
          <a:lstStyle/>
          <a:p>
            <a:pPr marL="0" indent="0">
              <a:buFontTx/>
              <a:buNone/>
            </a:pPr>
            <a:endParaRPr lang="sr-Latn-CS" altLang="sr-Latn-RS" sz="4000" b="1" dirty="0">
              <a:solidFill>
                <a:schemeClr val="tx1">
                  <a:lumMod val="85000"/>
                  <a:lumOff val="15000"/>
                </a:schemeClr>
              </a:solidFill>
              <a:effectLst>
                <a:outerShdw blurRad="38100" dist="38100" dir="2700000" algn="tl">
                  <a:srgbClr val="000000"/>
                </a:outerShdw>
              </a:effectLst>
              <a:latin typeface="Times New Roman" pitchFamily="18" charset="0"/>
            </a:endParaRPr>
          </a:p>
          <a:p>
            <a:pPr marL="0" indent="0">
              <a:buFontTx/>
              <a:buNone/>
            </a:pPr>
            <a:r>
              <a:rPr lang="pl-PL" altLang="sr-Latn-RS" sz="4000" b="1" dirty="0">
                <a:solidFill>
                  <a:srgbClr val="333333"/>
                </a:solidFill>
                <a:effectLst>
                  <a:outerShdw blurRad="38100" dist="38100" dir="2700000" algn="tl">
                    <a:srgbClr val="000000"/>
                  </a:outerShdw>
                </a:effectLst>
                <a:latin typeface="Times New Roman" pitchFamily="18" charset="0"/>
              </a:rPr>
              <a:t>EM </a:t>
            </a:r>
            <a:r>
              <a:rPr lang="pl-PL" altLang="sr-Latn-RS" sz="4000" b="1" dirty="0" smtClean="0">
                <a:solidFill>
                  <a:srgbClr val="333333"/>
                </a:solidFill>
                <a:effectLst>
                  <a:outerShdw blurRad="38100" dist="38100" dir="2700000" algn="tl">
                    <a:srgbClr val="000000"/>
                  </a:outerShdw>
                </a:effectLst>
                <a:latin typeface="Times New Roman" pitchFamily="18" charset="0"/>
              </a:rPr>
              <a:t>mehanizam </a:t>
            </a:r>
          </a:p>
          <a:p>
            <a:pPr marL="0" indent="0">
              <a:buFontTx/>
              <a:buNone/>
            </a:pPr>
            <a:endParaRPr lang="pl-PL" altLang="sr-Latn-RS" sz="4000" b="1" u="sng" dirty="0">
              <a:solidFill>
                <a:srgbClr val="333333"/>
              </a:solidFill>
              <a:effectLst>
                <a:outerShdw blurRad="38100" dist="38100" dir="2700000" algn="tl">
                  <a:srgbClr val="000000"/>
                </a:outerShdw>
              </a:effectLst>
              <a:latin typeface="Times New Roman" pitchFamily="18" charset="0"/>
            </a:endParaRPr>
          </a:p>
          <a:p>
            <a:pPr marL="0" indent="0">
              <a:buFontTx/>
              <a:buNone/>
            </a:pPr>
            <a:r>
              <a:rPr lang="en-US" altLang="sr-Latn-RS" sz="4000" b="1" dirty="0" err="1" smtClean="0">
                <a:solidFill>
                  <a:schemeClr val="tx1">
                    <a:lumMod val="85000"/>
                    <a:lumOff val="15000"/>
                  </a:schemeClr>
                </a:solidFill>
                <a:effectLst>
                  <a:outerShdw blurRad="38100" dist="38100" dir="2700000" algn="tl">
                    <a:srgbClr val="000000"/>
                  </a:outerShdw>
                </a:effectLst>
                <a:latin typeface="Times New Roman" pitchFamily="18" charset="0"/>
              </a:rPr>
              <a:t>Teorija</a:t>
            </a:r>
            <a:r>
              <a:rPr lang="en-US" altLang="sr-Latn-RS" sz="4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4000" b="1" dirty="0" err="1">
                <a:solidFill>
                  <a:schemeClr val="tx1">
                    <a:lumMod val="85000"/>
                    <a:lumOff val="15000"/>
                  </a:schemeClr>
                </a:solidFill>
                <a:effectLst>
                  <a:outerShdw blurRad="38100" dist="38100" dir="2700000" algn="tl">
                    <a:srgbClr val="000000"/>
                  </a:outerShdw>
                </a:effectLst>
                <a:latin typeface="Times New Roman" pitchFamily="18" charset="0"/>
              </a:rPr>
              <a:t>rezonancije</a:t>
            </a:r>
            <a:r>
              <a:rPr lang="en-US" altLang="sr-Latn-RS" sz="40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4000" b="1" dirty="0" err="1">
                <a:solidFill>
                  <a:schemeClr val="tx1">
                    <a:lumMod val="85000"/>
                    <a:lumOff val="15000"/>
                  </a:schemeClr>
                </a:solidFill>
                <a:effectLst>
                  <a:outerShdw blurRad="38100" dist="38100" dir="2700000" algn="tl">
                    <a:srgbClr val="000000"/>
                  </a:outerShdw>
                </a:effectLst>
                <a:latin typeface="Times New Roman" pitchFamily="18" charset="0"/>
              </a:rPr>
              <a:t>površinskog</a:t>
            </a:r>
            <a:r>
              <a:rPr lang="en-US" altLang="sr-Latn-RS" sz="4000" b="1" dirty="0">
                <a:solidFill>
                  <a:schemeClr val="tx1">
                    <a:lumMod val="85000"/>
                    <a:lumOff val="15000"/>
                  </a:schemeClr>
                </a:solidFill>
                <a:effectLst>
                  <a:outerShdw blurRad="38100" dist="38100" dir="2700000" algn="tl">
                    <a:srgbClr val="000000"/>
                  </a:outerShdw>
                </a:effectLst>
                <a:latin typeface="Times New Roman" pitchFamily="18" charset="0"/>
              </a:rPr>
              <a:t> </a:t>
            </a:r>
            <a:r>
              <a:rPr lang="en-US" altLang="sr-Latn-RS" sz="4000" b="1" dirty="0" err="1" smtClean="0">
                <a:solidFill>
                  <a:schemeClr val="tx1">
                    <a:lumMod val="85000"/>
                    <a:lumOff val="15000"/>
                  </a:schemeClr>
                </a:solidFill>
                <a:effectLst>
                  <a:outerShdw blurRad="38100" dist="38100" dir="2700000" algn="tl">
                    <a:srgbClr val="000000"/>
                  </a:outerShdw>
                </a:effectLst>
                <a:latin typeface="Times New Roman" pitchFamily="18" charset="0"/>
              </a:rPr>
              <a:t>plazmona</a:t>
            </a:r>
            <a:r>
              <a:rPr lang="sr-Latn-CS" altLang="sr-Latn-RS" sz="4000" b="1" dirty="0" smtClean="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sz="3600" b="1" dirty="0">
                <a:solidFill>
                  <a:schemeClr val="tx1">
                    <a:lumMod val="85000"/>
                    <a:lumOff val="15000"/>
                  </a:schemeClr>
                </a:solidFill>
                <a:effectLst>
                  <a:outerShdw blurRad="38100" dist="38100" dir="2700000" algn="tl">
                    <a:srgbClr val="000000"/>
                  </a:outerShdw>
                </a:effectLst>
                <a:latin typeface="Times New Roman" pitchFamily="18" charset="0"/>
              </a:rPr>
              <a:t>(</a:t>
            </a:r>
            <a:r>
              <a:rPr lang="sr-Latn-CS" altLang="sr-Latn-RS" sz="3600" dirty="0">
                <a:solidFill>
                  <a:schemeClr val="tx1">
                    <a:lumMod val="85000"/>
                    <a:lumOff val="15000"/>
                  </a:schemeClr>
                </a:solidFill>
                <a:effectLst>
                  <a:outerShdw blurRad="38100" dist="38100" dir="2700000" algn="tl">
                    <a:srgbClr val="000000"/>
                  </a:outerShdw>
                </a:effectLst>
                <a:latin typeface="Times New Roman" pitchFamily="18" charset="0"/>
              </a:rPr>
              <a:t>SPR</a:t>
            </a:r>
            <a:r>
              <a:rPr lang="sr-Latn-CS" altLang="sr-Latn-RS" sz="3600" b="1" dirty="0">
                <a:solidFill>
                  <a:schemeClr val="tx1">
                    <a:lumMod val="85000"/>
                    <a:lumOff val="15000"/>
                  </a:schemeClr>
                </a:solidFill>
                <a:effectLst>
                  <a:outerShdw blurRad="38100" dist="38100" dir="2700000" algn="tl">
                    <a:srgbClr val="000000"/>
                  </a:outerShdw>
                </a:effectLst>
                <a:latin typeface="Times New Roman" pitchFamily="18" charset="0"/>
              </a:rPr>
              <a:t>- S</a:t>
            </a:r>
            <a:r>
              <a:rPr lang="sr-Latn-CS" altLang="sr-Latn-RS" sz="3600" i="1" dirty="0">
                <a:solidFill>
                  <a:schemeClr val="tx1">
                    <a:lumMod val="85000"/>
                    <a:lumOff val="15000"/>
                  </a:schemeClr>
                </a:solidFill>
                <a:effectLst>
                  <a:outerShdw blurRad="38100" dist="38100" dir="2700000" algn="tl">
                    <a:srgbClr val="000000"/>
                  </a:outerShdw>
                </a:effectLst>
                <a:latin typeface="Times New Roman" pitchFamily="18" charset="0"/>
              </a:rPr>
              <a:t>urface</a:t>
            </a:r>
            <a:r>
              <a:rPr lang="sr-Latn-CS" altLang="sr-Latn-RS" sz="3600" dirty="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sz="3600" b="1" dirty="0">
                <a:solidFill>
                  <a:schemeClr val="tx1">
                    <a:lumMod val="85000"/>
                    <a:lumOff val="15000"/>
                  </a:schemeClr>
                </a:solidFill>
                <a:effectLst>
                  <a:outerShdw blurRad="38100" dist="38100" dir="2700000" algn="tl">
                    <a:srgbClr val="000000"/>
                  </a:outerShdw>
                </a:effectLst>
                <a:latin typeface="Times New Roman" pitchFamily="18" charset="0"/>
              </a:rPr>
              <a:t>P</a:t>
            </a:r>
            <a:r>
              <a:rPr lang="sr-Latn-CS" altLang="sr-Latn-RS" sz="3600" i="1" dirty="0">
                <a:solidFill>
                  <a:schemeClr val="tx1">
                    <a:lumMod val="85000"/>
                    <a:lumOff val="15000"/>
                  </a:schemeClr>
                </a:solidFill>
                <a:effectLst>
                  <a:outerShdw blurRad="38100" dist="38100" dir="2700000" algn="tl">
                    <a:srgbClr val="000000"/>
                  </a:outerShdw>
                </a:effectLst>
                <a:latin typeface="Times New Roman" pitchFamily="18" charset="0"/>
              </a:rPr>
              <a:t>lasmon</a:t>
            </a:r>
            <a:r>
              <a:rPr lang="sr-Latn-CS" altLang="sr-Latn-RS" sz="3600" dirty="0">
                <a:solidFill>
                  <a:schemeClr val="tx1">
                    <a:lumMod val="85000"/>
                    <a:lumOff val="15000"/>
                  </a:schemeClr>
                </a:solidFill>
                <a:effectLst>
                  <a:outerShdw blurRad="38100" dist="38100" dir="2700000" algn="tl">
                    <a:srgbClr val="000000"/>
                  </a:outerShdw>
                </a:effectLst>
                <a:latin typeface="Times New Roman" pitchFamily="18" charset="0"/>
              </a:rPr>
              <a:t> </a:t>
            </a:r>
            <a:r>
              <a:rPr lang="sr-Latn-CS" altLang="sr-Latn-RS" sz="3600" b="1" dirty="0">
                <a:solidFill>
                  <a:schemeClr val="tx1">
                    <a:lumMod val="85000"/>
                    <a:lumOff val="15000"/>
                  </a:schemeClr>
                </a:solidFill>
                <a:effectLst>
                  <a:outerShdw blurRad="38100" dist="38100" dir="2700000" algn="tl">
                    <a:srgbClr val="000000"/>
                  </a:outerShdw>
                </a:effectLst>
                <a:latin typeface="Times New Roman" pitchFamily="18" charset="0"/>
              </a:rPr>
              <a:t>R</a:t>
            </a:r>
            <a:r>
              <a:rPr lang="sr-Latn-CS" altLang="sr-Latn-RS" sz="3600" i="1" dirty="0">
                <a:solidFill>
                  <a:schemeClr val="tx1">
                    <a:lumMod val="85000"/>
                    <a:lumOff val="15000"/>
                  </a:schemeClr>
                </a:solidFill>
                <a:effectLst>
                  <a:outerShdw blurRad="38100" dist="38100" dir="2700000" algn="tl">
                    <a:srgbClr val="000000"/>
                  </a:outerShdw>
                </a:effectLst>
                <a:latin typeface="Times New Roman" pitchFamily="18" charset="0"/>
              </a:rPr>
              <a:t>esonance</a:t>
            </a:r>
            <a:r>
              <a:rPr lang="sr-Latn-CS" altLang="sr-Latn-RS" sz="3600" b="1" dirty="0">
                <a:solidFill>
                  <a:schemeClr val="tx1">
                    <a:lumMod val="85000"/>
                    <a:lumOff val="15000"/>
                  </a:schemeClr>
                </a:solidFill>
                <a:effectLst>
                  <a:outerShdw blurRad="38100" dist="38100" dir="2700000" algn="tl">
                    <a:srgbClr val="000000"/>
                  </a:outerShdw>
                </a:effectLst>
                <a:latin typeface="Times New Roman" pitchFamily="18" charset="0"/>
              </a:rPr>
              <a:t>)</a:t>
            </a:r>
            <a:endParaRPr lang="en-US" altLang="sr-Latn-RS" sz="4000"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sp>
        <p:nvSpPr>
          <p:cNvPr id="2" name="Rectangle 1"/>
          <p:cNvSpPr/>
          <p:nvPr/>
        </p:nvSpPr>
        <p:spPr>
          <a:xfrm>
            <a:off x="533400" y="457200"/>
            <a:ext cx="8153400" cy="5943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3" name="Rectangle 3"/>
          <p:cNvSpPr>
            <a:spLocks noGrp="1" noChangeArrowheads="1"/>
          </p:cNvSpPr>
          <p:nvPr>
            <p:ph type="body" idx="1"/>
          </p:nvPr>
        </p:nvSpPr>
        <p:spPr>
          <a:xfrm>
            <a:off x="304800" y="304800"/>
            <a:ext cx="8534400" cy="6248400"/>
          </a:xfrm>
        </p:spPr>
        <p:txBody>
          <a:bodyPr/>
          <a:lstStyle/>
          <a:p>
            <a:pPr>
              <a:spcBef>
                <a:spcPts val="0"/>
              </a:spcBef>
              <a:buFont typeface="Wingdings" panose="05000000000000000000" pitchFamily="2" charset="2"/>
              <a:buChar char="Ø"/>
              <a:tabLst>
                <a:tab pos="1030288" algn="l"/>
              </a:tabLst>
            </a:pPr>
            <a:endParaRPr lang="sr-Latn-CS" altLang="sr-Latn-RS" sz="2400" b="1" dirty="0">
              <a:solidFill>
                <a:srgbClr val="4D4D4D"/>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tabLst>
                <a:tab pos="1030288" algn="l"/>
              </a:tabLst>
            </a:pPr>
            <a:r>
              <a:rPr lang="sr-Latn-C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k</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oncept površinskog </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plazmona </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poti</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 od Maksvelove teorije </a:t>
            </a:r>
            <a:r>
              <a:rPr lang="sr-Latn-C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elektromagnetizma</a:t>
            </a:r>
            <a:endPar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tabLst>
                <a:tab pos="1030288" algn="l"/>
              </a:tabLst>
            </a:pPr>
            <a:endPar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tabLst>
                <a:tab pos="1030288" algn="l"/>
              </a:tabLst>
            </a:pPr>
            <a:r>
              <a:rPr lang="sr-Latn-C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o Maksvelovoj teoriji </a:t>
            </a:r>
            <a:r>
              <a:rPr lang="fi-FI"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slobodni </a:t>
            </a:r>
            <a:r>
              <a:rPr lang="sr-Latn-CS"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 </a:t>
            </a:r>
            <a:r>
              <a:rPr lang="fi-FI"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elektroni metala </a:t>
            </a:r>
            <a:r>
              <a:rPr lang="fi-FI" altLang="sr-Latn-RS" sz="24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a:t>
            </a:r>
            <a:r>
              <a:rPr lang="fi-FI" altLang="sr-Latn-RS" sz="2400" b="1" dirty="0">
                <a:solidFill>
                  <a:srgbClr val="FF0066"/>
                </a:solidFill>
                <a:effectLst>
                  <a:outerShdw blurRad="38100" dist="38100" dir="2700000" algn="tl">
                    <a:srgbClr val="000000"/>
                  </a:outerShdw>
                </a:effectLst>
                <a:latin typeface="Times New Roman" pitchFamily="18" charset="0"/>
                <a:cs typeface="Times New Roman" pitchFamily="18" charset="0"/>
              </a:rPr>
              <a:t>tzv. elektronski gas) se tretira kao tečnost v</a:t>
            </a:r>
            <a:r>
              <a:rPr lang="sr-Latn-CS"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elike</a:t>
            </a:r>
            <a:r>
              <a:rPr lang="fi-FI"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 gustine </a:t>
            </a:r>
            <a:r>
              <a:rPr lang="fi-FI" altLang="sr-Latn-RS" sz="2400" b="1" dirty="0" smtClean="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a:t>
            </a:r>
            <a:r>
              <a:rPr lang="fi-FI" altLang="sr-Latn-RS" sz="2400" b="1" dirty="0">
                <a:solidFill>
                  <a:srgbClr val="FF0066"/>
                </a:solidFill>
                <a:effectLst>
                  <a:outerShdw blurRad="38100" dist="38100" dir="2700000" algn="tl">
                    <a:srgbClr val="000000"/>
                  </a:outerShdw>
                </a:effectLst>
                <a:latin typeface="Times New Roman" pitchFamily="18" charset="0"/>
                <a:cs typeface="Times New Roman" panose="02020603050405020304" pitchFamily="18" charset="0"/>
              </a:rPr>
              <a:t>plazma)</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i promene u </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gustini</a:t>
            </a:r>
            <a:r>
              <a:rPr lang="sr-Latn-R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naelektrisanja</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koje se</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javljaju </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na površini </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ovakve </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tečnosti nazivaju se </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plazmoni</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površinski plazmoni ili </a:t>
            </a:r>
            <a:r>
              <a:rPr lang="sr-Latn-C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površinski </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plazmon polaritoni (polaritoni jer se površinski </a:t>
            </a:r>
            <a:r>
              <a:rPr lang="sr-Latn-C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plazmon </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kupluje sa fotonima upadnog zračenja)</a:t>
            </a:r>
            <a:endParaRPr lang="sr-Latn-CS" altLang="sr-Latn-RS" sz="2400" dirty="0">
              <a:solidFill>
                <a:srgbClr val="333333"/>
              </a:solidFill>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tabLst>
                <a:tab pos="1030288" algn="l"/>
              </a:tabLst>
            </a:pPr>
            <a:endPar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a:p>
            <a:pPr>
              <a:spcBef>
                <a:spcPts val="0"/>
              </a:spcBef>
              <a:buFont typeface="Wingdings" panose="05000000000000000000" pitchFamily="2" charset="2"/>
              <a:buChar char="Ø"/>
              <a:tabLst>
                <a:tab pos="1030288" algn="l"/>
              </a:tabLst>
            </a:pPr>
            <a:r>
              <a:rPr lang="sr-Latn-CS"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osebno</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su</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važn</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a</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 ispitivanje uslova rezonancije </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površinskih </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plazmona koji se posti</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ž</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u </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optičk</a:t>
            </a:r>
            <a:r>
              <a:rPr lang="sr-Latn-RS" altLang="sr-Latn-RS" sz="24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im pobuđivanjem </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kao </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i ispitivanj</a:t>
            </a:r>
            <a:r>
              <a:rPr lang="sr-Latn-C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rPr>
              <a:t>a</a:t>
            </a:r>
            <a:r>
              <a:rPr lang="fi-FI"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 različitih tipova </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površinskih</a:t>
            </a:r>
            <a:r>
              <a:rPr lang="sr-Latn-RS" altLang="sr-Latn-RS" sz="24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 </a:t>
            </a:r>
            <a:r>
              <a:rPr lang="fi-FI" altLang="sr-Latn-RS" sz="2400" b="1" dirty="0" smtClean="0">
                <a:solidFill>
                  <a:srgbClr val="333333"/>
                </a:solidFill>
                <a:effectLst>
                  <a:outerShdw blurRad="38100" dist="38100" dir="2700000" algn="tl">
                    <a:srgbClr val="000000"/>
                  </a:outerShdw>
                </a:effectLst>
                <a:latin typeface="Times New Roman" pitchFamily="18" charset="0"/>
                <a:cs typeface="Times New Roman" pitchFamily="18" charset="0"/>
              </a:rPr>
              <a:t>rezonancija</a:t>
            </a:r>
            <a:endParaRPr lang="en-US" altLang="sr-Latn-RS" sz="2400" b="1" dirty="0">
              <a:solidFill>
                <a:srgbClr val="333333"/>
              </a:solidFill>
              <a:effectLst>
                <a:outerShdw blurRad="38100" dist="38100" dir="2700000" algn="tl">
                  <a:srgbClr val="000000"/>
                </a:outerShdw>
              </a:effectLst>
              <a:latin typeface="Times New Roman"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353283">
                                            <p:txEl>
                                              <p:pRg st="1" end="1"/>
                                            </p:txEl>
                                          </p:spTgt>
                                        </p:tgtEl>
                                        <p:attrNameLst>
                                          <p:attrName>style.visibility</p:attrName>
                                        </p:attrNameLst>
                                      </p:cBhvr>
                                      <p:to>
                                        <p:strVal val="visible"/>
                                      </p:to>
                                    </p:set>
                                    <p:animEffect transition="in" filter="wipe(down)">
                                      <p:cBhvr>
                                        <p:cTn id="7" dur="500"/>
                                        <p:tgtEl>
                                          <p:spTgt spid="353283">
                                            <p:txEl>
                                              <p:pRg st="1" end="1"/>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53283">
                                            <p:txEl>
                                              <p:pRg st="3" end="3"/>
                                            </p:txEl>
                                          </p:spTgt>
                                        </p:tgtEl>
                                        <p:attrNameLst>
                                          <p:attrName>style.visibility</p:attrName>
                                        </p:attrNameLst>
                                      </p:cBhvr>
                                      <p:to>
                                        <p:strVal val="visible"/>
                                      </p:to>
                                    </p:set>
                                    <p:animEffect transition="in" filter="wipe(down)">
                                      <p:cBhvr>
                                        <p:cTn id="10" dur="500"/>
                                        <p:tgtEl>
                                          <p:spTgt spid="353283">
                                            <p:txEl>
                                              <p:pRg st="3" end="3"/>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8" presetClass="entr" presetSubtype="12" fill="hold" nodeType="clickEffect">
                                  <p:stCondLst>
                                    <p:cond delay="0"/>
                                  </p:stCondLst>
                                  <p:childTnLst>
                                    <p:set>
                                      <p:cBhvr>
                                        <p:cTn id="14" dur="1" fill="hold">
                                          <p:stCondLst>
                                            <p:cond delay="0"/>
                                          </p:stCondLst>
                                        </p:cTn>
                                        <p:tgtEl>
                                          <p:spTgt spid="353283">
                                            <p:txEl>
                                              <p:pRg st="5" end="5"/>
                                            </p:txEl>
                                          </p:spTgt>
                                        </p:tgtEl>
                                        <p:attrNameLst>
                                          <p:attrName>style.visibility</p:attrName>
                                        </p:attrNameLst>
                                      </p:cBhvr>
                                      <p:to>
                                        <p:strVal val="visible"/>
                                      </p:to>
                                    </p:set>
                                    <p:animEffect transition="in" filter="strips(downLeft)">
                                      <p:cBhvr>
                                        <p:cTn id="15" dur="500"/>
                                        <p:tgtEl>
                                          <p:spTgt spid="3532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382000" cy="5851525"/>
          </a:xfrm>
        </p:spPr>
        <p:txBody>
          <a:bodyPr/>
          <a:lstStyle/>
          <a:p>
            <a:pPr>
              <a:buFont typeface="Wingdings" panose="05000000000000000000" pitchFamily="2" charset="2"/>
              <a:buChar char="Ø"/>
            </a:pP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plazmoni – površinska ekscitacija elektron-šupljina parova</a:t>
            </a:r>
          </a:p>
          <a:p>
            <a:pPr marL="0" indent="0">
              <a:buNone/>
            </a:pPr>
            <a:endPar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to su oscilacije površinskog naelektrisanja koje se stvara pod delovanjem spoljašnjeg električnog polja</a:t>
            </a:r>
          </a:p>
          <a:p>
            <a:pPr>
              <a:buFont typeface="Wingdings" panose="05000000000000000000" pitchFamily="2" charset="2"/>
              <a:buChar char="Ø"/>
            </a:pPr>
            <a:endPar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plazmoni mogu biti: </a:t>
            </a:r>
            <a:r>
              <a:rPr 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POVRŠINSKI</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u vidu tankog filma na površini </a:t>
            </a:r>
          </a:p>
          <a:p>
            <a:pPr marL="0" indent="0">
              <a:buNone/>
            </a:pP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surface</a:t>
            </a: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plasmons</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SPs</a:t>
            </a:r>
            <a:r>
              <a:rPr 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LOKALAIZOVANI</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u nanočeticama (</a:t>
            </a:r>
            <a:r>
              <a:rPr lang="fr-FR"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particle</a:t>
            </a:r>
            <a:r>
              <a:rPr lang="fr-FR"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fr-FR"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plasmons</a:t>
            </a:r>
            <a:r>
              <a:rPr lang="fr-FR"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fr-FR" sz="2000" b="1" dirty="0" err="1"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PPs</a:t>
            </a:r>
            <a:r>
              <a:rPr lang="fr-FR"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endPar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RS" sz="2000" b="1" dirty="0">
                <a:solidFill>
                  <a:schemeClr val="tx1">
                    <a:lumMod val="75000"/>
                    <a:lumOff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a:t>
            </a:r>
            <a:r>
              <a:rPr lang="sr-Latn-RS" sz="2000" b="1" dirty="0" smtClean="0">
                <a:solidFill>
                  <a:schemeClr val="tx1">
                    <a:lumMod val="75000"/>
                    <a:lumOff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ovršinski plazmoni </a:t>
            </a:r>
            <a:r>
              <a:rPr 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na ravnim površinama su neradijacioni elektromagnetski oblici </a:t>
            </a:r>
            <a:r>
              <a:rPr lang="sr-Latn-RS" sz="2000" b="1" dirty="0" smtClean="0">
                <a:solidFill>
                  <a:schemeClr val="tx1">
                    <a:lumMod val="75000"/>
                    <a:lumOff val="2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(jer interakcija svetlosti i SP-a ne zadovoljava zakon o održanju energije i momenta)</a:t>
            </a:r>
          </a:p>
          <a:p>
            <a:pPr>
              <a:buFont typeface="Wingdings" panose="05000000000000000000" pitchFamily="2" charset="2"/>
              <a:buChar char="Ø"/>
            </a:pPr>
            <a:endPar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površinski plazmoni na </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neravnim površinama </a:t>
            </a: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 </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radijacioni </a:t>
            </a: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elektromagnetski oblici (jer interakcija </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svetlosti i SP-a zadovoljava </a:t>
            </a:r>
            <a:r>
              <a:rPr lang="sr-Latn-R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zakon o održanju energije i momenta</a:t>
            </a:r>
            <a:r>
              <a:rPr lang="sr-Latn-R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951770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1000"/>
                                        <p:tgtEl>
                                          <p:spTgt spid="2">
                                            <p:txEl>
                                              <p:pRg st="2" end="2"/>
                                            </p:txEl>
                                          </p:spTgt>
                                        </p:tgtEl>
                                      </p:cBhvr>
                                    </p:animEffect>
                                    <p:anim calcmode="lin" valueType="num">
                                      <p:cBhvr>
                                        <p:cTn id="13"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1000"/>
                                        <p:tgtEl>
                                          <p:spTgt spid="2">
                                            <p:txEl>
                                              <p:pRg st="4" end="4"/>
                                            </p:txEl>
                                          </p:spTgt>
                                        </p:tgtEl>
                                      </p:cBhvr>
                                    </p:animEffect>
                                    <p:anim calcmode="lin" valueType="num">
                                      <p:cBhvr>
                                        <p:cTn id="18"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1000"/>
                                        <p:tgtEl>
                                          <p:spTgt spid="2">
                                            <p:txEl>
                                              <p:pRg st="5" end="5"/>
                                            </p:txEl>
                                          </p:spTgt>
                                        </p:tgtEl>
                                      </p:cBhvr>
                                    </p:animEffect>
                                    <p:anim calcmode="lin" valueType="num">
                                      <p:cBhvr>
                                        <p:cTn id="2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5" end="5"/>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1000"/>
                                        <p:tgtEl>
                                          <p:spTgt spid="2">
                                            <p:txEl>
                                              <p:pRg st="6" end="6"/>
                                            </p:txEl>
                                          </p:spTgt>
                                        </p:tgtEl>
                                      </p:cBhvr>
                                    </p:animEffect>
                                    <p:anim calcmode="lin" valueType="num">
                                      <p:cBhvr>
                                        <p:cTn id="28"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9" dur="1000" fill="hold"/>
                                        <p:tgtEl>
                                          <p:spTgt spid="2">
                                            <p:txEl>
                                              <p:pRg st="6" end="6"/>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1000"/>
                                        <p:tgtEl>
                                          <p:spTgt spid="2">
                                            <p:txEl>
                                              <p:pRg st="7" end="7"/>
                                            </p:txEl>
                                          </p:spTgt>
                                        </p:tgtEl>
                                      </p:cBhvr>
                                    </p:animEffect>
                                    <p:anim calcmode="lin" valueType="num">
                                      <p:cBhvr>
                                        <p:cTn id="33"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34"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animEffect transition="in" filter="wipe(down)">
                                      <p:cBhvr>
                                        <p:cTn id="39" dur="500"/>
                                        <p:tgtEl>
                                          <p:spTgt spid="2">
                                            <p:txEl>
                                              <p:pRg st="9" end="9"/>
                                            </p:txEl>
                                          </p:spTgt>
                                        </p:tgtEl>
                                      </p:cBhvr>
                                    </p:animEffect>
                                  </p:childTnLst>
                                </p:cTn>
                              </p:par>
                              <p:par>
                                <p:cTn id="40" presetID="22" presetClass="entr" presetSubtype="4" fill="hold" nodeType="withEffect">
                                  <p:stCondLst>
                                    <p:cond delay="0"/>
                                  </p:stCondLst>
                                  <p:childTnLst>
                                    <p:set>
                                      <p:cBhvr>
                                        <p:cTn id="41" dur="1" fill="hold">
                                          <p:stCondLst>
                                            <p:cond delay="0"/>
                                          </p:stCondLst>
                                        </p:cTn>
                                        <p:tgtEl>
                                          <p:spTgt spid="2">
                                            <p:txEl>
                                              <p:pRg st="11" end="11"/>
                                            </p:txEl>
                                          </p:spTgt>
                                        </p:tgtEl>
                                        <p:attrNameLst>
                                          <p:attrName>style.visibility</p:attrName>
                                        </p:attrNameLst>
                                      </p:cBhvr>
                                      <p:to>
                                        <p:strVal val="visible"/>
                                      </p:to>
                                    </p:set>
                                    <p:animEffect transition="in" filter="wipe(down)">
                                      <p:cBhvr>
                                        <p:cTn id="42"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ChangeArrowheads="1"/>
          </p:cNvSpPr>
          <p:nvPr>
            <p:ph type="body" idx="1"/>
          </p:nvPr>
        </p:nvSpPr>
        <p:spPr>
          <a:xfrm>
            <a:off x="152400" y="152400"/>
            <a:ext cx="3886200" cy="6248400"/>
          </a:xfrm>
        </p:spPr>
        <p:txBody>
          <a:bodyPr/>
          <a:lstStyle/>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p</a:t>
            </a:r>
            <a:r>
              <a:rPr lang="en-US" altLang="sr-Latn-RS" sz="2000" b="1" dirty="0" err="1">
                <a:solidFill>
                  <a:srgbClr val="333333"/>
                </a:solidFill>
                <a:effectLst>
                  <a:outerShdw blurRad="38100" dist="38100" dir="2700000" algn="tl">
                    <a:srgbClr val="000000"/>
                  </a:outerShdw>
                </a:effectLst>
                <a:latin typeface="Times New Roman" pitchFamily="18" charset="0"/>
              </a:rPr>
              <a:t>ovršinski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plazmoni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se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posmatraju kao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elektromagnetski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talasi</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koji</a:t>
            </a:r>
            <a:r>
              <a:rPr lang="en-US" altLang="sr-Latn-RS" sz="2000" b="1" dirty="0">
                <a:solidFill>
                  <a:srgbClr val="333333"/>
                </a:solidFill>
                <a:effectLst>
                  <a:outerShdw blurRad="38100" dist="38100" dir="2700000" algn="tl">
                    <a:srgbClr val="000000"/>
                  </a:outerShdw>
                </a:effectLst>
                <a:latin typeface="Times New Roman" pitchFamily="18" charset="0"/>
              </a:rPr>
              <a:t> se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prostiru</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du</a:t>
            </a:r>
            <a:r>
              <a:rPr lang="en-US" altLang="sr-Latn-RS" sz="2000" b="1" dirty="0" err="1">
                <a:solidFill>
                  <a:srgbClr val="333333"/>
                </a:solidFill>
                <a:effectLst>
                  <a:outerShdw blurRad="38100" dist="38100" dir="2700000" algn="tl">
                    <a:srgbClr val="000000"/>
                  </a:outerShdw>
                </a:effectLst>
                <a:latin typeface="Times New Roman" pitchFamily="18" charset="0"/>
                <a:cs typeface="Times New Roman" pitchFamily="18" charset="0"/>
              </a:rPr>
              <a:t>ž</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površine</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tankog</a:t>
            </a:r>
            <a:r>
              <a:rPr lang="en-US" altLang="sr-Latn-RS" sz="2000" b="1" dirty="0">
                <a:solidFill>
                  <a:srgbClr val="333333"/>
                </a:solidFill>
                <a:effectLst>
                  <a:outerShdw blurRad="38100" dist="38100" dir="2700000" algn="tl">
                    <a:srgbClr val="000000"/>
                  </a:outerShdw>
                </a:effectLst>
                <a:latin typeface="Times New Roman" pitchFamily="18" charset="0"/>
              </a:rPr>
              <a:t> </a:t>
            </a:r>
            <a:r>
              <a:rPr lang="en-US" altLang="sr-Latn-RS" sz="2000" b="1" dirty="0" err="1" smtClean="0">
                <a:solidFill>
                  <a:srgbClr val="333333"/>
                </a:solidFill>
                <a:effectLst>
                  <a:outerShdw blurRad="38100" dist="38100" dir="2700000" algn="tl">
                    <a:srgbClr val="000000"/>
                  </a:outerShdw>
                </a:effectLst>
                <a:latin typeface="Times New Roman" pitchFamily="18" charset="0"/>
              </a:rPr>
              <a:t>sloja</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en-US" altLang="sr-Latn-RS" sz="2000" b="1" dirty="0" err="1">
                <a:solidFill>
                  <a:srgbClr val="333333"/>
                </a:solidFill>
                <a:effectLst>
                  <a:outerShdw blurRad="38100" dist="38100" dir="2700000" algn="tl">
                    <a:srgbClr val="000000"/>
                  </a:outerShdw>
                </a:effectLst>
                <a:latin typeface="Times New Roman" pitchFamily="18" charset="0"/>
              </a:rPr>
              <a:t>metala</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000" b="1" dirty="0">
              <a:solidFill>
                <a:schemeClr val="bg1"/>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FF0066"/>
                </a:solidFill>
                <a:effectLst>
                  <a:outerShdw blurRad="38100" dist="38100" dir="2700000" algn="tl">
                    <a:srgbClr val="000000"/>
                  </a:outerShdw>
                </a:effectLst>
                <a:latin typeface="Times New Roman" pitchFamily="18" charset="0"/>
              </a:rPr>
              <a:t>r</a:t>
            </a:r>
            <a:r>
              <a:rPr lang="sr-Latn-RS" altLang="sr-Latn-RS" sz="2000" b="1" dirty="0">
                <a:solidFill>
                  <a:srgbClr val="FF0066"/>
                </a:solidFill>
                <a:effectLst>
                  <a:outerShdw blurRad="38100" dist="38100" dir="2700000" algn="tl">
                    <a:srgbClr val="000000"/>
                  </a:outerShdw>
                </a:effectLst>
                <a:latin typeface="Times New Roman" pitchFamily="18" charset="0"/>
              </a:rPr>
              <a:t>ezonancija površinskog plazmona</a:t>
            </a:r>
            <a:r>
              <a:rPr lang="sr-Latn-RS" altLang="sr-Latn-RS" sz="2000" b="1" dirty="0">
                <a:solidFill>
                  <a:schemeClr val="bg1"/>
                </a:solidFill>
                <a:effectLst>
                  <a:outerShdw blurRad="38100" dist="38100" dir="2700000" algn="tl">
                    <a:srgbClr val="000000"/>
                  </a:outerShdw>
                </a:effectLst>
                <a:latin typeface="Times New Roman" pitchFamily="18" charset="0"/>
              </a:rPr>
              <a:t> </a:t>
            </a:r>
            <a:r>
              <a:rPr lang="sr-Latn-RS" altLang="sr-Latn-RS" sz="2000" b="1" dirty="0" smtClean="0">
                <a:solidFill>
                  <a:srgbClr val="333333"/>
                </a:solidFill>
                <a:effectLst>
                  <a:outerShdw blurRad="38100" dist="38100" dir="2700000" algn="tl">
                    <a:srgbClr val="000000"/>
                  </a:outerShdw>
                </a:effectLst>
                <a:latin typeface="Times New Roman" pitchFamily="18" charset="0"/>
              </a:rPr>
              <a:t>(</a:t>
            </a:r>
            <a:r>
              <a:rPr lang="sr-Latn-RS" altLang="sr-Latn-RS" sz="2000" b="1" dirty="0">
                <a:solidFill>
                  <a:srgbClr val="333333"/>
                </a:solidFill>
                <a:effectLst>
                  <a:outerShdw blurRad="38100" dist="38100" dir="2700000" algn="tl">
                    <a:srgbClr val="000000"/>
                  </a:outerShdw>
                </a:effectLst>
                <a:latin typeface="Times New Roman" pitchFamily="18" charset="0"/>
              </a:rPr>
              <a:t>SPR) je zajedni</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ko </a:t>
            </a:r>
            <a:r>
              <a:rPr lang="sr-Latn-CS" altLang="sr-Latn-RS" sz="2000" b="1" dirty="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oscilovanje </a:t>
            </a:r>
            <a:r>
              <a:rPr lang="sr-Latn-RS" altLang="sr-Latn-RS" sz="2000" b="1" dirty="0" smtClean="0">
                <a:solidFill>
                  <a:srgbClr val="333333"/>
                </a:solidFill>
                <a:effectLst>
                  <a:outerShdw blurRad="38100" dist="38100" dir="2700000" algn="tl">
                    <a:srgbClr val="000000"/>
                  </a:outerShdw>
                </a:effectLst>
                <a:latin typeface="Times New Roman" pitchFamily="18" charset="0"/>
              </a:rPr>
              <a:t>valentnih </a:t>
            </a:r>
            <a:r>
              <a:rPr lang="sr-Latn-RS" altLang="sr-Latn-RS" sz="2000" b="1" dirty="0">
                <a:solidFill>
                  <a:srgbClr val="333333"/>
                </a:solidFill>
                <a:effectLst>
                  <a:outerShdw blurRad="38100" dist="38100" dir="2700000" algn="tl">
                    <a:srgbClr val="000000"/>
                  </a:outerShdw>
                </a:effectLst>
                <a:latin typeface="Times New Roman" pitchFamily="18" charset="0"/>
              </a:rPr>
              <a:t>elektrona u </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vrstom </a:t>
            </a:r>
            <a:r>
              <a:rPr lang="sr-Latn-RS" altLang="sr-Latn-RS" sz="2000" b="1" dirty="0" smtClean="0">
                <a:solidFill>
                  <a:srgbClr val="333333"/>
                </a:solidFill>
                <a:effectLst>
                  <a:outerShdw blurRad="38100" dist="38100" dir="2700000" algn="tl">
                    <a:srgbClr val="000000"/>
                  </a:outerShdw>
                </a:effectLst>
                <a:latin typeface="Times New Roman" pitchFamily="18" charset="0"/>
              </a:rPr>
              <a:t>materijalu </a:t>
            </a:r>
            <a:r>
              <a:rPr lang="sr-Latn-RS" altLang="sr-Latn-RS" sz="2000" b="1" dirty="0">
                <a:solidFill>
                  <a:srgbClr val="333333"/>
                </a:solidFill>
                <a:effectLst>
                  <a:outerShdw blurRad="38100" dist="38100" dir="2700000" algn="tl">
                    <a:srgbClr val="000000"/>
                  </a:outerShdw>
                </a:effectLst>
                <a:latin typeface="Times New Roman" pitchFamily="18" charset="0"/>
              </a:rPr>
              <a:t>(metalu) pod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dejstvom upadnog zra</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enja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određene energije</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r</a:t>
            </a:r>
            <a:r>
              <a:rPr lang="sr-Latn-RS" altLang="sr-Latn-RS" sz="2000" b="1" dirty="0">
                <a:solidFill>
                  <a:srgbClr val="333333"/>
                </a:solidFill>
                <a:effectLst>
                  <a:outerShdw blurRad="38100" dist="38100" dir="2700000" algn="tl">
                    <a:srgbClr val="000000"/>
                  </a:outerShdw>
                </a:effectLst>
                <a:latin typeface="Times New Roman" pitchFamily="18" charset="0"/>
              </a:rPr>
              <a:t>ezonancija se uspostavlja kada </a:t>
            </a:r>
            <a:r>
              <a:rPr lang="sr-Latn-RS" altLang="sr-Latn-RS" sz="2000" b="1" dirty="0" smtClean="0">
                <a:solidFill>
                  <a:srgbClr val="333333"/>
                </a:solidFill>
                <a:effectLst>
                  <a:outerShdw blurRad="38100" dist="38100" dir="2700000" algn="tl">
                    <a:srgbClr val="000000"/>
                  </a:outerShdw>
                </a:effectLst>
                <a:latin typeface="Times New Roman" pitchFamily="18" charset="0"/>
              </a:rPr>
              <a:t>se</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smtClean="0">
                <a:solidFill>
                  <a:srgbClr val="333333"/>
                </a:solidFill>
                <a:effectLst>
                  <a:outerShdw blurRad="38100" dist="38100" dir="2700000" algn="tl">
                    <a:srgbClr val="000000"/>
                  </a:outerShdw>
                </a:effectLst>
                <a:latin typeface="Times New Roman" pitchFamily="18" charset="0"/>
              </a:rPr>
              <a:t>frekvencij</a:t>
            </a:r>
            <a:r>
              <a:rPr lang="sr-Latn-CS" altLang="sr-Latn-RS" sz="2000" b="1" dirty="0">
                <a:solidFill>
                  <a:srgbClr val="333333"/>
                </a:solidFill>
                <a:effectLst>
                  <a:outerShdw blurRad="38100" dist="38100" dir="2700000" algn="tl">
                    <a:srgbClr val="000000"/>
                  </a:outerShdw>
                </a:effectLst>
                <a:latin typeface="Times New Roman" pitchFamily="18" charset="0"/>
              </a:rPr>
              <a:t>a</a:t>
            </a:r>
            <a:r>
              <a:rPr lang="sr-Latn-RS" altLang="sr-Latn-RS" sz="2000" b="1" dirty="0">
                <a:solidFill>
                  <a:srgbClr val="333333"/>
                </a:solidFill>
                <a:effectLst>
                  <a:outerShdw blurRad="38100" dist="38100" dir="2700000" algn="tl">
                    <a:srgbClr val="000000"/>
                  </a:outerShdw>
                </a:effectLst>
                <a:latin typeface="Times New Roman" pitchFamily="18" charset="0"/>
              </a:rPr>
              <a:t> upadnog zra</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smtClean="0">
                <a:solidFill>
                  <a:srgbClr val="333333"/>
                </a:solidFill>
                <a:effectLst>
                  <a:outerShdw blurRad="38100" dist="38100" dir="2700000" algn="tl">
                    <a:srgbClr val="000000"/>
                  </a:outerShdw>
                </a:effectLst>
                <a:latin typeface="Times New Roman" pitchFamily="18" charset="0"/>
              </a:rPr>
              <a:t>enja</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izjedna</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i sa frekvencijom </a:t>
            </a:r>
            <a:r>
              <a:rPr lang="sr-Latn-RS" altLang="sr-Latn-RS" sz="2000" b="1" dirty="0" smtClean="0">
                <a:solidFill>
                  <a:srgbClr val="333333"/>
                </a:solidFill>
                <a:effectLst>
                  <a:outerShdw blurRad="38100" dist="38100" dir="2700000" algn="tl">
                    <a:srgbClr val="000000"/>
                  </a:outerShdw>
                </a:effectLst>
                <a:latin typeface="Times New Roman" pitchFamily="18" charset="0"/>
              </a:rPr>
              <a:t>oscilovanja </a:t>
            </a:r>
            <a:r>
              <a:rPr lang="sr-Latn-RS" altLang="sr-Latn-RS" sz="2000" b="1" dirty="0">
                <a:solidFill>
                  <a:srgbClr val="333333"/>
                </a:solidFill>
                <a:effectLst>
                  <a:outerShdw blurRad="38100" dist="38100" dir="2700000" algn="tl">
                    <a:srgbClr val="000000"/>
                  </a:outerShdw>
                </a:effectLst>
                <a:latin typeface="Times New Roman" pitchFamily="18" charset="0"/>
              </a:rPr>
              <a:t>elektrona koji </a:t>
            </a:r>
            <a:r>
              <a:rPr lang="sr-Latn-RS" altLang="sr-Latn-RS" sz="2000" b="1" dirty="0" smtClean="0">
                <a:solidFill>
                  <a:srgbClr val="333333"/>
                </a:solidFill>
                <a:effectLst>
                  <a:outerShdw blurRad="38100" dist="38100" dir="2700000" algn="tl">
                    <a:srgbClr val="000000"/>
                  </a:outerShdw>
                </a:effectLst>
                <a:latin typeface="Times New Roman" pitchFamily="18" charset="0"/>
              </a:rPr>
              <a:t>osciluju</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nasuprot sili restitucije </a:t>
            </a:r>
            <a:r>
              <a:rPr lang="sr-Latn-RS" altLang="sr-Latn-RS" sz="2000" b="1" dirty="0" smtClean="0">
                <a:solidFill>
                  <a:srgbClr val="333333"/>
                </a:solidFill>
                <a:effectLst>
                  <a:outerShdw blurRad="38100" dist="38100" dir="2700000" algn="tl">
                    <a:srgbClr val="000000"/>
                  </a:outerShdw>
                </a:effectLst>
                <a:latin typeface="Times New Roman" pitchFamily="18" charset="0"/>
              </a:rPr>
              <a:t>pozitivnih jezgara</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en-US" altLang="sr-Latn-RS" sz="2000" b="1" dirty="0">
              <a:solidFill>
                <a:schemeClr val="bg1"/>
              </a:solidFill>
              <a:effectLst>
                <a:outerShdw blurRad="38100" dist="38100" dir="2700000" algn="tl">
                  <a:srgbClr val="000000"/>
                </a:outerShdw>
              </a:effectLst>
              <a:latin typeface="Times New Roman" pitchFamily="18" charset="0"/>
            </a:endParaRPr>
          </a:p>
        </p:txBody>
      </p:sp>
      <p:sp>
        <p:nvSpPr>
          <p:cNvPr id="380932" name="Rectangle 4"/>
          <p:cNvSpPr>
            <a:spLocks noChangeArrowheads="1"/>
          </p:cNvSpPr>
          <p:nvPr/>
        </p:nvSpPr>
        <p:spPr bwMode="auto">
          <a:xfrm>
            <a:off x="5041900" y="5543550"/>
            <a:ext cx="28194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1600" b="1" dirty="0">
                <a:solidFill>
                  <a:srgbClr val="333333"/>
                </a:solidFill>
                <a:effectLst>
                  <a:outerShdw blurRad="38100" dist="38100" dir="2700000" algn="tl">
                    <a:srgbClr val="000000"/>
                  </a:outerShdw>
                </a:effectLst>
                <a:latin typeface="Times New Roman" pitchFamily="18" charset="0"/>
              </a:rPr>
              <a:t>a) propagirajući plazmon</a:t>
            </a:r>
          </a:p>
          <a:p>
            <a:endParaRPr lang="sr-Latn-CS" altLang="sr-Latn-RS" sz="1600" b="1" dirty="0">
              <a:solidFill>
                <a:srgbClr val="333333"/>
              </a:solidFill>
              <a:effectLst>
                <a:outerShdw blurRad="38100" dist="38100" dir="2700000" algn="tl">
                  <a:srgbClr val="000000"/>
                </a:outerShdw>
              </a:effectLst>
              <a:latin typeface="Times New Roman" pitchFamily="18" charset="0"/>
            </a:endParaRPr>
          </a:p>
          <a:p>
            <a:r>
              <a:rPr lang="sr-Latn-CS" altLang="sr-Latn-RS" sz="1600" b="1" dirty="0">
                <a:solidFill>
                  <a:srgbClr val="333333"/>
                </a:solidFill>
                <a:effectLst>
                  <a:outerShdw blurRad="38100" dist="38100" dir="2700000" algn="tl">
                    <a:srgbClr val="000000"/>
                  </a:outerShdw>
                </a:effectLst>
                <a:latin typeface="Times New Roman" pitchFamily="18" charset="0"/>
              </a:rPr>
              <a:t>b) lokalizovani površinski</a:t>
            </a:r>
          </a:p>
          <a:p>
            <a:r>
              <a:rPr lang="sr-Latn-CS" altLang="sr-Latn-RS" sz="1600" b="1" dirty="0">
                <a:solidFill>
                  <a:srgbClr val="333333"/>
                </a:solidFill>
                <a:effectLst>
                  <a:outerShdw blurRad="38100" dist="38100" dir="2700000" algn="tl">
                    <a:srgbClr val="000000"/>
                  </a:outerShdw>
                </a:effectLst>
                <a:latin typeface="Times New Roman" pitchFamily="18" charset="0"/>
              </a:rPr>
              <a:t>     plazmon u rezonanciju</a:t>
            </a:r>
          </a:p>
          <a:p>
            <a:endParaRPr lang="en-US" altLang="sr-Latn-RS" sz="1600" b="1" dirty="0">
              <a:solidFill>
                <a:srgbClr val="333333"/>
              </a:solidFill>
              <a:effectLst>
                <a:outerShdw blurRad="38100" dist="38100" dir="2700000" algn="tl">
                  <a:srgbClr val="000000"/>
                </a:outerShdw>
              </a:effectLst>
              <a:latin typeface="Times New Roman" pitchFamily="18" charset="0"/>
            </a:endParaRPr>
          </a:p>
        </p:txBody>
      </p:sp>
      <p:pic>
        <p:nvPicPr>
          <p:cNvPr id="380956" name="Picture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228600"/>
            <a:ext cx="4826000" cy="5208588"/>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380930">
                                            <p:txEl>
                                              <p:pRg st="0" end="0"/>
                                            </p:txEl>
                                          </p:spTgt>
                                        </p:tgtEl>
                                        <p:attrNameLst>
                                          <p:attrName>style.visibility</p:attrName>
                                        </p:attrNameLst>
                                      </p:cBhvr>
                                      <p:to>
                                        <p:strVal val="visible"/>
                                      </p:to>
                                    </p:set>
                                    <p:animEffect transition="in" filter="wipe(down)">
                                      <p:cBhvr>
                                        <p:cTn id="7" dur="500"/>
                                        <p:tgtEl>
                                          <p:spTgt spid="380930">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80930">
                                            <p:txEl>
                                              <p:pRg st="2" end="2"/>
                                            </p:txEl>
                                          </p:spTgt>
                                        </p:tgtEl>
                                        <p:attrNameLst>
                                          <p:attrName>style.visibility</p:attrName>
                                        </p:attrNameLst>
                                      </p:cBhvr>
                                      <p:to>
                                        <p:strVal val="visible"/>
                                      </p:to>
                                    </p:set>
                                    <p:animEffect transition="in" filter="wipe(down)">
                                      <p:cBhvr>
                                        <p:cTn id="10" dur="500"/>
                                        <p:tgtEl>
                                          <p:spTgt spid="380930">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4" fill="hold" nodeType="clickEffect">
                                  <p:stCondLst>
                                    <p:cond delay="0"/>
                                  </p:stCondLst>
                                  <p:childTnLst>
                                    <p:set>
                                      <p:cBhvr>
                                        <p:cTn id="14" dur="1" fill="hold">
                                          <p:stCondLst>
                                            <p:cond delay="0"/>
                                          </p:stCondLst>
                                        </p:cTn>
                                        <p:tgtEl>
                                          <p:spTgt spid="380930">
                                            <p:txEl>
                                              <p:pRg st="4" end="4"/>
                                            </p:txEl>
                                          </p:spTgt>
                                        </p:tgtEl>
                                        <p:attrNameLst>
                                          <p:attrName>style.visibility</p:attrName>
                                        </p:attrNameLst>
                                      </p:cBhvr>
                                      <p:to>
                                        <p:strVal val="visible"/>
                                      </p:to>
                                    </p:set>
                                    <p:animEffect transition="in" filter="wipe(down)">
                                      <p:cBhvr>
                                        <p:cTn id="15" dur="500"/>
                                        <p:tgtEl>
                                          <p:spTgt spid="38093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ChangeArrowheads="1"/>
          </p:cNvSpPr>
          <p:nvPr/>
        </p:nvSpPr>
        <p:spPr bwMode="auto">
          <a:xfrm>
            <a:off x="304800" y="685800"/>
            <a:ext cx="84582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tabLst>
                <a:tab pos="1030288" algn="l"/>
                <a:tab pos="3032125" algn="l"/>
              </a:tabLst>
              <a:defRPr sz="3200">
                <a:solidFill>
                  <a:schemeClr val="tx1"/>
                </a:solidFill>
                <a:latin typeface="Arial" charset="0"/>
                <a:cs typeface="Arial" charset="0"/>
              </a:defRPr>
            </a:lvl1pPr>
            <a:lvl2pPr marL="742950" indent="-285750">
              <a:spcBef>
                <a:spcPct val="20000"/>
              </a:spcBef>
              <a:buChar char="–"/>
              <a:tabLst>
                <a:tab pos="1030288" algn="l"/>
                <a:tab pos="3032125" algn="l"/>
              </a:tabLst>
              <a:defRPr sz="2800">
                <a:solidFill>
                  <a:schemeClr val="tx1"/>
                </a:solidFill>
                <a:latin typeface="Arial" charset="0"/>
                <a:cs typeface="Arial" charset="0"/>
              </a:defRPr>
            </a:lvl2pPr>
            <a:lvl3pPr marL="1143000" indent="-228600">
              <a:spcBef>
                <a:spcPct val="20000"/>
              </a:spcBef>
              <a:buChar char="•"/>
              <a:tabLst>
                <a:tab pos="1030288" algn="l"/>
                <a:tab pos="3032125" algn="l"/>
              </a:tabLst>
              <a:defRPr sz="2400">
                <a:solidFill>
                  <a:schemeClr val="tx1"/>
                </a:solidFill>
                <a:latin typeface="Arial" charset="0"/>
                <a:cs typeface="Arial" charset="0"/>
              </a:defRPr>
            </a:lvl3pPr>
            <a:lvl4pPr marL="1600200" indent="-228600">
              <a:spcBef>
                <a:spcPct val="20000"/>
              </a:spcBef>
              <a:buChar char="–"/>
              <a:tabLst>
                <a:tab pos="1030288" algn="l"/>
                <a:tab pos="3032125" algn="l"/>
              </a:tabLst>
              <a:defRPr sz="2000">
                <a:solidFill>
                  <a:schemeClr val="tx1"/>
                </a:solidFill>
                <a:latin typeface="Arial" charset="0"/>
                <a:cs typeface="Arial" charset="0"/>
              </a:defRPr>
            </a:lvl4pPr>
            <a:lvl5pPr marL="2057400" indent="-228600">
              <a:spcBef>
                <a:spcPct val="20000"/>
              </a:spcBef>
              <a:buChar char="»"/>
              <a:tabLst>
                <a:tab pos="1030288" algn="l"/>
                <a:tab pos="3032125" algn="l"/>
              </a:tabLst>
              <a:defRPr sz="2000">
                <a:solidFill>
                  <a:schemeClr val="tx1"/>
                </a:solidFill>
                <a:latin typeface="Arial" charset="0"/>
                <a:cs typeface="Arial" charset="0"/>
              </a:defRPr>
            </a:lvl5pPr>
            <a:lvl6pPr marL="2514600" indent="-228600" fontAlgn="base">
              <a:spcBef>
                <a:spcPct val="20000"/>
              </a:spcBef>
              <a:spcAft>
                <a:spcPct val="0"/>
              </a:spcAft>
              <a:buChar char="»"/>
              <a:tabLst>
                <a:tab pos="1030288" algn="l"/>
                <a:tab pos="3032125" algn="l"/>
              </a:tabLst>
              <a:defRPr sz="2000">
                <a:solidFill>
                  <a:schemeClr val="tx1"/>
                </a:solidFill>
                <a:latin typeface="Arial" charset="0"/>
                <a:cs typeface="Arial" charset="0"/>
              </a:defRPr>
            </a:lvl6pPr>
            <a:lvl7pPr marL="2971800" indent="-228600" fontAlgn="base">
              <a:spcBef>
                <a:spcPct val="20000"/>
              </a:spcBef>
              <a:spcAft>
                <a:spcPct val="0"/>
              </a:spcAft>
              <a:buChar char="»"/>
              <a:tabLst>
                <a:tab pos="1030288" algn="l"/>
                <a:tab pos="3032125" algn="l"/>
              </a:tabLst>
              <a:defRPr sz="2000">
                <a:solidFill>
                  <a:schemeClr val="tx1"/>
                </a:solidFill>
                <a:latin typeface="Arial" charset="0"/>
                <a:cs typeface="Arial" charset="0"/>
              </a:defRPr>
            </a:lvl7pPr>
            <a:lvl8pPr marL="3429000" indent="-228600" fontAlgn="base">
              <a:spcBef>
                <a:spcPct val="20000"/>
              </a:spcBef>
              <a:spcAft>
                <a:spcPct val="0"/>
              </a:spcAft>
              <a:buChar char="»"/>
              <a:tabLst>
                <a:tab pos="1030288" algn="l"/>
                <a:tab pos="3032125" algn="l"/>
              </a:tabLst>
              <a:defRPr sz="2000">
                <a:solidFill>
                  <a:schemeClr val="tx1"/>
                </a:solidFill>
                <a:latin typeface="Arial" charset="0"/>
                <a:cs typeface="Arial" charset="0"/>
              </a:defRPr>
            </a:lvl8pPr>
            <a:lvl9pPr marL="3886200" indent="-228600" fontAlgn="base">
              <a:spcBef>
                <a:spcPct val="20000"/>
              </a:spcBef>
              <a:spcAft>
                <a:spcPct val="0"/>
              </a:spcAft>
              <a:buChar char="»"/>
              <a:tabLst>
                <a:tab pos="1030288" algn="l"/>
                <a:tab pos="3032125" algn="l"/>
              </a:tabLst>
              <a:defRPr sz="2000">
                <a:solidFill>
                  <a:schemeClr val="tx1"/>
                </a:solidFill>
                <a:latin typeface="Arial" charset="0"/>
                <a:cs typeface="Arial" charset="0"/>
              </a:defRPr>
            </a:lvl9pPr>
          </a:lstStyle>
          <a:p>
            <a:pPr>
              <a:lnSpc>
                <a:spcPct val="90000"/>
              </a:lnSpc>
              <a:buFontTx/>
              <a:buNone/>
            </a:pPr>
            <a:r>
              <a:rPr lang="sr-Latn-CS" altLang="sr-Latn-RS" sz="2800" b="1" u="sng" dirty="0">
                <a:solidFill>
                  <a:srgbClr val="333333"/>
                </a:solidFill>
                <a:effectLst>
                  <a:outerShdw blurRad="38100" dist="38100" dir="2700000" algn="tl">
                    <a:srgbClr val="000000">
                      <a:alpha val="43137"/>
                    </a:srgbClr>
                  </a:outerShdw>
                </a:effectLst>
                <a:latin typeface="Times New Roman" pitchFamily="18" charset="0"/>
              </a:rPr>
              <a:t>Rezonancija površinskog plazmona (</a:t>
            </a:r>
            <a:r>
              <a:rPr lang="sr-Latn-RS" altLang="sr-Latn-RS" sz="2800" b="1" u="sng" dirty="0">
                <a:solidFill>
                  <a:srgbClr val="333333"/>
                </a:solidFill>
                <a:effectLst>
                  <a:outerShdw blurRad="38100" dist="38100" dir="2700000" algn="tl">
                    <a:srgbClr val="000000">
                      <a:alpha val="43137"/>
                    </a:srgbClr>
                  </a:outerShdw>
                </a:effectLst>
                <a:latin typeface="Times New Roman" pitchFamily="18" charset="0"/>
              </a:rPr>
              <a:t>SPR</a:t>
            </a:r>
            <a:r>
              <a:rPr lang="sr-Latn-CS" altLang="sr-Latn-RS" sz="2800" b="1" u="sng" dirty="0">
                <a:solidFill>
                  <a:srgbClr val="333333"/>
                </a:solidFill>
                <a:effectLst>
                  <a:outerShdw blurRad="38100" dist="38100" dir="2700000" algn="tl">
                    <a:srgbClr val="000000">
                      <a:alpha val="43137"/>
                    </a:srgbClr>
                  </a:outerShdw>
                </a:effectLst>
                <a:latin typeface="Times New Roman" pitchFamily="18" charset="0"/>
              </a:rPr>
              <a:t>) </a:t>
            </a:r>
            <a:r>
              <a:rPr lang="sr-Latn-RS" altLang="sr-Latn-RS" sz="2800" b="1" u="sng" dirty="0">
                <a:solidFill>
                  <a:srgbClr val="333333"/>
                </a:solidFill>
                <a:effectLst>
                  <a:outerShdw blurRad="38100" dist="38100" dir="2700000" algn="tl">
                    <a:srgbClr val="000000">
                      <a:alpha val="43137"/>
                    </a:srgbClr>
                  </a:outerShdw>
                </a:effectLst>
                <a:latin typeface="Times New Roman" pitchFamily="18" charset="0"/>
              </a:rPr>
              <a:t>je</a:t>
            </a:r>
            <a:r>
              <a:rPr lang="sr-Latn-CS" altLang="sr-Latn-RS" sz="2800" b="1" u="sng" dirty="0">
                <a:solidFill>
                  <a:srgbClr val="333333"/>
                </a:solidFill>
                <a:effectLst>
                  <a:outerShdw blurRad="38100" dist="38100" dir="2700000" algn="tl">
                    <a:srgbClr val="000000">
                      <a:alpha val="43137"/>
                    </a:srgbClr>
                  </a:outerShdw>
                </a:effectLst>
                <a:latin typeface="Times New Roman" pitchFamily="18" charset="0"/>
              </a:rPr>
              <a:t>,</a:t>
            </a:r>
          </a:p>
          <a:p>
            <a:pPr>
              <a:lnSpc>
                <a:spcPct val="90000"/>
              </a:lnSpc>
              <a:buFontTx/>
              <a:buNone/>
            </a:pPr>
            <a:r>
              <a:rPr lang="sr-Latn-CS" altLang="sr-Latn-RS" sz="2800" b="1" u="sng" dirty="0">
                <a:solidFill>
                  <a:srgbClr val="333333"/>
                </a:solidFill>
                <a:effectLst>
                  <a:outerShdw blurRad="38100" dist="38100" dir="2700000" algn="tl">
                    <a:srgbClr val="000000">
                      <a:alpha val="43137"/>
                    </a:srgbClr>
                  </a:outerShdw>
                </a:effectLst>
                <a:latin typeface="Times New Roman" pitchFamily="18" charset="0"/>
              </a:rPr>
              <a:t> između ostalog, </a:t>
            </a:r>
            <a:r>
              <a:rPr lang="sr-Latn-RS" altLang="sr-Latn-RS" sz="2800" b="1" u="sng" dirty="0">
                <a:solidFill>
                  <a:srgbClr val="333333"/>
                </a:solidFill>
                <a:effectLst>
                  <a:outerShdw blurRad="38100" dist="38100" dir="2700000" algn="tl">
                    <a:srgbClr val="000000">
                      <a:alpha val="43137"/>
                    </a:srgbClr>
                  </a:outerShdw>
                </a:effectLst>
                <a:latin typeface="Times New Roman" pitchFamily="18" charset="0"/>
              </a:rPr>
              <a:t>osnova</a:t>
            </a:r>
            <a:r>
              <a:rPr lang="sr-Latn-CS" altLang="sr-Latn-RS" sz="2800" b="1" u="sng" dirty="0">
                <a:solidFill>
                  <a:srgbClr val="333333"/>
                </a:solidFill>
                <a:effectLst>
                  <a:outerShdw blurRad="38100" dist="38100" dir="2700000" algn="tl">
                    <a:srgbClr val="000000">
                      <a:alpha val="43137"/>
                    </a:srgbClr>
                  </a:outerShdw>
                </a:effectLst>
                <a:latin typeface="Times New Roman" pitchFamily="18" charset="0"/>
              </a:rPr>
              <a:t>:</a:t>
            </a:r>
          </a:p>
          <a:p>
            <a:pPr>
              <a:lnSpc>
                <a:spcPct val="90000"/>
              </a:lnSpc>
              <a:buFontTx/>
              <a:buNone/>
            </a:pPr>
            <a:endParaRPr lang="sr-Latn-CS" altLang="sr-Latn-RS" sz="2400" b="1" u="sng" dirty="0">
              <a:solidFill>
                <a:srgbClr val="333333"/>
              </a:solidFill>
              <a:effectLst>
                <a:outerShdw blurRad="38100" dist="38100" dir="2700000" algn="tl">
                  <a:srgbClr val="000000">
                    <a:alpha val="43137"/>
                  </a:srgbClr>
                </a:outerShdw>
              </a:effectLst>
              <a:latin typeface="Times New Roman" pitchFamily="18" charset="0"/>
            </a:endParaRPr>
          </a:p>
          <a:p>
            <a:pPr marL="342900" indent="-342900">
              <a:lnSpc>
                <a:spcPct val="90000"/>
              </a:lnSpc>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alpha val="43137"/>
                    </a:srgbClr>
                  </a:outerShdw>
                </a:effectLst>
                <a:latin typeface="Times New Roman" pitchFamily="18" charset="0"/>
              </a:rPr>
              <a:t>metoda </a:t>
            </a:r>
            <a:r>
              <a:rPr lang="sr-Latn-CS" altLang="sr-Latn-RS" sz="2400" b="1" dirty="0">
                <a:solidFill>
                  <a:srgbClr val="333333"/>
                </a:solidFill>
                <a:effectLst>
                  <a:outerShdw blurRad="38100" dist="38100" dir="2700000" algn="tl">
                    <a:srgbClr val="000000">
                      <a:alpha val="43137"/>
                    </a:srgbClr>
                  </a:outerShdw>
                </a:effectLst>
                <a:latin typeface="Times New Roman" pitchFamily="18" charset="0"/>
              </a:rPr>
              <a:t>u </a:t>
            </a:r>
            <a:r>
              <a:rPr lang="fi-FI" altLang="sr-Latn-RS" sz="2400" b="1" dirty="0">
                <a:solidFill>
                  <a:srgbClr val="333333"/>
                </a:solidFill>
                <a:effectLst>
                  <a:outerShdw blurRad="38100" dist="38100" dir="2700000" algn="tl">
                    <a:srgbClr val="000000">
                      <a:alpha val="43137"/>
                    </a:srgbClr>
                  </a:outerShdw>
                </a:effectLst>
                <a:latin typeface="Times New Roman" pitchFamily="18" charset="0"/>
              </a:rPr>
              <a:t>ispitivanjima </a:t>
            </a:r>
            <a:r>
              <a:rPr lang="fi-FI" altLang="sr-Latn-RS" sz="2400" b="1" u="sng" dirty="0">
                <a:solidFill>
                  <a:srgbClr val="FF0066"/>
                </a:solidFill>
                <a:effectLst>
                  <a:outerShdw blurRad="38100" dist="38100" dir="2700000" algn="tl">
                    <a:srgbClr val="000000">
                      <a:alpha val="43137"/>
                    </a:srgbClr>
                  </a:outerShdw>
                </a:effectLst>
                <a:latin typeface="Times New Roman" pitchFamily="18" charset="0"/>
              </a:rPr>
              <a:t>osobina površina i tankih</a:t>
            </a:r>
            <a:r>
              <a:rPr lang="sr-Latn-CS" altLang="sr-Latn-RS" sz="2400" b="1" u="sng" dirty="0">
                <a:solidFill>
                  <a:srgbClr val="FF0066"/>
                </a:solidFill>
                <a:effectLst>
                  <a:outerShdw blurRad="38100" dist="38100" dir="2700000" algn="tl">
                    <a:srgbClr val="000000">
                      <a:alpha val="43137"/>
                    </a:srgbClr>
                  </a:outerShdw>
                </a:effectLst>
                <a:latin typeface="Times New Roman" pitchFamily="18" charset="0"/>
              </a:rPr>
              <a:t> f</a:t>
            </a:r>
            <a:r>
              <a:rPr lang="fi-FI" altLang="sr-Latn-RS" sz="2400" b="1" u="sng" dirty="0">
                <a:solidFill>
                  <a:srgbClr val="FF0066"/>
                </a:solidFill>
                <a:effectLst>
                  <a:outerShdw blurRad="38100" dist="38100" dir="2700000" algn="tl">
                    <a:srgbClr val="000000">
                      <a:alpha val="43137"/>
                    </a:srgbClr>
                  </a:outerShdw>
                </a:effectLst>
                <a:latin typeface="Times New Roman" pitchFamily="18" charset="0"/>
              </a:rPr>
              <a:t>ilmova</a:t>
            </a:r>
            <a:endParaRPr lang="sr-Latn-CS" altLang="sr-Latn-RS" sz="2400" b="1" u="sng" dirty="0">
              <a:solidFill>
                <a:srgbClr val="FF0066"/>
              </a:solidFill>
              <a:effectLst>
                <a:outerShdw blurRad="38100" dist="38100" dir="2700000" algn="tl">
                  <a:srgbClr val="000000">
                    <a:alpha val="43137"/>
                  </a:srgbClr>
                </a:outerShdw>
              </a:effectLst>
              <a:latin typeface="Times New Roman" pitchFamily="18" charset="0"/>
            </a:endParaRPr>
          </a:p>
          <a:p>
            <a:pPr marL="342900" indent="-342900">
              <a:lnSpc>
                <a:spcPct val="90000"/>
              </a:lnSpc>
              <a:buFont typeface="Wingdings" panose="05000000000000000000" pitchFamily="2" charset="2"/>
              <a:buChar char="Ø"/>
            </a:pPr>
            <a:endParaRPr lang="sr-Latn-CS" altLang="sr-Latn-RS" sz="2400" b="1" dirty="0">
              <a:solidFill>
                <a:srgbClr val="333333"/>
              </a:solidFill>
              <a:effectLst>
                <a:outerShdw blurRad="38100" dist="38100" dir="2700000" algn="tl">
                  <a:srgbClr val="000000">
                    <a:alpha val="43137"/>
                  </a:srgbClr>
                </a:outerShdw>
              </a:effectLst>
              <a:latin typeface="Times New Roman" pitchFamily="18" charset="0"/>
            </a:endParaRPr>
          </a:p>
          <a:p>
            <a:pPr marL="342900" indent="-342900">
              <a:lnSpc>
                <a:spcPct val="90000"/>
              </a:lnSpc>
              <a:buFont typeface="Wingdings" panose="05000000000000000000" pitchFamily="2" charset="2"/>
              <a:buChar char="Ø"/>
            </a:pPr>
            <a:r>
              <a:rPr lang="sr-Latn-RS" altLang="sr-Latn-RS" sz="2400" b="1" dirty="0" smtClean="0">
                <a:solidFill>
                  <a:srgbClr val="333333"/>
                </a:solidFill>
                <a:effectLst>
                  <a:outerShdw blurRad="38100" dist="38100" dir="2700000" algn="tl">
                    <a:srgbClr val="000000">
                      <a:alpha val="43137"/>
                    </a:srgbClr>
                  </a:outerShdw>
                </a:effectLst>
                <a:latin typeface="Times New Roman" pitchFamily="18" charset="0"/>
              </a:rPr>
              <a:t>mnogih </a:t>
            </a:r>
            <a:r>
              <a:rPr lang="sr-Latn-RS" altLang="sr-Latn-RS" sz="2400" b="1" dirty="0">
                <a:solidFill>
                  <a:srgbClr val="333333"/>
                </a:solidFill>
                <a:effectLst>
                  <a:outerShdw blurRad="38100" dist="38100" dir="2700000" algn="tl">
                    <a:srgbClr val="000000">
                      <a:alpha val="43137"/>
                    </a:srgbClr>
                  </a:outerShdw>
                </a:effectLst>
                <a:latin typeface="Times New Roman" pitchFamily="18" charset="0"/>
              </a:rPr>
              <a:t>standardnih </a:t>
            </a:r>
            <a:r>
              <a:rPr lang="sr-Latn-RS" altLang="sr-Latn-RS" sz="2400" b="1" u="sng" dirty="0">
                <a:solidFill>
                  <a:srgbClr val="FF0066"/>
                </a:solidFill>
                <a:effectLst>
                  <a:outerShdw blurRad="38100" dist="38100" dir="2700000" algn="tl">
                    <a:srgbClr val="000000">
                      <a:alpha val="43137"/>
                    </a:srgbClr>
                  </a:outerShdw>
                </a:effectLst>
                <a:latin typeface="Times New Roman" pitchFamily="18" charset="0"/>
              </a:rPr>
              <a:t>metoda za merenje adsorpcije</a:t>
            </a:r>
            <a:r>
              <a:rPr lang="sr-Latn-RS" altLang="sr-Latn-RS" sz="2400" b="1" dirty="0">
                <a:solidFill>
                  <a:srgbClr val="333333"/>
                </a:solidFill>
                <a:effectLst>
                  <a:outerShdw blurRad="38100" dist="38100" dir="2700000" algn="tl">
                    <a:srgbClr val="000000">
                      <a:alpha val="43137"/>
                    </a:srgbClr>
                  </a:outerShdw>
                </a:effectLst>
                <a:latin typeface="Times New Roman" pitchFamily="18" charset="0"/>
              </a:rPr>
              <a:t> </a:t>
            </a:r>
            <a:r>
              <a:rPr lang="sr-Latn-CS" altLang="sr-Latn-RS" sz="2400" b="1" dirty="0" smtClean="0">
                <a:solidFill>
                  <a:srgbClr val="333333"/>
                </a:solidFill>
                <a:effectLst>
                  <a:outerShdw blurRad="38100" dist="38100" dir="2700000" algn="tl">
                    <a:srgbClr val="000000">
                      <a:alpha val="43137"/>
                    </a:srgbClr>
                  </a:outerShdw>
                </a:effectLst>
                <a:latin typeface="Times New Roman" pitchFamily="18" charset="0"/>
              </a:rPr>
              <a:t>   </a:t>
            </a:r>
            <a:r>
              <a:rPr lang="sr-Latn-RS" altLang="sr-Latn-RS" sz="2400" b="1" dirty="0">
                <a:solidFill>
                  <a:srgbClr val="333333"/>
                </a:solidFill>
                <a:effectLst>
                  <a:outerShdw blurRad="38100" dist="38100" dir="2700000" algn="tl">
                    <a:srgbClr val="000000">
                      <a:alpha val="43137"/>
                    </a:srgbClr>
                  </a:outerShdw>
                </a:effectLst>
                <a:latin typeface="Times New Roman" pitchFamily="18" charset="0"/>
              </a:rPr>
              <a:t>materijala na </a:t>
            </a:r>
            <a:r>
              <a:rPr lang="sr-Latn-CS" altLang="sr-Latn-RS" sz="2400" b="1" dirty="0">
                <a:solidFill>
                  <a:srgbClr val="333333"/>
                </a:solidFill>
                <a:effectLst>
                  <a:outerShdw blurRad="38100" dist="38100" dir="2700000" algn="tl">
                    <a:srgbClr val="000000">
                      <a:alpha val="43137"/>
                    </a:srgbClr>
                  </a:outerShdw>
                </a:effectLst>
                <a:latin typeface="Times New Roman" pitchFamily="18" charset="0"/>
              </a:rPr>
              <a:t>m</a:t>
            </a:r>
            <a:r>
              <a:rPr lang="sr-Latn-RS" altLang="sr-Latn-RS" sz="2400" b="1" dirty="0">
                <a:solidFill>
                  <a:srgbClr val="333333"/>
                </a:solidFill>
                <a:effectLst>
                  <a:outerShdw blurRad="38100" dist="38100" dir="2700000" algn="tl">
                    <a:srgbClr val="000000">
                      <a:alpha val="43137"/>
                    </a:srgbClr>
                  </a:outerShdw>
                </a:effectLst>
                <a:latin typeface="Times New Roman" pitchFamily="18" charset="0"/>
              </a:rPr>
              <a:t>etalnim površinama </a:t>
            </a:r>
            <a:endParaRPr lang="sr-Latn-CS" altLang="sr-Latn-RS" sz="2400" b="1" dirty="0">
              <a:solidFill>
                <a:srgbClr val="333333"/>
              </a:solidFill>
              <a:effectLst>
                <a:outerShdw blurRad="38100" dist="38100" dir="2700000" algn="tl">
                  <a:srgbClr val="000000">
                    <a:alpha val="43137"/>
                  </a:srgbClr>
                </a:outerShdw>
              </a:effectLst>
              <a:latin typeface="Times New Roman" pitchFamily="18" charset="0"/>
            </a:endParaRPr>
          </a:p>
          <a:p>
            <a:pPr marL="342900" indent="-342900">
              <a:lnSpc>
                <a:spcPct val="90000"/>
              </a:lnSpc>
              <a:buFont typeface="Wingdings" panose="05000000000000000000" pitchFamily="2" charset="2"/>
              <a:buChar char="Ø"/>
            </a:pPr>
            <a:endParaRPr lang="sr-Latn-CS" altLang="sr-Latn-RS" sz="2400" b="1" dirty="0">
              <a:solidFill>
                <a:srgbClr val="333333"/>
              </a:solidFill>
              <a:effectLst>
                <a:outerShdw blurRad="38100" dist="38100" dir="2700000" algn="tl">
                  <a:srgbClr val="000000">
                    <a:alpha val="43137"/>
                  </a:srgbClr>
                </a:outerShdw>
              </a:effectLst>
              <a:latin typeface="Times New Roman" pitchFamily="18" charset="0"/>
            </a:endParaRPr>
          </a:p>
          <a:p>
            <a:pPr marL="342900" indent="-342900">
              <a:lnSpc>
                <a:spcPct val="90000"/>
              </a:lnSpc>
              <a:buFont typeface="Wingdings" panose="05000000000000000000" pitchFamily="2" charset="2"/>
              <a:buChar char="Ø"/>
            </a:pPr>
            <a:r>
              <a:rPr lang="pl-PL" altLang="sr-Latn-RS" sz="2400" b="1" dirty="0" smtClean="0">
                <a:solidFill>
                  <a:srgbClr val="333333"/>
                </a:solidFill>
                <a:effectLst>
                  <a:outerShdw blurRad="38100" dist="38100" dir="2700000" algn="tl">
                    <a:srgbClr val="000000">
                      <a:alpha val="43137"/>
                    </a:srgbClr>
                  </a:outerShdw>
                </a:effectLst>
                <a:latin typeface="Times New Roman" pitchFamily="18" charset="0"/>
              </a:rPr>
              <a:t>rada </a:t>
            </a:r>
            <a:r>
              <a:rPr lang="pl-PL" altLang="sr-Latn-RS" sz="2400" b="1" dirty="0">
                <a:solidFill>
                  <a:srgbClr val="333333"/>
                </a:solidFill>
                <a:effectLst>
                  <a:outerShdw blurRad="38100" dist="38100" dir="2700000" algn="tl">
                    <a:srgbClr val="000000">
                      <a:alpha val="43137"/>
                    </a:srgbClr>
                  </a:outerShdw>
                </a:effectLst>
                <a:latin typeface="Times New Roman" pitchFamily="18" charset="0"/>
              </a:rPr>
              <a:t>bojenih </a:t>
            </a:r>
            <a:r>
              <a:rPr lang="pl-PL" altLang="sr-Latn-RS" sz="2400" b="1" u="sng" dirty="0">
                <a:solidFill>
                  <a:srgbClr val="FF0066"/>
                </a:solidFill>
                <a:effectLst>
                  <a:outerShdw blurRad="38100" dist="38100" dir="2700000" algn="tl">
                    <a:srgbClr val="000000">
                      <a:alpha val="43137"/>
                    </a:srgbClr>
                  </a:outerShdw>
                </a:effectLst>
                <a:latin typeface="Times New Roman" pitchFamily="18" charset="0"/>
              </a:rPr>
              <a:t>biosenzora </a:t>
            </a:r>
            <a:r>
              <a:rPr lang="pl-PL" altLang="sr-Latn-RS" sz="2400" b="1" u="sng" dirty="0" smtClean="0">
                <a:solidFill>
                  <a:srgbClr val="FF0066"/>
                </a:solidFill>
                <a:effectLst>
                  <a:outerShdw blurRad="38100" dist="38100" dir="2700000" algn="tl">
                    <a:srgbClr val="000000">
                      <a:alpha val="43137"/>
                    </a:srgbClr>
                  </a:outerShdw>
                </a:effectLst>
                <a:latin typeface="Times New Roman" pitchFamily="18" charset="0"/>
              </a:rPr>
              <a:t>i </a:t>
            </a:r>
            <a:r>
              <a:rPr lang="sr-Latn-RS" altLang="sr-Latn-RS" sz="2400" b="1" u="sng" dirty="0">
                <a:solidFill>
                  <a:srgbClr val="FF0066"/>
                </a:solidFill>
                <a:effectLst>
                  <a:outerShdw blurRad="38100" dist="38100" dir="2700000" algn="tl">
                    <a:srgbClr val="000000">
                      <a:alpha val="43137"/>
                    </a:srgbClr>
                  </a:outerShdw>
                </a:effectLst>
                <a:latin typeface="Times New Roman" pitchFamily="18" charset="0"/>
                <a:cs typeface="Times New Roman" pitchFamily="18" charset="0"/>
              </a:rPr>
              <a:t>č</a:t>
            </a:r>
            <a:r>
              <a:rPr lang="pl-PL" altLang="sr-Latn-RS" sz="2400" b="1" u="sng" dirty="0">
                <a:solidFill>
                  <a:srgbClr val="FF0066"/>
                </a:solidFill>
                <a:effectLst>
                  <a:outerShdw blurRad="38100" dist="38100" dir="2700000" algn="tl">
                    <a:srgbClr val="000000">
                      <a:alpha val="43137"/>
                    </a:srgbClr>
                  </a:outerShdw>
                </a:effectLst>
                <a:latin typeface="Times New Roman" pitchFamily="18" charset="0"/>
              </a:rPr>
              <a:t>ip senzora</a:t>
            </a:r>
          </a:p>
          <a:p>
            <a:pPr marL="342900" indent="-342900">
              <a:lnSpc>
                <a:spcPct val="90000"/>
              </a:lnSpc>
              <a:buFont typeface="Wingdings" panose="05000000000000000000" pitchFamily="2" charset="2"/>
              <a:buChar char="Ø"/>
            </a:pPr>
            <a:endParaRPr lang="en-US" altLang="sr-Latn-RS" sz="2400" b="1" dirty="0">
              <a:solidFill>
                <a:srgbClr val="333333"/>
              </a:solidFill>
              <a:effectLst>
                <a:outerShdw blurRad="38100" dist="38100" dir="2700000" algn="tl">
                  <a:srgbClr val="000000">
                    <a:alpha val="43137"/>
                  </a:srgbClr>
                </a:outerShdw>
              </a:effectLst>
              <a:latin typeface="Times New Roman" pitchFamily="18" charset="0"/>
            </a:endParaRPr>
          </a:p>
          <a:p>
            <a:pPr marL="342900" indent="-342900">
              <a:lnSpc>
                <a:spcPct val="90000"/>
              </a:lnSpc>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alpha val="43137"/>
                    </a:srgbClr>
                  </a:outerShdw>
                </a:effectLst>
                <a:latin typeface="Times New Roman" pitchFamily="18" charset="0"/>
              </a:rPr>
              <a:t>metoda </a:t>
            </a:r>
            <a:r>
              <a:rPr lang="sr-Latn-CS" altLang="sr-Latn-RS" sz="2400" b="1" dirty="0">
                <a:solidFill>
                  <a:srgbClr val="333333"/>
                </a:solidFill>
                <a:effectLst>
                  <a:outerShdw blurRad="38100" dist="38100" dir="2700000" algn="tl">
                    <a:srgbClr val="000000">
                      <a:alpha val="43137"/>
                    </a:srgbClr>
                  </a:outerShdw>
                </a:effectLst>
                <a:latin typeface="Times New Roman" pitchFamily="18" charset="0"/>
              </a:rPr>
              <a:t>u ispitivanjima </a:t>
            </a:r>
            <a:r>
              <a:rPr lang="fi-FI" altLang="sr-Latn-RS" sz="2400" b="1" u="sng" dirty="0">
                <a:solidFill>
                  <a:srgbClr val="FF0066"/>
                </a:solidFill>
                <a:effectLst>
                  <a:outerShdw blurRad="38100" dist="38100" dir="2700000" algn="tl">
                    <a:srgbClr val="000000">
                      <a:alpha val="43137"/>
                    </a:srgbClr>
                  </a:outerShdw>
                </a:effectLst>
                <a:latin typeface="Times New Roman" pitchFamily="18" charset="0"/>
              </a:rPr>
              <a:t>interakcij</a:t>
            </a:r>
            <a:r>
              <a:rPr lang="sr-Latn-CS" altLang="sr-Latn-RS" sz="2400" b="1" u="sng" dirty="0">
                <a:solidFill>
                  <a:srgbClr val="FF0066"/>
                </a:solidFill>
                <a:effectLst>
                  <a:outerShdw blurRad="38100" dist="38100" dir="2700000" algn="tl">
                    <a:srgbClr val="000000">
                      <a:alpha val="43137"/>
                    </a:srgbClr>
                  </a:outerShdw>
                </a:effectLst>
                <a:latin typeface="Times New Roman" pitchFamily="18" charset="0"/>
              </a:rPr>
              <a:t>a</a:t>
            </a:r>
            <a:r>
              <a:rPr lang="fi-FI" altLang="sr-Latn-RS" sz="2400" b="1" u="sng" dirty="0">
                <a:solidFill>
                  <a:srgbClr val="FF0066"/>
                </a:solidFill>
                <a:effectLst>
                  <a:outerShdw blurRad="38100" dist="38100" dir="2700000" algn="tl">
                    <a:srgbClr val="000000">
                      <a:alpha val="43137"/>
                    </a:srgbClr>
                  </a:outerShdw>
                </a:effectLst>
                <a:latin typeface="Times New Roman" pitchFamily="18" charset="0"/>
              </a:rPr>
              <a:t> </a:t>
            </a:r>
            <a:r>
              <a:rPr lang="sr-Latn-CS" altLang="sr-Latn-RS" sz="2400" b="1" u="sng" dirty="0">
                <a:solidFill>
                  <a:srgbClr val="FF0066"/>
                </a:solidFill>
                <a:effectLst>
                  <a:outerShdw blurRad="38100" dist="38100" dir="2700000" algn="tl">
                    <a:srgbClr val="000000">
                      <a:alpha val="43137"/>
                    </a:srgbClr>
                  </a:outerShdw>
                </a:effectLst>
                <a:latin typeface="Times New Roman" pitchFamily="18" charset="0"/>
              </a:rPr>
              <a:t>na graničnim površinama</a:t>
            </a:r>
          </a:p>
          <a:p>
            <a:pPr>
              <a:lnSpc>
                <a:spcPct val="90000"/>
              </a:lnSpc>
              <a:buFontTx/>
              <a:buNone/>
            </a:pPr>
            <a:endParaRPr lang="sr-Latn-CS" altLang="sr-Latn-RS" sz="2400" b="1" dirty="0">
              <a:solidFill>
                <a:srgbClr val="333333"/>
              </a:solidFill>
              <a:effectLst>
                <a:outerShdw blurRad="38100" dist="38100" dir="2700000" algn="tl">
                  <a:srgbClr val="000000">
                    <a:alpha val="43137"/>
                  </a:srgbClr>
                </a:outerShdw>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87778">
                                            <p:txEl>
                                              <p:pRg st="0" end="0"/>
                                            </p:txEl>
                                          </p:spTgt>
                                        </p:tgtEl>
                                        <p:attrNameLst>
                                          <p:attrName>style.visibility</p:attrName>
                                        </p:attrNameLst>
                                      </p:cBhvr>
                                      <p:to>
                                        <p:strVal val="visible"/>
                                      </p:to>
                                    </p:set>
                                    <p:anim calcmode="lin" valueType="num">
                                      <p:cBhvr>
                                        <p:cTn id="7" dur="1000" fill="hold"/>
                                        <p:tgtEl>
                                          <p:spTgt spid="587778">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87778">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87778">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87778">
                                            <p:txEl>
                                              <p:pRg st="1" end="1"/>
                                            </p:txEl>
                                          </p:spTgt>
                                        </p:tgtEl>
                                        <p:attrNameLst>
                                          <p:attrName>style.visibility</p:attrName>
                                        </p:attrNameLst>
                                      </p:cBhvr>
                                      <p:to>
                                        <p:strVal val="visible"/>
                                      </p:to>
                                    </p:set>
                                    <p:anim calcmode="lin" valueType="num">
                                      <p:cBhvr>
                                        <p:cTn id="14" dur="1000" fill="hold"/>
                                        <p:tgtEl>
                                          <p:spTgt spid="587778">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587778">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87778">
                                            <p:txEl>
                                              <p:pRg st="1" end="1"/>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587778">
                                            <p:txEl>
                                              <p:pRg st="3" end="3"/>
                                            </p:txEl>
                                          </p:spTgt>
                                        </p:tgtEl>
                                        <p:attrNameLst>
                                          <p:attrName>style.visibility</p:attrName>
                                        </p:attrNameLst>
                                      </p:cBhvr>
                                      <p:to>
                                        <p:strVal val="visible"/>
                                      </p:to>
                                    </p:set>
                                    <p:anim calcmode="lin" valueType="num">
                                      <p:cBhvr>
                                        <p:cTn id="19" dur="1000" fill="hold"/>
                                        <p:tgtEl>
                                          <p:spTgt spid="587778">
                                            <p:txEl>
                                              <p:pRg st="3" end="3"/>
                                            </p:txEl>
                                          </p:spTgt>
                                        </p:tgtEl>
                                        <p:attrNameLst>
                                          <p:attrName>ppt_x</p:attrName>
                                        </p:attrNameLst>
                                      </p:cBhvr>
                                      <p:tavLst>
                                        <p:tav tm="0">
                                          <p:val>
                                            <p:strVal val="#ppt_x-.2"/>
                                          </p:val>
                                        </p:tav>
                                        <p:tav tm="100000">
                                          <p:val>
                                            <p:strVal val="#ppt_x"/>
                                          </p:val>
                                        </p:tav>
                                      </p:tavLst>
                                    </p:anim>
                                    <p:anim calcmode="lin" valueType="num">
                                      <p:cBhvr>
                                        <p:cTn id="20" dur="1000" fill="hold"/>
                                        <p:tgtEl>
                                          <p:spTgt spid="587778">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587778">
                                            <p:txEl>
                                              <p:pRg st="3" end="3"/>
                                            </p:txEl>
                                          </p:spTgt>
                                        </p:tgtEl>
                                      </p:cBhvr>
                                    </p:animEffect>
                                  </p:childTnLst>
                                </p:cTn>
                              </p:par>
                              <p:par>
                                <p:cTn id="22" presetID="29" presetClass="entr" presetSubtype="0" fill="hold" nodeType="withEffect">
                                  <p:stCondLst>
                                    <p:cond delay="0"/>
                                  </p:stCondLst>
                                  <p:childTnLst>
                                    <p:set>
                                      <p:cBhvr>
                                        <p:cTn id="23" dur="1" fill="hold">
                                          <p:stCondLst>
                                            <p:cond delay="0"/>
                                          </p:stCondLst>
                                        </p:cTn>
                                        <p:tgtEl>
                                          <p:spTgt spid="587778">
                                            <p:txEl>
                                              <p:pRg st="5" end="5"/>
                                            </p:txEl>
                                          </p:spTgt>
                                        </p:tgtEl>
                                        <p:attrNameLst>
                                          <p:attrName>style.visibility</p:attrName>
                                        </p:attrNameLst>
                                      </p:cBhvr>
                                      <p:to>
                                        <p:strVal val="visible"/>
                                      </p:to>
                                    </p:set>
                                    <p:anim calcmode="lin" valueType="num">
                                      <p:cBhvr>
                                        <p:cTn id="24" dur="1000" fill="hold"/>
                                        <p:tgtEl>
                                          <p:spTgt spid="587778">
                                            <p:txEl>
                                              <p:pRg st="5" end="5"/>
                                            </p:txEl>
                                          </p:spTgt>
                                        </p:tgtEl>
                                        <p:attrNameLst>
                                          <p:attrName>ppt_x</p:attrName>
                                        </p:attrNameLst>
                                      </p:cBhvr>
                                      <p:tavLst>
                                        <p:tav tm="0">
                                          <p:val>
                                            <p:strVal val="#ppt_x-.2"/>
                                          </p:val>
                                        </p:tav>
                                        <p:tav tm="100000">
                                          <p:val>
                                            <p:strVal val="#ppt_x"/>
                                          </p:val>
                                        </p:tav>
                                      </p:tavLst>
                                    </p:anim>
                                    <p:anim calcmode="lin" valueType="num">
                                      <p:cBhvr>
                                        <p:cTn id="25" dur="1000" fill="hold"/>
                                        <p:tgtEl>
                                          <p:spTgt spid="587778">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26" dur="1000"/>
                                        <p:tgtEl>
                                          <p:spTgt spid="587778">
                                            <p:txEl>
                                              <p:pRg st="5" end="5"/>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9" presetClass="entr" presetSubtype="0" fill="hold" nodeType="clickEffect">
                                  <p:stCondLst>
                                    <p:cond delay="0"/>
                                  </p:stCondLst>
                                  <p:childTnLst>
                                    <p:set>
                                      <p:cBhvr>
                                        <p:cTn id="30" dur="1" fill="hold">
                                          <p:stCondLst>
                                            <p:cond delay="0"/>
                                          </p:stCondLst>
                                        </p:cTn>
                                        <p:tgtEl>
                                          <p:spTgt spid="587778">
                                            <p:txEl>
                                              <p:pRg st="7" end="7"/>
                                            </p:txEl>
                                          </p:spTgt>
                                        </p:tgtEl>
                                        <p:attrNameLst>
                                          <p:attrName>style.visibility</p:attrName>
                                        </p:attrNameLst>
                                      </p:cBhvr>
                                      <p:to>
                                        <p:strVal val="visible"/>
                                      </p:to>
                                    </p:set>
                                    <p:anim calcmode="lin" valueType="num">
                                      <p:cBhvr>
                                        <p:cTn id="31" dur="1000" fill="hold"/>
                                        <p:tgtEl>
                                          <p:spTgt spid="587778">
                                            <p:txEl>
                                              <p:pRg st="7" end="7"/>
                                            </p:txEl>
                                          </p:spTgt>
                                        </p:tgtEl>
                                        <p:attrNameLst>
                                          <p:attrName>ppt_x</p:attrName>
                                        </p:attrNameLst>
                                      </p:cBhvr>
                                      <p:tavLst>
                                        <p:tav tm="0">
                                          <p:val>
                                            <p:strVal val="#ppt_x-.2"/>
                                          </p:val>
                                        </p:tav>
                                        <p:tav tm="100000">
                                          <p:val>
                                            <p:strVal val="#ppt_x"/>
                                          </p:val>
                                        </p:tav>
                                      </p:tavLst>
                                    </p:anim>
                                    <p:anim calcmode="lin" valueType="num">
                                      <p:cBhvr>
                                        <p:cTn id="32" dur="1000" fill="hold"/>
                                        <p:tgtEl>
                                          <p:spTgt spid="587778">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587778">
                                            <p:txEl>
                                              <p:pRg st="7" end="7"/>
                                            </p:txEl>
                                          </p:spTgt>
                                        </p:tgtEl>
                                      </p:cBhvr>
                                    </p:animEffect>
                                  </p:childTnLst>
                                </p:cTn>
                              </p:par>
                              <p:par>
                                <p:cTn id="34" presetID="29" presetClass="entr" presetSubtype="0" fill="hold" nodeType="withEffect">
                                  <p:stCondLst>
                                    <p:cond delay="0"/>
                                  </p:stCondLst>
                                  <p:childTnLst>
                                    <p:set>
                                      <p:cBhvr>
                                        <p:cTn id="35" dur="1" fill="hold">
                                          <p:stCondLst>
                                            <p:cond delay="0"/>
                                          </p:stCondLst>
                                        </p:cTn>
                                        <p:tgtEl>
                                          <p:spTgt spid="587778">
                                            <p:txEl>
                                              <p:pRg st="9" end="9"/>
                                            </p:txEl>
                                          </p:spTgt>
                                        </p:tgtEl>
                                        <p:attrNameLst>
                                          <p:attrName>style.visibility</p:attrName>
                                        </p:attrNameLst>
                                      </p:cBhvr>
                                      <p:to>
                                        <p:strVal val="visible"/>
                                      </p:to>
                                    </p:set>
                                    <p:anim calcmode="lin" valueType="num">
                                      <p:cBhvr>
                                        <p:cTn id="36" dur="1000" fill="hold"/>
                                        <p:tgtEl>
                                          <p:spTgt spid="587778">
                                            <p:txEl>
                                              <p:pRg st="9" end="9"/>
                                            </p:txEl>
                                          </p:spTgt>
                                        </p:tgtEl>
                                        <p:attrNameLst>
                                          <p:attrName>ppt_x</p:attrName>
                                        </p:attrNameLst>
                                      </p:cBhvr>
                                      <p:tavLst>
                                        <p:tav tm="0">
                                          <p:val>
                                            <p:strVal val="#ppt_x-.2"/>
                                          </p:val>
                                        </p:tav>
                                        <p:tav tm="100000">
                                          <p:val>
                                            <p:strVal val="#ppt_x"/>
                                          </p:val>
                                        </p:tav>
                                      </p:tavLst>
                                    </p:anim>
                                    <p:anim calcmode="lin" valueType="num">
                                      <p:cBhvr>
                                        <p:cTn id="37" dur="1000" fill="hold"/>
                                        <p:tgtEl>
                                          <p:spTgt spid="587778">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38" dur="1000"/>
                                        <p:tgtEl>
                                          <p:spTgt spid="58777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3" name="Rectangle 3"/>
          <p:cNvSpPr>
            <a:spLocks noGrp="1" noChangeArrowheads="1"/>
          </p:cNvSpPr>
          <p:nvPr>
            <p:ph type="body" idx="1"/>
          </p:nvPr>
        </p:nvSpPr>
        <p:spPr>
          <a:xfrm>
            <a:off x="381000" y="228600"/>
            <a:ext cx="8534400" cy="2590800"/>
          </a:xfrm>
        </p:spPr>
        <p:txBody>
          <a:bodyPr/>
          <a:lstStyle/>
          <a:p>
            <a:pPr>
              <a:spcBef>
                <a:spcPts val="0"/>
              </a:spcBef>
              <a:buFont typeface="Wingdings" panose="05000000000000000000" pitchFamily="2" charset="2"/>
              <a:buChar char="Ø"/>
            </a:pPr>
            <a:r>
              <a:rPr lang="sr-Latn-CS" altLang="sr-Latn-RS" sz="2000" b="1" dirty="0" smtClean="0">
                <a:effectLst>
                  <a:outerShdw blurRad="38100" dist="38100" dir="2700000" algn="tl">
                    <a:srgbClr val="FFFFFF"/>
                  </a:outerShdw>
                </a:effectLst>
                <a:latin typeface="Times New Roman" panose="02020603050405020304" pitchFamily="18" charset="0"/>
                <a:cs typeface="Times New Roman" panose="02020603050405020304" pitchFamily="18" charset="0"/>
              </a:rPr>
              <a:t>u </a:t>
            </a:r>
            <a:r>
              <a:rPr lang="sr-Latn-CS" altLang="sr-Latn-RS" sz="2000" b="1" dirty="0">
                <a:effectLst>
                  <a:outerShdw blurRad="38100" dist="38100" dir="2700000" algn="tl">
                    <a:srgbClr val="FFFFFF"/>
                  </a:outerShdw>
                </a:effectLst>
                <a:latin typeface="Times New Roman" panose="02020603050405020304" pitchFamily="18" charset="0"/>
                <a:cs typeface="Times New Roman" panose="02020603050405020304" pitchFamily="18" charset="0"/>
              </a:rPr>
              <a:t>osnovi Ramanovog efekta leži </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neelastično </a:t>
            </a: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rasejanje</a:t>
            </a:r>
            <a:r>
              <a:rPr lang="sr-Latn-CS" altLang="sr-Latn-RS" sz="2000" b="1" dirty="0" smtClean="0">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sr-Latn-CS" altLang="sr-Latn-RS" sz="2000" b="1" dirty="0">
                <a:effectLst>
                  <a:outerShdw blurRad="38100" dist="38100" dir="2700000" algn="tl">
                    <a:srgbClr val="FFFFFF"/>
                  </a:outerShdw>
                </a:effectLst>
                <a:latin typeface="Times New Roman" panose="02020603050405020304" pitchFamily="18" charset="0"/>
                <a:cs typeface="Times New Roman" panose="02020603050405020304" pitchFamily="18" charset="0"/>
              </a:rPr>
              <a:t>monohromatskog upadnog zračenja (laserskog zračenja) iz </a:t>
            </a:r>
            <a:r>
              <a:rPr lang="sr-Latn-CS" altLang="sr-Latn-RS" sz="20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ULJ, </a:t>
            </a:r>
            <a:r>
              <a:rPr lang="sr-Latn-CS" altLang="sr-Latn-RS" sz="2000" b="1" dirty="0" smtClean="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VID (ili bliske </a:t>
            </a:r>
            <a:r>
              <a:rPr lang="sr-Latn-CS" altLang="sr-Latn-RS" sz="2000" b="1" dirty="0">
                <a:solidFill>
                  <a:srgbClr val="FF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IC) oblasti</a:t>
            </a:r>
          </a:p>
          <a:p>
            <a:pPr marL="0" indent="0">
              <a:spcBef>
                <a:spcPts val="0"/>
              </a:spcBef>
              <a:buNone/>
            </a:pPr>
            <a:endParaRPr lang="sr-Latn-CS" altLang="sr-Latn-RS" sz="2000" b="1" dirty="0">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000" b="1" dirty="0" smtClean="0">
                <a:effectLst>
                  <a:outerShdw blurRad="38100" dist="38100" dir="2700000" algn="tl">
                    <a:srgbClr val="FFFFFF"/>
                  </a:outerShdw>
                </a:effectLst>
                <a:latin typeface="Times New Roman" panose="02020603050405020304" pitchFamily="18" charset="0"/>
                <a:cs typeface="Times New Roman" panose="02020603050405020304" pitchFamily="18" charset="0"/>
              </a:rPr>
              <a:t>kada </a:t>
            </a:r>
            <a:r>
              <a:rPr lang="sr-Latn-CS" altLang="sr-Latn-RS" sz="2000" b="1" dirty="0">
                <a:effectLst>
                  <a:outerShdw blurRad="38100" dist="38100" dir="2700000" algn="tl">
                    <a:srgbClr val="FFFFFF"/>
                  </a:outerShdw>
                </a:effectLst>
                <a:latin typeface="Times New Roman" panose="02020603050405020304" pitchFamily="18" charset="0"/>
                <a:cs typeface="Times New Roman" panose="02020603050405020304" pitchFamily="18" charset="0"/>
              </a:rPr>
              <a:t>svetlost prolazi kroz transparenti materijal najveći deo svetlosti se rasejava u </a:t>
            </a:r>
            <a:r>
              <a:rPr lang="sr-Latn-CS" altLang="sr-Latn-RS" sz="2000" b="1" dirty="0" smtClean="0">
                <a:effectLst>
                  <a:outerShdw blurRad="38100" dist="38100" dir="2700000" algn="tl">
                    <a:srgbClr val="FFFFFF"/>
                  </a:outerShdw>
                </a:effectLst>
                <a:latin typeface="Times New Roman" panose="02020603050405020304" pitchFamily="18" charset="0"/>
                <a:cs typeface="Times New Roman" panose="02020603050405020304" pitchFamily="18" charset="0"/>
              </a:rPr>
              <a:t>svim </a:t>
            </a:r>
            <a:r>
              <a:rPr lang="sr-Latn-CS" altLang="sr-Latn-RS" sz="2000" b="1" dirty="0">
                <a:effectLst>
                  <a:outerShdw blurRad="38100" dist="38100" dir="2700000" algn="tl">
                    <a:srgbClr val="FFFFFF"/>
                  </a:outerShdw>
                </a:effectLst>
                <a:latin typeface="Times New Roman" panose="02020603050405020304" pitchFamily="18" charset="0"/>
                <a:cs typeface="Times New Roman" panose="02020603050405020304" pitchFamily="18" charset="0"/>
              </a:rPr>
              <a:t>pravcima</a:t>
            </a:r>
          </a:p>
          <a:p>
            <a:pPr>
              <a:spcBef>
                <a:spcPts val="0"/>
              </a:spcBef>
              <a:buFont typeface="Wingdings" panose="05000000000000000000" pitchFamily="2" charset="2"/>
              <a:buChar char="Ø"/>
            </a:pPr>
            <a:endParaRPr lang="sr-Latn-CS" altLang="sr-Latn-RS" sz="2000" b="1" dirty="0">
              <a:effectLst>
                <a:outerShdw blurRad="38100" dist="38100" dir="2700000" algn="tl">
                  <a:srgbClr val="FFFFFF"/>
                </a:outerShdw>
              </a:effectLst>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000" b="1" dirty="0" smtClean="0">
                <a:effectLst>
                  <a:outerShdw blurRad="38100" dist="38100" dir="2700000" algn="tl">
                    <a:srgbClr val="FFFFFF"/>
                  </a:outerShdw>
                </a:effectLst>
                <a:latin typeface="Times New Roman" panose="02020603050405020304" pitchFamily="18" charset="0"/>
                <a:cs typeface="Times New Roman" panose="02020603050405020304" pitchFamily="18" charset="0"/>
              </a:rPr>
              <a:t>deo </a:t>
            </a:r>
            <a:r>
              <a:rPr lang="sr-Latn-CS" altLang="sr-Latn-RS" sz="2000" b="1" dirty="0">
                <a:effectLst>
                  <a:outerShdw blurRad="38100" dist="38100" dir="2700000" algn="tl">
                    <a:srgbClr val="FFFFFF"/>
                  </a:outerShdw>
                </a:effectLst>
                <a:latin typeface="Times New Roman" panose="02020603050405020304" pitchFamily="18" charset="0"/>
                <a:cs typeface="Times New Roman" panose="02020603050405020304" pitchFamily="18" charset="0"/>
              </a:rPr>
              <a:t>svetlosti, koji se sastoji od fotona nepromenjene energije, poznat je kao </a:t>
            </a: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Rejlijevo rasejanje</a:t>
            </a:r>
            <a:endPar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endPar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000" b="1" dirty="0" smtClean="0">
                <a:effectLst>
                  <a:outerShdw blurRad="38100" dist="38100" dir="2700000" algn="tl">
                    <a:srgbClr val="FFFFFF"/>
                  </a:outerShdw>
                </a:effectLst>
                <a:latin typeface="Times New Roman" panose="02020603050405020304" pitchFamily="18" charset="0"/>
                <a:cs typeface="Times New Roman" panose="02020603050405020304" pitchFamily="18" charset="0"/>
              </a:rPr>
              <a:t>onaj </a:t>
            </a:r>
            <a:r>
              <a:rPr lang="sr-Latn-CS" altLang="sr-Latn-RS" sz="2000" b="1" dirty="0">
                <a:effectLst>
                  <a:outerShdw blurRad="38100" dist="38100" dir="2700000" algn="tl">
                    <a:srgbClr val="FFFFFF"/>
                  </a:outerShdw>
                </a:effectLst>
                <a:latin typeface="Times New Roman" panose="02020603050405020304" pitchFamily="18" charset="0"/>
                <a:cs typeface="Times New Roman" panose="02020603050405020304" pitchFamily="18" charset="0"/>
              </a:rPr>
              <a:t>mnogo manji deo </a:t>
            </a:r>
            <a:r>
              <a:rPr lang="sr-Latn-CS" altLang="sr-Latn-RS" sz="2000" b="1" dirty="0" smtClean="0">
                <a:effectLst>
                  <a:outerShdw blurRad="38100" dist="38100" dir="2700000" algn="tl">
                    <a:srgbClr val="FFFFFF"/>
                  </a:outerShdw>
                </a:effectLst>
                <a:latin typeface="Times New Roman" panose="02020603050405020304" pitchFamily="18" charset="0"/>
                <a:cs typeface="Times New Roman" panose="02020603050405020304" pitchFamily="18" charset="0"/>
              </a:rPr>
              <a:t>upadnog zračenja koji </a:t>
            </a:r>
            <a:r>
              <a:rPr lang="sr-Latn-CS" altLang="sr-Latn-RS" sz="2000" b="1" dirty="0">
                <a:effectLst>
                  <a:outerShdw blurRad="38100" dist="38100" dir="2700000" algn="tl">
                    <a:srgbClr val="FFFFFF"/>
                  </a:outerShdw>
                </a:effectLst>
                <a:latin typeface="Times New Roman" panose="02020603050405020304" pitchFamily="18" charset="0"/>
                <a:cs typeface="Times New Roman" panose="02020603050405020304" pitchFamily="18" charset="0"/>
              </a:rPr>
              <a:t>ima promene u energiji  poznat je </a:t>
            </a:r>
            <a:r>
              <a:rPr lang="sr-Latn-CS" altLang="sr-Latn-RS" sz="2000" b="1" dirty="0" smtClean="0">
                <a:effectLst>
                  <a:outerShdw blurRad="38100" dist="38100" dir="2700000" algn="tl">
                    <a:srgbClr val="FFFFFF"/>
                  </a:outerShdw>
                </a:effectLst>
                <a:latin typeface="Times New Roman" panose="02020603050405020304" pitchFamily="18" charset="0"/>
                <a:cs typeface="Times New Roman" panose="02020603050405020304" pitchFamily="18" charset="0"/>
              </a:rPr>
              <a:t>kao</a:t>
            </a:r>
            <a:r>
              <a:rPr lang="sr-Latn-CS" altLang="sr-Latn-RS" sz="2000" b="1" dirty="0" smtClean="0">
                <a:solidFill>
                  <a:schemeClr val="accent2"/>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 </a:t>
            </a: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RAMANSKO </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rasejanje</a:t>
            </a:r>
          </a:p>
          <a:p>
            <a:pPr>
              <a:spcBef>
                <a:spcPts val="0"/>
              </a:spcBef>
              <a:buFont typeface="Wingdings" panose="05000000000000000000" pitchFamily="2" charset="2"/>
              <a:buChar char="Ø"/>
            </a:pPr>
            <a:endPar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razlika </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 energiji direktno je zavisna od  MOLEKULSKE VRSTE PRISUTNE </a:t>
            </a:r>
            <a:r>
              <a:rPr lang="sr-Latn-CS" altLang="sr-Latn-RS" sz="2000" b="1" dirty="0" smtClean="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U ISPITIVANOM </a:t>
            </a:r>
            <a:r>
              <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rPr>
              <a:t>SISTEMU</a:t>
            </a:r>
          </a:p>
          <a:p>
            <a:pPr>
              <a:lnSpc>
                <a:spcPct val="80000"/>
              </a:lnSpc>
              <a:buFontTx/>
              <a:buNone/>
            </a:pPr>
            <a:endParaRPr lang="sr-Latn-CS" altLang="sr-Latn-RS" sz="2000" b="1" dirty="0">
              <a:solidFill>
                <a:srgbClr val="FF0066"/>
              </a:solidFill>
              <a:effectLst>
                <a:outerShdw blurRad="38100" dist="38100" dir="2700000" algn="tl">
                  <a:srgbClr val="000000"/>
                </a:outerShdw>
              </a:effectLst>
              <a:latin typeface="Times New Roman" panose="02020603050405020304" pitchFamily="18" charset="0"/>
              <a:cs typeface="Times New Roman" panose="02020603050405020304" pitchFamily="18" charset="0"/>
            </a:endParaRPr>
          </a:p>
        </p:txBody>
      </p:sp>
      <p:pic>
        <p:nvPicPr>
          <p:cNvPr id="26624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9400" y="4677509"/>
            <a:ext cx="3844353" cy="2115828"/>
          </a:xfrm>
          <a:prstGeom prst="rect">
            <a:avLst/>
          </a:prstGeom>
          <a:noFill/>
          <a:ln>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140248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7" name="Rectangle 3"/>
          <p:cNvSpPr>
            <a:spLocks noGrp="1" noChangeArrowheads="1"/>
          </p:cNvSpPr>
          <p:nvPr>
            <p:ph type="body" idx="1"/>
          </p:nvPr>
        </p:nvSpPr>
        <p:spPr>
          <a:xfrm>
            <a:off x="304800" y="304800"/>
            <a:ext cx="8534400" cy="6096000"/>
          </a:xfrm>
        </p:spPr>
        <p:txBody>
          <a:bodyPr/>
          <a:lstStyle/>
          <a:p>
            <a:pPr marL="0" indent="0">
              <a:spcBef>
                <a:spcPts val="0"/>
              </a:spcBef>
              <a:buFontTx/>
              <a:buNone/>
              <a:tabLst>
                <a:tab pos="1087438" algn="l"/>
              </a:tabLst>
            </a:pPr>
            <a:r>
              <a:rPr lang="sr-Latn-CS" altLang="sr-Latn-RS" sz="2800" b="1" dirty="0">
                <a:solidFill>
                  <a:schemeClr val="bg1"/>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Za uvođenje površinskog plazmona u rezonanciju koriste se obi</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333333"/>
                </a:solidFill>
                <a:effectLst>
                  <a:outerShdw blurRad="38100" dist="38100" dir="2700000" algn="tl">
                    <a:srgbClr val="000000"/>
                  </a:outerShdw>
                </a:effectLst>
                <a:latin typeface="Times New Roman" pitchFamily="18" charset="0"/>
              </a:rPr>
              <a:t>no dve konfiguracije: </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0" indent="0">
              <a:spcBef>
                <a:spcPts val="0"/>
              </a:spcBef>
              <a:buFontTx/>
              <a:buNone/>
              <a:tabLst>
                <a:tab pos="1087438" algn="l"/>
              </a:tabLst>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1087438" algn="l"/>
              </a:tabLst>
            </a:pPr>
            <a:r>
              <a:rPr lang="sr-Latn-RS" altLang="sr-Latn-RS" sz="2000" b="1" dirty="0" smtClean="0">
                <a:solidFill>
                  <a:srgbClr val="FF0066"/>
                </a:solidFill>
                <a:effectLst>
                  <a:outerShdw blurRad="38100" dist="38100" dir="2700000" algn="tl">
                    <a:srgbClr val="000000"/>
                  </a:outerShdw>
                </a:effectLst>
                <a:latin typeface="Times New Roman" pitchFamily="18" charset="0"/>
              </a:rPr>
              <a:t>Otova</a:t>
            </a:r>
            <a:r>
              <a:rPr lang="sr-Latn-CS" altLang="sr-Latn-RS" sz="2000" b="1" dirty="0" smtClean="0">
                <a:solidFill>
                  <a:srgbClr val="FF0066"/>
                </a:solidFill>
                <a:effectLst>
                  <a:outerShdw blurRad="38100" dist="38100" dir="2700000" algn="tl">
                    <a:srgbClr val="000000"/>
                  </a:outerShdw>
                </a:effectLst>
                <a:latin typeface="Times New Roman" pitchFamily="18" charset="0"/>
              </a:rPr>
              <a:t> </a:t>
            </a:r>
            <a:r>
              <a:rPr lang="sr-Latn-CS" altLang="sr-Latn-RS" sz="2000" b="1" dirty="0">
                <a:solidFill>
                  <a:srgbClr val="FF0066"/>
                </a:solidFill>
                <a:effectLst>
                  <a:outerShdw blurRad="38100" dist="38100" dir="2700000" algn="tl">
                    <a:srgbClr val="000000"/>
                  </a:outerShdw>
                </a:effectLst>
                <a:latin typeface="Times New Roman" pitchFamily="18" charset="0"/>
              </a:rPr>
              <a:t>(Otto)</a:t>
            </a:r>
            <a:r>
              <a:rPr lang="sr-Latn-RS" altLang="sr-Latn-RS" sz="2000" b="1" dirty="0">
                <a:solidFill>
                  <a:srgbClr val="FF0066"/>
                </a:solidFill>
                <a:effectLst>
                  <a:outerShdw blurRad="38100" dist="38100" dir="2700000" algn="tl">
                    <a:srgbClr val="000000"/>
                  </a:outerShdw>
                </a:effectLst>
                <a:latin typeface="Times New Roman" pitchFamily="18" charset="0"/>
              </a:rPr>
              <a:t> </a:t>
            </a:r>
            <a:r>
              <a:rPr lang="sr-Latn-CS" altLang="sr-Latn-RS" sz="2000" b="1" dirty="0">
                <a:solidFill>
                  <a:srgbClr val="FF0066"/>
                </a:solidFill>
                <a:effectLst>
                  <a:outerShdw blurRad="38100" dist="38100" dir="2700000" algn="tl">
                    <a:srgbClr val="000000"/>
                  </a:outerShdw>
                </a:effectLst>
                <a:latin typeface="Times New Roman" pitchFamily="18" charset="0"/>
              </a:rPr>
              <a:t>i</a:t>
            </a:r>
          </a:p>
          <a:p>
            <a:pPr>
              <a:spcBef>
                <a:spcPts val="0"/>
              </a:spcBef>
              <a:buFont typeface="Wingdings" panose="05000000000000000000" pitchFamily="2" charset="2"/>
              <a:buChar char="Ø"/>
              <a:tabLst>
                <a:tab pos="1087438" algn="l"/>
              </a:tabLst>
            </a:pPr>
            <a:r>
              <a:rPr lang="sr-Latn-RS" altLang="sr-Latn-RS" sz="2000" b="1" dirty="0" smtClean="0">
                <a:solidFill>
                  <a:srgbClr val="FF0066"/>
                </a:solidFill>
                <a:effectLst>
                  <a:outerShdw blurRad="38100" dist="38100" dir="2700000" algn="tl">
                    <a:srgbClr val="000000"/>
                  </a:outerShdw>
                </a:effectLst>
                <a:latin typeface="Times New Roman" pitchFamily="18" charset="0"/>
              </a:rPr>
              <a:t> </a:t>
            </a:r>
            <a:r>
              <a:rPr lang="sr-Latn-RS" altLang="sr-Latn-RS" sz="2000" b="1" dirty="0">
                <a:solidFill>
                  <a:srgbClr val="FF0066"/>
                </a:solidFill>
                <a:effectLst>
                  <a:outerShdw blurRad="38100" dist="38100" dir="2700000" algn="tl">
                    <a:srgbClr val="000000"/>
                  </a:outerShdw>
                </a:effectLst>
                <a:latin typeface="Times New Roman" pitchFamily="18" charset="0"/>
              </a:rPr>
              <a:t>Kre</a:t>
            </a:r>
            <a:r>
              <a:rPr lang="en-US" altLang="sr-Latn-RS" sz="20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RS" altLang="sr-Latn-RS" sz="2000" b="1" dirty="0">
                <a:solidFill>
                  <a:srgbClr val="FF0066"/>
                </a:solidFill>
                <a:effectLst>
                  <a:outerShdw blurRad="38100" dist="38100" dir="2700000" algn="tl">
                    <a:srgbClr val="000000"/>
                  </a:outerShdw>
                </a:effectLst>
                <a:latin typeface="Times New Roman" pitchFamily="18" charset="0"/>
              </a:rPr>
              <a:t>manova</a:t>
            </a:r>
            <a:r>
              <a:rPr lang="sr-Latn-CS" altLang="sr-Latn-RS" sz="2000" b="1" dirty="0">
                <a:solidFill>
                  <a:srgbClr val="FF0066"/>
                </a:solidFill>
                <a:effectLst>
                  <a:outerShdw blurRad="38100" dist="38100" dir="2700000" algn="tl">
                    <a:srgbClr val="000000"/>
                  </a:outerShdw>
                </a:effectLst>
                <a:latin typeface="Times New Roman" pitchFamily="18" charset="0"/>
              </a:rPr>
              <a:t> (Kretchman)</a:t>
            </a:r>
          </a:p>
          <a:p>
            <a:pPr>
              <a:spcBef>
                <a:spcPts val="0"/>
              </a:spcBef>
              <a:buFont typeface="Wingdings" panose="05000000000000000000" pitchFamily="2" charset="2"/>
              <a:buChar char="Ø"/>
              <a:tabLst>
                <a:tab pos="1087438" algn="l"/>
              </a:tabLst>
            </a:pPr>
            <a:endParaRPr lang="sr-Latn-CS" altLang="sr-Latn-RS" sz="20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1087438" algn="l"/>
              </a:tabLst>
            </a:pPr>
            <a:r>
              <a:rPr lang="sr-Latn-RS" altLang="sr-Latn-RS" sz="2000" b="1" dirty="0" smtClean="0">
                <a:solidFill>
                  <a:srgbClr val="333333"/>
                </a:solidFill>
                <a:effectLst>
                  <a:outerShdw blurRad="38100" dist="38100" dir="2700000" algn="tl">
                    <a:srgbClr val="000000"/>
                  </a:outerShdw>
                </a:effectLst>
                <a:latin typeface="Times New Roman" pitchFamily="18" charset="0"/>
              </a:rPr>
              <a:t>kod </a:t>
            </a:r>
            <a:r>
              <a:rPr lang="sr-Latn-RS" altLang="sr-Latn-RS" sz="2000" b="1" dirty="0">
                <a:solidFill>
                  <a:srgbClr val="333333"/>
                </a:solidFill>
                <a:effectLst>
                  <a:outerShdw blurRad="38100" dist="38100" dir="2700000" algn="tl">
                    <a:srgbClr val="000000"/>
                  </a:outerShdw>
                </a:effectLst>
                <a:latin typeface="Times New Roman" pitchFamily="18" charset="0"/>
              </a:rPr>
              <a:t>Otove konfiguracije svetlost pada na staklenu priz</a:t>
            </a:r>
            <a:r>
              <a:rPr lang="sr-Latn-CS" altLang="sr-Latn-RS" sz="2000" b="1" dirty="0">
                <a:solidFill>
                  <a:srgbClr val="333333"/>
                </a:solidFill>
                <a:effectLst>
                  <a:outerShdw blurRad="38100" dist="38100" dir="2700000" algn="tl">
                    <a:srgbClr val="000000"/>
                  </a:outerShdw>
                </a:effectLst>
                <a:latin typeface="Times New Roman" pitchFamily="18" charset="0"/>
              </a:rPr>
              <a:t>m</a:t>
            </a:r>
            <a:r>
              <a:rPr lang="sr-Latn-RS" altLang="sr-Latn-RS" sz="2000" b="1" dirty="0">
                <a:solidFill>
                  <a:srgbClr val="333333"/>
                </a:solidFill>
                <a:effectLst>
                  <a:outerShdw blurRad="38100" dist="38100" dir="2700000" algn="tl">
                    <a:srgbClr val="000000"/>
                  </a:outerShdw>
                </a:effectLst>
                <a:latin typeface="Times New Roman" pitchFamily="18" charset="0"/>
              </a:rPr>
              <a:t>u i </a:t>
            </a:r>
            <a:r>
              <a:rPr lang="sr-Latn-RS" altLang="sr-Latn-RS" sz="2000" b="1" dirty="0" smtClean="0">
                <a:solidFill>
                  <a:srgbClr val="333333"/>
                </a:solidFill>
                <a:effectLst>
                  <a:outerShdw blurRad="38100" dist="38100" dir="2700000" algn="tl">
                    <a:srgbClr val="000000"/>
                  </a:outerShdw>
                </a:effectLst>
                <a:latin typeface="Times New Roman" pitchFamily="18" charset="0"/>
              </a:rPr>
              <a:t>unutar </a:t>
            </a:r>
            <a:r>
              <a:rPr lang="sr-Latn-RS" altLang="sr-Latn-RS" sz="2000" b="1" dirty="0">
                <a:solidFill>
                  <a:srgbClr val="333333"/>
                </a:solidFill>
                <a:effectLst>
                  <a:outerShdw blurRad="38100" dist="38100" dir="2700000" algn="tl">
                    <a:srgbClr val="000000"/>
                  </a:outerShdw>
                </a:effectLst>
                <a:latin typeface="Times New Roman" pitchFamily="18" charset="0"/>
              </a:rPr>
              <a:t>nje trpi totalnu</a:t>
            </a:r>
            <a:r>
              <a:rPr lang="sr-Latn-CS" altLang="sr-Latn-RS" sz="2000" b="1" dirty="0">
                <a:solidFill>
                  <a:srgbClr val="333333"/>
                </a:solidFill>
                <a:effectLst>
                  <a:outerShdw blurRad="38100" dist="38100" dir="2700000" algn="tl">
                    <a:srgbClr val="000000"/>
                  </a:outerShdw>
                </a:effectLst>
                <a:latin typeface="Times New Roman" pitchFamily="18" charset="0"/>
              </a:rPr>
              <a:t> unutrašnju </a:t>
            </a:r>
            <a:r>
              <a:rPr lang="sr-Latn-RS" altLang="sr-Latn-RS" sz="2000" b="1" dirty="0">
                <a:solidFill>
                  <a:srgbClr val="333333"/>
                </a:solidFill>
                <a:effectLst>
                  <a:outerShdw blurRad="38100" dist="38100" dir="2700000" algn="tl">
                    <a:srgbClr val="000000"/>
                  </a:outerShdw>
                </a:effectLst>
                <a:latin typeface="Times New Roman" pitchFamily="18" charset="0"/>
              </a:rPr>
              <a:t>refleksiju</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1087438" algn="l"/>
              </a:tabLst>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1087438" algn="l"/>
              </a:tabLst>
            </a:pPr>
            <a:r>
              <a:rPr lang="sr-Latn-CS" altLang="sr-Latn-RS" sz="2000" b="1" dirty="0" smtClean="0">
                <a:solidFill>
                  <a:srgbClr val="333333"/>
                </a:solidFill>
                <a:effectLst>
                  <a:outerShdw blurRad="38100" dist="38100" dir="2700000" algn="tl">
                    <a:srgbClr val="000000"/>
                  </a:outerShdw>
                </a:effectLst>
                <a:latin typeface="Times New Roman" pitchFamily="18" charset="0"/>
              </a:rPr>
              <a:t>efekat </a:t>
            </a:r>
            <a:r>
              <a:rPr lang="sr-Latn-CS" altLang="sr-Latn-RS" sz="2000" b="1" dirty="0">
                <a:solidFill>
                  <a:srgbClr val="333333"/>
                </a:solidFill>
                <a:effectLst>
                  <a:outerShdw blurRad="38100" dist="38100" dir="2700000" algn="tl">
                    <a:srgbClr val="000000"/>
                  </a:outerShdw>
                </a:effectLst>
                <a:latin typeface="Times New Roman" pitchFamily="18" charset="0"/>
              </a:rPr>
              <a:t>totalne unutrašnje refleksije javlja se samo kada se  upadno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zra</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enje prelama iz opti</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ki guš</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000" b="1" dirty="0">
                <a:solidFill>
                  <a:srgbClr val="333333"/>
                </a:solidFill>
                <a:effectLst>
                  <a:outerShdw blurRad="38100" dist="38100" dir="2700000" algn="tl">
                    <a:srgbClr val="000000"/>
                  </a:outerShdw>
                </a:effectLst>
                <a:latin typeface="Times New Roman" pitchFamily="18" charset="0"/>
              </a:rPr>
              <a:t>e u opti</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ki ređu sredinu i kada pada na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površinu pod uglom koji je ve</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000" b="1" dirty="0">
                <a:solidFill>
                  <a:srgbClr val="333333"/>
                </a:solidFill>
                <a:effectLst>
                  <a:outerShdw blurRad="38100" dist="38100" dir="2700000" algn="tl">
                    <a:srgbClr val="000000"/>
                  </a:outerShdw>
                </a:effectLst>
                <a:latin typeface="Times New Roman" pitchFamily="18" charset="0"/>
              </a:rPr>
              <a:t>i od kriti</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nog ugla (kriti</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ni ugao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minimalna vrednost ugla pri kojoj se refleksija javlja)</a:t>
            </a:r>
          </a:p>
          <a:p>
            <a:pPr>
              <a:spcBef>
                <a:spcPts val="0"/>
              </a:spcBef>
              <a:buFont typeface="Wingdings" panose="05000000000000000000" pitchFamily="2" charset="2"/>
              <a:buChar char="Ø"/>
              <a:tabLst>
                <a:tab pos="1087438" algn="l"/>
              </a:tabLst>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1087438" algn="l"/>
              </a:tabLst>
            </a:pPr>
            <a:r>
              <a:rPr lang="sr-Latn-CS" altLang="sr-Latn-RS" sz="2000" b="1" dirty="0" smtClean="0">
                <a:solidFill>
                  <a:srgbClr val="333333"/>
                </a:solidFill>
                <a:effectLst>
                  <a:outerShdw blurRad="38100" dist="38100" dir="2700000" algn="tl">
                    <a:srgbClr val="000000"/>
                  </a:outerShdw>
                </a:effectLst>
                <a:latin typeface="Times New Roman" pitchFamily="18" charset="0"/>
              </a:rPr>
              <a:t>između </a:t>
            </a:r>
            <a:r>
              <a:rPr lang="sr-Latn-CS" altLang="sr-Latn-RS" sz="2000" b="1" dirty="0">
                <a:solidFill>
                  <a:srgbClr val="333333"/>
                </a:solidFill>
                <a:effectLst>
                  <a:outerShdw blurRad="38100" dist="38100" dir="2700000" algn="tl">
                    <a:srgbClr val="000000"/>
                  </a:outerShdw>
                </a:effectLst>
                <a:latin typeface="Times New Roman" pitchFamily="18" charset="0"/>
              </a:rPr>
              <a:t>stakla i metala se postavlja veoma tanak sloj </a:t>
            </a:r>
            <a:r>
              <a:rPr lang="sr-Latn-CS" altLang="sr-Latn-RS" sz="2000" b="1" dirty="0" smtClean="0">
                <a:solidFill>
                  <a:srgbClr val="333333"/>
                </a:solidFill>
                <a:effectLst>
                  <a:outerShdw blurRad="38100" dist="38100" dir="2700000" algn="tl">
                    <a:srgbClr val="000000"/>
                  </a:outerShdw>
                </a:effectLst>
                <a:latin typeface="Times New Roman" pitchFamily="18" charset="0"/>
              </a:rPr>
              <a:t>dielektrika (npr</a:t>
            </a:r>
            <a:r>
              <a:rPr lang="sr-Latn-CS" altLang="sr-Latn-RS" sz="2000" b="1" dirty="0">
                <a:solidFill>
                  <a:srgbClr val="333333"/>
                </a:solidFill>
                <a:effectLst>
                  <a:outerShdw blurRad="38100" dist="38100" dir="2700000" algn="tl">
                    <a:srgbClr val="000000"/>
                  </a:outerShdw>
                </a:effectLst>
                <a:latin typeface="Times New Roman" pitchFamily="18" charset="0"/>
              </a:rPr>
              <a:t>. vazduha) tako da tzv. nepostojeći zrak</a:t>
            </a:r>
            <a:r>
              <a:rPr lang="sr-Latn-RS" altLang="sr-Latn-RS" sz="20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(“evanescent wave”) </a:t>
            </a:r>
            <a:r>
              <a:rPr lang="sr-Latn-RS" altLang="sr-Latn-RS" sz="2000" b="1" dirty="0">
                <a:solidFill>
                  <a:srgbClr val="333333"/>
                </a:solidFill>
                <a:effectLst>
                  <a:outerShdw blurRad="38100" dist="38100" dir="2700000" algn="tl">
                    <a:srgbClr val="000000"/>
                  </a:outerShdw>
                </a:effectLst>
                <a:latin typeface="Times New Roman" pitchFamily="18" charset="0"/>
              </a:rPr>
              <a:t>mo</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RS" altLang="sr-Latn-RS" sz="2000" b="1" dirty="0">
                <a:solidFill>
                  <a:srgbClr val="333333"/>
                </a:solidFill>
                <a:effectLst>
                  <a:outerShdw blurRad="38100" dist="38100" dir="2700000" algn="tl">
                    <a:srgbClr val="000000"/>
                  </a:outerShdw>
                </a:effectLst>
                <a:latin typeface="Times New Roman" pitchFamily="18" charset="0"/>
              </a:rPr>
              <a:t>e da </a:t>
            </a:r>
            <a:r>
              <a:rPr lang="sr-Latn-CS" altLang="sr-Latn-RS" sz="2000" b="1" dirty="0" smtClean="0">
                <a:solidFill>
                  <a:srgbClr val="333333"/>
                </a:solidFill>
                <a:effectLst>
                  <a:outerShdw blurRad="38100" dist="38100" dir="2700000" algn="tl">
                    <a:srgbClr val="000000"/>
                  </a:outerShdw>
                </a:effectLst>
                <a:latin typeface="Times New Roman" pitchFamily="18" charset="0"/>
              </a:rPr>
              <a:t>  </a:t>
            </a:r>
            <a:r>
              <a:rPr lang="sr-Latn-RS" altLang="sr-Latn-RS" sz="2000" b="1" dirty="0">
                <a:solidFill>
                  <a:srgbClr val="333333"/>
                </a:solidFill>
                <a:effectLst>
                  <a:outerShdw blurRad="38100" dist="38100" dir="2700000" algn="tl">
                    <a:srgbClr val="000000"/>
                  </a:outerShdw>
                </a:effectLst>
                <a:latin typeface="Times New Roman" pitchFamily="18" charset="0"/>
              </a:rPr>
              <a:t>reaguje sa elektronskim talasom na površini metala i pobudi </a:t>
            </a:r>
            <a:r>
              <a:rPr lang="sr-Latn-RS" altLang="sr-Latn-RS" sz="2000" b="1" dirty="0" smtClean="0">
                <a:solidFill>
                  <a:srgbClr val="333333"/>
                </a:solidFill>
                <a:effectLst>
                  <a:outerShdw blurRad="38100" dist="38100" dir="2700000" algn="tl">
                    <a:srgbClr val="000000"/>
                  </a:outerShdw>
                </a:effectLst>
                <a:latin typeface="Times New Roman" pitchFamily="18" charset="0"/>
              </a:rPr>
              <a:t>plazmon</a:t>
            </a:r>
          </a:p>
          <a:p>
            <a:pPr marL="0" indent="0">
              <a:spcBef>
                <a:spcPts val="0"/>
              </a:spcBef>
              <a:buNone/>
              <a:tabLst>
                <a:tab pos="1087438" algn="l"/>
              </a:tabLst>
            </a:pPr>
            <a:r>
              <a:rPr lang="sr-Latn-RS" altLang="sr-Latn-RS" sz="2000" b="1" dirty="0" smtClean="0">
                <a:solidFill>
                  <a:srgbClr val="333333"/>
                </a:solidFill>
                <a:effectLst>
                  <a:outerShdw blurRad="38100" dist="38100" dir="2700000" algn="tl">
                    <a:srgbClr val="000000"/>
                  </a:outerShdw>
                </a:effectLst>
                <a:latin typeface="Times New Roman" pitchFamily="18" charset="0"/>
              </a:rPr>
              <a:t> </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tabLst>
                <a:tab pos="1087438" algn="l"/>
              </a:tabLst>
            </a:pPr>
            <a:r>
              <a:rPr lang="pl-PL" altLang="sr-Latn-RS" sz="2000" b="1" dirty="0" smtClean="0">
                <a:solidFill>
                  <a:srgbClr val="333333"/>
                </a:solidFill>
                <a:effectLst>
                  <a:outerShdw blurRad="38100" dist="38100" dir="2700000" algn="tl">
                    <a:srgbClr val="000000"/>
                  </a:outerShdw>
                </a:effectLst>
                <a:latin typeface="Times New Roman" pitchFamily="18" charset="0"/>
              </a:rPr>
              <a:t>plazmon </a:t>
            </a:r>
            <a:r>
              <a:rPr lang="pl-PL" altLang="sr-Latn-RS" sz="2000" b="1" dirty="0">
                <a:solidFill>
                  <a:srgbClr val="333333"/>
                </a:solidFill>
                <a:effectLst>
                  <a:outerShdw blurRad="38100" dist="38100" dir="2700000" algn="tl">
                    <a:srgbClr val="000000"/>
                  </a:outerShdw>
                </a:effectLst>
                <a:latin typeface="Times New Roman" pitchFamily="18" charset="0"/>
              </a:rPr>
              <a:t>se pobuđuje na unutrašnjoj strani metalnog </a:t>
            </a:r>
            <a:r>
              <a:rPr lang="pl-PL" altLang="sr-Latn-RS" sz="2000" b="1" dirty="0" smtClean="0">
                <a:solidFill>
                  <a:srgbClr val="333333"/>
                </a:solidFill>
                <a:effectLst>
                  <a:outerShdw blurRad="38100" dist="38100" dir="2700000" algn="tl">
                    <a:srgbClr val="000000"/>
                  </a:outerShdw>
                </a:effectLst>
                <a:latin typeface="Times New Roman" pitchFamily="18" charset="0"/>
              </a:rPr>
              <a:t>filma</a:t>
            </a:r>
            <a:endParaRPr lang="pl-PL" altLang="sr-Latn-RS" sz="20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5" name="Rectangle 3"/>
          <p:cNvSpPr>
            <a:spLocks noGrp="1" noChangeArrowheads="1"/>
          </p:cNvSpPr>
          <p:nvPr>
            <p:ph type="body" idx="1"/>
          </p:nvPr>
        </p:nvSpPr>
        <p:spPr>
          <a:xfrm>
            <a:off x="381000" y="457200"/>
            <a:ext cx="8382000" cy="5105400"/>
          </a:xfrm>
        </p:spPr>
        <p:txBody>
          <a:bodyPr/>
          <a:lstStyle/>
          <a:p>
            <a:pPr>
              <a:spcBef>
                <a:spcPts val="0"/>
              </a:spcBef>
              <a:buFont typeface="Wingdings" panose="05000000000000000000" pitchFamily="2" charset="2"/>
              <a:buChar char="Ø"/>
            </a:pPr>
            <a:r>
              <a:rPr lang="pl-PL" altLang="sr-Latn-RS" sz="2200" b="1" dirty="0" smtClean="0">
                <a:solidFill>
                  <a:srgbClr val="333333"/>
                </a:solidFill>
                <a:effectLst>
                  <a:outerShdw blurRad="38100" dist="38100" dir="2700000" algn="tl">
                    <a:srgbClr val="000000"/>
                  </a:outerShdw>
                </a:effectLst>
                <a:latin typeface="Times New Roman" pitchFamily="18" charset="0"/>
              </a:rPr>
              <a:t>u </a:t>
            </a:r>
            <a:r>
              <a:rPr lang="pl-PL" altLang="sr-Latn-RS" sz="2200" b="1" dirty="0">
                <a:solidFill>
                  <a:srgbClr val="333333"/>
                </a:solidFill>
                <a:effectLst>
                  <a:outerShdw blurRad="38100" dist="38100" dir="2700000" algn="tl">
                    <a:srgbClr val="000000"/>
                  </a:outerShdw>
                </a:effectLst>
                <a:latin typeface="Times New Roman" pitchFamily="18" charset="0"/>
              </a:rPr>
              <a:t>Kre</a:t>
            </a:r>
            <a:r>
              <a:rPr lang="en-U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pl-PL" altLang="sr-Latn-RS" sz="2200" b="1" dirty="0">
                <a:solidFill>
                  <a:srgbClr val="333333"/>
                </a:solidFill>
                <a:effectLst>
                  <a:outerShdw blurRad="38100" dist="38100" dir="2700000" algn="tl">
                    <a:srgbClr val="000000"/>
                  </a:outerShdw>
                </a:effectLst>
                <a:latin typeface="Times New Roman" pitchFamily="18" charset="0"/>
              </a:rPr>
              <a:t>manovoj konfiguraciji metal se naparava na stakleni </a:t>
            </a:r>
            <a:r>
              <a:rPr lang="pl-PL" altLang="sr-Latn-RS" sz="2200" b="1" dirty="0" smtClean="0">
                <a:solidFill>
                  <a:srgbClr val="333333"/>
                </a:solidFill>
                <a:effectLst>
                  <a:outerShdw blurRad="38100" dist="38100" dir="2700000" algn="tl">
                    <a:srgbClr val="000000"/>
                  </a:outerShdw>
                </a:effectLst>
                <a:latin typeface="Times New Roman" pitchFamily="18" charset="0"/>
              </a:rPr>
              <a:t>blok </a:t>
            </a:r>
            <a:r>
              <a:rPr lang="pl-PL" altLang="sr-Latn-RS" sz="2200" b="1" dirty="0">
                <a:solidFill>
                  <a:srgbClr val="333333"/>
                </a:solidFill>
                <a:effectLst>
                  <a:outerShdw blurRad="38100" dist="38100" dir="2700000" algn="tl">
                    <a:srgbClr val="000000"/>
                  </a:outerShdw>
                </a:effectLst>
                <a:latin typeface="Times New Roman" pitchFamily="18" charset="0"/>
              </a:rPr>
              <a:t>prizme</a:t>
            </a:r>
          </a:p>
          <a:p>
            <a:pPr>
              <a:spcBef>
                <a:spcPts val="0"/>
              </a:spcBef>
              <a:buFont typeface="Wingdings" panose="05000000000000000000" pitchFamily="2" charset="2"/>
              <a:buChar char="Ø"/>
            </a:pPr>
            <a:endParaRPr lang="pl-PL" altLang="sr-Latn-RS" sz="22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200" b="1" dirty="0" smtClean="0">
                <a:solidFill>
                  <a:srgbClr val="333333"/>
                </a:solidFill>
                <a:effectLst>
                  <a:outerShdw blurRad="38100" dist="38100" dir="2700000" algn="tl">
                    <a:srgbClr val="000000"/>
                  </a:outerShdw>
                </a:effectLst>
                <a:latin typeface="Times New Roman" pitchFamily="18" charset="0"/>
              </a:rPr>
              <a:t>p</a:t>
            </a:r>
            <a:r>
              <a:rPr lang="fi-FI" altLang="sr-Latn-RS" sz="2200" b="1" dirty="0">
                <a:solidFill>
                  <a:srgbClr val="333333"/>
                </a:solidFill>
                <a:effectLst>
                  <a:outerShdw blurRad="38100" dist="38100" dir="2700000" algn="tl">
                    <a:srgbClr val="000000"/>
                  </a:outerShdw>
                </a:effectLst>
                <a:latin typeface="Times New Roman" pitchFamily="18" charset="0"/>
              </a:rPr>
              <a:t>obuđivanje površinskog plazmona se pos</a:t>
            </a:r>
            <a:r>
              <a:rPr lang="sr-Latn-CS" altLang="sr-Latn-RS" sz="2200" b="1" dirty="0">
                <a:solidFill>
                  <a:srgbClr val="333333"/>
                </a:solidFill>
                <a:effectLst>
                  <a:outerShdw blurRad="38100" dist="38100" dir="2700000" algn="tl">
                    <a:srgbClr val="000000"/>
                  </a:outerShdw>
                </a:effectLst>
                <a:latin typeface="Times New Roman" pitchFamily="18" charset="0"/>
              </a:rPr>
              <a:t>ti</a:t>
            </a:r>
            <a:r>
              <a:rPr lang="en-U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2200" b="1" dirty="0">
                <a:solidFill>
                  <a:srgbClr val="333333"/>
                </a:solidFill>
                <a:effectLst>
                  <a:outerShdw blurRad="38100" dist="38100" dir="2700000" algn="tl">
                    <a:srgbClr val="000000"/>
                  </a:outerShdw>
                </a:effectLst>
                <a:latin typeface="Times New Roman" pitchFamily="18" charset="0"/>
              </a:rPr>
              <a:t>e kada </a:t>
            </a:r>
            <a:r>
              <a:rPr lang="fi-FI" altLang="sr-Latn-RS" sz="2200" b="1" dirty="0">
                <a:solidFill>
                  <a:srgbClr val="333333"/>
                </a:solidFill>
                <a:effectLst>
                  <a:outerShdw blurRad="38100" dist="38100" dir="2700000" algn="tl">
                    <a:srgbClr val="000000"/>
                  </a:outerShdw>
                </a:effectLst>
                <a:latin typeface="Times New Roman" pitchFamily="18" charset="0"/>
              </a:rPr>
              <a:t>ravanski polarizovana </a:t>
            </a:r>
            <a:r>
              <a:rPr lang="sr-Latn-CS" altLang="sr-Latn-RS" sz="2200" b="1" dirty="0" smtClean="0">
                <a:solidFill>
                  <a:srgbClr val="333333"/>
                </a:solidFill>
                <a:effectLst>
                  <a:outerShdw blurRad="38100" dist="38100" dir="2700000" algn="tl">
                    <a:srgbClr val="000000"/>
                  </a:outerShdw>
                </a:effectLst>
                <a:latin typeface="Times New Roman" pitchFamily="18" charset="0"/>
              </a:rPr>
              <a:t> </a:t>
            </a:r>
            <a:r>
              <a:rPr lang="fi-FI" altLang="sr-Latn-RS" sz="2200" b="1" dirty="0">
                <a:solidFill>
                  <a:srgbClr val="333333"/>
                </a:solidFill>
                <a:effectLst>
                  <a:outerShdw blurRad="38100" dist="38100" dir="2700000" algn="tl">
                    <a:srgbClr val="000000"/>
                  </a:outerShdw>
                </a:effectLst>
                <a:latin typeface="Times New Roman" pitchFamily="18" charset="0"/>
              </a:rPr>
              <a:t>upadna svetlost</a:t>
            </a:r>
            <a:r>
              <a:rPr lang="sr-Latn-CS" altLang="sr-Latn-RS" sz="2200" b="1" dirty="0">
                <a:solidFill>
                  <a:srgbClr val="333333"/>
                </a:solidFill>
                <a:effectLst>
                  <a:outerShdw blurRad="38100" dist="38100" dir="2700000" algn="tl">
                    <a:srgbClr val="000000"/>
                  </a:outerShdw>
                </a:effectLst>
                <a:latin typeface="Times New Roman" pitchFamily="18" charset="0"/>
              </a:rPr>
              <a:t>, koja </a:t>
            </a:r>
            <a:r>
              <a:rPr lang="fi-FI" altLang="sr-Latn-RS" sz="2200" b="1" dirty="0">
                <a:solidFill>
                  <a:srgbClr val="333333"/>
                </a:solidFill>
                <a:effectLst>
                  <a:outerShdw blurRad="38100" dist="38100" dir="2700000" algn="tl">
                    <a:srgbClr val="000000"/>
                  </a:outerShdw>
                </a:effectLst>
                <a:latin typeface="Times New Roman" pitchFamily="18" charset="0"/>
              </a:rPr>
              <a:t> podle</a:t>
            </a:r>
            <a:r>
              <a:rPr lang="fi-FI"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fi-FI" altLang="sr-Latn-RS" sz="2200" b="1" dirty="0">
                <a:solidFill>
                  <a:srgbClr val="333333"/>
                </a:solidFill>
                <a:effectLst>
                  <a:outerShdw blurRad="38100" dist="38100" dir="2700000" algn="tl">
                    <a:srgbClr val="000000"/>
                  </a:outerShdw>
                </a:effectLst>
                <a:latin typeface="Times New Roman" pitchFamily="18" charset="0"/>
              </a:rPr>
              <a:t>e efektu totalne unutrašnje refleksije</a:t>
            </a:r>
            <a:r>
              <a:rPr lang="sr-Latn-CS" altLang="sr-Latn-RS" sz="2200" b="1" dirty="0">
                <a:solidFill>
                  <a:srgbClr val="333333"/>
                </a:solidFill>
                <a:effectLst>
                  <a:outerShdw blurRad="38100" dist="38100" dir="2700000" algn="tl">
                    <a:srgbClr val="000000"/>
                  </a:outerShdw>
                </a:effectLst>
                <a:latin typeface="Times New Roman" pitchFamily="18" charset="0"/>
              </a:rPr>
              <a:t>,</a:t>
            </a:r>
            <a:r>
              <a:rPr lang="fi-FI" altLang="sr-Latn-RS" sz="2200" b="1" dirty="0">
                <a:solidFill>
                  <a:srgbClr val="333333"/>
                </a:solidFill>
                <a:effectLst>
                  <a:outerShdw blurRad="38100" dist="38100" dir="2700000" algn="tl">
                    <a:srgbClr val="000000"/>
                  </a:outerShdw>
                </a:effectLst>
                <a:latin typeface="Times New Roman" pitchFamily="18" charset="0"/>
              </a:rPr>
              <a:t> </a:t>
            </a:r>
            <a:r>
              <a:rPr lang="fi-FI" altLang="sr-Latn-RS" sz="2200" b="1" dirty="0" smtClean="0">
                <a:solidFill>
                  <a:srgbClr val="333333"/>
                </a:solidFill>
                <a:effectLst>
                  <a:outerShdw blurRad="38100" dist="38100" dir="2700000" algn="tl">
                    <a:srgbClr val="000000"/>
                  </a:outerShdw>
                </a:effectLst>
                <a:latin typeface="Times New Roman" pitchFamily="18" charset="0"/>
              </a:rPr>
              <a:t>pada </a:t>
            </a:r>
            <a:r>
              <a:rPr lang="fi-FI" altLang="sr-Latn-RS" sz="2200" b="1" dirty="0">
                <a:solidFill>
                  <a:srgbClr val="333333"/>
                </a:solidFill>
                <a:effectLst>
                  <a:outerShdw blurRad="38100" dist="38100" dir="2700000" algn="tl">
                    <a:srgbClr val="000000"/>
                  </a:outerShdw>
                </a:effectLst>
                <a:latin typeface="Times New Roman" pitchFamily="18" charset="0"/>
              </a:rPr>
              <a:t>na grani</a:t>
            </a:r>
            <a:r>
              <a:rPr lang="sr-Latn-R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fi-FI" altLang="sr-Latn-RS" sz="2200" b="1" dirty="0">
                <a:solidFill>
                  <a:srgbClr val="333333"/>
                </a:solidFill>
                <a:effectLst>
                  <a:outerShdw blurRad="38100" dist="38100" dir="2700000" algn="tl">
                    <a:srgbClr val="000000"/>
                  </a:outerShdw>
                </a:effectLst>
                <a:latin typeface="Times New Roman" pitchFamily="18" charset="0"/>
              </a:rPr>
              <a:t>nu površinu koju </a:t>
            </a:r>
            <a:r>
              <a:rPr lang="sr-Latn-R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fi-FI" altLang="sr-Latn-RS" sz="2200" b="1" dirty="0">
                <a:solidFill>
                  <a:srgbClr val="333333"/>
                </a:solidFill>
                <a:effectLst>
                  <a:outerShdw blurRad="38100" dist="38100" dir="2700000" algn="tl">
                    <a:srgbClr val="000000"/>
                  </a:outerShdw>
                </a:effectLst>
                <a:latin typeface="Times New Roman" pitchFamily="18" charset="0"/>
              </a:rPr>
              <a:t>ine</a:t>
            </a:r>
            <a:r>
              <a:rPr lang="sr-Latn-CS" altLang="sr-Latn-RS" sz="2200" b="1" dirty="0" smtClean="0">
                <a:solidFill>
                  <a:srgbClr val="333333"/>
                </a:solidFill>
                <a:effectLst>
                  <a:outerShdw blurRad="38100" dist="38100" dir="2700000" algn="tl">
                    <a:srgbClr val="000000"/>
                  </a:outerShdw>
                </a:effectLst>
                <a:latin typeface="Times New Roman" pitchFamily="18" charset="0"/>
              </a:rPr>
              <a:t>:</a:t>
            </a:r>
          </a:p>
          <a:p>
            <a:pPr marL="0" indent="0">
              <a:spcBef>
                <a:spcPts val="0"/>
              </a:spcBef>
              <a:buNone/>
            </a:pPr>
            <a:endParaRPr lang="sr-Latn-CS" altLang="sr-Latn-RS" sz="2200" b="1" dirty="0">
              <a:solidFill>
                <a:srgbClr val="333333"/>
              </a:solidFill>
              <a:effectLst>
                <a:outerShdw blurRad="38100" dist="38100" dir="2700000" algn="tl">
                  <a:srgbClr val="000000"/>
                </a:outerShdw>
              </a:effectLst>
              <a:latin typeface="Times New Roman" pitchFamily="18" charset="0"/>
            </a:endParaRPr>
          </a:p>
          <a:p>
            <a:pPr marL="0" indent="0">
              <a:spcBef>
                <a:spcPts val="0"/>
              </a:spcBef>
              <a:buNone/>
            </a:pPr>
            <a:r>
              <a:rPr lang="sr-Latn-CS" altLang="sr-Latn-RS" sz="2200" b="1" dirty="0">
                <a:solidFill>
                  <a:srgbClr val="333333"/>
                </a:solidFill>
                <a:effectLst>
                  <a:outerShdw blurRad="38100" dist="38100" dir="2700000" algn="tl">
                    <a:srgbClr val="000000"/>
                  </a:outerShdw>
                </a:effectLst>
                <a:latin typeface="Times New Roman" pitchFamily="18" charset="0"/>
              </a:rPr>
              <a:t>	</a:t>
            </a:r>
            <a:r>
              <a:rPr lang="fi-FI" altLang="sr-Latn-RS" sz="2200" b="1" dirty="0">
                <a:solidFill>
                  <a:srgbClr val="333333"/>
                </a:solidFill>
                <a:effectLst>
                  <a:outerShdw blurRad="38100" dist="38100" dir="2700000" algn="tl">
                    <a:srgbClr val="000000"/>
                  </a:outerShdw>
                </a:effectLst>
                <a:latin typeface="Times New Roman" pitchFamily="18" charset="0"/>
              </a:rPr>
              <a:t>a) provodni sloj prelaznog metala koji je nanet na </a:t>
            </a:r>
            <a:r>
              <a:rPr lang="fi-FI" altLang="sr-Latn-RS" sz="2200" b="1" dirty="0" smtClean="0">
                <a:solidFill>
                  <a:srgbClr val="333333"/>
                </a:solidFill>
                <a:effectLst>
                  <a:outerShdw blurRad="38100" dist="38100" dir="2700000" algn="tl">
                    <a:srgbClr val="000000"/>
                  </a:outerShdw>
                </a:effectLst>
                <a:latin typeface="Times New Roman" pitchFamily="18" charset="0"/>
              </a:rPr>
              <a:t>stakleni</a:t>
            </a:r>
            <a:endParaRPr lang="sr-Latn-RS" altLang="sr-Latn-RS" sz="2200" b="1" dirty="0" smtClean="0">
              <a:solidFill>
                <a:srgbClr val="333333"/>
              </a:solidFill>
              <a:effectLst>
                <a:outerShdw blurRad="38100" dist="38100" dir="2700000" algn="tl">
                  <a:srgbClr val="000000"/>
                </a:outerShdw>
              </a:effectLst>
              <a:latin typeface="Times New Roman" pitchFamily="18" charset="0"/>
            </a:endParaRPr>
          </a:p>
          <a:p>
            <a:pPr marL="0" indent="0">
              <a:spcBef>
                <a:spcPts val="0"/>
              </a:spcBef>
              <a:buNone/>
            </a:pPr>
            <a:r>
              <a:rPr lang="sr-Latn-RS" altLang="sr-Latn-RS" sz="2200" b="1" dirty="0">
                <a:solidFill>
                  <a:srgbClr val="333333"/>
                </a:solidFill>
                <a:effectLst>
                  <a:outerShdw blurRad="38100" dist="38100" dir="2700000" algn="tl">
                    <a:srgbClr val="000000"/>
                  </a:outerShdw>
                </a:effectLst>
                <a:latin typeface="Times New Roman" pitchFamily="18" charset="0"/>
              </a:rPr>
              <a:t> </a:t>
            </a:r>
            <a:r>
              <a:rPr lang="sr-Latn-RS" altLang="sr-Latn-RS" sz="2200" b="1" dirty="0" smtClean="0">
                <a:solidFill>
                  <a:srgbClr val="333333"/>
                </a:solidFill>
                <a:effectLst>
                  <a:outerShdw blurRad="38100" dist="38100" dir="2700000" algn="tl">
                    <a:srgbClr val="000000"/>
                  </a:outerShdw>
                </a:effectLst>
                <a:latin typeface="Times New Roman" pitchFamily="18" charset="0"/>
              </a:rPr>
              <a:t>                </a:t>
            </a:r>
            <a:r>
              <a:rPr lang="fi-FI" altLang="sr-Latn-RS" sz="2200" b="1" dirty="0" smtClean="0">
                <a:solidFill>
                  <a:srgbClr val="333333"/>
                </a:solidFill>
                <a:effectLst>
                  <a:outerShdw blurRad="38100" dist="38100" dir="2700000" algn="tl">
                    <a:srgbClr val="000000"/>
                  </a:outerShdw>
                </a:effectLst>
                <a:latin typeface="Times New Roman" pitchFamily="18" charset="0"/>
              </a:rPr>
              <a:t> </a:t>
            </a:r>
            <a:r>
              <a:rPr lang="sr-Latn-CS" altLang="sr-Latn-RS" sz="2200" b="1" dirty="0">
                <a:solidFill>
                  <a:srgbClr val="333333"/>
                </a:solidFill>
                <a:effectLst>
                  <a:outerShdw blurRad="38100" dist="38100" dir="2700000" algn="tl">
                    <a:srgbClr val="000000"/>
                  </a:outerShdw>
                </a:effectLst>
                <a:latin typeface="Times New Roman" pitchFamily="18" charset="0"/>
              </a:rPr>
              <a:t>nosa</a:t>
            </a:r>
            <a:r>
              <a:rPr lang="fi-FI"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fi-FI" altLang="sr-Latn-RS" sz="2200" b="1" dirty="0">
                <a:solidFill>
                  <a:srgbClr val="333333"/>
                </a:solidFill>
                <a:effectLst>
                  <a:outerShdw blurRad="38100" dist="38100" dir="2700000" algn="tl">
                    <a:srgbClr val="000000"/>
                  </a:outerShdw>
                </a:effectLst>
                <a:latin typeface="Times New Roman" pitchFamily="18" charset="0"/>
              </a:rPr>
              <a:t>  </a:t>
            </a:r>
            <a:r>
              <a:rPr lang="fi-FI" altLang="sr-Latn-RS" sz="2200" b="1" dirty="0" smtClean="0">
                <a:solidFill>
                  <a:srgbClr val="333333"/>
                </a:solidFill>
                <a:effectLst>
                  <a:outerShdw blurRad="38100" dist="38100" dir="2700000" algn="tl">
                    <a:srgbClr val="000000"/>
                  </a:outerShdw>
                </a:effectLst>
                <a:latin typeface="Times New Roman" pitchFamily="18" charset="0"/>
              </a:rPr>
              <a:t>(</a:t>
            </a:r>
            <a:r>
              <a:rPr lang="fi-FI" altLang="sr-Latn-RS" sz="2200" b="1" dirty="0">
                <a:solidFill>
                  <a:srgbClr val="333333"/>
                </a:solidFill>
                <a:effectLst>
                  <a:outerShdw blurRad="38100" dist="38100" dir="2700000" algn="tl">
                    <a:srgbClr val="000000"/>
                  </a:outerShdw>
                </a:effectLst>
                <a:latin typeface="Times New Roman" pitchFamily="18" charset="0"/>
              </a:rPr>
              <a:t>sa </a:t>
            </a:r>
            <a:r>
              <a:rPr lang="fi-FI" altLang="sr-Latn-RS" sz="2200" b="1" dirty="0" smtClean="0">
                <a:solidFill>
                  <a:srgbClr val="333333"/>
                </a:solidFill>
                <a:effectLst>
                  <a:outerShdw blurRad="38100" dist="38100" dir="2700000" algn="tl">
                    <a:srgbClr val="000000"/>
                  </a:outerShdw>
                </a:effectLst>
                <a:latin typeface="Times New Roman" pitchFamily="18" charset="0"/>
              </a:rPr>
              <a:t>visoki</a:t>
            </a:r>
            <a:r>
              <a:rPr lang="sr-Latn-RS" altLang="sr-Latn-RS" sz="2200" b="1" dirty="0" smtClean="0">
                <a:solidFill>
                  <a:srgbClr val="333333"/>
                </a:solidFill>
                <a:effectLst>
                  <a:outerShdw blurRad="38100" dist="38100" dir="2700000" algn="tl">
                    <a:srgbClr val="000000"/>
                  </a:outerShdw>
                </a:effectLst>
                <a:latin typeface="Times New Roman" pitchFamily="18" charset="0"/>
              </a:rPr>
              <a:t>m</a:t>
            </a:r>
            <a:r>
              <a:rPr lang="fi-FI" altLang="sr-Latn-RS" sz="2200" b="1" dirty="0" smtClean="0">
                <a:solidFill>
                  <a:srgbClr val="333333"/>
                </a:solidFill>
                <a:effectLst>
                  <a:outerShdw blurRad="38100" dist="38100" dir="2700000" algn="tl">
                    <a:srgbClr val="000000"/>
                  </a:outerShdw>
                </a:effectLst>
                <a:latin typeface="Times New Roman" pitchFamily="18" charset="0"/>
              </a:rPr>
              <a:t> </a:t>
            </a:r>
            <a:r>
              <a:rPr lang="fi-FI" altLang="sr-Latn-RS" sz="2200" b="1" dirty="0">
                <a:solidFill>
                  <a:srgbClr val="333333"/>
                </a:solidFill>
                <a:effectLst>
                  <a:outerShdw blurRad="38100" dist="38100" dir="2700000" algn="tl">
                    <a:srgbClr val="000000"/>
                  </a:outerShdw>
                </a:effectLst>
                <a:latin typeface="Times New Roman" pitchFamily="18" charset="0"/>
              </a:rPr>
              <a:t>indeksom prelamanja) i</a:t>
            </a:r>
            <a:endParaRPr lang="sr-Latn-CS" altLang="sr-Latn-RS" sz="2200" b="1" dirty="0">
              <a:solidFill>
                <a:srgbClr val="333333"/>
              </a:solidFill>
              <a:effectLst>
                <a:outerShdw blurRad="38100" dist="38100" dir="2700000" algn="tl">
                  <a:srgbClr val="000000"/>
                </a:outerShdw>
              </a:effectLst>
              <a:latin typeface="Times New Roman" pitchFamily="18" charset="0"/>
            </a:endParaRPr>
          </a:p>
          <a:p>
            <a:pPr marL="0" indent="0">
              <a:spcBef>
                <a:spcPts val="0"/>
              </a:spcBef>
              <a:buNone/>
            </a:pPr>
            <a:r>
              <a:rPr lang="fi-FI" altLang="sr-Latn-RS" sz="2200" b="1" dirty="0">
                <a:solidFill>
                  <a:srgbClr val="333333"/>
                </a:solidFill>
                <a:effectLst>
                  <a:outerShdw blurRad="38100" dist="38100" dir="2700000" algn="tl">
                    <a:srgbClr val="000000"/>
                  </a:outerShdw>
                </a:effectLst>
                <a:latin typeface="Times New Roman" pitchFamily="18" charset="0"/>
              </a:rPr>
              <a:t> </a:t>
            </a:r>
            <a:r>
              <a:rPr lang="sr-Latn-CS" altLang="sr-Latn-RS" sz="2200" b="1" dirty="0">
                <a:solidFill>
                  <a:srgbClr val="333333"/>
                </a:solidFill>
                <a:effectLst>
                  <a:outerShdw blurRad="38100" dist="38100" dir="2700000" algn="tl">
                    <a:srgbClr val="000000"/>
                  </a:outerShdw>
                </a:effectLst>
                <a:latin typeface="Times New Roman" pitchFamily="18" charset="0"/>
              </a:rPr>
              <a:t>	</a:t>
            </a:r>
            <a:r>
              <a:rPr lang="fi-FI" altLang="sr-Latn-RS" sz="2200" b="1" dirty="0">
                <a:solidFill>
                  <a:srgbClr val="333333"/>
                </a:solidFill>
                <a:effectLst>
                  <a:outerShdw blurRad="38100" dist="38100" dir="2700000" algn="tl">
                    <a:srgbClr val="000000"/>
                  </a:outerShdw>
                </a:effectLst>
                <a:latin typeface="Times New Roman" pitchFamily="18" charset="0"/>
              </a:rPr>
              <a:t>b) spoljašnja, dielektri</a:t>
            </a:r>
            <a:r>
              <a:rPr lang="sr-Latn-R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fi-FI" altLang="sr-Latn-RS" sz="2200" b="1" dirty="0">
                <a:solidFill>
                  <a:srgbClr val="333333"/>
                </a:solidFill>
                <a:effectLst>
                  <a:outerShdw blurRad="38100" dist="38100" dir="2700000" algn="tl">
                    <a:srgbClr val="000000"/>
                  </a:outerShdw>
                </a:effectLst>
                <a:latin typeface="Times New Roman" pitchFamily="18" charset="0"/>
              </a:rPr>
              <a:t>na,</a:t>
            </a:r>
            <a:r>
              <a:rPr lang="sr-Latn-CS" altLang="sr-Latn-RS" sz="2200" b="1" dirty="0">
                <a:solidFill>
                  <a:srgbClr val="333333"/>
                </a:solidFill>
                <a:effectLst>
                  <a:outerShdw blurRad="38100" dist="38100" dir="2700000" algn="tl">
                    <a:srgbClr val="000000"/>
                  </a:outerShdw>
                </a:effectLst>
                <a:latin typeface="Times New Roman" pitchFamily="18" charset="0"/>
              </a:rPr>
              <a:t> </a:t>
            </a:r>
            <a:r>
              <a:rPr lang="fi-FI" altLang="sr-Latn-RS" sz="2200" b="1" dirty="0">
                <a:solidFill>
                  <a:srgbClr val="333333"/>
                </a:solidFill>
                <a:effectLst>
                  <a:outerShdw blurRad="38100" dist="38100" dir="2700000" algn="tl">
                    <a:srgbClr val="000000"/>
                  </a:outerShdw>
                </a:effectLst>
                <a:latin typeface="Times New Roman" pitchFamily="18" charset="0"/>
              </a:rPr>
              <a:t>sredina (gas ili te</a:t>
            </a:r>
            <a:r>
              <a:rPr lang="en-US" altLang="sr-Latn-RS" sz="22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fi-FI" altLang="sr-Latn-RS" sz="2200" b="1" dirty="0">
                <a:solidFill>
                  <a:srgbClr val="333333"/>
                </a:solidFill>
                <a:effectLst>
                  <a:outerShdw blurRad="38100" dist="38100" dir="2700000" algn="tl">
                    <a:srgbClr val="000000"/>
                  </a:outerShdw>
                </a:effectLst>
                <a:latin typeface="Times New Roman" pitchFamily="18" charset="0"/>
              </a:rPr>
              <a:t>nost</a:t>
            </a:r>
            <a:r>
              <a:rPr lang="fi-FI" altLang="sr-Latn-RS" sz="2200" b="1" dirty="0" smtClean="0">
                <a:solidFill>
                  <a:srgbClr val="333333"/>
                </a:solidFill>
                <a:effectLst>
                  <a:outerShdw blurRad="38100" dist="38100" dir="2700000" algn="tl">
                    <a:srgbClr val="000000"/>
                  </a:outerShdw>
                </a:effectLst>
                <a:latin typeface="Times New Roman" pitchFamily="18" charset="0"/>
              </a:rPr>
              <a:t>)</a:t>
            </a:r>
            <a:endParaRPr lang="sr-Latn-RS" altLang="sr-Latn-RS" sz="2200" b="1" dirty="0" smtClean="0">
              <a:solidFill>
                <a:srgbClr val="333333"/>
              </a:solidFill>
              <a:effectLst>
                <a:outerShdw blurRad="38100" dist="38100" dir="2700000" algn="tl">
                  <a:srgbClr val="000000"/>
                </a:outerShdw>
              </a:effectLst>
              <a:latin typeface="Times New Roman" pitchFamily="18" charset="0"/>
            </a:endParaRPr>
          </a:p>
          <a:p>
            <a:pPr marL="0" indent="0">
              <a:spcBef>
                <a:spcPts val="0"/>
              </a:spcBef>
              <a:buNone/>
            </a:pPr>
            <a:r>
              <a:rPr lang="sr-Latn-RS" altLang="sr-Latn-RS" sz="2200" b="1" dirty="0">
                <a:solidFill>
                  <a:srgbClr val="333333"/>
                </a:solidFill>
                <a:effectLst>
                  <a:outerShdw blurRad="38100" dist="38100" dir="2700000" algn="tl">
                    <a:srgbClr val="000000"/>
                  </a:outerShdw>
                </a:effectLst>
                <a:latin typeface="Times New Roman" pitchFamily="18" charset="0"/>
              </a:rPr>
              <a:t> </a:t>
            </a:r>
            <a:r>
              <a:rPr lang="sr-Latn-RS" altLang="sr-Latn-RS" sz="2200" b="1" dirty="0" smtClean="0">
                <a:solidFill>
                  <a:srgbClr val="333333"/>
                </a:solidFill>
                <a:effectLst>
                  <a:outerShdw blurRad="38100" dist="38100" dir="2700000" algn="tl">
                    <a:srgbClr val="000000"/>
                  </a:outerShdw>
                </a:effectLst>
                <a:latin typeface="Times New Roman" pitchFamily="18" charset="0"/>
              </a:rPr>
              <a:t>                 </a:t>
            </a:r>
            <a:r>
              <a:rPr lang="fi-FI" altLang="sr-Latn-RS" sz="2200" b="1" dirty="0" smtClean="0">
                <a:solidFill>
                  <a:srgbClr val="333333"/>
                </a:solidFill>
                <a:effectLst>
                  <a:outerShdw blurRad="38100" dist="38100" dir="2700000" algn="tl">
                    <a:srgbClr val="000000"/>
                  </a:outerShdw>
                </a:effectLst>
                <a:latin typeface="Times New Roman" pitchFamily="18" charset="0"/>
              </a:rPr>
              <a:t>(</a:t>
            </a:r>
            <a:r>
              <a:rPr lang="fi-FI" altLang="sr-Latn-RS" sz="2200" b="1" dirty="0">
                <a:solidFill>
                  <a:srgbClr val="333333"/>
                </a:solidFill>
                <a:effectLst>
                  <a:outerShdw blurRad="38100" dist="38100" dir="2700000" algn="tl">
                    <a:srgbClr val="000000"/>
                  </a:outerShdw>
                </a:effectLst>
                <a:latin typeface="Times New Roman" pitchFamily="18" charset="0"/>
              </a:rPr>
              <a:t>malog indeksa prelamanja)</a:t>
            </a:r>
            <a:endParaRPr lang="en-US" altLang="sr-Latn-RS" sz="22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pl-PL" altLang="sr-Latn-RS" sz="22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200" b="1" dirty="0" smtClean="0">
                <a:solidFill>
                  <a:srgbClr val="333333"/>
                </a:solidFill>
                <a:effectLst>
                  <a:outerShdw blurRad="38100" dist="38100" dir="2700000" algn="tl">
                    <a:srgbClr val="000000"/>
                  </a:outerShdw>
                </a:effectLst>
                <a:latin typeface="Times New Roman" pitchFamily="18" charset="0"/>
              </a:rPr>
              <a:t>plazmon </a:t>
            </a:r>
            <a:r>
              <a:rPr lang="pl-PL" altLang="sr-Latn-RS" sz="2200" b="1" dirty="0">
                <a:solidFill>
                  <a:srgbClr val="333333"/>
                </a:solidFill>
                <a:effectLst>
                  <a:outerShdw blurRad="38100" dist="38100" dir="2700000" algn="tl">
                    <a:srgbClr val="000000"/>
                  </a:outerShdw>
                </a:effectLst>
                <a:latin typeface="Times New Roman" pitchFamily="18" charset="0"/>
              </a:rPr>
              <a:t>se pobuđuje na spoljašnjoj strani metalnog filma</a:t>
            </a:r>
          </a:p>
          <a:p>
            <a:pPr>
              <a:spcBef>
                <a:spcPts val="0"/>
              </a:spcBef>
              <a:buFont typeface="Wingdings" panose="05000000000000000000" pitchFamily="2" charset="2"/>
              <a:buChar char="Ø"/>
            </a:pPr>
            <a:endParaRPr lang="pl-PL" altLang="sr-Latn-RS" sz="22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pl-PL" altLang="sr-Latn-RS" sz="2200" b="1" dirty="0" smtClean="0">
                <a:solidFill>
                  <a:srgbClr val="FF0066"/>
                </a:solidFill>
                <a:effectLst>
                  <a:outerShdw blurRad="38100" dist="38100" dir="2700000" algn="tl">
                    <a:srgbClr val="000000"/>
                  </a:outerShdw>
                </a:effectLst>
                <a:latin typeface="Times New Roman" pitchFamily="18" charset="0"/>
              </a:rPr>
              <a:t>ovo </a:t>
            </a:r>
            <a:r>
              <a:rPr lang="pl-PL" altLang="sr-Latn-RS" sz="2200" b="1" dirty="0">
                <a:solidFill>
                  <a:srgbClr val="FF0066"/>
                </a:solidFill>
                <a:effectLst>
                  <a:outerShdw blurRad="38100" dist="38100" dir="2700000" algn="tl">
                    <a:srgbClr val="000000"/>
                  </a:outerShdw>
                </a:effectLst>
                <a:latin typeface="Times New Roman" pitchFamily="18" charset="0"/>
              </a:rPr>
              <a:t>je konfiguracija koja se naj</a:t>
            </a:r>
            <a:r>
              <a:rPr lang="sr-Latn-RS" altLang="sr-Latn-RS" sz="22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pl-PL" altLang="sr-Latn-RS" sz="2200" b="1" dirty="0">
                <a:solidFill>
                  <a:srgbClr val="FF0066"/>
                </a:solidFill>
                <a:effectLst>
                  <a:outerShdw blurRad="38100" dist="38100" dir="2700000" algn="tl">
                    <a:srgbClr val="000000"/>
                  </a:outerShdw>
                </a:effectLst>
                <a:latin typeface="Times New Roman" pitchFamily="18" charset="0"/>
              </a:rPr>
              <a:t>eš</a:t>
            </a:r>
            <a:r>
              <a:rPr lang="en-US" altLang="sr-Latn-RS" sz="2200" b="1" dirty="0">
                <a:solidFill>
                  <a:srgbClr val="FF0066"/>
                </a:solidFill>
                <a:effectLst>
                  <a:outerShdw blurRad="38100" dist="38100" dir="2700000" algn="tl">
                    <a:srgbClr val="000000"/>
                  </a:outerShdw>
                </a:effectLst>
                <a:latin typeface="Times New Roman" pitchFamily="18" charset="0"/>
                <a:cs typeface="Times New Roman" pitchFamily="18" charset="0"/>
              </a:rPr>
              <a:t>ć</a:t>
            </a:r>
            <a:r>
              <a:rPr lang="pl-PL" altLang="sr-Latn-RS" sz="2200" b="1" dirty="0">
                <a:solidFill>
                  <a:srgbClr val="FF0066"/>
                </a:solidFill>
                <a:effectLst>
                  <a:outerShdw blurRad="38100" dist="38100" dir="2700000" algn="tl">
                    <a:srgbClr val="000000"/>
                  </a:outerShdw>
                </a:effectLst>
                <a:latin typeface="Times New Roman" pitchFamily="18" charset="0"/>
              </a:rPr>
              <a:t>e koristi u eksperimentima</a:t>
            </a:r>
          </a:p>
          <a:p>
            <a:pPr marL="0" indent="0">
              <a:spcBef>
                <a:spcPts val="0"/>
              </a:spcBef>
              <a:buFontTx/>
              <a:buNone/>
            </a:pPr>
            <a:endParaRPr lang="en-US" altLang="sr-Latn-RS" sz="2200" b="1" dirty="0">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70700" name="Rectangle 12"/>
          <p:cNvSpPr>
            <a:spLocks noChangeArrowheads="1"/>
          </p:cNvSpPr>
          <p:nvPr/>
        </p:nvSpPr>
        <p:spPr bwMode="auto">
          <a:xfrm>
            <a:off x="5562600" y="4518094"/>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Otova konfiguracije</a:t>
            </a:r>
          </a:p>
          <a:p>
            <a:endPar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(debljina </a:t>
            </a:r>
            <a:r>
              <a:rPr lang="sr-Latn-C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rPr>
              <a:t>dielektrika reda </a:t>
            </a:r>
            <a:r>
              <a:rPr lang="sr-Latn-C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a:rPr>
              <a:t>m</a:t>
            </a:r>
            <a:r>
              <a:rPr lang="sr-Latn-CS"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rPr>
              <a:t>) </a:t>
            </a:r>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(p</a:t>
            </a: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lazmon se pobuđuje na unutrašnjoj strani  metalnog filma)</a:t>
            </a:r>
            <a:endPar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a:p>
            <a:endPar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sym typeface="Symbol" pitchFamily="18" charset="2"/>
            </a:endParaRPr>
          </a:p>
        </p:txBody>
      </p:sp>
      <p:sp>
        <p:nvSpPr>
          <p:cNvPr id="370701" name="Rectangle 13"/>
          <p:cNvSpPr>
            <a:spLocks noChangeArrowheads="1"/>
          </p:cNvSpPr>
          <p:nvPr/>
        </p:nvSpPr>
        <p:spPr bwMode="auto">
          <a:xfrm>
            <a:off x="838200" y="4648200"/>
            <a:ext cx="38862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Kre</a:t>
            </a:r>
            <a:r>
              <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rPr>
              <a:t>č</a:t>
            </a:r>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manova konfiguracije </a:t>
            </a:r>
          </a:p>
          <a:p>
            <a:r>
              <a:rPr lang="pl-PL"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rPr>
              <a:t>(naj</a:t>
            </a:r>
            <a:r>
              <a:rPr lang="sr-Latn-RS" altLang="sr-Latn-RS"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č</a:t>
            </a: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eš</a:t>
            </a:r>
            <a:r>
              <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cs typeface="Times New Roman" pitchFamily="18" charset="0"/>
              </a:rPr>
              <a:t>ć</a:t>
            </a:r>
            <a:r>
              <a:rPr lang="pl-PL"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rPr>
              <a:t>e se </a:t>
            </a: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koristi u eksperimentima</a:t>
            </a:r>
          </a:p>
          <a:p>
            <a:endPar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(p</a:t>
            </a: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lazmon se pobuđuje na spoljašnjoj strani metalnog filma</a:t>
            </a:r>
            <a:r>
              <a:rPr lang="pl-PL"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rPr>
              <a:t>)</a:t>
            </a:r>
            <a:r>
              <a:rPr lang="pl-PL" altLang="sr-Latn-RS" b="1" dirty="0">
                <a:solidFill>
                  <a:schemeClr val="tx1">
                    <a:lumMod val="85000"/>
                    <a:lumOff val="15000"/>
                  </a:schemeClr>
                </a:solidFill>
                <a:effectLst>
                  <a:outerShdw blurRad="38100" dist="38100" dir="2700000" algn="tl">
                    <a:srgbClr val="000000"/>
                  </a:outerShdw>
                </a:effectLst>
                <a:latin typeface="Times New Roman" pitchFamily="18" charset="0"/>
              </a:rPr>
              <a:t> </a:t>
            </a:r>
            <a:endParaRPr lang="pl-PL" altLang="sr-Latn-RS" b="1" dirty="0" smtClean="0">
              <a:solidFill>
                <a:schemeClr val="tx1">
                  <a:lumMod val="85000"/>
                  <a:lumOff val="15000"/>
                </a:schemeClr>
              </a:solidFill>
              <a:effectLst>
                <a:outerShdw blurRad="38100" dist="38100" dir="2700000" algn="tl">
                  <a:srgbClr val="000000"/>
                </a:outerShdw>
              </a:effectLst>
              <a:latin typeface="Times New Roman" pitchFamily="18" charset="0"/>
            </a:endParaRPr>
          </a:p>
          <a:p>
            <a:endPar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pic>
        <p:nvPicPr>
          <p:cNvPr id="370744" name="Picture 5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990600"/>
            <a:ext cx="8066088" cy="3290888"/>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370752" name="Rectangle 64"/>
          <p:cNvSpPr>
            <a:spLocks noChangeArrowheads="1"/>
          </p:cNvSpPr>
          <p:nvPr/>
        </p:nvSpPr>
        <p:spPr bwMode="auto">
          <a:xfrm>
            <a:off x="4800600" y="3276600"/>
            <a:ext cx="43794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sz="1400" b="1" dirty="0">
                <a:solidFill>
                  <a:srgbClr val="333333"/>
                </a:solidFill>
                <a:latin typeface="Times New Roman" pitchFamily="18" charset="0"/>
                <a:sym typeface="Symbol" pitchFamily="18" charset="2"/>
              </a:rPr>
              <a:t>m</a:t>
            </a:r>
            <a:endParaRPr lang="en-US" altLang="sr-Latn-RS" sz="1400" b="1" dirty="0">
              <a:solidFill>
                <a:srgbClr val="333333"/>
              </a:solidFill>
              <a:latin typeface="Times New Roman" pitchFamily="18" charset="0"/>
              <a:sym typeface="Symbol" pitchFamily="18" charset="2"/>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11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457200"/>
            <a:ext cx="4800600" cy="2901668"/>
          </a:xfrm>
          <a:prstGeom prst="rect">
            <a:avLst/>
          </a:prstGeom>
          <a:noFill/>
          <a:ln>
            <a:noFill/>
          </a:ln>
          <a:effectLst>
            <a:glow rad="228600">
              <a:schemeClr val="accent4">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311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3607206"/>
            <a:ext cx="4950003" cy="3020606"/>
          </a:xfrm>
          <a:prstGeom prst="rect">
            <a:avLst/>
          </a:prstGeom>
          <a:noFill/>
          <a:ln>
            <a:noFill/>
          </a:ln>
          <a:effectLst>
            <a:glow rad="228600">
              <a:schemeClr val="accent4">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447800" y="5562600"/>
            <a:ext cx="2165978" cy="369332"/>
          </a:xfrm>
          <a:prstGeom prst="rect">
            <a:avLst/>
          </a:prstGeom>
        </p:spPr>
        <p:txBody>
          <a:bodyPr wrap="none">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Otova konfiguracije</a:t>
            </a:r>
          </a:p>
        </p:txBody>
      </p:sp>
      <p:sp>
        <p:nvSpPr>
          <p:cNvPr id="3" name="Rectangle 2"/>
          <p:cNvSpPr/>
          <p:nvPr/>
        </p:nvSpPr>
        <p:spPr>
          <a:xfrm>
            <a:off x="5410200" y="1219200"/>
            <a:ext cx="2886368" cy="369332"/>
          </a:xfrm>
          <a:prstGeom prst="rect">
            <a:avLst/>
          </a:prstGeom>
        </p:spPr>
        <p:txBody>
          <a:bodyPr wrap="none">
            <a:spAutoFit/>
          </a:bodyPr>
          <a:lstStyle/>
          <a:p>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Kre</a:t>
            </a:r>
            <a:r>
              <a:rPr lang="en-US" altLang="sr-Latn-RS" b="1" dirty="0">
                <a:solidFill>
                  <a:schemeClr val="tx1">
                    <a:lumMod val="85000"/>
                    <a:lumOff val="15000"/>
                  </a:schemeClr>
                </a:solidFill>
                <a:effectLst>
                  <a:outerShdw blurRad="38100" dist="38100" dir="2700000" algn="tl">
                    <a:srgbClr val="000000"/>
                  </a:outerShdw>
                </a:effectLst>
                <a:latin typeface="Times New Roman" pitchFamily="18" charset="0"/>
              </a:rPr>
              <a:t>č</a:t>
            </a:r>
            <a:r>
              <a:rPr lang="sr-Latn-CS" altLang="sr-Latn-RS" b="1" dirty="0">
                <a:solidFill>
                  <a:schemeClr val="tx1">
                    <a:lumMod val="85000"/>
                    <a:lumOff val="15000"/>
                  </a:schemeClr>
                </a:solidFill>
                <a:effectLst>
                  <a:outerShdw blurRad="38100" dist="38100" dir="2700000" algn="tl">
                    <a:srgbClr val="000000"/>
                  </a:outerShdw>
                </a:effectLst>
                <a:latin typeface="Times New Roman" pitchFamily="18" charset="0"/>
              </a:rPr>
              <a:t>manova konfiguracije </a:t>
            </a:r>
          </a:p>
        </p:txBody>
      </p:sp>
      <p:sp>
        <p:nvSpPr>
          <p:cNvPr id="4" name="Left Arrow 3"/>
          <p:cNvSpPr/>
          <p:nvPr/>
        </p:nvSpPr>
        <p:spPr>
          <a:xfrm>
            <a:off x="5257800" y="1908034"/>
            <a:ext cx="489204" cy="242316"/>
          </a:xfrm>
          <a:prstGeom prst="leftArrow">
            <a:avLst/>
          </a:prstGeom>
          <a:solidFill>
            <a:schemeClr val="tx1">
              <a:lumMod val="50000"/>
              <a:lumOff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
        <p:nvSpPr>
          <p:cNvPr id="10" name="Left Arrow 9"/>
          <p:cNvSpPr/>
          <p:nvPr/>
        </p:nvSpPr>
        <p:spPr>
          <a:xfrm rot="10800000">
            <a:off x="3048000" y="5238667"/>
            <a:ext cx="489204" cy="242316"/>
          </a:xfrm>
          <a:prstGeom prst="leftArrow">
            <a:avLst/>
          </a:prstGeom>
          <a:solidFill>
            <a:schemeClr val="tx1">
              <a:lumMod val="50000"/>
              <a:lumOff val="5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extLst>
      <p:ext uri="{BB962C8B-B14F-4D97-AF65-F5344CB8AC3E}">
        <p14:creationId xmlns:p14="http://schemas.microsoft.com/office/powerpoint/2010/main" val="122025135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6597" name="Picture 5" descr="File:RefractionReflextion.sv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447800"/>
            <a:ext cx="7610475" cy="23622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66617" name="Group 25"/>
          <p:cNvGraphicFramePr>
            <a:graphicFrameLocks noGrp="1"/>
          </p:cNvGraphicFramePr>
          <p:nvPr/>
        </p:nvGraphicFramePr>
        <p:xfrm>
          <a:off x="609600" y="1066800"/>
          <a:ext cx="7924800" cy="2971800"/>
        </p:xfrm>
        <a:graphic>
          <a:graphicData uri="http://schemas.openxmlformats.org/drawingml/2006/table">
            <a:tbl>
              <a:tblPr/>
              <a:tblGrid>
                <a:gridCol w="7924800"/>
              </a:tblGrid>
              <a:tr h="29718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dirty="0" smtClean="0">
                        <a:ln>
                          <a:noFill/>
                        </a:ln>
                        <a:solidFill>
                          <a:schemeClr val="tx1"/>
                        </a:solidFill>
                        <a:effectLst/>
                        <a:latin typeface="Arial" charset="0"/>
                        <a:cs typeface="Arial" charset="0"/>
                      </a:endParaRPr>
                    </a:p>
                  </a:txBody>
                  <a:tcPr horzOverflow="overflow">
                    <a:lnL w="9525" cap="flat" cmpd="sng" algn="ctr">
                      <a:solidFill>
                        <a:srgbClr val="4D4D4D"/>
                      </a:solidFill>
                      <a:prstDash val="solid"/>
                      <a:round/>
                      <a:headEnd type="none" w="med" len="med"/>
                      <a:tailEnd type="none" w="med" len="med"/>
                    </a:lnL>
                    <a:lnR w="9525" cap="flat" cmpd="sng" algn="ctr">
                      <a:solidFill>
                        <a:srgbClr val="4D4D4D"/>
                      </a:solidFill>
                      <a:prstDash val="solid"/>
                      <a:round/>
                      <a:headEnd type="none" w="med" len="med"/>
                      <a:tailEnd type="none" w="med" len="med"/>
                    </a:lnR>
                    <a:lnT w="9525" cap="flat" cmpd="sng" algn="ctr">
                      <a:solidFill>
                        <a:srgbClr val="4D4D4D"/>
                      </a:solidFill>
                      <a:prstDash val="solid"/>
                      <a:round/>
                      <a:headEnd type="none" w="med" len="med"/>
                      <a:tailEnd type="none" w="med" len="med"/>
                    </a:lnT>
                    <a:lnB w="9525" cap="flat" cmpd="sng" algn="ctr">
                      <a:solidFill>
                        <a:srgbClr val="4D4D4D"/>
                      </a:solidFill>
                      <a:prstDash val="solid"/>
                      <a:round/>
                      <a:headEnd type="none" w="med" len="med"/>
                      <a:tailEnd type="none" w="med" len="med"/>
                    </a:lnB>
                    <a:lnTlToBr>
                      <a:noFill/>
                    </a:lnTlToBr>
                    <a:lnBlToTr>
                      <a:noFill/>
                    </a:lnBlToTr>
                    <a:noFill/>
                  </a:tcPr>
                </a:tc>
              </a:tr>
            </a:tbl>
          </a:graphicData>
        </a:graphic>
      </p:graphicFrame>
      <p:sp>
        <p:nvSpPr>
          <p:cNvPr id="366605" name="Rectangle 13"/>
          <p:cNvSpPr>
            <a:spLocks noChangeArrowheads="1"/>
          </p:cNvSpPr>
          <p:nvPr/>
        </p:nvSpPr>
        <p:spPr bwMode="auto">
          <a:xfrm>
            <a:off x="2286000" y="5334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sz="2400" b="1" dirty="0">
                <a:solidFill>
                  <a:srgbClr val="333333"/>
                </a:solidFill>
                <a:effectLst>
                  <a:outerShdw blurRad="38100" dist="38100" dir="2700000" algn="tl">
                    <a:srgbClr val="000000"/>
                  </a:outerShdw>
                </a:effectLst>
                <a:latin typeface="Times New Roman" pitchFamily="18" charset="0"/>
              </a:rPr>
              <a:t>Ilustracija razli</a:t>
            </a:r>
            <a:r>
              <a:rPr lang="en-U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rPr>
              <a:t>itih tipova refleksije</a:t>
            </a:r>
          </a:p>
        </p:txBody>
      </p:sp>
      <p:sp>
        <p:nvSpPr>
          <p:cNvPr id="366607" name="Rectangle 15"/>
          <p:cNvSpPr>
            <a:spLocks noChangeArrowheads="1"/>
          </p:cNvSpPr>
          <p:nvPr/>
        </p:nvSpPr>
        <p:spPr bwMode="auto">
          <a:xfrm>
            <a:off x="914400" y="1447800"/>
            <a:ext cx="685800" cy="381000"/>
          </a:xfrm>
          <a:prstGeom prst="rect">
            <a:avLst/>
          </a:prstGeom>
          <a:solidFill>
            <a:srgbClr val="4D4D4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altLang="sr-Latn-RS" sz="1600" b="1">
                <a:solidFill>
                  <a:schemeClr val="bg1"/>
                </a:solidFill>
                <a:effectLst>
                  <a:outerShdw blurRad="38100" dist="38100" dir="2700000" algn="tl">
                    <a:srgbClr val="000000"/>
                  </a:outerShdw>
                </a:effectLst>
                <a:latin typeface="Times New Roman" pitchFamily="18" charset="0"/>
              </a:rPr>
              <a:t>vazduh</a:t>
            </a:r>
            <a:endParaRPr lang="en-US" altLang="sr-Latn-RS" sz="1600" b="1">
              <a:solidFill>
                <a:schemeClr val="bg1"/>
              </a:solidFill>
              <a:effectLst>
                <a:outerShdw blurRad="38100" dist="38100" dir="2700000" algn="tl">
                  <a:srgbClr val="000000"/>
                </a:outerShdw>
              </a:effectLst>
              <a:latin typeface="Times New Roman" pitchFamily="18" charset="0"/>
            </a:endParaRPr>
          </a:p>
        </p:txBody>
      </p:sp>
      <p:sp>
        <p:nvSpPr>
          <p:cNvPr id="366609" name="Rectangle 17"/>
          <p:cNvSpPr>
            <a:spLocks noChangeArrowheads="1"/>
          </p:cNvSpPr>
          <p:nvPr/>
        </p:nvSpPr>
        <p:spPr bwMode="auto">
          <a:xfrm>
            <a:off x="914400" y="3429000"/>
            <a:ext cx="685800" cy="381000"/>
          </a:xfrm>
          <a:prstGeom prst="rect">
            <a:avLst/>
          </a:prstGeom>
          <a:solidFill>
            <a:srgbClr val="4D4D4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altLang="sr-Latn-RS" sz="1600" b="1">
                <a:solidFill>
                  <a:schemeClr val="bg1"/>
                </a:solidFill>
                <a:effectLst>
                  <a:outerShdw blurRad="38100" dist="38100" dir="2700000" algn="tl">
                    <a:srgbClr val="000000"/>
                  </a:outerShdw>
                </a:effectLst>
                <a:latin typeface="Times New Roman" pitchFamily="18" charset="0"/>
              </a:rPr>
              <a:t>voda</a:t>
            </a:r>
            <a:endParaRPr lang="en-US" altLang="sr-Latn-RS" sz="1600" b="1">
              <a:solidFill>
                <a:schemeClr val="bg1"/>
              </a:solidFill>
              <a:effectLst>
                <a:outerShdw blurRad="38100" dist="38100" dir="2700000" algn="tl">
                  <a:srgbClr val="000000"/>
                </a:outerShdw>
              </a:effectLst>
              <a:latin typeface="Times New Roman" pitchFamily="18" charset="0"/>
            </a:endParaRPr>
          </a:p>
        </p:txBody>
      </p:sp>
      <p:sp>
        <p:nvSpPr>
          <p:cNvPr id="366610" name="Rectangle 18"/>
          <p:cNvSpPr>
            <a:spLocks noChangeArrowheads="1"/>
          </p:cNvSpPr>
          <p:nvPr/>
        </p:nvSpPr>
        <p:spPr bwMode="auto">
          <a:xfrm>
            <a:off x="3733800" y="1828800"/>
            <a:ext cx="1371600" cy="381000"/>
          </a:xfrm>
          <a:prstGeom prst="rect">
            <a:avLst/>
          </a:prstGeom>
          <a:solidFill>
            <a:srgbClr val="4D4D4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altLang="sr-Latn-RS" sz="1600" b="1">
                <a:solidFill>
                  <a:schemeClr val="bg1"/>
                </a:solidFill>
                <a:effectLst>
                  <a:outerShdw blurRad="38100" dist="38100" dir="2700000" algn="tl">
                    <a:srgbClr val="000000"/>
                  </a:outerShdw>
                </a:effectLst>
                <a:latin typeface="Times New Roman" pitchFamily="18" charset="0"/>
              </a:rPr>
              <a:t>kritičan ugao</a:t>
            </a:r>
            <a:endParaRPr lang="en-US" altLang="sr-Latn-RS" sz="1600" b="1">
              <a:solidFill>
                <a:schemeClr val="bg1"/>
              </a:solidFill>
              <a:effectLst>
                <a:outerShdw blurRad="38100" dist="38100" dir="2700000" algn="tl">
                  <a:srgbClr val="000000"/>
                </a:outerShdw>
              </a:effectLst>
              <a:latin typeface="Times New Roman" pitchFamily="18" charset="0"/>
            </a:endParaRPr>
          </a:p>
        </p:txBody>
      </p:sp>
      <p:sp>
        <p:nvSpPr>
          <p:cNvPr id="366612" name="Rectangle 20"/>
          <p:cNvSpPr>
            <a:spLocks noChangeArrowheads="1"/>
          </p:cNvSpPr>
          <p:nvPr/>
        </p:nvSpPr>
        <p:spPr bwMode="auto">
          <a:xfrm>
            <a:off x="5867400" y="1828800"/>
            <a:ext cx="1828800" cy="457200"/>
          </a:xfrm>
          <a:prstGeom prst="rect">
            <a:avLst/>
          </a:prstGeom>
          <a:solidFill>
            <a:srgbClr val="4D4D4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altLang="sr-Latn-RS" sz="1400" b="1">
                <a:solidFill>
                  <a:schemeClr val="bg1"/>
                </a:solidFill>
                <a:effectLst>
                  <a:outerShdw blurRad="38100" dist="38100" dir="2700000" algn="tl">
                    <a:srgbClr val="000000"/>
                  </a:outerShdw>
                </a:effectLst>
                <a:latin typeface="Times New Roman" pitchFamily="18" charset="0"/>
              </a:rPr>
              <a:t>Totalna</a:t>
            </a:r>
          </a:p>
          <a:p>
            <a:pPr algn="ctr"/>
            <a:r>
              <a:rPr lang="sr-Latn-CS" altLang="sr-Latn-RS" sz="1400" b="1">
                <a:solidFill>
                  <a:schemeClr val="bg1"/>
                </a:solidFill>
                <a:effectLst>
                  <a:outerShdw blurRad="38100" dist="38100" dir="2700000" algn="tl">
                    <a:srgbClr val="000000"/>
                  </a:outerShdw>
                </a:effectLst>
                <a:latin typeface="Times New Roman" pitchFamily="18" charset="0"/>
              </a:rPr>
              <a:t>unutrašnja refleksija</a:t>
            </a:r>
            <a:endParaRPr lang="en-US" altLang="sr-Latn-RS" sz="1400" b="1">
              <a:solidFill>
                <a:schemeClr val="bg1"/>
              </a:solidFill>
              <a:effectLst>
                <a:outerShdw blurRad="38100" dist="38100" dir="2700000" algn="tl">
                  <a:srgbClr val="000000"/>
                </a:outerShdw>
              </a:effectLst>
              <a:latin typeface="Times New Roman" pitchFamily="18" charset="0"/>
            </a:endParaRPr>
          </a:p>
        </p:txBody>
      </p:sp>
      <p:sp>
        <p:nvSpPr>
          <p:cNvPr id="366614" name="Rectangle 22"/>
          <p:cNvSpPr>
            <a:spLocks noChangeArrowheads="1"/>
          </p:cNvSpPr>
          <p:nvPr/>
        </p:nvSpPr>
        <p:spPr bwMode="auto">
          <a:xfrm>
            <a:off x="696225" y="410066"/>
            <a:ext cx="893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altLang="sr-Latn-RS" sz="2400" b="1" dirty="0">
                <a:solidFill>
                  <a:srgbClr val="4D4D4D"/>
                </a:solidFill>
                <a:effectLst>
                  <a:outerShdw blurRad="38100" dist="38100" dir="2700000" algn="tl">
                    <a:srgbClr val="000000"/>
                  </a:outerShdw>
                </a:effectLst>
                <a:latin typeface="Times New Roman" pitchFamily="18" charset="0"/>
                <a:sym typeface="Symbol" pitchFamily="18" charset="2"/>
              </a:rPr>
              <a:t>n</a:t>
            </a:r>
            <a:r>
              <a:rPr lang="sr-Latn-CS" altLang="sr-Latn-RS" sz="2400" b="1" baseline="-25000" dirty="0">
                <a:solidFill>
                  <a:srgbClr val="4D4D4D"/>
                </a:solidFill>
                <a:effectLst>
                  <a:outerShdw blurRad="38100" dist="38100" dir="2700000" algn="tl">
                    <a:srgbClr val="000000"/>
                  </a:outerShdw>
                </a:effectLst>
                <a:latin typeface="Times New Roman" pitchFamily="18" charset="0"/>
                <a:sym typeface="Symbol" pitchFamily="18" charset="2"/>
              </a:rPr>
              <a:t>1</a:t>
            </a:r>
            <a:r>
              <a:rPr lang="sr-Latn-CS" altLang="sr-Latn-RS" sz="2400" b="1" dirty="0">
                <a:solidFill>
                  <a:srgbClr val="4D4D4D"/>
                </a:solidFill>
                <a:effectLst>
                  <a:outerShdw blurRad="38100" dist="38100" dir="2700000" algn="tl">
                    <a:srgbClr val="000000"/>
                  </a:outerShdw>
                </a:effectLst>
                <a:latin typeface="Times New Roman" pitchFamily="18" charset="0"/>
                <a:sym typeface="Symbol" pitchFamily="18" charset="2"/>
              </a:rPr>
              <a:t>n</a:t>
            </a:r>
            <a:r>
              <a:rPr lang="sr-Latn-CS" altLang="sr-Latn-RS" sz="2400" b="1" baseline="-25000" dirty="0">
                <a:solidFill>
                  <a:srgbClr val="4D4D4D"/>
                </a:solidFill>
                <a:effectLst>
                  <a:outerShdw blurRad="38100" dist="38100" dir="2700000" algn="tl">
                    <a:srgbClr val="000000"/>
                  </a:outerShdw>
                </a:effectLst>
                <a:latin typeface="Times New Roman" pitchFamily="18" charset="0"/>
                <a:sym typeface="Symbol" pitchFamily="18" charset="2"/>
              </a:rPr>
              <a:t>2</a:t>
            </a:r>
          </a:p>
        </p:txBody>
      </p:sp>
      <p:sp>
        <p:nvSpPr>
          <p:cNvPr id="2" name="Rectangle 1"/>
          <p:cNvSpPr/>
          <p:nvPr/>
        </p:nvSpPr>
        <p:spPr>
          <a:xfrm>
            <a:off x="3962400" y="4495800"/>
            <a:ext cx="4572000" cy="1323439"/>
          </a:xfrm>
          <a:prstGeom prst="rect">
            <a:avLst/>
          </a:prstGeom>
        </p:spPr>
        <p:txBody>
          <a:bodyPr>
            <a:spAutoFit/>
          </a:bodyPr>
          <a:lstStyle/>
          <a:p>
            <a:r>
              <a:rPr lang="sr-Latn-CS" altLang="sr-Latn-RS" sz="2000" b="1" dirty="0">
                <a:solidFill>
                  <a:srgbClr val="333333"/>
                </a:solidFill>
                <a:effectLst>
                  <a:outerShdw blurRad="38100" dist="38100" dir="2700000" algn="tl">
                    <a:srgbClr val="000000"/>
                  </a:outerShdw>
                </a:effectLst>
                <a:latin typeface="Times New Roman" pitchFamily="18" charset="0"/>
              </a:rPr>
              <a:t>upadno </a:t>
            </a:r>
            <a:r>
              <a:rPr lang="sr-Latn-CS" altLang="sr-Latn-RS" sz="2000" b="1" dirty="0" smtClean="0">
                <a:solidFill>
                  <a:srgbClr val="333333"/>
                </a:solidFill>
                <a:effectLst>
                  <a:outerShdw blurRad="38100" dist="38100" dir="2700000" algn="tl">
                    <a:srgbClr val="000000"/>
                  </a:outerShdw>
                </a:effectLst>
                <a:latin typeface="Times New Roman" pitchFamily="18" charset="0"/>
              </a:rPr>
              <a:t>zra</a:t>
            </a:r>
            <a:r>
              <a:rPr lang="fi-FI"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smtClean="0">
                <a:solidFill>
                  <a:srgbClr val="333333"/>
                </a:solidFill>
                <a:effectLst>
                  <a:outerShdw blurRad="38100" dist="38100" dir="2700000" algn="tl">
                    <a:srgbClr val="000000"/>
                  </a:outerShdw>
                </a:effectLst>
                <a:latin typeface="Times New Roman" pitchFamily="18" charset="0"/>
              </a:rPr>
              <a:t>enje se </a:t>
            </a:r>
            <a:r>
              <a:rPr lang="sr-Latn-CS" altLang="sr-Latn-RS" sz="2000" b="1" dirty="0">
                <a:solidFill>
                  <a:srgbClr val="333333"/>
                </a:solidFill>
                <a:effectLst>
                  <a:outerShdw blurRad="38100" dist="38100" dir="2700000" algn="tl">
                    <a:srgbClr val="000000"/>
                  </a:outerShdw>
                </a:effectLst>
                <a:latin typeface="Times New Roman" pitchFamily="18" charset="0"/>
              </a:rPr>
              <a:t>prelama iz opti</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ki guš</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000" b="1" dirty="0">
                <a:solidFill>
                  <a:srgbClr val="333333"/>
                </a:solidFill>
                <a:effectLst>
                  <a:outerShdw blurRad="38100" dist="38100" dir="2700000" algn="tl">
                    <a:srgbClr val="000000"/>
                  </a:outerShdw>
                </a:effectLst>
                <a:latin typeface="Times New Roman" pitchFamily="18" charset="0"/>
              </a:rPr>
              <a:t>e u opti</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ki ređu sredinu i </a:t>
            </a:r>
            <a:r>
              <a:rPr lang="sr-Latn-CS" altLang="sr-Latn-RS" sz="2000" b="1" dirty="0" smtClean="0">
                <a:solidFill>
                  <a:srgbClr val="333333"/>
                </a:solidFill>
                <a:effectLst>
                  <a:outerShdw blurRad="38100" dist="38100" dir="2700000" algn="tl">
                    <a:srgbClr val="000000"/>
                  </a:outerShdw>
                </a:effectLst>
                <a:latin typeface="Times New Roman" pitchFamily="18" charset="0"/>
              </a:rPr>
              <a:t>pada </a:t>
            </a:r>
            <a:r>
              <a:rPr lang="sr-Latn-CS" altLang="sr-Latn-RS" sz="2000" b="1" dirty="0">
                <a:solidFill>
                  <a:srgbClr val="333333"/>
                </a:solidFill>
                <a:effectLst>
                  <a:outerShdw blurRad="38100" dist="38100" dir="2700000" algn="tl">
                    <a:srgbClr val="000000"/>
                  </a:outerShdw>
                </a:effectLst>
                <a:latin typeface="Times New Roman" pitchFamily="18" charset="0"/>
              </a:rPr>
              <a:t>na    površinu pod uglom koji je ve</a:t>
            </a:r>
            <a:r>
              <a:rPr lang="en-U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2000" b="1" dirty="0">
                <a:solidFill>
                  <a:srgbClr val="333333"/>
                </a:solidFill>
                <a:effectLst>
                  <a:outerShdw blurRad="38100" dist="38100" dir="2700000" algn="tl">
                    <a:srgbClr val="000000"/>
                  </a:outerShdw>
                </a:effectLst>
                <a:latin typeface="Times New Roman" pitchFamily="18" charset="0"/>
              </a:rPr>
              <a:t>i od kriti</a:t>
            </a:r>
            <a:r>
              <a:rPr lang="sr-Latn-RS" altLang="sr-Latn-RS" sz="20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000" b="1" dirty="0">
                <a:solidFill>
                  <a:srgbClr val="333333"/>
                </a:solidFill>
                <a:effectLst>
                  <a:outerShdw blurRad="38100" dist="38100" dir="2700000" algn="tl">
                    <a:srgbClr val="000000"/>
                  </a:outerShdw>
                </a:effectLst>
                <a:latin typeface="Times New Roman" pitchFamily="18" charset="0"/>
              </a:rPr>
              <a:t>nog ugla </a:t>
            </a:r>
            <a:endParaRPr lang="sr-Latn-RS" sz="2000" dirty="0"/>
          </a:p>
        </p:txBody>
      </p:sp>
      <p:sp>
        <p:nvSpPr>
          <p:cNvPr id="3" name="Up Arrow 2"/>
          <p:cNvSpPr/>
          <p:nvPr/>
        </p:nvSpPr>
        <p:spPr>
          <a:xfrm>
            <a:off x="6629400" y="4114800"/>
            <a:ext cx="304800" cy="489204"/>
          </a:xfrm>
          <a:prstGeom prst="up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RS"/>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67619" name="Rectangle 3"/>
          <p:cNvSpPr>
            <a:spLocks noGrp="1" noChangeArrowheads="1"/>
          </p:cNvSpPr>
          <p:nvPr>
            <p:ph type="body" idx="1"/>
          </p:nvPr>
        </p:nvSpPr>
        <p:spPr>
          <a:xfrm>
            <a:off x="0" y="457200"/>
            <a:ext cx="4572000" cy="5943600"/>
          </a:xfrm>
        </p:spPr>
        <p:txBody>
          <a:bodyPr/>
          <a:lstStyle/>
          <a:p>
            <a:pPr>
              <a:spcBef>
                <a:spcPts val="0"/>
              </a:spcBef>
              <a:buFont typeface="Wingdings" panose="05000000000000000000" pitchFamily="2" charset="2"/>
              <a:buChar char="Ø"/>
            </a:pPr>
            <a:r>
              <a:rPr lang="sr-Latn-CS" altLang="sr-Latn-RS" sz="1900" b="1" dirty="0" smtClean="0">
                <a:solidFill>
                  <a:srgbClr val="333333"/>
                </a:solidFill>
                <a:effectLst>
                  <a:outerShdw blurRad="38100" dist="38100" dir="2700000" algn="tl">
                    <a:srgbClr val="000000"/>
                  </a:outerShdw>
                </a:effectLst>
                <a:latin typeface="Times New Roman" pitchFamily="18" charset="0"/>
              </a:rPr>
              <a:t>va</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ž</a:t>
            </a:r>
            <a:r>
              <a:rPr lang="sr-Latn-CS" altLang="sr-Latn-RS" sz="1900" b="1" dirty="0">
                <a:solidFill>
                  <a:srgbClr val="333333"/>
                </a:solidFill>
                <a:effectLst>
                  <a:outerShdw blurRad="38100" dist="38100" dir="2700000" algn="tl">
                    <a:srgbClr val="000000"/>
                  </a:outerShdw>
                </a:effectLst>
                <a:latin typeface="Times New Roman" pitchFamily="18" charset="0"/>
              </a:rPr>
              <a:t>na posledica totalne refleksije </a:t>
            </a:r>
            <a:r>
              <a:rPr lang="sr-Latn-CS" altLang="sr-Latn-RS" sz="1900" b="1" dirty="0" smtClean="0">
                <a:solidFill>
                  <a:srgbClr val="333333"/>
                </a:solidFill>
                <a:effectLst>
                  <a:outerShdw blurRad="38100" dist="38100" dir="2700000" algn="tl">
                    <a:srgbClr val="000000"/>
                  </a:outerShdw>
                </a:effectLst>
                <a:latin typeface="Times New Roman" pitchFamily="18" charset="0"/>
              </a:rPr>
              <a:t>je  </a:t>
            </a:r>
            <a:r>
              <a:rPr lang="sr-Latn-CS" altLang="sr-Latn-RS" sz="1900" b="1" dirty="0">
                <a:solidFill>
                  <a:srgbClr val="333333"/>
                </a:solidFill>
                <a:effectLst>
                  <a:outerShdw blurRad="38100" dist="38100" dir="2700000" algn="tl">
                    <a:srgbClr val="000000"/>
                  </a:outerShdw>
                </a:effectLst>
                <a:latin typeface="Times New Roman" pitchFamily="18" charset="0"/>
              </a:rPr>
              <a:t>prostiranje tzv. </a:t>
            </a:r>
            <a:r>
              <a:rPr lang="sr-Latn-CS" altLang="sr-Latn-RS" sz="1900" b="1" dirty="0">
                <a:solidFill>
                  <a:srgbClr val="FF0066"/>
                </a:solidFill>
                <a:effectLst>
                  <a:outerShdw blurRad="38100" dist="38100" dir="2700000" algn="tl">
                    <a:srgbClr val="000000"/>
                  </a:outerShdw>
                </a:effectLst>
                <a:latin typeface="Times New Roman" pitchFamily="18" charset="0"/>
              </a:rPr>
              <a:t>“evanescent “</a:t>
            </a:r>
            <a:r>
              <a:rPr lang="sr-Latn-CS" altLang="sr-Latn-RS" sz="1900" b="1" dirty="0">
                <a:solidFill>
                  <a:srgbClr val="333333"/>
                </a:solidFill>
                <a:effectLst>
                  <a:outerShdw blurRad="38100" dist="38100" dir="2700000" algn="tl">
                    <a:srgbClr val="000000"/>
                  </a:outerShdw>
                </a:effectLst>
                <a:latin typeface="Times New Roman" pitchFamily="18" charset="0"/>
              </a:rPr>
              <a:t>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FF0066"/>
                </a:solidFill>
                <a:effectLst>
                  <a:outerShdw blurRad="38100" dist="38100" dir="2700000" algn="tl">
                    <a:srgbClr val="000000"/>
                  </a:outerShdw>
                </a:effectLst>
                <a:latin typeface="Times New Roman" pitchFamily="18" charset="0"/>
              </a:rPr>
              <a:t>(“nepostojećeg”)</a:t>
            </a:r>
            <a:r>
              <a:rPr lang="sr-Latn-CS" altLang="sr-Latn-RS" sz="1900" b="1" dirty="0">
                <a:solidFill>
                  <a:srgbClr val="333333"/>
                </a:solidFill>
                <a:effectLst>
                  <a:outerShdw blurRad="38100" dist="38100" dir="2700000" algn="tl">
                    <a:srgbClr val="000000"/>
                  </a:outerShdw>
                </a:effectLst>
                <a:latin typeface="Times New Roman" pitchFamily="18" charset="0"/>
              </a:rPr>
              <a:t>  talasa kroz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grani</a:t>
            </a:r>
            <a:r>
              <a:rPr lang="sr-Latn-R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333333"/>
                </a:solidFill>
                <a:effectLst>
                  <a:outerShdw blurRad="38100" dist="38100" dir="2700000" algn="tl">
                    <a:srgbClr val="000000"/>
                  </a:outerShdw>
                </a:effectLst>
                <a:latin typeface="Times New Roman" pitchFamily="18" charset="0"/>
              </a:rPr>
              <a:t>nu površinu </a:t>
            </a:r>
            <a:r>
              <a:rPr lang="sr-Latn-CS" altLang="sr-Latn-RS" sz="1900" b="1" dirty="0" smtClean="0">
                <a:solidFill>
                  <a:srgbClr val="333333"/>
                </a:solidFill>
                <a:effectLst>
                  <a:outerShdw blurRad="38100" dist="38100" dir="2700000" algn="tl">
                    <a:srgbClr val="000000"/>
                  </a:outerShdw>
                </a:effectLst>
                <a:latin typeface="Times New Roman" pitchFamily="18" charset="0"/>
              </a:rPr>
              <a:t>dve </a:t>
            </a:r>
            <a:r>
              <a:rPr lang="sr-Latn-CS" altLang="sr-Latn-RS" sz="1900" b="1" dirty="0">
                <a:solidFill>
                  <a:srgbClr val="333333"/>
                </a:solidFill>
                <a:effectLst>
                  <a:outerShdw blurRad="38100" dist="38100" dir="2700000" algn="tl">
                    <a:srgbClr val="000000"/>
                  </a:outerShdw>
                </a:effectLst>
                <a:latin typeface="Times New Roman" pitchFamily="18" charset="0"/>
              </a:rPr>
              <a:t>faze</a:t>
            </a: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r>
              <a:rPr lang="sr-Latn-CS" altLang="sr-Latn-RS" sz="1900" b="1" dirty="0" smtClean="0">
                <a:solidFill>
                  <a:srgbClr val="333333"/>
                </a:solidFill>
                <a:effectLst>
                  <a:outerShdw blurRad="38100" dist="38100" dir="2700000" algn="tl">
                    <a:srgbClr val="000000"/>
                  </a:outerShdw>
                </a:effectLst>
                <a:latin typeface="Times New Roman" pitchFamily="18" charset="0"/>
              </a:rPr>
              <a:t>naime</a:t>
            </a:r>
            <a:r>
              <a:rPr lang="sr-Latn-CS" altLang="sr-Latn-RS" sz="1900" b="1" dirty="0">
                <a:solidFill>
                  <a:srgbClr val="333333"/>
                </a:solidFill>
                <a:effectLst>
                  <a:outerShdw blurRad="38100" dist="38100" dir="2700000" algn="tl">
                    <a:srgbClr val="000000"/>
                  </a:outerShdw>
                </a:effectLst>
                <a:latin typeface="Times New Roman" pitchFamily="18" charset="0"/>
              </a:rPr>
              <a:t>, iako se u opti</a:t>
            </a:r>
            <a:r>
              <a:rPr lang="sr-Latn-R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333333"/>
                </a:solidFill>
                <a:effectLst>
                  <a:outerShdw blurRad="38100" dist="38100" dir="2700000" algn="tl">
                    <a:srgbClr val="000000"/>
                  </a:outerShdw>
                </a:effectLst>
                <a:latin typeface="Times New Roman" pitchFamily="18" charset="0"/>
              </a:rPr>
              <a:t>ki guš</a:t>
            </a:r>
            <a:r>
              <a:rPr lang="en-US"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ć</a:t>
            </a:r>
            <a:r>
              <a:rPr lang="sr-Latn-CS" altLang="sr-Latn-RS" sz="1900" b="1" dirty="0">
                <a:solidFill>
                  <a:srgbClr val="333333"/>
                </a:solidFill>
                <a:effectLst>
                  <a:outerShdw blurRad="38100" dist="38100" dir="2700000" algn="tl">
                    <a:srgbClr val="000000"/>
                  </a:outerShdw>
                </a:effectLst>
                <a:latin typeface="Times New Roman" pitchFamily="18" charset="0"/>
              </a:rPr>
              <a:t>oj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sredini dešava totalna </a:t>
            </a:r>
            <a:r>
              <a:rPr lang="sr-Latn-CS" altLang="sr-Latn-RS" sz="1900" b="1" dirty="0" smtClean="0">
                <a:solidFill>
                  <a:srgbClr val="333333"/>
                </a:solidFill>
                <a:effectLst>
                  <a:outerShdw blurRad="38100" dist="38100" dir="2700000" algn="tl">
                    <a:srgbClr val="000000"/>
                  </a:outerShdw>
                </a:effectLst>
                <a:latin typeface="Times New Roman" pitchFamily="18" charset="0"/>
              </a:rPr>
              <a:t>unutrašnja   </a:t>
            </a:r>
            <a:r>
              <a:rPr lang="sr-Latn-CS" altLang="sr-Latn-RS" sz="1900" b="1" dirty="0">
                <a:solidFill>
                  <a:srgbClr val="333333"/>
                </a:solidFill>
                <a:effectLst>
                  <a:outerShdw blurRad="38100" dist="38100" dir="2700000" algn="tl">
                    <a:srgbClr val="000000"/>
                  </a:outerShdw>
                </a:effectLst>
                <a:latin typeface="Times New Roman" pitchFamily="18" charset="0"/>
              </a:rPr>
              <a:t>refleksija ipak postoji  prolazak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svetlosti i u drugi sloj što daje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doprinos </a:t>
            </a:r>
            <a:r>
              <a:rPr lang="sr-Latn-CS" altLang="sr-Latn-RS" sz="1900" b="1" dirty="0" smtClean="0">
                <a:solidFill>
                  <a:srgbClr val="333333"/>
                </a:solidFill>
                <a:effectLst>
                  <a:outerShdw blurRad="38100" dist="38100" dir="2700000" algn="tl">
                    <a:srgbClr val="000000"/>
                  </a:outerShdw>
                </a:effectLst>
                <a:latin typeface="Times New Roman" pitchFamily="18" charset="0"/>
              </a:rPr>
              <a:t>tzv</a:t>
            </a:r>
            <a:r>
              <a:rPr lang="sr-Latn-CS" altLang="sr-Latn-RS" sz="1900" b="1" dirty="0">
                <a:solidFill>
                  <a:srgbClr val="333333"/>
                </a:solidFill>
                <a:effectLst>
                  <a:outerShdw blurRad="38100" dist="38100" dir="2700000" algn="tl">
                    <a:srgbClr val="000000"/>
                  </a:outerShdw>
                </a:effectLst>
                <a:latin typeface="Times New Roman" pitchFamily="18" charset="0"/>
              </a:rPr>
              <a:t>. </a:t>
            </a:r>
            <a:r>
              <a:rPr lang="sr-Latn-CS" altLang="sr-Latn-RS" sz="1900" b="1" dirty="0" smtClean="0">
                <a:solidFill>
                  <a:srgbClr val="FF0066"/>
                </a:solidFill>
                <a:effectLst>
                  <a:outerShdw blurRad="38100" dist="38100" dir="2700000" algn="tl">
                    <a:srgbClr val="000000"/>
                  </a:outerShdw>
                </a:effectLst>
                <a:latin typeface="Times New Roman" pitchFamily="18" charset="0"/>
              </a:rPr>
              <a:t>Goos-Hanchen-ovom  </a:t>
            </a:r>
            <a:r>
              <a:rPr lang="sr-Latn-CS" altLang="sr-Latn-RS" sz="1900" b="1" dirty="0">
                <a:solidFill>
                  <a:srgbClr val="FF0066"/>
                </a:solidFill>
                <a:effectLst>
                  <a:outerShdw blurRad="38100" dist="38100" dir="2700000" algn="tl">
                    <a:srgbClr val="000000"/>
                  </a:outerShdw>
                </a:effectLst>
                <a:latin typeface="Times New Roman" pitchFamily="18" charset="0"/>
              </a:rPr>
              <a:t>efektu</a:t>
            </a:r>
          </a:p>
          <a:p>
            <a:pPr marL="0" indent="0">
              <a:spcBef>
                <a:spcPts val="0"/>
              </a:spcBef>
              <a:buNone/>
            </a:pPr>
            <a:r>
              <a:rPr lang="sr-Latn-CS" altLang="sr-Latn-RS" sz="1900" b="1" dirty="0">
                <a:solidFill>
                  <a:srgbClr val="333333"/>
                </a:solidFill>
                <a:effectLst>
                  <a:outerShdw blurRad="38100" dist="38100" dir="2700000" algn="tl">
                    <a:srgbClr val="000000"/>
                  </a:outerShdw>
                </a:effectLst>
                <a:latin typeface="Times New Roman" pitchFamily="18" charset="0"/>
              </a:rPr>
              <a:t>	</a:t>
            </a:r>
          </a:p>
          <a:p>
            <a:pPr>
              <a:spcBef>
                <a:spcPts val="0"/>
              </a:spcBef>
              <a:buFont typeface="Wingdings" panose="05000000000000000000" pitchFamily="2" charset="2"/>
              <a:buChar char="Ø"/>
            </a:pPr>
            <a:r>
              <a:rPr lang="sr-Latn-CS" altLang="sr-Latn-RS" sz="1900" b="1" dirty="0" smtClean="0">
                <a:solidFill>
                  <a:srgbClr val="333333"/>
                </a:solidFill>
                <a:effectLst>
                  <a:outerShdw blurRad="38100" dist="38100" dir="2700000" algn="tl">
                    <a:srgbClr val="000000"/>
                  </a:outerShdw>
                </a:effectLst>
                <a:latin typeface="Times New Roman" pitchFamily="18" charset="0"/>
              </a:rPr>
              <a:t>Goos-Hanchen-ov </a:t>
            </a:r>
            <a:r>
              <a:rPr lang="sr-Latn-CS" altLang="sr-Latn-RS" sz="1900" b="1" dirty="0">
                <a:solidFill>
                  <a:srgbClr val="333333"/>
                </a:solidFill>
                <a:effectLst>
                  <a:outerShdw blurRad="38100" dist="38100" dir="2700000" algn="tl">
                    <a:srgbClr val="000000"/>
                  </a:outerShdw>
                </a:effectLst>
                <a:latin typeface="Times New Roman" pitchFamily="18" charset="0"/>
              </a:rPr>
              <a:t>efekat je </a:t>
            </a:r>
            <a:r>
              <a:rPr lang="sr-Latn-CS" altLang="sr-Latn-RS" sz="1900" b="1" dirty="0" smtClean="0">
                <a:solidFill>
                  <a:srgbClr val="333333"/>
                </a:solidFill>
                <a:effectLst>
                  <a:outerShdw blurRad="38100" dist="38100" dir="2700000" algn="tl">
                    <a:srgbClr val="000000"/>
                  </a:outerShdw>
                </a:effectLst>
                <a:latin typeface="Times New Roman" pitchFamily="18" charset="0"/>
              </a:rPr>
              <a:t>fenomen   </a:t>
            </a:r>
            <a:r>
              <a:rPr lang="sr-Latn-CS" altLang="sr-Latn-RS" sz="1900" b="1" dirty="0">
                <a:solidFill>
                  <a:srgbClr val="333333"/>
                </a:solidFill>
                <a:effectLst>
                  <a:outerShdw blurRad="38100" dist="38100" dir="2700000" algn="tl">
                    <a:srgbClr val="000000"/>
                  </a:outerShdw>
                </a:effectLst>
                <a:latin typeface="Times New Roman" pitchFamily="18" charset="0"/>
              </a:rPr>
              <a:t>koji se tretira u klasi</a:t>
            </a:r>
            <a:r>
              <a:rPr lang="fi-FI" altLang="sr-Latn-RS" sz="19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333333"/>
                </a:solidFill>
                <a:effectLst>
                  <a:outerShdw blurRad="38100" dist="38100" dir="2700000" algn="tl">
                    <a:srgbClr val="000000"/>
                  </a:outerShdw>
                </a:effectLst>
                <a:latin typeface="Times New Roman" pitchFamily="18" charset="0"/>
              </a:rPr>
              <a:t>noj optici i po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kome zrak svetlosti koji se totalno </a:t>
            </a:r>
            <a:r>
              <a:rPr lang="sr-Latn-CS" altLang="sr-Latn-RS" sz="1900" b="1" dirty="0" smtClean="0">
                <a:solidFill>
                  <a:srgbClr val="333333"/>
                </a:solidFill>
                <a:effectLst>
                  <a:outerShdw blurRad="38100" dist="38100" dir="2700000" algn="tl">
                    <a:srgbClr val="000000"/>
                  </a:outerShdw>
                </a:effectLst>
                <a:latin typeface="Times New Roman" pitchFamily="18" charset="0"/>
              </a:rPr>
              <a:t>  </a:t>
            </a:r>
            <a:r>
              <a:rPr lang="sr-Latn-CS" altLang="sr-Latn-RS" sz="1900" b="1" dirty="0">
                <a:solidFill>
                  <a:srgbClr val="333333"/>
                </a:solidFill>
                <a:effectLst>
                  <a:outerShdw blurRad="38100" dist="38100" dir="2700000" algn="tl">
                    <a:srgbClr val="000000"/>
                  </a:outerShdw>
                </a:effectLst>
                <a:latin typeface="Times New Roman" pitchFamily="18" charset="0"/>
              </a:rPr>
              <a:t>reflektuje od površine </a:t>
            </a:r>
            <a:r>
              <a:rPr lang="sr-Latn-CS" altLang="sr-Latn-RS" sz="1900" b="1" dirty="0" smtClean="0">
                <a:solidFill>
                  <a:srgbClr val="FF0066"/>
                </a:solidFill>
                <a:effectLst>
                  <a:outerShdw blurRad="38100" dist="38100" dir="2700000" algn="tl">
                    <a:srgbClr val="000000"/>
                  </a:outerShdw>
                </a:effectLst>
                <a:latin typeface="Times New Roman" pitchFamily="18" charset="0"/>
              </a:rPr>
              <a:t>trpi frekventni  </a:t>
            </a:r>
            <a:r>
              <a:rPr lang="sr-Latn-CS" altLang="sr-Latn-RS" sz="1900" b="1" dirty="0">
                <a:solidFill>
                  <a:srgbClr val="FF0066"/>
                </a:solidFill>
                <a:effectLst>
                  <a:outerShdw blurRad="38100" dist="38100" dir="2700000" algn="tl">
                    <a:srgbClr val="000000"/>
                  </a:outerShdw>
                </a:effectLst>
                <a:latin typeface="Times New Roman" pitchFamily="18" charset="0"/>
              </a:rPr>
              <a:t>pomak kao da je na kratko prodro u </a:t>
            </a:r>
            <a:r>
              <a:rPr lang="sr-Latn-CS" altLang="sr-Latn-RS" sz="1900" b="1" dirty="0" smtClean="0">
                <a:solidFill>
                  <a:srgbClr val="FF0066"/>
                </a:solidFill>
                <a:effectLst>
                  <a:outerShdw blurRad="38100" dist="38100" dir="2700000" algn="tl">
                    <a:srgbClr val="000000"/>
                  </a:outerShdw>
                </a:effectLst>
                <a:latin typeface="Times New Roman" pitchFamily="18" charset="0"/>
              </a:rPr>
              <a:t>  </a:t>
            </a:r>
            <a:r>
              <a:rPr lang="sr-Latn-CS" altLang="sr-Latn-RS" sz="1900" b="1" dirty="0">
                <a:solidFill>
                  <a:srgbClr val="FF0066"/>
                </a:solidFill>
                <a:effectLst>
                  <a:outerShdw blurRad="38100" dist="38100" dir="2700000" algn="tl">
                    <a:srgbClr val="000000"/>
                  </a:outerShdw>
                </a:effectLst>
                <a:latin typeface="Times New Roman" pitchFamily="18" charset="0"/>
              </a:rPr>
              <a:t>opti</a:t>
            </a:r>
            <a:r>
              <a:rPr lang="fi-FI" altLang="sr-Latn-RS" sz="1900" b="1"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CS" altLang="sr-Latn-RS" sz="1900" b="1" dirty="0">
                <a:solidFill>
                  <a:srgbClr val="FF0066"/>
                </a:solidFill>
                <a:effectLst>
                  <a:outerShdw blurRad="38100" dist="38100" dir="2700000" algn="tl">
                    <a:srgbClr val="000000"/>
                  </a:outerShdw>
                </a:effectLst>
                <a:latin typeface="Times New Roman" pitchFamily="18" charset="0"/>
              </a:rPr>
              <a:t>ki ređu sredinu </a:t>
            </a:r>
            <a:r>
              <a:rPr lang="sr-Latn-CS" altLang="sr-Latn-RS" sz="1900" b="1" dirty="0" smtClean="0">
                <a:solidFill>
                  <a:srgbClr val="FF0066"/>
                </a:solidFill>
                <a:effectLst>
                  <a:outerShdw blurRad="38100" dist="38100" dir="2700000" algn="tl">
                    <a:srgbClr val="000000"/>
                  </a:outerShdw>
                </a:effectLst>
                <a:latin typeface="Times New Roman" pitchFamily="18" charset="0"/>
              </a:rPr>
              <a:t> PRE REFLEKSIJE</a:t>
            </a:r>
            <a:endParaRPr lang="sr-Latn-CS" altLang="sr-Latn-RS" sz="1900" b="1" dirty="0">
              <a:solidFill>
                <a:srgbClr val="FF0066"/>
              </a:solidFill>
              <a:effectLst>
                <a:outerShdw blurRad="38100" dist="38100" dir="2700000" algn="tl">
                  <a:srgbClr val="000000"/>
                </a:outerShdw>
              </a:effectLst>
              <a:latin typeface="Times New Roman" pitchFamily="18" charset="0"/>
            </a:endParaRPr>
          </a:p>
          <a:p>
            <a:pPr>
              <a:spcBef>
                <a:spcPts val="0"/>
              </a:spcBef>
              <a:buFont typeface="Wingdings" panose="05000000000000000000" pitchFamily="2" charset="2"/>
              <a:buChar char="Ø"/>
            </a:pPr>
            <a:endParaRPr lang="sr-Latn-CS" altLang="sr-Latn-RS" sz="1900" b="1" dirty="0">
              <a:solidFill>
                <a:srgbClr val="333333"/>
              </a:solidFill>
              <a:effectLst>
                <a:outerShdw blurRad="38100" dist="38100" dir="2700000" algn="tl">
                  <a:srgbClr val="000000"/>
                </a:outerShdw>
              </a:effectLst>
              <a:latin typeface="Times New Roman" pitchFamily="18" charset="0"/>
            </a:endParaRPr>
          </a:p>
          <a:p>
            <a:pPr marL="0" indent="0">
              <a:spcBef>
                <a:spcPts val="0"/>
              </a:spcBef>
              <a:buNone/>
            </a:pPr>
            <a:r>
              <a:rPr lang="sr-Latn-CS" altLang="sr-Latn-RS" sz="1900" b="1" dirty="0">
                <a:solidFill>
                  <a:schemeClr val="bg1"/>
                </a:solidFill>
                <a:effectLst>
                  <a:outerShdw blurRad="38100" dist="38100" dir="2700000" algn="tl">
                    <a:srgbClr val="000000"/>
                  </a:outerShdw>
                </a:effectLst>
                <a:latin typeface="Times New Roman" pitchFamily="18" charset="0"/>
              </a:rPr>
              <a:t>		</a:t>
            </a:r>
          </a:p>
        </p:txBody>
      </p:sp>
      <p:pic>
        <p:nvPicPr>
          <p:cNvPr id="3676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990600"/>
            <a:ext cx="4267200" cy="3289300"/>
          </a:xfrm>
          <a:prstGeom prst="rect">
            <a:avLst/>
          </a:prstGeom>
          <a:noFill/>
          <a:extLst>
            <a:ext uri="{909E8E84-426E-40DD-AFC4-6F175D3DCCD1}">
              <a14:hiddenFill xmlns:a14="http://schemas.microsoft.com/office/drawing/2010/main">
                <a:solidFill>
                  <a:srgbClr val="FFFFFF"/>
                </a:solidFill>
              </a14:hiddenFill>
            </a:ext>
          </a:extLst>
        </p:spPr>
      </p:pic>
      <p:sp>
        <p:nvSpPr>
          <p:cNvPr id="367639" name="Rectangle 23"/>
          <p:cNvSpPr>
            <a:spLocks noChangeArrowheads="1"/>
          </p:cNvSpPr>
          <p:nvPr/>
        </p:nvSpPr>
        <p:spPr bwMode="auto">
          <a:xfrm>
            <a:off x="4800600" y="4724400"/>
            <a:ext cx="4114800" cy="1358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80000"/>
              </a:lnSpc>
              <a:spcBef>
                <a:spcPct val="50000"/>
              </a:spcBef>
            </a:pPr>
            <a:r>
              <a:rPr lang="sr-Latn-CS" altLang="sr-Latn-RS" b="1" dirty="0">
                <a:solidFill>
                  <a:schemeClr val="bg1"/>
                </a:solidFill>
                <a:effectLst>
                  <a:outerShdw blurRad="38100" dist="38100" dir="2700000" algn="tl">
                    <a:srgbClr val="000000"/>
                  </a:outerShdw>
                </a:effectLst>
                <a:latin typeface="Times New Roman" pitchFamily="18" charset="0"/>
              </a:rPr>
              <a:t>	</a:t>
            </a:r>
            <a:r>
              <a:rPr lang="sr-Latn-CS" altLang="sr-Latn-RS" b="1" dirty="0">
                <a:solidFill>
                  <a:srgbClr val="333333"/>
                </a:solidFill>
                <a:effectLst>
                  <a:outerShdw blurRad="38100" dist="38100" dir="2700000" algn="tl">
                    <a:srgbClr val="000000"/>
                  </a:outerShdw>
                </a:effectLst>
                <a:latin typeface="Times New Roman" pitchFamily="18" charset="0"/>
              </a:rPr>
              <a:t>Intenzitet propuštenog </a:t>
            </a:r>
            <a:r>
              <a:rPr lang="sr-Latn-CS" altLang="sr-Latn-RS" b="1" dirty="0" smtClean="0">
                <a:solidFill>
                  <a:srgbClr val="333333"/>
                </a:solidFill>
                <a:effectLst>
                  <a:outerShdw blurRad="38100" dist="38100" dir="2700000" algn="tl">
                    <a:srgbClr val="000000"/>
                  </a:outerShdw>
                </a:effectLst>
                <a:latin typeface="Times New Roman" pitchFamily="18" charset="0"/>
              </a:rPr>
              <a:t>zračenja, nepostojećeg talasa,  </a:t>
            </a:r>
            <a:r>
              <a:rPr lang="sr-Latn-CS" altLang="sr-Latn-RS" b="1" dirty="0">
                <a:solidFill>
                  <a:srgbClr val="333333"/>
                </a:solidFill>
                <a:effectLst>
                  <a:outerShdw blurRad="38100" dist="38100" dir="2700000" algn="tl">
                    <a:srgbClr val="000000"/>
                  </a:outerShdw>
                </a:effectLst>
                <a:latin typeface="Times New Roman" pitchFamily="18" charset="0"/>
              </a:rPr>
              <a:t>naglo opada sa rastojanjem od granične površine</a:t>
            </a:r>
          </a:p>
          <a:p>
            <a:pPr>
              <a:lnSpc>
                <a:spcPct val="80000"/>
              </a:lnSpc>
              <a:spcBef>
                <a:spcPct val="50000"/>
              </a:spcBef>
            </a:pPr>
            <a:endParaRPr lang="sr-Latn-CS" altLang="sr-Latn-RS" sz="1900" b="1" dirty="0">
              <a:solidFill>
                <a:srgbClr val="333333"/>
              </a:solidFill>
              <a:effectLst>
                <a:outerShdw blurRad="38100" dist="38100" dir="2700000" algn="tl">
                  <a:srgbClr val="000000"/>
                </a:outerShdw>
              </a:effectLst>
              <a:latin typeface="Times New Roman" pitchFamily="18" charset="0"/>
            </a:endParaRPr>
          </a:p>
        </p:txBody>
      </p:sp>
      <p:graphicFrame>
        <p:nvGraphicFramePr>
          <p:cNvPr id="367646" name="Group 30"/>
          <p:cNvGraphicFramePr>
            <a:graphicFrameLocks noGrp="1"/>
          </p:cNvGraphicFramePr>
          <p:nvPr/>
        </p:nvGraphicFramePr>
        <p:xfrm>
          <a:off x="4495800" y="990600"/>
          <a:ext cx="4267200" cy="3276600"/>
        </p:xfrm>
        <a:graphic>
          <a:graphicData uri="http://schemas.openxmlformats.org/drawingml/2006/table">
            <a:tbl>
              <a:tblPr/>
              <a:tblGrid>
                <a:gridCol w="4267200"/>
              </a:tblGrid>
              <a:tr h="3276600">
                <a:tc>
                  <a:txBody>
                    <a:bodyPr/>
                    <a:lstStyle>
                      <a:lvl1pPr>
                        <a:spcBef>
                          <a:spcPct val="20000"/>
                        </a:spcBef>
                        <a:defRPr sz="2800">
                          <a:solidFill>
                            <a:schemeClr val="tx1"/>
                          </a:solidFill>
                          <a:latin typeface="Arial" charset="0"/>
                          <a:cs typeface="Arial" charset="0"/>
                        </a:defRPr>
                      </a:lvl1pPr>
                      <a:lvl2pPr>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fontAlgn="base">
                        <a:spcBef>
                          <a:spcPct val="20000"/>
                        </a:spcBef>
                        <a:spcAft>
                          <a:spcPct val="0"/>
                        </a:spcAft>
                        <a:defRPr>
                          <a:solidFill>
                            <a:schemeClr val="tx1"/>
                          </a:solidFill>
                          <a:latin typeface="Arial" charset="0"/>
                          <a:cs typeface="Arial" charset="0"/>
                        </a:defRPr>
                      </a:lvl6pPr>
                      <a:lvl7pPr fontAlgn="base">
                        <a:spcBef>
                          <a:spcPct val="20000"/>
                        </a:spcBef>
                        <a:spcAft>
                          <a:spcPct val="0"/>
                        </a:spcAft>
                        <a:defRPr>
                          <a:solidFill>
                            <a:schemeClr val="tx1"/>
                          </a:solidFill>
                          <a:latin typeface="Arial" charset="0"/>
                          <a:cs typeface="Arial" charset="0"/>
                        </a:defRPr>
                      </a:lvl7pPr>
                      <a:lvl8pPr fontAlgn="base">
                        <a:spcBef>
                          <a:spcPct val="20000"/>
                        </a:spcBef>
                        <a:spcAft>
                          <a:spcPct val="0"/>
                        </a:spcAft>
                        <a:defRPr>
                          <a:solidFill>
                            <a:schemeClr val="tx1"/>
                          </a:solidFill>
                          <a:latin typeface="Arial" charset="0"/>
                          <a:cs typeface="Arial" charset="0"/>
                        </a:defRPr>
                      </a:lvl8pPr>
                      <a:lvl9pPr fontAlgn="base">
                        <a:spcBef>
                          <a:spcPct val="20000"/>
                        </a:spcBef>
                        <a:spcAft>
                          <a:spcPct val="0"/>
                        </a:spcAft>
                        <a:defRPr>
                          <a:solidFill>
                            <a:schemeClr val="tx1"/>
                          </a:solidFill>
                          <a:latin typeface="Arial" charset="0"/>
                          <a:cs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sr-Latn-RS" sz="2800" b="0" i="0" u="none" strike="noStrike" cap="none" normalizeH="0" baseline="0" smtClean="0">
                        <a:ln>
                          <a:noFill/>
                        </a:ln>
                        <a:solidFill>
                          <a:schemeClr val="tx1"/>
                        </a:solidFill>
                        <a:effectLst/>
                        <a:latin typeface="Arial" charset="0"/>
                        <a:cs typeface="Arial" charset="0"/>
                      </a:endParaRPr>
                    </a:p>
                  </a:txBody>
                  <a:tcPr horzOverflow="overflow">
                    <a:lnL w="9525" cap="flat" cmpd="sng" algn="ctr">
                      <a:solidFill>
                        <a:srgbClr val="333333"/>
                      </a:solidFill>
                      <a:prstDash val="solid"/>
                      <a:round/>
                      <a:headEnd type="none" w="med" len="med"/>
                      <a:tailEnd type="none" w="med" len="med"/>
                    </a:lnL>
                    <a:lnR w="9525" cap="flat" cmpd="sng" algn="ctr">
                      <a:solidFill>
                        <a:srgbClr val="333333"/>
                      </a:solidFill>
                      <a:prstDash val="solid"/>
                      <a:round/>
                      <a:headEnd type="none" w="med" len="med"/>
                      <a:tailEnd type="none" w="med" len="med"/>
                    </a:lnR>
                    <a:lnT w="9525" cap="flat" cmpd="sng" algn="ctr">
                      <a:solidFill>
                        <a:srgbClr val="333333"/>
                      </a:solidFill>
                      <a:prstDash val="solid"/>
                      <a:round/>
                      <a:headEnd type="none" w="med" len="med"/>
                      <a:tailEnd type="none" w="med" len="med"/>
                    </a:lnT>
                    <a:lnB w="9525" cap="flat" cmpd="sng" algn="ctr">
                      <a:solidFill>
                        <a:srgbClr val="333333"/>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67639"/>
                                        </p:tgtEl>
                                        <p:attrNameLst>
                                          <p:attrName>style.visibility</p:attrName>
                                        </p:attrNameLst>
                                      </p:cBhvr>
                                      <p:to>
                                        <p:strVal val="visible"/>
                                      </p:to>
                                    </p:set>
                                    <p:animEffect transition="in" filter="wheel(4)">
                                      <p:cBhvr>
                                        <p:cTn id="7" dur="500"/>
                                        <p:tgtEl>
                                          <p:spTgt spid="3676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367619">
                                            <p:txEl>
                                              <p:pRg st="0" end="0"/>
                                            </p:txEl>
                                          </p:spTgt>
                                        </p:tgtEl>
                                        <p:attrNameLst>
                                          <p:attrName>style.visibility</p:attrName>
                                        </p:attrNameLst>
                                      </p:cBhvr>
                                      <p:to>
                                        <p:strVal val="visible"/>
                                      </p:to>
                                    </p:set>
                                    <p:animEffect transition="in" filter="wipe(down)">
                                      <p:cBhvr>
                                        <p:cTn id="12" dur="500"/>
                                        <p:tgtEl>
                                          <p:spTgt spid="367619">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67619">
                                            <p:txEl>
                                              <p:pRg st="2" end="2"/>
                                            </p:txEl>
                                          </p:spTgt>
                                        </p:tgtEl>
                                        <p:attrNameLst>
                                          <p:attrName>style.visibility</p:attrName>
                                        </p:attrNameLst>
                                      </p:cBhvr>
                                      <p:to>
                                        <p:strVal val="visible"/>
                                      </p:to>
                                    </p:set>
                                    <p:animEffect transition="in" filter="wipe(down)">
                                      <p:cBhvr>
                                        <p:cTn id="15" dur="500"/>
                                        <p:tgtEl>
                                          <p:spTgt spid="36761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nodeType="clickEffect">
                                  <p:stCondLst>
                                    <p:cond delay="0"/>
                                  </p:stCondLst>
                                  <p:childTnLst>
                                    <p:set>
                                      <p:cBhvr>
                                        <p:cTn id="19" dur="1" fill="hold">
                                          <p:stCondLst>
                                            <p:cond delay="0"/>
                                          </p:stCondLst>
                                        </p:cTn>
                                        <p:tgtEl>
                                          <p:spTgt spid="367619">
                                            <p:txEl>
                                              <p:pRg st="4" end="4"/>
                                            </p:txEl>
                                          </p:spTgt>
                                        </p:tgtEl>
                                        <p:attrNameLst>
                                          <p:attrName>style.visibility</p:attrName>
                                        </p:attrNameLst>
                                      </p:cBhvr>
                                      <p:to>
                                        <p:strVal val="visible"/>
                                      </p:to>
                                    </p:set>
                                    <p:animEffect transition="in" filter="wipe(down)">
                                      <p:cBhvr>
                                        <p:cTn id="20" dur="500"/>
                                        <p:tgtEl>
                                          <p:spTgt spid="3676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39"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7" name="Rectangle 3"/>
          <p:cNvSpPr>
            <a:spLocks noGrp="1" noChangeArrowheads="1"/>
          </p:cNvSpPr>
          <p:nvPr>
            <p:ph type="body" idx="1"/>
          </p:nvPr>
        </p:nvSpPr>
        <p:spPr>
          <a:xfrm>
            <a:off x="381000" y="533400"/>
            <a:ext cx="8229600" cy="2667000"/>
          </a:xfrm>
        </p:spPr>
        <p:txBody>
          <a:bodyPr/>
          <a:lstStyle/>
          <a:p>
            <a:pPr>
              <a:lnSpc>
                <a:spcPct val="80000"/>
              </a:lnSpc>
              <a:buFont typeface="Wingdings" panose="05000000000000000000" pitchFamily="2" charset="2"/>
              <a:buChar char="Ø"/>
            </a:pPr>
            <a:r>
              <a:rPr lang="sr-Latn-CS" altLang="sr-Latn-RS" sz="2400" b="1" dirty="0" smtClean="0">
                <a:solidFill>
                  <a:srgbClr val="FF0066"/>
                </a:solidFill>
                <a:effectLst>
                  <a:outerShdw blurRad="38100" dist="38100" dir="2700000" algn="tl">
                    <a:srgbClr val="000000"/>
                  </a:outerShdw>
                </a:effectLst>
                <a:latin typeface="Times New Roman" pitchFamily="18" charset="0"/>
              </a:rPr>
              <a:t>linearno </a:t>
            </a:r>
            <a:r>
              <a:rPr lang="sr-Latn-CS" altLang="sr-Latn-RS" sz="2400" b="1" dirty="0">
                <a:solidFill>
                  <a:srgbClr val="FF0066"/>
                </a:solidFill>
                <a:effectLst>
                  <a:outerShdw blurRad="38100" dist="38100" dir="2700000" algn="tl">
                    <a:srgbClr val="000000"/>
                  </a:outerShdw>
                </a:effectLst>
                <a:latin typeface="Times New Roman" pitchFamily="18" charset="0"/>
              </a:rPr>
              <a:t>polarizovana upadna</a:t>
            </a:r>
            <a:r>
              <a:rPr lang="sr-Latn-CS" altLang="sr-Latn-RS" sz="2400" b="1" dirty="0">
                <a:solidFill>
                  <a:srgbClr val="4D4D4D"/>
                </a:solidFill>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svetlost trpi mali fazni </a:t>
            </a:r>
            <a:r>
              <a:rPr lang="sr-Latn-CS" altLang="sr-Latn-RS" sz="2400" b="1" dirty="0" smtClean="0">
                <a:solidFill>
                  <a:srgbClr val="333333"/>
                </a:solidFill>
                <a:effectLst>
                  <a:outerShdw blurRad="38100" dist="38100" dir="2700000" algn="tl">
                    <a:srgbClr val="000000"/>
                  </a:outerShdw>
                </a:effectLst>
                <a:latin typeface="Times New Roman" pitchFamily="18" charset="0"/>
              </a:rPr>
              <a:t>pomak pri </a:t>
            </a:r>
            <a:r>
              <a:rPr lang="sr-Latn-CS" altLang="sr-Latn-RS" sz="2400" b="1" dirty="0">
                <a:solidFill>
                  <a:srgbClr val="333333"/>
                </a:solidFill>
                <a:effectLst>
                  <a:outerShdw blurRad="38100" dist="38100" dir="2700000" algn="tl">
                    <a:srgbClr val="000000"/>
                  </a:outerShdw>
                </a:effectLst>
                <a:latin typeface="Times New Roman" pitchFamily="18" charset="0"/>
              </a:rPr>
              <a:t>efektu totalne refleksije</a:t>
            </a:r>
          </a:p>
          <a:p>
            <a:pPr>
              <a:lnSpc>
                <a:spcPct val="80000"/>
              </a:lnSpc>
              <a:buFont typeface="Wingdings" panose="05000000000000000000" pitchFamily="2" charset="2"/>
              <a:buChar char="Ø"/>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r>
              <a:rPr lang="sr-Latn-CS" altLang="sr-Latn-RS" sz="2400" b="1" dirty="0" smtClean="0">
                <a:solidFill>
                  <a:srgbClr val="333333"/>
                </a:solidFill>
                <a:effectLst>
                  <a:outerShdw blurRad="38100" dist="38100" dir="2700000" algn="tl">
                    <a:srgbClr val="000000"/>
                  </a:outerShdw>
                </a:effectLst>
                <a:latin typeface="Times New Roman" pitchFamily="18" charset="0"/>
              </a:rPr>
              <a:t>fazni </a:t>
            </a:r>
            <a:r>
              <a:rPr lang="sr-Latn-CS" altLang="sr-Latn-RS" sz="2400" b="1" dirty="0">
                <a:solidFill>
                  <a:srgbClr val="333333"/>
                </a:solidFill>
                <a:effectLst>
                  <a:outerShdw blurRad="38100" dist="38100" dir="2700000" algn="tl">
                    <a:srgbClr val="000000"/>
                  </a:outerShdw>
                </a:effectLst>
                <a:latin typeface="Times New Roman" pitchFamily="18" charset="0"/>
              </a:rPr>
              <a:t>pomak je normalan na pravac prostiranja </a:t>
            </a:r>
            <a:r>
              <a:rPr lang="sr-Latn-CS" altLang="sr-Latn-RS" sz="2400" b="1" dirty="0" smtClean="0">
                <a:solidFill>
                  <a:srgbClr val="333333"/>
                </a:solidFill>
                <a:effectLst>
                  <a:outerShdw blurRad="38100" dist="38100" dir="2700000" algn="tl">
                    <a:srgbClr val="000000"/>
                  </a:outerShdw>
                </a:effectLst>
                <a:latin typeface="Times New Roman" pitchFamily="18" charset="0"/>
              </a:rPr>
              <a:t>upadnog </a:t>
            </a:r>
            <a:r>
              <a:rPr lang="sr-Latn-CS" altLang="sr-Latn-RS" sz="2400" b="1" dirty="0">
                <a:solidFill>
                  <a:srgbClr val="333333"/>
                </a:solidFill>
                <a:effectLst>
                  <a:outerShdw blurRad="38100" dist="38100" dir="2700000" algn="tl">
                    <a:srgbClr val="000000"/>
                  </a:outerShdw>
                </a:effectLst>
                <a:latin typeface="Times New Roman" pitchFamily="18" charset="0"/>
              </a:rPr>
              <a:t>talasa i nalazi se u ravni koju </a:t>
            </a:r>
            <a:r>
              <a:rPr lang="sr-Latn-RS" altLang="sr-Latn-RS" sz="2400" b="1" dirty="0">
                <a:solidFill>
                  <a:srgbClr val="333333"/>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dirty="0">
                <a:solidFill>
                  <a:srgbClr val="333333"/>
                </a:solidFill>
                <a:effectLst>
                  <a:outerShdw blurRad="38100" dist="38100" dir="2700000" algn="tl">
                    <a:srgbClr val="000000"/>
                  </a:outerShdw>
                </a:effectLst>
                <a:latin typeface="Times New Roman" pitchFamily="18" charset="0"/>
              </a:rPr>
              <a:t>ine upadni i reflektovani </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talas</a:t>
            </a:r>
          </a:p>
          <a:p>
            <a:pPr marL="0" indent="0">
              <a:lnSpc>
                <a:spcPct val="80000"/>
              </a:lnSpc>
              <a:buNone/>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None/>
            </a:pPr>
            <a:r>
              <a:rPr lang="sr-Latn-CS" altLang="sr-Latn-RS" b="1" dirty="0">
                <a:solidFill>
                  <a:srgbClr val="4D4D4D"/>
                </a:solidFill>
                <a:effectLst>
                  <a:outerShdw blurRad="38100" dist="38100" dir="2700000" algn="tl">
                    <a:srgbClr val="000000"/>
                  </a:outerShdw>
                </a:effectLst>
                <a:latin typeface="Times New Roman" pitchFamily="18" charset="0"/>
              </a:rPr>
              <a:t>	</a:t>
            </a:r>
            <a:endParaRPr lang="sr-Latn-CS" altLang="sr-Latn-RS" dirty="0"/>
          </a:p>
        </p:txBody>
      </p:sp>
      <p:pic>
        <p:nvPicPr>
          <p:cNvPr id="385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971800"/>
            <a:ext cx="4157663" cy="2855913"/>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385036" name="Rectangle 12"/>
          <p:cNvSpPr>
            <a:spLocks noChangeArrowheads="1"/>
          </p:cNvSpPr>
          <p:nvPr/>
        </p:nvSpPr>
        <p:spPr bwMode="auto">
          <a:xfrm>
            <a:off x="5181600" y="5943600"/>
            <a:ext cx="3429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b="1" dirty="0">
                <a:solidFill>
                  <a:srgbClr val="333333"/>
                </a:solidFill>
                <a:effectLst>
                  <a:outerShdw blurRad="38100" dist="38100" dir="2700000" algn="tl">
                    <a:srgbClr val="000000"/>
                  </a:outerShdw>
                </a:effectLst>
                <a:latin typeface="Times New Roman" pitchFamily="18" charset="0"/>
              </a:rPr>
              <a:t>Shematski prikaz </a:t>
            </a:r>
          </a:p>
          <a:p>
            <a:r>
              <a:rPr lang="en-US" altLang="sr-Latn-RS" b="1" dirty="0" err="1">
                <a:solidFill>
                  <a:srgbClr val="333333"/>
                </a:solidFill>
                <a:effectLst>
                  <a:outerShdw blurRad="38100" dist="38100" dir="2700000" algn="tl">
                    <a:srgbClr val="000000"/>
                  </a:outerShdw>
                </a:effectLst>
                <a:latin typeface="Times New Roman" pitchFamily="18" charset="0"/>
              </a:rPr>
              <a:t>Goos</a:t>
            </a:r>
            <a:r>
              <a:rPr lang="en-US" altLang="sr-Latn-RS" b="1" dirty="0">
                <a:solidFill>
                  <a:srgbClr val="333333"/>
                </a:solidFill>
                <a:effectLst>
                  <a:outerShdw blurRad="38100" dist="38100" dir="2700000" algn="tl">
                    <a:srgbClr val="000000"/>
                  </a:outerShdw>
                </a:effectLst>
                <a:latin typeface="Times New Roman" pitchFamily="18" charset="0"/>
              </a:rPr>
              <a:t>–</a:t>
            </a:r>
            <a:r>
              <a:rPr lang="en-US" altLang="sr-Latn-RS" b="1" dirty="0" err="1">
                <a:solidFill>
                  <a:srgbClr val="333333"/>
                </a:solidFill>
                <a:effectLst>
                  <a:outerShdw blurRad="38100" dist="38100" dir="2700000" algn="tl">
                    <a:srgbClr val="000000"/>
                  </a:outerShdw>
                </a:effectLst>
                <a:latin typeface="Times New Roman" pitchFamily="18" charset="0"/>
              </a:rPr>
              <a:t>Hänchen</a:t>
            </a:r>
            <a:r>
              <a:rPr lang="sr-Latn-CS" altLang="sr-Latn-RS" b="1" dirty="0">
                <a:solidFill>
                  <a:srgbClr val="333333"/>
                </a:solidFill>
                <a:effectLst>
                  <a:outerShdw blurRad="38100" dist="38100" dir="2700000" algn="tl">
                    <a:srgbClr val="000000"/>
                  </a:outerShdw>
                </a:effectLst>
                <a:latin typeface="Times New Roman" pitchFamily="18" charset="0"/>
              </a:rPr>
              <a:t>-ovog efekta</a:t>
            </a:r>
            <a:endParaRPr lang="en-US" altLang="sr-Latn-RS" b="1" dirty="0">
              <a:solidFill>
                <a:srgbClr val="333333"/>
              </a:solidFill>
              <a:effectLst>
                <a:outerShdw blurRad="38100" dist="38100" dir="2700000" algn="tl">
                  <a:srgbClr val="000000"/>
                </a:outerShdw>
              </a:effectLst>
              <a:latin typeface="Times New Roman" pitchFamily="18" charset="0"/>
            </a:endParaRPr>
          </a:p>
        </p:txBody>
      </p:sp>
      <p:pic>
        <p:nvPicPr>
          <p:cNvPr id="385039"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971800"/>
            <a:ext cx="3562350" cy="2413000"/>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
        <p:nvSpPr>
          <p:cNvPr id="385040" name="Rectangle 16"/>
          <p:cNvSpPr>
            <a:spLocks noChangeArrowheads="1"/>
          </p:cNvSpPr>
          <p:nvPr/>
        </p:nvSpPr>
        <p:spPr bwMode="auto">
          <a:xfrm>
            <a:off x="914400" y="5562600"/>
            <a:ext cx="3054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r-Latn-CS" altLang="sr-Latn-RS" b="1">
                <a:solidFill>
                  <a:srgbClr val="333333"/>
                </a:solidFill>
                <a:effectLst>
                  <a:outerShdw blurRad="38100" dist="38100" dir="2700000" algn="tl">
                    <a:srgbClr val="000000"/>
                  </a:outerShdw>
                </a:effectLst>
                <a:latin typeface="Times New Roman" pitchFamily="18" charset="0"/>
              </a:rPr>
              <a:t>Shematski prikaz linearno polarizovane svetlosti</a:t>
            </a:r>
            <a:endParaRPr lang="en-US" altLang="sr-Latn-RS" b="1">
              <a:solidFill>
                <a:srgbClr val="333333"/>
              </a:solidFill>
              <a:effectLst>
                <a:outerShdw blurRad="38100" dist="38100" dir="2700000" algn="tl">
                  <a:srgbClr val="000000"/>
                </a:outerShdw>
              </a:effectLst>
              <a:latin typeface="Times New Roman" pitchFamily="18"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66292"/>
            <a:ext cx="3732112" cy="461665"/>
          </a:xfrm>
          <a:prstGeom prst="rect">
            <a:avLst/>
          </a:prstGeom>
        </p:spPr>
        <p:txBody>
          <a:bodyPr wrap="none">
            <a:spAutoFit/>
          </a:bodyPr>
          <a:lstStyle/>
          <a:p>
            <a:pPr>
              <a:spcBef>
                <a:spcPts val="0"/>
              </a:spcBef>
            </a:pPr>
            <a:r>
              <a:rPr lang="sr-Latn-CS" altLang="sr-Latn-RS" sz="2400" b="1" dirty="0" smtClean="0">
                <a:solidFill>
                  <a:schemeClr val="tx1">
                    <a:lumMod val="85000"/>
                    <a:lumOff val="15000"/>
                  </a:schemeClr>
                </a:solidFill>
                <a:effectLst>
                  <a:outerShdw blurRad="38100" dist="38100" dir="2700000" algn="tl">
                    <a:srgbClr val="000000"/>
                  </a:outerShdw>
                </a:effectLst>
                <a:latin typeface="Times New Roman" pitchFamily="18" charset="0"/>
              </a:rPr>
              <a:t>Goos-Hanchen-ov pomeraj</a:t>
            </a:r>
            <a:endParaRPr lang="sr-Latn-CS" altLang="sr-Latn-RS" sz="2400" b="1" dirty="0">
              <a:solidFill>
                <a:schemeClr val="tx1">
                  <a:lumMod val="85000"/>
                  <a:lumOff val="15000"/>
                </a:schemeClr>
              </a:solidFill>
              <a:effectLst>
                <a:outerShdw blurRad="38100" dist="38100" dir="2700000" algn="tl">
                  <a:srgbClr val="000000"/>
                </a:outerShdw>
              </a:effectLst>
              <a:latin typeface="Times New Roman" pitchFamily="18" charset="0"/>
            </a:endParaRPr>
          </a:p>
        </p:txBody>
      </p:sp>
      <p:pic>
        <p:nvPicPr>
          <p:cNvPr id="7301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709244"/>
            <a:ext cx="5577428" cy="3004131"/>
          </a:xfrm>
          <a:prstGeom prst="rect">
            <a:avLst/>
          </a:prstGeom>
          <a:noFill/>
          <a:ln>
            <a:noFill/>
          </a:ln>
          <a:effectLst>
            <a:glow rad="228600">
              <a:schemeClr val="accent4">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3962399"/>
            <a:ext cx="7726363" cy="2817009"/>
          </a:xfrm>
          <a:prstGeom prst="rect">
            <a:avLst/>
          </a:prstGeom>
          <a:noFill/>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937639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Rectangle 2"/>
          <p:cNvSpPr>
            <a:spLocks noGrp="1" noChangeArrowheads="1"/>
          </p:cNvSpPr>
          <p:nvPr>
            <p:ph type="body" sz="half" idx="1"/>
          </p:nvPr>
        </p:nvSpPr>
        <p:spPr>
          <a:xfrm>
            <a:off x="381000" y="342900"/>
            <a:ext cx="5334000" cy="5676900"/>
          </a:xfrm>
        </p:spPr>
        <p:txBody>
          <a:bodyPr/>
          <a:lstStyle/>
          <a:p>
            <a:pPr marL="0" indent="0">
              <a:lnSpc>
                <a:spcPct val="80000"/>
              </a:lnSpc>
              <a:buFontTx/>
              <a:buNone/>
            </a:pPr>
            <a:r>
              <a:rPr lang="sr-Latn-CS" altLang="sr-Latn-RS" sz="2400" b="1" u="sng" dirty="0">
                <a:solidFill>
                  <a:srgbClr val="FF0066"/>
                </a:solidFill>
                <a:effectLst>
                  <a:outerShdw blurRad="38100" dist="38100" dir="2700000" algn="tl">
                    <a:srgbClr val="000000"/>
                  </a:outerShdw>
                </a:effectLst>
                <a:latin typeface="Times New Roman" pitchFamily="18" charset="0"/>
              </a:rPr>
              <a:t>Zašto talas koji se prostire kroz vazduhu ne mo</a:t>
            </a:r>
            <a:r>
              <a:rPr lang="en-US" altLang="sr-Latn-RS" sz="2400" b="1" u="sng" dirty="0">
                <a:solidFill>
                  <a:srgbClr val="FF0066"/>
                </a:solidFill>
                <a:effectLst>
                  <a:outerShdw blurRad="38100" dist="38100" dir="2700000" algn="tl">
                    <a:srgbClr val="000000"/>
                  </a:outerShdw>
                </a:effectLst>
                <a:latin typeface="Times New Roman" pitchFamily="18" charset="0"/>
                <a:cs typeface="Times New Roman" pitchFamily="18" charset="0"/>
              </a:rPr>
              <a:t>ž</a:t>
            </a:r>
            <a:r>
              <a:rPr lang="sr-Latn-CS" altLang="sr-Latn-RS" sz="2400" b="1" u="sng" dirty="0">
                <a:solidFill>
                  <a:srgbClr val="FF0066"/>
                </a:solidFill>
                <a:effectLst>
                  <a:outerShdw blurRad="38100" dist="38100" dir="2700000" algn="tl">
                    <a:srgbClr val="000000"/>
                  </a:outerShdw>
                </a:effectLst>
                <a:latin typeface="Times New Roman" pitchFamily="18" charset="0"/>
              </a:rPr>
              <a:t>e direktno da dovede do rezonancije površinskog plazmona ve</a:t>
            </a:r>
            <a:r>
              <a:rPr lang="en-US" altLang="sr-Latn-RS" sz="2400" b="1" u="sng" dirty="0">
                <a:solidFill>
                  <a:srgbClr val="FF0066"/>
                </a:solidFill>
                <a:effectLst>
                  <a:outerShdw blurRad="38100" dist="38100" dir="2700000" algn="tl">
                    <a:srgbClr val="000000"/>
                  </a:outerShdw>
                </a:effectLst>
                <a:latin typeface="Times New Roman" pitchFamily="18" charset="0"/>
                <a:cs typeface="Times New Roman" pitchFamily="18" charset="0"/>
              </a:rPr>
              <a:t>ć</a:t>
            </a:r>
            <a:r>
              <a:rPr lang="sr-Latn-CS" altLang="sr-Latn-RS" sz="2400" b="1" u="sng" dirty="0">
                <a:solidFill>
                  <a:srgbClr val="FF0066"/>
                </a:solidFill>
                <a:effectLst>
                  <a:outerShdw blurRad="38100" dist="38100" dir="2700000" algn="tl">
                    <a:srgbClr val="000000"/>
                  </a:outerShdw>
                </a:effectLst>
                <a:latin typeface="Times New Roman" pitchFamily="18" charset="0"/>
              </a:rPr>
              <a:t> prvo mora pro</a:t>
            </a:r>
            <a:r>
              <a:rPr lang="en-US" altLang="sr-Latn-RS" sz="2400" b="1" u="sng" dirty="0">
                <a:solidFill>
                  <a:srgbClr val="FF0066"/>
                </a:solidFill>
                <a:effectLst>
                  <a:outerShdw blurRad="38100" dist="38100" dir="2700000" algn="tl">
                    <a:srgbClr val="000000"/>
                  </a:outerShdw>
                </a:effectLst>
                <a:latin typeface="Times New Roman" pitchFamily="18" charset="0"/>
                <a:cs typeface="Times New Roman" pitchFamily="18" charset="0"/>
              </a:rPr>
              <a:t>ć</a:t>
            </a:r>
            <a:r>
              <a:rPr lang="sr-Latn-CS" altLang="sr-Latn-RS" sz="2400" b="1" u="sng" dirty="0">
                <a:solidFill>
                  <a:srgbClr val="FF0066"/>
                </a:solidFill>
                <a:effectLst>
                  <a:outerShdw blurRad="38100" dist="38100" dir="2700000" algn="tl">
                    <a:srgbClr val="000000"/>
                  </a:outerShdw>
                </a:effectLst>
                <a:latin typeface="Times New Roman" pitchFamily="18" charset="0"/>
              </a:rPr>
              <a:t>i kroz opti</a:t>
            </a:r>
            <a:r>
              <a:rPr lang="en-US" altLang="sr-Latn-RS" sz="2400" b="1" u="sng" dirty="0">
                <a:solidFill>
                  <a:srgbClr val="FF0066"/>
                </a:solidFill>
                <a:effectLst>
                  <a:outerShdw blurRad="38100" dist="38100" dir="2700000" algn="tl">
                    <a:srgbClr val="000000"/>
                  </a:outerShdw>
                </a:effectLst>
                <a:latin typeface="Times New Roman" pitchFamily="18" charset="0"/>
                <a:cs typeface="Times New Roman" pitchFamily="18" charset="0"/>
              </a:rPr>
              <a:t>č</a:t>
            </a:r>
            <a:r>
              <a:rPr lang="sr-Latn-CS" altLang="sr-Latn-RS" sz="2400" b="1" u="sng" dirty="0">
                <a:solidFill>
                  <a:srgbClr val="FF0066"/>
                </a:solidFill>
                <a:effectLst>
                  <a:outerShdw blurRad="38100" dist="38100" dir="2700000" algn="tl">
                    <a:srgbClr val="000000"/>
                  </a:outerShdw>
                </a:effectLst>
                <a:latin typeface="Times New Roman" pitchFamily="18" charset="0"/>
              </a:rPr>
              <a:t>ku prizmu</a:t>
            </a:r>
            <a:r>
              <a:rPr lang="sr-Latn-CS" altLang="sr-Latn-RS" sz="2400" b="1" dirty="0">
                <a:solidFill>
                  <a:srgbClr val="FF0066"/>
                </a:solidFill>
                <a:effectLst>
                  <a:outerShdw blurRad="38100" dist="38100" dir="2700000" algn="tl">
                    <a:srgbClr val="000000"/>
                  </a:outerShdw>
                </a:effectLst>
                <a:latin typeface="Times New Roman" pitchFamily="18" charset="0"/>
              </a:rPr>
              <a:t>???</a:t>
            </a:r>
          </a:p>
          <a:p>
            <a:pPr marL="0" indent="0">
              <a:lnSpc>
                <a:spcPct val="80000"/>
              </a:lnSpc>
              <a:buFontTx/>
              <a:buNone/>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r>
              <a:rPr lang="sr-Latn-CS" altLang="sr-Latn-RS" sz="2000" b="1" dirty="0" smtClean="0">
                <a:solidFill>
                  <a:srgbClr val="333333"/>
                </a:solidFill>
                <a:effectLst>
                  <a:outerShdw blurRad="38100" dist="38100" dir="2700000" algn="tl">
                    <a:srgbClr val="000000"/>
                  </a:outerShdw>
                </a:effectLst>
                <a:latin typeface="Times New Roman" pitchFamily="18" charset="0"/>
              </a:rPr>
              <a:t>veličina </a:t>
            </a:r>
            <a:r>
              <a:rPr lang="sr-Latn-CS" altLang="sr-Latn-RS" sz="2000" b="1" dirty="0">
                <a:solidFill>
                  <a:srgbClr val="333333"/>
                </a:solidFill>
                <a:effectLst>
                  <a:outerShdw blurRad="38100" dist="38100" dir="2700000" algn="tl">
                    <a:srgbClr val="000000"/>
                  </a:outerShdw>
                </a:effectLst>
                <a:latin typeface="Times New Roman" pitchFamily="18" charset="0"/>
              </a:rPr>
              <a:t>talasnog vektora izražava se talasnim brojem:</a:t>
            </a:r>
          </a:p>
          <a:p>
            <a:pPr marL="0" indent="0">
              <a:lnSpc>
                <a:spcPct val="80000"/>
              </a:lnSpc>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None/>
            </a:pPr>
            <a:endParaRPr lang="sr-Latn-RS" altLang="sr-Latn-RS" sz="2000" b="1" dirty="0" smtClean="0">
              <a:solidFill>
                <a:srgbClr val="333333"/>
              </a:solidFill>
              <a:effectLst>
                <a:outerShdw blurRad="38100" dist="38100" dir="2700000" algn="tl">
                  <a:srgbClr val="000000"/>
                </a:outerShdw>
              </a:effectLst>
              <a:latin typeface="Times New Roman" pitchFamily="18" charset="0"/>
            </a:endParaRPr>
          </a:p>
          <a:p>
            <a:pPr marL="0" indent="0">
              <a:lnSpc>
                <a:spcPct val="80000"/>
              </a:lnSpc>
              <a:buNone/>
            </a:pPr>
            <a:endParaRPr lang="sr-Latn-RS" altLang="sr-Latn-RS" sz="2000" b="1" dirty="0" smtClean="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r>
              <a:rPr lang="sr-Latn-RS" altLang="sr-Latn-RS" sz="2000" b="1" dirty="0" smtClean="0">
                <a:solidFill>
                  <a:srgbClr val="333333"/>
                </a:solidFill>
                <a:effectLst>
                  <a:outerShdw blurRad="38100" dist="38100" dir="2700000" algn="tl">
                    <a:srgbClr val="000000"/>
                  </a:outerShdw>
                </a:effectLst>
                <a:latin typeface="Times New Roman" pitchFamily="18" charset="0"/>
              </a:rPr>
              <a:t>t</a:t>
            </a:r>
            <a:r>
              <a:rPr lang="de-DE" altLang="sr-Latn-RS" sz="2000" b="1" dirty="0" smtClean="0">
                <a:solidFill>
                  <a:srgbClr val="333333"/>
                </a:solidFill>
                <a:effectLst>
                  <a:outerShdw blurRad="38100" dist="38100" dir="2700000" algn="tl">
                    <a:srgbClr val="000000"/>
                  </a:outerShdw>
                </a:effectLst>
                <a:latin typeface="Times New Roman" pitchFamily="18" charset="0"/>
              </a:rPr>
              <a:t>alasni </a:t>
            </a:r>
            <a:r>
              <a:rPr lang="de-DE" altLang="sr-Latn-RS" sz="2000" b="1" dirty="0">
                <a:solidFill>
                  <a:srgbClr val="333333"/>
                </a:solidFill>
                <a:effectLst>
                  <a:outerShdw blurRad="38100" dist="38100" dir="2700000" algn="tl">
                    <a:srgbClr val="000000"/>
                  </a:outerShdw>
                </a:effectLst>
                <a:latin typeface="Times New Roman" pitchFamily="18" charset="0"/>
              </a:rPr>
              <a:t>vektor </a:t>
            </a:r>
            <a:r>
              <a:rPr lang="sr-Latn-CS" altLang="sr-Latn-RS" sz="2000" b="1" dirty="0">
                <a:solidFill>
                  <a:srgbClr val="333333"/>
                </a:solidFill>
                <a:effectLst>
                  <a:outerShdw blurRad="38100" dist="38100" dir="2700000" algn="tl">
                    <a:srgbClr val="000000"/>
                  </a:outerShdw>
                </a:effectLst>
                <a:latin typeface="Times New Roman" pitchFamily="18" charset="0"/>
              </a:rPr>
              <a:t>(konstanta propagacije) </a:t>
            </a:r>
            <a:r>
              <a:rPr lang="de-DE" altLang="sr-Latn-RS" sz="2000" b="1" dirty="0">
                <a:solidFill>
                  <a:srgbClr val="333333"/>
                </a:solidFill>
                <a:effectLst>
                  <a:outerShdw blurRad="38100" dist="38100" dir="2700000" algn="tl">
                    <a:srgbClr val="000000"/>
                  </a:outerShdw>
                </a:effectLst>
                <a:latin typeface="Times New Roman" pitchFamily="18" charset="0"/>
              </a:rPr>
              <a:t>svetlos</a:t>
            </a:r>
            <a:r>
              <a:rPr lang="sr-Latn-CS" altLang="sr-Latn-RS" sz="2000" b="1" dirty="0">
                <a:solidFill>
                  <a:srgbClr val="333333"/>
                </a:solidFill>
                <a:effectLst>
                  <a:outerShdw blurRad="38100" dist="38100" dir="2700000" algn="tl">
                    <a:srgbClr val="000000"/>
                  </a:outerShdw>
                </a:effectLst>
                <a:latin typeface="Times New Roman" pitchFamily="18" charset="0"/>
              </a:rPr>
              <a:t>nog talasa fre</a:t>
            </a:r>
            <a:r>
              <a:rPr lang="de-DE" altLang="sr-Latn-RS" sz="2000" b="1" dirty="0">
                <a:solidFill>
                  <a:srgbClr val="333333"/>
                </a:solidFill>
                <a:effectLst>
                  <a:outerShdw blurRad="38100" dist="38100" dir="2700000" algn="tl">
                    <a:srgbClr val="000000"/>
                  </a:outerShdw>
                </a:effectLst>
                <a:latin typeface="Times New Roman" pitchFamily="18" charset="0"/>
              </a:rPr>
              <a:t>kvencij</a:t>
            </a:r>
            <a:r>
              <a:rPr lang="sr-Latn-CS" altLang="sr-Latn-RS" sz="2000" b="1" dirty="0">
                <a:solidFill>
                  <a:srgbClr val="333333"/>
                </a:solidFill>
                <a:effectLst>
                  <a:outerShdw blurRad="38100" dist="38100" dir="2700000" algn="tl">
                    <a:srgbClr val="000000"/>
                  </a:outerShdw>
                </a:effectLst>
                <a:latin typeface="Times New Roman" pitchFamily="18" charset="0"/>
              </a:rPr>
              <a:t>e</a:t>
            </a:r>
            <a:r>
              <a:rPr lang="de-DE" altLang="sr-Latn-RS" sz="2000" b="1" dirty="0">
                <a:solidFill>
                  <a:srgbClr val="333333"/>
                </a:solidFill>
                <a:effectLst>
                  <a:outerShdw blurRad="38100" dist="38100" dir="2700000" algn="tl">
                    <a:srgbClr val="000000"/>
                  </a:outerShdw>
                </a:effectLst>
                <a:latin typeface="Times New Roman" pitchFamily="18" charset="0"/>
              </a:rPr>
              <a:t> </a:t>
            </a:r>
            <a:r>
              <a:rPr lang="pt-BR"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de-DE" altLang="sr-Latn-RS" sz="2000" b="1" dirty="0">
                <a:solidFill>
                  <a:srgbClr val="333333"/>
                </a:solidFill>
                <a:effectLst>
                  <a:outerShdw blurRad="38100" dist="38100" dir="2700000" algn="tl">
                    <a:srgbClr val="000000"/>
                  </a:outerShdw>
                </a:effectLst>
                <a:latin typeface="Times New Roman" pitchFamily="18" charset="0"/>
              </a:rPr>
              <a:t> </a:t>
            </a:r>
            <a:r>
              <a:rPr lang="sr-Latn-CS" altLang="sr-Latn-RS" sz="2000" b="1" dirty="0">
                <a:solidFill>
                  <a:srgbClr val="333333"/>
                </a:solidFill>
                <a:effectLst>
                  <a:outerShdw blurRad="38100" dist="38100" dir="2700000" algn="tl">
                    <a:srgbClr val="000000"/>
                  </a:outerShdw>
                </a:effectLst>
                <a:latin typeface="Times New Roman" pitchFamily="18" charset="0"/>
              </a:rPr>
              <a:t>koja se prostire </a:t>
            </a:r>
            <a:r>
              <a:rPr lang="de-DE" altLang="sr-Latn-RS" sz="2000" b="1" dirty="0">
                <a:solidFill>
                  <a:srgbClr val="333333"/>
                </a:solidFill>
                <a:effectLst>
                  <a:outerShdw blurRad="38100" dist="38100" dir="2700000" algn="tl">
                    <a:srgbClr val="000000"/>
                  </a:outerShdw>
                </a:effectLst>
                <a:latin typeface="Times New Roman" pitchFamily="18" charset="0"/>
              </a:rPr>
              <a:t>kroz medijum dielektrične konstante </a:t>
            </a:r>
            <a:r>
              <a:rPr lang="pt-BR" altLang="sr-Latn-RS" sz="2000" b="1" dirty="0">
                <a:solidFill>
                  <a:srgbClr val="333333"/>
                </a:solidFill>
                <a:effectLst>
                  <a:outerShdw blurRad="38100" dist="38100" dir="2700000" algn="tl">
                    <a:srgbClr val="000000"/>
                  </a:outerShdw>
                </a:effectLst>
                <a:latin typeface="Times New Roman" pitchFamily="18" charset="0"/>
                <a:sym typeface="Symbol" pitchFamily="18" charset="2"/>
              </a:rPr>
              <a:t></a:t>
            </a:r>
            <a:r>
              <a:rPr lang="sr-Latn-CS" altLang="sr-Latn-RS" sz="2000" b="1" baseline="-25000" dirty="0">
                <a:solidFill>
                  <a:srgbClr val="333333"/>
                </a:solidFill>
                <a:effectLst>
                  <a:outerShdw blurRad="38100" dist="38100" dir="2700000" algn="tl">
                    <a:srgbClr val="000000"/>
                  </a:outerShdw>
                </a:effectLst>
                <a:latin typeface="Times New Roman" pitchFamily="18" charset="0"/>
              </a:rPr>
              <a:t>0</a:t>
            </a:r>
            <a:r>
              <a:rPr lang="de-DE" altLang="sr-Latn-RS" sz="2000" b="1" baseline="-25000" dirty="0">
                <a:solidFill>
                  <a:srgbClr val="333333"/>
                </a:solidFill>
                <a:effectLst>
                  <a:outerShdw blurRad="38100" dist="38100" dir="2700000" algn="tl">
                    <a:srgbClr val="000000"/>
                  </a:outerShdw>
                </a:effectLst>
                <a:latin typeface="Times New Roman" pitchFamily="18" charset="0"/>
              </a:rPr>
              <a:t> </a:t>
            </a:r>
            <a:r>
              <a:rPr lang="sr-Latn-RS" altLang="sr-Latn-RS" sz="2000" b="1" baseline="-25000" dirty="0" smtClean="0">
                <a:solidFill>
                  <a:srgbClr val="333333"/>
                </a:solidFill>
                <a:effectLst>
                  <a:outerShdw blurRad="38100" dist="38100" dir="2700000" algn="tl">
                    <a:srgbClr val="000000"/>
                  </a:outerShdw>
                </a:effectLst>
                <a:latin typeface="Times New Roman" pitchFamily="18" charset="0"/>
              </a:rPr>
              <a:t> </a:t>
            </a:r>
            <a:r>
              <a:rPr lang="de-DE" altLang="sr-Latn-RS" sz="2000" b="1" dirty="0" smtClean="0">
                <a:solidFill>
                  <a:srgbClr val="333333"/>
                </a:solidFill>
                <a:effectLst>
                  <a:outerShdw blurRad="38100" dist="38100" dir="2700000" algn="tl">
                    <a:srgbClr val="000000"/>
                  </a:outerShdw>
                </a:effectLst>
                <a:latin typeface="Times New Roman" pitchFamily="18" charset="0"/>
              </a:rPr>
              <a:t>je</a:t>
            </a:r>
            <a:r>
              <a:rPr lang="sr-Latn-RS" altLang="sr-Latn-RS" sz="2000" b="1" dirty="0" smtClean="0">
                <a:solidFill>
                  <a:srgbClr val="333333"/>
                </a:solidFill>
                <a:effectLst>
                  <a:outerShdw blurRad="38100" dist="38100" dir="2700000" algn="tl">
                    <a:srgbClr val="000000"/>
                  </a:outerShdw>
                </a:effectLst>
                <a:latin typeface="Times New Roman" pitchFamily="18" charset="0"/>
              </a:rPr>
              <a:t> (talas putuje kroz vakum bez smetnje odn. </a:t>
            </a:r>
            <a:r>
              <a:rPr lang="sr-Latn-RS" altLang="sr-Latn-RS" sz="2000" b="1" dirty="0">
                <a:solidFill>
                  <a:srgbClr val="333333"/>
                </a:solidFill>
                <a:effectLst>
                  <a:outerShdw blurRad="38100" dist="38100" dir="2700000" algn="tl">
                    <a:srgbClr val="000000"/>
                  </a:outerShdw>
                </a:effectLst>
                <a:latin typeface="Times New Roman" pitchFamily="18" charset="0"/>
              </a:rPr>
              <a:t>k</a:t>
            </a:r>
            <a:r>
              <a:rPr lang="sr-Latn-RS" altLang="sr-Latn-RS" sz="2000" b="1" dirty="0" smtClean="0">
                <a:solidFill>
                  <a:srgbClr val="333333"/>
                </a:solidFill>
                <a:effectLst>
                  <a:outerShdw blurRad="38100" dist="38100" dir="2700000" algn="tl">
                    <a:srgbClr val="000000"/>
                  </a:outerShdw>
                </a:effectLst>
                <a:latin typeface="Times New Roman" pitchFamily="18" charset="0"/>
              </a:rPr>
              <a:t>ada nema disperzije)</a:t>
            </a:r>
            <a:r>
              <a:rPr lang="sr-Latn-CS" altLang="sr-Latn-RS" sz="2000" b="1" dirty="0" smtClean="0">
                <a:solidFill>
                  <a:srgbClr val="333333"/>
                </a:solidFill>
                <a:effectLst>
                  <a:outerShdw blurRad="38100" dist="38100" dir="2700000" algn="tl">
                    <a:srgbClr val="000000"/>
                  </a:outerShdw>
                </a:effectLst>
                <a:latin typeface="Times New Roman" pitchFamily="18" charset="0"/>
              </a:rPr>
              <a:t>:</a:t>
            </a: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r>
              <a:rPr lang="sr-Latn-CS" altLang="sr-Latn-RS" sz="2000" b="1" dirty="0">
                <a:solidFill>
                  <a:srgbClr val="333333"/>
                </a:solidFill>
                <a:effectLst>
                  <a:outerShdw blurRad="38100" dist="38100" dir="2700000" algn="tl">
                    <a:srgbClr val="000000"/>
                  </a:outerShdw>
                </a:effectLst>
                <a:latin typeface="Times New Roman" pitchFamily="18" charset="0"/>
              </a:rPr>
              <a:t>	</a:t>
            </a:r>
          </a:p>
          <a:p>
            <a:pPr marL="0" indent="0">
              <a:lnSpc>
                <a:spcPct val="80000"/>
              </a:lnSpc>
              <a:buFontTx/>
              <a:buNone/>
            </a:pPr>
            <a:endParaRPr lang="sr-Latn-CS" altLang="sr-Latn-RS" sz="20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CS" altLang="sr-Latn-RS" sz="1800"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CS" altLang="sr-Latn-RS" sz="1400" dirty="0">
              <a:solidFill>
                <a:srgbClr val="333333"/>
              </a:solidFill>
              <a:effectLst>
                <a:outerShdw blurRad="38100" dist="38100" dir="2700000" algn="tl">
                  <a:srgbClr val="000000"/>
                </a:outerShdw>
              </a:effectLst>
              <a:latin typeface="Times New Roman" pitchFamily="18" charset="0"/>
            </a:endParaRPr>
          </a:p>
        </p:txBody>
      </p:sp>
      <p:sp>
        <p:nvSpPr>
          <p:cNvPr id="560131"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sp>
        <p:nvSpPr>
          <p:cNvPr id="56013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sr-Latn-RS"/>
          </a:p>
        </p:txBody>
      </p:sp>
      <p:graphicFrame>
        <p:nvGraphicFramePr>
          <p:cNvPr id="560133" name="Object 5"/>
          <p:cNvGraphicFramePr>
            <a:graphicFrameLocks noChangeAspect="1"/>
          </p:cNvGraphicFramePr>
          <p:nvPr>
            <p:extLst>
              <p:ext uri="{D42A27DB-BD31-4B8C-83A1-F6EECF244321}">
                <p14:modId xmlns:p14="http://schemas.microsoft.com/office/powerpoint/2010/main" val="668601241"/>
              </p:ext>
            </p:extLst>
          </p:nvPr>
        </p:nvGraphicFramePr>
        <p:xfrm>
          <a:off x="914400" y="5480743"/>
          <a:ext cx="1349604" cy="773313"/>
        </p:xfrm>
        <a:graphic>
          <a:graphicData uri="http://schemas.openxmlformats.org/presentationml/2006/ole">
            <mc:AlternateContent xmlns:mc="http://schemas.openxmlformats.org/markup-compatibility/2006">
              <mc:Choice xmlns:v="urn:schemas-microsoft-com:vml" Requires="v">
                <p:oleObj spid="_x0000_s560508" name="Equation" r:id="rId3" imgW="685800" imgH="393480" progId="Equation.3">
                  <p:embed/>
                </p:oleObj>
              </mc:Choice>
              <mc:Fallback>
                <p:oleObj name="Equation" r:id="rId3" imgW="685800" imgH="39348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5480743"/>
                        <a:ext cx="1349604" cy="773313"/>
                      </a:xfrm>
                      <a:prstGeom prst="rect">
                        <a:avLst/>
                      </a:prstGeom>
                      <a:solidFill>
                        <a:schemeClr val="accent1"/>
                      </a:solidFill>
                      <a:ln>
                        <a:solidFill>
                          <a:schemeClr val="tx1">
                            <a:lumMod val="85000"/>
                            <a:lumOff val="15000"/>
                          </a:schemeClr>
                        </a:solidFill>
                      </a:ln>
                      <a:extLst/>
                    </p:spPr>
                  </p:pic>
                </p:oleObj>
              </mc:Fallback>
            </mc:AlternateContent>
          </a:graphicData>
        </a:graphic>
      </p:graphicFrame>
      <p:pic>
        <p:nvPicPr>
          <p:cNvPr id="560134" name="Picture 6" descr="The concept of surface plasmons originates in the plasma approach of Maxwell's theory: the free electrons of a metal are treated as an electron liquid of high density (plasma) and density fluctuations occurring on the surface of such a liquid are called plasmons, surface plasmons (SP), or surface polariton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3048000"/>
            <a:ext cx="3467100" cy="2333625"/>
          </a:xfrm>
          <a:prstGeom prst="rect">
            <a:avLst/>
          </a:prstGeom>
          <a:noFill/>
          <a:ln>
            <a:noFill/>
          </a:ln>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60155" name="Object 27"/>
          <p:cNvGraphicFramePr>
            <a:graphicFrameLocks noGrp="1" noChangeAspect="1"/>
          </p:cNvGraphicFramePr>
          <p:nvPr>
            <p:ph sz="half" idx="2"/>
            <p:extLst>
              <p:ext uri="{D42A27DB-BD31-4B8C-83A1-F6EECF244321}">
                <p14:modId xmlns:p14="http://schemas.microsoft.com/office/powerpoint/2010/main" val="1041210203"/>
              </p:ext>
            </p:extLst>
          </p:nvPr>
        </p:nvGraphicFramePr>
        <p:xfrm>
          <a:off x="1758099" y="3042175"/>
          <a:ext cx="1697610" cy="773650"/>
        </p:xfrm>
        <a:graphic>
          <a:graphicData uri="http://schemas.openxmlformats.org/presentationml/2006/ole">
            <mc:AlternateContent xmlns:mc="http://schemas.openxmlformats.org/markup-compatibility/2006">
              <mc:Choice xmlns:v="urn:schemas-microsoft-com:vml" Requires="v">
                <p:oleObj spid="_x0000_s560509" name="Equation" r:id="rId6" imgW="863280" imgH="393480" progId="Equation.3">
                  <p:embed/>
                </p:oleObj>
              </mc:Choice>
              <mc:Fallback>
                <p:oleObj name="Equation" r:id="rId6" imgW="863280" imgH="393480" progId="Equation.3">
                  <p:embed/>
                  <p:pic>
                    <p:nvPicPr>
                      <p:cNvPr id="0" name="Object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58099" y="3042175"/>
                        <a:ext cx="1697610" cy="773650"/>
                      </a:xfrm>
                      <a:prstGeom prst="rect">
                        <a:avLst/>
                      </a:prstGeom>
                      <a:solidFill>
                        <a:schemeClr val="accent1"/>
                      </a:solidFill>
                      <a:ln>
                        <a:solidFill>
                          <a:schemeClr val="tx1">
                            <a:lumMod val="85000"/>
                            <a:lumOff val="15000"/>
                          </a:schemeClr>
                        </a:solidFill>
                      </a:ln>
                      <a:effectLst/>
                      <a:extLst/>
                    </p:spPr>
                  </p:pic>
                </p:oleObj>
              </mc:Fallback>
            </mc:AlternateContent>
          </a:graphicData>
        </a:graphic>
      </p:graphicFrame>
      <p:sp>
        <p:nvSpPr>
          <p:cNvPr id="560158" name="Line 30"/>
          <p:cNvSpPr>
            <a:spLocks noChangeShapeType="1"/>
          </p:cNvSpPr>
          <p:nvPr/>
        </p:nvSpPr>
        <p:spPr bwMode="auto">
          <a:xfrm flipV="1">
            <a:off x="5791200" y="3962400"/>
            <a:ext cx="609600" cy="106680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r-Latn-RS"/>
          </a:p>
        </p:txBody>
      </p:sp>
      <p:sp>
        <p:nvSpPr>
          <p:cNvPr id="560159" name="Oval 31"/>
          <p:cNvSpPr>
            <a:spLocks noChangeArrowheads="1"/>
          </p:cNvSpPr>
          <p:nvPr/>
        </p:nvSpPr>
        <p:spPr bwMode="auto">
          <a:xfrm rot="5400000">
            <a:off x="6896100" y="3162300"/>
            <a:ext cx="457200" cy="990600"/>
          </a:xfrm>
          <a:prstGeom prst="ellipse">
            <a:avLst/>
          </a:prstGeom>
          <a:noFill/>
          <a:ln w="1587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
        <p:nvSpPr>
          <p:cNvPr id="560185" name="AutoShape 57"/>
          <p:cNvSpPr>
            <a:spLocks noChangeArrowheads="1"/>
          </p:cNvSpPr>
          <p:nvPr/>
        </p:nvSpPr>
        <p:spPr bwMode="auto">
          <a:xfrm>
            <a:off x="5410200" y="1600200"/>
            <a:ext cx="3505200" cy="990600"/>
          </a:xfrm>
          <a:prstGeom prst="wedgeEllipseCallout">
            <a:avLst>
              <a:gd name="adj1" fmla="val -22870"/>
              <a:gd name="adj2" fmla="val 183014"/>
            </a:avLst>
          </a:prstGeom>
          <a:solidFill>
            <a:srgbClr val="3333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sr-Latn-CS" altLang="sr-Latn-RS" sz="1600" b="1" dirty="0">
                <a:solidFill>
                  <a:schemeClr val="bg1"/>
                </a:solidFill>
                <a:effectLst>
                  <a:outerShdw blurRad="38100" dist="38100" dir="2700000" algn="tl">
                    <a:srgbClr val="000000"/>
                  </a:outerShdw>
                </a:effectLst>
                <a:latin typeface="Times New Roman" pitchFamily="18" charset="0"/>
              </a:rPr>
              <a:t>prava za vakum </a:t>
            </a:r>
          </a:p>
          <a:p>
            <a:pPr algn="ctr"/>
            <a:r>
              <a:rPr lang="sr-Latn-CS" altLang="sr-Latn-RS" sz="1600" b="1" dirty="0">
                <a:solidFill>
                  <a:schemeClr val="bg1"/>
                </a:solidFill>
                <a:effectLst>
                  <a:outerShdw blurRad="38100" dist="38100" dir="2700000" algn="tl">
                    <a:srgbClr val="000000"/>
                  </a:outerShdw>
                </a:effectLst>
                <a:latin typeface="Times New Roman" pitchFamily="18" charset="0"/>
              </a:rPr>
              <a:t>(i vazduh)</a:t>
            </a:r>
            <a:endParaRPr lang="en-US" altLang="sr-Latn-RS" sz="1600" b="1" dirty="0">
              <a:solidFill>
                <a:schemeClr val="bg1"/>
              </a:solidFill>
              <a:effectLst>
                <a:outerShdw blurRad="38100" dist="38100" dir="2700000" algn="tl">
                  <a:srgbClr val="000000"/>
                </a:outerShdw>
              </a:effectLst>
              <a:latin typeface="Times New Roman" pitchFamily="18" charset="0"/>
            </a:endParaRPr>
          </a:p>
        </p:txBody>
      </p:sp>
      <p:sp>
        <p:nvSpPr>
          <p:cNvPr id="560207" name="Rectangle 79"/>
          <p:cNvSpPr>
            <a:spLocks noChangeArrowheads="1"/>
          </p:cNvSpPr>
          <p:nvPr/>
        </p:nvSpPr>
        <p:spPr bwMode="auto">
          <a:xfrm>
            <a:off x="2751056" y="5606534"/>
            <a:ext cx="19859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sr-Latn-CS" altLang="sr-Latn-RS" b="1" dirty="0">
                <a:solidFill>
                  <a:srgbClr val="333333"/>
                </a:solidFill>
                <a:effectLst>
                  <a:outerShdw blurRad="38100" dist="38100" dir="2700000" algn="tl">
                    <a:srgbClr val="000000"/>
                  </a:outerShdw>
                </a:effectLst>
                <a:latin typeface="Times New Roman" pitchFamily="18" charset="0"/>
              </a:rPr>
              <a:t>relacija disperzije</a:t>
            </a:r>
            <a:endParaRPr lang="en-US" altLang="sr-Latn-RS" b="1" dirty="0">
              <a:solidFill>
                <a:srgbClr val="333333"/>
              </a:solidFill>
              <a:effectLst>
                <a:outerShdw blurRad="38100" dist="38100" dir="2700000" algn="tl">
                  <a:srgbClr val="000000"/>
                </a:outerShdw>
              </a:effectLst>
              <a:latin typeface="Times New Roman" pitchFamily="18" charset="0"/>
            </a:endParaRPr>
          </a:p>
        </p:txBody>
      </p:sp>
      <p:sp>
        <p:nvSpPr>
          <p:cNvPr id="560208" name="AutoShape 80"/>
          <p:cNvSpPr>
            <a:spLocks noChangeArrowheads="1"/>
          </p:cNvSpPr>
          <p:nvPr/>
        </p:nvSpPr>
        <p:spPr bwMode="auto">
          <a:xfrm flipV="1">
            <a:off x="2378304" y="5715000"/>
            <a:ext cx="228600" cy="152400"/>
          </a:xfrm>
          <a:prstGeom prst="rightArrow">
            <a:avLst>
              <a:gd name="adj1" fmla="val 50000"/>
              <a:gd name="adj2" fmla="val 54545"/>
            </a:avLst>
          </a:prstGeom>
          <a:solidFill>
            <a:srgbClr val="4D4D4D"/>
          </a:solidFill>
          <a:ln w="9525">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sr-Latn-R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60185"/>
                                        </p:tgtEl>
                                        <p:attrNameLst>
                                          <p:attrName>style.visibility</p:attrName>
                                        </p:attrNameLst>
                                      </p:cBhvr>
                                      <p:to>
                                        <p:strVal val="visible"/>
                                      </p:to>
                                    </p:set>
                                    <p:anim calcmode="lin" valueType="num">
                                      <p:cBhvr>
                                        <p:cTn id="7" dur="1000" fill="hold"/>
                                        <p:tgtEl>
                                          <p:spTgt spid="560185"/>
                                        </p:tgtEl>
                                        <p:attrNameLst>
                                          <p:attrName>ppt_x</p:attrName>
                                        </p:attrNameLst>
                                      </p:cBhvr>
                                      <p:tavLst>
                                        <p:tav tm="0">
                                          <p:val>
                                            <p:strVal val="#ppt_x-.2"/>
                                          </p:val>
                                        </p:tav>
                                        <p:tav tm="100000">
                                          <p:val>
                                            <p:strVal val="#ppt_x"/>
                                          </p:val>
                                        </p:tav>
                                      </p:tavLst>
                                    </p:anim>
                                    <p:anim calcmode="lin" valueType="num">
                                      <p:cBhvr>
                                        <p:cTn id="8" dur="1000" fill="hold"/>
                                        <p:tgtEl>
                                          <p:spTgt spid="56018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6018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60158"/>
                                        </p:tgtEl>
                                        <p:attrNameLst>
                                          <p:attrName>style.visibility</p:attrName>
                                        </p:attrNameLst>
                                      </p:cBhvr>
                                      <p:to>
                                        <p:strVal val="visible"/>
                                      </p:to>
                                    </p:set>
                                    <p:anim calcmode="lin" valueType="num">
                                      <p:cBhvr>
                                        <p:cTn id="14" dur="1000" fill="hold"/>
                                        <p:tgtEl>
                                          <p:spTgt spid="560158"/>
                                        </p:tgtEl>
                                        <p:attrNameLst>
                                          <p:attrName>ppt_x</p:attrName>
                                        </p:attrNameLst>
                                      </p:cBhvr>
                                      <p:tavLst>
                                        <p:tav tm="0">
                                          <p:val>
                                            <p:strVal val="#ppt_x-.2"/>
                                          </p:val>
                                        </p:tav>
                                        <p:tav tm="100000">
                                          <p:val>
                                            <p:strVal val="#ppt_x"/>
                                          </p:val>
                                        </p:tav>
                                      </p:tavLst>
                                    </p:anim>
                                    <p:anim calcmode="lin" valueType="num">
                                      <p:cBhvr>
                                        <p:cTn id="15" dur="1000" fill="hold"/>
                                        <p:tgtEl>
                                          <p:spTgt spid="56015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60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0158" grpId="0" animBg="1"/>
      <p:bldP spid="560185"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p:nvPr>
        </p:nvSpPr>
        <p:spPr/>
        <p:txBody>
          <a:bodyPr/>
          <a:lstStyle/>
          <a:p>
            <a:pPr marL="0" indent="0">
              <a:lnSpc>
                <a:spcPct val="80000"/>
              </a:lnSpc>
              <a:buFontTx/>
              <a:buNone/>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a:lnSpc>
                <a:spcPct val="80000"/>
              </a:lnSpc>
              <a:buFont typeface="Wingdings" panose="05000000000000000000" pitchFamily="2" charset="2"/>
              <a:buChar char="Ø"/>
            </a:pPr>
            <a:r>
              <a:rPr lang="sr-Latn-RS" altLang="sr-Latn-RS" sz="2400" b="1" dirty="0" smtClean="0">
                <a:solidFill>
                  <a:srgbClr val="333333"/>
                </a:solidFill>
                <a:effectLst>
                  <a:outerShdw blurRad="38100" dist="38100" dir="2700000" algn="tl">
                    <a:srgbClr val="000000"/>
                  </a:outerShdw>
                </a:effectLst>
                <a:latin typeface="Times New Roman" pitchFamily="18" charset="0"/>
              </a:rPr>
              <a:t>t</a:t>
            </a:r>
            <a:r>
              <a:rPr lang="pt-BR" altLang="sr-Latn-RS" sz="2400" b="1" dirty="0" smtClean="0">
                <a:solidFill>
                  <a:srgbClr val="333333"/>
                </a:solidFill>
                <a:effectLst>
                  <a:outerShdw blurRad="38100" dist="38100" dir="2700000" algn="tl">
                    <a:srgbClr val="000000"/>
                  </a:outerShdw>
                </a:effectLst>
                <a:latin typeface="Times New Roman" pitchFamily="18" charset="0"/>
              </a:rPr>
              <a:t>alasni </a:t>
            </a:r>
            <a:r>
              <a:rPr lang="pt-BR" altLang="sr-Latn-RS" sz="2400" b="1" dirty="0">
                <a:solidFill>
                  <a:srgbClr val="333333"/>
                </a:solidFill>
                <a:effectLst>
                  <a:outerShdw blurRad="38100" dist="38100" dir="2700000" algn="tl">
                    <a:srgbClr val="000000"/>
                  </a:outerShdw>
                </a:effectLst>
                <a:latin typeface="Times New Roman" pitchFamily="18" charset="0"/>
              </a:rPr>
              <a:t>ve</a:t>
            </a:r>
            <a:r>
              <a:rPr lang="sr-Latn-CS" altLang="sr-Latn-RS" sz="2400" b="1" dirty="0">
                <a:solidFill>
                  <a:srgbClr val="333333"/>
                </a:solidFill>
                <a:effectLst>
                  <a:outerShdw blurRad="38100" dist="38100" dir="2700000" algn="tl">
                    <a:srgbClr val="000000"/>
                  </a:outerShdw>
                </a:effectLst>
                <a:latin typeface="Times New Roman" pitchFamily="18" charset="0"/>
              </a:rPr>
              <a:t>k</a:t>
            </a:r>
            <a:r>
              <a:rPr lang="pt-BR" altLang="sr-Latn-RS" sz="2400" b="1" dirty="0">
                <a:solidFill>
                  <a:srgbClr val="333333"/>
                </a:solidFill>
                <a:effectLst>
                  <a:outerShdw blurRad="38100" dist="38100" dir="2700000" algn="tl">
                    <a:srgbClr val="000000"/>
                  </a:outerShdw>
                </a:effectLst>
                <a:latin typeface="Times New Roman" pitchFamily="18" charset="0"/>
              </a:rPr>
              <a:t>tor površinskog </a:t>
            </a:r>
            <a:r>
              <a:rPr lang="pt-BR" altLang="sr-Latn-RS" sz="2400" b="1" dirty="0" smtClean="0">
                <a:solidFill>
                  <a:srgbClr val="333333"/>
                </a:solidFill>
                <a:effectLst>
                  <a:outerShdw blurRad="38100" dist="38100" dir="2700000" algn="tl">
                    <a:srgbClr val="000000"/>
                  </a:outerShdw>
                </a:effectLst>
                <a:latin typeface="Times New Roman" pitchFamily="18" charset="0"/>
              </a:rPr>
              <a:t>plazmona</a:t>
            </a:r>
            <a:r>
              <a:rPr lang="sr-Latn-CS" altLang="sr-Latn-RS" sz="2400" b="1" dirty="0" smtClean="0">
                <a:solidFill>
                  <a:srgbClr val="333333"/>
                </a:solidFill>
                <a:effectLst>
                  <a:outerShdw blurRad="38100" dist="38100" dir="2700000" algn="tl">
                    <a:srgbClr val="000000"/>
                  </a:outerShdw>
                </a:effectLst>
                <a:latin typeface="Times New Roman" pitchFamily="18" charset="0"/>
              </a:rPr>
              <a:t> </a:t>
            </a:r>
            <a:r>
              <a:rPr lang="sr-Latn-CS" altLang="sr-Latn-RS" sz="2400" b="1" dirty="0">
                <a:solidFill>
                  <a:srgbClr val="333333"/>
                </a:solidFill>
                <a:effectLst>
                  <a:outerShdw blurRad="38100" dist="38100" dir="2700000" algn="tl">
                    <a:srgbClr val="000000"/>
                  </a:outerShdw>
                </a:effectLst>
                <a:latin typeface="Times New Roman" pitchFamily="18" charset="0"/>
              </a:rPr>
              <a:t>koji se prostire na granici dve površine </a:t>
            </a:r>
            <a:r>
              <a:rPr lang="pt-BR" altLang="sr-Latn-RS" sz="2400" b="1" dirty="0">
                <a:solidFill>
                  <a:srgbClr val="333333"/>
                </a:solidFill>
                <a:effectLst>
                  <a:outerShdw blurRad="38100" dist="38100" dir="2700000" algn="tl">
                    <a:srgbClr val="000000"/>
                  </a:outerShdw>
                </a:effectLst>
                <a:latin typeface="Times New Roman" pitchFamily="18" charset="0"/>
              </a:rPr>
              <a:t> pokorava se relaciji</a:t>
            </a:r>
            <a:r>
              <a:rPr lang="sr-Latn-CS" altLang="sr-Latn-RS" sz="2400" b="1" dirty="0">
                <a:solidFill>
                  <a:srgbClr val="333333"/>
                </a:solidFill>
                <a:effectLst>
                  <a:outerShdw blurRad="38100" dist="38100" dir="2700000" algn="tl">
                    <a:srgbClr val="000000"/>
                  </a:outerShdw>
                </a:effectLst>
                <a:latin typeface="Times New Roman" pitchFamily="18" charset="0"/>
              </a:rPr>
              <a:t> </a:t>
            </a:r>
            <a:r>
              <a:rPr lang="pt-BR" altLang="sr-Latn-RS" sz="2400" b="1" dirty="0">
                <a:solidFill>
                  <a:srgbClr val="333333"/>
                </a:solidFill>
                <a:effectLst>
                  <a:outerShdw blurRad="38100" dist="38100" dir="2700000" algn="tl">
                    <a:srgbClr val="000000"/>
                  </a:outerShdw>
                </a:effectLst>
                <a:latin typeface="Times New Roman" pitchFamily="18" charset="0"/>
              </a:rPr>
              <a:t>disperzi</a:t>
            </a:r>
            <a:r>
              <a:rPr lang="sr-Latn-CS" altLang="sr-Latn-RS" sz="2400" b="1" dirty="0">
                <a:solidFill>
                  <a:srgbClr val="333333"/>
                </a:solidFill>
                <a:effectLst>
                  <a:outerShdw blurRad="38100" dist="38100" dir="2700000" algn="tl">
                    <a:srgbClr val="000000"/>
                  </a:outerShdw>
                </a:effectLst>
                <a:latin typeface="Times New Roman" pitchFamily="18" charset="0"/>
              </a:rPr>
              <a:t>je </a:t>
            </a:r>
            <a:endParaRPr lang="sr-Latn-CS" altLang="sr-Latn-RS" sz="2400" b="1" dirty="0" smtClean="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r>
              <a:rPr lang="sr-Latn-CS" altLang="sr-Latn-RS" sz="2400" b="1" dirty="0" smtClean="0">
                <a:solidFill>
                  <a:srgbClr val="333333"/>
                </a:solidFill>
                <a:effectLst>
                  <a:outerShdw blurRad="38100" dist="38100" dir="2700000" algn="tl">
                    <a:srgbClr val="000000"/>
                  </a:outerShdw>
                </a:effectLst>
                <a:latin typeface="Times New Roman" pitchFamily="18" charset="0"/>
              </a:rPr>
              <a:t>     oblika</a:t>
            </a:r>
            <a:r>
              <a:rPr lang="sr-Latn-CS" altLang="sr-Latn-RS" sz="2400" b="1" dirty="0">
                <a:solidFill>
                  <a:srgbClr val="333333"/>
                </a:solidFill>
                <a:effectLst>
                  <a:outerShdw blurRad="38100" dist="38100" dir="2700000" algn="tl">
                    <a:srgbClr val="000000"/>
                  </a:outerShdw>
                </a:effectLst>
                <a:latin typeface="Times New Roman" pitchFamily="18" charset="0"/>
              </a:rPr>
              <a:t>:</a:t>
            </a:r>
          </a:p>
          <a:p>
            <a:pPr marL="0" indent="0">
              <a:lnSpc>
                <a:spcPct val="80000"/>
              </a:lnSpc>
              <a:buFontTx/>
              <a:buNone/>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CS" altLang="sr-Latn-RS" sz="2400" b="1" dirty="0">
              <a:solidFill>
                <a:srgbClr val="333333"/>
              </a:solidFill>
              <a:effectLst>
                <a:outerShdw blurRad="38100" dist="38100" dir="2700000" algn="tl">
                  <a:srgbClr val="000000"/>
                </a:outerShdw>
              </a:effectLst>
              <a:latin typeface="Times New Roman" pitchFamily="18" charset="0"/>
            </a:endParaRPr>
          </a:p>
          <a:p>
            <a:pPr marL="0" indent="0">
              <a:lnSpc>
                <a:spcPct val="80000"/>
              </a:lnSpc>
              <a:buFontTx/>
              <a:buNone/>
            </a:pPr>
            <a:endParaRPr lang="sr-Latn-CS" altLang="sr-Latn-RS" sz="2000" dirty="0" smtClean="0">
              <a:solidFill>
                <a:srgbClr val="333333"/>
              </a:solidFill>
              <a:effectLst>
                <a:outerShdw blurRad="38100" dist="38100" dir="2700000" algn="tl">
                  <a:srgbClr val="000000"/>
                </a:outerShdw>
              </a:effectLst>
              <a:latin typeface="Times New Roman" pitchFamily="18" charset="0"/>
              <a:sym typeface="Symbol" pitchFamily="18" charset="2"/>
            </a:endParaRPr>
          </a:p>
          <a:p>
            <a:pPr marL="0" indent="0">
              <a:lnSpc>
                <a:spcPct val="80000"/>
              </a:lnSpc>
              <a:buFontTx/>
              <a:buNone/>
            </a:pPr>
            <a:endParaRPr lang="sr-Latn-CS" altLang="sr-Latn-RS" sz="2000" dirty="0">
              <a:solidFill>
                <a:srgbClr val="333333"/>
              </a:solidFill>
              <a:effectLst>
                <a:outerShdw blurRad="38100" dist="38100" dir="2700000" algn="tl">
                  <a:srgbClr val="000000"/>
                </a:outerShdw>
              </a:effectLst>
              <a:latin typeface="Times New Roman" pitchFamily="18" charset="0"/>
              <a:sym typeface="Symbol" pitchFamily="18" charset="2"/>
            </a:endParaRPr>
          </a:p>
          <a:p>
            <a:pPr marL="0" indent="0">
              <a:lnSpc>
                <a:spcPct val="80000"/>
              </a:lnSpc>
              <a:buFontTx/>
              <a:buNone/>
            </a:pPr>
            <a:endParaRPr lang="sr-Latn-CS" altLang="sr-Latn-RS" sz="2000" dirty="0">
              <a:solidFill>
                <a:srgbClr val="333333"/>
              </a:solidFill>
              <a:effectLst>
                <a:outerShdw blurRad="38100" dist="38100" dir="2700000" algn="tl">
                  <a:srgbClr val="000000"/>
                </a:outerShdw>
              </a:effectLst>
              <a:latin typeface="Times New Roman"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201115713"/>
              </p:ext>
            </p:extLst>
          </p:nvPr>
        </p:nvGraphicFramePr>
        <p:xfrm>
          <a:off x="1295400" y="1905000"/>
          <a:ext cx="2556292" cy="1066800"/>
        </p:xfrm>
        <a:graphic>
          <a:graphicData uri="http://schemas.openxmlformats.org/presentationml/2006/ole">
            <mc:AlternateContent xmlns:mc="http://schemas.openxmlformats.org/markup-compatibility/2006">
              <mc:Choice xmlns:v="urn:schemas-microsoft-com:vml" Requires="v">
                <p:oleObj spid="_x0000_s727089" name="Equation" r:id="rId3" imgW="1167893" imgH="482391" progId="Equation.3">
                  <p:embed/>
                </p:oleObj>
              </mc:Choice>
              <mc:Fallback>
                <p:oleObj name="Equation" r:id="rId3" imgW="1167893" imgH="482391" progId="Equation.3">
                  <p:embed/>
                  <p:pic>
                    <p:nvPicPr>
                      <p:cNvPr id="0" name="Object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905000"/>
                        <a:ext cx="2556292" cy="1066800"/>
                      </a:xfrm>
                      <a:prstGeom prst="rect">
                        <a:avLst/>
                      </a:prstGeom>
                      <a:solidFill>
                        <a:schemeClr val="accent1"/>
                      </a:solidFill>
                      <a:ln>
                        <a:solidFill>
                          <a:schemeClr val="tx1">
                            <a:lumMod val="85000"/>
                            <a:lumOff val="15000"/>
                          </a:schemeClr>
                        </a:solidFill>
                      </a:ln>
                    </p:spPr>
                  </p:pic>
                </p:oleObj>
              </mc:Fallback>
            </mc:AlternateContent>
          </a:graphicData>
        </a:graphic>
      </p:graphicFrame>
      <p:pic>
        <p:nvPicPr>
          <p:cNvPr id="5" name="Picture 6" descr="The concept of surface plasmons originates in the plasma approach of Maxwell's theory: the free electrons of a metal are treated as an electron liquid of high density (plasma) and density fluctuations occurring on the surface of such a liquid are called plasmons, surface plasmons (SP), or surface polariton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1828800"/>
            <a:ext cx="4076700" cy="2743933"/>
          </a:xfrm>
          <a:prstGeom prst="rect">
            <a:avLst/>
          </a:prstGeom>
          <a:noFill/>
          <a:ln>
            <a:noFill/>
          </a:ln>
          <a:effectLst>
            <a:glow rad="228600">
              <a:schemeClr val="accent4">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52400" y="3214906"/>
            <a:ext cx="4419600" cy="2185214"/>
          </a:xfrm>
          <a:prstGeom prst="rect">
            <a:avLst/>
          </a:prstGeom>
        </p:spPr>
        <p:txBody>
          <a:bodyPr wrap="square">
            <a:spAutoFit/>
          </a:bodyPr>
          <a:lstStyle/>
          <a:p>
            <a:pPr lvl="0">
              <a:lnSpc>
                <a:spcPct val="80000"/>
              </a:lnSpc>
              <a:spcBef>
                <a:spcPct val="20000"/>
              </a:spcBef>
            </a:pPr>
            <a:r>
              <a:rPr lang="pt-BR" altLang="sr-Latn-RS" sz="2000" kern="0" dirty="0">
                <a:solidFill>
                  <a:srgbClr val="333333"/>
                </a:solidFill>
                <a:effectLst>
                  <a:outerShdw blurRad="38100" dist="38100" dir="2700000" algn="tl">
                    <a:srgbClr val="000000"/>
                  </a:outerShdw>
                </a:effectLst>
                <a:latin typeface="Times New Roman" pitchFamily="18" charset="0"/>
                <a:cs typeface="Arial"/>
                <a:sym typeface="Symbol" pitchFamily="18" charset="2"/>
              </a:rPr>
              <a:t></a:t>
            </a:r>
            <a:r>
              <a:rPr lang="sr-Latn-CS" altLang="sr-Latn-RS" sz="2000" kern="0" baseline="-25000" dirty="0">
                <a:solidFill>
                  <a:srgbClr val="333333"/>
                </a:solidFill>
                <a:effectLst>
                  <a:outerShdw blurRad="38100" dist="38100" dir="2700000" algn="tl">
                    <a:srgbClr val="000000"/>
                  </a:outerShdw>
                </a:effectLst>
                <a:latin typeface="Times New Roman" pitchFamily="18" charset="0"/>
                <a:cs typeface="Arial"/>
                <a:sym typeface="Symbol" pitchFamily="18" charset="2"/>
              </a:rPr>
              <a:t>M</a:t>
            </a:r>
            <a:r>
              <a:rPr lang="pt-BR" altLang="sr-Latn-RS" sz="2000" kern="0" dirty="0">
                <a:solidFill>
                  <a:srgbClr val="333333"/>
                </a:solidFill>
                <a:effectLst>
                  <a:outerShdw blurRad="38100" dist="38100" dir="2700000" algn="tl">
                    <a:srgbClr val="000000"/>
                  </a:outerShdw>
                </a:effectLst>
                <a:latin typeface="Times New Roman" pitchFamily="18" charset="0"/>
                <a:cs typeface="Arial"/>
              </a:rPr>
              <a:t> –dielektrična konstanta </a:t>
            </a:r>
            <a:r>
              <a:rPr lang="pt-BR" altLang="sr-Latn-RS" sz="2000" kern="0" dirty="0" smtClean="0">
                <a:solidFill>
                  <a:srgbClr val="333333"/>
                </a:solidFill>
                <a:effectLst>
                  <a:outerShdw blurRad="38100" dist="38100" dir="2700000" algn="tl">
                    <a:srgbClr val="000000"/>
                  </a:outerShdw>
                </a:effectLst>
                <a:latin typeface="Times New Roman" pitchFamily="18" charset="0"/>
                <a:cs typeface="Arial"/>
              </a:rPr>
              <a:t>metala</a:t>
            </a:r>
            <a:endParaRPr lang="sr-Latn-RS" altLang="sr-Latn-RS" sz="2000" kern="0" dirty="0" smtClean="0">
              <a:solidFill>
                <a:srgbClr val="333333"/>
              </a:solidFill>
              <a:effectLst>
                <a:outerShdw blurRad="38100" dist="38100" dir="2700000" algn="tl">
                  <a:srgbClr val="000000"/>
                </a:outerShdw>
              </a:effectLst>
              <a:latin typeface="Times New Roman" pitchFamily="18" charset="0"/>
              <a:cs typeface="Arial"/>
            </a:endParaRPr>
          </a:p>
          <a:p>
            <a:pPr lvl="0">
              <a:lnSpc>
                <a:spcPct val="80000"/>
              </a:lnSpc>
              <a:spcBef>
                <a:spcPct val="20000"/>
              </a:spcBef>
            </a:pPr>
            <a:endParaRPr lang="sr-Latn-CS" altLang="sr-Latn-RS" sz="2000" kern="0" dirty="0">
              <a:solidFill>
                <a:srgbClr val="333333"/>
              </a:solidFill>
              <a:effectLst>
                <a:outerShdw blurRad="38100" dist="38100" dir="2700000" algn="tl">
                  <a:srgbClr val="000000"/>
                </a:outerShdw>
              </a:effectLst>
              <a:latin typeface="Times New Roman" pitchFamily="18" charset="0"/>
              <a:cs typeface="Arial"/>
            </a:endParaRPr>
          </a:p>
          <a:p>
            <a:pPr lvl="0">
              <a:lnSpc>
                <a:spcPct val="80000"/>
              </a:lnSpc>
              <a:spcBef>
                <a:spcPct val="20000"/>
              </a:spcBef>
            </a:pPr>
            <a:r>
              <a:rPr lang="pt-BR" altLang="sr-Latn-RS" sz="2000" kern="0" dirty="0">
                <a:solidFill>
                  <a:srgbClr val="333333"/>
                </a:solidFill>
                <a:effectLst>
                  <a:outerShdw blurRad="38100" dist="38100" dir="2700000" algn="tl">
                    <a:srgbClr val="000000"/>
                  </a:outerShdw>
                </a:effectLst>
                <a:latin typeface="Times New Roman" pitchFamily="18" charset="0"/>
                <a:cs typeface="Arial"/>
                <a:sym typeface="Symbol" pitchFamily="18" charset="2"/>
              </a:rPr>
              <a:t></a:t>
            </a:r>
            <a:r>
              <a:rPr lang="sr-Latn-CS" altLang="sr-Latn-RS" sz="2000" kern="0" baseline="-25000" dirty="0">
                <a:solidFill>
                  <a:srgbClr val="333333"/>
                </a:solidFill>
                <a:effectLst>
                  <a:outerShdw blurRad="38100" dist="38100" dir="2700000" algn="tl">
                    <a:srgbClr val="000000"/>
                  </a:outerShdw>
                </a:effectLst>
                <a:latin typeface="Times New Roman" pitchFamily="18" charset="0"/>
                <a:cs typeface="Arial"/>
              </a:rPr>
              <a:t>D</a:t>
            </a:r>
            <a:r>
              <a:rPr lang="pt-BR" altLang="sr-Latn-RS" sz="2000" kern="0" dirty="0">
                <a:solidFill>
                  <a:srgbClr val="333333"/>
                </a:solidFill>
                <a:effectLst>
                  <a:outerShdw blurRad="38100" dist="38100" dir="2700000" algn="tl">
                    <a:srgbClr val="000000"/>
                  </a:outerShdw>
                </a:effectLst>
                <a:latin typeface="Times New Roman" pitchFamily="18" charset="0"/>
                <a:cs typeface="Arial"/>
              </a:rPr>
              <a:t>- dielektrična konstanta površine u </a:t>
            </a:r>
            <a:endParaRPr lang="sr-Latn-RS" altLang="sr-Latn-RS" sz="2000" kern="0" dirty="0" smtClean="0">
              <a:solidFill>
                <a:srgbClr val="333333"/>
              </a:solidFill>
              <a:effectLst>
                <a:outerShdw blurRad="38100" dist="38100" dir="2700000" algn="tl">
                  <a:srgbClr val="000000"/>
                </a:outerShdw>
              </a:effectLst>
              <a:latin typeface="Times New Roman" pitchFamily="18" charset="0"/>
              <a:cs typeface="Arial"/>
            </a:endParaRPr>
          </a:p>
          <a:p>
            <a:pPr lvl="0">
              <a:lnSpc>
                <a:spcPct val="80000"/>
              </a:lnSpc>
              <a:spcBef>
                <a:spcPct val="20000"/>
              </a:spcBef>
            </a:pPr>
            <a:r>
              <a:rPr lang="sr-Latn-RS" altLang="sr-Latn-RS" sz="2000" kern="0" dirty="0">
                <a:solidFill>
                  <a:srgbClr val="333333"/>
                </a:solidFill>
                <a:effectLst>
                  <a:outerShdw blurRad="38100" dist="38100" dir="2700000" algn="tl">
                    <a:srgbClr val="000000"/>
                  </a:outerShdw>
                </a:effectLst>
                <a:latin typeface="Times New Roman" pitchFamily="18" charset="0"/>
                <a:cs typeface="Arial"/>
              </a:rPr>
              <a:t> </a:t>
            </a:r>
            <a:r>
              <a:rPr lang="sr-Latn-RS" altLang="sr-Latn-RS" sz="2000" kern="0" dirty="0" smtClean="0">
                <a:solidFill>
                  <a:srgbClr val="333333"/>
                </a:solidFill>
                <a:effectLst>
                  <a:outerShdw blurRad="38100" dist="38100" dir="2700000" algn="tl">
                    <a:srgbClr val="000000"/>
                  </a:outerShdw>
                </a:effectLst>
                <a:latin typeface="Times New Roman" pitchFamily="18" charset="0"/>
                <a:cs typeface="Arial"/>
              </a:rPr>
              <a:t>     </a:t>
            </a:r>
            <a:r>
              <a:rPr lang="pt-BR" altLang="sr-Latn-RS" sz="2000" kern="0" dirty="0" smtClean="0">
                <a:solidFill>
                  <a:srgbClr val="333333"/>
                </a:solidFill>
                <a:effectLst>
                  <a:outerShdw blurRad="38100" dist="38100" dir="2700000" algn="tl">
                    <a:srgbClr val="000000"/>
                  </a:outerShdw>
                </a:effectLst>
                <a:latin typeface="Times New Roman" pitchFamily="18" charset="0"/>
                <a:cs typeface="Arial"/>
              </a:rPr>
              <a:t>kontaktu </a:t>
            </a:r>
            <a:r>
              <a:rPr lang="pt-BR" altLang="sr-Latn-RS" sz="2000" kern="0" dirty="0">
                <a:solidFill>
                  <a:srgbClr val="333333"/>
                </a:solidFill>
                <a:effectLst>
                  <a:outerShdw blurRad="38100" dist="38100" dir="2700000" algn="tl">
                    <a:srgbClr val="000000"/>
                  </a:outerShdw>
                </a:effectLst>
                <a:latin typeface="Times New Roman" pitchFamily="18" charset="0"/>
                <a:cs typeface="Arial"/>
              </a:rPr>
              <a:t>sa metalom</a:t>
            </a:r>
            <a:r>
              <a:rPr lang="sr-Latn-CS" altLang="sr-Latn-RS" sz="2000" kern="0" dirty="0">
                <a:solidFill>
                  <a:srgbClr val="333333"/>
                </a:solidFill>
                <a:effectLst>
                  <a:outerShdw blurRad="38100" dist="38100" dir="2700000" algn="tl">
                    <a:srgbClr val="000000"/>
                  </a:outerShdw>
                </a:effectLst>
                <a:latin typeface="Times New Roman" pitchFamily="18" charset="0"/>
                <a:cs typeface="Arial"/>
              </a:rPr>
              <a:t> </a:t>
            </a:r>
            <a:endParaRPr lang="sr-Latn-CS" altLang="sr-Latn-RS" sz="2000" kern="0" dirty="0" smtClean="0">
              <a:solidFill>
                <a:srgbClr val="333333"/>
              </a:solidFill>
              <a:effectLst>
                <a:outerShdw blurRad="38100" dist="38100" dir="2700000" algn="tl">
                  <a:srgbClr val="000000"/>
                </a:outerShdw>
              </a:effectLst>
              <a:latin typeface="Times New Roman" pitchFamily="18" charset="0"/>
              <a:cs typeface="Arial"/>
            </a:endParaRPr>
          </a:p>
          <a:p>
            <a:pPr lvl="0">
              <a:lnSpc>
                <a:spcPct val="80000"/>
              </a:lnSpc>
              <a:spcBef>
                <a:spcPct val="20000"/>
              </a:spcBef>
            </a:pPr>
            <a:r>
              <a:rPr lang="sr-Latn-CS" altLang="sr-Latn-RS" sz="2000" kern="0" dirty="0">
                <a:solidFill>
                  <a:srgbClr val="333333"/>
                </a:solidFill>
                <a:effectLst>
                  <a:outerShdw blurRad="38100" dist="38100" dir="2700000" algn="tl">
                    <a:srgbClr val="000000"/>
                  </a:outerShdw>
                </a:effectLst>
                <a:latin typeface="Times New Roman" pitchFamily="18" charset="0"/>
                <a:cs typeface="Arial"/>
              </a:rPr>
              <a:t> </a:t>
            </a:r>
            <a:r>
              <a:rPr lang="sr-Latn-CS" altLang="sr-Latn-RS" sz="2000" kern="0" dirty="0" smtClean="0">
                <a:solidFill>
                  <a:srgbClr val="333333"/>
                </a:solidFill>
                <a:effectLst>
                  <a:outerShdw blurRad="38100" dist="38100" dir="2700000" algn="tl">
                    <a:srgbClr val="000000"/>
                  </a:outerShdw>
                </a:effectLst>
                <a:latin typeface="Times New Roman" pitchFamily="18" charset="0"/>
                <a:cs typeface="Arial"/>
              </a:rPr>
              <a:t>     </a:t>
            </a:r>
            <a:r>
              <a:rPr lang="sr-Latn-CS" altLang="sr-Latn-RS" sz="2000" kern="0" dirty="0">
                <a:solidFill>
                  <a:srgbClr val="333333"/>
                </a:solidFill>
                <a:effectLst>
                  <a:outerShdw blurRad="38100" dist="38100" dir="2700000" algn="tl">
                    <a:srgbClr val="000000"/>
                  </a:outerShdw>
                </a:effectLst>
                <a:latin typeface="Times New Roman" pitchFamily="18" charset="0"/>
                <a:cs typeface="Arial"/>
              </a:rPr>
              <a:t>(dielektrik</a:t>
            </a:r>
            <a:r>
              <a:rPr lang="sr-Latn-CS" altLang="sr-Latn-RS" sz="2000" kern="0" dirty="0" smtClean="0">
                <a:solidFill>
                  <a:srgbClr val="333333"/>
                </a:solidFill>
                <a:effectLst>
                  <a:outerShdw blurRad="38100" dist="38100" dir="2700000" algn="tl">
                    <a:srgbClr val="000000"/>
                  </a:outerShdw>
                </a:effectLst>
                <a:latin typeface="Times New Roman" pitchFamily="18" charset="0"/>
                <a:cs typeface="Arial"/>
              </a:rPr>
              <a:t>)</a:t>
            </a:r>
          </a:p>
          <a:p>
            <a:pPr lvl="0">
              <a:lnSpc>
                <a:spcPct val="80000"/>
              </a:lnSpc>
              <a:spcBef>
                <a:spcPct val="20000"/>
              </a:spcBef>
            </a:pPr>
            <a:endParaRPr lang="sr-Latn-CS" altLang="sr-Latn-RS" sz="2000" kern="0" dirty="0">
              <a:solidFill>
                <a:srgbClr val="333333"/>
              </a:solidFill>
              <a:effectLst>
                <a:outerShdw blurRad="38100" dist="38100" dir="2700000" algn="tl">
                  <a:srgbClr val="000000"/>
                </a:outerShdw>
              </a:effectLst>
              <a:latin typeface="Times New Roman" pitchFamily="18" charset="0"/>
              <a:cs typeface="Arial"/>
            </a:endParaRPr>
          </a:p>
          <a:p>
            <a:pPr lvl="0">
              <a:lnSpc>
                <a:spcPct val="80000"/>
              </a:lnSpc>
              <a:spcBef>
                <a:spcPct val="20000"/>
              </a:spcBef>
            </a:pPr>
            <a:r>
              <a:rPr lang="sr-Latn-CS" altLang="sr-Latn-RS" sz="2000" kern="0" dirty="0">
                <a:solidFill>
                  <a:srgbClr val="333333"/>
                </a:solidFill>
                <a:effectLst>
                  <a:outerShdw blurRad="38100" dist="38100" dir="2700000" algn="tl">
                    <a:srgbClr val="000000"/>
                  </a:outerShdw>
                </a:effectLst>
                <a:latin typeface="Times New Roman" pitchFamily="18" charset="0"/>
                <a:cs typeface="Arial"/>
              </a:rPr>
              <a:t>c </a:t>
            </a:r>
            <a:r>
              <a:rPr lang="pt-BR" altLang="sr-Latn-RS" sz="2000" kern="0" dirty="0">
                <a:solidFill>
                  <a:srgbClr val="333333"/>
                </a:solidFill>
                <a:effectLst>
                  <a:outerShdw blurRad="38100" dist="38100" dir="2700000" algn="tl">
                    <a:srgbClr val="000000"/>
                  </a:outerShdw>
                </a:effectLst>
                <a:latin typeface="Times New Roman" pitchFamily="18" charset="0"/>
                <a:cs typeface="Arial"/>
              </a:rPr>
              <a:t>- brzina svetlosti u vakuumu </a:t>
            </a:r>
            <a:endParaRPr lang="sr-Latn-CS" altLang="sr-Latn-RS" sz="2000" kern="0" dirty="0">
              <a:solidFill>
                <a:srgbClr val="333333"/>
              </a:solidFill>
              <a:effectLst>
                <a:outerShdw blurRad="38100" dist="38100" dir="2700000" algn="tl">
                  <a:srgbClr val="000000"/>
                </a:outerShdw>
              </a:effectLst>
              <a:latin typeface="Times New Roman" pitchFamily="18" charset="0"/>
              <a:cs typeface="Arial"/>
            </a:endParaRPr>
          </a:p>
        </p:txBody>
      </p:sp>
    </p:spTree>
    <p:extLst>
      <p:ext uri="{BB962C8B-B14F-4D97-AF65-F5344CB8AC3E}">
        <p14:creationId xmlns:p14="http://schemas.microsoft.com/office/powerpoint/2010/main" val="2959420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15685</TotalTime>
  <Words>8326</Words>
  <Application>Microsoft Office PowerPoint</Application>
  <PresentationFormat>On-screen Show (4:3)</PresentationFormat>
  <Paragraphs>1113</Paragraphs>
  <Slides>149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149</vt:i4>
      </vt:variant>
    </vt:vector>
  </HeadingPairs>
  <TitlesOfParts>
    <vt:vector size="151" baseType="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dijagonalni elementi matrice xx, yy  i  zz  su komponente    polarizabilnosti duž x, y i z  fiksnih osa molekula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Boshko</dc:creator>
  <cp:lastModifiedBy>Jasmina</cp:lastModifiedBy>
  <cp:revision>1452</cp:revision>
  <dcterms:created xsi:type="dcterms:W3CDTF">2005-11-19T15:22:42Z</dcterms:created>
  <dcterms:modified xsi:type="dcterms:W3CDTF">2016-06-04T13:14:47Z</dcterms:modified>
</cp:coreProperties>
</file>