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6"/>
  </p:notesMasterIdLst>
  <p:sldIdLst>
    <p:sldId id="1064" r:id="rId2"/>
    <p:sldId id="741" r:id="rId3"/>
    <p:sldId id="846" r:id="rId4"/>
    <p:sldId id="849" r:id="rId5"/>
    <p:sldId id="850" r:id="rId6"/>
    <p:sldId id="854" r:id="rId7"/>
    <p:sldId id="918" r:id="rId8"/>
    <p:sldId id="921" r:id="rId9"/>
    <p:sldId id="855" r:id="rId10"/>
    <p:sldId id="913" r:id="rId11"/>
    <p:sldId id="914" r:id="rId12"/>
    <p:sldId id="746" r:id="rId13"/>
    <p:sldId id="747" r:id="rId14"/>
    <p:sldId id="1038" r:id="rId15"/>
    <p:sldId id="748" r:id="rId16"/>
    <p:sldId id="1016" r:id="rId17"/>
    <p:sldId id="755" r:id="rId18"/>
    <p:sldId id="749" r:id="rId19"/>
    <p:sldId id="756" r:id="rId20"/>
    <p:sldId id="1015" r:id="rId21"/>
    <p:sldId id="769" r:id="rId22"/>
    <p:sldId id="750" r:id="rId23"/>
    <p:sldId id="757" r:id="rId24"/>
    <p:sldId id="751" r:id="rId25"/>
    <p:sldId id="1017" r:id="rId26"/>
    <p:sldId id="722" r:id="rId27"/>
    <p:sldId id="823" r:id="rId28"/>
    <p:sldId id="723" r:id="rId29"/>
    <p:sldId id="928" r:id="rId30"/>
    <p:sldId id="724" r:id="rId31"/>
    <p:sldId id="925" r:id="rId32"/>
    <p:sldId id="930" r:id="rId33"/>
    <p:sldId id="926" r:id="rId34"/>
    <p:sldId id="725" r:id="rId35"/>
    <p:sldId id="762" r:id="rId36"/>
    <p:sldId id="763" r:id="rId37"/>
    <p:sldId id="789" r:id="rId38"/>
    <p:sldId id="1003" r:id="rId39"/>
    <p:sldId id="1005" r:id="rId40"/>
    <p:sldId id="824" r:id="rId41"/>
    <p:sldId id="790" r:id="rId42"/>
    <p:sldId id="791" r:id="rId43"/>
    <p:sldId id="792" r:id="rId44"/>
    <p:sldId id="793" r:id="rId45"/>
    <p:sldId id="795" r:id="rId46"/>
    <p:sldId id="968" r:id="rId47"/>
    <p:sldId id="971" r:id="rId48"/>
    <p:sldId id="974" r:id="rId49"/>
    <p:sldId id="973" r:id="rId50"/>
    <p:sldId id="796" r:id="rId51"/>
    <p:sldId id="798" r:id="rId52"/>
    <p:sldId id="799" r:id="rId53"/>
    <p:sldId id="800" r:id="rId54"/>
    <p:sldId id="801" r:id="rId55"/>
    <p:sldId id="802" r:id="rId56"/>
    <p:sldId id="803" r:id="rId57"/>
    <p:sldId id="804" r:id="rId58"/>
    <p:sldId id="805" r:id="rId59"/>
    <p:sldId id="807" r:id="rId60"/>
    <p:sldId id="857" r:id="rId61"/>
    <p:sldId id="808" r:id="rId62"/>
    <p:sldId id="858" r:id="rId63"/>
    <p:sldId id="859" r:id="rId64"/>
    <p:sldId id="860" r:id="rId65"/>
    <p:sldId id="975" r:id="rId66"/>
    <p:sldId id="970" r:id="rId67"/>
    <p:sldId id="809" r:id="rId68"/>
    <p:sldId id="812" r:id="rId69"/>
    <p:sldId id="872" r:id="rId70"/>
    <p:sldId id="977" r:id="rId71"/>
    <p:sldId id="976" r:id="rId72"/>
    <p:sldId id="1018" r:id="rId73"/>
    <p:sldId id="862" r:id="rId74"/>
    <p:sldId id="864" r:id="rId75"/>
    <p:sldId id="1023" r:id="rId76"/>
    <p:sldId id="818" r:id="rId77"/>
    <p:sldId id="978" r:id="rId78"/>
    <p:sldId id="1020" r:id="rId79"/>
    <p:sldId id="819" r:id="rId80"/>
    <p:sldId id="1021" r:id="rId81"/>
    <p:sldId id="1022" r:id="rId82"/>
    <p:sldId id="1034" r:id="rId83"/>
    <p:sldId id="865" r:id="rId84"/>
    <p:sldId id="983" r:id="rId85"/>
    <p:sldId id="985" r:id="rId86"/>
    <p:sldId id="984" r:id="rId87"/>
    <p:sldId id="980" r:id="rId88"/>
    <p:sldId id="869" r:id="rId89"/>
    <p:sldId id="870" r:id="rId90"/>
    <p:sldId id="822" r:id="rId91"/>
    <p:sldId id="1007" r:id="rId92"/>
    <p:sldId id="1008" r:id="rId93"/>
    <p:sldId id="1050" r:id="rId94"/>
    <p:sldId id="1051" r:id="rId95"/>
    <p:sldId id="1052" r:id="rId96"/>
    <p:sldId id="1053" r:id="rId97"/>
    <p:sldId id="1058" r:id="rId98"/>
    <p:sldId id="1054" r:id="rId99"/>
    <p:sldId id="1055" r:id="rId100"/>
    <p:sldId id="1056" r:id="rId101"/>
    <p:sldId id="1060" r:id="rId102"/>
    <p:sldId id="1062" r:id="rId103"/>
    <p:sldId id="825" r:id="rId104"/>
    <p:sldId id="890" r:id="rId105"/>
    <p:sldId id="894" r:id="rId106"/>
    <p:sldId id="896" r:id="rId107"/>
    <p:sldId id="897" r:id="rId108"/>
    <p:sldId id="891" r:id="rId109"/>
    <p:sldId id="1001" r:id="rId110"/>
    <p:sldId id="892" r:id="rId111"/>
    <p:sldId id="1026" r:id="rId112"/>
    <p:sldId id="898" r:id="rId113"/>
    <p:sldId id="878" r:id="rId114"/>
    <p:sldId id="900" r:id="rId115"/>
    <p:sldId id="879" r:id="rId116"/>
    <p:sldId id="986" r:id="rId117"/>
    <p:sldId id="882" r:id="rId118"/>
    <p:sldId id="883" r:id="rId119"/>
    <p:sldId id="885" r:id="rId120"/>
    <p:sldId id="988" r:id="rId121"/>
    <p:sldId id="901" r:id="rId122"/>
    <p:sldId id="903" r:id="rId123"/>
    <p:sldId id="904" r:id="rId124"/>
    <p:sldId id="905" r:id="rId125"/>
    <p:sldId id="1025" r:id="rId126"/>
    <p:sldId id="936" r:id="rId127"/>
    <p:sldId id="996" r:id="rId128"/>
    <p:sldId id="907" r:id="rId129"/>
    <p:sldId id="932" r:id="rId130"/>
    <p:sldId id="990" r:id="rId131"/>
    <p:sldId id="938" r:id="rId132"/>
    <p:sldId id="939" r:id="rId133"/>
    <p:sldId id="933" r:id="rId134"/>
    <p:sldId id="934" r:id="rId135"/>
    <p:sldId id="935" r:id="rId136"/>
    <p:sldId id="940" r:id="rId137"/>
    <p:sldId id="1031" r:id="rId138"/>
    <p:sldId id="909" r:id="rId139"/>
    <p:sldId id="910" r:id="rId140"/>
    <p:sldId id="912" r:id="rId141"/>
    <p:sldId id="911" r:id="rId142"/>
    <p:sldId id="948" r:id="rId143"/>
    <p:sldId id="991" r:id="rId144"/>
    <p:sldId id="924" r:id="rId145"/>
    <p:sldId id="950" r:id="rId146"/>
    <p:sldId id="949" r:id="rId147"/>
    <p:sldId id="942" r:id="rId148"/>
    <p:sldId id="1028" r:id="rId149"/>
    <p:sldId id="962" r:id="rId150"/>
    <p:sldId id="994" r:id="rId151"/>
    <p:sldId id="995" r:id="rId152"/>
    <p:sldId id="943" r:id="rId153"/>
    <p:sldId id="997" r:id="rId154"/>
    <p:sldId id="1030" r:id="rId155"/>
    <p:sldId id="999" r:id="rId156"/>
    <p:sldId id="959" r:id="rId157"/>
    <p:sldId id="886" r:id="rId158"/>
    <p:sldId id="958" r:id="rId159"/>
    <p:sldId id="1009" r:id="rId160"/>
    <p:sldId id="957" r:id="rId161"/>
    <p:sldId id="1014" r:id="rId162"/>
    <p:sldId id="960" r:id="rId163"/>
    <p:sldId id="887" r:id="rId164"/>
    <p:sldId id="961" r:id="rId165"/>
    <p:sldId id="963" r:id="rId166"/>
    <p:sldId id="947" r:id="rId167"/>
    <p:sldId id="966" r:id="rId168"/>
    <p:sldId id="965" r:id="rId169"/>
    <p:sldId id="1032" r:id="rId170"/>
    <p:sldId id="1036" r:id="rId171"/>
    <p:sldId id="1040" r:id="rId172"/>
    <p:sldId id="1063" r:id="rId173"/>
    <p:sldId id="953" r:id="rId174"/>
    <p:sldId id="955" r:id="rId175"/>
  </p:sldIdLst>
  <p:sldSz cx="9144000" cy="6858000" type="screen4x3"/>
  <p:notesSz cx="6858000" cy="9144000"/>
  <p:defaultTextStyle>
    <a:defPPr>
      <a:defRPr lang="sr-Latn-C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777777"/>
    <a:srgbClr val="4D4D4D"/>
    <a:srgbClr val="EAEAEA"/>
    <a:srgbClr val="333333"/>
    <a:srgbClr val="3399FF"/>
    <a:srgbClr val="FF993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868" autoAdjust="0"/>
  </p:normalViewPr>
  <p:slideViewPr>
    <p:cSldViewPr>
      <p:cViewPr varScale="1">
        <p:scale>
          <a:sx n="106" d="100"/>
          <a:sy n="106" d="100"/>
        </p:scale>
        <p:origin x="-1740" y="-90"/>
      </p:cViewPr>
      <p:guideLst>
        <p:guide orient="horz" pos="2160"/>
        <p:guide pos="2880"/>
      </p:guideLst>
    </p:cSldViewPr>
  </p:slideViewPr>
  <p:notesTextViewPr>
    <p:cViewPr>
      <p:scale>
        <a:sx n="100" d="100"/>
        <a:sy n="100" d="100"/>
      </p:scale>
      <p:origin x="0" y="0"/>
    </p:cViewPr>
  </p:notesTextViewPr>
  <p:sorterViewPr>
    <p:cViewPr>
      <p:scale>
        <a:sx n="50" d="100"/>
        <a:sy n="50" d="100"/>
      </p:scale>
      <p:origin x="0" y="199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49A7D9-4942-43AD-A302-ACA692ACCC9E}" type="datetimeFigureOut">
              <a:rPr lang="sr-Latn-RS" smtClean="0"/>
              <a:t>4.6.2016</a:t>
            </a:fld>
            <a:endParaRPr lang="sr-Latn-R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704499-3AC0-451D-9D42-4F9D2D80FD91}" type="slidenum">
              <a:rPr lang="sr-Latn-RS" smtClean="0"/>
              <a:t>‹#›</a:t>
            </a:fld>
            <a:endParaRPr lang="sr-Latn-RS"/>
          </a:p>
        </p:txBody>
      </p:sp>
    </p:spTree>
    <p:extLst>
      <p:ext uri="{BB962C8B-B14F-4D97-AF65-F5344CB8AC3E}">
        <p14:creationId xmlns:p14="http://schemas.microsoft.com/office/powerpoint/2010/main" val="2709273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p:txBody>
      </p:sp>
      <p:sp>
        <p:nvSpPr>
          <p:cNvPr id="4" name="Slide Number Placeholder 3"/>
          <p:cNvSpPr>
            <a:spLocks noGrp="1"/>
          </p:cNvSpPr>
          <p:nvPr>
            <p:ph type="sldNum" sz="quarter" idx="10"/>
          </p:nvPr>
        </p:nvSpPr>
        <p:spPr/>
        <p:txBody>
          <a:bodyPr/>
          <a:lstStyle/>
          <a:p>
            <a:fld id="{2A704499-3AC0-451D-9D42-4F9D2D80FD91}" type="slidenum">
              <a:rPr lang="sr-Latn-RS" smtClean="0"/>
              <a:t>31</a:t>
            </a:fld>
            <a:endParaRPr lang="sr-Latn-RS"/>
          </a:p>
        </p:txBody>
      </p:sp>
    </p:spTree>
    <p:extLst>
      <p:ext uri="{BB962C8B-B14F-4D97-AF65-F5344CB8AC3E}">
        <p14:creationId xmlns:p14="http://schemas.microsoft.com/office/powerpoint/2010/main" val="2980874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r-Latn-R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sr-Latn-RS"/>
          </a:p>
        </p:txBody>
      </p:sp>
      <p:sp>
        <p:nvSpPr>
          <p:cNvPr id="4" name="Date Placeholder 3"/>
          <p:cNvSpPr>
            <a:spLocks noGrp="1"/>
          </p:cNvSpPr>
          <p:nvPr>
            <p:ph type="dt" sz="half" idx="10"/>
          </p:nvPr>
        </p:nvSpPr>
        <p:spPr/>
        <p:txBody>
          <a:bodyPr/>
          <a:lstStyle>
            <a:lvl1pPr>
              <a:defRPr/>
            </a:lvl1pPr>
          </a:lstStyle>
          <a:p>
            <a:endParaRPr lang="sr-Latn-CS" altLang="sr-Latn-RS"/>
          </a:p>
        </p:txBody>
      </p:sp>
      <p:sp>
        <p:nvSpPr>
          <p:cNvPr id="5" name="Footer Placeholder 4"/>
          <p:cNvSpPr>
            <a:spLocks noGrp="1"/>
          </p:cNvSpPr>
          <p:nvPr>
            <p:ph type="ftr" sz="quarter" idx="11"/>
          </p:nvPr>
        </p:nvSpPr>
        <p:spPr/>
        <p:txBody>
          <a:bodyPr/>
          <a:lstStyle>
            <a:lvl1pPr>
              <a:defRPr/>
            </a:lvl1pPr>
          </a:lstStyle>
          <a:p>
            <a:endParaRPr lang="sr-Latn-CS" altLang="sr-Latn-RS"/>
          </a:p>
        </p:txBody>
      </p:sp>
      <p:sp>
        <p:nvSpPr>
          <p:cNvPr id="6" name="Slide Number Placeholder 5"/>
          <p:cNvSpPr>
            <a:spLocks noGrp="1"/>
          </p:cNvSpPr>
          <p:nvPr>
            <p:ph type="sldNum" sz="quarter" idx="12"/>
          </p:nvPr>
        </p:nvSpPr>
        <p:spPr/>
        <p:txBody>
          <a:bodyPr/>
          <a:lstStyle>
            <a:lvl1pPr>
              <a:defRPr/>
            </a:lvl1pPr>
          </a:lstStyle>
          <a:p>
            <a:fld id="{B9A6B86D-2487-4EEC-B30A-CB34A9864754}" type="slidenum">
              <a:rPr lang="sr-Latn-CS" altLang="sr-Latn-RS"/>
              <a:pPr/>
              <a:t>‹#›</a:t>
            </a:fld>
            <a:endParaRPr lang="sr-Latn-CS" altLang="sr-Latn-RS"/>
          </a:p>
        </p:txBody>
      </p:sp>
    </p:spTree>
    <p:extLst>
      <p:ext uri="{BB962C8B-B14F-4D97-AF65-F5344CB8AC3E}">
        <p14:creationId xmlns:p14="http://schemas.microsoft.com/office/powerpoint/2010/main" val="1170315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lvl1pPr>
              <a:defRPr/>
            </a:lvl1pPr>
          </a:lstStyle>
          <a:p>
            <a:endParaRPr lang="sr-Latn-CS" altLang="sr-Latn-RS"/>
          </a:p>
        </p:txBody>
      </p:sp>
      <p:sp>
        <p:nvSpPr>
          <p:cNvPr id="5" name="Footer Placeholder 4"/>
          <p:cNvSpPr>
            <a:spLocks noGrp="1"/>
          </p:cNvSpPr>
          <p:nvPr>
            <p:ph type="ftr" sz="quarter" idx="11"/>
          </p:nvPr>
        </p:nvSpPr>
        <p:spPr/>
        <p:txBody>
          <a:bodyPr/>
          <a:lstStyle>
            <a:lvl1pPr>
              <a:defRPr/>
            </a:lvl1pPr>
          </a:lstStyle>
          <a:p>
            <a:endParaRPr lang="sr-Latn-CS" altLang="sr-Latn-RS"/>
          </a:p>
        </p:txBody>
      </p:sp>
      <p:sp>
        <p:nvSpPr>
          <p:cNvPr id="6" name="Slide Number Placeholder 5"/>
          <p:cNvSpPr>
            <a:spLocks noGrp="1"/>
          </p:cNvSpPr>
          <p:nvPr>
            <p:ph type="sldNum" sz="quarter" idx="12"/>
          </p:nvPr>
        </p:nvSpPr>
        <p:spPr/>
        <p:txBody>
          <a:bodyPr/>
          <a:lstStyle>
            <a:lvl1pPr>
              <a:defRPr/>
            </a:lvl1pPr>
          </a:lstStyle>
          <a:p>
            <a:fld id="{1418187F-A5E2-44F7-A2F0-D008920FE49C}" type="slidenum">
              <a:rPr lang="sr-Latn-CS" altLang="sr-Latn-RS"/>
              <a:pPr/>
              <a:t>‹#›</a:t>
            </a:fld>
            <a:endParaRPr lang="sr-Latn-CS" altLang="sr-Latn-RS"/>
          </a:p>
        </p:txBody>
      </p:sp>
    </p:spTree>
    <p:extLst>
      <p:ext uri="{BB962C8B-B14F-4D97-AF65-F5344CB8AC3E}">
        <p14:creationId xmlns:p14="http://schemas.microsoft.com/office/powerpoint/2010/main" val="2111318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r-Latn-R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lvl1pPr>
              <a:defRPr/>
            </a:lvl1pPr>
          </a:lstStyle>
          <a:p>
            <a:endParaRPr lang="sr-Latn-CS" altLang="sr-Latn-RS"/>
          </a:p>
        </p:txBody>
      </p:sp>
      <p:sp>
        <p:nvSpPr>
          <p:cNvPr id="5" name="Footer Placeholder 4"/>
          <p:cNvSpPr>
            <a:spLocks noGrp="1"/>
          </p:cNvSpPr>
          <p:nvPr>
            <p:ph type="ftr" sz="quarter" idx="11"/>
          </p:nvPr>
        </p:nvSpPr>
        <p:spPr/>
        <p:txBody>
          <a:bodyPr/>
          <a:lstStyle>
            <a:lvl1pPr>
              <a:defRPr/>
            </a:lvl1pPr>
          </a:lstStyle>
          <a:p>
            <a:endParaRPr lang="sr-Latn-CS" altLang="sr-Latn-RS"/>
          </a:p>
        </p:txBody>
      </p:sp>
      <p:sp>
        <p:nvSpPr>
          <p:cNvPr id="6" name="Slide Number Placeholder 5"/>
          <p:cNvSpPr>
            <a:spLocks noGrp="1"/>
          </p:cNvSpPr>
          <p:nvPr>
            <p:ph type="sldNum" sz="quarter" idx="12"/>
          </p:nvPr>
        </p:nvSpPr>
        <p:spPr/>
        <p:txBody>
          <a:bodyPr/>
          <a:lstStyle>
            <a:lvl1pPr>
              <a:defRPr/>
            </a:lvl1pPr>
          </a:lstStyle>
          <a:p>
            <a:fld id="{B66C1A37-0079-4545-B59D-605FAB628150}" type="slidenum">
              <a:rPr lang="sr-Latn-CS" altLang="sr-Latn-RS"/>
              <a:pPr/>
              <a:t>‹#›</a:t>
            </a:fld>
            <a:endParaRPr lang="sr-Latn-CS" altLang="sr-Latn-RS"/>
          </a:p>
        </p:txBody>
      </p:sp>
    </p:spTree>
    <p:extLst>
      <p:ext uri="{BB962C8B-B14F-4D97-AF65-F5344CB8AC3E}">
        <p14:creationId xmlns:p14="http://schemas.microsoft.com/office/powerpoint/2010/main" val="1273596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sr-Latn-R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sr-Latn-CS" altLang="sr-Latn-R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sr-Latn-CS" altLang="sr-Latn-R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E3B6676C-6750-4FF1-9BF4-0A47549D3B73}" type="slidenum">
              <a:rPr lang="sr-Latn-CS" altLang="sr-Latn-RS"/>
              <a:pPr/>
              <a:t>‹#›</a:t>
            </a:fld>
            <a:endParaRPr lang="sr-Latn-CS" altLang="sr-Latn-RS"/>
          </a:p>
        </p:txBody>
      </p:sp>
    </p:spTree>
    <p:extLst>
      <p:ext uri="{BB962C8B-B14F-4D97-AF65-F5344CB8AC3E}">
        <p14:creationId xmlns:p14="http://schemas.microsoft.com/office/powerpoint/2010/main" val="3893568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Date Placeholder 3"/>
          <p:cNvSpPr>
            <a:spLocks noGrp="1"/>
          </p:cNvSpPr>
          <p:nvPr>
            <p:ph type="dt" sz="half" idx="10"/>
          </p:nvPr>
        </p:nvSpPr>
        <p:spPr/>
        <p:txBody>
          <a:bodyPr/>
          <a:lstStyle>
            <a:lvl1pPr>
              <a:defRPr/>
            </a:lvl1pPr>
          </a:lstStyle>
          <a:p>
            <a:endParaRPr lang="sr-Latn-CS" altLang="sr-Latn-RS"/>
          </a:p>
        </p:txBody>
      </p:sp>
      <p:sp>
        <p:nvSpPr>
          <p:cNvPr id="5" name="Footer Placeholder 4"/>
          <p:cNvSpPr>
            <a:spLocks noGrp="1"/>
          </p:cNvSpPr>
          <p:nvPr>
            <p:ph type="ftr" sz="quarter" idx="11"/>
          </p:nvPr>
        </p:nvSpPr>
        <p:spPr/>
        <p:txBody>
          <a:bodyPr/>
          <a:lstStyle>
            <a:lvl1pPr>
              <a:defRPr/>
            </a:lvl1pPr>
          </a:lstStyle>
          <a:p>
            <a:endParaRPr lang="sr-Latn-CS" altLang="sr-Latn-RS"/>
          </a:p>
        </p:txBody>
      </p:sp>
      <p:sp>
        <p:nvSpPr>
          <p:cNvPr id="6" name="Slide Number Placeholder 5"/>
          <p:cNvSpPr>
            <a:spLocks noGrp="1"/>
          </p:cNvSpPr>
          <p:nvPr>
            <p:ph type="sldNum" sz="quarter" idx="12"/>
          </p:nvPr>
        </p:nvSpPr>
        <p:spPr/>
        <p:txBody>
          <a:bodyPr/>
          <a:lstStyle>
            <a:lvl1pPr>
              <a:defRPr/>
            </a:lvl1pPr>
          </a:lstStyle>
          <a:p>
            <a:fld id="{11A0639C-7E87-4C83-81EC-CEE260C5E5C0}" type="slidenum">
              <a:rPr lang="sr-Latn-CS" altLang="sr-Latn-RS"/>
              <a:pPr/>
              <a:t>‹#›</a:t>
            </a:fld>
            <a:endParaRPr lang="sr-Latn-CS" altLang="sr-Latn-RS"/>
          </a:p>
        </p:txBody>
      </p:sp>
    </p:spTree>
    <p:extLst>
      <p:ext uri="{BB962C8B-B14F-4D97-AF65-F5344CB8AC3E}">
        <p14:creationId xmlns:p14="http://schemas.microsoft.com/office/powerpoint/2010/main" val="658302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R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sr-Latn-CS" altLang="sr-Latn-RS"/>
          </a:p>
        </p:txBody>
      </p:sp>
      <p:sp>
        <p:nvSpPr>
          <p:cNvPr id="5" name="Footer Placeholder 4"/>
          <p:cNvSpPr>
            <a:spLocks noGrp="1"/>
          </p:cNvSpPr>
          <p:nvPr>
            <p:ph type="ftr" sz="quarter" idx="11"/>
          </p:nvPr>
        </p:nvSpPr>
        <p:spPr/>
        <p:txBody>
          <a:bodyPr/>
          <a:lstStyle>
            <a:lvl1pPr>
              <a:defRPr/>
            </a:lvl1pPr>
          </a:lstStyle>
          <a:p>
            <a:endParaRPr lang="sr-Latn-CS" altLang="sr-Latn-RS"/>
          </a:p>
        </p:txBody>
      </p:sp>
      <p:sp>
        <p:nvSpPr>
          <p:cNvPr id="6" name="Slide Number Placeholder 5"/>
          <p:cNvSpPr>
            <a:spLocks noGrp="1"/>
          </p:cNvSpPr>
          <p:nvPr>
            <p:ph type="sldNum" sz="quarter" idx="12"/>
          </p:nvPr>
        </p:nvSpPr>
        <p:spPr/>
        <p:txBody>
          <a:bodyPr/>
          <a:lstStyle>
            <a:lvl1pPr>
              <a:defRPr/>
            </a:lvl1pPr>
          </a:lstStyle>
          <a:p>
            <a:fld id="{242CBE77-F766-4635-8565-9F8EF4026E87}" type="slidenum">
              <a:rPr lang="sr-Latn-CS" altLang="sr-Latn-RS"/>
              <a:pPr/>
              <a:t>‹#›</a:t>
            </a:fld>
            <a:endParaRPr lang="sr-Latn-CS" altLang="sr-Latn-RS"/>
          </a:p>
        </p:txBody>
      </p:sp>
    </p:spTree>
    <p:extLst>
      <p:ext uri="{BB962C8B-B14F-4D97-AF65-F5344CB8AC3E}">
        <p14:creationId xmlns:p14="http://schemas.microsoft.com/office/powerpoint/2010/main" val="1068153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Date Placeholder 4"/>
          <p:cNvSpPr>
            <a:spLocks noGrp="1"/>
          </p:cNvSpPr>
          <p:nvPr>
            <p:ph type="dt" sz="half" idx="10"/>
          </p:nvPr>
        </p:nvSpPr>
        <p:spPr/>
        <p:txBody>
          <a:bodyPr/>
          <a:lstStyle>
            <a:lvl1pPr>
              <a:defRPr/>
            </a:lvl1pPr>
          </a:lstStyle>
          <a:p>
            <a:endParaRPr lang="sr-Latn-CS" altLang="sr-Latn-RS"/>
          </a:p>
        </p:txBody>
      </p:sp>
      <p:sp>
        <p:nvSpPr>
          <p:cNvPr id="6" name="Footer Placeholder 5"/>
          <p:cNvSpPr>
            <a:spLocks noGrp="1"/>
          </p:cNvSpPr>
          <p:nvPr>
            <p:ph type="ftr" sz="quarter" idx="11"/>
          </p:nvPr>
        </p:nvSpPr>
        <p:spPr/>
        <p:txBody>
          <a:bodyPr/>
          <a:lstStyle>
            <a:lvl1pPr>
              <a:defRPr/>
            </a:lvl1pPr>
          </a:lstStyle>
          <a:p>
            <a:endParaRPr lang="sr-Latn-CS" altLang="sr-Latn-RS"/>
          </a:p>
        </p:txBody>
      </p:sp>
      <p:sp>
        <p:nvSpPr>
          <p:cNvPr id="7" name="Slide Number Placeholder 6"/>
          <p:cNvSpPr>
            <a:spLocks noGrp="1"/>
          </p:cNvSpPr>
          <p:nvPr>
            <p:ph type="sldNum" sz="quarter" idx="12"/>
          </p:nvPr>
        </p:nvSpPr>
        <p:spPr/>
        <p:txBody>
          <a:bodyPr/>
          <a:lstStyle>
            <a:lvl1pPr>
              <a:defRPr/>
            </a:lvl1pPr>
          </a:lstStyle>
          <a:p>
            <a:fld id="{948B7108-1BF9-4497-956F-BA0491B386C5}" type="slidenum">
              <a:rPr lang="sr-Latn-CS" altLang="sr-Latn-RS"/>
              <a:pPr/>
              <a:t>‹#›</a:t>
            </a:fld>
            <a:endParaRPr lang="sr-Latn-CS" altLang="sr-Latn-RS"/>
          </a:p>
        </p:txBody>
      </p:sp>
    </p:spTree>
    <p:extLst>
      <p:ext uri="{BB962C8B-B14F-4D97-AF65-F5344CB8AC3E}">
        <p14:creationId xmlns:p14="http://schemas.microsoft.com/office/powerpoint/2010/main" val="3548731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Latn-R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7" name="Date Placeholder 6"/>
          <p:cNvSpPr>
            <a:spLocks noGrp="1"/>
          </p:cNvSpPr>
          <p:nvPr>
            <p:ph type="dt" sz="half" idx="10"/>
          </p:nvPr>
        </p:nvSpPr>
        <p:spPr/>
        <p:txBody>
          <a:bodyPr/>
          <a:lstStyle>
            <a:lvl1pPr>
              <a:defRPr/>
            </a:lvl1pPr>
          </a:lstStyle>
          <a:p>
            <a:endParaRPr lang="sr-Latn-CS" altLang="sr-Latn-RS"/>
          </a:p>
        </p:txBody>
      </p:sp>
      <p:sp>
        <p:nvSpPr>
          <p:cNvPr id="8" name="Footer Placeholder 7"/>
          <p:cNvSpPr>
            <a:spLocks noGrp="1"/>
          </p:cNvSpPr>
          <p:nvPr>
            <p:ph type="ftr" sz="quarter" idx="11"/>
          </p:nvPr>
        </p:nvSpPr>
        <p:spPr/>
        <p:txBody>
          <a:bodyPr/>
          <a:lstStyle>
            <a:lvl1pPr>
              <a:defRPr/>
            </a:lvl1pPr>
          </a:lstStyle>
          <a:p>
            <a:endParaRPr lang="sr-Latn-CS" altLang="sr-Latn-RS"/>
          </a:p>
        </p:txBody>
      </p:sp>
      <p:sp>
        <p:nvSpPr>
          <p:cNvPr id="9" name="Slide Number Placeholder 8"/>
          <p:cNvSpPr>
            <a:spLocks noGrp="1"/>
          </p:cNvSpPr>
          <p:nvPr>
            <p:ph type="sldNum" sz="quarter" idx="12"/>
          </p:nvPr>
        </p:nvSpPr>
        <p:spPr/>
        <p:txBody>
          <a:bodyPr/>
          <a:lstStyle>
            <a:lvl1pPr>
              <a:defRPr/>
            </a:lvl1pPr>
          </a:lstStyle>
          <a:p>
            <a:fld id="{06565119-4FA8-4162-A8C8-ED50E2B4B878}" type="slidenum">
              <a:rPr lang="sr-Latn-CS" altLang="sr-Latn-RS"/>
              <a:pPr/>
              <a:t>‹#›</a:t>
            </a:fld>
            <a:endParaRPr lang="sr-Latn-CS" altLang="sr-Latn-RS"/>
          </a:p>
        </p:txBody>
      </p:sp>
    </p:spTree>
    <p:extLst>
      <p:ext uri="{BB962C8B-B14F-4D97-AF65-F5344CB8AC3E}">
        <p14:creationId xmlns:p14="http://schemas.microsoft.com/office/powerpoint/2010/main" val="3857999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RS"/>
          </a:p>
        </p:txBody>
      </p:sp>
      <p:sp>
        <p:nvSpPr>
          <p:cNvPr id="3" name="Date Placeholder 2"/>
          <p:cNvSpPr>
            <a:spLocks noGrp="1"/>
          </p:cNvSpPr>
          <p:nvPr>
            <p:ph type="dt" sz="half" idx="10"/>
          </p:nvPr>
        </p:nvSpPr>
        <p:spPr/>
        <p:txBody>
          <a:bodyPr/>
          <a:lstStyle>
            <a:lvl1pPr>
              <a:defRPr/>
            </a:lvl1pPr>
          </a:lstStyle>
          <a:p>
            <a:endParaRPr lang="sr-Latn-CS" altLang="sr-Latn-RS"/>
          </a:p>
        </p:txBody>
      </p:sp>
      <p:sp>
        <p:nvSpPr>
          <p:cNvPr id="4" name="Footer Placeholder 3"/>
          <p:cNvSpPr>
            <a:spLocks noGrp="1"/>
          </p:cNvSpPr>
          <p:nvPr>
            <p:ph type="ftr" sz="quarter" idx="11"/>
          </p:nvPr>
        </p:nvSpPr>
        <p:spPr/>
        <p:txBody>
          <a:bodyPr/>
          <a:lstStyle>
            <a:lvl1pPr>
              <a:defRPr/>
            </a:lvl1pPr>
          </a:lstStyle>
          <a:p>
            <a:endParaRPr lang="sr-Latn-CS" altLang="sr-Latn-RS"/>
          </a:p>
        </p:txBody>
      </p:sp>
      <p:sp>
        <p:nvSpPr>
          <p:cNvPr id="5" name="Slide Number Placeholder 4"/>
          <p:cNvSpPr>
            <a:spLocks noGrp="1"/>
          </p:cNvSpPr>
          <p:nvPr>
            <p:ph type="sldNum" sz="quarter" idx="12"/>
          </p:nvPr>
        </p:nvSpPr>
        <p:spPr/>
        <p:txBody>
          <a:bodyPr/>
          <a:lstStyle>
            <a:lvl1pPr>
              <a:defRPr/>
            </a:lvl1pPr>
          </a:lstStyle>
          <a:p>
            <a:fld id="{BDD5A360-9A70-4E2B-B7FE-7CAB0603C8D2}" type="slidenum">
              <a:rPr lang="sr-Latn-CS" altLang="sr-Latn-RS"/>
              <a:pPr/>
              <a:t>‹#›</a:t>
            </a:fld>
            <a:endParaRPr lang="sr-Latn-CS" altLang="sr-Latn-RS"/>
          </a:p>
        </p:txBody>
      </p:sp>
    </p:spTree>
    <p:extLst>
      <p:ext uri="{BB962C8B-B14F-4D97-AF65-F5344CB8AC3E}">
        <p14:creationId xmlns:p14="http://schemas.microsoft.com/office/powerpoint/2010/main" val="2477860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sr-Latn-CS" altLang="sr-Latn-RS"/>
          </a:p>
        </p:txBody>
      </p:sp>
      <p:sp>
        <p:nvSpPr>
          <p:cNvPr id="3" name="Footer Placeholder 2"/>
          <p:cNvSpPr>
            <a:spLocks noGrp="1"/>
          </p:cNvSpPr>
          <p:nvPr>
            <p:ph type="ftr" sz="quarter" idx="11"/>
          </p:nvPr>
        </p:nvSpPr>
        <p:spPr/>
        <p:txBody>
          <a:bodyPr/>
          <a:lstStyle>
            <a:lvl1pPr>
              <a:defRPr/>
            </a:lvl1pPr>
          </a:lstStyle>
          <a:p>
            <a:endParaRPr lang="sr-Latn-CS" altLang="sr-Latn-RS"/>
          </a:p>
        </p:txBody>
      </p:sp>
      <p:sp>
        <p:nvSpPr>
          <p:cNvPr id="4" name="Slide Number Placeholder 3"/>
          <p:cNvSpPr>
            <a:spLocks noGrp="1"/>
          </p:cNvSpPr>
          <p:nvPr>
            <p:ph type="sldNum" sz="quarter" idx="12"/>
          </p:nvPr>
        </p:nvSpPr>
        <p:spPr/>
        <p:txBody>
          <a:bodyPr/>
          <a:lstStyle>
            <a:lvl1pPr>
              <a:defRPr/>
            </a:lvl1pPr>
          </a:lstStyle>
          <a:p>
            <a:fld id="{E18295B7-E1EC-4927-B02D-4210D1C6B3CF}" type="slidenum">
              <a:rPr lang="sr-Latn-CS" altLang="sr-Latn-RS"/>
              <a:pPr/>
              <a:t>‹#›</a:t>
            </a:fld>
            <a:endParaRPr lang="sr-Latn-CS" altLang="sr-Latn-RS"/>
          </a:p>
        </p:txBody>
      </p:sp>
    </p:spTree>
    <p:extLst>
      <p:ext uri="{BB962C8B-B14F-4D97-AF65-F5344CB8AC3E}">
        <p14:creationId xmlns:p14="http://schemas.microsoft.com/office/powerpoint/2010/main" val="66896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R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R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sr-Latn-CS" altLang="sr-Latn-RS"/>
          </a:p>
        </p:txBody>
      </p:sp>
      <p:sp>
        <p:nvSpPr>
          <p:cNvPr id="6" name="Footer Placeholder 5"/>
          <p:cNvSpPr>
            <a:spLocks noGrp="1"/>
          </p:cNvSpPr>
          <p:nvPr>
            <p:ph type="ftr" sz="quarter" idx="11"/>
          </p:nvPr>
        </p:nvSpPr>
        <p:spPr/>
        <p:txBody>
          <a:bodyPr/>
          <a:lstStyle>
            <a:lvl1pPr>
              <a:defRPr/>
            </a:lvl1pPr>
          </a:lstStyle>
          <a:p>
            <a:endParaRPr lang="sr-Latn-CS" altLang="sr-Latn-RS"/>
          </a:p>
        </p:txBody>
      </p:sp>
      <p:sp>
        <p:nvSpPr>
          <p:cNvPr id="7" name="Slide Number Placeholder 6"/>
          <p:cNvSpPr>
            <a:spLocks noGrp="1"/>
          </p:cNvSpPr>
          <p:nvPr>
            <p:ph type="sldNum" sz="quarter" idx="12"/>
          </p:nvPr>
        </p:nvSpPr>
        <p:spPr/>
        <p:txBody>
          <a:bodyPr/>
          <a:lstStyle>
            <a:lvl1pPr>
              <a:defRPr/>
            </a:lvl1pPr>
          </a:lstStyle>
          <a:p>
            <a:fld id="{1E454739-5145-47D6-B1C5-F18684639EA5}" type="slidenum">
              <a:rPr lang="sr-Latn-CS" altLang="sr-Latn-RS"/>
              <a:pPr/>
              <a:t>‹#›</a:t>
            </a:fld>
            <a:endParaRPr lang="sr-Latn-CS" altLang="sr-Latn-RS"/>
          </a:p>
        </p:txBody>
      </p:sp>
    </p:spTree>
    <p:extLst>
      <p:ext uri="{BB962C8B-B14F-4D97-AF65-F5344CB8AC3E}">
        <p14:creationId xmlns:p14="http://schemas.microsoft.com/office/powerpoint/2010/main" val="3438955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R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sr-Latn-CS" altLang="sr-Latn-RS"/>
          </a:p>
        </p:txBody>
      </p:sp>
      <p:sp>
        <p:nvSpPr>
          <p:cNvPr id="6" name="Footer Placeholder 5"/>
          <p:cNvSpPr>
            <a:spLocks noGrp="1"/>
          </p:cNvSpPr>
          <p:nvPr>
            <p:ph type="ftr" sz="quarter" idx="11"/>
          </p:nvPr>
        </p:nvSpPr>
        <p:spPr/>
        <p:txBody>
          <a:bodyPr/>
          <a:lstStyle>
            <a:lvl1pPr>
              <a:defRPr/>
            </a:lvl1pPr>
          </a:lstStyle>
          <a:p>
            <a:endParaRPr lang="sr-Latn-CS" altLang="sr-Latn-RS"/>
          </a:p>
        </p:txBody>
      </p:sp>
      <p:sp>
        <p:nvSpPr>
          <p:cNvPr id="7" name="Slide Number Placeholder 6"/>
          <p:cNvSpPr>
            <a:spLocks noGrp="1"/>
          </p:cNvSpPr>
          <p:nvPr>
            <p:ph type="sldNum" sz="quarter" idx="12"/>
          </p:nvPr>
        </p:nvSpPr>
        <p:spPr/>
        <p:txBody>
          <a:bodyPr/>
          <a:lstStyle>
            <a:lvl1pPr>
              <a:defRPr/>
            </a:lvl1pPr>
          </a:lstStyle>
          <a:p>
            <a:fld id="{6BDD6ECA-255D-49A8-BCF6-02CA57263B51}" type="slidenum">
              <a:rPr lang="sr-Latn-CS" altLang="sr-Latn-RS"/>
              <a:pPr/>
              <a:t>‹#›</a:t>
            </a:fld>
            <a:endParaRPr lang="sr-Latn-CS" altLang="sr-Latn-RS"/>
          </a:p>
        </p:txBody>
      </p:sp>
    </p:spTree>
    <p:extLst>
      <p:ext uri="{BB962C8B-B14F-4D97-AF65-F5344CB8AC3E}">
        <p14:creationId xmlns:p14="http://schemas.microsoft.com/office/powerpoint/2010/main" val="2801437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sr-Latn-CS" altLang="sr-Latn-R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sr-Latn-CS" altLang="sr-Latn-RS" smtClean="0"/>
              <a:t>Click to edit Master text styles</a:t>
            </a:r>
          </a:p>
          <a:p>
            <a:pPr lvl="1"/>
            <a:r>
              <a:rPr lang="sr-Latn-CS" altLang="sr-Latn-RS" smtClean="0"/>
              <a:t>Second level</a:t>
            </a:r>
          </a:p>
          <a:p>
            <a:pPr lvl="2"/>
            <a:r>
              <a:rPr lang="sr-Latn-CS" altLang="sr-Latn-RS" smtClean="0"/>
              <a:t>Third level</a:t>
            </a:r>
          </a:p>
          <a:p>
            <a:pPr lvl="3"/>
            <a:r>
              <a:rPr lang="sr-Latn-CS" altLang="sr-Latn-RS" smtClean="0"/>
              <a:t>Fourth level</a:t>
            </a:r>
          </a:p>
          <a:p>
            <a:pPr lvl="4"/>
            <a:r>
              <a:rPr lang="sr-Latn-CS" altLang="sr-Latn-R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sr-Latn-CS" altLang="sr-Latn-R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sr-Latn-CS" altLang="sr-Latn-R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24AC8FA7-64D3-4C3E-9F7A-08F769DF1A78}" type="slidenum">
              <a:rPr lang="sr-Latn-CS" altLang="sr-Latn-RS"/>
              <a:pPr/>
              <a:t>‹#›</a:t>
            </a:fld>
            <a:endParaRPr lang="sr-Latn-CS" altLang="sr-Latn-R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10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73.wmf"/></Relationships>
</file>

<file path=ppt/slides/_rels/slide11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13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13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10.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53.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133600"/>
            <a:ext cx="7215352" cy="3970318"/>
          </a:xfrm>
          <a:prstGeom prst="rect">
            <a:avLst/>
          </a:prstGeom>
        </p:spPr>
        <p:txBody>
          <a:bodyPr wrap="square">
            <a:spAutoFit/>
          </a:bodyPr>
          <a:lstStyle/>
          <a:p>
            <a:r>
              <a:rPr lang="sr-Latn-CS" altLang="sr-Latn-RS" sz="4000" b="1" dirty="0">
                <a:solidFill>
                  <a:srgbClr val="333333"/>
                </a:solidFill>
                <a:effectLst>
                  <a:outerShdw blurRad="38100" dist="38100" dir="2700000" algn="tl">
                    <a:srgbClr val="000000"/>
                  </a:outerShdw>
                </a:effectLst>
                <a:latin typeface="Times New Roman" pitchFamily="18" charset="0"/>
              </a:rPr>
              <a:t>PRAKTIČNI ASPEKTI </a:t>
            </a:r>
          </a:p>
          <a:p>
            <a:r>
              <a:rPr lang="sr-Latn-CS" altLang="sr-Latn-RS" sz="4000" b="1" dirty="0">
                <a:solidFill>
                  <a:srgbClr val="333333"/>
                </a:solidFill>
                <a:effectLst>
                  <a:outerShdw blurRad="38100" dist="38100" dir="2700000" algn="tl">
                    <a:srgbClr val="000000"/>
                  </a:outerShdw>
                </a:effectLst>
                <a:latin typeface="Times New Roman" pitchFamily="18" charset="0"/>
              </a:rPr>
              <a:t>RAMANSKE SPEKTROSKOPIJE</a:t>
            </a:r>
          </a:p>
          <a:p>
            <a:endParaRPr lang="sr-Latn-CS" altLang="sr-Latn-RS" sz="3200" b="1" dirty="0">
              <a:solidFill>
                <a:srgbClr val="333333"/>
              </a:solidFill>
              <a:effectLst>
                <a:outerShdw blurRad="38100" dist="38100" dir="2700000" algn="tl">
                  <a:srgbClr val="000000"/>
                </a:outerShdw>
              </a:effectLst>
              <a:latin typeface="Times New Roman" pitchFamily="18" charset="0"/>
            </a:endParaRPr>
          </a:p>
          <a:p>
            <a:endParaRPr lang="sr-Latn-CS" altLang="sr-Latn-RS" sz="2800" b="1" dirty="0">
              <a:solidFill>
                <a:srgbClr val="4D4D4D"/>
              </a:solidFill>
              <a:effectLst>
                <a:outerShdw blurRad="38100" dist="38100" dir="2700000" algn="tl">
                  <a:srgbClr val="000000"/>
                </a:outerShdw>
              </a:effectLst>
              <a:latin typeface="Times New Roman" pitchFamily="18" charset="0"/>
            </a:endParaRPr>
          </a:p>
          <a:p>
            <a:r>
              <a:rPr lang="sr-Latn-CS" altLang="sr-Latn-RS" sz="2400" b="1" dirty="0">
                <a:solidFill>
                  <a:srgbClr val="333333"/>
                </a:solidFill>
                <a:effectLst>
                  <a:outerShdw blurRad="38100" dist="38100" dir="2700000" algn="tl">
                    <a:srgbClr val="000000"/>
                  </a:outerShdw>
                </a:effectLst>
                <a:latin typeface="Times New Roman" pitchFamily="18" charset="0"/>
              </a:rPr>
              <a:t>Dr Jasmina Dimitri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ć</a:t>
            </a:r>
            <a:r>
              <a:rPr lang="sr-Latn-CS" altLang="sr-Latn-RS" sz="2400" b="1" dirty="0">
                <a:solidFill>
                  <a:srgbClr val="333333"/>
                </a:solidFill>
                <a:effectLst>
                  <a:outerShdw blurRad="38100" dist="38100" dir="2700000" algn="tl">
                    <a:srgbClr val="000000"/>
                  </a:outerShdw>
                </a:effectLst>
                <a:latin typeface="Times New Roman" pitchFamily="18" charset="0"/>
              </a:rPr>
              <a:t> Markovi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ć</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 redovni profesor, </a:t>
            </a:r>
          </a:p>
          <a:p>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Fakultet za fizičku hemiju Univerziteta u Beogradu</a:t>
            </a:r>
          </a:p>
          <a:p>
            <a:r>
              <a:rPr lang="sr-Latn-CS" altLang="sr-Latn-RS" sz="2400" i="1" dirty="0">
                <a:solidFill>
                  <a:srgbClr val="333333"/>
                </a:solidFill>
                <a:effectLst>
                  <a:outerShdw blurRad="38100" dist="38100" dir="2700000" algn="tl">
                    <a:srgbClr val="000000"/>
                  </a:outerShdw>
                </a:effectLst>
                <a:latin typeface="Times New Roman" pitchFamily="18" charset="0"/>
                <a:cs typeface="Times New Roman" pitchFamily="18" charset="0"/>
              </a:rPr>
              <a:t>markovich@ffh.bg.ac.rs</a:t>
            </a:r>
            <a:endParaRPr lang="en-US" altLang="sr-Latn-RS" sz="2400" i="1" dirty="0">
              <a:solidFill>
                <a:srgbClr val="333333"/>
              </a:solidFill>
              <a:effectLst>
                <a:outerShdw blurRad="38100" dist="38100" dir="2700000" algn="tl">
                  <a:srgbClr val="000000"/>
                </a:outerShdw>
              </a:effectLst>
              <a:latin typeface="Times New Roman" pitchFamily="18" charset="0"/>
            </a:endParaRPr>
          </a:p>
        </p:txBody>
      </p:sp>
    </p:spTree>
    <p:extLst>
      <p:ext uri="{BB962C8B-B14F-4D97-AF65-F5344CB8AC3E}">
        <p14:creationId xmlns:p14="http://schemas.microsoft.com/office/powerpoint/2010/main" val="41530214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8376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371600"/>
            <a:ext cx="6761163" cy="40481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37644" name="Rectangle 12"/>
          <p:cNvSpPr>
            <a:spLocks noChangeArrowheads="1"/>
          </p:cNvSpPr>
          <p:nvPr/>
        </p:nvSpPr>
        <p:spPr bwMode="auto">
          <a:xfrm>
            <a:off x="1905000" y="717924"/>
            <a:ext cx="524855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sz="2200" b="1" dirty="0">
                <a:solidFill>
                  <a:schemeClr val="tx1">
                    <a:lumMod val="85000"/>
                    <a:lumOff val="15000"/>
                  </a:schemeClr>
                </a:solidFill>
                <a:effectLst>
                  <a:outerShdw blurRad="38100" dist="38100" dir="2700000" algn="tl">
                    <a:srgbClr val="000000"/>
                  </a:outerShdw>
                </a:effectLst>
                <a:latin typeface="Times New Roman" pitchFamily="18" charset="0"/>
              </a:rPr>
              <a:t>Ramanski </a:t>
            </a:r>
            <a:r>
              <a:rPr lang="pl-PL" altLang="sr-Latn-RS" sz="2200" b="1" dirty="0" smtClean="0">
                <a:solidFill>
                  <a:schemeClr val="tx1">
                    <a:lumMod val="85000"/>
                    <a:lumOff val="15000"/>
                  </a:schemeClr>
                </a:solidFill>
                <a:effectLst>
                  <a:outerShdw blurRad="38100" dist="38100" dir="2700000" algn="tl">
                    <a:srgbClr val="000000"/>
                  </a:outerShdw>
                </a:effectLst>
                <a:latin typeface="Times New Roman" pitchFamily="18" charset="0"/>
              </a:rPr>
              <a:t>spektri </a:t>
            </a:r>
            <a:r>
              <a:rPr lang="pl-PL" altLang="sr-Latn-RS" sz="2200" b="1" dirty="0">
                <a:solidFill>
                  <a:schemeClr val="tx1">
                    <a:lumMod val="85000"/>
                    <a:lumOff val="15000"/>
                  </a:schemeClr>
                </a:solidFill>
                <a:effectLst>
                  <a:outerShdw blurRad="38100" dist="38100" dir="2700000" algn="tl">
                    <a:srgbClr val="000000"/>
                  </a:outerShdw>
                </a:effectLst>
                <a:latin typeface="Times New Roman" pitchFamily="18" charset="0"/>
              </a:rPr>
              <a:t>cikloheksana i sumpora</a:t>
            </a:r>
            <a:endParaRPr lang="en-US" altLang="sr-Latn-RS" sz="22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53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494" y="264583"/>
            <a:ext cx="4724400" cy="328083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95332" name="Rectangle 4"/>
          <p:cNvSpPr>
            <a:spLocks noChangeArrowheads="1"/>
          </p:cNvSpPr>
          <p:nvPr/>
        </p:nvSpPr>
        <p:spPr bwMode="auto">
          <a:xfrm>
            <a:off x="5181600" y="1905000"/>
            <a:ext cx="3803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sz="1600" b="1">
                <a:solidFill>
                  <a:srgbClr val="333333"/>
                </a:solidFill>
                <a:effectLst>
                  <a:outerShdw blurRad="38100" dist="38100" dir="2700000" algn="tl">
                    <a:srgbClr val="000000"/>
                  </a:outerShdw>
                </a:effectLst>
                <a:latin typeface="Times New Roman" pitchFamily="18" charset="0"/>
              </a:rPr>
              <a:t>SERS spektri različitih tipova goriva</a:t>
            </a:r>
            <a:endParaRPr lang="en-US" altLang="sr-Latn-RS" sz="1600" b="1">
              <a:solidFill>
                <a:srgbClr val="333333"/>
              </a:solidFill>
              <a:effectLst>
                <a:outerShdw blurRad="38100" dist="38100" dir="2700000" algn="tl">
                  <a:srgbClr val="000000"/>
                </a:outerShdw>
              </a:effectLst>
              <a:latin typeface="Times New Roman" pitchFamily="18" charset="0"/>
            </a:endParaRPr>
          </a:p>
        </p:txBody>
      </p:sp>
      <p:sp>
        <p:nvSpPr>
          <p:cNvPr id="995333" name="Rectangle 5"/>
          <p:cNvSpPr>
            <a:spLocks noChangeArrowheads="1"/>
          </p:cNvSpPr>
          <p:nvPr/>
        </p:nvSpPr>
        <p:spPr bwMode="auto">
          <a:xfrm>
            <a:off x="2286000" y="5149850"/>
            <a:ext cx="2667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sz="1600" b="1" dirty="0">
                <a:solidFill>
                  <a:srgbClr val="333333"/>
                </a:solidFill>
                <a:effectLst>
                  <a:outerShdw blurRad="38100" dist="38100" dir="2700000" algn="tl">
                    <a:srgbClr val="000000"/>
                  </a:outerShdw>
                </a:effectLst>
                <a:latin typeface="Times New Roman" pitchFamily="18" charset="0"/>
              </a:rPr>
              <a:t>SERS spektar krvne plazme</a:t>
            </a:r>
            <a:endParaRPr lang="en-US" altLang="sr-Latn-RS" sz="1600" b="1" dirty="0">
              <a:solidFill>
                <a:srgbClr val="333333"/>
              </a:solidFill>
              <a:effectLst>
                <a:outerShdw blurRad="38100" dist="38100" dir="2700000" algn="tl">
                  <a:srgbClr val="000000"/>
                </a:outerShdw>
              </a:effectLst>
              <a:latin typeface="Times New Roman" pitchFamily="18" charset="0"/>
            </a:endParaRPr>
          </a:p>
        </p:txBody>
      </p:sp>
      <p:pic>
        <p:nvPicPr>
          <p:cNvPr id="99533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3897312"/>
            <a:ext cx="3594726" cy="250507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95336" name="AutoShape 8"/>
          <p:cNvSpPr>
            <a:spLocks noChangeArrowheads="1"/>
          </p:cNvSpPr>
          <p:nvPr/>
        </p:nvSpPr>
        <p:spPr bwMode="auto">
          <a:xfrm>
            <a:off x="4495800" y="5486400"/>
            <a:ext cx="457200" cy="104775"/>
          </a:xfrm>
          <a:prstGeom prst="rightArrow">
            <a:avLst>
              <a:gd name="adj1" fmla="val 50000"/>
              <a:gd name="adj2" fmla="val 109091"/>
            </a:avLst>
          </a:prstGeom>
          <a:solidFill>
            <a:srgbClr val="3333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995337" name="AutoShape 9"/>
          <p:cNvSpPr>
            <a:spLocks noChangeArrowheads="1"/>
          </p:cNvSpPr>
          <p:nvPr/>
        </p:nvSpPr>
        <p:spPr bwMode="auto">
          <a:xfrm>
            <a:off x="5181600" y="2362200"/>
            <a:ext cx="381000" cy="104775"/>
          </a:xfrm>
          <a:prstGeom prst="leftArrow">
            <a:avLst>
              <a:gd name="adj1" fmla="val 50000"/>
              <a:gd name="adj2" fmla="val 90909"/>
            </a:avLst>
          </a:prstGeom>
          <a:solidFill>
            <a:srgbClr val="3333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777777">
                <a:gamma/>
                <a:shade val="46275"/>
                <a:invGamma/>
              </a:srgbClr>
            </a:gs>
            <a:gs pos="91000">
              <a:srgbClr val="777777">
                <a:lumMod val="23000"/>
                <a:lumOff val="77000"/>
              </a:srgbClr>
            </a:gs>
            <a:gs pos="100000">
              <a:srgbClr val="777777">
                <a:gamma/>
                <a:shade val="46275"/>
                <a:invGamma/>
              </a:srgbClr>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10024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914400"/>
            <a:ext cx="7234238" cy="5564188"/>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1002499" name="AutoShape 3" descr="2Q=="/>
          <p:cNvSpPr>
            <a:spLocks noChangeAspect="1" noChangeArrowheads="1"/>
          </p:cNvSpPr>
          <p:nvPr/>
        </p:nvSpPr>
        <p:spPr bwMode="auto">
          <a:xfrm>
            <a:off x="155575" y="4603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002500" name="AutoShape 4" descr="2Q=="/>
          <p:cNvSpPr>
            <a:spLocks noChangeAspect="1" noChangeArrowheads="1"/>
          </p:cNvSpPr>
          <p:nvPr/>
        </p:nvSpPr>
        <p:spPr bwMode="auto">
          <a:xfrm>
            <a:off x="155575" y="4603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002501" name="AutoShape 5"/>
          <p:cNvSpPr>
            <a:spLocks noChangeArrowheads="1"/>
          </p:cNvSpPr>
          <p:nvPr/>
        </p:nvSpPr>
        <p:spPr bwMode="auto">
          <a:xfrm>
            <a:off x="1143000" y="1066800"/>
            <a:ext cx="2514600" cy="1066800"/>
          </a:xfrm>
          <a:prstGeom prst="wedgeRectCallout">
            <a:avLst>
              <a:gd name="adj1" fmla="val 128662"/>
              <a:gd name="adj2" fmla="val 38245"/>
            </a:avLst>
          </a:prstGeom>
          <a:gradFill rotWithShape="1">
            <a:gsLst>
              <a:gs pos="0">
                <a:srgbClr val="FFFFCC">
                  <a:gamma/>
                  <a:shade val="46275"/>
                  <a:invGamma/>
                </a:srgbClr>
              </a:gs>
              <a:gs pos="50000">
                <a:srgbClr val="FFFFCC"/>
              </a:gs>
              <a:gs pos="100000">
                <a:srgbClr val="FFFFCC">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sr-Latn-RS"/>
          </a:p>
        </p:txBody>
      </p:sp>
      <p:pic>
        <p:nvPicPr>
          <p:cNvPr id="10025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143000"/>
            <a:ext cx="2228850" cy="842963"/>
          </a:xfrm>
          <a:prstGeom prst="rect">
            <a:avLst/>
          </a:prstGeom>
          <a:noFill/>
          <a:extLst>
            <a:ext uri="{909E8E84-426E-40DD-AFC4-6F175D3DCCD1}">
              <a14:hiddenFill xmlns:a14="http://schemas.microsoft.com/office/drawing/2010/main">
                <a:solidFill>
                  <a:srgbClr val="FFFFFF"/>
                </a:solidFill>
              </a14:hiddenFill>
            </a:ext>
          </a:extLst>
        </p:spPr>
      </p:pic>
      <p:sp>
        <p:nvSpPr>
          <p:cNvPr id="1002509" name="Rectangle 13"/>
          <p:cNvSpPr>
            <a:spLocks noChangeArrowheads="1"/>
          </p:cNvSpPr>
          <p:nvPr/>
        </p:nvSpPr>
        <p:spPr bwMode="auto">
          <a:xfrm>
            <a:off x="1295400" y="381000"/>
            <a:ext cx="6502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SERS spektri turmerik pigmenta i njegovog derivata kurkumina</a:t>
            </a:r>
            <a:endPar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
        <p:nvSpPr>
          <p:cNvPr id="1002510" name="Rectangle 14"/>
          <p:cNvSpPr>
            <a:spLocks noChangeArrowheads="1"/>
          </p:cNvSpPr>
          <p:nvPr/>
        </p:nvSpPr>
        <p:spPr bwMode="auto">
          <a:xfrm>
            <a:off x="381000" y="2743200"/>
            <a:ext cx="2438400" cy="1752600"/>
          </a:xfrm>
          <a:prstGeom prst="rect">
            <a:avLst/>
          </a:prstGeom>
          <a:gradFill rotWithShape="1">
            <a:gsLst>
              <a:gs pos="0">
                <a:srgbClr val="FF9933">
                  <a:gamma/>
                  <a:shade val="46275"/>
                  <a:invGamma/>
                </a:srgbClr>
              </a:gs>
              <a:gs pos="50000">
                <a:srgbClr val="FF9933"/>
              </a:gs>
              <a:gs pos="100000">
                <a:srgbClr val="FF9933">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pic>
        <p:nvPicPr>
          <p:cNvPr id="1002511" name="Picture 15" descr="turmer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895600"/>
            <a:ext cx="2286000" cy="15160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2501"/>
                                        </p:tgtEl>
                                        <p:attrNameLst>
                                          <p:attrName>style.visibility</p:attrName>
                                        </p:attrNameLst>
                                      </p:cBhvr>
                                      <p:to>
                                        <p:strVal val="visible"/>
                                      </p:to>
                                    </p:set>
                                    <p:animEffect transition="in" filter="wipe(down)">
                                      <p:cBhvr>
                                        <p:cTn id="7" dur="500"/>
                                        <p:tgtEl>
                                          <p:spTgt spid="10025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5" presetClass="entr" presetSubtype="0" fill="hold" nodeType="clickEffect">
                                  <p:stCondLst>
                                    <p:cond delay="0"/>
                                  </p:stCondLst>
                                  <p:childTnLst>
                                    <p:set>
                                      <p:cBhvr>
                                        <p:cTn id="11" dur="1" fill="hold">
                                          <p:stCondLst>
                                            <p:cond delay="0"/>
                                          </p:stCondLst>
                                        </p:cTn>
                                        <p:tgtEl>
                                          <p:spTgt spid="1002502"/>
                                        </p:tgtEl>
                                        <p:attrNameLst>
                                          <p:attrName>style.visibility</p:attrName>
                                        </p:attrNameLst>
                                      </p:cBhvr>
                                      <p:to>
                                        <p:strVal val="visible"/>
                                      </p:to>
                                    </p:set>
                                    <p:anim calcmode="lin" valueType="num">
                                      <p:cBhvr>
                                        <p:cTn id="12" dur="250" decel="50000" fill="hold">
                                          <p:stCondLst>
                                            <p:cond delay="0"/>
                                          </p:stCondLst>
                                        </p:cTn>
                                        <p:tgtEl>
                                          <p:spTgt spid="1002502"/>
                                        </p:tgtEl>
                                        <p:attrNameLst>
                                          <p:attrName>style.rotation</p:attrName>
                                        </p:attrNameLst>
                                      </p:cBhvr>
                                      <p:tavLst>
                                        <p:tav tm="0">
                                          <p:val>
                                            <p:fltVal val="-90"/>
                                          </p:val>
                                        </p:tav>
                                        <p:tav tm="100000">
                                          <p:val>
                                            <p:fltVal val="0"/>
                                          </p:val>
                                        </p:tav>
                                      </p:tavLst>
                                    </p:anim>
                                    <p:anim calcmode="lin" valueType="num">
                                      <p:cBhvr>
                                        <p:cTn id="13" dur="250" decel="50000" fill="hold">
                                          <p:stCondLst>
                                            <p:cond delay="0"/>
                                          </p:stCondLst>
                                        </p:cTn>
                                        <p:tgtEl>
                                          <p:spTgt spid="1002502"/>
                                        </p:tgtEl>
                                        <p:attrNameLst>
                                          <p:attrName>ppt_w</p:attrName>
                                        </p:attrNameLst>
                                      </p:cBhvr>
                                      <p:tavLst>
                                        <p:tav tm="0">
                                          <p:val>
                                            <p:strVal val="#ppt_w"/>
                                          </p:val>
                                        </p:tav>
                                        <p:tav tm="100000">
                                          <p:val>
                                            <p:strVal val="#ppt_w*.05"/>
                                          </p:val>
                                        </p:tav>
                                      </p:tavLst>
                                    </p:anim>
                                    <p:anim calcmode="lin" valueType="num">
                                      <p:cBhvr>
                                        <p:cTn id="14" dur="250" accel="50000" fill="hold">
                                          <p:stCondLst>
                                            <p:cond delay="250"/>
                                          </p:stCondLst>
                                        </p:cTn>
                                        <p:tgtEl>
                                          <p:spTgt spid="1002502"/>
                                        </p:tgtEl>
                                        <p:attrNameLst>
                                          <p:attrName>ppt_w</p:attrName>
                                        </p:attrNameLst>
                                      </p:cBhvr>
                                      <p:tavLst>
                                        <p:tav tm="0">
                                          <p:val>
                                            <p:strVal val="#ppt_w*.05"/>
                                          </p:val>
                                        </p:tav>
                                        <p:tav tm="100000">
                                          <p:val>
                                            <p:strVal val="#ppt_w"/>
                                          </p:val>
                                        </p:tav>
                                      </p:tavLst>
                                    </p:anim>
                                    <p:anim calcmode="lin" valueType="num">
                                      <p:cBhvr>
                                        <p:cTn id="15" dur="500" fill="hold"/>
                                        <p:tgtEl>
                                          <p:spTgt spid="1002502"/>
                                        </p:tgtEl>
                                        <p:attrNameLst>
                                          <p:attrName>ppt_h</p:attrName>
                                        </p:attrNameLst>
                                      </p:cBhvr>
                                      <p:tavLst>
                                        <p:tav tm="0">
                                          <p:val>
                                            <p:strVal val="#ppt_h"/>
                                          </p:val>
                                        </p:tav>
                                        <p:tav tm="100000">
                                          <p:val>
                                            <p:strVal val="#ppt_h"/>
                                          </p:val>
                                        </p:tav>
                                      </p:tavLst>
                                    </p:anim>
                                    <p:anim calcmode="lin" valueType="num">
                                      <p:cBhvr>
                                        <p:cTn id="16" dur="250" decel="50000" fill="hold">
                                          <p:stCondLst>
                                            <p:cond delay="0"/>
                                          </p:stCondLst>
                                        </p:cTn>
                                        <p:tgtEl>
                                          <p:spTgt spid="1002502"/>
                                        </p:tgtEl>
                                        <p:attrNameLst>
                                          <p:attrName>ppt_x</p:attrName>
                                        </p:attrNameLst>
                                      </p:cBhvr>
                                      <p:tavLst>
                                        <p:tav tm="0">
                                          <p:val>
                                            <p:strVal val="#ppt_x+.4"/>
                                          </p:val>
                                        </p:tav>
                                        <p:tav tm="100000">
                                          <p:val>
                                            <p:strVal val="#ppt_x"/>
                                          </p:val>
                                        </p:tav>
                                      </p:tavLst>
                                    </p:anim>
                                    <p:anim calcmode="lin" valueType="num">
                                      <p:cBhvr>
                                        <p:cTn id="17" dur="250" decel="50000" fill="hold">
                                          <p:stCondLst>
                                            <p:cond delay="0"/>
                                          </p:stCondLst>
                                        </p:cTn>
                                        <p:tgtEl>
                                          <p:spTgt spid="1002502"/>
                                        </p:tgtEl>
                                        <p:attrNameLst>
                                          <p:attrName>ppt_y</p:attrName>
                                        </p:attrNameLst>
                                      </p:cBhvr>
                                      <p:tavLst>
                                        <p:tav tm="0">
                                          <p:val>
                                            <p:strVal val="#ppt_y-.2"/>
                                          </p:val>
                                        </p:tav>
                                        <p:tav tm="100000">
                                          <p:val>
                                            <p:strVal val="#ppt_y+.1"/>
                                          </p:val>
                                        </p:tav>
                                      </p:tavLst>
                                    </p:anim>
                                    <p:anim calcmode="lin" valueType="num">
                                      <p:cBhvr>
                                        <p:cTn id="18" dur="250" accel="50000" fill="hold">
                                          <p:stCondLst>
                                            <p:cond delay="250"/>
                                          </p:stCondLst>
                                        </p:cTn>
                                        <p:tgtEl>
                                          <p:spTgt spid="1002502"/>
                                        </p:tgtEl>
                                        <p:attrNameLst>
                                          <p:attrName>ppt_y</p:attrName>
                                        </p:attrNameLst>
                                      </p:cBhvr>
                                      <p:tavLst>
                                        <p:tav tm="0">
                                          <p:val>
                                            <p:strVal val="#ppt_y+.1"/>
                                          </p:val>
                                        </p:tav>
                                        <p:tav tm="100000">
                                          <p:val>
                                            <p:strVal val="#ppt_y"/>
                                          </p:val>
                                        </p:tav>
                                      </p:tavLst>
                                    </p:anim>
                                    <p:animEffect transition="in" filter="fade">
                                      <p:cBhvr>
                                        <p:cTn id="19" dur="500" decel="50000">
                                          <p:stCondLst>
                                            <p:cond delay="0"/>
                                          </p:stCondLst>
                                        </p:cTn>
                                        <p:tgtEl>
                                          <p:spTgt spid="100250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002510"/>
                                        </p:tgtEl>
                                        <p:attrNameLst>
                                          <p:attrName>style.visibility</p:attrName>
                                        </p:attrNameLst>
                                      </p:cBhvr>
                                      <p:to>
                                        <p:strVal val="visible"/>
                                      </p:to>
                                    </p:set>
                                    <p:animEffect transition="in" filter="wipe(down)">
                                      <p:cBhvr>
                                        <p:cTn id="24" dur="500"/>
                                        <p:tgtEl>
                                          <p:spTgt spid="100251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4" fill="hold" nodeType="clickEffect">
                                  <p:stCondLst>
                                    <p:cond delay="0"/>
                                  </p:stCondLst>
                                  <p:childTnLst>
                                    <p:set>
                                      <p:cBhvr>
                                        <p:cTn id="28" dur="1" fill="hold">
                                          <p:stCondLst>
                                            <p:cond delay="0"/>
                                          </p:stCondLst>
                                        </p:cTn>
                                        <p:tgtEl>
                                          <p:spTgt spid="1002511"/>
                                        </p:tgtEl>
                                        <p:attrNameLst>
                                          <p:attrName>style.visibility</p:attrName>
                                        </p:attrNameLst>
                                      </p:cBhvr>
                                      <p:to>
                                        <p:strVal val="visible"/>
                                      </p:to>
                                    </p:set>
                                    <p:animEffect transition="in" filter="wipe(down)">
                                      <p:cBhvr>
                                        <p:cTn id="29" dur="500"/>
                                        <p:tgtEl>
                                          <p:spTgt spid="1002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2501" grpId="0" animBg="1"/>
      <p:bldP spid="1002510"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777777">
                <a:gamma/>
                <a:shade val="46275"/>
                <a:invGamma/>
              </a:srgbClr>
            </a:gs>
            <a:gs pos="100000">
              <a:srgbClr val="777777"/>
            </a:gs>
            <a:gs pos="100000">
              <a:srgbClr val="777777">
                <a:gamma/>
                <a:shade val="46275"/>
                <a:invGamma/>
              </a:srgbClr>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10045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082" y="762000"/>
            <a:ext cx="8026400" cy="546576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gradFill flip="none" rotWithShape="1">
          <a:gsLst>
            <a:gs pos="20000">
              <a:schemeClr val="tx1">
                <a:lumMod val="65000"/>
                <a:lumOff val="35000"/>
              </a:schemeClr>
            </a:gs>
            <a:gs pos="89000">
              <a:schemeClr val="accent1">
                <a:shade val="67500"/>
                <a:satMod val="115000"/>
                <a:lumMod val="37000"/>
                <a:lumOff val="63000"/>
              </a:schemeClr>
            </a:gs>
            <a:gs pos="100000">
              <a:schemeClr val="accent1">
                <a:shade val="100000"/>
                <a:satMod val="11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745475" name="Rectangle 3"/>
          <p:cNvSpPr>
            <a:spLocks noGrp="1" noChangeArrowheads="1"/>
          </p:cNvSpPr>
          <p:nvPr>
            <p:ph type="body" idx="1"/>
          </p:nvPr>
        </p:nvSpPr>
        <p:spPr>
          <a:xfrm>
            <a:off x="304800" y="3657600"/>
            <a:ext cx="8229600" cy="1981200"/>
          </a:xfrm>
        </p:spPr>
        <p:txBody>
          <a:bodyPr/>
          <a:lstStyle/>
          <a:p>
            <a:pPr>
              <a:buFontTx/>
              <a:buNone/>
            </a:pPr>
            <a:r>
              <a:rPr lang="pl-PL" altLang="sr-Latn-RS" b="1" dirty="0" smtClean="0">
                <a:solidFill>
                  <a:srgbClr val="333333"/>
                </a:solidFill>
                <a:effectLst>
                  <a:outerShdw blurRad="38100" dist="38100" dir="2700000" algn="tl">
                    <a:srgbClr val="000000"/>
                  </a:outerShdw>
                </a:effectLst>
                <a:latin typeface="Times New Roman" pitchFamily="18" charset="0"/>
              </a:rPr>
              <a:t>OPTIČKI </a:t>
            </a:r>
            <a:r>
              <a:rPr lang="pl-PL" altLang="sr-Latn-RS" b="1" dirty="0">
                <a:solidFill>
                  <a:srgbClr val="333333"/>
                </a:solidFill>
                <a:effectLst>
                  <a:outerShdw blurRad="38100" dist="38100" dir="2700000" algn="tl">
                    <a:srgbClr val="000000"/>
                  </a:outerShdw>
                </a:effectLst>
                <a:latin typeface="Times New Roman" pitchFamily="18" charset="0"/>
              </a:rPr>
              <a:t>BIOSENZORI NA BAZI </a:t>
            </a:r>
          </a:p>
          <a:p>
            <a:pPr>
              <a:buFontTx/>
              <a:buNone/>
            </a:pPr>
            <a:r>
              <a:rPr lang="pl-PL" altLang="sr-Latn-RS" b="1" dirty="0">
                <a:solidFill>
                  <a:srgbClr val="333333"/>
                </a:solidFill>
                <a:effectLst>
                  <a:outerShdw blurRad="38100" dist="38100" dir="2700000" algn="tl">
                    <a:srgbClr val="000000"/>
                  </a:outerShdw>
                </a:effectLst>
                <a:latin typeface="Times New Roman" pitchFamily="18" charset="0"/>
              </a:rPr>
              <a:t>REZONANCIJE </a:t>
            </a:r>
            <a:r>
              <a:rPr lang="pl-PL" altLang="sr-Latn-RS" b="1" dirty="0" smtClean="0">
                <a:solidFill>
                  <a:srgbClr val="333333"/>
                </a:solidFill>
                <a:effectLst>
                  <a:outerShdw blurRad="38100" dist="38100" dir="2700000" algn="tl">
                    <a:srgbClr val="000000"/>
                  </a:outerShdw>
                </a:effectLst>
                <a:latin typeface="Times New Roman" pitchFamily="18" charset="0"/>
              </a:rPr>
              <a:t>POVRŠINSKOG</a:t>
            </a:r>
          </a:p>
          <a:p>
            <a:pPr>
              <a:buFontTx/>
              <a:buNone/>
            </a:pPr>
            <a:r>
              <a:rPr lang="pl-PL" altLang="sr-Latn-RS" b="1" dirty="0" smtClean="0">
                <a:solidFill>
                  <a:srgbClr val="333333"/>
                </a:solidFill>
                <a:effectLst>
                  <a:outerShdw blurRad="38100" dist="38100" dir="2700000" algn="tl">
                    <a:srgbClr val="000000"/>
                  </a:outerShdw>
                </a:effectLst>
                <a:latin typeface="Times New Roman" pitchFamily="18" charset="0"/>
              </a:rPr>
              <a:t>PLAZMONA</a:t>
            </a:r>
            <a:endParaRPr lang="en-US" altLang="sr-Latn-RS" dirty="0">
              <a:latin typeface="Times New Roman" pitchFamily="18" charset="0"/>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814083" name="Rectangle 3"/>
          <p:cNvSpPr>
            <a:spLocks noGrp="1" noChangeArrowheads="1"/>
          </p:cNvSpPr>
          <p:nvPr>
            <p:ph type="body" idx="1"/>
          </p:nvPr>
        </p:nvSpPr>
        <p:spPr>
          <a:xfrm>
            <a:off x="381000" y="990600"/>
            <a:ext cx="8534400" cy="4343400"/>
          </a:xfrm>
        </p:spPr>
        <p:txBody>
          <a:bodyPr/>
          <a:lstStyle/>
          <a:p>
            <a:pPr>
              <a:lnSpc>
                <a:spcPct val="9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C0C0C0"/>
                </a:outerShdw>
              </a:effectLst>
              <a:latin typeface="Times New Roman" pitchFamily="18" charset="0"/>
            </a:endParaRPr>
          </a:p>
          <a:p>
            <a:pPr>
              <a:lnSpc>
                <a:spcPct val="90000"/>
              </a:lnSpc>
              <a:buFont typeface="Wingdings" panose="05000000000000000000" pitchFamily="2" charset="2"/>
              <a:buChar char="Ø"/>
            </a:pPr>
            <a:r>
              <a:rPr lang="sr-Latn-CS" altLang="sr-Latn-RS" sz="2800" b="1" i="1" dirty="0" smtClean="0">
                <a:solidFill>
                  <a:srgbClr val="333333"/>
                </a:solidFill>
                <a:effectLst>
                  <a:outerShdw blurRad="38100" dist="38100" dir="2700000" algn="tl">
                    <a:srgbClr val="C0C0C0"/>
                  </a:outerShdw>
                </a:effectLst>
                <a:latin typeface="Times New Roman" pitchFamily="18" charset="0"/>
              </a:rPr>
              <a:t>biosenzori </a:t>
            </a:r>
            <a:r>
              <a:rPr lang="sr-Latn-CS" altLang="sr-Latn-RS" sz="2800" b="1" i="1" dirty="0">
                <a:solidFill>
                  <a:srgbClr val="333333"/>
                </a:solidFill>
                <a:effectLst>
                  <a:outerShdw blurRad="38100" dist="38100" dir="2700000" algn="tl">
                    <a:srgbClr val="C0C0C0"/>
                  </a:outerShdw>
                </a:effectLst>
                <a:latin typeface="Times New Roman" pitchFamily="18" charset="0"/>
              </a:rPr>
              <a:t>su  tankoslojni refraktometri koji </a:t>
            </a:r>
            <a:r>
              <a:rPr lang="sr-Latn-CS" altLang="sr-Latn-RS" sz="2800" b="1" i="1" dirty="0" smtClean="0">
                <a:solidFill>
                  <a:srgbClr val="333333"/>
                </a:solidFill>
                <a:effectLst>
                  <a:outerShdw blurRad="38100" dist="38100" dir="2700000" algn="tl">
                    <a:srgbClr val="C0C0C0"/>
                  </a:outerShdw>
                </a:effectLst>
                <a:latin typeface="Times New Roman" pitchFamily="18" charset="0"/>
              </a:rPr>
              <a:t>mere  </a:t>
            </a:r>
            <a:r>
              <a:rPr lang="sr-Latn-CS" altLang="sr-Latn-RS" sz="2800" b="1" i="1" dirty="0">
                <a:solidFill>
                  <a:srgbClr val="333333"/>
                </a:solidFill>
                <a:effectLst>
                  <a:outerShdw blurRad="38100" dist="38100" dir="2700000" algn="tl">
                    <a:srgbClr val="C0C0C0"/>
                  </a:outerShdw>
                </a:effectLst>
                <a:latin typeface="Times New Roman" pitchFamily="18" charset="0"/>
              </a:rPr>
              <a:t>promenu u indeksu prelamanja koja se </a:t>
            </a:r>
            <a:r>
              <a:rPr lang="sr-Latn-CS" altLang="sr-Latn-RS" sz="2800" b="1" i="1" dirty="0" smtClean="0">
                <a:solidFill>
                  <a:srgbClr val="333333"/>
                </a:solidFill>
                <a:effectLst>
                  <a:outerShdw blurRad="38100" dist="38100" dir="2700000" algn="tl">
                    <a:srgbClr val="C0C0C0"/>
                  </a:outerShdw>
                </a:effectLst>
                <a:latin typeface="Times New Roman" pitchFamily="18" charset="0"/>
              </a:rPr>
              <a:t>javlja </a:t>
            </a:r>
            <a:r>
              <a:rPr lang="sr-Latn-CS" altLang="sr-Latn-RS" sz="2800" b="1" i="1" dirty="0">
                <a:solidFill>
                  <a:srgbClr val="333333"/>
                </a:solidFill>
                <a:effectLst>
                  <a:outerShdw blurRad="38100" dist="38100" dir="2700000" algn="tl">
                    <a:srgbClr val="C0C0C0"/>
                  </a:outerShdw>
                </a:effectLst>
                <a:latin typeface="Times New Roman" pitchFamily="18" charset="0"/>
              </a:rPr>
              <a:t>na  površini metalnog filma po kome se </a:t>
            </a:r>
            <a:r>
              <a:rPr lang="sr-Latn-CS" altLang="sr-Latn-RS" sz="2800" b="1" i="1" dirty="0" smtClean="0">
                <a:solidFill>
                  <a:srgbClr val="333333"/>
                </a:solidFill>
                <a:effectLst>
                  <a:outerShdw blurRad="38100" dist="38100" dir="2700000" algn="tl">
                    <a:srgbClr val="C0C0C0"/>
                  </a:outerShdw>
                </a:effectLst>
                <a:latin typeface="Times New Roman" pitchFamily="18" charset="0"/>
              </a:rPr>
              <a:t>vrši prostiranje </a:t>
            </a:r>
            <a:r>
              <a:rPr lang="sr-Latn-CS" altLang="sr-Latn-RS" sz="2800" b="1" i="1" dirty="0">
                <a:solidFill>
                  <a:srgbClr val="333333"/>
                </a:solidFill>
                <a:effectLst>
                  <a:outerShdw blurRad="38100" dist="38100" dir="2700000" algn="tl">
                    <a:srgbClr val="C0C0C0"/>
                  </a:outerShdw>
                </a:effectLst>
                <a:latin typeface="Times New Roman" pitchFamily="18" charset="0"/>
              </a:rPr>
              <a:t>površinskog plazmona</a:t>
            </a:r>
          </a:p>
          <a:p>
            <a:pPr>
              <a:lnSpc>
                <a:spcPct val="90000"/>
              </a:lnSpc>
              <a:buFont typeface="Wingdings" panose="05000000000000000000" pitchFamily="2" charset="2"/>
              <a:buChar char="Ø"/>
            </a:pPr>
            <a:endParaRPr lang="sr-Latn-CS" altLang="sr-Latn-RS" sz="2800" b="1" i="1" dirty="0">
              <a:solidFill>
                <a:srgbClr val="333333"/>
              </a:solidFill>
              <a:effectLst>
                <a:outerShdw blurRad="38100" dist="38100" dir="2700000" algn="tl">
                  <a:srgbClr val="C0C0C0"/>
                </a:outerShdw>
              </a:effectLst>
              <a:latin typeface="Times New Roman" pitchFamily="18" charset="0"/>
            </a:endParaRPr>
          </a:p>
          <a:p>
            <a:pPr>
              <a:lnSpc>
                <a:spcPct val="90000"/>
              </a:lnSpc>
              <a:buFont typeface="Wingdings" panose="05000000000000000000" pitchFamily="2" charset="2"/>
              <a:buChar char="Ø"/>
            </a:pPr>
            <a:r>
              <a:rPr lang="sr-Latn-CS" altLang="sr-Latn-RS" sz="2800" b="1" i="1" dirty="0" smtClean="0">
                <a:solidFill>
                  <a:srgbClr val="FF0066"/>
                </a:solidFill>
                <a:effectLst>
                  <a:outerShdw blurRad="38100" dist="38100" dir="2700000" algn="tl">
                    <a:srgbClr val="C0C0C0"/>
                  </a:outerShdw>
                </a:effectLst>
                <a:latin typeface="Times New Roman" pitchFamily="18" charset="0"/>
              </a:rPr>
              <a:t>biosenzori </a:t>
            </a:r>
            <a:r>
              <a:rPr lang="sr-Latn-CS" altLang="sr-Latn-RS" sz="2800" b="1" i="1" dirty="0">
                <a:solidFill>
                  <a:srgbClr val="FF0066"/>
                </a:solidFill>
                <a:effectLst>
                  <a:outerShdw blurRad="38100" dist="38100" dir="2700000" algn="tl">
                    <a:srgbClr val="C0C0C0"/>
                  </a:outerShdw>
                </a:effectLst>
                <a:latin typeface="Times New Roman" pitchFamily="18" charset="0"/>
              </a:rPr>
              <a:t>su kombinovani biolo</a:t>
            </a:r>
            <a:r>
              <a:rPr lang="en-US" altLang="sr-Latn-RS" sz="2800" b="1" i="1" dirty="0">
                <a:solidFill>
                  <a:srgbClr val="FF0066"/>
                </a:solidFill>
                <a:effectLst>
                  <a:outerShdw blurRad="38100" dist="38100" dir="2700000" algn="tl">
                    <a:srgbClr val="C0C0C0"/>
                  </a:outerShdw>
                </a:effectLst>
                <a:latin typeface="Times New Roman" pitchFamily="18" charset="0"/>
              </a:rPr>
              <a:t>š</a:t>
            </a:r>
            <a:r>
              <a:rPr lang="sr-Latn-CS" altLang="sr-Latn-RS" sz="2800" b="1" i="1" dirty="0">
                <a:solidFill>
                  <a:srgbClr val="FF0066"/>
                </a:solidFill>
                <a:effectLst>
                  <a:outerShdw blurRad="38100" dist="38100" dir="2700000" algn="tl">
                    <a:srgbClr val="C0C0C0"/>
                  </a:outerShdw>
                </a:effectLst>
                <a:latin typeface="Times New Roman" pitchFamily="18" charset="0"/>
              </a:rPr>
              <a:t>ki i fizi</a:t>
            </a:r>
            <a:r>
              <a:rPr lang="en-US" altLang="sr-Latn-RS" sz="2800" b="1" i="1" dirty="0">
                <a:solidFill>
                  <a:srgbClr val="FF0066"/>
                </a:solidFill>
                <a:effectLst>
                  <a:outerShdw blurRad="38100" dist="38100" dir="2700000" algn="tl">
                    <a:srgbClr val="C0C0C0"/>
                  </a:outerShdw>
                </a:effectLst>
                <a:latin typeface="Times New Roman" pitchFamily="18" charset="0"/>
              </a:rPr>
              <a:t>č</a:t>
            </a:r>
            <a:r>
              <a:rPr lang="sr-Latn-CS" altLang="sr-Latn-RS" sz="2800" b="1" i="1" dirty="0">
                <a:solidFill>
                  <a:srgbClr val="FF0066"/>
                </a:solidFill>
                <a:effectLst>
                  <a:outerShdw blurRad="38100" dist="38100" dir="2700000" algn="tl">
                    <a:srgbClr val="C0C0C0"/>
                  </a:outerShdw>
                </a:effectLst>
                <a:latin typeface="Times New Roman" pitchFamily="18" charset="0"/>
              </a:rPr>
              <a:t>kohemijski </a:t>
            </a:r>
            <a:r>
              <a:rPr lang="sr-Latn-CS" altLang="sr-Latn-RS" sz="2800" b="1" i="1" dirty="0" smtClean="0">
                <a:solidFill>
                  <a:srgbClr val="FF0066"/>
                </a:solidFill>
                <a:effectLst>
                  <a:outerShdw blurRad="38100" dist="38100" dir="2700000" algn="tl">
                    <a:srgbClr val="C0C0C0"/>
                  </a:outerShdw>
                </a:effectLst>
                <a:latin typeface="Times New Roman" pitchFamily="18" charset="0"/>
              </a:rPr>
              <a:t>  </a:t>
            </a:r>
            <a:r>
              <a:rPr lang="sr-Latn-CS" altLang="sr-Latn-RS" sz="2800" b="1" i="1" dirty="0">
                <a:solidFill>
                  <a:srgbClr val="FF0066"/>
                </a:solidFill>
                <a:effectLst>
                  <a:outerShdw blurRad="38100" dist="38100" dir="2700000" algn="tl">
                    <a:srgbClr val="C0C0C0"/>
                  </a:outerShdw>
                </a:effectLst>
                <a:latin typeface="Times New Roman" pitchFamily="18" charset="0"/>
              </a:rPr>
              <a:t>s</a:t>
            </a:r>
            <a:r>
              <a:rPr lang="en-US" altLang="sr-Latn-RS" sz="2800" b="1" i="1" dirty="0" err="1">
                <a:solidFill>
                  <a:srgbClr val="FF0066"/>
                </a:solidFill>
                <a:effectLst>
                  <a:outerShdw blurRad="38100" dist="38100" dir="2700000" algn="tl">
                    <a:srgbClr val="C0C0C0"/>
                  </a:outerShdw>
                </a:effectLst>
                <a:latin typeface="Times New Roman" pitchFamily="18" charset="0"/>
              </a:rPr>
              <a:t>istemi</a:t>
            </a:r>
            <a:r>
              <a:rPr lang="sr-Latn-CS" altLang="sr-Latn-RS" sz="2800" b="1" i="1" dirty="0">
                <a:solidFill>
                  <a:srgbClr val="FF0066"/>
                </a:solidFill>
                <a:effectLst>
                  <a:outerShdw blurRad="38100" dist="38100" dir="2700000" algn="tl">
                    <a:srgbClr val="C0C0C0"/>
                  </a:outerShdw>
                </a:effectLst>
                <a:latin typeface="Times New Roman" pitchFamily="18" charset="0"/>
              </a:rPr>
              <a:t> koji se koriste za detekciju molekula analita</a:t>
            </a:r>
          </a:p>
          <a:p>
            <a:pPr algn="just">
              <a:lnSpc>
                <a:spcPct val="90000"/>
              </a:lnSpc>
              <a:buFont typeface="Wingdings" panose="05000000000000000000" pitchFamily="2" charset="2"/>
              <a:buChar char="Ø"/>
            </a:pPr>
            <a:endParaRPr lang="sr-Latn-CS" altLang="sr-Latn-RS" sz="2800" b="1" i="1" dirty="0">
              <a:solidFill>
                <a:srgbClr val="333333"/>
              </a:solidFill>
              <a:effectLst>
                <a:outerShdw blurRad="38100" dist="38100" dir="2700000" algn="tl">
                  <a:srgbClr val="C0C0C0"/>
                </a:outerShdw>
              </a:effectLst>
              <a:latin typeface="Times New Roman" pitchFamily="18" charset="0"/>
            </a:endParaRPr>
          </a:p>
          <a:p>
            <a:pPr>
              <a:lnSpc>
                <a:spcPct val="90000"/>
              </a:lnSpc>
              <a:buFont typeface="Wingdings" panose="05000000000000000000" pitchFamily="2" charset="2"/>
              <a:buChar char="Ø"/>
            </a:pPr>
            <a:endParaRPr lang="sr-Latn-CS" altLang="sr-Latn-RS" sz="2800" b="1" i="1" dirty="0">
              <a:solidFill>
                <a:srgbClr val="FF0066"/>
              </a:solidFill>
              <a:effectLst>
                <a:outerShdw blurRad="38100" dist="38100" dir="2700000" algn="tl">
                  <a:srgbClr val="C0C0C0"/>
                </a:outerShdw>
              </a:effectLst>
              <a:latin typeface="Times New Roman" pitchFamily="18" charset="0"/>
            </a:endParaRPr>
          </a:p>
          <a:p>
            <a:pPr>
              <a:lnSpc>
                <a:spcPct val="9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9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C0C0C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9" name="Rectangle 3"/>
          <p:cNvSpPr>
            <a:spLocks noGrp="1" noChangeArrowheads="1"/>
          </p:cNvSpPr>
          <p:nvPr>
            <p:ph type="body" idx="1"/>
          </p:nvPr>
        </p:nvSpPr>
        <p:spPr>
          <a:xfrm>
            <a:off x="533400" y="914400"/>
            <a:ext cx="8229600" cy="5211763"/>
          </a:xfrm>
        </p:spPr>
        <p:txBody>
          <a:bodyPr/>
          <a:lstStyle/>
          <a:p>
            <a:pPr>
              <a:buFont typeface="Wingdings" panose="05000000000000000000" pitchFamily="2" charset="2"/>
              <a:buChar char="Ø"/>
            </a:pPr>
            <a:endParaRPr lang="sr-Latn-CS" altLang="sr-Latn-RS" sz="2800" b="1" dirty="0">
              <a:solidFill>
                <a:srgbClr val="FF0066"/>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sr-Latn-CS" altLang="sr-Latn-RS" sz="2800" b="1" dirty="0" smtClean="0">
                <a:solidFill>
                  <a:srgbClr val="333333"/>
                </a:solidFill>
                <a:effectLst>
                  <a:outerShdw blurRad="38100" dist="38100" dir="2700000" algn="tl">
                    <a:srgbClr val="000000"/>
                  </a:outerShdw>
                </a:effectLst>
                <a:latin typeface="Times New Roman" pitchFamily="18" charset="0"/>
              </a:rPr>
              <a:t>o</a:t>
            </a:r>
            <a:r>
              <a:rPr lang="sr-Latn-RS" altLang="sr-Latn-RS" sz="2800" b="1" dirty="0">
                <a:solidFill>
                  <a:srgbClr val="333333"/>
                </a:solidFill>
                <a:effectLst>
                  <a:outerShdw blurRad="38100" dist="38100" dir="2700000" algn="tl">
                    <a:srgbClr val="000000"/>
                  </a:outerShdw>
                </a:effectLst>
                <a:latin typeface="Times New Roman" pitchFamily="18" charset="0"/>
              </a:rPr>
              <a:t>setljivi biolo</a:t>
            </a:r>
            <a:r>
              <a:rPr lang="en-US" altLang="sr-Latn-RS" sz="2800" b="1" dirty="0">
                <a:solidFill>
                  <a:srgbClr val="333333"/>
                </a:solidFill>
                <a:effectLst>
                  <a:outerShdw blurRad="38100" dist="38100" dir="2700000" algn="tl">
                    <a:srgbClr val="000000"/>
                  </a:outerShdw>
                </a:effectLst>
                <a:latin typeface="Times New Roman" pitchFamily="18" charset="0"/>
              </a:rPr>
              <a:t>š</a:t>
            </a:r>
            <a:r>
              <a:rPr lang="sr-Latn-RS" altLang="sr-Latn-RS" sz="2800" b="1" dirty="0">
                <a:solidFill>
                  <a:srgbClr val="333333"/>
                </a:solidFill>
                <a:effectLst>
                  <a:outerShdw blurRad="38100" dist="38100" dir="2700000" algn="tl">
                    <a:srgbClr val="000000"/>
                  </a:outerShdw>
                </a:effectLst>
                <a:latin typeface="Times New Roman" pitchFamily="18" charset="0"/>
              </a:rPr>
              <a:t>ki </a:t>
            </a:r>
            <a:r>
              <a:rPr lang="sr-Latn-CS" altLang="sr-Latn-RS" sz="2800" b="1" dirty="0">
                <a:solidFill>
                  <a:srgbClr val="333333"/>
                </a:solidFill>
                <a:effectLst>
                  <a:outerShdw blurRad="38100" dist="38100" dir="2700000" algn="tl">
                    <a:srgbClr val="000000"/>
                  </a:outerShdw>
                </a:effectLst>
                <a:latin typeface="Times New Roman" pitchFamily="18" charset="0"/>
              </a:rPr>
              <a:t>molekuli</a:t>
            </a:r>
            <a:r>
              <a:rPr lang="sr-Latn-RS" altLang="sr-Latn-RS" sz="2800" b="1" dirty="0">
                <a:solidFill>
                  <a:srgbClr val="4D4D4D"/>
                </a:solidFill>
                <a:effectLst>
                  <a:outerShdw blurRad="38100" dist="38100" dir="2700000" algn="tl">
                    <a:srgbClr val="000000"/>
                  </a:outerShdw>
                </a:effectLst>
                <a:latin typeface="Times New Roman" pitchFamily="18" charset="0"/>
              </a:rPr>
              <a:t> </a:t>
            </a:r>
            <a:r>
              <a:rPr lang="en-US" altLang="sr-Latn-RS" sz="2800" b="1" dirty="0">
                <a:solidFill>
                  <a:srgbClr val="FF0066"/>
                </a:solidFill>
                <a:effectLst>
                  <a:outerShdw blurRad="38100" dist="38100" dir="2700000" algn="tl">
                    <a:srgbClr val="000000"/>
                  </a:outerShdw>
                </a:effectLst>
                <a:latin typeface="Times New Roman" pitchFamily="18" charset="0"/>
              </a:rPr>
              <a:t>(</a:t>
            </a:r>
            <a:r>
              <a:rPr lang="sr-Latn-RS" altLang="sr-Latn-RS" sz="2800" b="1" dirty="0">
                <a:solidFill>
                  <a:srgbClr val="FF0066"/>
                </a:solidFill>
                <a:effectLst>
                  <a:outerShdw blurRad="38100" dist="38100" dir="2700000" algn="tl">
                    <a:srgbClr val="000000"/>
                  </a:outerShdw>
                </a:effectLst>
                <a:latin typeface="Times New Roman" pitchFamily="18" charset="0"/>
              </a:rPr>
              <a:t>tkiva</a:t>
            </a:r>
            <a:r>
              <a:rPr lang="en-US" altLang="sr-Latn-RS" sz="2800" b="1" dirty="0">
                <a:solidFill>
                  <a:srgbClr val="FF0066"/>
                </a:solidFill>
                <a:effectLst>
                  <a:outerShdw blurRad="38100" dist="38100" dir="2700000" algn="tl">
                    <a:srgbClr val="000000"/>
                  </a:outerShdw>
                </a:effectLst>
                <a:latin typeface="Times New Roman" pitchFamily="18" charset="0"/>
              </a:rPr>
              <a:t>, </a:t>
            </a:r>
            <a:r>
              <a:rPr lang="sr-Latn-RS" altLang="sr-Latn-RS" sz="2800" b="1" dirty="0">
                <a:solidFill>
                  <a:srgbClr val="FF0066"/>
                </a:solidFill>
                <a:effectLst>
                  <a:outerShdw blurRad="38100" dist="38100" dir="2700000" algn="tl">
                    <a:srgbClr val="000000"/>
                  </a:outerShdw>
                </a:effectLst>
                <a:latin typeface="Times New Roman" pitchFamily="18" charset="0"/>
              </a:rPr>
              <a:t>mikroorganizmi</a:t>
            </a:r>
            <a:r>
              <a:rPr lang="en-US" altLang="sr-Latn-RS" sz="2800" b="1" dirty="0" smtClean="0">
                <a:solidFill>
                  <a:srgbClr val="FF0066"/>
                </a:solidFill>
                <a:effectLst>
                  <a:outerShdw blurRad="38100" dist="38100" dir="2700000" algn="tl">
                    <a:srgbClr val="000000"/>
                  </a:outerShdw>
                </a:effectLst>
                <a:latin typeface="Times New Roman" pitchFamily="18" charset="0"/>
              </a:rPr>
              <a:t>,</a:t>
            </a:r>
            <a:r>
              <a:rPr lang="sr-Latn-CS" altLang="sr-Latn-RS" sz="2800" b="1" dirty="0" smtClean="0">
                <a:solidFill>
                  <a:srgbClr val="FF0066"/>
                </a:solidFill>
                <a:effectLst>
                  <a:outerShdw blurRad="38100" dist="38100" dir="2700000" algn="tl">
                    <a:srgbClr val="000000"/>
                  </a:outerShdw>
                </a:effectLst>
                <a:latin typeface="Times New Roman" pitchFamily="18" charset="0"/>
              </a:rPr>
              <a:t> </a:t>
            </a:r>
            <a:r>
              <a:rPr lang="en-US" altLang="sr-Latn-RS" sz="2800" b="1" dirty="0" smtClean="0">
                <a:solidFill>
                  <a:srgbClr val="FF0066"/>
                </a:solidFill>
                <a:effectLst>
                  <a:outerShdw blurRad="38100" dist="38100" dir="2700000" algn="tl">
                    <a:srgbClr val="000000"/>
                  </a:outerShdw>
                </a:effectLst>
                <a:latin typeface="Times New Roman" pitchFamily="18" charset="0"/>
              </a:rPr>
              <a:t> </a:t>
            </a:r>
            <a:r>
              <a:rPr lang="en-US" altLang="sr-Latn-RS" sz="2800" b="1" dirty="0">
                <a:solidFill>
                  <a:srgbClr val="FF0066"/>
                </a:solidFill>
                <a:effectLst>
                  <a:outerShdw blurRad="38100" dist="38100" dir="2700000" algn="tl">
                    <a:srgbClr val="000000"/>
                  </a:outerShdw>
                </a:effectLst>
                <a:latin typeface="Times New Roman" pitchFamily="18" charset="0"/>
              </a:rPr>
              <a:t>ć</a:t>
            </a:r>
            <a:r>
              <a:rPr lang="sr-Latn-RS" altLang="sr-Latn-RS" sz="2800" b="1" dirty="0">
                <a:solidFill>
                  <a:srgbClr val="FF0066"/>
                </a:solidFill>
                <a:effectLst>
                  <a:outerShdw blurRad="38100" dist="38100" dir="2700000" algn="tl">
                    <a:srgbClr val="000000"/>
                  </a:outerShdw>
                </a:effectLst>
                <a:latin typeface="Times New Roman" pitchFamily="18" charset="0"/>
              </a:rPr>
              <a:t>elijske </a:t>
            </a:r>
            <a:r>
              <a:rPr lang="sr-Latn-CS" altLang="sr-Latn-RS" sz="2800" b="1" dirty="0">
                <a:solidFill>
                  <a:srgbClr val="FF0066"/>
                </a:solidFill>
                <a:effectLst>
                  <a:outerShdw blurRad="38100" dist="38100" dir="2700000" algn="tl">
                    <a:srgbClr val="000000"/>
                  </a:outerShdw>
                </a:effectLst>
                <a:latin typeface="Times New Roman" pitchFamily="18" charset="0"/>
              </a:rPr>
              <a:t>o</a:t>
            </a:r>
            <a:r>
              <a:rPr lang="sr-Latn-RS" altLang="sr-Latn-RS" sz="2800" b="1" dirty="0">
                <a:solidFill>
                  <a:srgbClr val="FF0066"/>
                </a:solidFill>
                <a:effectLst>
                  <a:outerShdw blurRad="38100" dist="38100" dir="2700000" algn="tl">
                    <a:srgbClr val="000000"/>
                  </a:outerShdw>
                </a:effectLst>
                <a:latin typeface="Times New Roman" pitchFamily="18" charset="0"/>
              </a:rPr>
              <a:t>rganele</a:t>
            </a:r>
            <a:r>
              <a:rPr lang="en-US" altLang="sr-Latn-RS" sz="2800" b="1" dirty="0">
                <a:solidFill>
                  <a:srgbClr val="FF0066"/>
                </a:solidFill>
                <a:effectLst>
                  <a:outerShdw blurRad="38100" dist="38100" dir="2700000" algn="tl">
                    <a:srgbClr val="000000"/>
                  </a:outerShdw>
                </a:effectLst>
                <a:latin typeface="Times New Roman" pitchFamily="18" charset="0"/>
              </a:rPr>
              <a:t>, ć</a:t>
            </a:r>
            <a:r>
              <a:rPr lang="sr-Latn-RS" altLang="sr-Latn-RS" sz="2800" b="1" dirty="0">
                <a:solidFill>
                  <a:srgbClr val="FF0066"/>
                </a:solidFill>
                <a:effectLst>
                  <a:outerShdw blurRad="38100" dist="38100" dir="2700000" algn="tl">
                    <a:srgbClr val="000000"/>
                  </a:outerShdw>
                </a:effectLst>
                <a:latin typeface="Times New Roman" pitchFamily="18" charset="0"/>
              </a:rPr>
              <a:t>elijski receptori</a:t>
            </a:r>
            <a:r>
              <a:rPr lang="en-US" altLang="sr-Latn-RS" sz="2800" b="1" dirty="0">
                <a:solidFill>
                  <a:srgbClr val="FF0066"/>
                </a:solidFill>
                <a:effectLst>
                  <a:outerShdw blurRad="38100" dist="38100" dir="2700000" algn="tl">
                    <a:srgbClr val="000000"/>
                  </a:outerShdw>
                </a:effectLst>
                <a:latin typeface="Times New Roman" pitchFamily="18" charset="0"/>
              </a:rPr>
              <a:t>, </a:t>
            </a:r>
            <a:r>
              <a:rPr lang="sr-Latn-RS" altLang="sr-Latn-RS" sz="2800" b="1" dirty="0">
                <a:solidFill>
                  <a:srgbClr val="FF0066"/>
                </a:solidFill>
                <a:effectLst>
                  <a:outerShdw blurRad="38100" dist="38100" dir="2700000" algn="tl">
                    <a:srgbClr val="000000"/>
                  </a:outerShdw>
                </a:effectLst>
                <a:latin typeface="Times New Roman" pitchFamily="18" charset="0"/>
              </a:rPr>
              <a:t>enzimi</a:t>
            </a:r>
            <a:r>
              <a:rPr lang="en-US" altLang="sr-Latn-RS" sz="2800" b="1" dirty="0" smtClean="0">
                <a:solidFill>
                  <a:srgbClr val="FF0066"/>
                </a:solidFill>
                <a:effectLst>
                  <a:outerShdw blurRad="38100" dist="38100" dir="2700000" algn="tl">
                    <a:srgbClr val="000000"/>
                  </a:outerShdw>
                </a:effectLst>
                <a:latin typeface="Times New Roman" pitchFamily="18" charset="0"/>
              </a:rPr>
              <a:t>,</a:t>
            </a:r>
            <a:r>
              <a:rPr lang="sr-Latn-CS" altLang="sr-Latn-RS" sz="2800" b="1" dirty="0" smtClean="0">
                <a:solidFill>
                  <a:srgbClr val="FF0066"/>
                </a:solidFill>
                <a:effectLst>
                  <a:outerShdw blurRad="38100" dist="38100" dir="2700000" algn="tl">
                    <a:srgbClr val="000000"/>
                  </a:outerShdw>
                </a:effectLst>
                <a:latin typeface="Times New Roman" pitchFamily="18" charset="0"/>
              </a:rPr>
              <a:t> </a:t>
            </a:r>
            <a:r>
              <a:rPr lang="sr-Latn-RS" altLang="sr-Latn-RS" sz="2800" b="1" dirty="0" smtClean="0">
                <a:solidFill>
                  <a:srgbClr val="FF0066"/>
                </a:solidFill>
                <a:effectLst>
                  <a:outerShdw blurRad="38100" dist="38100" dir="2700000" algn="tl">
                    <a:srgbClr val="000000"/>
                  </a:outerShdw>
                </a:effectLst>
                <a:latin typeface="Times New Roman" pitchFamily="18" charset="0"/>
              </a:rPr>
              <a:t>antitela</a:t>
            </a:r>
            <a:r>
              <a:rPr lang="en-US" altLang="sr-Latn-RS" sz="2800" b="1" dirty="0">
                <a:solidFill>
                  <a:srgbClr val="FF0066"/>
                </a:solidFill>
                <a:effectLst>
                  <a:outerShdw blurRad="38100" dist="38100" dir="2700000" algn="tl">
                    <a:srgbClr val="000000"/>
                  </a:outerShdw>
                </a:effectLst>
                <a:latin typeface="Times New Roman" pitchFamily="18" charset="0"/>
              </a:rPr>
              <a:t>,</a:t>
            </a:r>
            <a:r>
              <a:rPr lang="sr-Latn-CS" altLang="sr-Latn-RS" sz="2800" b="1" dirty="0">
                <a:solidFill>
                  <a:srgbClr val="FF0066"/>
                </a:solidFill>
                <a:effectLst>
                  <a:outerShdw blurRad="38100" dist="38100" dir="2700000" algn="tl">
                    <a:srgbClr val="000000"/>
                  </a:outerShdw>
                </a:effectLst>
                <a:latin typeface="Times New Roman" pitchFamily="18" charset="0"/>
              </a:rPr>
              <a:t> </a:t>
            </a:r>
            <a:r>
              <a:rPr lang="sr-Latn-RS" altLang="sr-Latn-RS" sz="2800" b="1" dirty="0" smtClean="0">
                <a:solidFill>
                  <a:srgbClr val="FF0066"/>
                </a:solidFill>
                <a:effectLst>
                  <a:outerShdw blurRad="38100" dist="38100" dir="2700000" algn="tl">
                    <a:srgbClr val="000000"/>
                  </a:outerShdw>
                </a:effectLst>
                <a:latin typeface="Times New Roman" pitchFamily="18" charset="0"/>
              </a:rPr>
              <a:t>nukleinske</a:t>
            </a:r>
            <a:r>
              <a:rPr lang="sr-Latn-CS" altLang="sr-Latn-RS" sz="2800" b="1" dirty="0" smtClean="0">
                <a:solidFill>
                  <a:srgbClr val="FF0066"/>
                </a:solidFill>
                <a:effectLst>
                  <a:outerShdw blurRad="38100" dist="38100" dir="2700000" algn="tl">
                    <a:srgbClr val="000000"/>
                  </a:outerShdw>
                </a:effectLst>
                <a:latin typeface="Times New Roman" pitchFamily="18" charset="0"/>
              </a:rPr>
              <a:t> </a:t>
            </a:r>
            <a:r>
              <a:rPr lang="sr-Latn-CS" altLang="sr-Latn-RS" sz="2800" b="1" dirty="0">
                <a:solidFill>
                  <a:srgbClr val="FF0066"/>
                </a:solidFill>
                <a:effectLst>
                  <a:outerShdw blurRad="38100" dist="38100" dir="2700000" algn="tl">
                    <a:srgbClr val="000000"/>
                  </a:outerShdw>
                </a:effectLst>
                <a:latin typeface="Times New Roman" pitchFamily="18" charset="0"/>
              </a:rPr>
              <a:t>k</a:t>
            </a:r>
            <a:r>
              <a:rPr lang="sr-Latn-RS" altLang="sr-Latn-RS" sz="2800" b="1" dirty="0">
                <a:solidFill>
                  <a:srgbClr val="FF0066"/>
                </a:solidFill>
                <a:effectLst>
                  <a:outerShdw blurRad="38100" dist="38100" dir="2700000" algn="tl">
                    <a:srgbClr val="000000"/>
                  </a:outerShdw>
                </a:effectLst>
                <a:latin typeface="Times New Roman" pitchFamily="18" charset="0"/>
              </a:rPr>
              <a:t>iseline</a:t>
            </a:r>
            <a:r>
              <a:rPr lang="en-US" altLang="sr-Latn-RS" sz="2800" b="1" dirty="0">
                <a:solidFill>
                  <a:srgbClr val="FF0066"/>
                </a:solidFill>
                <a:effectLst>
                  <a:outerShdw blurRad="38100" dist="38100" dir="2700000" algn="tl">
                    <a:srgbClr val="000000"/>
                  </a:outerShdw>
                </a:effectLst>
                <a:latin typeface="Times New Roman" pitchFamily="18" charset="0"/>
              </a:rPr>
              <a:t>)</a:t>
            </a:r>
            <a:r>
              <a:rPr lang="en-US" altLang="sr-Latn-RS" sz="2800" b="1" dirty="0">
                <a:solidFill>
                  <a:srgbClr val="4D4D4D"/>
                </a:solidFill>
                <a:effectLst>
                  <a:outerShdw blurRad="38100" dist="38100" dir="2700000" algn="tl">
                    <a:srgbClr val="000000"/>
                  </a:outerShdw>
                </a:effectLst>
                <a:latin typeface="Times New Roman" pitchFamily="18" charset="0"/>
              </a:rPr>
              <a:t> </a:t>
            </a:r>
            <a:r>
              <a:rPr lang="sr-Latn-RS" altLang="sr-Latn-RS" sz="2800" b="1" dirty="0">
                <a:solidFill>
                  <a:srgbClr val="333333"/>
                </a:solidFill>
                <a:effectLst>
                  <a:outerShdw blurRad="38100" dist="38100" dir="2700000" algn="tl">
                    <a:srgbClr val="000000"/>
                  </a:outerShdw>
                </a:effectLst>
                <a:latin typeface="Times New Roman" pitchFamily="18" charset="0"/>
              </a:rPr>
              <a:t>se kombinuju sa tzv</a:t>
            </a:r>
            <a:r>
              <a:rPr lang="en-US" altLang="sr-Latn-RS" sz="2800" b="1" dirty="0" smtClean="0">
                <a:solidFill>
                  <a:srgbClr val="333333"/>
                </a:solidFill>
                <a:effectLst>
                  <a:outerShdw blurRad="38100" dist="38100" dir="2700000" algn="tl">
                    <a:srgbClr val="000000"/>
                  </a:outerShdw>
                </a:effectLst>
                <a:latin typeface="Times New Roman" pitchFamily="18" charset="0"/>
              </a:rPr>
              <a:t>.</a:t>
            </a:r>
            <a:r>
              <a:rPr lang="sr-Latn-CS" altLang="sr-Latn-RS" sz="2800" b="1" dirty="0" smtClean="0">
                <a:solidFill>
                  <a:srgbClr val="333333"/>
                </a:solidFill>
                <a:effectLst>
                  <a:outerShdw blurRad="38100" dist="38100" dir="2700000" algn="tl">
                    <a:srgbClr val="000000"/>
                  </a:outerShdw>
                </a:effectLst>
                <a:latin typeface="Times New Roman" pitchFamily="18" charset="0"/>
              </a:rPr>
              <a:t>  </a:t>
            </a:r>
            <a:r>
              <a:rPr lang="en-US" altLang="sr-Latn-RS" sz="2800" b="1" dirty="0" smtClean="0">
                <a:solidFill>
                  <a:srgbClr val="333333"/>
                </a:solidFill>
                <a:effectLst>
                  <a:outerShdw blurRad="38100" dist="38100" dir="2700000" algn="tl">
                    <a:srgbClr val="000000"/>
                  </a:outerShdw>
                </a:effectLst>
                <a:latin typeface="Times New Roman" pitchFamily="18" charset="0"/>
              </a:rPr>
              <a:t>d</a:t>
            </a:r>
            <a:r>
              <a:rPr lang="sr-Latn-RS" altLang="sr-Latn-RS" sz="2800" b="1" dirty="0">
                <a:solidFill>
                  <a:srgbClr val="333333"/>
                </a:solidFill>
                <a:effectLst>
                  <a:outerShdw blurRad="38100" dist="38100" dir="2700000" algn="tl">
                    <a:srgbClr val="000000"/>
                  </a:outerShdw>
                </a:effectLst>
                <a:latin typeface="Times New Roman" pitchFamily="18" charset="0"/>
              </a:rPr>
              <a:t>etektorskim elementima koji</a:t>
            </a:r>
            <a:r>
              <a:rPr lang="sr-Latn-CS" altLang="sr-Latn-RS" sz="2800" b="1" dirty="0">
                <a:solidFill>
                  <a:srgbClr val="333333"/>
                </a:solidFill>
                <a:effectLst>
                  <a:outerShdw blurRad="38100" dist="38100" dir="2700000" algn="tl">
                    <a:srgbClr val="000000"/>
                  </a:outerShdw>
                </a:effectLst>
                <a:latin typeface="Times New Roman" pitchFamily="18" charset="0"/>
              </a:rPr>
              <a:t> </a:t>
            </a:r>
            <a:r>
              <a:rPr lang="sr-Latn-RS" altLang="sr-Latn-RS" sz="2800" b="1" dirty="0">
                <a:solidFill>
                  <a:srgbClr val="333333"/>
                </a:solidFill>
                <a:effectLst>
                  <a:outerShdw blurRad="38100" dist="38100" dir="2700000" algn="tl">
                    <a:srgbClr val="000000"/>
                  </a:outerShdw>
                </a:effectLst>
                <a:latin typeface="Times New Roman" pitchFamily="18" charset="0"/>
              </a:rPr>
              <a:t>transformi</a:t>
            </a:r>
            <a:r>
              <a:rPr lang="en-US" altLang="sr-Latn-RS" sz="2800" b="1" dirty="0">
                <a:solidFill>
                  <a:srgbClr val="333333"/>
                </a:solidFill>
                <a:effectLst>
                  <a:outerShdw blurRad="38100" dist="38100" dir="2700000" algn="tl">
                    <a:srgbClr val="000000"/>
                  </a:outerShdw>
                </a:effectLst>
                <a:latin typeface="Times New Roman" pitchFamily="18" charset="0"/>
              </a:rPr>
              <a:t>š</a:t>
            </a:r>
            <a:r>
              <a:rPr lang="sr-Latn-RS" altLang="sr-Latn-RS" sz="2800" b="1" dirty="0" smtClean="0">
                <a:solidFill>
                  <a:srgbClr val="333333"/>
                </a:solidFill>
                <a:effectLst>
                  <a:outerShdw blurRad="38100" dist="38100" dir="2700000" algn="tl">
                    <a:srgbClr val="000000"/>
                  </a:outerShdw>
                </a:effectLst>
                <a:latin typeface="Times New Roman" pitchFamily="18" charset="0"/>
              </a:rPr>
              <a:t>u</a:t>
            </a:r>
            <a:r>
              <a:rPr lang="sr-Latn-CS" altLang="sr-Latn-RS" sz="2800" b="1" dirty="0" smtClean="0">
                <a:solidFill>
                  <a:srgbClr val="333333"/>
                </a:solidFill>
                <a:effectLst>
                  <a:outerShdw blurRad="38100" dist="38100" dir="2700000" algn="tl">
                    <a:srgbClr val="000000"/>
                  </a:outerShdw>
                </a:effectLst>
                <a:latin typeface="Times New Roman" pitchFamily="18" charset="0"/>
              </a:rPr>
              <a:t> </a:t>
            </a:r>
            <a:r>
              <a:rPr lang="sr-Latn-RS" altLang="sr-Latn-RS" sz="2800" b="1" dirty="0" smtClean="0">
                <a:solidFill>
                  <a:srgbClr val="333333"/>
                </a:solidFill>
                <a:effectLst>
                  <a:outerShdw blurRad="38100" dist="38100" dir="2700000" algn="tl">
                    <a:srgbClr val="000000"/>
                  </a:outerShdw>
                </a:effectLst>
                <a:latin typeface="Times New Roman" pitchFamily="18" charset="0"/>
              </a:rPr>
              <a:t> </a:t>
            </a:r>
            <a:r>
              <a:rPr lang="sr-Latn-RS" altLang="sr-Latn-RS" sz="2800" b="1" dirty="0">
                <a:solidFill>
                  <a:srgbClr val="333333"/>
                </a:solidFill>
                <a:effectLst>
                  <a:outerShdw blurRad="38100" dist="38100" dir="2700000" algn="tl">
                    <a:srgbClr val="000000"/>
                  </a:outerShdw>
                </a:effectLst>
                <a:latin typeface="Times New Roman" pitchFamily="18" charset="0"/>
              </a:rPr>
              <a:t>signale</a:t>
            </a:r>
            <a:r>
              <a:rPr lang="en-US" altLang="sr-Latn-RS" sz="2800" b="1" dirty="0">
                <a:solidFill>
                  <a:srgbClr val="333333"/>
                </a:solidFill>
                <a:effectLst>
                  <a:outerShdw blurRad="38100" dist="38100" dir="2700000" algn="tl">
                    <a:srgbClr val="000000"/>
                  </a:outerShdw>
                </a:effectLst>
                <a:latin typeface="Times New Roman" pitchFamily="18" charset="0"/>
              </a:rPr>
              <a:t>, </a:t>
            </a:r>
            <a:r>
              <a:rPr lang="sr-Latn-RS" altLang="sr-Latn-RS" sz="2800" b="1" dirty="0">
                <a:solidFill>
                  <a:srgbClr val="333333"/>
                </a:solidFill>
                <a:effectLst>
                  <a:outerShdw blurRad="38100" dist="38100" dir="2700000" algn="tl">
                    <a:srgbClr val="000000"/>
                  </a:outerShdw>
                </a:effectLst>
                <a:latin typeface="Times New Roman" pitchFamily="18" charset="0"/>
              </a:rPr>
              <a:t>koji su nastali kao posledica</a:t>
            </a:r>
            <a:r>
              <a:rPr lang="en-US" altLang="sr-Latn-RS" sz="2800" b="1" dirty="0">
                <a:solidFill>
                  <a:srgbClr val="333333"/>
                </a:solidFill>
                <a:effectLst>
                  <a:outerShdw blurRad="38100" dist="38100" dir="2700000" algn="tl">
                    <a:srgbClr val="000000"/>
                  </a:outerShdw>
                </a:effectLst>
                <a:latin typeface="Times New Roman" pitchFamily="18" charset="0"/>
              </a:rPr>
              <a:t> </a:t>
            </a:r>
            <a:r>
              <a:rPr lang="sr-Latn-RS" altLang="sr-Latn-RS" sz="2800" b="1" dirty="0" smtClean="0">
                <a:solidFill>
                  <a:srgbClr val="333333"/>
                </a:solidFill>
                <a:effectLst>
                  <a:outerShdw blurRad="38100" dist="38100" dir="2700000" algn="tl">
                    <a:srgbClr val="000000"/>
                  </a:outerShdw>
                </a:effectLst>
                <a:latin typeface="Times New Roman" pitchFamily="18" charset="0"/>
              </a:rPr>
              <a:t>interakcije</a:t>
            </a:r>
            <a:r>
              <a:rPr lang="sr-Latn-CS" altLang="sr-Latn-RS" sz="2800" b="1" dirty="0" smtClean="0">
                <a:solidFill>
                  <a:srgbClr val="333333"/>
                </a:solidFill>
                <a:effectLst>
                  <a:outerShdw blurRad="38100" dist="38100" dir="2700000" algn="tl">
                    <a:srgbClr val="000000"/>
                  </a:outerShdw>
                </a:effectLst>
                <a:latin typeface="Times New Roman" pitchFamily="18" charset="0"/>
              </a:rPr>
              <a:t> </a:t>
            </a:r>
            <a:r>
              <a:rPr lang="sr-Latn-RS" altLang="sr-Latn-RS" sz="2800" b="1" dirty="0" smtClean="0">
                <a:solidFill>
                  <a:srgbClr val="333333"/>
                </a:solidFill>
                <a:effectLst>
                  <a:outerShdw blurRad="38100" dist="38100" dir="2700000" algn="tl">
                    <a:srgbClr val="000000"/>
                  </a:outerShdw>
                </a:effectLst>
                <a:latin typeface="Times New Roman" pitchFamily="18" charset="0"/>
              </a:rPr>
              <a:t> </a:t>
            </a:r>
            <a:r>
              <a:rPr lang="sr-Latn-RS" altLang="sr-Latn-RS" sz="2800" b="1" dirty="0">
                <a:solidFill>
                  <a:srgbClr val="333333"/>
                </a:solidFill>
                <a:effectLst>
                  <a:outerShdw blurRad="38100" dist="38100" dir="2700000" algn="tl">
                    <a:srgbClr val="000000"/>
                  </a:outerShdw>
                </a:effectLst>
                <a:latin typeface="Times New Roman" pitchFamily="18" charset="0"/>
              </a:rPr>
              <a:t>molekula analita i biolo</a:t>
            </a:r>
            <a:r>
              <a:rPr lang="en-US" altLang="sr-Latn-RS" sz="2800" b="1" dirty="0">
                <a:solidFill>
                  <a:srgbClr val="333333"/>
                </a:solidFill>
                <a:effectLst>
                  <a:outerShdw blurRad="38100" dist="38100" dir="2700000" algn="tl">
                    <a:srgbClr val="000000"/>
                  </a:outerShdw>
                </a:effectLst>
                <a:latin typeface="Times New Roman" pitchFamily="18" charset="0"/>
              </a:rPr>
              <a:t>š</a:t>
            </a:r>
            <a:r>
              <a:rPr lang="sr-Latn-RS" altLang="sr-Latn-RS" sz="2800" b="1" dirty="0">
                <a:solidFill>
                  <a:srgbClr val="333333"/>
                </a:solidFill>
                <a:effectLst>
                  <a:outerShdw blurRad="38100" dist="38100" dir="2700000" algn="tl">
                    <a:srgbClr val="000000"/>
                  </a:outerShdw>
                </a:effectLst>
                <a:latin typeface="Times New Roman" pitchFamily="18" charset="0"/>
              </a:rPr>
              <a:t>kog elementa biosenzora</a:t>
            </a:r>
            <a:r>
              <a:rPr lang="en-US" altLang="sr-Latn-RS" sz="2800" b="1" dirty="0">
                <a:solidFill>
                  <a:srgbClr val="333333"/>
                </a:solidFill>
                <a:effectLst>
                  <a:outerShdw blurRad="38100" dist="38100" dir="2700000" algn="tl">
                    <a:srgbClr val="000000"/>
                  </a:outerShdw>
                </a:effectLst>
                <a:latin typeface="Times New Roman" pitchFamily="18" charset="0"/>
              </a:rPr>
              <a:t>, </a:t>
            </a:r>
            <a:r>
              <a:rPr lang="sr-Latn-RS" altLang="sr-Latn-RS" sz="2800" b="1" dirty="0" smtClean="0">
                <a:solidFill>
                  <a:srgbClr val="333333"/>
                </a:solidFill>
                <a:effectLst>
                  <a:outerShdw blurRad="38100" dist="38100" dir="2700000" algn="tl">
                    <a:srgbClr val="000000"/>
                  </a:outerShdw>
                </a:effectLst>
                <a:latin typeface="Times New Roman" pitchFamily="18" charset="0"/>
              </a:rPr>
              <a:t>u </a:t>
            </a:r>
            <a:r>
              <a:rPr lang="sr-Latn-RS" altLang="sr-Latn-RS" sz="2800" b="1" dirty="0">
                <a:solidFill>
                  <a:srgbClr val="333333"/>
                </a:solidFill>
                <a:effectLst>
                  <a:outerShdw blurRad="38100" dist="38100" dir="2700000" algn="tl">
                    <a:srgbClr val="000000"/>
                  </a:outerShdw>
                </a:effectLst>
                <a:latin typeface="Times New Roman" pitchFamily="18" charset="0"/>
              </a:rPr>
              <a:t>oblik signala koji se lako meri i kvantifikuje</a:t>
            </a:r>
            <a:endParaRPr lang="en-US" altLang="sr-Latn-RS" sz="2800" b="1" dirty="0">
              <a:solidFill>
                <a:srgbClr val="333333"/>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endParaRPr lang="en-US" altLang="sr-Latn-RS" sz="2800"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820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9212" y="1303336"/>
            <a:ext cx="6995489" cy="3421063"/>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27" name="Rectangle 3"/>
          <p:cNvSpPr>
            <a:spLocks noChangeArrowheads="1"/>
          </p:cNvSpPr>
          <p:nvPr/>
        </p:nvSpPr>
        <p:spPr bwMode="auto">
          <a:xfrm>
            <a:off x="1371600" y="4946265"/>
            <a:ext cx="533190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4">
              <a:spcBef>
                <a:spcPct val="20000"/>
              </a:spcBef>
            </a:pPr>
            <a:r>
              <a:rPr lang="en-U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Shema </a:t>
            </a:r>
            <a:r>
              <a:rPr lang="en-US" altLang="sr-Latn-RS" sz="2400" b="1" dirty="0" err="1">
                <a:solidFill>
                  <a:schemeClr val="tx1">
                    <a:lumMod val="85000"/>
                    <a:lumOff val="15000"/>
                  </a:schemeClr>
                </a:solidFill>
                <a:effectLst>
                  <a:outerShdw blurRad="38100" dist="38100" dir="2700000" algn="tl">
                    <a:srgbClr val="000000"/>
                  </a:outerShdw>
                </a:effectLst>
                <a:latin typeface="Times New Roman" pitchFamily="18" charset="0"/>
              </a:rPr>
              <a:t>biološkog</a:t>
            </a:r>
            <a:r>
              <a:rPr lang="en-U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sz="2400" b="1" dirty="0" err="1">
                <a:solidFill>
                  <a:schemeClr val="tx1">
                    <a:lumMod val="85000"/>
                    <a:lumOff val="15000"/>
                  </a:schemeClr>
                </a:solidFill>
                <a:effectLst>
                  <a:outerShdw blurRad="38100" dist="38100" dir="2700000" algn="tl">
                    <a:srgbClr val="000000"/>
                  </a:outerShdw>
                </a:effectLst>
                <a:latin typeface="Times New Roman" pitchFamily="18" charset="0"/>
              </a:rPr>
              <a:t>senzora</a:t>
            </a:r>
            <a:endParaRPr lang="en-US" altLang="sr-Latn-RS" sz="24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251" name="Rectangle 3"/>
          <p:cNvSpPr>
            <a:spLocks noGrp="1" noChangeArrowheads="1"/>
          </p:cNvSpPr>
          <p:nvPr>
            <p:ph type="body" idx="1"/>
          </p:nvPr>
        </p:nvSpPr>
        <p:spPr>
          <a:xfrm>
            <a:off x="533400" y="685800"/>
            <a:ext cx="8229600" cy="5211763"/>
          </a:xfrm>
        </p:spPr>
        <p:txBody>
          <a:bodyPr/>
          <a:lstStyle/>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b</a:t>
            </a:r>
            <a:r>
              <a:rPr lang="en-US" altLang="sr-Latn-RS" sz="2400" b="1" dirty="0" err="1">
                <a:solidFill>
                  <a:srgbClr val="333333"/>
                </a:solidFill>
                <a:effectLst>
                  <a:outerShdw blurRad="38100" dist="38100" dir="2700000" algn="tl">
                    <a:srgbClr val="000000"/>
                  </a:outerShdw>
                </a:effectLst>
                <a:latin typeface="Times New Roman" pitchFamily="18" charset="0"/>
              </a:rPr>
              <a:t>rza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indentifikacija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veoma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malih</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velikih</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molekula</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a:solidFill>
                  <a:srgbClr val="FF0066"/>
                </a:solidFill>
                <a:effectLst>
                  <a:outerShdw blurRad="38100" dist="38100" dir="2700000" algn="tl">
                    <a:srgbClr val="000000"/>
                  </a:outerShdw>
                </a:effectLst>
                <a:latin typeface="Times New Roman" pitchFamily="18" charset="0"/>
              </a:rPr>
              <a:t>(DNK, </a:t>
            </a:r>
            <a:r>
              <a:rPr lang="en-US" altLang="sr-Latn-RS" sz="2400" b="1" dirty="0" err="1">
                <a:solidFill>
                  <a:srgbClr val="FF0066"/>
                </a:solidFill>
                <a:effectLst>
                  <a:outerShdw blurRad="38100" dist="38100" dir="2700000" algn="tl">
                    <a:srgbClr val="000000"/>
                  </a:outerShdw>
                </a:effectLst>
                <a:latin typeface="Times New Roman" pitchFamily="18" charset="0"/>
              </a:rPr>
              <a:t>lipidi</a:t>
            </a:r>
            <a:r>
              <a:rPr lang="en-US" altLang="sr-Latn-RS" sz="2400" b="1" dirty="0" smtClean="0">
                <a:solidFill>
                  <a:srgbClr val="FF0066"/>
                </a:solidFill>
                <a:effectLst>
                  <a:outerShdw blurRad="38100" dist="38100" dir="2700000" algn="tl">
                    <a:srgbClr val="000000"/>
                  </a:outerShdw>
                </a:effectLst>
                <a:latin typeface="Times New Roman" pitchFamily="18" charset="0"/>
              </a:rPr>
              <a:t>,</a:t>
            </a:r>
            <a:r>
              <a:rPr lang="sr-Latn-C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proteini</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nukleinske</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kiseline</a:t>
            </a:r>
            <a:r>
              <a:rPr lang="en-US" altLang="sr-Latn-RS" sz="2400" b="1" dirty="0">
                <a:solidFill>
                  <a:srgbClr val="FF0066"/>
                </a:solidFill>
                <a:effectLst>
                  <a:outerShdw blurRad="38100" dist="38100" dir="2700000" algn="tl">
                    <a:srgbClr val="000000"/>
                  </a:outerShdw>
                </a:effectLst>
                <a:latin typeface="Times New Roman" pitchFamily="18" charset="0"/>
              </a:rPr>
              <a:t>)</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u </a:t>
            </a:r>
            <a:r>
              <a:rPr lang="en-US" altLang="sr-Latn-RS" sz="2400" b="1" i="1" dirty="0">
                <a:solidFill>
                  <a:srgbClr val="333333"/>
                </a:solidFill>
                <a:effectLst>
                  <a:outerShdw blurRad="38100" dist="38100" dir="2700000" algn="tl">
                    <a:srgbClr val="000000"/>
                  </a:outerShdw>
                </a:effectLst>
                <a:latin typeface="Times New Roman" pitchFamily="18" charset="0"/>
              </a:rPr>
              <a:t>in vivo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i="1" dirty="0">
                <a:solidFill>
                  <a:srgbClr val="333333"/>
                </a:solidFill>
                <a:effectLst>
                  <a:outerShdw blurRad="38100" dist="38100" dir="2700000" algn="tl">
                    <a:srgbClr val="000000"/>
                  </a:outerShdw>
                </a:effectLst>
                <a:latin typeface="Times New Roman" pitchFamily="18" charset="0"/>
              </a:rPr>
              <a:t>in </a:t>
            </a:r>
            <a:r>
              <a:rPr lang="en-US" altLang="sr-Latn-RS" sz="2400" b="1" i="1" dirty="0" smtClean="0">
                <a:solidFill>
                  <a:srgbClr val="333333"/>
                </a:solidFill>
                <a:effectLst>
                  <a:outerShdw blurRad="38100" dist="38100" dir="2700000" algn="tl">
                    <a:srgbClr val="000000"/>
                  </a:outerShdw>
                </a:effectLst>
                <a:latin typeface="Times New Roman" pitchFamily="18" charset="0"/>
              </a:rPr>
              <a:t>vitro</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uslovima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ispitivanja</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čini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SERS </a:t>
            </a:r>
            <a:r>
              <a:rPr lang="en-US" altLang="sr-Latn-RS" sz="2400" b="1" dirty="0" err="1">
                <a:solidFill>
                  <a:srgbClr val="333333"/>
                </a:solidFill>
                <a:effectLst>
                  <a:outerShdw blurRad="38100" dist="38100" dir="2700000" algn="tl">
                    <a:srgbClr val="000000"/>
                  </a:outerShdw>
                </a:effectLst>
                <a:latin typeface="Times New Roman" pitchFamily="18" charset="0"/>
              </a:rPr>
              <a:t>veoma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primenljivom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metodom</a:t>
            </a:r>
            <a:r>
              <a:rPr lang="en-US" altLang="sr-Latn-RS" sz="2400" b="1" dirty="0">
                <a:solidFill>
                  <a:srgbClr val="333333"/>
                </a:solidFill>
                <a:effectLst>
                  <a:outerShdw blurRad="38100" dist="38100" dir="2700000" algn="tl">
                    <a:srgbClr val="000000"/>
                  </a:outerShdw>
                </a:effectLst>
                <a:latin typeface="Times New Roman" pitchFamily="18" charset="0"/>
              </a:rPr>
              <a:t> u </a:t>
            </a:r>
            <a:r>
              <a:rPr lang="en-US" altLang="sr-Latn-RS" sz="2400" b="1" dirty="0" err="1">
                <a:solidFill>
                  <a:srgbClr val="333333"/>
                </a:solidFill>
                <a:effectLst>
                  <a:outerShdw blurRad="38100" dist="38100" dir="2700000" algn="tl">
                    <a:srgbClr val="000000"/>
                  </a:outerShdw>
                </a:effectLst>
                <a:latin typeface="Times New Roman" pitchFamily="18" charset="0"/>
              </a:rPr>
              <a:t>savremenim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istraživanjima</a:t>
            </a:r>
            <a:r>
              <a:rPr lang="en-US" altLang="sr-Latn-RS" sz="2400" b="1" dirty="0">
                <a:solidFill>
                  <a:srgbClr val="333333"/>
                </a:solidFill>
                <a:effectLst>
                  <a:outerShdw blurRad="38100" dist="38100" dir="2700000" algn="tl">
                    <a:srgbClr val="000000"/>
                  </a:outerShdw>
                </a:effectLst>
                <a:latin typeface="Times New Roman" pitchFamily="18" charset="0"/>
              </a:rPr>
              <a:t> </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2400" b="1" dirty="0" err="1" smtClean="0">
                <a:solidFill>
                  <a:srgbClr val="333333"/>
                </a:solidFill>
                <a:effectLst>
                  <a:outerShdw blurRad="38100" dist="38100" dir="2700000" algn="tl">
                    <a:srgbClr val="000000"/>
                  </a:outerShdw>
                </a:effectLst>
                <a:latin typeface="Times New Roman" pitchFamily="18" charset="0"/>
              </a:rPr>
              <a:t>primena</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hemijskih</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bioloških</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senzora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zahteva</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smtClean="0">
                <a:solidFill>
                  <a:srgbClr val="FF0066"/>
                </a:solidFill>
                <a:effectLst>
                  <a:outerShdw blurRad="38100" dist="38100" dir="2700000" algn="tl">
                    <a:srgbClr val="000000"/>
                  </a:outerShdw>
                </a:effectLst>
                <a:latin typeface="Times New Roman" pitchFamily="18" charset="0"/>
              </a:rPr>
              <a:t>veliku</a:t>
            </a:r>
            <a:r>
              <a:rPr lang="sr-Latn-C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selektivnost</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i</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sr-Latn-C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osetljivost</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marL="0" indent="0">
              <a:lnSpc>
                <a:spcPct val="80000"/>
              </a:lnSpc>
              <a:buNone/>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biosenzori </a:t>
            </a:r>
            <a:r>
              <a:rPr lang="sr-Latn-CS" altLang="sr-Latn-RS" sz="2400" b="1" dirty="0">
                <a:solidFill>
                  <a:srgbClr val="333333"/>
                </a:solidFill>
                <a:effectLst>
                  <a:outerShdw blurRad="38100" dist="38100" dir="2700000" algn="tl">
                    <a:srgbClr val="000000"/>
                  </a:outerShdw>
                </a:effectLst>
                <a:latin typeface="Times New Roman" pitchFamily="18" charset="0"/>
              </a:rPr>
              <a:t>na bazi </a:t>
            </a:r>
            <a:r>
              <a:rPr lang="en-US" altLang="sr-Latn-RS" sz="2400" b="1" dirty="0">
                <a:solidFill>
                  <a:srgbClr val="333333"/>
                </a:solidFill>
                <a:effectLst>
                  <a:outerShdw blurRad="38100" dist="38100" dir="2700000" algn="tl">
                    <a:srgbClr val="000000"/>
                  </a:outerShdw>
                </a:effectLst>
                <a:latin typeface="Times New Roman" pitchFamily="18" charset="0"/>
              </a:rPr>
              <a:t>SPR</a:t>
            </a:r>
            <a:r>
              <a:rPr lang="sr-Latn-CS" altLang="sr-Latn-RS" sz="2400" b="1" dirty="0">
                <a:solidFill>
                  <a:srgbClr val="333333"/>
                </a:solidFill>
                <a:effectLst>
                  <a:outerShdw blurRad="38100" dist="38100" dir="2700000" algn="tl">
                    <a:srgbClr val="000000"/>
                  </a:outerShdw>
                </a:effectLst>
                <a:latin typeface="Times New Roman" pitchFamily="18" charset="0"/>
              </a:rPr>
              <a:t> su nezamenljivi u</a:t>
            </a:r>
            <a:r>
              <a:rPr lang="sr-Latn-CS" altLang="sr-Latn-RS" sz="2400" b="1" dirty="0">
                <a:solidFill>
                  <a:srgbClr val="4D4D4D"/>
                </a:solidFill>
                <a:effectLst>
                  <a:outerShdw blurRad="38100" dist="38100" dir="2700000" algn="tl">
                    <a:srgbClr val="000000"/>
                  </a:outerShdw>
                </a:effectLst>
                <a:latin typeface="Times New Roman" pitchFamily="18" charset="0"/>
              </a:rPr>
              <a:t> </a:t>
            </a:r>
            <a:r>
              <a:rPr lang="sr-Latn-CS" altLang="sr-Latn-RS" sz="2400" b="1" dirty="0">
                <a:solidFill>
                  <a:srgbClr val="FF0066"/>
                </a:solidFill>
                <a:effectLst>
                  <a:outerShdw blurRad="38100" dist="38100" dir="2700000" algn="tl">
                    <a:srgbClr val="000000"/>
                  </a:outerShdw>
                </a:effectLst>
                <a:latin typeface="Times New Roman" pitchFamily="18" charset="0"/>
              </a:rPr>
              <a:t>karakterizaciji </a:t>
            </a:r>
            <a:r>
              <a:rPr lang="sr-Latn-CS" altLang="sr-Latn-RS" sz="2400" b="1" dirty="0" smtClean="0">
                <a:solidFill>
                  <a:srgbClr val="FF0066"/>
                </a:solidFill>
                <a:effectLst>
                  <a:outerShdw blurRad="38100" dist="38100" dir="2700000" algn="tl">
                    <a:srgbClr val="000000"/>
                  </a:outerShdw>
                </a:effectLst>
                <a:latin typeface="Times New Roman" pitchFamily="18" charset="0"/>
              </a:rPr>
              <a:t>biomolekulskih interakcija</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primena </a:t>
            </a:r>
            <a:r>
              <a:rPr lang="sr-Latn-CS" altLang="sr-Latn-RS" sz="2400" b="1" dirty="0">
                <a:solidFill>
                  <a:srgbClr val="333333"/>
                </a:solidFill>
                <a:effectLst>
                  <a:outerShdw blurRad="38100" dist="38100" dir="2700000" algn="tl">
                    <a:srgbClr val="000000"/>
                  </a:outerShdw>
                </a:effectLst>
                <a:latin typeface="Times New Roman" pitchFamily="18" charset="0"/>
              </a:rPr>
              <a:t>SPR senzora</a:t>
            </a:r>
            <a:r>
              <a:rPr lang="sr-Latn-CS" altLang="sr-Latn-RS" sz="2400" b="1" dirty="0">
                <a:solidFill>
                  <a:srgbClr val="4D4D4D"/>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analizi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biloških</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uzoraka</a:t>
            </a:r>
            <a:r>
              <a:rPr lang="en-US" altLang="sr-Latn-RS" sz="2400" b="1" dirty="0">
                <a:solidFill>
                  <a:srgbClr val="333333"/>
                </a:solidFill>
                <a:effectLst>
                  <a:outerShdw blurRad="38100" dist="38100" dir="2700000" algn="tl">
                    <a:srgbClr val="000000"/>
                  </a:outerShdw>
                </a:effectLst>
                <a:latin typeface="Times New Roman" pitchFamily="18" charset="0"/>
              </a:rPr>
              <a:t> je od </a:t>
            </a:r>
            <a:r>
              <a:rPr lang="en-US" altLang="sr-Latn-RS" sz="2400" b="1" dirty="0" err="1">
                <a:solidFill>
                  <a:srgbClr val="333333"/>
                </a:solidFill>
                <a:effectLst>
                  <a:outerShdw blurRad="38100" dist="38100" dir="2700000" algn="tl">
                    <a:srgbClr val="000000"/>
                  </a:outerShdw>
                </a:effectLst>
                <a:latin typeface="Times New Roman" pitchFamily="18" charset="0"/>
              </a:rPr>
              <a:t>izuzetne</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važnosti</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i </a:t>
            </a:r>
            <a:r>
              <a:rPr lang="en-US" altLang="sr-Latn-RS" sz="2400" b="1" dirty="0" err="1">
                <a:solidFill>
                  <a:srgbClr val="333333"/>
                </a:solidFill>
                <a:effectLst>
                  <a:outerShdw blurRad="38100" dist="38100" dir="2700000" algn="tl">
                    <a:srgbClr val="000000"/>
                  </a:outerShdw>
                </a:effectLst>
                <a:latin typeface="Times New Roman" pitchFamily="18" charset="0"/>
              </a:rPr>
              <a:t>i</a:t>
            </a:r>
            <a:r>
              <a:rPr lang="sr-Latn-CS" altLang="sr-Latn-RS" sz="2400" b="1" dirty="0">
                <a:solidFill>
                  <a:srgbClr val="333333"/>
                </a:solidFill>
                <a:effectLst>
                  <a:outerShdw blurRad="38100" dist="38100" dir="2700000" algn="tl">
                    <a:srgbClr val="000000"/>
                  </a:outerShdw>
                </a:effectLst>
                <a:latin typeface="Times New Roman" pitchFamily="18" charset="0"/>
              </a:rPr>
              <a:t>z razloga </a:t>
            </a:r>
            <a:r>
              <a:rPr lang="en-US" altLang="sr-Latn-RS" sz="2400" b="1" dirty="0" err="1">
                <a:solidFill>
                  <a:srgbClr val="FF0066"/>
                </a:solidFill>
                <a:effectLst>
                  <a:outerShdw blurRad="38100" dist="38100" dir="2700000" algn="tl">
                    <a:srgbClr val="000000"/>
                  </a:outerShdw>
                </a:effectLst>
                <a:latin typeface="Times New Roman" pitchFamily="18" charset="0"/>
              </a:rPr>
              <a:t>veoma</a:t>
            </a:r>
            <a:r>
              <a:rPr lang="en-US" altLang="sr-Latn-RS" sz="2400" b="1" dirty="0">
                <a:solidFill>
                  <a:srgbClr val="FF0066"/>
                </a:solidFill>
                <a:effectLst>
                  <a:outerShdw blurRad="38100" dist="38100" dir="2700000" algn="tl">
                    <a:srgbClr val="000000"/>
                  </a:outerShdw>
                </a:effectLst>
                <a:latin typeface="Times New Roman" pitchFamily="18" charset="0"/>
              </a:rPr>
              <a:t> mal</a:t>
            </a:r>
            <a:r>
              <a:rPr lang="sr-Latn-CS" altLang="sr-Latn-RS" sz="2400" b="1" dirty="0">
                <a:solidFill>
                  <a:srgbClr val="FF0066"/>
                </a:solidFill>
                <a:effectLst>
                  <a:outerShdw blurRad="38100" dist="38100" dir="2700000" algn="tl">
                    <a:srgbClr val="000000"/>
                  </a:outerShdw>
                </a:effectLst>
                <a:latin typeface="Times New Roman" pitchFamily="18" charset="0"/>
              </a:rPr>
              <a:t>og</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efikasn</a:t>
            </a:r>
            <a:r>
              <a:rPr lang="sr-Latn-CS" altLang="sr-Latn-RS" sz="2400" b="1" dirty="0">
                <a:solidFill>
                  <a:srgbClr val="FF0066"/>
                </a:solidFill>
                <a:effectLst>
                  <a:outerShdw blurRad="38100" dist="38100" dir="2700000" algn="tl">
                    <a:srgbClr val="000000"/>
                  </a:outerShdw>
                </a:effectLst>
                <a:latin typeface="Times New Roman" pitchFamily="18" charset="0"/>
              </a:rPr>
              <a:t>og </a:t>
            </a:r>
            <a:r>
              <a:rPr lang="en-US" altLang="sr-Latn-RS" sz="2400" b="1" dirty="0" err="1">
                <a:solidFill>
                  <a:srgbClr val="FF0066"/>
                </a:solidFill>
                <a:effectLst>
                  <a:outerShdw blurRad="38100" dist="38100" dir="2700000" algn="tl">
                    <a:srgbClr val="000000"/>
                  </a:outerShdw>
                </a:effectLst>
                <a:latin typeface="Times New Roman" pitchFamily="18" charset="0"/>
              </a:rPr>
              <a:t>presek</a:t>
            </a:r>
            <a:r>
              <a:rPr lang="sr-Latn-CS" altLang="sr-Latn-RS" sz="2400" b="1" dirty="0">
                <a:solidFill>
                  <a:srgbClr val="FF0066"/>
                </a:solidFill>
                <a:effectLst>
                  <a:outerShdw blurRad="38100" dist="38100" dir="2700000" algn="tl">
                    <a:srgbClr val="000000"/>
                  </a:outerShdw>
                </a:effectLst>
                <a:latin typeface="Times New Roman" pitchFamily="18" charset="0"/>
              </a:rPr>
              <a:t>a</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za</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ramansko</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rasejanje</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na</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smtClean="0">
                <a:solidFill>
                  <a:srgbClr val="FF0066"/>
                </a:solidFill>
                <a:effectLst>
                  <a:outerShdw blurRad="38100" dist="38100" dir="2700000" algn="tl">
                    <a:srgbClr val="000000"/>
                  </a:outerShdw>
                </a:effectLst>
                <a:latin typeface="Times New Roman" pitchFamily="18" charset="0"/>
              </a:rPr>
              <a:t>molekulima</a:t>
            </a:r>
            <a:r>
              <a:rPr lang="en-U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vode</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što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olakšava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analizu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uzoraka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sa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njenim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visokim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sadržajem</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en-US" altLang="sr-Latn-R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21251">
                                            <p:txEl>
                                              <p:pRg st="0" end="0"/>
                                            </p:txEl>
                                          </p:spTgt>
                                        </p:tgtEl>
                                        <p:attrNameLst>
                                          <p:attrName>style.visibility</p:attrName>
                                        </p:attrNameLst>
                                      </p:cBhvr>
                                      <p:to>
                                        <p:strVal val="visible"/>
                                      </p:to>
                                    </p:set>
                                    <p:animEffect transition="in" filter="fade">
                                      <p:cBhvr>
                                        <p:cTn id="7" dur="1000"/>
                                        <p:tgtEl>
                                          <p:spTgt spid="821251">
                                            <p:txEl>
                                              <p:pRg st="0" end="0"/>
                                            </p:txEl>
                                          </p:spTgt>
                                        </p:tgtEl>
                                      </p:cBhvr>
                                    </p:animEffect>
                                    <p:anim calcmode="lin" valueType="num">
                                      <p:cBhvr>
                                        <p:cTn id="8" dur="1000" fill="hold"/>
                                        <p:tgtEl>
                                          <p:spTgt spid="82125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2125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21251">
                                            <p:txEl>
                                              <p:pRg st="2" end="2"/>
                                            </p:txEl>
                                          </p:spTgt>
                                        </p:tgtEl>
                                        <p:attrNameLst>
                                          <p:attrName>style.visibility</p:attrName>
                                        </p:attrNameLst>
                                      </p:cBhvr>
                                      <p:to>
                                        <p:strVal val="visible"/>
                                      </p:to>
                                    </p:set>
                                    <p:animEffect transition="in" filter="fade">
                                      <p:cBhvr>
                                        <p:cTn id="12" dur="1000"/>
                                        <p:tgtEl>
                                          <p:spTgt spid="821251">
                                            <p:txEl>
                                              <p:pRg st="2" end="2"/>
                                            </p:txEl>
                                          </p:spTgt>
                                        </p:tgtEl>
                                      </p:cBhvr>
                                    </p:animEffect>
                                    <p:anim calcmode="lin" valueType="num">
                                      <p:cBhvr>
                                        <p:cTn id="13" dur="1000" fill="hold"/>
                                        <p:tgtEl>
                                          <p:spTgt spid="821251">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82125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821251">
                                            <p:txEl>
                                              <p:pRg st="4" end="4"/>
                                            </p:txEl>
                                          </p:spTgt>
                                        </p:tgtEl>
                                        <p:attrNameLst>
                                          <p:attrName>style.visibility</p:attrName>
                                        </p:attrNameLst>
                                      </p:cBhvr>
                                      <p:to>
                                        <p:strVal val="visible"/>
                                      </p:to>
                                    </p:set>
                                    <p:animEffect transition="in" filter="barn(inVertical)">
                                      <p:cBhvr>
                                        <p:cTn id="19" dur="500"/>
                                        <p:tgtEl>
                                          <p:spTgt spid="821251">
                                            <p:txEl>
                                              <p:pRg st="4" end="4"/>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821251">
                                            <p:txEl>
                                              <p:pRg st="6" end="6"/>
                                            </p:txEl>
                                          </p:spTgt>
                                        </p:tgtEl>
                                        <p:attrNameLst>
                                          <p:attrName>style.visibility</p:attrName>
                                        </p:attrNameLst>
                                      </p:cBhvr>
                                      <p:to>
                                        <p:strVal val="visible"/>
                                      </p:to>
                                    </p:set>
                                    <p:animEffect transition="in" filter="barn(inVertical)">
                                      <p:cBhvr>
                                        <p:cTn id="22" dur="500"/>
                                        <p:tgtEl>
                                          <p:spTgt spid="82125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815107" name="Rectangle 3"/>
          <p:cNvSpPr>
            <a:spLocks noGrp="1" noChangeArrowheads="1"/>
          </p:cNvSpPr>
          <p:nvPr>
            <p:ph type="body" idx="1"/>
          </p:nvPr>
        </p:nvSpPr>
        <p:spPr>
          <a:xfrm>
            <a:off x="381000" y="228600"/>
            <a:ext cx="8458200" cy="6019800"/>
          </a:xfrm>
        </p:spPr>
        <p:txBody>
          <a:bodyPr/>
          <a:lstStyle/>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SPR </a:t>
            </a:r>
            <a:r>
              <a:rPr lang="sr-Latn-CS" altLang="sr-Latn-RS" sz="2000" b="1" dirty="0">
                <a:solidFill>
                  <a:srgbClr val="333333"/>
                </a:solidFill>
                <a:effectLst>
                  <a:outerShdw blurRad="38100" dist="38100" dir="2700000" algn="tl">
                    <a:srgbClr val="000000"/>
                  </a:outerShdw>
                </a:effectLst>
                <a:latin typeface="Times New Roman" pitchFamily="18" charset="0"/>
              </a:rPr>
              <a:t>biosenzori se dele na senzore sa:</a:t>
            </a: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 ugaonom</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modulacijom </a:t>
            </a: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a:t>
            </a:r>
            <a:r>
              <a:rPr lang="sr-Latn-CS" altLang="sr-Latn-RS" sz="2000" b="1" dirty="0">
                <a:effectLst>
                  <a:outerShdw blurRad="38100" dist="38100" dir="2700000" algn="tl">
                    <a:srgbClr val="FFFFFF"/>
                  </a:outerShdw>
                </a:effectLst>
                <a:latin typeface="Times New Roman" pitchFamily="18" charset="0"/>
              </a:rPr>
              <a:t>-</a:t>
            </a:r>
            <a:r>
              <a:rPr lang="sr-Latn-CS" altLang="sr-Latn-RS" sz="2000" b="1" dirty="0">
                <a:solidFill>
                  <a:srgbClr val="FF0066"/>
                </a:solidFill>
                <a:effectLst>
                  <a:outerShdw blurRad="38100" dist="38100" dir="2700000" algn="tl">
                    <a:srgbClr val="000000"/>
                  </a:outerShdw>
                </a:effectLst>
                <a:latin typeface="Times New Roman" pitchFamily="18" charset="0"/>
              </a:rPr>
              <a:t> modulacijom talasne dužine</a:t>
            </a: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a:t>
            </a:r>
            <a:r>
              <a:rPr lang="sr-Latn-CS" altLang="sr-Latn-RS" sz="2000" b="1" dirty="0">
                <a:effectLst>
                  <a:outerShdw blurRad="38100" dist="38100" dir="2700000" algn="tl">
                    <a:srgbClr val="FFFFFF"/>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modulacijom intenziteta ili faze</a:t>
            </a:r>
            <a:r>
              <a:rPr lang="sr-Latn-CS" altLang="sr-Latn-RS" sz="2000" b="1" dirty="0">
                <a:solidFill>
                  <a:srgbClr val="333333"/>
                </a:solidFill>
                <a:effectLst>
                  <a:outerShdw blurRad="38100" dist="38100" dir="2700000" algn="tl">
                    <a:srgbClr val="000000"/>
                  </a:outerShdw>
                </a:effectLst>
                <a:latin typeface="Times New Roman" pitchFamily="18" charset="0"/>
              </a:rPr>
              <a:t> </a:t>
            </a: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(na </a:t>
            </a:r>
            <a:r>
              <a:rPr lang="sr-Latn-CS" altLang="sr-Latn-RS" sz="2000" b="1" dirty="0" smtClean="0">
                <a:solidFill>
                  <a:srgbClr val="333333"/>
                </a:solidFill>
                <a:effectLst>
                  <a:outerShdw blurRad="38100" dist="38100" dir="2700000" algn="tl">
                    <a:srgbClr val="000000"/>
                  </a:outerShdw>
                </a:effectLst>
                <a:latin typeface="Times New Roman" pitchFamily="18" charset="0"/>
              </a:rPr>
              <a:t>osnovu </a:t>
            </a:r>
            <a:r>
              <a:rPr lang="sr-Latn-CS" altLang="sr-Latn-RS" sz="2000" b="1" dirty="0">
                <a:solidFill>
                  <a:srgbClr val="333333"/>
                </a:solidFill>
                <a:effectLst>
                  <a:outerShdw blurRad="38100" dist="38100" dir="2700000" algn="tl">
                    <a:srgbClr val="000000"/>
                  </a:outerShdw>
                </a:effectLst>
                <a:latin typeface="Times New Roman" pitchFamily="18" charset="0"/>
              </a:rPr>
              <a:t>toga </a:t>
            </a:r>
            <a:r>
              <a:rPr lang="sr-Latn-CS" altLang="sr-Latn-RS" sz="2000" b="1" dirty="0" smtClean="0">
                <a:solidFill>
                  <a:srgbClr val="333333"/>
                </a:solidFill>
                <a:effectLst>
                  <a:outerShdw blurRad="38100" dist="38100" dir="2700000" algn="tl">
                    <a:srgbClr val="000000"/>
                  </a:outerShdw>
                </a:effectLst>
                <a:latin typeface="Times New Roman" pitchFamily="18" charset="0"/>
              </a:rPr>
              <a:t>na </a:t>
            </a:r>
            <a:r>
              <a:rPr lang="sr-Latn-CS" altLang="sr-Latn-RS" sz="2000" b="1" dirty="0">
                <a:solidFill>
                  <a:srgbClr val="333333"/>
                </a:solidFill>
                <a:effectLst>
                  <a:outerShdw blurRad="38100" dist="38100" dir="2700000" algn="tl">
                    <a:srgbClr val="000000"/>
                  </a:outerShdw>
                </a:effectLst>
                <a:latin typeface="Times New Roman" pitchFamily="18" charset="0"/>
              </a:rPr>
              <a:t>koji način se postiže rezonancija površinskog plazmona)</a:t>
            </a: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kod </a:t>
            </a:r>
            <a:r>
              <a:rPr lang="sr-Latn-CS" altLang="sr-Latn-RS" sz="2000" b="1" dirty="0">
                <a:solidFill>
                  <a:srgbClr val="333333"/>
                </a:solidFill>
                <a:effectLst>
                  <a:outerShdw blurRad="38100" dist="38100" dir="2700000" algn="tl">
                    <a:srgbClr val="000000"/>
                  </a:outerShdw>
                </a:effectLst>
                <a:latin typeface="Times New Roman" pitchFamily="18" charset="0"/>
              </a:rPr>
              <a:t>modulacije talasne dužine površinski plazmon se pobuđuje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kolimirajućim polihromatskim </a:t>
            </a:r>
            <a:r>
              <a:rPr lang="sr-Latn-CS" altLang="sr-Latn-RS" sz="2000" b="1" dirty="0" smtClean="0">
                <a:solidFill>
                  <a:srgbClr val="333333"/>
                </a:solidFill>
                <a:effectLst>
                  <a:outerShdw blurRad="38100" dist="38100" dir="2700000" algn="tl">
                    <a:srgbClr val="000000"/>
                  </a:outerShdw>
                </a:effectLst>
                <a:latin typeface="Times New Roman" pitchFamily="18" charset="0"/>
              </a:rPr>
              <a:t>zračenjem</a:t>
            </a:r>
          </a:p>
          <a:p>
            <a:pPr marL="0" indent="0">
              <a:lnSpc>
                <a:spcPct val="80000"/>
              </a:lnSpc>
              <a:buNone/>
            </a:pPr>
            <a:endParaRPr lang="sr-Latn-CS" altLang="sr-Latn-RS" sz="2000" b="1" dirty="0" smtClean="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pobuđivanje </a:t>
            </a:r>
            <a:r>
              <a:rPr lang="sr-Latn-CS" altLang="sr-Latn-RS" sz="2000" b="1" dirty="0">
                <a:solidFill>
                  <a:srgbClr val="333333"/>
                </a:solidFill>
                <a:effectLst>
                  <a:outerShdw blurRad="38100" dist="38100" dir="2700000" algn="tl">
                    <a:srgbClr val="000000"/>
                  </a:outerShdw>
                </a:effectLst>
                <a:latin typeface="Times New Roman" pitchFamily="18" charset="0"/>
              </a:rPr>
              <a:t>plazmona se  registruje u momentu pada intenziteta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reflektovane svetlosti na skali talasnih </a:t>
            </a:r>
            <a:r>
              <a:rPr lang="sr-Latn-CS" altLang="sr-Latn-RS" sz="2000" b="1" dirty="0" smtClean="0">
                <a:solidFill>
                  <a:srgbClr val="333333"/>
                </a:solidFill>
                <a:effectLst>
                  <a:outerShdw blurRad="38100" dist="38100" dir="2700000" algn="tl">
                    <a:srgbClr val="000000"/>
                  </a:outerShdw>
                </a:effectLst>
                <a:latin typeface="Times New Roman" pitchFamily="18" charset="0"/>
              </a:rPr>
              <a:t>dužin</a:t>
            </a:r>
          </a:p>
          <a:p>
            <a:pPr marL="0" indent="0">
              <a:lnSpc>
                <a:spcPct val="80000"/>
              </a:lnSpc>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talasna </a:t>
            </a:r>
            <a:r>
              <a:rPr lang="sr-Latn-CS" altLang="sr-Latn-RS" sz="2000" b="1" dirty="0">
                <a:solidFill>
                  <a:srgbClr val="333333"/>
                </a:solidFill>
                <a:effectLst>
                  <a:outerShdw blurRad="38100" dist="38100" dir="2700000" algn="tl">
                    <a:srgbClr val="000000"/>
                  </a:outerShdw>
                </a:effectLst>
                <a:latin typeface="Times New Roman" pitchFamily="18" charset="0"/>
              </a:rPr>
              <a:t>dužina na kojoj je sprezanje najjače se koristi kao izlazni signal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biosenzora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kod </a:t>
            </a:r>
            <a:r>
              <a:rPr lang="sr-Latn-CS" altLang="sr-Latn-RS" sz="2000" b="1" dirty="0">
                <a:solidFill>
                  <a:srgbClr val="333333"/>
                </a:solidFill>
                <a:effectLst>
                  <a:outerShdw blurRad="38100" dist="38100" dir="2700000" algn="tl">
                    <a:srgbClr val="000000"/>
                  </a:outerShdw>
                </a:effectLst>
                <a:latin typeface="Times New Roman" pitchFamily="18" charset="0"/>
              </a:rPr>
              <a:t>ugaone modulacije površinski plazmon se pobuđuje monohromatskim </a:t>
            </a:r>
            <a:r>
              <a:rPr lang="sr-Latn-CS" altLang="sr-Latn-RS" sz="2000" b="1" dirty="0" smtClean="0">
                <a:solidFill>
                  <a:srgbClr val="333333"/>
                </a:solidFill>
                <a:effectLst>
                  <a:outerShdw blurRad="38100" dist="38100" dir="2700000" algn="tl">
                    <a:srgbClr val="000000"/>
                  </a:outerShdw>
                </a:effectLst>
                <a:latin typeface="Times New Roman" pitchFamily="18" charset="0"/>
              </a:rPr>
              <a:t>zračenjem </a:t>
            </a:r>
            <a:r>
              <a:rPr lang="sr-Latn-CS" altLang="sr-Latn-RS" sz="2000" b="1" dirty="0">
                <a:solidFill>
                  <a:srgbClr val="333333"/>
                </a:solidFill>
                <a:effectLst>
                  <a:outerShdw blurRad="38100" dist="38100" dir="2700000" algn="tl">
                    <a:srgbClr val="000000"/>
                  </a:outerShdw>
                </a:effectLst>
                <a:latin typeface="Times New Roman" pitchFamily="18" charset="0"/>
              </a:rPr>
              <a:t>koje pada na uzorak pod različitim </a:t>
            </a:r>
            <a:r>
              <a:rPr lang="sr-Latn-CS" altLang="sr-Latn-RS" sz="2000" b="1" dirty="0" smtClean="0">
                <a:solidFill>
                  <a:srgbClr val="333333"/>
                </a:solidFill>
                <a:effectLst>
                  <a:outerShdw blurRad="38100" dist="38100" dir="2700000" algn="tl">
                    <a:srgbClr val="000000"/>
                  </a:outerShdw>
                </a:effectLst>
                <a:latin typeface="Times New Roman" pitchFamily="18" charset="0"/>
              </a:rPr>
              <a:t>uglovima</a:t>
            </a:r>
          </a:p>
          <a:p>
            <a:pPr marL="0" indent="0">
              <a:lnSpc>
                <a:spcPct val="80000"/>
              </a:lnSpc>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pobuđivanje </a:t>
            </a:r>
            <a:r>
              <a:rPr lang="sr-Latn-CS" altLang="sr-Latn-RS" sz="2000" b="1" dirty="0">
                <a:solidFill>
                  <a:srgbClr val="333333"/>
                </a:solidFill>
                <a:effectLst>
                  <a:outerShdw blurRad="38100" dist="38100" dir="2700000" algn="tl">
                    <a:srgbClr val="000000"/>
                  </a:outerShdw>
                </a:effectLst>
                <a:latin typeface="Times New Roman" pitchFamily="18" charset="0"/>
              </a:rPr>
              <a:t>plazmona se registruje u </a:t>
            </a:r>
            <a:r>
              <a:rPr lang="sr-Latn-CS" altLang="sr-Latn-RS" sz="2000" b="1" dirty="0" smtClean="0">
                <a:solidFill>
                  <a:srgbClr val="333333"/>
                </a:solidFill>
                <a:effectLst>
                  <a:outerShdw blurRad="38100" dist="38100" dir="2700000" algn="tl">
                    <a:srgbClr val="000000"/>
                  </a:outerShdw>
                </a:effectLst>
                <a:latin typeface="Times New Roman" pitchFamily="18" charset="0"/>
              </a:rPr>
              <a:t>momentu </a:t>
            </a:r>
            <a:r>
              <a:rPr lang="sr-Latn-CS" altLang="sr-Latn-RS" sz="2000" b="1" dirty="0">
                <a:solidFill>
                  <a:srgbClr val="333333"/>
                </a:solidFill>
                <a:effectLst>
                  <a:outerShdw blurRad="38100" dist="38100" dir="2700000" algn="tl">
                    <a:srgbClr val="000000"/>
                  </a:outerShdw>
                </a:effectLst>
                <a:latin typeface="Times New Roman" pitchFamily="18" charset="0"/>
              </a:rPr>
              <a:t>pada </a:t>
            </a:r>
            <a:r>
              <a:rPr lang="sr-Latn-CS" altLang="sr-Latn-RS" sz="2000" b="1" dirty="0" smtClean="0">
                <a:solidFill>
                  <a:srgbClr val="333333"/>
                </a:solidFill>
                <a:effectLst>
                  <a:outerShdw blurRad="38100" dist="38100" dir="2700000" algn="tl">
                    <a:srgbClr val="000000"/>
                  </a:outerShdw>
                </a:effectLst>
                <a:latin typeface="Times New Roman" pitchFamily="18" charset="0"/>
              </a:rPr>
              <a:t>intenziteta reflektovane </a:t>
            </a:r>
            <a:r>
              <a:rPr lang="sr-Latn-CS" altLang="sr-Latn-RS" sz="2000" b="1" dirty="0">
                <a:solidFill>
                  <a:srgbClr val="333333"/>
                </a:solidFill>
                <a:effectLst>
                  <a:outerShdw blurRad="38100" dist="38100" dir="2700000" algn="tl">
                    <a:srgbClr val="000000"/>
                  </a:outerShdw>
                </a:effectLst>
                <a:latin typeface="Times New Roman" pitchFamily="18" charset="0"/>
              </a:rPr>
              <a:t>svetlosti na određenom uglu </a:t>
            </a:r>
            <a:r>
              <a:rPr lang="sr-Latn-CS" altLang="sr-Latn-RS" sz="2000" b="1" dirty="0" smtClean="0">
                <a:solidFill>
                  <a:srgbClr val="333333"/>
                </a:solidFill>
                <a:effectLst>
                  <a:outerShdw blurRad="38100" dist="38100" dir="2700000" algn="tl">
                    <a:srgbClr val="000000"/>
                  </a:outerShdw>
                </a:effectLst>
                <a:latin typeface="Times New Roman" pitchFamily="18" charset="0"/>
              </a:rPr>
              <a:t>upadnog </a:t>
            </a:r>
            <a:r>
              <a:rPr lang="sr-Latn-CS" altLang="sr-Latn-RS" sz="2000" b="1" dirty="0">
                <a:solidFill>
                  <a:srgbClr val="333333"/>
                </a:solidFill>
                <a:effectLst>
                  <a:outerShdw blurRad="38100" dist="38100" dir="2700000" algn="tl">
                    <a:srgbClr val="000000"/>
                  </a:outerShdw>
                </a:effectLst>
                <a:latin typeface="Times New Roman" pitchFamily="18" charset="0"/>
              </a:rPr>
              <a:t>zračenja</a:t>
            </a:r>
          </a:p>
          <a:p>
            <a:pPr marL="0" indent="0">
              <a:lnSpc>
                <a:spcPct val="80000"/>
              </a:lnSpc>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5107">
                                            <p:txEl>
                                              <p:pRg st="0" end="0"/>
                                            </p:txEl>
                                          </p:spTgt>
                                        </p:tgtEl>
                                        <p:attrNameLst>
                                          <p:attrName>style.visibility</p:attrName>
                                        </p:attrNameLst>
                                      </p:cBhvr>
                                      <p:to>
                                        <p:strVal val="visible"/>
                                      </p:to>
                                    </p:set>
                                    <p:animEffect transition="in" filter="barn(inVertical)">
                                      <p:cBhvr>
                                        <p:cTn id="7" dur="500"/>
                                        <p:tgtEl>
                                          <p:spTgt spid="815107">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15107">
                                            <p:txEl>
                                              <p:pRg st="1" end="1"/>
                                            </p:txEl>
                                          </p:spTgt>
                                        </p:tgtEl>
                                        <p:attrNameLst>
                                          <p:attrName>style.visibility</p:attrName>
                                        </p:attrNameLst>
                                      </p:cBhvr>
                                      <p:to>
                                        <p:strVal val="visible"/>
                                      </p:to>
                                    </p:set>
                                    <p:animEffect transition="in" filter="barn(inVertical)">
                                      <p:cBhvr>
                                        <p:cTn id="10" dur="500"/>
                                        <p:tgtEl>
                                          <p:spTgt spid="815107">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815107">
                                            <p:txEl>
                                              <p:pRg st="2" end="2"/>
                                            </p:txEl>
                                          </p:spTgt>
                                        </p:tgtEl>
                                        <p:attrNameLst>
                                          <p:attrName>style.visibility</p:attrName>
                                        </p:attrNameLst>
                                      </p:cBhvr>
                                      <p:to>
                                        <p:strVal val="visible"/>
                                      </p:to>
                                    </p:set>
                                    <p:animEffect transition="in" filter="barn(inVertical)">
                                      <p:cBhvr>
                                        <p:cTn id="13" dur="500"/>
                                        <p:tgtEl>
                                          <p:spTgt spid="815107">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815107">
                                            <p:txEl>
                                              <p:pRg st="3" end="3"/>
                                            </p:txEl>
                                          </p:spTgt>
                                        </p:tgtEl>
                                        <p:attrNameLst>
                                          <p:attrName>style.visibility</p:attrName>
                                        </p:attrNameLst>
                                      </p:cBhvr>
                                      <p:to>
                                        <p:strVal val="visible"/>
                                      </p:to>
                                    </p:set>
                                    <p:animEffect transition="in" filter="barn(inVertical)">
                                      <p:cBhvr>
                                        <p:cTn id="16" dur="500"/>
                                        <p:tgtEl>
                                          <p:spTgt spid="815107">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815107">
                                            <p:txEl>
                                              <p:pRg st="4" end="4"/>
                                            </p:txEl>
                                          </p:spTgt>
                                        </p:tgtEl>
                                        <p:attrNameLst>
                                          <p:attrName>style.visibility</p:attrName>
                                        </p:attrNameLst>
                                      </p:cBhvr>
                                      <p:to>
                                        <p:strVal val="visible"/>
                                      </p:to>
                                    </p:set>
                                    <p:animEffect transition="in" filter="barn(inVertical)">
                                      <p:cBhvr>
                                        <p:cTn id="19" dur="500"/>
                                        <p:tgtEl>
                                          <p:spTgt spid="815107">
                                            <p:txEl>
                                              <p:pRg st="4" end="4"/>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815107">
                                            <p:txEl>
                                              <p:pRg st="6" end="6"/>
                                            </p:txEl>
                                          </p:spTgt>
                                        </p:tgtEl>
                                        <p:attrNameLst>
                                          <p:attrName>style.visibility</p:attrName>
                                        </p:attrNameLst>
                                      </p:cBhvr>
                                      <p:to>
                                        <p:strVal val="visible"/>
                                      </p:to>
                                    </p:set>
                                    <p:animEffect transition="in" filter="barn(inVertical)">
                                      <p:cBhvr>
                                        <p:cTn id="22" dur="500"/>
                                        <p:tgtEl>
                                          <p:spTgt spid="815107">
                                            <p:txEl>
                                              <p:pRg st="6" end="6"/>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815107">
                                            <p:txEl>
                                              <p:pRg st="8" end="8"/>
                                            </p:txEl>
                                          </p:spTgt>
                                        </p:tgtEl>
                                        <p:attrNameLst>
                                          <p:attrName>style.visibility</p:attrName>
                                        </p:attrNameLst>
                                      </p:cBhvr>
                                      <p:to>
                                        <p:strVal val="visible"/>
                                      </p:to>
                                    </p:set>
                                    <p:animEffect transition="in" filter="barn(inVertical)">
                                      <p:cBhvr>
                                        <p:cTn id="25" dur="500"/>
                                        <p:tgtEl>
                                          <p:spTgt spid="815107">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815107">
                                            <p:txEl>
                                              <p:pRg st="10" end="10"/>
                                            </p:txEl>
                                          </p:spTgt>
                                        </p:tgtEl>
                                        <p:attrNameLst>
                                          <p:attrName>style.visibility</p:attrName>
                                        </p:attrNameLst>
                                      </p:cBhvr>
                                      <p:to>
                                        <p:strVal val="visible"/>
                                      </p:to>
                                    </p:set>
                                    <p:animEffect transition="in" filter="barn(inVertical)">
                                      <p:cBhvr>
                                        <p:cTn id="30" dur="500"/>
                                        <p:tgtEl>
                                          <p:spTgt spid="815107">
                                            <p:txEl>
                                              <p:pRg st="10" end="10"/>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815107">
                                            <p:txEl>
                                              <p:pRg st="12" end="12"/>
                                            </p:txEl>
                                          </p:spTgt>
                                        </p:tgtEl>
                                        <p:attrNameLst>
                                          <p:attrName>style.visibility</p:attrName>
                                        </p:attrNameLst>
                                      </p:cBhvr>
                                      <p:to>
                                        <p:strVal val="visible"/>
                                      </p:to>
                                    </p:set>
                                    <p:animEffect transition="in" filter="barn(inVertical)">
                                      <p:cBhvr>
                                        <p:cTn id="33" dur="500"/>
                                        <p:tgtEl>
                                          <p:spTgt spid="815107">
                                            <p:txEl>
                                              <p:pRg st="12" end="12"/>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815107">
                                            <p:txEl>
                                              <p:pRg st="14" end="14"/>
                                            </p:txEl>
                                          </p:spTgt>
                                        </p:tgtEl>
                                        <p:attrNameLst>
                                          <p:attrName>style.visibility</p:attrName>
                                        </p:attrNameLst>
                                      </p:cBhvr>
                                      <p:to>
                                        <p:strVal val="visible"/>
                                      </p:to>
                                    </p:set>
                                    <p:animEffect transition="in" filter="barn(inVertical)">
                                      <p:cBhvr>
                                        <p:cTn id="36" dur="500"/>
                                        <p:tgtEl>
                                          <p:spTgt spid="815107">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33893" name="Rectangle 5"/>
          <p:cNvSpPr>
            <a:spLocks noChangeArrowheads="1"/>
          </p:cNvSpPr>
          <p:nvPr/>
        </p:nvSpPr>
        <p:spPr bwMode="auto">
          <a:xfrm>
            <a:off x="1905000" y="990600"/>
            <a:ext cx="57912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sr-Latn-C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Pomak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rezonancije površinskog plazmona usled promene indeksa prelamanja </a:t>
            </a:r>
            <a:r>
              <a:rPr lang="sr-Latn-C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ugaona i modulacija talasne dužine)</a:t>
            </a:r>
          </a:p>
          <a:p>
            <a:endPar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pic>
        <p:nvPicPr>
          <p:cNvPr id="933905"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3782" y="2133600"/>
            <a:ext cx="7961236" cy="35814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8386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143000"/>
            <a:ext cx="6497638" cy="49720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38668" name="Rectangle 12"/>
          <p:cNvSpPr>
            <a:spLocks noChangeArrowheads="1"/>
          </p:cNvSpPr>
          <p:nvPr/>
        </p:nvSpPr>
        <p:spPr bwMode="auto">
          <a:xfrm>
            <a:off x="2819400" y="579437"/>
            <a:ext cx="33829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Ramanski spektar polistirena</a:t>
            </a:r>
            <a:endParaRPr lang="en-US" altLang="sr-Latn-RS" sz="20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31" name="Rectangle 3"/>
          <p:cNvSpPr>
            <a:spLocks noGrp="1" noChangeArrowheads="1"/>
          </p:cNvSpPr>
          <p:nvPr>
            <p:ph type="body" idx="1"/>
          </p:nvPr>
        </p:nvSpPr>
        <p:spPr>
          <a:xfrm>
            <a:off x="304800" y="304800"/>
            <a:ext cx="8610600" cy="5745163"/>
          </a:xfrm>
        </p:spPr>
        <p:txBody>
          <a:bodyPr/>
          <a:lstStyle/>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SPR </a:t>
            </a:r>
            <a:r>
              <a:rPr lang="sr-Latn-CS" altLang="sr-Latn-RS" sz="2400" b="1" dirty="0">
                <a:solidFill>
                  <a:srgbClr val="333333"/>
                </a:solidFill>
                <a:effectLst>
                  <a:outerShdw blurRad="38100" dist="38100" dir="2700000" algn="tl">
                    <a:srgbClr val="000000"/>
                  </a:outerShdw>
                </a:effectLst>
                <a:latin typeface="Times New Roman" pitchFamily="18" charset="0"/>
              </a:rPr>
              <a:t>biosenzori imaju:</a:t>
            </a:r>
          </a:p>
          <a:p>
            <a:pPr marL="0" indent="0">
              <a:lnSpc>
                <a:spcPct val="80000"/>
              </a:lnSpc>
              <a:buNone/>
            </a:pP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 tzv. “biološki element za raspoznavanje” </a:t>
            </a:r>
            <a:r>
              <a:rPr lang="sr-Latn-CS" altLang="sr-Latn-RS" sz="2000" b="1" dirty="0">
                <a:solidFill>
                  <a:srgbClr val="FF0066"/>
                </a:solidFill>
                <a:effectLst>
                  <a:outerShdw blurRad="38100" dist="38100" dir="2700000" algn="tl">
                    <a:srgbClr val="000000"/>
                  </a:outerShdw>
                </a:effectLst>
                <a:latin typeface="Times New Roman" pitchFamily="18" charset="0"/>
              </a:rPr>
              <a:t>(</a:t>
            </a:r>
            <a:r>
              <a:rPr lang="en-US" altLang="sr-Latn-RS" sz="2000" i="1" dirty="0" err="1">
                <a:solidFill>
                  <a:srgbClr val="FF0066"/>
                </a:solidFill>
                <a:effectLst>
                  <a:outerShdw blurRad="38100" dist="38100" dir="2700000" algn="tl">
                    <a:srgbClr val="000000"/>
                  </a:outerShdw>
                </a:effectLst>
                <a:latin typeface="Times New Roman" pitchFamily="18" charset="0"/>
              </a:rPr>
              <a:t>biorecognition</a:t>
            </a:r>
            <a:r>
              <a:rPr lang="en-US" altLang="sr-Latn-RS" sz="2000" i="1" dirty="0">
                <a:solidFill>
                  <a:srgbClr val="FF0066"/>
                </a:solidFill>
                <a:effectLst>
                  <a:outerShdw blurRad="38100" dist="38100" dir="2700000" algn="tl">
                    <a:srgbClr val="000000"/>
                  </a:outerShdw>
                </a:effectLst>
                <a:latin typeface="Times New Roman" pitchFamily="18" charset="0"/>
              </a:rPr>
              <a:t> element</a:t>
            </a:r>
            <a:r>
              <a:rPr lang="sr-Latn-CS" altLang="sr-Latn-RS" sz="2000" b="1" dirty="0">
                <a:solidFill>
                  <a:srgbClr val="FF0066"/>
                </a:solidFill>
                <a:effectLst>
                  <a:outerShdw blurRad="38100" dist="38100" dir="2700000" algn="tl">
                    <a:srgbClr val="000000"/>
                  </a:outerShdw>
                </a:effectLst>
                <a:latin typeface="Times New Roman" pitchFamily="18" charset="0"/>
              </a:rPr>
              <a:t>)</a:t>
            </a:r>
          </a:p>
          <a:p>
            <a:pPr marL="0" indent="0">
              <a:lnSpc>
                <a:spcPct val="80000"/>
              </a:lnSpc>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 “provodni” element </a:t>
            </a:r>
            <a:r>
              <a:rPr lang="sr-Latn-CS" altLang="sr-Latn-RS" sz="2000" b="1" i="1" dirty="0">
                <a:solidFill>
                  <a:srgbClr val="FF0066"/>
                </a:solidFill>
                <a:effectLst>
                  <a:outerShdw blurRad="38100" dist="38100" dir="2700000" algn="tl">
                    <a:srgbClr val="000000"/>
                  </a:outerShdw>
                </a:effectLst>
                <a:latin typeface="Times New Roman" pitchFamily="18" charset="0"/>
              </a:rPr>
              <a:t>(</a:t>
            </a:r>
            <a:r>
              <a:rPr lang="en-US" altLang="sr-Latn-RS" sz="2000" i="1" dirty="0">
                <a:solidFill>
                  <a:srgbClr val="FF0066"/>
                </a:solidFill>
                <a:effectLst>
                  <a:outerShdw blurRad="38100" dist="38100" dir="2700000" algn="tl">
                    <a:srgbClr val="000000"/>
                  </a:outerShdw>
                </a:effectLst>
                <a:latin typeface="Times New Roman" pitchFamily="18" charset="0"/>
              </a:rPr>
              <a:t>transducer</a:t>
            </a:r>
            <a:r>
              <a:rPr lang="sr-Latn-CS" altLang="sr-Latn-RS" sz="2000" b="1" i="1" dirty="0">
                <a:solidFill>
                  <a:srgbClr val="FF0066"/>
                </a:solidFill>
                <a:effectLst>
                  <a:outerShdw blurRad="38100" dist="38100" dir="2700000" algn="tl">
                    <a:srgbClr val="000000"/>
                  </a:outerShdw>
                </a:effectLst>
                <a:latin typeface="Times New Roman" pitchFamily="18" charset="0"/>
              </a:rPr>
              <a:t>)</a:t>
            </a:r>
            <a:r>
              <a:rPr lang="sr-Latn-CS" altLang="sr-Latn-RS" sz="2000" b="1" dirty="0">
                <a:solidFill>
                  <a:srgbClr val="333333"/>
                </a:solidFill>
                <a:effectLst>
                  <a:outerShdw blurRad="38100" dist="38100" dir="2700000" algn="tl">
                    <a:srgbClr val="000000"/>
                  </a:outerShdw>
                </a:effectLst>
                <a:latin typeface="Times New Roman" pitchFamily="18" charset="0"/>
              </a:rPr>
              <a:t> koji “prevodi” vezivanje molekula </a:t>
            </a:r>
          </a:p>
          <a:p>
            <a:pPr marL="0" indent="0">
              <a:lnSpc>
                <a:spcPct val="80000"/>
              </a:lnSpc>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analita </a:t>
            </a:r>
            <a:r>
              <a:rPr lang="sr-Latn-CS" altLang="sr-Latn-RS" sz="2000" b="1" dirty="0">
                <a:solidFill>
                  <a:srgbClr val="333333"/>
                </a:solidFill>
                <a:effectLst>
                  <a:outerShdw blurRad="38100" dist="38100" dir="2700000" algn="tl">
                    <a:srgbClr val="000000"/>
                  </a:outerShdw>
                </a:effectLst>
                <a:latin typeface="Times New Roman" pitchFamily="18" charset="0"/>
              </a:rPr>
              <a:t>i površine u </a:t>
            </a:r>
            <a:r>
              <a:rPr lang="sr-Latn-CS" altLang="sr-Latn-RS" sz="2000" b="1" dirty="0" smtClean="0">
                <a:solidFill>
                  <a:srgbClr val="333333"/>
                </a:solidFill>
                <a:effectLst>
                  <a:outerShdw blurRad="38100" dist="38100" dir="2700000" algn="tl">
                    <a:srgbClr val="000000"/>
                  </a:outerShdw>
                </a:effectLst>
                <a:latin typeface="Times New Roman" pitchFamily="18" charset="0"/>
              </a:rPr>
              <a:t>izlazni </a:t>
            </a:r>
            <a:r>
              <a:rPr lang="sr-Latn-CS" altLang="sr-Latn-RS" sz="2000" b="1" dirty="0">
                <a:solidFill>
                  <a:srgbClr val="333333"/>
                </a:solidFill>
                <a:effectLst>
                  <a:outerShdw blurRad="38100" dist="38100" dir="2700000" algn="tl">
                    <a:srgbClr val="000000"/>
                  </a:outerShdw>
                </a:effectLst>
                <a:latin typeface="Times New Roman" pitchFamily="18" charset="0"/>
              </a:rPr>
              <a:t>signal koji se meri</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elementi </a:t>
            </a:r>
            <a:r>
              <a:rPr lang="sr-Latn-CS" altLang="sr-Latn-RS" sz="2000" b="1" dirty="0">
                <a:solidFill>
                  <a:srgbClr val="333333"/>
                </a:solidFill>
                <a:effectLst>
                  <a:outerShdw blurRad="38100" dist="38100" dir="2700000" algn="tl">
                    <a:srgbClr val="000000"/>
                  </a:outerShdw>
                </a:effectLst>
                <a:latin typeface="Times New Roman" pitchFamily="18" charset="0"/>
              </a:rPr>
              <a:t>za </a:t>
            </a:r>
            <a:r>
              <a:rPr lang="sr-Latn-CS" altLang="sr-Latn-RS" sz="2000" b="1" dirty="0" smtClean="0">
                <a:solidFill>
                  <a:srgbClr val="333333"/>
                </a:solidFill>
                <a:effectLst>
                  <a:outerShdw blurRad="38100" dist="38100" dir="2700000" algn="tl">
                    <a:srgbClr val="000000"/>
                  </a:outerShdw>
                </a:effectLst>
                <a:latin typeface="Times New Roman" pitchFamily="18" charset="0"/>
              </a:rPr>
              <a:t>raspoznavanje </a:t>
            </a:r>
            <a:r>
              <a:rPr lang="sr-Latn-CS" altLang="sr-Latn-RS" sz="2000" b="1" dirty="0">
                <a:solidFill>
                  <a:srgbClr val="333333"/>
                </a:solidFill>
                <a:effectLst>
                  <a:outerShdw blurRad="38100" dist="38100" dir="2700000" algn="tl">
                    <a:srgbClr val="000000"/>
                  </a:outerShdw>
                </a:effectLst>
                <a:latin typeface="Times New Roman" pitchFamily="18" charset="0"/>
              </a:rPr>
              <a:t>se vezuju za (ili se </a:t>
            </a:r>
            <a:r>
              <a:rPr lang="sr-Latn-CS" altLang="sr-Latn-RS" sz="2000" b="1" dirty="0" smtClean="0">
                <a:solidFill>
                  <a:srgbClr val="333333"/>
                </a:solidFill>
                <a:effectLst>
                  <a:outerShdw blurRad="38100" dist="38100" dir="2700000" algn="tl">
                    <a:srgbClr val="000000"/>
                  </a:outerShdw>
                </a:effectLst>
                <a:latin typeface="Times New Roman" pitchFamily="18" charset="0"/>
              </a:rPr>
              <a:t>nalaze </a:t>
            </a:r>
            <a:r>
              <a:rPr lang="sr-Latn-CS" altLang="sr-Latn-RS" sz="2000" b="1" dirty="0">
                <a:solidFill>
                  <a:srgbClr val="333333"/>
                </a:solidFill>
                <a:effectLst>
                  <a:outerShdw blurRad="38100" dist="38100" dir="2700000" algn="tl">
                    <a:srgbClr val="000000"/>
                  </a:outerShdw>
                </a:effectLst>
                <a:latin typeface="Times New Roman" pitchFamily="18" charset="0"/>
              </a:rPr>
              <a:t>u blizini) površinu metala </a:t>
            </a:r>
            <a:r>
              <a:rPr lang="sr-Latn-CS" altLang="sr-Latn-RS" sz="2000" b="1" dirty="0" smtClean="0">
                <a:solidFill>
                  <a:srgbClr val="333333"/>
                </a:solidFill>
                <a:effectLst>
                  <a:outerShdw blurRad="38100" dist="38100" dir="2700000" algn="tl">
                    <a:srgbClr val="000000"/>
                  </a:outerShdw>
                </a:effectLst>
                <a:latin typeface="Times New Roman" pitchFamily="18" charset="0"/>
              </a:rPr>
              <a:t>na  </a:t>
            </a:r>
            <a:r>
              <a:rPr lang="sr-Latn-CS" altLang="sr-Latn-RS" sz="2000" b="1" dirty="0">
                <a:solidFill>
                  <a:srgbClr val="333333"/>
                </a:solidFill>
                <a:effectLst>
                  <a:outerShdw blurRad="38100" dist="38100" dir="2700000" algn="tl">
                    <a:srgbClr val="000000"/>
                  </a:outerShdw>
                </a:effectLst>
                <a:latin typeface="Times New Roman" pitchFamily="18" charset="0"/>
              </a:rPr>
              <a:t>kojoj se javlja površinski plazmon</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molekul </a:t>
            </a:r>
            <a:r>
              <a:rPr lang="sr-Latn-CS" altLang="sr-Latn-RS" sz="2000" b="1" dirty="0">
                <a:solidFill>
                  <a:srgbClr val="333333"/>
                </a:solidFill>
                <a:effectLst>
                  <a:outerShdw blurRad="38100" dist="38100" dir="2700000" algn="tl">
                    <a:srgbClr val="000000"/>
                  </a:outerShdw>
                </a:effectLst>
                <a:latin typeface="Times New Roman" pitchFamily="18" charset="0"/>
              </a:rPr>
              <a:t>analita </a:t>
            </a:r>
            <a:r>
              <a:rPr lang="sr-Latn-CS" altLang="sr-Latn-RS" sz="2000" b="1" dirty="0">
                <a:solidFill>
                  <a:srgbClr val="FF0066"/>
                </a:solidFill>
                <a:effectLst>
                  <a:outerShdw blurRad="38100" dist="38100" dir="2700000" algn="tl">
                    <a:srgbClr val="000000"/>
                  </a:outerShdw>
                </a:effectLst>
                <a:latin typeface="Times New Roman" pitchFamily="18" charset="0"/>
              </a:rPr>
              <a:t>(u tečnom stanju) </a:t>
            </a:r>
            <a:r>
              <a:rPr lang="sr-Latn-CS" altLang="sr-Latn-RS" sz="2000" b="1" dirty="0">
                <a:solidFill>
                  <a:srgbClr val="333333"/>
                </a:solidFill>
                <a:effectLst>
                  <a:outerShdw blurRad="38100" dist="38100" dir="2700000" algn="tl">
                    <a:srgbClr val="000000"/>
                  </a:outerShdw>
                </a:effectLst>
                <a:latin typeface="Times New Roman" pitchFamily="18" charset="0"/>
              </a:rPr>
              <a:t>dolazi u kontakt sa SPR biosenzorom i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menja uslove rezonancije površinskog plazmona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u </a:t>
            </a:r>
            <a:r>
              <a:rPr lang="sr-Latn-CS" altLang="sr-Latn-RS" sz="2000" b="1" dirty="0">
                <a:solidFill>
                  <a:srgbClr val="333333"/>
                </a:solidFill>
                <a:effectLst>
                  <a:outerShdw blurRad="38100" dist="38100" dir="2700000" algn="tl">
                    <a:srgbClr val="000000"/>
                  </a:outerShdw>
                </a:effectLst>
                <a:latin typeface="Times New Roman" pitchFamily="18" charset="0"/>
              </a:rPr>
              <a:t>tom kontaktu dolazi do promene indeksa prelamanja na površini senzora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promena </a:t>
            </a:r>
            <a:r>
              <a:rPr lang="sr-Latn-CS" altLang="sr-Latn-RS" sz="2000" b="1" dirty="0">
                <a:solidFill>
                  <a:srgbClr val="333333"/>
                </a:solidFill>
                <a:effectLst>
                  <a:outerShdw blurRad="38100" dist="38100" dir="2700000" algn="tl">
                    <a:srgbClr val="000000"/>
                  </a:outerShdw>
                </a:effectLst>
                <a:latin typeface="Times New Roman" pitchFamily="18" charset="0"/>
              </a:rPr>
              <a:t>indeksa prelamanja koja se javlja vezivanjem molekula analita </a:t>
            </a:r>
            <a:r>
              <a:rPr lang="sr-Latn-CS" altLang="sr-Latn-RS" sz="2000" b="1" dirty="0" smtClean="0">
                <a:solidFill>
                  <a:srgbClr val="333333"/>
                </a:solidFill>
                <a:effectLst>
                  <a:outerShdw blurRad="38100" dist="38100" dir="2700000" algn="tl">
                    <a:srgbClr val="000000"/>
                  </a:outerShdw>
                </a:effectLst>
                <a:latin typeface="Times New Roman" pitchFamily="18" charset="0"/>
              </a:rPr>
              <a:t> zavisi </a:t>
            </a:r>
            <a:r>
              <a:rPr lang="sr-Latn-CS" altLang="sr-Latn-RS" sz="2000" b="1" dirty="0">
                <a:solidFill>
                  <a:srgbClr val="333333"/>
                </a:solidFill>
                <a:effectLst>
                  <a:outerShdw blurRad="38100" dist="38100" dir="2700000" algn="tl">
                    <a:srgbClr val="000000"/>
                  </a:outerShdw>
                </a:effectLst>
                <a:latin typeface="Times New Roman" pitchFamily="18" charset="0"/>
              </a:rPr>
              <a:t>od </a:t>
            </a:r>
            <a:r>
              <a:rPr lang="sr-Latn-CS" altLang="sr-Latn-RS" sz="2000" b="1" dirty="0" smtClean="0">
                <a:solidFill>
                  <a:srgbClr val="333333"/>
                </a:solidFill>
                <a:effectLst>
                  <a:outerShdw blurRad="38100" dist="38100" dir="2700000" algn="tl">
                    <a:srgbClr val="000000"/>
                  </a:outerShdw>
                </a:effectLst>
                <a:latin typeface="Times New Roman" pitchFamily="18" charset="0"/>
              </a:rPr>
              <a:t>koncentracije </a:t>
            </a:r>
            <a:r>
              <a:rPr lang="sr-Latn-CS" altLang="sr-Latn-RS" sz="2000" b="1" dirty="0">
                <a:solidFill>
                  <a:srgbClr val="333333"/>
                </a:solidFill>
                <a:effectLst>
                  <a:outerShdw blurRad="38100" dist="38100" dir="2700000" algn="tl">
                    <a:srgbClr val="000000"/>
                  </a:outerShdw>
                </a:effectLst>
                <a:latin typeface="Times New Roman" pitchFamily="18" charset="0"/>
              </a:rPr>
              <a:t>analita i njegovih osobina: </a:t>
            </a: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dirty="0">
                <a:solidFill>
                  <a:srgbClr val="333333"/>
                </a:solidFill>
                <a:effectLst>
                  <a:outerShdw blurRad="38100" dist="38100" dir="2700000" algn="tl">
                    <a:srgbClr val="000000"/>
                  </a:outerShdw>
                </a:effectLst>
                <a:latin typeface="Times New Roman" pitchFamily="18" charset="0"/>
              </a:rPr>
              <a:t>(dn/dc)- priraštaj indeksa prelamanja</a:t>
            </a:r>
          </a:p>
          <a:p>
            <a:pPr>
              <a:lnSpc>
                <a:spcPct val="80000"/>
              </a:lnSpc>
              <a:buFontTx/>
              <a:buNone/>
            </a:pPr>
            <a:r>
              <a:rPr lang="sr-Latn-CS" altLang="sr-Latn-RS" sz="1800" dirty="0">
                <a:solidFill>
                  <a:srgbClr val="333333"/>
                </a:solidFill>
                <a:effectLst>
                  <a:outerShdw blurRad="38100" dist="38100" dir="2700000" algn="tl">
                    <a:srgbClr val="000000"/>
                  </a:outerShdw>
                </a:effectLst>
                <a:latin typeface="Times New Roman" pitchFamily="18" charset="0"/>
                <a:sym typeface="Symbol" pitchFamily="18" charset="2"/>
              </a:rPr>
              <a:t> - površinska koncentracija vezanog analita (masa/površina)</a:t>
            </a:r>
          </a:p>
          <a:p>
            <a:pPr>
              <a:lnSpc>
                <a:spcPct val="80000"/>
              </a:lnSpc>
              <a:buFontTx/>
              <a:buNone/>
            </a:pPr>
            <a:r>
              <a:rPr lang="sr-Latn-CS" altLang="sr-Latn-RS" sz="1800" dirty="0">
                <a:solidFill>
                  <a:srgbClr val="333333"/>
                </a:solidFill>
                <a:effectLst>
                  <a:outerShdw blurRad="38100" dist="38100" dir="2700000" algn="tl">
                    <a:srgbClr val="000000"/>
                  </a:outerShdw>
                </a:effectLst>
                <a:latin typeface="Times New Roman" pitchFamily="18" charset="0"/>
              </a:rPr>
              <a:t>h – debljina senzora za koju se vezuje molekul analita</a:t>
            </a: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p:txBody>
      </p:sp>
      <p:sp>
        <p:nvSpPr>
          <p:cNvPr id="816133" name="Rectangle 5"/>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sr-Latn-RS"/>
          </a:p>
        </p:txBody>
      </p:sp>
      <p:graphicFrame>
        <p:nvGraphicFramePr>
          <p:cNvPr id="816132" name="Object 4"/>
          <p:cNvGraphicFramePr>
            <a:graphicFrameLocks noChangeAspect="1"/>
          </p:cNvGraphicFramePr>
          <p:nvPr>
            <p:extLst>
              <p:ext uri="{D42A27DB-BD31-4B8C-83A1-F6EECF244321}">
                <p14:modId xmlns:p14="http://schemas.microsoft.com/office/powerpoint/2010/main" val="2936573399"/>
              </p:ext>
            </p:extLst>
          </p:nvPr>
        </p:nvGraphicFramePr>
        <p:xfrm>
          <a:off x="6553200" y="5334000"/>
          <a:ext cx="1676400" cy="866775"/>
        </p:xfrm>
        <a:graphic>
          <a:graphicData uri="http://schemas.openxmlformats.org/presentationml/2006/ole">
            <mc:AlternateContent xmlns:mc="http://schemas.openxmlformats.org/markup-compatibility/2006">
              <mc:Choice xmlns:v="urn:schemas-microsoft-com:vml" Requires="v">
                <p:oleObj spid="_x0000_s816244" name="Equation" r:id="rId3" imgW="825500" imgH="431800" progId="Equation.3">
                  <p:embed/>
                </p:oleObj>
              </mc:Choice>
              <mc:Fallback>
                <p:oleObj name="Equation" r:id="rId3" imgW="825500" imgH="4318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5334000"/>
                        <a:ext cx="1676400" cy="866775"/>
                      </a:xfrm>
                      <a:prstGeom prst="rect">
                        <a:avLst/>
                      </a:prstGeom>
                      <a:solidFill>
                        <a:schemeClr val="bg1">
                          <a:lumMod val="75000"/>
                        </a:schemeClr>
                      </a:solidFill>
                      <a:ln>
                        <a:solidFill>
                          <a:schemeClr val="tx1">
                            <a:lumMod val="85000"/>
                            <a:lumOff val="15000"/>
                          </a:schemeClr>
                        </a:solidFill>
                      </a:ln>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16131">
                                            <p:txEl>
                                              <p:pRg st="0" end="0"/>
                                            </p:txEl>
                                          </p:spTgt>
                                        </p:tgtEl>
                                        <p:attrNameLst>
                                          <p:attrName>style.visibility</p:attrName>
                                        </p:attrNameLst>
                                      </p:cBhvr>
                                      <p:to>
                                        <p:strVal val="visible"/>
                                      </p:to>
                                    </p:set>
                                    <p:animEffect transition="in" filter="wipe(down)">
                                      <p:cBhvr>
                                        <p:cTn id="7" dur="500"/>
                                        <p:tgtEl>
                                          <p:spTgt spid="816131">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16131">
                                            <p:txEl>
                                              <p:pRg st="1" end="1"/>
                                            </p:txEl>
                                          </p:spTgt>
                                        </p:tgtEl>
                                        <p:attrNameLst>
                                          <p:attrName>style.visibility</p:attrName>
                                        </p:attrNameLst>
                                      </p:cBhvr>
                                      <p:to>
                                        <p:strVal val="visible"/>
                                      </p:to>
                                    </p:set>
                                    <p:animEffect transition="in" filter="wipe(down)">
                                      <p:cBhvr>
                                        <p:cTn id="10" dur="500"/>
                                        <p:tgtEl>
                                          <p:spTgt spid="816131">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816131">
                                            <p:txEl>
                                              <p:pRg st="2" end="2"/>
                                            </p:txEl>
                                          </p:spTgt>
                                        </p:tgtEl>
                                        <p:attrNameLst>
                                          <p:attrName>style.visibility</p:attrName>
                                        </p:attrNameLst>
                                      </p:cBhvr>
                                      <p:to>
                                        <p:strVal val="visible"/>
                                      </p:to>
                                    </p:set>
                                    <p:animEffect transition="in" filter="wipe(down)">
                                      <p:cBhvr>
                                        <p:cTn id="13" dur="500"/>
                                        <p:tgtEl>
                                          <p:spTgt spid="816131">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816131">
                                            <p:txEl>
                                              <p:pRg st="3" end="3"/>
                                            </p:txEl>
                                          </p:spTgt>
                                        </p:tgtEl>
                                        <p:attrNameLst>
                                          <p:attrName>style.visibility</p:attrName>
                                        </p:attrNameLst>
                                      </p:cBhvr>
                                      <p:to>
                                        <p:strVal val="visible"/>
                                      </p:to>
                                    </p:set>
                                    <p:animEffect transition="in" filter="wipe(down)">
                                      <p:cBhvr>
                                        <p:cTn id="16" dur="500"/>
                                        <p:tgtEl>
                                          <p:spTgt spid="816131">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816131">
                                            <p:txEl>
                                              <p:pRg st="5" end="5"/>
                                            </p:txEl>
                                          </p:spTgt>
                                        </p:tgtEl>
                                        <p:attrNameLst>
                                          <p:attrName>style.visibility</p:attrName>
                                        </p:attrNameLst>
                                      </p:cBhvr>
                                      <p:to>
                                        <p:strVal val="visible"/>
                                      </p:to>
                                    </p:set>
                                    <p:animEffect transition="in" filter="wipe(down)">
                                      <p:cBhvr>
                                        <p:cTn id="19" dur="500"/>
                                        <p:tgtEl>
                                          <p:spTgt spid="816131">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816131">
                                            <p:txEl>
                                              <p:pRg st="7" end="7"/>
                                            </p:txEl>
                                          </p:spTgt>
                                        </p:tgtEl>
                                        <p:attrNameLst>
                                          <p:attrName>style.visibility</p:attrName>
                                        </p:attrNameLst>
                                      </p:cBhvr>
                                      <p:to>
                                        <p:strVal val="visible"/>
                                      </p:to>
                                    </p:set>
                                    <p:animEffect transition="in" filter="wipe(down)">
                                      <p:cBhvr>
                                        <p:cTn id="22" dur="500"/>
                                        <p:tgtEl>
                                          <p:spTgt spid="816131">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816131">
                                            <p:txEl>
                                              <p:pRg st="9" end="9"/>
                                            </p:txEl>
                                          </p:spTgt>
                                        </p:tgtEl>
                                        <p:attrNameLst>
                                          <p:attrName>style.visibility</p:attrName>
                                        </p:attrNameLst>
                                      </p:cBhvr>
                                      <p:to>
                                        <p:strVal val="visible"/>
                                      </p:to>
                                    </p:set>
                                    <p:animEffect transition="in" filter="barn(inVertical)">
                                      <p:cBhvr>
                                        <p:cTn id="27" dur="500"/>
                                        <p:tgtEl>
                                          <p:spTgt spid="816131">
                                            <p:txEl>
                                              <p:pRg st="9" end="9"/>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816131">
                                            <p:txEl>
                                              <p:pRg st="11" end="11"/>
                                            </p:txEl>
                                          </p:spTgt>
                                        </p:tgtEl>
                                        <p:attrNameLst>
                                          <p:attrName>style.visibility</p:attrName>
                                        </p:attrNameLst>
                                      </p:cBhvr>
                                      <p:to>
                                        <p:strVal val="visible"/>
                                      </p:to>
                                    </p:set>
                                    <p:animEffect transition="in" filter="barn(inVertical)">
                                      <p:cBhvr>
                                        <p:cTn id="30" dur="500"/>
                                        <p:tgtEl>
                                          <p:spTgt spid="816131">
                                            <p:txEl>
                                              <p:pRg st="11" end="1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816131">
                                            <p:txEl>
                                              <p:pRg st="13" end="13"/>
                                            </p:txEl>
                                          </p:spTgt>
                                        </p:tgtEl>
                                        <p:attrNameLst>
                                          <p:attrName>style.visibility</p:attrName>
                                        </p:attrNameLst>
                                      </p:cBhvr>
                                      <p:to>
                                        <p:strVal val="visible"/>
                                      </p:to>
                                    </p:set>
                                    <p:animEffect transition="in" filter="wipe(down)">
                                      <p:cBhvr>
                                        <p:cTn id="35" dur="500"/>
                                        <p:tgtEl>
                                          <p:spTgt spid="816131">
                                            <p:txEl>
                                              <p:pRg st="13" end="13"/>
                                            </p:txEl>
                                          </p:spTgt>
                                        </p:tgtEl>
                                      </p:cBhvr>
                                    </p:animEffect>
                                  </p:childTnLst>
                                </p:cTn>
                              </p:par>
                              <p:par>
                                <p:cTn id="36" presetID="22" presetClass="entr" presetSubtype="4" fill="hold" nodeType="withEffect">
                                  <p:stCondLst>
                                    <p:cond delay="0"/>
                                  </p:stCondLst>
                                  <p:childTnLst>
                                    <p:set>
                                      <p:cBhvr>
                                        <p:cTn id="37" dur="1" fill="hold">
                                          <p:stCondLst>
                                            <p:cond delay="0"/>
                                          </p:stCondLst>
                                        </p:cTn>
                                        <p:tgtEl>
                                          <p:spTgt spid="816131">
                                            <p:txEl>
                                              <p:pRg st="14" end="14"/>
                                            </p:txEl>
                                          </p:spTgt>
                                        </p:tgtEl>
                                        <p:attrNameLst>
                                          <p:attrName>style.visibility</p:attrName>
                                        </p:attrNameLst>
                                      </p:cBhvr>
                                      <p:to>
                                        <p:strVal val="visible"/>
                                      </p:to>
                                    </p:set>
                                    <p:animEffect transition="in" filter="wipe(down)">
                                      <p:cBhvr>
                                        <p:cTn id="38" dur="500"/>
                                        <p:tgtEl>
                                          <p:spTgt spid="816131">
                                            <p:txEl>
                                              <p:pRg st="14" end="14"/>
                                            </p:txEl>
                                          </p:spTgt>
                                        </p:tgtEl>
                                      </p:cBhvr>
                                    </p:animEffect>
                                  </p:childTnLst>
                                </p:cTn>
                              </p:par>
                              <p:par>
                                <p:cTn id="39" presetID="22" presetClass="entr" presetSubtype="4" fill="hold" nodeType="withEffect">
                                  <p:stCondLst>
                                    <p:cond delay="0"/>
                                  </p:stCondLst>
                                  <p:childTnLst>
                                    <p:set>
                                      <p:cBhvr>
                                        <p:cTn id="40" dur="1" fill="hold">
                                          <p:stCondLst>
                                            <p:cond delay="0"/>
                                          </p:stCondLst>
                                        </p:cTn>
                                        <p:tgtEl>
                                          <p:spTgt spid="816131">
                                            <p:txEl>
                                              <p:pRg st="15" end="15"/>
                                            </p:txEl>
                                          </p:spTgt>
                                        </p:tgtEl>
                                        <p:attrNameLst>
                                          <p:attrName>style.visibility</p:attrName>
                                        </p:attrNameLst>
                                      </p:cBhvr>
                                      <p:to>
                                        <p:strVal val="visible"/>
                                      </p:to>
                                    </p:set>
                                    <p:animEffect transition="in" filter="wipe(down)">
                                      <p:cBhvr>
                                        <p:cTn id="41" dur="500"/>
                                        <p:tgtEl>
                                          <p:spTgt spid="816131">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B2B2B2"/>
        </a:solidFill>
        <a:effectLst/>
      </p:bgPr>
    </p:bg>
    <p:spTree>
      <p:nvGrpSpPr>
        <p:cNvPr id="1" name=""/>
        <p:cNvGrpSpPr/>
        <p:nvPr/>
      </p:nvGrpSpPr>
      <p:grpSpPr>
        <a:xfrm>
          <a:off x="0" y="0"/>
          <a:ext cx="0" cy="0"/>
          <a:chOff x="0" y="0"/>
          <a:chExt cx="0" cy="0"/>
        </a:xfrm>
      </p:grpSpPr>
      <p:pic>
        <p:nvPicPr>
          <p:cNvPr id="961551"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143000"/>
            <a:ext cx="8153400" cy="425926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5" name="Rectangle 3"/>
          <p:cNvSpPr>
            <a:spLocks noGrp="1" noChangeArrowheads="1"/>
          </p:cNvSpPr>
          <p:nvPr>
            <p:ph type="body" idx="1"/>
          </p:nvPr>
        </p:nvSpPr>
        <p:spPr>
          <a:xfrm>
            <a:off x="304800" y="609600"/>
            <a:ext cx="8534400" cy="3733800"/>
          </a:xfrm>
        </p:spPr>
        <p:txBody>
          <a:bodyPr/>
          <a:lstStyle/>
          <a:p>
            <a:pPr>
              <a:lnSpc>
                <a:spcPct val="80000"/>
              </a:lnSpc>
              <a:buFontTx/>
              <a:buNone/>
            </a:pPr>
            <a:r>
              <a:rPr lang="sr-Latn-CS" altLang="sr-Latn-RS" sz="3100" b="1" u="sng" dirty="0">
                <a:solidFill>
                  <a:srgbClr val="FF0066"/>
                </a:solidFill>
                <a:effectLst>
                  <a:outerShdw blurRad="38100" dist="38100" dir="2700000" algn="tl">
                    <a:srgbClr val="000000"/>
                  </a:outerShdw>
                </a:effectLst>
                <a:latin typeface="Times New Roman" pitchFamily="18" charset="0"/>
              </a:rPr>
              <a:t>Glavne karakteristike SPR biosenzora:</a:t>
            </a:r>
          </a:p>
          <a:p>
            <a:pPr>
              <a:lnSpc>
                <a:spcPct val="80000"/>
              </a:lnSpc>
              <a:buFontTx/>
              <a:buNone/>
            </a:pPr>
            <a:endParaRPr lang="sr-Latn-CS" altLang="sr-Latn-RS" sz="2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800" b="1" dirty="0">
                <a:solidFill>
                  <a:srgbClr val="333333"/>
                </a:solidFill>
                <a:effectLst>
                  <a:outerShdw blurRad="38100" dist="38100" dir="2700000" algn="tl">
                    <a:srgbClr val="000000"/>
                  </a:outerShdw>
                </a:effectLst>
                <a:latin typeface="Times New Roman" pitchFamily="18" charset="0"/>
              </a:rPr>
              <a:t>- osetljivost </a:t>
            </a:r>
          </a:p>
          <a:p>
            <a:pPr>
              <a:lnSpc>
                <a:spcPct val="80000"/>
              </a:lnSpc>
              <a:buFontTx/>
              <a:buNone/>
            </a:pPr>
            <a:r>
              <a:rPr lang="sr-Latn-CS" altLang="sr-Latn-RS" sz="2800" b="1" dirty="0">
                <a:solidFill>
                  <a:srgbClr val="333333"/>
                </a:solidFill>
                <a:effectLst>
                  <a:outerShdw blurRad="38100" dist="38100" dir="2700000" algn="tl">
                    <a:srgbClr val="000000"/>
                  </a:outerShdw>
                </a:effectLst>
                <a:latin typeface="Times New Roman" pitchFamily="18" charset="0"/>
              </a:rPr>
              <a:t>- linearnost</a:t>
            </a:r>
          </a:p>
          <a:p>
            <a:pPr>
              <a:lnSpc>
                <a:spcPct val="80000"/>
              </a:lnSpc>
              <a:buFontTx/>
              <a:buNone/>
            </a:pPr>
            <a:r>
              <a:rPr lang="sr-Latn-CS" altLang="sr-Latn-RS" sz="2800" b="1" dirty="0">
                <a:solidFill>
                  <a:srgbClr val="333333"/>
                </a:solidFill>
                <a:effectLst>
                  <a:outerShdw blurRad="38100" dist="38100" dir="2700000" algn="tl">
                    <a:srgbClr val="000000"/>
                  </a:outerShdw>
                </a:effectLst>
                <a:latin typeface="Times New Roman" pitchFamily="18" charset="0"/>
              </a:rPr>
              <a:t>- rezolucija </a:t>
            </a:r>
          </a:p>
          <a:p>
            <a:pPr>
              <a:lnSpc>
                <a:spcPct val="80000"/>
              </a:lnSpc>
              <a:buFontTx/>
              <a:buNone/>
            </a:pPr>
            <a:r>
              <a:rPr lang="sr-Latn-CS" altLang="sr-Latn-RS" sz="2800" b="1" dirty="0">
                <a:solidFill>
                  <a:srgbClr val="333333"/>
                </a:solidFill>
                <a:effectLst>
                  <a:outerShdw blurRad="38100" dist="38100" dir="2700000" algn="tl">
                    <a:srgbClr val="000000"/>
                  </a:outerShdw>
                </a:effectLst>
                <a:latin typeface="Times New Roman" pitchFamily="18" charset="0"/>
              </a:rPr>
              <a:t>- tačnost</a:t>
            </a:r>
          </a:p>
          <a:p>
            <a:pPr>
              <a:lnSpc>
                <a:spcPct val="80000"/>
              </a:lnSpc>
              <a:buFontTx/>
              <a:buNone/>
            </a:pPr>
            <a:r>
              <a:rPr lang="sr-Latn-CS" altLang="sr-Latn-RS" sz="2800" b="1" dirty="0">
                <a:solidFill>
                  <a:srgbClr val="333333"/>
                </a:solidFill>
                <a:effectLst>
                  <a:outerShdw blurRad="38100" dist="38100" dir="2700000" algn="tl">
                    <a:srgbClr val="000000"/>
                  </a:outerShdw>
                </a:effectLst>
                <a:latin typeface="Times New Roman" pitchFamily="18" charset="0"/>
              </a:rPr>
              <a:t>- reproduktivnost</a:t>
            </a:r>
          </a:p>
          <a:p>
            <a:pPr>
              <a:lnSpc>
                <a:spcPct val="80000"/>
              </a:lnSpc>
              <a:buFontTx/>
              <a:buNone/>
            </a:pPr>
            <a:r>
              <a:rPr lang="sr-Latn-CS" altLang="sr-Latn-RS" sz="2800" b="1" dirty="0">
                <a:solidFill>
                  <a:srgbClr val="333333"/>
                </a:solidFill>
                <a:effectLst>
                  <a:outerShdw blurRad="38100" dist="38100" dir="2700000" algn="tl">
                    <a:srgbClr val="000000"/>
                  </a:outerShdw>
                </a:effectLst>
                <a:latin typeface="Times New Roman" pitchFamily="18" charset="0"/>
              </a:rPr>
              <a:t>- granica detekcije (LOD)</a:t>
            </a:r>
            <a:endParaRPr lang="sr-Latn-CS" altLang="sr-Latn-RS" sz="2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822275">
                                            <p:txEl>
                                              <p:pRg st="0" end="0"/>
                                            </p:txEl>
                                          </p:spTgt>
                                        </p:tgtEl>
                                        <p:attrNameLst>
                                          <p:attrName>style.visibility</p:attrName>
                                        </p:attrNameLst>
                                      </p:cBhvr>
                                      <p:to>
                                        <p:strVal val="visible"/>
                                      </p:to>
                                    </p:set>
                                    <p:anim calcmode="lin" valueType="num">
                                      <p:cBhvr>
                                        <p:cTn id="7" dur="500" fill="hold"/>
                                        <p:tgtEl>
                                          <p:spTgt spid="822275">
                                            <p:txEl>
                                              <p:pRg st="0" end="0"/>
                                            </p:txEl>
                                          </p:spTgt>
                                        </p:tgtEl>
                                        <p:attrNameLst>
                                          <p:attrName>ppt_x</p:attrName>
                                        </p:attrNameLst>
                                      </p:cBhvr>
                                      <p:tavLst>
                                        <p:tav tm="0">
                                          <p:val>
                                            <p:strVal val="#ppt_x-.2"/>
                                          </p:val>
                                        </p:tav>
                                        <p:tav tm="100000">
                                          <p:val>
                                            <p:strVal val="#ppt_x"/>
                                          </p:val>
                                        </p:tav>
                                      </p:tavLst>
                                    </p:anim>
                                    <p:anim calcmode="lin" valueType="num">
                                      <p:cBhvr>
                                        <p:cTn id="8" dur="500" fill="hold"/>
                                        <p:tgtEl>
                                          <p:spTgt spid="82227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
                                        <p:tgtEl>
                                          <p:spTgt spid="822275">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822275">
                                            <p:txEl>
                                              <p:pRg st="2" end="2"/>
                                            </p:txEl>
                                          </p:spTgt>
                                        </p:tgtEl>
                                        <p:attrNameLst>
                                          <p:attrName>style.visibility</p:attrName>
                                        </p:attrNameLst>
                                      </p:cBhvr>
                                      <p:to>
                                        <p:strVal val="visible"/>
                                      </p:to>
                                    </p:set>
                                    <p:anim calcmode="lin" valueType="num">
                                      <p:cBhvr>
                                        <p:cTn id="12" dur="500" fill="hold"/>
                                        <p:tgtEl>
                                          <p:spTgt spid="822275">
                                            <p:txEl>
                                              <p:pRg st="2" end="2"/>
                                            </p:txEl>
                                          </p:spTgt>
                                        </p:tgtEl>
                                        <p:attrNameLst>
                                          <p:attrName>ppt_x</p:attrName>
                                        </p:attrNameLst>
                                      </p:cBhvr>
                                      <p:tavLst>
                                        <p:tav tm="0">
                                          <p:val>
                                            <p:strVal val="#ppt_x-.2"/>
                                          </p:val>
                                        </p:tav>
                                        <p:tav tm="100000">
                                          <p:val>
                                            <p:strVal val="#ppt_x"/>
                                          </p:val>
                                        </p:tav>
                                      </p:tavLst>
                                    </p:anim>
                                    <p:anim calcmode="lin" valueType="num">
                                      <p:cBhvr>
                                        <p:cTn id="13" dur="500" fill="hold"/>
                                        <p:tgtEl>
                                          <p:spTgt spid="82227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500"/>
                                        <p:tgtEl>
                                          <p:spTgt spid="822275">
                                            <p:txEl>
                                              <p:pRg st="2" end="2"/>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822275">
                                            <p:txEl>
                                              <p:pRg st="3" end="3"/>
                                            </p:txEl>
                                          </p:spTgt>
                                        </p:tgtEl>
                                        <p:attrNameLst>
                                          <p:attrName>style.visibility</p:attrName>
                                        </p:attrNameLst>
                                      </p:cBhvr>
                                      <p:to>
                                        <p:strVal val="visible"/>
                                      </p:to>
                                    </p:set>
                                    <p:anim calcmode="lin" valueType="num">
                                      <p:cBhvr>
                                        <p:cTn id="17" dur="500" fill="hold"/>
                                        <p:tgtEl>
                                          <p:spTgt spid="822275">
                                            <p:txEl>
                                              <p:pRg st="3" end="3"/>
                                            </p:txEl>
                                          </p:spTgt>
                                        </p:tgtEl>
                                        <p:attrNameLst>
                                          <p:attrName>ppt_x</p:attrName>
                                        </p:attrNameLst>
                                      </p:cBhvr>
                                      <p:tavLst>
                                        <p:tav tm="0">
                                          <p:val>
                                            <p:strVal val="#ppt_x-.2"/>
                                          </p:val>
                                        </p:tav>
                                        <p:tav tm="100000">
                                          <p:val>
                                            <p:strVal val="#ppt_x"/>
                                          </p:val>
                                        </p:tav>
                                      </p:tavLst>
                                    </p:anim>
                                    <p:anim calcmode="lin" valueType="num">
                                      <p:cBhvr>
                                        <p:cTn id="18" dur="500" fill="hold"/>
                                        <p:tgtEl>
                                          <p:spTgt spid="82227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9" dur="500"/>
                                        <p:tgtEl>
                                          <p:spTgt spid="822275">
                                            <p:txEl>
                                              <p:pRg st="3" end="3"/>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822275">
                                            <p:txEl>
                                              <p:pRg st="4" end="4"/>
                                            </p:txEl>
                                          </p:spTgt>
                                        </p:tgtEl>
                                        <p:attrNameLst>
                                          <p:attrName>style.visibility</p:attrName>
                                        </p:attrNameLst>
                                      </p:cBhvr>
                                      <p:to>
                                        <p:strVal val="visible"/>
                                      </p:to>
                                    </p:set>
                                    <p:anim calcmode="lin" valueType="num">
                                      <p:cBhvr>
                                        <p:cTn id="22" dur="500" fill="hold"/>
                                        <p:tgtEl>
                                          <p:spTgt spid="822275">
                                            <p:txEl>
                                              <p:pRg st="4" end="4"/>
                                            </p:txEl>
                                          </p:spTgt>
                                        </p:tgtEl>
                                        <p:attrNameLst>
                                          <p:attrName>ppt_x</p:attrName>
                                        </p:attrNameLst>
                                      </p:cBhvr>
                                      <p:tavLst>
                                        <p:tav tm="0">
                                          <p:val>
                                            <p:strVal val="#ppt_x-.2"/>
                                          </p:val>
                                        </p:tav>
                                        <p:tav tm="100000">
                                          <p:val>
                                            <p:strVal val="#ppt_x"/>
                                          </p:val>
                                        </p:tav>
                                      </p:tavLst>
                                    </p:anim>
                                    <p:anim calcmode="lin" valueType="num">
                                      <p:cBhvr>
                                        <p:cTn id="23" dur="500" fill="hold"/>
                                        <p:tgtEl>
                                          <p:spTgt spid="82227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4" dur="500"/>
                                        <p:tgtEl>
                                          <p:spTgt spid="822275">
                                            <p:txEl>
                                              <p:pRg st="4" end="4"/>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822275">
                                            <p:txEl>
                                              <p:pRg st="5" end="5"/>
                                            </p:txEl>
                                          </p:spTgt>
                                        </p:tgtEl>
                                        <p:attrNameLst>
                                          <p:attrName>style.visibility</p:attrName>
                                        </p:attrNameLst>
                                      </p:cBhvr>
                                      <p:to>
                                        <p:strVal val="visible"/>
                                      </p:to>
                                    </p:set>
                                    <p:anim calcmode="lin" valueType="num">
                                      <p:cBhvr>
                                        <p:cTn id="27" dur="500" fill="hold"/>
                                        <p:tgtEl>
                                          <p:spTgt spid="822275">
                                            <p:txEl>
                                              <p:pRg st="5" end="5"/>
                                            </p:txEl>
                                          </p:spTgt>
                                        </p:tgtEl>
                                        <p:attrNameLst>
                                          <p:attrName>ppt_x</p:attrName>
                                        </p:attrNameLst>
                                      </p:cBhvr>
                                      <p:tavLst>
                                        <p:tav tm="0">
                                          <p:val>
                                            <p:strVal val="#ppt_x-.2"/>
                                          </p:val>
                                        </p:tav>
                                        <p:tav tm="100000">
                                          <p:val>
                                            <p:strVal val="#ppt_x"/>
                                          </p:val>
                                        </p:tav>
                                      </p:tavLst>
                                    </p:anim>
                                    <p:anim calcmode="lin" valueType="num">
                                      <p:cBhvr>
                                        <p:cTn id="28" dur="500" fill="hold"/>
                                        <p:tgtEl>
                                          <p:spTgt spid="82227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9" dur="500"/>
                                        <p:tgtEl>
                                          <p:spTgt spid="822275">
                                            <p:txEl>
                                              <p:pRg st="5" end="5"/>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822275">
                                            <p:txEl>
                                              <p:pRg st="6" end="6"/>
                                            </p:txEl>
                                          </p:spTgt>
                                        </p:tgtEl>
                                        <p:attrNameLst>
                                          <p:attrName>style.visibility</p:attrName>
                                        </p:attrNameLst>
                                      </p:cBhvr>
                                      <p:to>
                                        <p:strVal val="visible"/>
                                      </p:to>
                                    </p:set>
                                    <p:animEffect transition="in" filter="wipe(down)">
                                      <p:cBhvr>
                                        <p:cTn id="32" dur="500"/>
                                        <p:tgtEl>
                                          <p:spTgt spid="822275">
                                            <p:txEl>
                                              <p:pRg st="6" end="6"/>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822275">
                                            <p:txEl>
                                              <p:pRg st="7" end="7"/>
                                            </p:txEl>
                                          </p:spTgt>
                                        </p:tgtEl>
                                        <p:attrNameLst>
                                          <p:attrName>style.visibility</p:attrName>
                                        </p:attrNameLst>
                                      </p:cBhvr>
                                      <p:to>
                                        <p:strVal val="visible"/>
                                      </p:to>
                                    </p:set>
                                    <p:animEffect transition="in" filter="wipe(down)">
                                      <p:cBhvr>
                                        <p:cTn id="35" dur="500"/>
                                        <p:tgtEl>
                                          <p:spTgt spid="8222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801795" name="Rectangle 3"/>
          <p:cNvSpPr>
            <a:spLocks noGrp="1" noChangeArrowheads="1"/>
          </p:cNvSpPr>
          <p:nvPr>
            <p:ph type="body" idx="1"/>
          </p:nvPr>
        </p:nvSpPr>
        <p:spPr>
          <a:xfrm>
            <a:off x="457200" y="228600"/>
            <a:ext cx="8229600" cy="6400800"/>
          </a:xfrm>
        </p:spPr>
        <p:txBody>
          <a:bodyPr/>
          <a:lstStyle/>
          <a:p>
            <a:pPr>
              <a:lnSpc>
                <a:spcPct val="80000"/>
              </a:lnSpc>
              <a:buFontTx/>
              <a:buNone/>
            </a:pPr>
            <a:r>
              <a:rPr lang="sr-Latn-CS" altLang="sr-Latn-RS" sz="2800" b="1" u="sng" dirty="0">
                <a:solidFill>
                  <a:srgbClr val="333333"/>
                </a:solidFill>
                <a:effectLst>
                  <a:outerShdw blurRad="38100" dist="38100" dir="2700000" algn="tl">
                    <a:srgbClr val="000000"/>
                  </a:outerShdw>
                </a:effectLst>
                <a:latin typeface="Times New Roman" pitchFamily="18" charset="0"/>
              </a:rPr>
              <a:t>Detekcija u</a:t>
            </a:r>
            <a:r>
              <a:rPr lang="en-US" altLang="sr-Latn-RS" sz="2800" b="1" u="sng" dirty="0">
                <a:solidFill>
                  <a:srgbClr val="333333"/>
                </a:solidFill>
                <a:effectLst>
                  <a:outerShdw blurRad="38100" dist="38100" dir="2700000" algn="tl">
                    <a:srgbClr val="000000"/>
                  </a:outerShdw>
                </a:effectLst>
                <a:latin typeface="Times New Roman" pitchFamily="18" charset="0"/>
              </a:rPr>
              <a:t> </a:t>
            </a:r>
            <a:r>
              <a:rPr lang="en-US" altLang="sr-Latn-RS" sz="2800" b="1" u="sng" dirty="0" smtClean="0">
                <a:solidFill>
                  <a:srgbClr val="333333"/>
                </a:solidFill>
                <a:effectLst>
                  <a:outerShdw blurRad="38100" dist="38100" dir="2700000" algn="tl">
                    <a:srgbClr val="000000"/>
                  </a:outerShdw>
                </a:effectLst>
                <a:latin typeface="Times New Roman" pitchFamily="18" charset="0"/>
              </a:rPr>
              <a:t>SERS</a:t>
            </a:r>
            <a:r>
              <a:rPr lang="sr-Latn-CS" altLang="sr-Latn-RS" sz="2800" b="1" u="sng" dirty="0" smtClean="0">
                <a:solidFill>
                  <a:srgbClr val="333333"/>
                </a:solidFill>
                <a:effectLst>
                  <a:outerShdw blurRad="38100" dist="38100" dir="2700000" algn="tl">
                    <a:srgbClr val="000000"/>
                  </a:outerShdw>
                </a:effectLst>
                <a:latin typeface="Times New Roman" pitchFamily="18" charset="0"/>
              </a:rPr>
              <a:t> </a:t>
            </a:r>
            <a:r>
              <a:rPr lang="sr-Latn-CS" altLang="sr-Latn-RS" sz="2800" b="1" u="sng" dirty="0">
                <a:solidFill>
                  <a:srgbClr val="333333"/>
                </a:solidFill>
                <a:effectLst>
                  <a:outerShdw blurRad="38100" dist="38100" dir="2700000" algn="tl">
                    <a:srgbClr val="000000"/>
                  </a:outerShdw>
                </a:effectLst>
                <a:latin typeface="Times New Roman" pitchFamily="18" charset="0"/>
              </a:rPr>
              <a:t>e</a:t>
            </a:r>
            <a:r>
              <a:rPr lang="en-US" altLang="sr-Latn-RS" sz="2800" b="1" u="sng" dirty="0" err="1">
                <a:solidFill>
                  <a:srgbClr val="333333"/>
                </a:solidFill>
                <a:effectLst>
                  <a:outerShdw blurRad="38100" dist="38100" dir="2700000" algn="tl">
                    <a:srgbClr val="000000"/>
                  </a:outerShdw>
                </a:effectLst>
                <a:latin typeface="Times New Roman" pitchFamily="18" charset="0"/>
              </a:rPr>
              <a:t>ksperimentima</a:t>
            </a:r>
            <a:endParaRPr lang="sr-Latn-CS" altLang="sr-Latn-RS" sz="2800" b="1" u="sng"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4D4D4D"/>
                </a:solidFill>
                <a:effectLst>
                  <a:outerShdw blurRad="38100" dist="38100" dir="2700000" algn="tl">
                    <a:srgbClr val="000000"/>
                  </a:outerShdw>
                </a:effectLst>
                <a:latin typeface="Times New Roman" pitchFamily="18" charset="0"/>
              </a:rPr>
              <a:t>postoji </a:t>
            </a:r>
            <a:r>
              <a:rPr lang="en-US" altLang="sr-Latn-RS" sz="2000" b="1" dirty="0" err="1">
                <a:solidFill>
                  <a:srgbClr val="FF0066"/>
                </a:solidFill>
                <a:effectLst>
                  <a:outerShdw blurRad="38100" dist="38100" dir="2700000" algn="tl">
                    <a:srgbClr val="000000"/>
                  </a:outerShdw>
                </a:effectLst>
                <a:latin typeface="Times New Roman" pitchFamily="18" charset="0"/>
              </a:rPr>
              <a:t>neophodnost</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blizine</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analita</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i</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smtClean="0">
                <a:solidFill>
                  <a:srgbClr val="FF0066"/>
                </a:solidFill>
                <a:effectLst>
                  <a:outerShdw blurRad="38100" dist="38100" dir="2700000" algn="tl">
                    <a:srgbClr val="000000"/>
                  </a:outerShdw>
                </a:effectLst>
                <a:latin typeface="Times New Roman" pitchFamily="18" charset="0"/>
              </a:rPr>
              <a:t>nanostruktu</a:t>
            </a:r>
            <a:r>
              <a:rPr lang="sr-Latn-RS" altLang="sr-Latn-RS" sz="2000" b="1" dirty="0" smtClean="0">
                <a:solidFill>
                  <a:srgbClr val="FF0066"/>
                </a:solidFill>
                <a:effectLst>
                  <a:outerShdw blurRad="38100" dist="38100" dir="2700000" algn="tl">
                    <a:srgbClr val="000000"/>
                  </a:outerShdw>
                </a:effectLst>
                <a:latin typeface="Times New Roman" pitchFamily="18" charset="0"/>
              </a:rPr>
              <a:t>riranog </a:t>
            </a:r>
            <a:r>
              <a:rPr lang="en-US" altLang="sr-Latn-RS" sz="2000" b="1" dirty="0" err="1" smtClean="0">
                <a:solidFill>
                  <a:srgbClr val="FF0066"/>
                </a:solidFill>
                <a:effectLst>
                  <a:outerShdw blurRad="38100" dist="38100" dir="2700000" algn="tl">
                    <a:srgbClr val="000000"/>
                  </a:outerShdw>
                </a:effectLst>
                <a:latin typeface="Times New Roman" pitchFamily="18" charset="0"/>
              </a:rPr>
              <a:t>su</a:t>
            </a:r>
            <a:r>
              <a:rPr lang="sr-Latn-CS" altLang="sr-Latn-RS" sz="2000" b="1" dirty="0">
                <a:solidFill>
                  <a:srgbClr val="FF0066"/>
                </a:solidFill>
                <a:effectLst>
                  <a:outerShdw blurRad="38100" dist="38100" dir="2700000" algn="tl">
                    <a:srgbClr val="000000"/>
                  </a:outerShdw>
                </a:effectLst>
                <a:latin typeface="Times New Roman" pitchFamily="18" charset="0"/>
              </a:rPr>
              <a:t>p</a:t>
            </a:r>
            <a:r>
              <a:rPr lang="en-US" altLang="sr-Latn-RS" sz="2000" b="1" dirty="0">
                <a:solidFill>
                  <a:srgbClr val="FF0066"/>
                </a:solidFill>
                <a:effectLst>
                  <a:outerShdw blurRad="38100" dist="38100" dir="2700000" algn="tl">
                    <a:srgbClr val="000000"/>
                  </a:outerShdw>
                </a:effectLst>
                <a:latin typeface="Times New Roman" pitchFamily="18" charset="0"/>
              </a:rPr>
              <a:t>strata</a:t>
            </a:r>
            <a:r>
              <a:rPr lang="en-US" altLang="sr-Latn-RS" sz="2000" b="1" dirty="0">
                <a:solidFill>
                  <a:srgbClr val="4D4D4D"/>
                </a:solidFill>
                <a:effectLst>
                  <a:outerShdw blurRad="38100" dist="38100" dir="2700000" algn="tl">
                    <a:srgbClr val="000000"/>
                  </a:outerShdw>
                </a:effectLst>
                <a:latin typeface="Times New Roman" pitchFamily="18" charset="0"/>
              </a:rPr>
              <a:t> u </a:t>
            </a:r>
            <a:r>
              <a:rPr lang="en-US" altLang="sr-Latn-RS" sz="2000" b="1" dirty="0" err="1">
                <a:solidFill>
                  <a:srgbClr val="4D4D4D"/>
                </a:solidFill>
                <a:effectLst>
                  <a:outerShdw blurRad="38100" dist="38100" dir="2700000" algn="tl">
                    <a:srgbClr val="000000"/>
                  </a:outerShdw>
                </a:effectLst>
                <a:latin typeface="Times New Roman" pitchFamily="18" charset="0"/>
              </a:rPr>
              <a:t>opsegu</a:t>
            </a:r>
            <a:r>
              <a:rPr lang="en-US" altLang="sr-Latn-RS" sz="2000" b="1" dirty="0">
                <a:solidFill>
                  <a:srgbClr val="4D4D4D"/>
                </a:solidFill>
                <a:effectLst>
                  <a:outerShdw blurRad="38100" dist="38100" dir="2700000" algn="tl">
                    <a:srgbClr val="000000"/>
                  </a:outerShdw>
                </a:effectLst>
                <a:latin typeface="Times New Roman" pitchFamily="18" charset="0"/>
              </a:rPr>
              <a:t> </a:t>
            </a:r>
            <a:r>
              <a:rPr lang="en-US" altLang="sr-Latn-RS" sz="2000" b="1" dirty="0" smtClean="0">
                <a:solidFill>
                  <a:srgbClr val="4D4D4D"/>
                </a:solidFill>
                <a:effectLst>
                  <a:outerShdw blurRad="38100" dist="38100" dir="2700000" algn="tl">
                    <a:srgbClr val="000000"/>
                  </a:outerShdw>
                </a:effectLst>
                <a:latin typeface="Times New Roman" pitchFamily="18" charset="0"/>
              </a:rPr>
              <a:t>od</a:t>
            </a:r>
            <a:r>
              <a:rPr lang="sr-Latn-CS" altLang="sr-Latn-RS" sz="2000" b="1" dirty="0" smtClean="0">
                <a:solidFill>
                  <a:srgbClr val="4D4D4D"/>
                </a:solidFill>
                <a:effectLst>
                  <a:outerShdw blurRad="38100" dist="38100" dir="2700000" algn="tl">
                    <a:srgbClr val="000000"/>
                  </a:outerShdw>
                </a:effectLst>
                <a:latin typeface="Times New Roman" pitchFamily="18" charset="0"/>
              </a:rPr>
              <a:t> </a:t>
            </a:r>
            <a:r>
              <a:rPr lang="en-US" altLang="sr-Latn-RS" sz="2000" b="1" dirty="0" err="1">
                <a:solidFill>
                  <a:srgbClr val="4D4D4D"/>
                </a:solidFill>
                <a:effectLst>
                  <a:outerShdw blurRad="38100" dist="38100" dir="2700000" algn="tl">
                    <a:srgbClr val="000000"/>
                  </a:outerShdw>
                </a:effectLst>
                <a:latin typeface="Times New Roman" pitchFamily="18" charset="0"/>
              </a:rPr>
              <a:t>nekoliko</a:t>
            </a:r>
            <a:r>
              <a:rPr lang="en-US" altLang="sr-Latn-RS" sz="2000" b="1" dirty="0">
                <a:solidFill>
                  <a:srgbClr val="4D4D4D"/>
                </a:solidFill>
                <a:effectLst>
                  <a:outerShdw blurRad="38100" dist="38100" dir="2700000" algn="tl">
                    <a:srgbClr val="000000"/>
                  </a:outerShdw>
                </a:effectLst>
                <a:latin typeface="Times New Roman" pitchFamily="18" charset="0"/>
              </a:rPr>
              <a:t> nm</a:t>
            </a: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8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2000" b="1" dirty="0" err="1" smtClean="0">
                <a:solidFill>
                  <a:srgbClr val="4D4D4D"/>
                </a:solidFill>
                <a:effectLst>
                  <a:outerShdw blurRad="38100" dist="38100" dir="2700000" algn="tl">
                    <a:srgbClr val="000000"/>
                  </a:outerShdw>
                </a:effectLst>
                <a:latin typeface="Times New Roman" pitchFamily="18" charset="0"/>
              </a:rPr>
              <a:t>metoda</a:t>
            </a:r>
            <a:r>
              <a:rPr lang="en-US" altLang="sr-Latn-RS" sz="2000" b="1" dirty="0" smtClean="0">
                <a:solidFill>
                  <a:srgbClr val="4D4D4D"/>
                </a:solidFill>
                <a:effectLst>
                  <a:outerShdw blurRad="38100" dist="38100" dir="2700000" algn="tl">
                    <a:srgbClr val="000000"/>
                  </a:outerShdw>
                </a:effectLst>
                <a:latin typeface="Times New Roman" pitchFamily="18" charset="0"/>
              </a:rPr>
              <a:t> </a:t>
            </a:r>
            <a:r>
              <a:rPr lang="en-US" altLang="sr-Latn-RS" sz="2000" b="1" dirty="0" err="1">
                <a:solidFill>
                  <a:srgbClr val="4D4D4D"/>
                </a:solidFill>
                <a:effectLst>
                  <a:outerShdw blurRad="38100" dist="38100" dir="2700000" algn="tl">
                    <a:srgbClr val="000000"/>
                  </a:outerShdw>
                </a:effectLst>
                <a:latin typeface="Times New Roman" pitchFamily="18" charset="0"/>
              </a:rPr>
              <a:t>analize</a:t>
            </a:r>
            <a:r>
              <a:rPr lang="en-US" altLang="sr-Latn-RS" sz="2000" b="1" dirty="0">
                <a:solidFill>
                  <a:srgbClr val="4D4D4D"/>
                </a:solidFill>
                <a:effectLst>
                  <a:outerShdw blurRad="38100" dist="38100" dir="2700000" algn="tl">
                    <a:srgbClr val="000000"/>
                  </a:outerShdw>
                </a:effectLst>
                <a:latin typeface="Times New Roman" pitchFamily="18" charset="0"/>
              </a:rPr>
              <a:t> </a:t>
            </a:r>
            <a:r>
              <a:rPr lang="en-US" altLang="sr-Latn-RS" sz="2000" b="1" dirty="0" err="1">
                <a:solidFill>
                  <a:srgbClr val="4D4D4D"/>
                </a:solidFill>
                <a:effectLst>
                  <a:outerShdw blurRad="38100" dist="38100" dir="2700000" algn="tl">
                    <a:srgbClr val="000000"/>
                  </a:outerShdw>
                </a:effectLst>
                <a:latin typeface="Times New Roman" pitchFamily="18" charset="0"/>
              </a:rPr>
              <a:t>bioloških</a:t>
            </a:r>
            <a:r>
              <a:rPr lang="en-US" altLang="sr-Latn-RS" sz="2000" b="1" dirty="0">
                <a:solidFill>
                  <a:srgbClr val="4D4D4D"/>
                </a:solidFill>
                <a:effectLst>
                  <a:outerShdw blurRad="38100" dist="38100" dir="2700000" algn="tl">
                    <a:srgbClr val="000000"/>
                  </a:outerShdw>
                </a:effectLst>
                <a:latin typeface="Times New Roman" pitchFamily="18" charset="0"/>
              </a:rPr>
              <a:t> </a:t>
            </a:r>
            <a:r>
              <a:rPr lang="en-US" altLang="sr-Latn-RS" sz="2000" b="1" dirty="0" err="1">
                <a:solidFill>
                  <a:srgbClr val="4D4D4D"/>
                </a:solidFill>
                <a:effectLst>
                  <a:outerShdw blurRad="38100" dist="38100" dir="2700000" algn="tl">
                    <a:srgbClr val="000000"/>
                  </a:outerShdw>
                </a:effectLst>
                <a:latin typeface="Times New Roman" pitchFamily="18" charset="0"/>
              </a:rPr>
              <a:t>molekula</a:t>
            </a:r>
            <a:r>
              <a:rPr lang="sr-Latn-CS" altLang="sr-Latn-RS" sz="2000" b="1" dirty="0">
                <a:solidFill>
                  <a:srgbClr val="4D4D4D"/>
                </a:solidFill>
                <a:effectLst>
                  <a:outerShdw blurRad="38100" dist="38100" dir="2700000" algn="tl">
                    <a:srgbClr val="000000"/>
                  </a:outerShdw>
                </a:effectLst>
                <a:latin typeface="Times New Roman" pitchFamily="18" charset="0"/>
              </a:rPr>
              <a:t> može biti:</a:t>
            </a: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a:t>
            </a:r>
            <a:r>
              <a:rPr lang="sr-Latn-CS" altLang="sr-Latn-RS" sz="2000" b="1" dirty="0">
                <a:solidFill>
                  <a:srgbClr val="4D4D4D"/>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direktna</a:t>
            </a:r>
            <a:r>
              <a:rPr lang="en-US" altLang="sr-Latn-RS" sz="2000" b="1" dirty="0">
                <a:solidFill>
                  <a:srgbClr val="FF0066"/>
                </a:solidFill>
                <a:effectLst>
                  <a:outerShdw blurRad="38100" dist="38100" dir="2700000" algn="tl">
                    <a:srgbClr val="000000"/>
                  </a:outerShdw>
                </a:effectLst>
                <a:latin typeface="Times New Roman" pitchFamily="18" charset="0"/>
              </a:rPr>
              <a:t> </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 </a:t>
            </a:r>
            <a:r>
              <a:rPr lang="en-US" altLang="sr-Latn-RS" sz="2000" b="1" dirty="0" err="1">
                <a:solidFill>
                  <a:srgbClr val="FF0066"/>
                </a:solidFill>
                <a:effectLst>
                  <a:outerShdw blurRad="38100" dist="38100" dir="2700000" algn="tl">
                    <a:srgbClr val="000000"/>
                  </a:outerShdw>
                </a:effectLst>
                <a:latin typeface="Times New Roman" pitchFamily="18" charset="0"/>
              </a:rPr>
              <a:t>indirektna</a:t>
            </a:r>
            <a:r>
              <a:rPr lang="sr-Latn-C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posredna</a:t>
            </a:r>
            <a:r>
              <a:rPr lang="sr-Latn-CS" altLang="sr-Latn-RS" sz="2000" b="1" dirty="0">
                <a:solidFill>
                  <a:srgbClr val="FF0066"/>
                </a:solidFill>
                <a:effectLst>
                  <a:outerShdw blurRad="38100" dist="38100" dir="2700000" algn="tl">
                    <a:srgbClr val="000000"/>
                  </a:outerShdw>
                </a:effectLst>
                <a:latin typeface="Times New Roman" pitchFamily="18" charset="0"/>
              </a:rPr>
              <a:t>)</a:t>
            </a:r>
          </a:p>
          <a:p>
            <a:pPr>
              <a:lnSpc>
                <a:spcPct val="80000"/>
              </a:lnSpc>
              <a:buFontTx/>
              <a:buNone/>
            </a:pP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400" b="1" u="sng" dirty="0">
                <a:solidFill>
                  <a:srgbClr val="333333"/>
                </a:solidFill>
                <a:effectLst>
                  <a:outerShdw blurRad="38100" dist="38100" dir="2700000" algn="tl">
                    <a:srgbClr val="000000"/>
                  </a:outerShdw>
                </a:effectLst>
                <a:latin typeface="Times New Roman" pitchFamily="18" charset="0"/>
              </a:rPr>
              <a:t>Direktna detekcija:</a:t>
            </a:r>
            <a:r>
              <a:rPr lang="en-US" altLang="sr-Latn-RS" sz="2400" b="1" u="sng" dirty="0">
                <a:solidFill>
                  <a:srgbClr val="4D4D4D"/>
                </a:solidFill>
                <a:effectLst>
                  <a:outerShdw blurRad="38100" dist="38100" dir="2700000" algn="tl">
                    <a:srgbClr val="000000"/>
                  </a:outerShdw>
                </a:effectLst>
                <a:latin typeface="Times New Roman" pitchFamily="18" charset="0"/>
              </a:rPr>
              <a:t> </a:t>
            </a:r>
            <a:endParaRPr lang="sr-Latn-CS" altLang="sr-Latn-RS" sz="2400" b="1" u="sng"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2000" b="1" dirty="0" err="1" smtClean="0">
                <a:solidFill>
                  <a:srgbClr val="333333"/>
                </a:solidFill>
                <a:effectLst>
                  <a:outerShdw blurRad="38100" dist="38100" dir="2700000" algn="tl">
                    <a:srgbClr val="000000"/>
                  </a:outerShdw>
                </a:effectLst>
                <a:latin typeface="Times New Roman" pitchFamily="18" charset="0"/>
              </a:rPr>
              <a:t>podrazumeva</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nanošenje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analita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direktno</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nanostruktu</a:t>
            </a:r>
            <a:r>
              <a:rPr lang="sr-Latn-RS" altLang="sr-Latn-RS" sz="2000" b="1" dirty="0" smtClean="0">
                <a:solidFill>
                  <a:srgbClr val="333333"/>
                </a:solidFill>
                <a:effectLst>
                  <a:outerShdw blurRad="38100" dist="38100" dir="2700000" algn="tl">
                    <a:srgbClr val="000000"/>
                  </a:outerShdw>
                </a:effectLst>
                <a:latin typeface="Times New Roman" pitchFamily="18" charset="0"/>
              </a:rPr>
              <a:t>rirani</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su</a:t>
            </a:r>
            <a:r>
              <a:rPr lang="sr-Latn-CS" altLang="sr-Latn-RS" sz="2000" b="1" dirty="0">
                <a:solidFill>
                  <a:srgbClr val="333333"/>
                </a:solidFill>
                <a:effectLst>
                  <a:outerShdw blurRad="38100" dist="38100" dir="2700000" algn="tl">
                    <a:srgbClr val="000000"/>
                  </a:outerShdw>
                </a:effectLst>
                <a:latin typeface="Times New Roman" pitchFamily="18" charset="0"/>
              </a:rPr>
              <a:t>p</a:t>
            </a:r>
            <a:r>
              <a:rPr lang="en-US" altLang="sr-Latn-RS" sz="2000" b="1" dirty="0" err="1">
                <a:solidFill>
                  <a:srgbClr val="333333"/>
                </a:solidFill>
                <a:effectLst>
                  <a:outerShdw blurRad="38100" dist="38100" dir="2700000" algn="tl">
                    <a:srgbClr val="000000"/>
                  </a:outerShdw>
                </a:effectLst>
                <a:latin typeface="Times New Roman" pitchFamily="18" charset="0"/>
              </a:rPr>
              <a:t>strat</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najčešće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Ag ili Au</a:t>
            </a:r>
            <a:r>
              <a:rPr lang="en-US" altLang="sr-Latn-RS" sz="2000" b="1" dirty="0">
                <a:solidFill>
                  <a:srgbClr val="333333"/>
                </a:solidFill>
                <a:effectLst>
                  <a:outerShdw blurRad="38100" dist="38100" dir="2700000" algn="tl">
                    <a:srgbClr val="000000"/>
                  </a:outerShdw>
                </a:effectLst>
                <a:latin typeface="Times New Roman" pitchFamily="18" charset="0"/>
              </a:rPr>
              <a:t>)</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me</a:t>
            </a:r>
            <a:r>
              <a:rPr lang="en-US" altLang="sr-Latn-RS" sz="2000" b="1" dirty="0" err="1">
                <a:solidFill>
                  <a:srgbClr val="333333"/>
                </a:solidFill>
                <a:effectLst>
                  <a:outerShdw blurRad="38100" dist="38100" dir="2700000" algn="tl">
                    <a:srgbClr val="000000"/>
                  </a:outerShdw>
                </a:effectLst>
                <a:latin typeface="Times New Roman" pitchFamily="18" charset="0"/>
              </a:rPr>
              <a:t>talne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površine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često</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nisu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dovoljno</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stabilne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oksidacija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metala</a:t>
            </a:r>
            <a:r>
              <a:rPr lang="en-US" altLang="sr-Latn-RS" sz="2000" b="1" dirty="0">
                <a:solidFill>
                  <a:srgbClr val="333333"/>
                </a:solidFill>
                <a:effectLst>
                  <a:outerShdw blurRad="38100" dist="38100" dir="2700000" algn="tl">
                    <a:srgbClr val="000000"/>
                  </a:outerShdw>
                </a:effectLst>
                <a:latin typeface="Times New Roman" pitchFamily="18" charset="0"/>
              </a:rPr>
              <a:t>) a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d</a:t>
            </a:r>
            <a:r>
              <a:rPr lang="en-US" altLang="sr-Latn-RS" sz="2000" b="1" dirty="0" err="1">
                <a:solidFill>
                  <a:srgbClr val="333333"/>
                </a:solidFill>
                <a:effectLst>
                  <a:outerShdw blurRad="38100" dist="38100" dir="2700000" algn="tl">
                    <a:srgbClr val="000000"/>
                  </a:outerShdw>
                </a:effectLst>
                <a:latin typeface="Times New Roman" pitchFamily="18" charset="0"/>
              </a:rPr>
              <a:t>osta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važnih</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analita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npr</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glukoza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ima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veoma</a:t>
            </a:r>
            <a:r>
              <a:rPr lang="en-US" altLang="sr-Latn-RS" sz="2000" b="1" dirty="0">
                <a:solidFill>
                  <a:srgbClr val="333333"/>
                </a:solidFill>
                <a:effectLst>
                  <a:outerShdw blurRad="38100" dist="38100" dir="2700000" algn="tl">
                    <a:srgbClr val="000000"/>
                  </a:outerShdw>
                </a:effectLst>
                <a:latin typeface="Times New Roman" pitchFamily="18" charset="0"/>
              </a:rPr>
              <a:t> mali </a:t>
            </a:r>
            <a:r>
              <a:rPr lang="en-US" altLang="sr-Latn-RS" sz="2000" b="1" dirty="0" err="1">
                <a:solidFill>
                  <a:srgbClr val="333333"/>
                </a:solidFill>
                <a:effectLst>
                  <a:outerShdw blurRad="38100" dist="38100" dir="2700000" algn="tl">
                    <a:srgbClr val="000000"/>
                  </a:outerShdw>
                </a:effectLst>
                <a:latin typeface="Times New Roman" pitchFamily="18" charset="0"/>
              </a:rPr>
              <a:t>afinitet</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vezivanja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za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površinu</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Ag ili Au</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u</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direktnom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kontaktu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metala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analita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takođe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nije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moguća</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zaštita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izolacija</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analita</a:t>
            </a:r>
            <a:r>
              <a:rPr lang="en-US" altLang="sr-Latn-RS" sz="2000" b="1" dirty="0">
                <a:solidFill>
                  <a:srgbClr val="333333"/>
                </a:solidFill>
                <a:effectLst>
                  <a:outerShdw blurRad="38100" dist="38100" dir="2700000" algn="tl">
                    <a:srgbClr val="000000"/>
                  </a:outerShdw>
                </a:effectLst>
                <a:latin typeface="Times New Roman" pitchFamily="18" charset="0"/>
              </a:rPr>
              <a:t> od </a:t>
            </a:r>
            <a:r>
              <a:rPr lang="en-US" altLang="sr-Latn-RS" sz="2000" b="1" dirty="0" err="1">
                <a:solidFill>
                  <a:srgbClr val="333333"/>
                </a:solidFill>
                <a:effectLst>
                  <a:outerShdw blurRad="38100" dist="38100" dir="2700000" algn="tl">
                    <a:srgbClr val="000000"/>
                  </a:outerShdw>
                </a:effectLst>
                <a:latin typeface="Times New Roman" pitchFamily="18" charset="0"/>
              </a:rPr>
              <a:t>interferirajućih</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efekata</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000" b="1" u="sng"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01795">
                                            <p:txEl>
                                              <p:pRg st="0" end="0"/>
                                            </p:txEl>
                                          </p:spTgt>
                                        </p:tgtEl>
                                        <p:attrNameLst>
                                          <p:attrName>style.visibility</p:attrName>
                                        </p:attrNameLst>
                                      </p:cBhvr>
                                      <p:to>
                                        <p:strVal val="visible"/>
                                      </p:to>
                                    </p:set>
                                    <p:animEffect transition="in" filter="fade">
                                      <p:cBhvr>
                                        <p:cTn id="7" dur="1000"/>
                                        <p:tgtEl>
                                          <p:spTgt spid="801795">
                                            <p:txEl>
                                              <p:pRg st="0" end="0"/>
                                            </p:txEl>
                                          </p:spTgt>
                                        </p:tgtEl>
                                      </p:cBhvr>
                                    </p:animEffect>
                                    <p:anim calcmode="lin" valueType="num">
                                      <p:cBhvr>
                                        <p:cTn id="8" dur="1000" fill="hold"/>
                                        <p:tgtEl>
                                          <p:spTgt spid="8017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0179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01795">
                                            <p:txEl>
                                              <p:pRg st="2" end="2"/>
                                            </p:txEl>
                                          </p:spTgt>
                                        </p:tgtEl>
                                        <p:attrNameLst>
                                          <p:attrName>style.visibility</p:attrName>
                                        </p:attrNameLst>
                                      </p:cBhvr>
                                      <p:to>
                                        <p:strVal val="visible"/>
                                      </p:to>
                                    </p:set>
                                    <p:animEffect transition="in" filter="fade">
                                      <p:cBhvr>
                                        <p:cTn id="12" dur="1000"/>
                                        <p:tgtEl>
                                          <p:spTgt spid="801795">
                                            <p:txEl>
                                              <p:pRg st="2" end="2"/>
                                            </p:txEl>
                                          </p:spTgt>
                                        </p:tgtEl>
                                      </p:cBhvr>
                                    </p:animEffect>
                                    <p:anim calcmode="lin" valueType="num">
                                      <p:cBhvr>
                                        <p:cTn id="13" dur="1000" fill="hold"/>
                                        <p:tgtEl>
                                          <p:spTgt spid="80179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80179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01795">
                                            <p:txEl>
                                              <p:pRg st="4" end="4"/>
                                            </p:txEl>
                                          </p:spTgt>
                                        </p:tgtEl>
                                        <p:attrNameLst>
                                          <p:attrName>style.visibility</p:attrName>
                                        </p:attrNameLst>
                                      </p:cBhvr>
                                      <p:to>
                                        <p:strVal val="visible"/>
                                      </p:to>
                                    </p:set>
                                    <p:animEffect transition="in" filter="fade">
                                      <p:cBhvr>
                                        <p:cTn id="17" dur="1000"/>
                                        <p:tgtEl>
                                          <p:spTgt spid="801795">
                                            <p:txEl>
                                              <p:pRg st="4" end="4"/>
                                            </p:txEl>
                                          </p:spTgt>
                                        </p:tgtEl>
                                      </p:cBhvr>
                                    </p:animEffect>
                                    <p:anim calcmode="lin" valueType="num">
                                      <p:cBhvr>
                                        <p:cTn id="18" dur="1000" fill="hold"/>
                                        <p:tgtEl>
                                          <p:spTgt spid="801795">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801795">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01795">
                                            <p:txEl>
                                              <p:pRg st="5" end="5"/>
                                            </p:txEl>
                                          </p:spTgt>
                                        </p:tgtEl>
                                        <p:attrNameLst>
                                          <p:attrName>style.visibility</p:attrName>
                                        </p:attrNameLst>
                                      </p:cBhvr>
                                      <p:to>
                                        <p:strVal val="visible"/>
                                      </p:to>
                                    </p:set>
                                    <p:animEffect transition="in" filter="fade">
                                      <p:cBhvr>
                                        <p:cTn id="22" dur="1000"/>
                                        <p:tgtEl>
                                          <p:spTgt spid="801795">
                                            <p:txEl>
                                              <p:pRg st="5" end="5"/>
                                            </p:txEl>
                                          </p:spTgt>
                                        </p:tgtEl>
                                      </p:cBhvr>
                                    </p:animEffect>
                                    <p:anim calcmode="lin" valueType="num">
                                      <p:cBhvr>
                                        <p:cTn id="23" dur="1000" fill="hold"/>
                                        <p:tgtEl>
                                          <p:spTgt spid="801795">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801795">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01795">
                                            <p:txEl>
                                              <p:pRg st="6" end="6"/>
                                            </p:txEl>
                                          </p:spTgt>
                                        </p:tgtEl>
                                        <p:attrNameLst>
                                          <p:attrName>style.visibility</p:attrName>
                                        </p:attrNameLst>
                                      </p:cBhvr>
                                      <p:to>
                                        <p:strVal val="visible"/>
                                      </p:to>
                                    </p:set>
                                    <p:animEffect transition="in" filter="fade">
                                      <p:cBhvr>
                                        <p:cTn id="27" dur="1000"/>
                                        <p:tgtEl>
                                          <p:spTgt spid="801795">
                                            <p:txEl>
                                              <p:pRg st="6" end="6"/>
                                            </p:txEl>
                                          </p:spTgt>
                                        </p:tgtEl>
                                      </p:cBhvr>
                                    </p:animEffect>
                                    <p:anim calcmode="lin" valueType="num">
                                      <p:cBhvr>
                                        <p:cTn id="28" dur="1000" fill="hold"/>
                                        <p:tgtEl>
                                          <p:spTgt spid="801795">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80179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801795">
                                            <p:txEl>
                                              <p:pRg st="9" end="9"/>
                                            </p:txEl>
                                          </p:spTgt>
                                        </p:tgtEl>
                                        <p:attrNameLst>
                                          <p:attrName>style.visibility</p:attrName>
                                        </p:attrNameLst>
                                      </p:cBhvr>
                                      <p:to>
                                        <p:strVal val="visible"/>
                                      </p:to>
                                    </p:set>
                                    <p:animEffect transition="in" filter="wipe(down)">
                                      <p:cBhvr>
                                        <p:cTn id="34" dur="500"/>
                                        <p:tgtEl>
                                          <p:spTgt spid="801795">
                                            <p:txEl>
                                              <p:pRg st="9" end="9"/>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801795">
                                            <p:txEl>
                                              <p:pRg st="10" end="10"/>
                                            </p:txEl>
                                          </p:spTgt>
                                        </p:tgtEl>
                                        <p:attrNameLst>
                                          <p:attrName>style.visibility</p:attrName>
                                        </p:attrNameLst>
                                      </p:cBhvr>
                                      <p:to>
                                        <p:strVal val="visible"/>
                                      </p:to>
                                    </p:set>
                                    <p:animEffect transition="in" filter="wipe(down)">
                                      <p:cBhvr>
                                        <p:cTn id="37" dur="500"/>
                                        <p:tgtEl>
                                          <p:spTgt spid="801795">
                                            <p:txEl>
                                              <p:pRg st="10" end="10"/>
                                            </p:txEl>
                                          </p:spTgt>
                                        </p:tgtEl>
                                      </p:cBhvr>
                                    </p:animEffect>
                                  </p:childTnLst>
                                </p:cTn>
                              </p:par>
                              <p:par>
                                <p:cTn id="38" presetID="22" presetClass="entr" presetSubtype="4" fill="hold" nodeType="withEffect">
                                  <p:stCondLst>
                                    <p:cond delay="0"/>
                                  </p:stCondLst>
                                  <p:childTnLst>
                                    <p:set>
                                      <p:cBhvr>
                                        <p:cTn id="39" dur="1" fill="hold">
                                          <p:stCondLst>
                                            <p:cond delay="0"/>
                                          </p:stCondLst>
                                        </p:cTn>
                                        <p:tgtEl>
                                          <p:spTgt spid="801795">
                                            <p:txEl>
                                              <p:pRg st="12" end="12"/>
                                            </p:txEl>
                                          </p:spTgt>
                                        </p:tgtEl>
                                        <p:attrNameLst>
                                          <p:attrName>style.visibility</p:attrName>
                                        </p:attrNameLst>
                                      </p:cBhvr>
                                      <p:to>
                                        <p:strVal val="visible"/>
                                      </p:to>
                                    </p:set>
                                    <p:animEffect transition="in" filter="wipe(down)">
                                      <p:cBhvr>
                                        <p:cTn id="40" dur="500"/>
                                        <p:tgtEl>
                                          <p:spTgt spid="801795">
                                            <p:txEl>
                                              <p:pRg st="12" end="12"/>
                                            </p:txEl>
                                          </p:spTgt>
                                        </p:tgtEl>
                                      </p:cBhvr>
                                    </p:animEffect>
                                  </p:childTnLst>
                                </p:cTn>
                              </p:par>
                              <p:par>
                                <p:cTn id="41" presetID="22" presetClass="entr" presetSubtype="4" fill="hold" nodeType="withEffect">
                                  <p:stCondLst>
                                    <p:cond delay="0"/>
                                  </p:stCondLst>
                                  <p:childTnLst>
                                    <p:set>
                                      <p:cBhvr>
                                        <p:cTn id="42" dur="1" fill="hold">
                                          <p:stCondLst>
                                            <p:cond delay="0"/>
                                          </p:stCondLst>
                                        </p:cTn>
                                        <p:tgtEl>
                                          <p:spTgt spid="801795">
                                            <p:txEl>
                                              <p:pRg st="14" end="14"/>
                                            </p:txEl>
                                          </p:spTgt>
                                        </p:tgtEl>
                                        <p:attrNameLst>
                                          <p:attrName>style.visibility</p:attrName>
                                        </p:attrNameLst>
                                      </p:cBhvr>
                                      <p:to>
                                        <p:strVal val="visible"/>
                                      </p:to>
                                    </p:set>
                                    <p:animEffect transition="in" filter="wipe(down)">
                                      <p:cBhvr>
                                        <p:cTn id="43" dur="500"/>
                                        <p:tgtEl>
                                          <p:spTgt spid="801795">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824332" name="Rectangle 12"/>
          <p:cNvSpPr>
            <a:spLocks noChangeArrowheads="1"/>
          </p:cNvSpPr>
          <p:nvPr/>
        </p:nvSpPr>
        <p:spPr bwMode="auto">
          <a:xfrm>
            <a:off x="1981200" y="990600"/>
            <a:ext cx="5245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D</a:t>
            </a:r>
            <a:r>
              <a:rPr lang="en-US" altLang="sr-Latn-RS" sz="2400" b="1" dirty="0" err="1">
                <a:solidFill>
                  <a:schemeClr val="tx1">
                    <a:lumMod val="85000"/>
                    <a:lumOff val="15000"/>
                  </a:schemeClr>
                </a:solidFill>
                <a:effectLst>
                  <a:outerShdw blurRad="38100" dist="38100" dir="2700000" algn="tl">
                    <a:srgbClr val="000000"/>
                  </a:outerShdw>
                </a:effectLst>
                <a:latin typeface="Times New Roman" pitchFamily="18" charset="0"/>
              </a:rPr>
              <a:t>irektna</a:t>
            </a:r>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 i indirektna metoda detekcije</a:t>
            </a:r>
            <a:endParaRPr lang="en-US" altLang="sr-Latn-RS" sz="24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pic>
        <p:nvPicPr>
          <p:cNvPr id="82433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600200"/>
            <a:ext cx="6815138" cy="30162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802819" name="Rectangle 3"/>
          <p:cNvSpPr>
            <a:spLocks noGrp="1" noChangeArrowheads="1"/>
          </p:cNvSpPr>
          <p:nvPr>
            <p:ph type="body" idx="1"/>
          </p:nvPr>
        </p:nvSpPr>
        <p:spPr>
          <a:xfrm>
            <a:off x="381000" y="304800"/>
            <a:ext cx="8458200" cy="6248400"/>
          </a:xfrm>
        </p:spPr>
        <p:txBody>
          <a:bodyPr/>
          <a:lstStyle/>
          <a:p>
            <a:pPr>
              <a:lnSpc>
                <a:spcPct val="80000"/>
              </a:lnSpc>
              <a:buFontTx/>
              <a:buNone/>
            </a:pPr>
            <a:r>
              <a:rPr lang="sr-Latn-CS" altLang="sr-Latn-RS" sz="2400" b="1" u="sng" dirty="0">
                <a:solidFill>
                  <a:srgbClr val="333333"/>
                </a:solidFill>
                <a:effectLst>
                  <a:outerShdw blurRad="38100" dist="38100" dir="2700000" algn="tl">
                    <a:srgbClr val="000000"/>
                  </a:outerShdw>
                </a:effectLst>
                <a:latin typeface="Times New Roman" pitchFamily="18" charset="0"/>
              </a:rPr>
              <a:t>I</a:t>
            </a:r>
            <a:r>
              <a:rPr lang="en-US" altLang="sr-Latn-RS" sz="2400" b="1" u="sng" dirty="0" err="1">
                <a:solidFill>
                  <a:srgbClr val="333333"/>
                </a:solidFill>
                <a:effectLst>
                  <a:outerShdw blurRad="38100" dist="38100" dir="2700000" algn="tl">
                    <a:srgbClr val="000000"/>
                  </a:outerShdw>
                </a:effectLst>
                <a:latin typeface="Times New Roman" pitchFamily="18" charset="0"/>
              </a:rPr>
              <a:t>ndirektna</a:t>
            </a:r>
            <a:r>
              <a:rPr lang="sr-Latn-CS" altLang="sr-Latn-RS" sz="2400" b="1" u="sng" dirty="0">
                <a:solidFill>
                  <a:srgbClr val="333333"/>
                </a:solidFill>
                <a:effectLst>
                  <a:outerShdw blurRad="38100" dist="38100" dir="2700000" algn="tl">
                    <a:srgbClr val="000000"/>
                  </a:outerShdw>
                </a:effectLst>
                <a:latin typeface="Times New Roman" pitchFamily="18" charset="0"/>
              </a:rPr>
              <a:t> (</a:t>
            </a:r>
            <a:r>
              <a:rPr lang="en-US" altLang="sr-Latn-RS" sz="2400" b="1" u="sng" dirty="0" err="1">
                <a:solidFill>
                  <a:srgbClr val="333333"/>
                </a:solidFill>
                <a:effectLst>
                  <a:outerShdw blurRad="38100" dist="38100" dir="2700000" algn="tl">
                    <a:srgbClr val="000000"/>
                  </a:outerShdw>
                </a:effectLst>
                <a:latin typeface="Times New Roman" pitchFamily="18" charset="0"/>
              </a:rPr>
              <a:t>posredna</a:t>
            </a:r>
            <a:r>
              <a:rPr lang="sr-Latn-CS" altLang="sr-Latn-RS" sz="2400" b="1" u="sng" dirty="0">
                <a:solidFill>
                  <a:srgbClr val="333333"/>
                </a:solidFill>
                <a:effectLst>
                  <a:outerShdw blurRad="38100" dist="38100" dir="2700000" algn="tl">
                    <a:srgbClr val="000000"/>
                  </a:outerShdw>
                </a:effectLst>
                <a:latin typeface="Times New Roman" pitchFamily="18" charset="0"/>
              </a:rPr>
              <a:t>) detekcija, funkcionizacija </a:t>
            </a:r>
          </a:p>
          <a:p>
            <a:pPr>
              <a:lnSpc>
                <a:spcPct val="80000"/>
              </a:lnSpc>
              <a:buFontTx/>
              <a:buNone/>
            </a:pPr>
            <a:r>
              <a:rPr lang="sr-Latn-CS" altLang="sr-Latn-RS" sz="2400" b="1" u="sng" dirty="0">
                <a:solidFill>
                  <a:srgbClr val="333333"/>
                </a:solidFill>
                <a:effectLst>
                  <a:outerShdw blurRad="38100" dist="38100" dir="2700000" algn="tl">
                    <a:srgbClr val="000000"/>
                  </a:outerShdw>
                </a:effectLst>
                <a:latin typeface="Times New Roman" pitchFamily="18" charset="0"/>
              </a:rPr>
              <a:t>SERS površine:</a:t>
            </a:r>
          </a:p>
          <a:p>
            <a:pPr>
              <a:lnSpc>
                <a:spcPct val="80000"/>
              </a:lnSpc>
              <a:buFontTx/>
              <a:buNone/>
            </a:pPr>
            <a:endParaRPr lang="sr-Latn-CS" altLang="sr-Latn-RS" sz="24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u</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posrednoj</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metodi</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površina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smtClean="0">
                <a:solidFill>
                  <a:srgbClr val="333333"/>
                </a:solidFill>
                <a:effectLst>
                  <a:outerShdw blurRad="38100" dist="38100" dir="2700000" algn="tl">
                    <a:srgbClr val="000000"/>
                  </a:outerShdw>
                </a:effectLst>
                <a:latin typeface="Times New Roman" pitchFamily="18" charset="0"/>
              </a:rPr>
              <a:t>nanostruktu</a:t>
            </a:r>
            <a:r>
              <a:rPr lang="sr-Latn-RS" altLang="sr-Latn-RS" sz="1900" b="1" dirty="0" smtClean="0">
                <a:solidFill>
                  <a:srgbClr val="333333"/>
                </a:solidFill>
                <a:effectLst>
                  <a:outerShdw blurRad="38100" dist="38100" dir="2700000" algn="tl">
                    <a:srgbClr val="000000"/>
                  </a:outerShdw>
                </a:effectLst>
                <a:latin typeface="Times New Roman" pitchFamily="18" charset="0"/>
              </a:rPr>
              <a:t>riranog</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su</a:t>
            </a:r>
            <a:r>
              <a:rPr lang="sr-Latn-CS" altLang="sr-Latn-RS" sz="1900" b="1" dirty="0">
                <a:solidFill>
                  <a:srgbClr val="333333"/>
                </a:solidFill>
                <a:effectLst>
                  <a:outerShdw blurRad="38100" dist="38100" dir="2700000" algn="tl">
                    <a:srgbClr val="000000"/>
                  </a:outerShdw>
                </a:effectLst>
                <a:latin typeface="Times New Roman" pitchFamily="18" charset="0"/>
              </a:rPr>
              <a:t>p</a:t>
            </a:r>
            <a:r>
              <a:rPr lang="en-US" altLang="sr-Latn-RS" sz="1900" b="1" dirty="0">
                <a:solidFill>
                  <a:srgbClr val="333333"/>
                </a:solidFill>
                <a:effectLst>
                  <a:outerShdw blurRad="38100" dist="38100" dir="2700000" algn="tl">
                    <a:srgbClr val="000000"/>
                  </a:outerShdw>
                </a:effectLst>
                <a:latin typeface="Times New Roman" pitchFamily="18" charset="0"/>
              </a:rPr>
              <a:t>strata se </a:t>
            </a:r>
            <a:r>
              <a:rPr lang="sr-Latn-C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smtClean="0">
                <a:solidFill>
                  <a:srgbClr val="FF0066"/>
                </a:solidFill>
                <a:effectLst>
                  <a:outerShdw blurRad="38100" dist="38100" dir="2700000" algn="tl">
                    <a:srgbClr val="000000"/>
                  </a:outerShdw>
                </a:effectLst>
                <a:latin typeface="Times New Roman" pitchFamily="18" charset="0"/>
              </a:rPr>
              <a:t>„</a:t>
            </a:r>
            <a:r>
              <a:rPr lang="en-US" altLang="sr-Latn-RS" sz="1900" b="1" dirty="0" err="1">
                <a:solidFill>
                  <a:srgbClr val="FF0066"/>
                </a:solidFill>
                <a:effectLst>
                  <a:outerShdw blurRad="38100" dist="38100" dir="2700000" algn="tl">
                    <a:srgbClr val="000000"/>
                  </a:outerShdw>
                </a:effectLst>
                <a:latin typeface="Times New Roman" pitchFamily="18" charset="0"/>
              </a:rPr>
              <a:t>funkcionalizuje</a:t>
            </a:r>
            <a:r>
              <a:rPr lang="en-US" altLang="sr-Latn-RS" sz="1900" b="1" dirty="0">
                <a:solidFill>
                  <a:srgbClr val="FF0066"/>
                </a:solidFill>
                <a:effectLst>
                  <a:outerShdw blurRad="38100" dist="38100" dir="2700000" algn="tl">
                    <a:srgbClr val="000000"/>
                  </a:outerShdw>
                </a:effectLst>
                <a:latin typeface="Times New Roman" pitchFamily="18" charset="0"/>
              </a:rPr>
              <a:t>“</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en-US" altLang="sr-Latn-RS" sz="1900" b="1" dirty="0" err="1" smtClean="0">
                <a:solidFill>
                  <a:srgbClr val="333333"/>
                </a:solidFill>
                <a:effectLst>
                  <a:outerShdw blurRad="38100" dist="38100" dir="2700000" algn="tl">
                    <a:srgbClr val="000000"/>
                  </a:outerShdw>
                </a:effectLst>
                <a:latin typeface="Times New Roman" pitchFamily="18" charset="0"/>
              </a:rPr>
              <a:t>određenim</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sr-Latn-CS" altLang="sr-Latn-RS" sz="1900" b="1" dirty="0" smtClean="0">
                <a:solidFill>
                  <a:srgbClr val="333333"/>
                </a:solidFill>
                <a:effectLst>
                  <a:outerShdw blurRad="38100" dist="38100" dir="2700000" algn="tl">
                    <a:srgbClr val="000000"/>
                  </a:outerShdw>
                </a:effectLst>
                <a:latin typeface="Times New Roman" pitchFamily="18" charset="0"/>
              </a:rPr>
              <a:t>m</a:t>
            </a:r>
            <a:r>
              <a:rPr lang="en-US" altLang="sr-Latn-RS" sz="1900" b="1" dirty="0" err="1">
                <a:solidFill>
                  <a:srgbClr val="333333"/>
                </a:solidFill>
                <a:effectLst>
                  <a:outerShdw blurRad="38100" dist="38100" dir="2700000" algn="tl">
                    <a:srgbClr val="000000"/>
                  </a:outerShdw>
                </a:effectLst>
                <a:latin typeface="Times New Roman" pitchFamily="18" charset="0"/>
              </a:rPr>
              <a:t>olekulima</a:t>
            </a:r>
            <a:r>
              <a:rPr lang="sr-Latn-CS" altLang="sr-Latn-RS" sz="1900" b="1" dirty="0">
                <a:solidFill>
                  <a:srgbClr val="333333"/>
                </a:solidFill>
                <a:effectLst>
                  <a:outerShdw blurRad="38100" dist="38100" dir="2700000" algn="tl">
                    <a:srgbClr val="000000"/>
                  </a:outerShdw>
                </a:effectLst>
                <a:latin typeface="Times New Roman" pitchFamily="18" charset="0"/>
              </a:rPr>
              <a:t> (obeleživačima, </a:t>
            </a:r>
            <a:r>
              <a:rPr lang="sr-Latn-CS" altLang="sr-Latn-RS" sz="1900" i="1" dirty="0" smtClean="0">
                <a:solidFill>
                  <a:srgbClr val="333333"/>
                </a:solidFill>
                <a:effectLst>
                  <a:outerShdw blurRad="38100" dist="38100" dir="2700000" algn="tl">
                    <a:srgbClr val="000000"/>
                  </a:outerShdw>
                </a:effectLst>
                <a:latin typeface="Times New Roman" pitchFamily="18" charset="0"/>
              </a:rPr>
              <a:t>engl</a:t>
            </a:r>
            <a:r>
              <a:rPr lang="sr-Latn-CS" altLang="sr-Latn-RS" sz="1900" i="1" dirty="0">
                <a:solidFill>
                  <a:srgbClr val="333333"/>
                </a:solidFill>
                <a:effectLst>
                  <a:outerShdw blurRad="38100" dist="38100" dir="2700000" algn="tl">
                    <a:srgbClr val="000000"/>
                  </a:outerShdw>
                </a:effectLst>
                <a:latin typeface="Times New Roman" pitchFamily="18" charset="0"/>
              </a:rPr>
              <a:t>. </a:t>
            </a:r>
            <a:r>
              <a:rPr lang="sr-Latn-CS" altLang="sr-Latn-RS" sz="1900" i="1" dirty="0">
                <a:solidFill>
                  <a:srgbClr val="FF0066"/>
                </a:solidFill>
                <a:effectLst>
                  <a:outerShdw blurRad="38100" dist="38100" dir="2700000" algn="tl">
                    <a:srgbClr val="000000"/>
                  </a:outerShdw>
                </a:effectLst>
                <a:latin typeface="Times New Roman" pitchFamily="18" charset="0"/>
              </a:rPr>
              <a:t>tag</a:t>
            </a:r>
            <a:r>
              <a:rPr lang="sr-Latn-CS" altLang="sr-Latn-RS" sz="1900" b="1" dirty="0">
                <a:solidFill>
                  <a:srgbClr val="333333"/>
                </a:solidFill>
                <a:effectLst>
                  <a:outerShdw blurRad="38100" dist="38100" dir="2700000" algn="tl">
                    <a:srgbClr val="000000"/>
                  </a:outerShdw>
                </a:effectLst>
                <a:latin typeface="Times New Roman" pitchFamily="18" charset="0"/>
              </a:rPr>
              <a:t>)</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en-US" altLang="sr-Latn-RS" sz="1900" b="1" dirty="0" err="1">
                <a:solidFill>
                  <a:srgbClr val="4D4D4D"/>
                </a:solidFill>
                <a:effectLst>
                  <a:outerShdw blurRad="38100" dist="38100" dir="2700000" algn="tl">
                    <a:srgbClr val="000000"/>
                  </a:outerShdw>
                </a:effectLst>
                <a:latin typeface="Times New Roman" pitchFamily="18" charset="0"/>
              </a:rPr>
              <a:t>kao</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en-US" altLang="sr-Latn-RS" sz="1900" b="1" dirty="0" err="1">
                <a:solidFill>
                  <a:srgbClr val="4D4D4D"/>
                </a:solidFill>
                <a:effectLst>
                  <a:outerShdw blurRad="38100" dist="38100" dir="2700000" algn="tl">
                    <a:srgbClr val="000000"/>
                  </a:outerShdw>
                </a:effectLst>
                <a:latin typeface="Times New Roman" pitchFamily="18" charset="0"/>
              </a:rPr>
              <a:t>što</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en-US" altLang="sr-Latn-RS" sz="1900" b="1" dirty="0" err="1">
                <a:solidFill>
                  <a:srgbClr val="4D4D4D"/>
                </a:solidFill>
                <a:effectLst>
                  <a:outerShdw blurRad="38100" dist="38100" dir="2700000" algn="tl">
                    <a:srgbClr val="000000"/>
                  </a:outerShdw>
                </a:effectLst>
                <a:latin typeface="Times New Roman" pitchFamily="18" charset="0"/>
              </a:rPr>
              <a:t>su</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sr-Latn-CS" altLang="sr-Latn-RS" sz="1900" b="1" dirty="0" smtClean="0">
                <a:solidFill>
                  <a:srgbClr val="FF0066"/>
                </a:solidFill>
                <a:effectLst>
                  <a:outerShdw blurRad="38100" dist="38100" dir="2700000" algn="tl">
                    <a:srgbClr val="000000"/>
                  </a:outerShdw>
                </a:effectLst>
                <a:latin typeface="Times New Roman" pitchFamily="18" charset="0"/>
              </a:rPr>
              <a:t> </a:t>
            </a:r>
            <a:r>
              <a:rPr lang="en-US" altLang="sr-Latn-RS" sz="1900" b="1" dirty="0" err="1">
                <a:solidFill>
                  <a:srgbClr val="FF0066"/>
                </a:solidFill>
                <a:effectLst>
                  <a:outerShdw blurRad="38100" dist="38100" dir="2700000" algn="tl">
                    <a:srgbClr val="000000"/>
                  </a:outerShdw>
                </a:effectLst>
                <a:latin typeface="Times New Roman" pitchFamily="18" charset="0"/>
              </a:rPr>
              <a:t>alkantioli</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en-US" altLang="sr-Latn-RS" sz="1900" b="1" dirty="0" err="1">
                <a:solidFill>
                  <a:srgbClr val="4D4D4D"/>
                </a:solidFill>
                <a:effectLst>
                  <a:outerShdw blurRad="38100" dist="38100" dir="2700000" algn="tl">
                    <a:srgbClr val="000000"/>
                  </a:outerShdw>
                </a:effectLst>
                <a:latin typeface="Times New Roman" pitchFamily="18" charset="0"/>
              </a:rPr>
              <a:t>ili</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en-US" altLang="sr-Latn-RS" sz="1900" b="1" dirty="0" err="1">
                <a:solidFill>
                  <a:srgbClr val="4D4D4D"/>
                </a:solidFill>
                <a:effectLst>
                  <a:outerShdw blurRad="38100" dist="38100" dir="2700000" algn="tl">
                    <a:srgbClr val="000000"/>
                  </a:outerShdw>
                </a:effectLst>
                <a:latin typeface="Times New Roman" pitchFamily="18" charset="0"/>
              </a:rPr>
              <a:t>čak</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en-US" altLang="sr-Latn-RS" sz="1900" b="1" dirty="0" err="1" smtClean="0">
                <a:solidFill>
                  <a:srgbClr val="FF0066"/>
                </a:solidFill>
                <a:effectLst>
                  <a:outerShdw blurRad="38100" dist="38100" dir="2700000" algn="tl">
                    <a:srgbClr val="000000"/>
                  </a:outerShdw>
                </a:effectLst>
                <a:latin typeface="Times New Roman" pitchFamily="18" charset="0"/>
              </a:rPr>
              <a:t>složeni</a:t>
            </a:r>
            <a:r>
              <a:rPr lang="en-US" altLang="sr-Latn-RS" sz="1900" b="1" dirty="0" smtClean="0">
                <a:solidFill>
                  <a:srgbClr val="FF0066"/>
                </a:solidFill>
                <a:effectLst>
                  <a:outerShdw blurRad="38100" dist="38100" dir="2700000" algn="tl">
                    <a:srgbClr val="000000"/>
                  </a:outerShdw>
                </a:effectLst>
                <a:latin typeface="Times New Roman" pitchFamily="18" charset="0"/>
              </a:rPr>
              <a:t> </a:t>
            </a:r>
            <a:r>
              <a:rPr lang="en-US" altLang="sr-Latn-RS" sz="1900" b="1" dirty="0" err="1">
                <a:solidFill>
                  <a:srgbClr val="FF0066"/>
                </a:solidFill>
                <a:effectLst>
                  <a:outerShdw blurRad="38100" dist="38100" dir="2700000" algn="tl">
                    <a:srgbClr val="000000"/>
                  </a:outerShdw>
                </a:effectLst>
                <a:latin typeface="Times New Roman" pitchFamily="18" charset="0"/>
              </a:rPr>
              <a:t>makromolekuli</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koji</a:t>
            </a:r>
            <a:r>
              <a:rPr lang="en-US" altLang="sr-Latn-RS" sz="1900" b="1" dirty="0">
                <a:solidFill>
                  <a:srgbClr val="333333"/>
                </a:solidFill>
                <a:effectLst>
                  <a:outerShdw blurRad="38100" dist="38100" dir="2700000" algn="tl">
                    <a:srgbClr val="000000"/>
                  </a:outerShdw>
                </a:effectLst>
                <a:latin typeface="Times New Roman" pitchFamily="18" charset="0"/>
              </a:rPr>
              <a:t> u </a:t>
            </a:r>
            <a:r>
              <a:rPr lang="en-US" altLang="sr-Latn-RS" sz="1900" b="1" dirty="0" err="1">
                <a:solidFill>
                  <a:srgbClr val="333333"/>
                </a:solidFill>
                <a:effectLst>
                  <a:outerShdw blurRad="38100" dist="38100" dir="2700000" algn="tl">
                    <a:srgbClr val="000000"/>
                  </a:outerShdw>
                </a:effectLst>
                <a:latin typeface="Times New Roman" pitchFamily="18" charset="0"/>
              </a:rPr>
              <a:t>isto</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smtClean="0">
                <a:solidFill>
                  <a:srgbClr val="333333"/>
                </a:solidFill>
                <a:effectLst>
                  <a:outerShdw blurRad="38100" dist="38100" dir="2700000" algn="tl">
                    <a:srgbClr val="000000"/>
                  </a:outerShdw>
                </a:effectLst>
                <a:latin typeface="Times New Roman" pitchFamily="18" charset="0"/>
              </a:rPr>
              <a:t>vreme</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omogućavaju</a:t>
            </a:r>
            <a:r>
              <a:rPr lang="sr-Latn-CS" altLang="sr-Latn-RS" sz="1900" b="1" dirty="0">
                <a:solidFill>
                  <a:srgbClr val="333333"/>
                </a:solidFill>
                <a:effectLst>
                  <a:outerShdw blurRad="38100" dist="38100" dir="2700000" algn="tl">
                    <a:srgbClr val="000000"/>
                  </a:outerShdw>
                </a:effectLst>
                <a:latin typeface="Times New Roman" pitchFamily="18" charset="0"/>
              </a:rPr>
              <a:t>:</a:t>
            </a:r>
          </a:p>
          <a:p>
            <a:pPr marL="0" indent="0">
              <a:lnSpc>
                <a:spcPct val="80000"/>
              </a:lnSpc>
              <a:buNone/>
            </a:pPr>
            <a:r>
              <a:rPr lang="sr-Latn-CS" altLang="sr-Latn-RS" sz="1900" b="1" dirty="0">
                <a:solidFill>
                  <a:srgbClr val="333333"/>
                </a:solidFill>
                <a:effectLst>
                  <a:outerShdw blurRad="38100" dist="38100" dir="2700000" algn="tl">
                    <a:srgbClr val="000000"/>
                  </a:outerShdw>
                </a:effectLst>
                <a:latin typeface="Times New Roman" pitchFamily="18" charset="0"/>
              </a:rPr>
              <a:t>                      </a:t>
            </a:r>
            <a:endParaRPr lang="sr-Latn-CS" altLang="sr-Latn-RS" sz="1900" b="1" dirty="0" smtClean="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1900" b="1" dirty="0">
                <a:solidFill>
                  <a:srgbClr val="333333"/>
                </a:solidFill>
                <a:effectLst>
                  <a:outerShdw blurRad="38100" dist="38100" dir="2700000" algn="tl">
                    <a:srgbClr val="000000"/>
                  </a:outerShdw>
                </a:effectLst>
                <a:latin typeface="Times New Roman" pitchFamily="18" charset="0"/>
              </a:rPr>
              <a:t> </a:t>
            </a:r>
            <a:r>
              <a:rPr lang="sr-Latn-CS" altLang="sr-Latn-RS" sz="1900" b="1" dirty="0" smtClean="0">
                <a:solidFill>
                  <a:srgbClr val="333333"/>
                </a:solidFill>
                <a:effectLst>
                  <a:outerShdw blurRad="38100" dist="38100" dir="2700000" algn="tl">
                    <a:srgbClr val="000000"/>
                  </a:outerShdw>
                </a:effectLst>
                <a:latin typeface="Times New Roman" pitchFamily="18" charset="0"/>
              </a:rPr>
              <a:t>                     - </a:t>
            </a:r>
            <a:r>
              <a:rPr lang="en-US" altLang="sr-Latn-RS" sz="1900" b="1" dirty="0" err="1">
                <a:solidFill>
                  <a:srgbClr val="333333"/>
                </a:solidFill>
                <a:effectLst>
                  <a:outerShdw blurRad="38100" dist="38100" dir="2700000" algn="tl">
                    <a:srgbClr val="000000"/>
                  </a:outerShdw>
                </a:effectLst>
                <a:latin typeface="Times New Roman" pitchFamily="18" charset="0"/>
              </a:rPr>
              <a:t>zaštitu</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smtClean="0">
                <a:solidFill>
                  <a:srgbClr val="333333"/>
                </a:solidFill>
                <a:effectLst>
                  <a:outerShdw blurRad="38100" dist="38100" dir="2700000" algn="tl">
                    <a:srgbClr val="000000"/>
                  </a:outerShdw>
                </a:effectLst>
                <a:latin typeface="Times New Roman" pitchFamily="18" charset="0"/>
              </a:rPr>
              <a:t>analita</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a:solidFill>
                  <a:srgbClr val="333333"/>
                </a:solidFill>
                <a:effectLst>
                  <a:outerShdw blurRad="38100" dist="38100" dir="2700000" algn="tl">
                    <a:srgbClr val="000000"/>
                  </a:outerShdw>
                </a:effectLst>
                <a:latin typeface="Times New Roman" pitchFamily="18" charset="0"/>
              </a:rPr>
              <a:t>od </a:t>
            </a:r>
            <a:r>
              <a:rPr lang="en-US" altLang="sr-Latn-RS" sz="1900" b="1" dirty="0" err="1" smtClean="0">
                <a:solidFill>
                  <a:srgbClr val="333333"/>
                </a:solidFill>
                <a:effectLst>
                  <a:outerShdw blurRad="38100" dist="38100" dir="2700000" algn="tl">
                    <a:srgbClr val="000000"/>
                  </a:outerShdw>
                </a:effectLst>
                <a:latin typeface="Times New Roman" pitchFamily="18" charset="0"/>
              </a:rPr>
              <a:t>oksidujuće</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metalne</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površine</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i</a:t>
            </a:r>
            <a:r>
              <a:rPr lang="en-US" altLang="sr-Latn-RS" sz="1900" b="1" dirty="0">
                <a:solidFill>
                  <a:srgbClr val="333333"/>
                </a:solidFill>
                <a:effectLst>
                  <a:outerShdw blurRad="38100" dist="38100" dir="2700000" algn="tl">
                    <a:srgbClr val="000000"/>
                  </a:outerShdw>
                </a:effectLst>
                <a:latin typeface="Times New Roman" pitchFamily="18" charset="0"/>
              </a:rPr>
              <a:t> </a:t>
            </a: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1900" b="1" dirty="0">
                <a:solidFill>
                  <a:srgbClr val="333333"/>
                </a:solidFill>
                <a:effectLst>
                  <a:outerShdw blurRad="38100" dist="38100" dir="2700000" algn="tl">
                    <a:srgbClr val="000000"/>
                  </a:outerShdw>
                </a:effectLst>
                <a:latin typeface="Times New Roman" pitchFamily="18" charset="0"/>
              </a:rPr>
              <a:t>                      - </a:t>
            </a:r>
            <a:r>
              <a:rPr lang="en-US" altLang="sr-Latn-RS" sz="1900" b="1" dirty="0" err="1" smtClean="0">
                <a:solidFill>
                  <a:srgbClr val="333333"/>
                </a:solidFill>
                <a:effectLst>
                  <a:outerShdw blurRad="38100" dist="38100" dir="2700000" algn="tl">
                    <a:srgbClr val="000000"/>
                  </a:outerShdw>
                </a:effectLst>
                <a:latin typeface="Times New Roman" pitchFamily="18" charset="0"/>
              </a:rPr>
              <a:t>dovoljnu</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smtClean="0">
                <a:solidFill>
                  <a:srgbClr val="333333"/>
                </a:solidFill>
                <a:effectLst>
                  <a:outerShdw blurRad="38100" dist="38100" dir="2700000" algn="tl">
                    <a:srgbClr val="000000"/>
                  </a:outerShdw>
                </a:effectLst>
                <a:latin typeface="Times New Roman" pitchFamily="18" charset="0"/>
              </a:rPr>
              <a:t>blizinu</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analita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na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istoj</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toj</a:t>
            </a:r>
            <a:r>
              <a:rPr lang="sr-Latn-C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površini</a:t>
            </a: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molekuli </a:t>
            </a:r>
            <a:r>
              <a:rPr lang="sr-Latn-CS" altLang="sr-Latn-RS" sz="1900" b="1" dirty="0">
                <a:solidFill>
                  <a:srgbClr val="333333"/>
                </a:solidFill>
                <a:effectLst>
                  <a:outerShdw blurRad="38100" dist="38100" dir="2700000" algn="tl">
                    <a:srgbClr val="000000"/>
                  </a:outerShdw>
                </a:effectLst>
                <a:latin typeface="Times New Roman" pitchFamily="18" charset="0"/>
              </a:rPr>
              <a:t>koji su se do sad veoma često koristili kao obeleživači su:</a:t>
            </a:r>
            <a:endParaRPr lang="sr-Latn-CS" altLang="sr-Latn-RS" sz="1900" b="1" dirty="0">
              <a:solidFill>
                <a:srgbClr val="4D4D4D"/>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900" b="1" dirty="0">
                <a:solidFill>
                  <a:srgbClr val="FF0066"/>
                </a:solidFill>
                <a:effectLst>
                  <a:outerShdw blurRad="38100" dist="38100" dir="2700000" algn="tl">
                    <a:srgbClr val="000000"/>
                  </a:outerShdw>
                </a:effectLst>
                <a:latin typeface="Times New Roman" pitchFamily="18" charset="0"/>
              </a:rPr>
              <a:t>                                       - enzimi</a:t>
            </a:r>
          </a:p>
          <a:p>
            <a:pPr>
              <a:lnSpc>
                <a:spcPct val="80000"/>
              </a:lnSpc>
              <a:buFontTx/>
              <a:buNone/>
            </a:pPr>
            <a:r>
              <a:rPr lang="sr-Latn-CS" altLang="sr-Latn-RS" sz="1900" b="1" dirty="0">
                <a:solidFill>
                  <a:srgbClr val="FF0066"/>
                </a:solidFill>
                <a:effectLst>
                  <a:outerShdw blurRad="38100" dist="38100" dir="2700000" algn="tl">
                    <a:srgbClr val="000000"/>
                  </a:outerShdw>
                </a:effectLst>
                <a:latin typeface="Times New Roman" pitchFamily="18" charset="0"/>
              </a:rPr>
              <a:t>                                       - boje</a:t>
            </a:r>
          </a:p>
          <a:p>
            <a:pPr>
              <a:lnSpc>
                <a:spcPct val="80000"/>
              </a:lnSpc>
              <a:buFontTx/>
              <a:buNone/>
            </a:pPr>
            <a:r>
              <a:rPr lang="sr-Latn-CS" altLang="sr-Latn-RS" sz="1900" b="1" dirty="0">
                <a:solidFill>
                  <a:srgbClr val="FF0066"/>
                </a:solidFill>
                <a:effectLst>
                  <a:outerShdw blurRad="38100" dist="38100" dir="2700000" algn="tl">
                    <a:srgbClr val="000000"/>
                  </a:outerShdw>
                </a:effectLst>
                <a:latin typeface="Times New Roman" pitchFamily="18" charset="0"/>
              </a:rPr>
              <a:t>                                       - molekulske fluorofore </a:t>
            </a:r>
            <a:r>
              <a:rPr lang="sr-Latn-CS" altLang="sr-Latn-RS" sz="1900" b="1" dirty="0" smtClean="0">
                <a:solidFill>
                  <a:srgbClr val="FF0066"/>
                </a:solidFill>
                <a:effectLst>
                  <a:outerShdw blurRad="38100" dist="38100" dir="2700000" algn="tl">
                    <a:srgbClr val="000000"/>
                  </a:outerShdw>
                </a:effectLst>
                <a:latin typeface="Times New Roman" pitchFamily="18" charset="0"/>
              </a:rPr>
              <a:t> </a:t>
            </a:r>
            <a:endParaRPr lang="sr-Latn-CS" altLang="sr-Latn-RS" sz="19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900" b="1" dirty="0">
                <a:solidFill>
                  <a:srgbClr val="FF0066"/>
                </a:solidFill>
                <a:effectLst>
                  <a:outerShdw blurRad="38100" dist="38100" dir="2700000" algn="tl">
                    <a:srgbClr val="000000"/>
                  </a:outerShdw>
                </a:effectLst>
                <a:latin typeface="Times New Roman" pitchFamily="18" charset="0"/>
              </a:rPr>
              <a:t>                                       - kvantne tačke</a:t>
            </a:r>
            <a:r>
              <a:rPr lang="sr-Latn-CS" altLang="sr-Latn-RS" sz="1900" b="1" dirty="0" smtClean="0">
                <a:solidFill>
                  <a:srgbClr val="FF0066"/>
                </a:solidFill>
                <a:effectLst>
                  <a:outerShdw blurRad="38100" dist="38100" dir="2700000" algn="tl">
                    <a:srgbClr val="000000"/>
                  </a:outerShdw>
                </a:effectLst>
                <a:latin typeface="Times New Roman" pitchFamily="18" charset="0"/>
              </a:rPr>
              <a:t>* i dr.</a:t>
            </a:r>
            <a:endParaRPr lang="sr-Latn-CS" altLang="sr-Latn-RS" sz="19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900" b="1" dirty="0">
              <a:solidFill>
                <a:srgbClr val="FF0066"/>
              </a:solidFill>
              <a:effectLst>
                <a:outerShdw blurRad="38100" dist="38100" dir="2700000" algn="tl">
                  <a:srgbClr val="000000"/>
                </a:outerShdw>
              </a:effectLst>
              <a:latin typeface="Times New Roman" pitchFamily="18" charset="0"/>
            </a:endParaRPr>
          </a:p>
          <a:p>
            <a:pPr>
              <a:lnSpc>
                <a:spcPct val="80000"/>
              </a:lnSpc>
            </a:pPr>
            <a:endParaRPr lang="en-US" altLang="sr-Latn-RS" sz="1900" dirty="0">
              <a:latin typeface="Times New Roman" pitchFamily="18" charset="0"/>
            </a:endParaRPr>
          </a:p>
          <a:p>
            <a:pPr>
              <a:lnSpc>
                <a:spcPct val="80000"/>
              </a:lnSpc>
              <a:buFontTx/>
              <a:buNone/>
            </a:pPr>
            <a:endParaRPr lang="sr-Latn-CS" altLang="sr-Latn-RS" sz="1900" b="1" dirty="0">
              <a:solidFill>
                <a:srgbClr val="4D4D4D"/>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800" b="1" dirty="0">
              <a:solidFill>
                <a:srgbClr val="4D4D4D"/>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800" b="1" dirty="0">
              <a:solidFill>
                <a:srgbClr val="4D4D4D"/>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800" b="1" dirty="0">
                <a:solidFill>
                  <a:srgbClr val="4D4D4D"/>
                </a:solidFill>
                <a:effectLst>
                  <a:outerShdw blurRad="38100" dist="38100" dir="2700000" algn="tl">
                    <a:srgbClr val="000000"/>
                  </a:outerShdw>
                </a:effectLst>
                <a:latin typeface="Times New Roman" pitchFamily="18" charset="0"/>
              </a:rPr>
              <a:t>              </a:t>
            </a:r>
            <a:endParaRPr lang="en-US" altLang="sr-Latn-RS" sz="800" b="1" dirty="0">
              <a:solidFill>
                <a:srgbClr val="4D4D4D"/>
              </a:solidFill>
              <a:effectLst>
                <a:outerShdw blurRad="38100" dist="38100" dir="2700000" algn="tl">
                  <a:srgbClr val="000000"/>
                </a:outerShdw>
              </a:effectLst>
              <a:latin typeface="Times New Roman" pitchFamily="18" charset="0"/>
            </a:endParaRPr>
          </a:p>
        </p:txBody>
      </p:sp>
      <p:sp>
        <p:nvSpPr>
          <p:cNvPr id="802849" name="Rectangle 33"/>
          <p:cNvSpPr>
            <a:spLocks noChangeArrowheads="1"/>
          </p:cNvSpPr>
          <p:nvPr/>
        </p:nvSpPr>
        <p:spPr bwMode="auto">
          <a:xfrm>
            <a:off x="286870" y="4992874"/>
            <a:ext cx="8704729" cy="1668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80000"/>
              </a:lnSpc>
              <a:spcBef>
                <a:spcPct val="20000"/>
              </a:spcBef>
            </a:pPr>
            <a:r>
              <a:rPr lang="sr-Latn-CS" altLang="sr-Latn-RS" sz="1600" b="1" i="1" dirty="0">
                <a:solidFill>
                  <a:srgbClr val="333333"/>
                </a:solidFill>
                <a:effectLst>
                  <a:outerShdw blurRad="38100" dist="38100" dir="2700000" algn="tl">
                    <a:srgbClr val="000000"/>
                  </a:outerShdw>
                </a:effectLst>
                <a:latin typeface="Times New Roman" pitchFamily="18" charset="0"/>
              </a:rPr>
              <a:t>kvantne tačke*</a:t>
            </a:r>
            <a:r>
              <a:rPr lang="sr-Latn-CS" altLang="sr-Latn-RS" sz="1600" dirty="0">
                <a:effectLst>
                  <a:outerShdw blurRad="38100" dist="38100" dir="2700000" algn="tl">
                    <a:srgbClr val="FFFFFF"/>
                  </a:outerShdw>
                </a:effectLst>
                <a:latin typeface="Times New Roman" pitchFamily="18" charset="0"/>
              </a:rPr>
              <a:t> - </a:t>
            </a:r>
            <a:r>
              <a:rPr lang="sr-Latn-CS" altLang="sr-Latn-RS" sz="1600" b="1" dirty="0">
                <a:effectLst>
                  <a:outerShdw blurRad="38100" dist="38100" dir="2700000" algn="tl">
                    <a:srgbClr val="FFFFFF"/>
                  </a:outerShdw>
                </a:effectLst>
                <a:latin typeface="Times New Roman" pitchFamily="18" charset="0"/>
              </a:rPr>
              <a:t>su nanokristali napravljeni od </a:t>
            </a:r>
            <a:r>
              <a:rPr lang="sr-Latn-CS" altLang="sr-Latn-RS" sz="1600" b="1" dirty="0" smtClean="0">
                <a:effectLst>
                  <a:outerShdw blurRad="38100" dist="38100" dir="2700000" algn="tl">
                    <a:srgbClr val="FFFFFF"/>
                  </a:outerShdw>
                </a:effectLst>
                <a:latin typeface="Times New Roman" pitchFamily="18" charset="0"/>
              </a:rPr>
              <a:t>poluprovodničkih </a:t>
            </a:r>
            <a:r>
              <a:rPr lang="sr-Latn-CS" altLang="sr-Latn-RS" sz="1600" b="1" dirty="0">
                <a:effectLst>
                  <a:outerShdw blurRad="38100" dist="38100" dir="2700000" algn="tl">
                    <a:srgbClr val="FFFFFF"/>
                  </a:outerShdw>
                </a:effectLst>
                <a:latin typeface="Times New Roman" pitchFamily="18" charset="0"/>
              </a:rPr>
              <a:t>materijala </a:t>
            </a:r>
            <a:r>
              <a:rPr lang="sr-Latn-CS" altLang="sr-Latn-RS" sz="1600" dirty="0">
                <a:effectLst>
                  <a:outerShdw blurRad="38100" dist="38100" dir="2700000" algn="tl">
                    <a:srgbClr val="FFFFFF"/>
                  </a:outerShdw>
                </a:effectLst>
                <a:latin typeface="Times New Roman" pitchFamily="18" charset="0"/>
              </a:rPr>
              <a:t>koji zbog malih dimenzija (2-10 nm, 10-50 atoma) ispoljavaju kvantno-mehaničke osobine. Elektronske osobine kvantnih tačaka su između osobina poluprovodnika i molekula sa </a:t>
            </a:r>
            <a:r>
              <a:rPr lang="sr-Latn-CS" altLang="sr-Latn-RS" sz="1600" dirty="0" smtClean="0">
                <a:effectLst>
                  <a:outerShdw blurRad="38100" dist="38100" dir="2700000" algn="tl">
                    <a:srgbClr val="FFFFFF"/>
                  </a:outerShdw>
                </a:effectLst>
                <a:latin typeface="Times New Roman" pitchFamily="18" charset="0"/>
              </a:rPr>
              <a:t>diskretnim </a:t>
            </a:r>
            <a:r>
              <a:rPr lang="sr-Latn-CS" altLang="sr-Latn-RS" sz="1600" dirty="0">
                <a:effectLst>
                  <a:outerShdw blurRad="38100" dist="38100" dir="2700000" algn="tl">
                    <a:srgbClr val="FFFFFF"/>
                  </a:outerShdw>
                </a:effectLst>
                <a:latin typeface="Times New Roman" pitchFamily="18" charset="0"/>
              </a:rPr>
              <a:t>energetskim nivoima što se tumači izuzetno velikim odnosom površina/zapremina ovih struktura.</a:t>
            </a:r>
            <a:r>
              <a:rPr lang="en-US" altLang="sr-Latn-RS" sz="1600" dirty="0">
                <a:effectLst>
                  <a:outerShdw blurRad="38100" dist="38100" dir="2700000" algn="tl">
                    <a:srgbClr val="FFFFFF"/>
                  </a:outerShdw>
                </a:effectLst>
                <a:latin typeface="Times New Roman" pitchFamily="18" charset="0"/>
              </a:rPr>
              <a:t> </a:t>
            </a:r>
            <a:r>
              <a:rPr lang="sr-Latn-CS" altLang="sr-Latn-RS" sz="1600" dirty="0">
                <a:effectLst>
                  <a:outerShdw blurRad="38100" dist="38100" dir="2700000" algn="tl">
                    <a:srgbClr val="FFFFFF"/>
                  </a:outerShdw>
                </a:effectLst>
                <a:latin typeface="Times New Roman" pitchFamily="18" charset="0"/>
              </a:rPr>
              <a:t>U osnovne optičke osobine kvantnih tačaka spada fluorescencija koja se javlja posle ozračivanja uzorka </a:t>
            </a:r>
            <a:r>
              <a:rPr lang="sr-Latn-CS" altLang="sr-Latn-RS" sz="1600" dirty="0" smtClean="0">
                <a:effectLst>
                  <a:outerShdw blurRad="38100" dist="38100" dir="2700000" algn="tl">
                    <a:srgbClr val="FFFFFF"/>
                  </a:outerShdw>
                </a:effectLst>
                <a:latin typeface="Times New Roman" pitchFamily="18" charset="0"/>
              </a:rPr>
              <a:t>svetlošću </a:t>
            </a:r>
            <a:r>
              <a:rPr lang="sr-Latn-CS" altLang="sr-Latn-RS" sz="1600" dirty="0">
                <a:effectLst>
                  <a:outerShdw blurRad="38100" dist="38100" dir="2700000" algn="tl">
                    <a:srgbClr val="FFFFFF"/>
                  </a:outerShdw>
                </a:effectLst>
                <a:latin typeface="Times New Roman" pitchFamily="18" charset="0"/>
              </a:rPr>
              <a:t>određenih talasnih dužina. Energija emitovanog fluorescentnog zračenja zavisi od veličine energetske barijere između provodne i valentne zone </a:t>
            </a:r>
            <a:r>
              <a:rPr lang="sr-Latn-CS" altLang="sr-Latn-RS" sz="1600" dirty="0" smtClean="0">
                <a:effectLst>
                  <a:outerShdw blurRad="38100" dist="38100" dir="2700000" algn="tl">
                    <a:srgbClr val="FFFFFF"/>
                  </a:outerShdw>
                </a:effectLst>
                <a:latin typeface="Times New Roman" pitchFamily="18" charset="0"/>
              </a:rPr>
              <a:t>nanokristala</a:t>
            </a:r>
            <a:r>
              <a:rPr lang="sr-Latn-CS" altLang="sr-Latn-RS" sz="1600" dirty="0">
                <a:effectLst>
                  <a:outerShdw blurRad="38100" dist="38100" dir="2700000" algn="tl">
                    <a:srgbClr val="FFFFFF"/>
                  </a:outerShdw>
                </a:effectLst>
                <a:latin typeface="Times New Roman" pitchFamily="18" charset="0"/>
              </a:rPr>
              <a:t>. Energetska barijera </a:t>
            </a:r>
            <a:r>
              <a:rPr lang="sr-Latn-CS" altLang="sr-Latn-RS" sz="1600" dirty="0" smtClean="0">
                <a:effectLst>
                  <a:outerShdw blurRad="38100" dist="38100" dir="2700000" algn="tl">
                    <a:srgbClr val="FFFFFF"/>
                  </a:outerShdw>
                </a:effectLst>
                <a:latin typeface="Times New Roman" pitchFamily="18" charset="0"/>
              </a:rPr>
              <a:t>raste </a:t>
            </a:r>
            <a:r>
              <a:rPr lang="sr-Latn-CS" altLang="sr-Latn-RS" sz="1600" dirty="0">
                <a:effectLst>
                  <a:outerShdw blurRad="38100" dist="38100" dir="2700000" algn="tl">
                    <a:srgbClr val="FFFFFF"/>
                  </a:outerShdw>
                </a:effectLst>
                <a:latin typeface="Times New Roman" pitchFamily="18" charset="0"/>
              </a:rPr>
              <a:t>kako opada veličina kvantnih tačaka tako da je za pobuđivanje kvantnih tačaka manjih dimenzija potrebna veće energija.</a:t>
            </a:r>
            <a:r>
              <a:rPr lang="sr-Latn-CS" altLang="sr-Latn-RS" sz="1600" dirty="0">
                <a:latin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02819">
                                            <p:txEl>
                                              <p:pRg st="0" end="0"/>
                                            </p:txEl>
                                          </p:spTgt>
                                        </p:tgtEl>
                                        <p:attrNameLst>
                                          <p:attrName>style.visibility</p:attrName>
                                        </p:attrNameLst>
                                      </p:cBhvr>
                                      <p:to>
                                        <p:strVal val="visible"/>
                                      </p:to>
                                    </p:set>
                                    <p:animEffect transition="in" filter="wipe(down)">
                                      <p:cBhvr>
                                        <p:cTn id="7" dur="500"/>
                                        <p:tgtEl>
                                          <p:spTgt spid="80281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02819">
                                            <p:txEl>
                                              <p:pRg st="1" end="1"/>
                                            </p:txEl>
                                          </p:spTgt>
                                        </p:tgtEl>
                                        <p:attrNameLst>
                                          <p:attrName>style.visibility</p:attrName>
                                        </p:attrNameLst>
                                      </p:cBhvr>
                                      <p:to>
                                        <p:strVal val="visible"/>
                                      </p:to>
                                    </p:set>
                                    <p:animEffect transition="in" filter="wipe(down)">
                                      <p:cBhvr>
                                        <p:cTn id="10" dur="500"/>
                                        <p:tgtEl>
                                          <p:spTgt spid="802819">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802819">
                                            <p:txEl>
                                              <p:pRg st="3" end="3"/>
                                            </p:txEl>
                                          </p:spTgt>
                                        </p:tgtEl>
                                        <p:attrNameLst>
                                          <p:attrName>style.visibility</p:attrName>
                                        </p:attrNameLst>
                                      </p:cBhvr>
                                      <p:to>
                                        <p:strVal val="visible"/>
                                      </p:to>
                                    </p:set>
                                    <p:animEffect transition="in" filter="wipe(down)">
                                      <p:cBhvr>
                                        <p:cTn id="13" dur="500"/>
                                        <p:tgtEl>
                                          <p:spTgt spid="802819">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802819">
                                            <p:txEl>
                                              <p:pRg st="4" end="4"/>
                                            </p:txEl>
                                          </p:spTgt>
                                        </p:tgtEl>
                                        <p:attrNameLst>
                                          <p:attrName>style.visibility</p:attrName>
                                        </p:attrNameLst>
                                      </p:cBhvr>
                                      <p:to>
                                        <p:strVal val="visible"/>
                                      </p:to>
                                    </p:set>
                                    <p:animEffect transition="in" filter="wipe(down)">
                                      <p:cBhvr>
                                        <p:cTn id="16" dur="500"/>
                                        <p:tgtEl>
                                          <p:spTgt spid="802819">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802819">
                                            <p:txEl>
                                              <p:pRg st="5" end="5"/>
                                            </p:txEl>
                                          </p:spTgt>
                                        </p:tgtEl>
                                        <p:attrNameLst>
                                          <p:attrName>style.visibility</p:attrName>
                                        </p:attrNameLst>
                                      </p:cBhvr>
                                      <p:to>
                                        <p:strVal val="visible"/>
                                      </p:to>
                                    </p:set>
                                    <p:animEffect transition="in" filter="wipe(down)">
                                      <p:cBhvr>
                                        <p:cTn id="19" dur="500"/>
                                        <p:tgtEl>
                                          <p:spTgt spid="802819">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802819">
                                            <p:txEl>
                                              <p:pRg st="6" end="6"/>
                                            </p:txEl>
                                          </p:spTgt>
                                        </p:tgtEl>
                                        <p:attrNameLst>
                                          <p:attrName>style.visibility</p:attrName>
                                        </p:attrNameLst>
                                      </p:cBhvr>
                                      <p:to>
                                        <p:strVal val="visible"/>
                                      </p:to>
                                    </p:set>
                                    <p:animEffect transition="in" filter="wipe(down)">
                                      <p:cBhvr>
                                        <p:cTn id="22" dur="500"/>
                                        <p:tgtEl>
                                          <p:spTgt spid="802819">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802819">
                                            <p:txEl>
                                              <p:pRg st="8" end="8"/>
                                            </p:txEl>
                                          </p:spTgt>
                                        </p:tgtEl>
                                        <p:attrNameLst>
                                          <p:attrName>style.visibility</p:attrName>
                                        </p:attrNameLst>
                                      </p:cBhvr>
                                      <p:to>
                                        <p:strVal val="visible"/>
                                      </p:to>
                                    </p:set>
                                    <p:animEffect transition="in" filter="wipe(down)">
                                      <p:cBhvr>
                                        <p:cTn id="25" dur="500"/>
                                        <p:tgtEl>
                                          <p:spTgt spid="802819">
                                            <p:txEl>
                                              <p:pRg st="8" end="8"/>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802819">
                                            <p:txEl>
                                              <p:pRg st="9" end="9"/>
                                            </p:txEl>
                                          </p:spTgt>
                                        </p:tgtEl>
                                        <p:attrNameLst>
                                          <p:attrName>style.visibility</p:attrName>
                                        </p:attrNameLst>
                                      </p:cBhvr>
                                      <p:to>
                                        <p:strVal val="visible"/>
                                      </p:to>
                                    </p:set>
                                    <p:animEffect transition="in" filter="wipe(down)">
                                      <p:cBhvr>
                                        <p:cTn id="28" dur="500"/>
                                        <p:tgtEl>
                                          <p:spTgt spid="802819">
                                            <p:txEl>
                                              <p:pRg st="9" end="9"/>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802819">
                                            <p:txEl>
                                              <p:pRg st="10" end="10"/>
                                            </p:txEl>
                                          </p:spTgt>
                                        </p:tgtEl>
                                        <p:attrNameLst>
                                          <p:attrName>style.visibility</p:attrName>
                                        </p:attrNameLst>
                                      </p:cBhvr>
                                      <p:to>
                                        <p:strVal val="visible"/>
                                      </p:to>
                                    </p:set>
                                    <p:animEffect transition="in" filter="wipe(down)">
                                      <p:cBhvr>
                                        <p:cTn id="31" dur="500"/>
                                        <p:tgtEl>
                                          <p:spTgt spid="802819">
                                            <p:txEl>
                                              <p:pRg st="10" end="10"/>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802819">
                                            <p:txEl>
                                              <p:pRg st="11" end="11"/>
                                            </p:txEl>
                                          </p:spTgt>
                                        </p:tgtEl>
                                        <p:attrNameLst>
                                          <p:attrName>style.visibility</p:attrName>
                                        </p:attrNameLst>
                                      </p:cBhvr>
                                      <p:to>
                                        <p:strVal val="visible"/>
                                      </p:to>
                                    </p:set>
                                    <p:animEffect transition="in" filter="wipe(down)">
                                      <p:cBhvr>
                                        <p:cTn id="34" dur="500"/>
                                        <p:tgtEl>
                                          <p:spTgt spid="802819">
                                            <p:txEl>
                                              <p:pRg st="11" end="11"/>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802819">
                                            <p:txEl>
                                              <p:pRg st="12" end="12"/>
                                            </p:txEl>
                                          </p:spTgt>
                                        </p:tgtEl>
                                        <p:attrNameLst>
                                          <p:attrName>style.visibility</p:attrName>
                                        </p:attrNameLst>
                                      </p:cBhvr>
                                      <p:to>
                                        <p:strVal val="visible"/>
                                      </p:to>
                                    </p:set>
                                    <p:animEffect transition="in" filter="wipe(down)">
                                      <p:cBhvr>
                                        <p:cTn id="37" dur="500"/>
                                        <p:tgtEl>
                                          <p:spTgt spid="802819">
                                            <p:txEl>
                                              <p:pRg st="12" end="12"/>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02849"/>
                                        </p:tgtEl>
                                        <p:attrNameLst>
                                          <p:attrName>style.visibility</p:attrName>
                                        </p:attrNameLst>
                                      </p:cBhvr>
                                      <p:to>
                                        <p:strVal val="visible"/>
                                      </p:to>
                                    </p:set>
                                    <p:animEffect transition="in" filter="wipe(down)">
                                      <p:cBhvr>
                                        <p:cTn id="42" dur="500"/>
                                        <p:tgtEl>
                                          <p:spTgt spid="802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2849"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7" name="Rectangle 3"/>
          <p:cNvSpPr>
            <a:spLocks noGrp="1" noChangeArrowheads="1"/>
          </p:cNvSpPr>
          <p:nvPr>
            <p:ph type="body" idx="1"/>
          </p:nvPr>
        </p:nvSpPr>
        <p:spPr>
          <a:xfrm>
            <a:off x="381000" y="1143000"/>
            <a:ext cx="8229600" cy="4495800"/>
          </a:xfrm>
        </p:spPr>
        <p:txBody>
          <a:bodyPr/>
          <a:lstStyle/>
          <a:p>
            <a:pPr>
              <a:lnSpc>
                <a:spcPct val="80000"/>
              </a:lnSpc>
              <a:buFont typeface="Wingdings" panose="05000000000000000000" pitchFamily="2" charset="2"/>
              <a:buChar char="Ø"/>
            </a:pPr>
            <a:r>
              <a:rPr lang="sr-Latn-CS" altLang="sr-Latn-RS" sz="2400" b="1" dirty="0" smtClean="0">
                <a:solidFill>
                  <a:srgbClr val="4D4D4D"/>
                </a:solidFill>
                <a:effectLst>
                  <a:outerShdw blurRad="38100" dist="38100" dir="2700000" algn="tl">
                    <a:srgbClr val="000000"/>
                  </a:outerShdw>
                </a:effectLst>
                <a:latin typeface="Times New Roman" pitchFamily="18" charset="0"/>
              </a:rPr>
              <a:t>ov</a:t>
            </a:r>
            <a:r>
              <a:rPr lang="en-US" altLang="sr-Latn-RS" sz="2400" b="1" dirty="0" err="1">
                <a:solidFill>
                  <a:srgbClr val="4D4D4D"/>
                </a:solidFill>
                <a:effectLst>
                  <a:outerShdw blurRad="38100" dist="38100" dir="2700000" algn="tl">
                    <a:srgbClr val="000000"/>
                  </a:outerShdw>
                </a:effectLst>
                <a:latin typeface="Times New Roman" pitchFamily="18" charset="0"/>
              </a:rPr>
              <a:t>i</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molekuli</a:t>
            </a:r>
            <a:r>
              <a:rPr lang="sr-Latn-CS" altLang="sr-Latn-RS" sz="2400" b="1" dirty="0">
                <a:solidFill>
                  <a:srgbClr val="4D4D4D"/>
                </a:solidFill>
                <a:effectLst>
                  <a:outerShdw blurRad="38100" dist="38100" dir="2700000" algn="tl">
                    <a:srgbClr val="000000"/>
                  </a:outerShdw>
                </a:effectLst>
                <a:latin typeface="Times New Roman" pitchFamily="18" charset="0"/>
              </a:rPr>
              <a:t>,</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sr-Latn-CS" altLang="sr-Latn-RS" sz="2400" b="1" dirty="0">
                <a:solidFill>
                  <a:srgbClr val="4D4D4D"/>
                </a:solidFill>
                <a:effectLst>
                  <a:outerShdw blurRad="38100" dist="38100" dir="2700000" algn="tl">
                    <a:srgbClr val="000000"/>
                  </a:outerShdw>
                </a:effectLst>
                <a:latin typeface="Times New Roman" pitchFamily="18" charset="0"/>
              </a:rPr>
              <a:t>koji obično imaju </a:t>
            </a:r>
            <a:r>
              <a:rPr lang="en-US" altLang="sr-Latn-RS" sz="2400" b="1" dirty="0" err="1">
                <a:solidFill>
                  <a:srgbClr val="4D4D4D"/>
                </a:solidFill>
                <a:effectLst>
                  <a:outerShdw blurRad="38100" dist="38100" dir="2700000" algn="tl">
                    <a:srgbClr val="000000"/>
                  </a:outerShdw>
                </a:effectLst>
                <a:latin typeface="Times New Roman" pitchFamily="18" charset="0"/>
              </a:rPr>
              <a:t>tioln</a:t>
            </a:r>
            <a:r>
              <a:rPr lang="sr-Latn-CS" altLang="sr-Latn-RS" sz="2400" b="1" dirty="0">
                <a:solidFill>
                  <a:srgbClr val="4D4D4D"/>
                </a:solidFill>
                <a:effectLst>
                  <a:outerShdw blurRad="38100" dist="38100" dir="2700000" algn="tl">
                    <a:srgbClr val="000000"/>
                  </a:outerShdw>
                </a:effectLst>
                <a:latin typeface="Times New Roman" pitchFamily="18" charset="0"/>
              </a:rPr>
              <a:t>e</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grupa</a:t>
            </a:r>
            <a:r>
              <a:rPr lang="en-US" altLang="sr-Latn-RS" sz="2400" b="1" dirty="0">
                <a:solidFill>
                  <a:srgbClr val="4D4D4D"/>
                </a:solidFill>
                <a:effectLst>
                  <a:outerShdw blurRad="38100" dist="38100" dir="2700000" algn="tl">
                    <a:srgbClr val="000000"/>
                  </a:outerShdw>
                </a:effectLst>
                <a:latin typeface="Times New Roman" pitchFamily="18" charset="0"/>
              </a:rPr>
              <a:t> (R-S-H)</a:t>
            </a:r>
            <a:r>
              <a:rPr lang="sr-Latn-CS" altLang="sr-Latn-RS" sz="2400" b="1" dirty="0">
                <a:solidFill>
                  <a:srgbClr val="4D4D4D"/>
                </a:solidFill>
                <a:effectLst>
                  <a:outerShdw blurRad="38100" dist="38100" dir="2700000" algn="tl">
                    <a:srgbClr val="000000"/>
                  </a:outerShdw>
                </a:effectLst>
                <a:latin typeface="Times New Roman" pitchFamily="18" charset="0"/>
              </a:rPr>
              <a:t>,</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sr-Latn-CS" altLang="sr-Latn-RS" sz="2400" b="1" dirty="0">
                <a:solidFill>
                  <a:srgbClr val="4D4D4D"/>
                </a:solidFill>
                <a:effectLst>
                  <a:outerShdw blurRad="38100" dist="38100" dir="2700000" algn="tl">
                    <a:srgbClr val="000000"/>
                  </a:outerShdw>
                </a:effectLst>
                <a:latin typeface="Times New Roman" pitchFamily="18" charset="0"/>
              </a:rPr>
              <a:t>se </a:t>
            </a:r>
            <a:r>
              <a:rPr lang="en-US" altLang="sr-Latn-RS" sz="2400" b="1" dirty="0" err="1">
                <a:solidFill>
                  <a:srgbClr val="4D4D4D"/>
                </a:solidFill>
                <a:effectLst>
                  <a:outerShdw blurRad="38100" dist="38100" dir="2700000" algn="tl">
                    <a:srgbClr val="000000"/>
                  </a:outerShdw>
                </a:effectLst>
                <a:latin typeface="Times New Roman" pitchFamily="18" charset="0"/>
              </a:rPr>
              <a:t>vezuju</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za</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smtClean="0">
                <a:solidFill>
                  <a:srgbClr val="4D4D4D"/>
                </a:solidFill>
                <a:effectLst>
                  <a:outerShdw blurRad="38100" dist="38100" dir="2700000" algn="tl">
                    <a:srgbClr val="000000"/>
                  </a:outerShdw>
                </a:effectLst>
                <a:latin typeface="Times New Roman" pitchFamily="18" charset="0"/>
              </a:rPr>
              <a:t>metalnu</a:t>
            </a:r>
            <a:r>
              <a:rPr lang="en-US" altLang="sr-Latn-RS" sz="2400" b="1" dirty="0" smtClean="0">
                <a:solidFill>
                  <a:srgbClr val="4D4D4D"/>
                </a:solidFill>
                <a:effectLst>
                  <a:outerShdw blurRad="38100" dist="38100" dir="2700000" algn="tl">
                    <a:srgbClr val="000000"/>
                  </a:outerShdw>
                </a:effectLst>
                <a:latin typeface="Times New Roman" pitchFamily="18" charset="0"/>
              </a:rPr>
              <a:t> </a:t>
            </a:r>
            <a:r>
              <a:rPr lang="sr-Latn-CS" altLang="sr-Latn-RS" sz="2400" b="1" dirty="0" smtClean="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površinu</a:t>
            </a:r>
            <a:r>
              <a:rPr lang="sr-Latn-CS" altLang="sr-Latn-RS" sz="2400" b="1" dirty="0">
                <a:solidFill>
                  <a:srgbClr val="4D4D4D"/>
                </a:solidFill>
                <a:effectLst>
                  <a:outerShdw blurRad="38100" dist="38100" dir="2700000" algn="tl">
                    <a:srgbClr val="000000"/>
                  </a:outerShdw>
                </a:effectLst>
                <a:latin typeface="Times New Roman" pitchFamily="18" charset="0"/>
              </a:rPr>
              <a:t> i na njoj </a:t>
            </a:r>
            <a:r>
              <a:rPr lang="en-US" altLang="sr-Latn-RS" sz="2400" b="1" dirty="0" err="1">
                <a:solidFill>
                  <a:srgbClr val="4D4D4D"/>
                </a:solidFill>
                <a:effectLst>
                  <a:outerShdw blurRad="38100" dist="38100" dir="2700000" algn="tl">
                    <a:srgbClr val="000000"/>
                  </a:outerShdw>
                </a:effectLst>
                <a:latin typeface="Times New Roman" pitchFamily="18" charset="0"/>
              </a:rPr>
              <a:t>formiraju</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tzv</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smtClean="0">
                <a:solidFill>
                  <a:srgbClr val="FF0066"/>
                </a:solidFill>
                <a:effectLst>
                  <a:outerShdw blurRad="38100" dist="38100" dir="2700000" algn="tl">
                    <a:srgbClr val="000000"/>
                  </a:outerShdw>
                </a:effectLst>
                <a:latin typeface="Times New Roman" pitchFamily="18" charset="0"/>
              </a:rPr>
              <a:t>samoorganizujući</a:t>
            </a:r>
            <a:r>
              <a:rPr lang="en-US" altLang="sr-Latn-RS" sz="2400" b="1" dirty="0" smtClean="0">
                <a:solidFill>
                  <a:srgbClr val="FF0066"/>
                </a:solidFill>
                <a:effectLst>
                  <a:outerShdw blurRad="38100" dist="38100" dir="2700000" algn="tl">
                    <a:srgbClr val="000000"/>
                  </a:outerShdw>
                </a:effectLst>
                <a:latin typeface="Times New Roman" pitchFamily="18" charset="0"/>
              </a:rPr>
              <a:t> </a:t>
            </a:r>
            <a:r>
              <a:rPr lang="sr-Latn-CS" altLang="sr-Latn-RS" sz="2400" b="1" dirty="0">
                <a:solidFill>
                  <a:srgbClr val="FF0066"/>
                </a:solidFill>
                <a:effectLst>
                  <a:outerShdw blurRad="38100" dist="38100" dir="2700000" algn="tl">
                    <a:srgbClr val="000000"/>
                  </a:outerShdw>
                </a:effectLst>
                <a:latin typeface="Times New Roman" pitchFamily="18" charset="0"/>
              </a:rPr>
              <a:t>mono</a:t>
            </a:r>
            <a:r>
              <a:rPr lang="en-US" altLang="sr-Latn-RS" sz="2400" b="1" dirty="0" err="1">
                <a:solidFill>
                  <a:srgbClr val="FF0066"/>
                </a:solidFill>
                <a:effectLst>
                  <a:outerShdw blurRad="38100" dist="38100" dir="2700000" algn="tl">
                    <a:srgbClr val="000000"/>
                  </a:outerShdw>
                </a:effectLst>
                <a:latin typeface="Times New Roman" pitchFamily="18" charset="0"/>
              </a:rPr>
              <a:t>sloj</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i="1" dirty="0">
                <a:solidFill>
                  <a:srgbClr val="FF0066"/>
                </a:solidFill>
                <a:effectLst>
                  <a:outerShdw blurRad="38100" dist="38100" dir="2700000" algn="tl">
                    <a:srgbClr val="000000"/>
                  </a:outerShdw>
                </a:effectLst>
                <a:latin typeface="Times New Roman" pitchFamily="18" charset="0"/>
              </a:rPr>
              <a:t>SAMs-self-assembled monolayers</a:t>
            </a:r>
            <a:r>
              <a:rPr lang="en-US" altLang="sr-Latn-RS" sz="2400" b="1" i="1" dirty="0">
                <a:solidFill>
                  <a:srgbClr val="FF0066"/>
                </a:solidFill>
                <a:effectLst>
                  <a:outerShdw blurRad="38100" dist="38100" dir="2700000" algn="tl">
                    <a:srgbClr val="000000"/>
                  </a:outerShdw>
                </a:effectLst>
                <a:latin typeface="Times New Roman" pitchFamily="18" charset="0"/>
              </a:rPr>
              <a:t>)</a:t>
            </a:r>
            <a:endParaRPr lang="sr-Latn-CS" altLang="sr-Latn-RS" sz="2400" b="1" i="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i="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2400" b="1" dirty="0" smtClean="0">
                <a:solidFill>
                  <a:srgbClr val="4D4D4D"/>
                </a:solidFill>
                <a:effectLst>
                  <a:outerShdw blurRad="38100" dist="38100" dir="2700000" algn="tl">
                    <a:srgbClr val="000000"/>
                  </a:outerShdw>
                </a:effectLst>
                <a:latin typeface="Times New Roman" pitchFamily="18" charset="0"/>
              </a:rPr>
              <a:t>SAM </a:t>
            </a:r>
            <a:r>
              <a:rPr lang="en-US" altLang="sr-Latn-RS" sz="2400" b="1" dirty="0" err="1">
                <a:solidFill>
                  <a:srgbClr val="4D4D4D"/>
                </a:solidFill>
                <a:effectLst>
                  <a:outerShdw blurRad="38100" dist="38100" dir="2700000" algn="tl">
                    <a:srgbClr val="000000"/>
                  </a:outerShdw>
                </a:effectLst>
                <a:latin typeface="Times New Roman" pitchFamily="18" charset="0"/>
              </a:rPr>
              <a:t>slojevi</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su</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analogni</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stacionarnoj</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fazi</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koja</a:t>
            </a:r>
            <a:r>
              <a:rPr lang="en-US" altLang="sr-Latn-RS" sz="2400" b="1" dirty="0">
                <a:solidFill>
                  <a:srgbClr val="4D4D4D"/>
                </a:solidFill>
                <a:effectLst>
                  <a:outerShdw blurRad="38100" dist="38100" dir="2700000" algn="tl">
                    <a:srgbClr val="000000"/>
                  </a:outerShdw>
                </a:effectLst>
                <a:latin typeface="Times New Roman" pitchFamily="18" charset="0"/>
              </a:rPr>
              <a:t> se </a:t>
            </a:r>
            <a:r>
              <a:rPr lang="en-US" altLang="sr-Latn-RS" sz="2400" b="1" dirty="0" err="1" smtClean="0">
                <a:solidFill>
                  <a:srgbClr val="4D4D4D"/>
                </a:solidFill>
                <a:effectLst>
                  <a:outerShdw blurRad="38100" dist="38100" dir="2700000" algn="tl">
                    <a:srgbClr val="000000"/>
                  </a:outerShdw>
                </a:effectLst>
                <a:latin typeface="Times New Roman" pitchFamily="18" charset="0"/>
              </a:rPr>
              <a:t>koristi</a:t>
            </a:r>
            <a:r>
              <a:rPr lang="en-US" altLang="sr-Latn-RS" sz="2400" b="1" dirty="0" smtClean="0">
                <a:solidFill>
                  <a:srgbClr val="4D4D4D"/>
                </a:solidFill>
                <a:effectLst>
                  <a:outerShdw blurRad="38100" dist="38100" dir="2700000" algn="tl">
                    <a:srgbClr val="000000"/>
                  </a:outerShdw>
                </a:effectLst>
                <a:latin typeface="Times New Roman" pitchFamily="18" charset="0"/>
              </a:rPr>
              <a:t> </a:t>
            </a:r>
            <a:r>
              <a:rPr lang="en-US" altLang="sr-Latn-RS" sz="2400" b="1" dirty="0">
                <a:solidFill>
                  <a:srgbClr val="4D4D4D"/>
                </a:solidFill>
                <a:effectLst>
                  <a:outerShdw blurRad="38100" dist="38100" dir="2700000" algn="tl">
                    <a:srgbClr val="000000"/>
                  </a:outerShdw>
                </a:effectLst>
                <a:latin typeface="Times New Roman" pitchFamily="18" charset="0"/>
              </a:rPr>
              <a:t>u </a:t>
            </a:r>
            <a:r>
              <a:rPr lang="en-US" altLang="sr-Latn-RS" sz="2400" b="1" dirty="0" err="1" smtClean="0">
                <a:solidFill>
                  <a:srgbClr val="4D4D4D"/>
                </a:solidFill>
                <a:effectLst>
                  <a:outerShdw blurRad="38100" dist="38100" dir="2700000" algn="tl">
                    <a:srgbClr val="000000"/>
                  </a:outerShdw>
                </a:effectLst>
                <a:latin typeface="Times New Roman" pitchFamily="18" charset="0"/>
              </a:rPr>
              <a:t>metodi</a:t>
            </a:r>
            <a:r>
              <a:rPr lang="sr-Latn-CS" altLang="sr-Latn-RS" sz="2400" b="1" dirty="0" smtClean="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tečne</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hromatografije</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sr-Latn-CS" altLang="sr-Latn-RS" sz="2400" b="1" dirty="0">
                <a:solidFill>
                  <a:srgbClr val="4D4D4D"/>
                </a:solidFill>
                <a:effectLst>
                  <a:outerShdw blurRad="38100" dist="38100" dir="2700000" algn="tl">
                    <a:srgbClr val="000000"/>
                  </a:outerShdw>
                </a:effectLst>
                <a:latin typeface="Times New Roman" pitchFamily="18" charset="0"/>
              </a:rPr>
              <a:t>v</a:t>
            </a:r>
            <a:r>
              <a:rPr lang="en-US" altLang="sr-Latn-RS" sz="2400" b="1" dirty="0" err="1">
                <a:solidFill>
                  <a:srgbClr val="4D4D4D"/>
                </a:solidFill>
                <a:effectLst>
                  <a:outerShdw blurRad="38100" dist="38100" dir="2700000" algn="tl">
                    <a:srgbClr val="000000"/>
                  </a:outerShdw>
                </a:effectLst>
                <a:latin typeface="Times New Roman" pitchFamily="18" charset="0"/>
              </a:rPr>
              <a:t>isokih</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smtClean="0">
                <a:solidFill>
                  <a:srgbClr val="4D4D4D"/>
                </a:solidFill>
                <a:effectLst>
                  <a:outerShdw blurRad="38100" dist="38100" dir="2700000" algn="tl">
                    <a:srgbClr val="000000"/>
                  </a:outerShdw>
                </a:effectLst>
                <a:latin typeface="Times New Roman" pitchFamily="18" charset="0"/>
              </a:rPr>
              <a:t>performansi</a:t>
            </a:r>
            <a:r>
              <a:rPr lang="en-US" altLang="sr-Latn-RS" sz="2400" b="1" dirty="0" smtClean="0">
                <a:solidFill>
                  <a:srgbClr val="4D4D4D"/>
                </a:solidFill>
                <a:effectLst>
                  <a:outerShdw blurRad="38100" dist="38100" dir="2700000" algn="tl">
                    <a:srgbClr val="000000"/>
                  </a:outerShdw>
                </a:effectLst>
                <a:latin typeface="Times New Roman" pitchFamily="18" charset="0"/>
              </a:rPr>
              <a:t> </a:t>
            </a:r>
            <a:r>
              <a:rPr lang="sr-Latn-CS" altLang="sr-Latn-RS" sz="2400" b="1" dirty="0" smtClean="0">
                <a:solidFill>
                  <a:srgbClr val="4D4D4D"/>
                </a:solidFill>
                <a:effectLst>
                  <a:outerShdw blurRad="38100" dist="38100" dir="2700000" algn="tl">
                    <a:srgbClr val="000000"/>
                  </a:outerShdw>
                </a:effectLst>
                <a:latin typeface="Times New Roman" pitchFamily="18" charset="0"/>
              </a:rPr>
              <a:t>   </a:t>
            </a:r>
            <a:r>
              <a:rPr lang="en-US" altLang="sr-Latn-RS" sz="2400" b="1" dirty="0">
                <a:solidFill>
                  <a:srgbClr val="4D4D4D"/>
                </a:solidFill>
                <a:effectLst>
                  <a:outerShdw blurRad="38100" dist="38100" dir="2700000" algn="tl">
                    <a:srgbClr val="000000"/>
                  </a:outerShdw>
                </a:effectLst>
                <a:latin typeface="Times New Roman" pitchFamily="18" charset="0"/>
              </a:rPr>
              <a:t>(HPLC)</a:t>
            </a:r>
            <a:endParaRPr lang="sr-Latn-CS" altLang="sr-Latn-RS" sz="24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4D4D4D"/>
                </a:solidFill>
                <a:effectLst>
                  <a:outerShdw blurRad="38100" dist="38100" dir="2700000" algn="tl">
                    <a:srgbClr val="000000"/>
                  </a:outerShdw>
                </a:effectLst>
                <a:latin typeface="Times New Roman" pitchFamily="18" charset="0"/>
              </a:rPr>
              <a:t>n</a:t>
            </a:r>
            <a:r>
              <a:rPr lang="en-US" altLang="sr-Latn-RS" sz="2400" b="1" dirty="0" err="1">
                <a:solidFill>
                  <a:srgbClr val="4D4D4D"/>
                </a:solidFill>
                <a:effectLst>
                  <a:outerShdw blurRad="38100" dist="38100" dir="2700000" algn="tl">
                    <a:srgbClr val="000000"/>
                  </a:outerShdw>
                </a:effectLst>
                <a:latin typeface="Times New Roman" pitchFamily="18" charset="0"/>
              </a:rPr>
              <a:t>edostatak</a:t>
            </a:r>
            <a:r>
              <a:rPr lang="en-US" altLang="sr-Latn-RS" sz="2400" b="1" dirty="0">
                <a:solidFill>
                  <a:srgbClr val="4D4D4D"/>
                </a:solidFill>
                <a:effectLst>
                  <a:outerShdw blurRad="38100" dist="38100" dir="2700000" algn="tl">
                    <a:srgbClr val="000000"/>
                  </a:outerShdw>
                </a:effectLst>
                <a:latin typeface="Times New Roman" pitchFamily="18" charset="0"/>
              </a:rPr>
              <a:t> SAM </a:t>
            </a:r>
            <a:r>
              <a:rPr lang="en-US" altLang="sr-Latn-RS" sz="2400" b="1" dirty="0" err="1">
                <a:solidFill>
                  <a:srgbClr val="4D4D4D"/>
                </a:solidFill>
                <a:effectLst>
                  <a:outerShdw blurRad="38100" dist="38100" dir="2700000" algn="tl">
                    <a:srgbClr val="000000"/>
                  </a:outerShdw>
                </a:effectLst>
                <a:latin typeface="Times New Roman" pitchFamily="18" charset="0"/>
              </a:rPr>
              <a:t>slojeva</a:t>
            </a:r>
            <a:r>
              <a:rPr lang="en-US" altLang="sr-Latn-RS" sz="2400" b="1" dirty="0">
                <a:solidFill>
                  <a:srgbClr val="4D4D4D"/>
                </a:solidFill>
                <a:effectLst>
                  <a:outerShdw blurRad="38100" dist="38100" dir="2700000" algn="tl">
                    <a:srgbClr val="000000"/>
                  </a:outerShdw>
                </a:effectLst>
                <a:latin typeface="Times New Roman" pitchFamily="18" charset="0"/>
              </a:rPr>
              <a:t> je </a:t>
            </a:r>
            <a:r>
              <a:rPr lang="en-US" altLang="sr-Latn-RS" sz="2400" b="1" dirty="0" err="1">
                <a:solidFill>
                  <a:srgbClr val="FF0066"/>
                </a:solidFill>
                <a:effectLst>
                  <a:outerShdw blurRad="38100" dist="38100" dir="2700000" algn="tl">
                    <a:srgbClr val="000000"/>
                  </a:outerShdw>
                </a:effectLst>
                <a:latin typeface="Times New Roman" pitchFamily="18" charset="0"/>
              </a:rPr>
              <a:t>mogućnost</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smtClean="0">
                <a:solidFill>
                  <a:srgbClr val="FF0066"/>
                </a:solidFill>
                <a:effectLst>
                  <a:outerShdw blurRad="38100" dist="38100" dir="2700000" algn="tl">
                    <a:srgbClr val="000000"/>
                  </a:outerShdw>
                </a:effectLst>
                <a:latin typeface="Times New Roman" pitchFamily="18" charset="0"/>
              </a:rPr>
              <a:t>term</a:t>
            </a:r>
            <a:r>
              <a:rPr lang="sr-Latn-RS" altLang="sr-Latn-RS" sz="2400" b="1" dirty="0" smtClean="0">
                <a:solidFill>
                  <a:srgbClr val="FF0066"/>
                </a:solidFill>
                <a:effectLst>
                  <a:outerShdw blurRad="38100" dist="38100" dir="2700000" algn="tl">
                    <a:srgbClr val="000000"/>
                  </a:outerShdw>
                </a:effectLst>
                <a:latin typeface="Times New Roman" pitchFamily="18" charset="0"/>
              </a:rPr>
              <a:t>ičke </a:t>
            </a:r>
            <a:r>
              <a:rPr lang="en-US" altLang="sr-Latn-RS" sz="2400" b="1" dirty="0" err="1" smtClean="0">
                <a:solidFill>
                  <a:srgbClr val="FF0066"/>
                </a:solidFill>
                <a:effectLst>
                  <a:outerShdw blurRad="38100" dist="38100" dir="2700000" algn="tl">
                    <a:srgbClr val="000000"/>
                  </a:outerShdw>
                </a:effectLst>
                <a:latin typeface="Times New Roman" pitchFamily="18" charset="0"/>
              </a:rPr>
              <a:t>razgradnje</a:t>
            </a:r>
            <a:r>
              <a:rPr lang="en-U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i</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sr-Latn-R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smtClean="0">
                <a:solidFill>
                  <a:srgbClr val="FF0066"/>
                </a:solidFill>
                <a:effectLst>
                  <a:outerShdw blurRad="38100" dist="38100" dir="2700000" algn="tl">
                    <a:srgbClr val="000000"/>
                  </a:outerShdw>
                </a:effectLst>
                <a:latin typeface="Times New Roman" pitchFamily="18" charset="0"/>
              </a:rPr>
              <a:t>fotoksidacije</a:t>
            </a:r>
            <a:r>
              <a:rPr lang="sr-Latn-CS" altLang="sr-Latn-RS" sz="2400" b="1" dirty="0" smtClean="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kojima</a:t>
            </a:r>
            <a:r>
              <a:rPr lang="en-US" altLang="sr-Latn-RS" sz="2400" b="1" dirty="0">
                <a:solidFill>
                  <a:srgbClr val="4D4D4D"/>
                </a:solidFill>
                <a:effectLst>
                  <a:outerShdw blurRad="38100" dist="38100" dir="2700000" algn="tl">
                    <a:srgbClr val="000000"/>
                  </a:outerShdw>
                </a:effectLst>
                <a:latin typeface="Times New Roman" pitchFamily="18" charset="0"/>
              </a:rPr>
              <a:t> se </a:t>
            </a:r>
            <a:r>
              <a:rPr lang="en-US" altLang="sr-Latn-RS" sz="2400" b="1" dirty="0" err="1" smtClean="0">
                <a:solidFill>
                  <a:srgbClr val="4D4D4D"/>
                </a:solidFill>
                <a:effectLst>
                  <a:outerShdw blurRad="38100" dist="38100" dir="2700000" algn="tl">
                    <a:srgbClr val="000000"/>
                  </a:outerShdw>
                </a:effectLst>
                <a:latin typeface="Times New Roman" pitchFamily="18" charset="0"/>
              </a:rPr>
              <a:t>mogu</a:t>
            </a:r>
            <a:r>
              <a:rPr lang="en-US" altLang="sr-Latn-RS" sz="2400" b="1" dirty="0" smtClean="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stv</a:t>
            </a:r>
            <a:r>
              <a:rPr lang="sr-Latn-CS" altLang="sr-Latn-RS" sz="2400" b="1" dirty="0" smtClean="0">
                <a:solidFill>
                  <a:srgbClr val="4D4D4D"/>
                </a:solidFill>
                <a:effectLst>
                  <a:outerShdw blurRad="38100" dist="38100" dir="2700000" algn="tl">
                    <a:srgbClr val="000000"/>
                  </a:outerShdw>
                </a:effectLst>
                <a:latin typeface="Times New Roman" pitchFamily="18" charset="0"/>
              </a:rPr>
              <a:t>oriti</a:t>
            </a:r>
            <a:r>
              <a:rPr lang="en-US" altLang="sr-Latn-RS" sz="2400" b="1" dirty="0" smtClean="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defekti</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na</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površini</a:t>
            </a:r>
            <a:r>
              <a:rPr lang="en-U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4D4D4D"/>
                </a:solidFill>
                <a:effectLst>
                  <a:outerShdw blurRad="38100" dist="38100" dir="2700000" algn="tl">
                    <a:srgbClr val="000000"/>
                  </a:outerShdw>
                </a:effectLst>
                <a:latin typeface="Times New Roman" pitchFamily="18" charset="0"/>
              </a:rPr>
              <a:t>metala</a:t>
            </a:r>
            <a:endParaRPr lang="en-US" altLang="sr-Latn-RS" sz="24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en-US" altLang="sr-Latn-RS" sz="2400" dirty="0">
              <a:latin typeface="Times New Roman" pitchFamily="18" charset="0"/>
            </a:endParaRPr>
          </a:p>
          <a:p>
            <a:pPr>
              <a:lnSpc>
                <a:spcPct val="80000"/>
              </a:lnSpc>
              <a:buFont typeface="Wingdings" panose="05000000000000000000" pitchFamily="2" charset="2"/>
              <a:buChar char="Ø"/>
            </a:pPr>
            <a:endParaRPr lang="en-US" altLang="sr-Latn-R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17507">
                                            <p:txEl>
                                              <p:pRg st="0" end="0"/>
                                            </p:txEl>
                                          </p:spTgt>
                                        </p:tgtEl>
                                        <p:attrNameLst>
                                          <p:attrName>style.visibility</p:attrName>
                                        </p:attrNameLst>
                                      </p:cBhvr>
                                      <p:to>
                                        <p:strVal val="visible"/>
                                      </p:to>
                                    </p:set>
                                    <p:animEffect transition="in" filter="barn(inVertical)">
                                      <p:cBhvr>
                                        <p:cTn id="7" dur="500"/>
                                        <p:tgtEl>
                                          <p:spTgt spid="917507">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917507">
                                            <p:txEl>
                                              <p:pRg st="2" end="2"/>
                                            </p:txEl>
                                          </p:spTgt>
                                        </p:tgtEl>
                                        <p:attrNameLst>
                                          <p:attrName>style.visibility</p:attrName>
                                        </p:attrNameLst>
                                      </p:cBhvr>
                                      <p:to>
                                        <p:strVal val="visible"/>
                                      </p:to>
                                    </p:set>
                                    <p:animEffect transition="in" filter="barn(inVertical)">
                                      <p:cBhvr>
                                        <p:cTn id="10" dur="500"/>
                                        <p:tgtEl>
                                          <p:spTgt spid="917507">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917507">
                                            <p:txEl>
                                              <p:pRg st="4" end="4"/>
                                            </p:txEl>
                                          </p:spTgt>
                                        </p:tgtEl>
                                        <p:attrNameLst>
                                          <p:attrName>style.visibility</p:attrName>
                                        </p:attrNameLst>
                                      </p:cBhvr>
                                      <p:to>
                                        <p:strVal val="visible"/>
                                      </p:to>
                                    </p:set>
                                    <p:animEffect transition="in" filter="wipe(down)">
                                      <p:cBhvr>
                                        <p:cTn id="15" dur="500"/>
                                        <p:tgtEl>
                                          <p:spTgt spid="9175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805892"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914400" y="685800"/>
            <a:ext cx="7791450" cy="3952875"/>
          </a:xfrm>
          <a:noFill/>
          <a:ln/>
          <a:effectLst>
            <a:glow rad="228600">
              <a:schemeClr val="accent4">
                <a:satMod val="175000"/>
                <a:alpha val="40000"/>
              </a:schemeClr>
            </a:glow>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5893" name="Rectangle 5"/>
          <p:cNvSpPr>
            <a:spLocks noChangeArrowheads="1"/>
          </p:cNvSpPr>
          <p:nvPr/>
        </p:nvSpPr>
        <p:spPr bwMode="auto">
          <a:xfrm>
            <a:off x="1524000" y="4724400"/>
            <a:ext cx="289694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b="1" dirty="0" err="1">
                <a:solidFill>
                  <a:srgbClr val="333333"/>
                </a:solidFill>
                <a:effectLst>
                  <a:outerShdw blurRad="38100" dist="38100" dir="2700000" algn="tl">
                    <a:srgbClr val="C0C0C0"/>
                  </a:outerShdw>
                </a:effectLst>
                <a:latin typeface="Times New Roman" pitchFamily="18" charset="0"/>
              </a:rPr>
              <a:t>samoorganizujući</a:t>
            </a:r>
            <a:r>
              <a:rPr lang="en-US" altLang="sr-Latn-RS" b="1" dirty="0">
                <a:solidFill>
                  <a:srgbClr val="333333"/>
                </a:solidFill>
                <a:effectLst>
                  <a:outerShdw blurRad="38100" dist="38100" dir="2700000" algn="tl">
                    <a:srgbClr val="C0C0C0"/>
                  </a:outerShdw>
                </a:effectLst>
                <a:latin typeface="Times New Roman" pitchFamily="18" charset="0"/>
              </a:rPr>
              <a:t> </a:t>
            </a:r>
            <a:r>
              <a:rPr lang="sr-Latn-RS" altLang="sr-Latn-RS" b="1" dirty="0" smtClean="0">
                <a:solidFill>
                  <a:srgbClr val="333333"/>
                </a:solidFill>
                <a:effectLst>
                  <a:outerShdw blurRad="38100" dist="38100" dir="2700000" algn="tl">
                    <a:srgbClr val="C0C0C0"/>
                  </a:outerShdw>
                </a:effectLst>
                <a:latin typeface="Times New Roman" pitchFamily="18" charset="0"/>
              </a:rPr>
              <a:t>mono</a:t>
            </a:r>
            <a:r>
              <a:rPr lang="en-US" altLang="sr-Latn-RS" b="1" dirty="0" err="1" smtClean="0">
                <a:solidFill>
                  <a:srgbClr val="333333"/>
                </a:solidFill>
                <a:effectLst>
                  <a:outerShdw blurRad="38100" dist="38100" dir="2700000" algn="tl">
                    <a:srgbClr val="C0C0C0"/>
                  </a:outerShdw>
                </a:effectLst>
                <a:latin typeface="Times New Roman" pitchFamily="18" charset="0"/>
              </a:rPr>
              <a:t>sloj</a:t>
            </a:r>
            <a:endParaRPr lang="en-US" altLang="sr-Latn-RS" b="1" dirty="0">
              <a:solidFill>
                <a:srgbClr val="333333"/>
              </a:solidFill>
              <a:effectLst>
                <a:outerShdw blurRad="38100" dist="38100" dir="2700000" algn="tl">
                  <a:srgbClr val="C0C0C0"/>
                </a:outerShdw>
              </a:effectLst>
              <a:latin typeface="Times New Roman" pitchFamily="18" charset="0"/>
            </a:endParaRPr>
          </a:p>
        </p:txBody>
      </p:sp>
      <p:sp>
        <p:nvSpPr>
          <p:cNvPr id="805894" name="Rectangle 6"/>
          <p:cNvSpPr>
            <a:spLocks noChangeArrowheads="1"/>
          </p:cNvSpPr>
          <p:nvPr/>
        </p:nvSpPr>
        <p:spPr bwMode="auto">
          <a:xfrm>
            <a:off x="5029200" y="4724400"/>
            <a:ext cx="32688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dirty="0">
                <a:solidFill>
                  <a:srgbClr val="333333"/>
                </a:solidFill>
                <a:effectLst>
                  <a:outerShdw blurRad="38100" dist="38100" dir="2700000" algn="tl">
                    <a:srgbClr val="C0C0C0"/>
                  </a:outerShdw>
                </a:effectLst>
                <a:latin typeface="Times New Roman" pitchFamily="18" charset="0"/>
              </a:rPr>
              <a:t>derivati </a:t>
            </a:r>
            <a:r>
              <a:rPr lang="en-US" altLang="sr-Latn-RS" b="1" dirty="0" err="1">
                <a:solidFill>
                  <a:srgbClr val="333333"/>
                </a:solidFill>
                <a:effectLst>
                  <a:outerShdw blurRad="38100" dist="38100" dir="2700000" algn="tl">
                    <a:srgbClr val="C0C0C0"/>
                  </a:outerShdw>
                </a:effectLst>
                <a:latin typeface="Times New Roman" pitchFamily="18" charset="0"/>
              </a:rPr>
              <a:t>alkantiol</a:t>
            </a:r>
            <a:r>
              <a:rPr lang="sr-Latn-CS" altLang="sr-Latn-RS" b="1" dirty="0">
                <a:solidFill>
                  <a:srgbClr val="333333"/>
                </a:solidFill>
                <a:effectLst>
                  <a:outerShdw blurRad="38100" dist="38100" dir="2700000" algn="tl">
                    <a:srgbClr val="C0C0C0"/>
                  </a:outerShdw>
                </a:effectLst>
                <a:latin typeface="Times New Roman" pitchFamily="18" charset="0"/>
              </a:rPr>
              <a:t>a </a:t>
            </a:r>
            <a:r>
              <a:rPr lang="sr-Latn-CS" altLang="sr-Latn-RS" b="1" dirty="0" smtClean="0">
                <a:solidFill>
                  <a:srgbClr val="333333"/>
                </a:solidFill>
                <a:effectLst>
                  <a:outerShdw blurRad="38100" dist="38100" dir="2700000" algn="tl">
                    <a:srgbClr val="C0C0C0"/>
                  </a:outerShdw>
                </a:effectLst>
                <a:latin typeface="Times New Roman" pitchFamily="18" charset="0"/>
              </a:rPr>
              <a:t>sa različitim</a:t>
            </a:r>
          </a:p>
          <a:p>
            <a:r>
              <a:rPr lang="sr-Latn-CS" altLang="sr-Latn-RS" b="1" dirty="0" smtClean="0">
                <a:solidFill>
                  <a:srgbClr val="333333"/>
                </a:solidFill>
                <a:effectLst>
                  <a:outerShdw blurRad="38100" dist="38100" dir="2700000" algn="tl">
                    <a:srgbClr val="C0C0C0"/>
                  </a:outerShdw>
                </a:effectLst>
                <a:latin typeface="Times New Roman" pitchFamily="18" charset="0"/>
              </a:rPr>
              <a:t>funkcionalnim grupama</a:t>
            </a:r>
            <a:endParaRPr lang="en-US" altLang="sr-Latn-RS" b="1" dirty="0">
              <a:solidFill>
                <a:srgbClr val="333333"/>
              </a:solidFill>
              <a:effectLst>
                <a:outerShdw blurRad="38100" dist="38100" dir="2700000" algn="tl">
                  <a:srgbClr val="C0C0C0"/>
                </a:outerShdw>
              </a:effectLst>
              <a:latin typeface="Times New Roman" pitchFamily="18" charset="0"/>
            </a:endParaRPr>
          </a:p>
        </p:txBody>
      </p:sp>
      <p:sp>
        <p:nvSpPr>
          <p:cNvPr id="805902" name="AutoShape 14"/>
          <p:cNvSpPr>
            <a:spLocks noChangeArrowheads="1"/>
          </p:cNvSpPr>
          <p:nvPr/>
        </p:nvSpPr>
        <p:spPr bwMode="auto">
          <a:xfrm>
            <a:off x="5715000" y="152400"/>
            <a:ext cx="2514600" cy="990600"/>
          </a:xfrm>
          <a:prstGeom prst="wedgeEllipseCallout">
            <a:avLst>
              <a:gd name="adj1" fmla="val -149495"/>
              <a:gd name="adj2" fmla="val 282370"/>
            </a:avLst>
          </a:prstGeom>
          <a:gradFill rotWithShape="1">
            <a:gsLst>
              <a:gs pos="0">
                <a:srgbClr val="EAEAEA">
                  <a:gamma/>
                  <a:shade val="46275"/>
                  <a:invGamma/>
                </a:srgbClr>
              </a:gs>
              <a:gs pos="50000">
                <a:srgbClr val="EAEAEA"/>
              </a:gs>
              <a:gs pos="100000">
                <a:srgbClr val="EAEAEA">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400" b="1">
                <a:solidFill>
                  <a:srgbClr val="333333"/>
                </a:solidFill>
                <a:latin typeface="Times New Roman" pitchFamily="18" charset="0"/>
              </a:rPr>
              <a:t>Uvek jedna grupa ima poseban afinitet ka metalu (R-SH)</a:t>
            </a:r>
            <a:endParaRPr lang="en-US" altLang="sr-Latn-RS" sz="1400" b="1">
              <a:solidFill>
                <a:srgbClr val="333333"/>
              </a:solidFill>
              <a:latin typeface="Times New Roman" pitchFamily="18" charset="0"/>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806924" name="Rectangle 12"/>
          <p:cNvSpPr>
            <a:spLocks noChangeArrowheads="1"/>
          </p:cNvSpPr>
          <p:nvPr/>
        </p:nvSpPr>
        <p:spPr bwMode="auto">
          <a:xfrm>
            <a:off x="990600" y="4495800"/>
            <a:ext cx="49746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R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S</a:t>
            </a:r>
            <a:r>
              <a:rPr lang="en-US" altLang="sr-Latn-RS" sz="2000" b="1" dirty="0" err="1" smtClean="0">
                <a:solidFill>
                  <a:schemeClr val="tx1">
                    <a:lumMod val="85000"/>
                    <a:lumOff val="15000"/>
                  </a:schemeClr>
                </a:solidFill>
                <a:effectLst>
                  <a:outerShdw blurRad="38100" dist="38100" dir="2700000" algn="tl">
                    <a:srgbClr val="000000"/>
                  </a:outerShdw>
                </a:effectLst>
                <a:latin typeface="Times New Roman" pitchFamily="18" charset="0"/>
              </a:rPr>
              <a:t>amoorganizujući</a:t>
            </a:r>
            <a:r>
              <a:rPr lang="en-U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mono</a:t>
            </a:r>
            <a:r>
              <a:rPr lang="en-US" altLang="sr-Latn-RS" sz="2000" b="1" dirty="0" err="1">
                <a:solidFill>
                  <a:schemeClr val="tx1">
                    <a:lumMod val="85000"/>
                    <a:lumOff val="15000"/>
                  </a:schemeClr>
                </a:solidFill>
                <a:effectLst>
                  <a:outerShdw blurRad="38100" dist="38100" dir="2700000" algn="tl">
                    <a:srgbClr val="000000"/>
                  </a:outerShdw>
                </a:effectLst>
                <a:latin typeface="Times New Roman" pitchFamily="18" charset="0"/>
              </a:rPr>
              <a:t>sloj</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 na Au podlozi </a:t>
            </a:r>
            <a:endParaRPr lang="en-US" altLang="sr-Latn-RS" sz="20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pic>
        <p:nvPicPr>
          <p:cNvPr id="806926" name="Picture 14" descr="s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066800"/>
            <a:ext cx="5638800" cy="317976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806939"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1676400"/>
            <a:ext cx="2146300" cy="22574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808963" name="Rectangle 3"/>
          <p:cNvSpPr>
            <a:spLocks noGrp="1" noChangeArrowheads="1"/>
          </p:cNvSpPr>
          <p:nvPr>
            <p:ph type="body" idx="1"/>
          </p:nvPr>
        </p:nvSpPr>
        <p:spPr>
          <a:xfrm>
            <a:off x="533400" y="228600"/>
            <a:ext cx="8229600" cy="5897563"/>
          </a:xfrm>
        </p:spPr>
        <p:txBody>
          <a:bodyPr/>
          <a:lstStyle/>
          <a:p>
            <a:pPr algn="ctr">
              <a:lnSpc>
                <a:spcPct val="80000"/>
              </a:lnSpc>
              <a:buFontTx/>
              <a:buNone/>
            </a:pPr>
            <a:r>
              <a:rPr lang="en-US" altLang="sr-Latn-RS" sz="2800" b="1" u="sng" dirty="0" err="1">
                <a:solidFill>
                  <a:srgbClr val="333333"/>
                </a:solidFill>
                <a:effectLst>
                  <a:outerShdw blurRad="38100" dist="38100" dir="2700000" algn="tl">
                    <a:srgbClr val="C0C0C0"/>
                  </a:outerShdw>
                </a:effectLst>
                <a:latin typeface="Times New Roman" pitchFamily="18" charset="0"/>
              </a:rPr>
              <a:t>Funkcionalizacija</a:t>
            </a:r>
            <a:r>
              <a:rPr lang="en-US" altLang="sr-Latn-RS" sz="2800" b="1" u="sng" dirty="0">
                <a:solidFill>
                  <a:srgbClr val="333333"/>
                </a:solidFill>
                <a:effectLst>
                  <a:outerShdw blurRad="38100" dist="38100" dir="2700000" algn="tl">
                    <a:srgbClr val="C0C0C0"/>
                  </a:outerShdw>
                </a:effectLst>
                <a:latin typeface="Times New Roman" pitchFamily="18" charset="0"/>
              </a:rPr>
              <a:t> </a:t>
            </a:r>
            <a:r>
              <a:rPr lang="en-US" altLang="sr-Latn-RS" sz="2800" b="1" u="sng" dirty="0" err="1">
                <a:solidFill>
                  <a:srgbClr val="333333"/>
                </a:solidFill>
                <a:effectLst>
                  <a:outerShdw blurRad="38100" dist="38100" dir="2700000" algn="tl">
                    <a:srgbClr val="C0C0C0"/>
                  </a:outerShdw>
                </a:effectLst>
                <a:latin typeface="Times New Roman" pitchFamily="18" charset="0"/>
              </a:rPr>
              <a:t>metalnih</a:t>
            </a:r>
            <a:r>
              <a:rPr lang="en-US" altLang="sr-Latn-RS" sz="2800" b="1" u="sng" dirty="0">
                <a:solidFill>
                  <a:srgbClr val="333333"/>
                </a:solidFill>
                <a:effectLst>
                  <a:outerShdw blurRad="38100" dist="38100" dir="2700000" algn="tl">
                    <a:srgbClr val="C0C0C0"/>
                  </a:outerShdw>
                </a:effectLst>
                <a:latin typeface="Times New Roman" pitchFamily="18" charset="0"/>
              </a:rPr>
              <a:t> </a:t>
            </a:r>
            <a:r>
              <a:rPr lang="en-US" altLang="sr-Latn-RS" sz="2800" b="1" u="sng" dirty="0" err="1">
                <a:solidFill>
                  <a:srgbClr val="333333"/>
                </a:solidFill>
                <a:effectLst>
                  <a:outerShdw blurRad="38100" dist="38100" dir="2700000" algn="tl">
                    <a:srgbClr val="C0C0C0"/>
                  </a:outerShdw>
                </a:effectLst>
                <a:latin typeface="Times New Roman" pitchFamily="18" charset="0"/>
              </a:rPr>
              <a:t>nanočestica</a:t>
            </a:r>
            <a:endParaRPr lang="sr-Latn-CS" altLang="sr-Latn-RS" sz="2800" b="1" u="sng"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endParaRPr lang="sr-Latn-CS" altLang="sr-Latn-RS" sz="2800" b="1" u="sng" dirty="0">
              <a:solidFill>
                <a:srgbClr val="333333"/>
              </a:solidFill>
              <a:effectLst>
                <a:outerShdw blurRad="38100" dist="38100" dir="2700000" algn="tl">
                  <a:srgbClr val="C0C0C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C0C0C0"/>
                  </a:outerShdw>
                </a:effectLst>
                <a:latin typeface="Times New Roman" pitchFamily="18" charset="0"/>
              </a:rPr>
              <a:t>vrši </a:t>
            </a:r>
            <a:r>
              <a:rPr lang="sr-Latn-CS" altLang="sr-Latn-RS" sz="2000" b="1" dirty="0">
                <a:solidFill>
                  <a:srgbClr val="333333"/>
                </a:solidFill>
                <a:effectLst>
                  <a:outerShdw blurRad="38100" dist="38100" dir="2700000" algn="tl">
                    <a:srgbClr val="C0C0C0"/>
                  </a:outerShdw>
                </a:effectLst>
                <a:latin typeface="Times New Roman" pitchFamily="18" charset="0"/>
              </a:rPr>
              <a:t>se </a:t>
            </a:r>
            <a:r>
              <a:rPr lang="en-US" altLang="sr-Latn-RS" sz="2000" b="1" dirty="0" err="1">
                <a:solidFill>
                  <a:srgbClr val="333333"/>
                </a:solidFill>
                <a:effectLst>
                  <a:outerShdw blurRad="38100" dist="38100" dir="2700000" algn="tl">
                    <a:srgbClr val="C0C0C0"/>
                  </a:outerShdw>
                </a:effectLst>
                <a:latin typeface="Times New Roman" pitchFamily="18" charset="0"/>
              </a:rPr>
              <a:t>za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smtClean="0">
                <a:solidFill>
                  <a:srgbClr val="333333"/>
                </a:solidFill>
                <a:effectLst>
                  <a:outerShdw blurRad="38100" dist="38100" dir="2700000" algn="tl">
                    <a:srgbClr val="C0C0C0"/>
                  </a:outerShdw>
                </a:effectLst>
                <a:latin typeface="Times New Roman" pitchFamily="18" charset="0"/>
              </a:rPr>
              <a:t>specifična</a:t>
            </a:r>
            <a:r>
              <a:rPr lang="sr-Latn-RS" altLang="sr-Latn-RS" sz="2000" b="1" dirty="0" smtClean="0">
                <a:solidFill>
                  <a:srgbClr val="333333"/>
                </a:solidFill>
                <a:effectLst>
                  <a:outerShdw blurRad="38100" dist="38100" dir="2700000" algn="tl">
                    <a:srgbClr val="C0C0C0"/>
                  </a:outerShdw>
                </a:effectLst>
                <a:latin typeface="Times New Roman" pitchFamily="18" charset="0"/>
              </a:rPr>
              <a:t>, ciljana, </a:t>
            </a:r>
            <a:r>
              <a:rPr lang="en-US" altLang="sr-Latn-RS" sz="2000" b="1" dirty="0" err="1" smtClean="0">
                <a:solidFill>
                  <a:srgbClr val="333333"/>
                </a:solidFill>
                <a:effectLst>
                  <a:outerShdw blurRad="38100" dist="38100" dir="2700000" algn="tl">
                    <a:srgbClr val="C0C0C0"/>
                  </a:outerShdw>
                </a:effectLst>
                <a:latin typeface="Times New Roman" pitchFamily="18" charset="0"/>
              </a:rPr>
              <a:t>ispitivanja</a:t>
            </a:r>
            <a:r>
              <a:rPr lang="en-US" altLang="sr-Latn-RS" sz="2000" b="1" dirty="0" smtClean="0">
                <a:solidFill>
                  <a:srgbClr val="333333"/>
                </a:solidFill>
                <a:effectLst>
                  <a:outerShdw blurRad="38100" dist="38100" dir="2700000" algn="tl">
                    <a:srgbClr val="C0C0C0"/>
                  </a:outerShdw>
                </a:effectLst>
                <a:latin typeface="Times New Roman" pitchFamily="18" charset="0"/>
              </a:rPr>
              <a:t> </a:t>
            </a:r>
            <a:r>
              <a:rPr lang="en-US" altLang="sr-Latn-RS" sz="2000" b="1" dirty="0">
                <a:solidFill>
                  <a:srgbClr val="333333"/>
                </a:solidFill>
                <a:effectLst>
                  <a:outerShdw blurRad="38100" dist="38100" dir="2700000" algn="tl">
                    <a:srgbClr val="C0C0C0"/>
                  </a:outerShdw>
                </a:effectLst>
                <a:latin typeface="Times New Roman" pitchFamily="18" charset="0"/>
              </a:rPr>
              <a:t>(</a:t>
            </a:r>
            <a:r>
              <a:rPr lang="sr-Latn-CS" altLang="sr-Latn-RS" sz="2000" dirty="0">
                <a:solidFill>
                  <a:srgbClr val="333333"/>
                </a:solidFill>
                <a:effectLst>
                  <a:outerShdw blurRad="38100" dist="38100" dir="2700000" algn="tl">
                    <a:srgbClr val="C0C0C0"/>
                  </a:outerShdw>
                </a:effectLst>
                <a:latin typeface="Times New Roman" pitchFamily="18" charset="0"/>
              </a:rPr>
              <a:t>tzv. </a:t>
            </a:r>
            <a:r>
              <a:rPr lang="en-US" altLang="sr-Latn-RS" sz="2000" dirty="0">
                <a:solidFill>
                  <a:srgbClr val="333333"/>
                </a:solidFill>
                <a:effectLst>
                  <a:outerShdw blurRad="38100" dist="38100" dir="2700000" algn="tl">
                    <a:srgbClr val="C0C0C0"/>
                  </a:outerShdw>
                </a:effectLst>
                <a:latin typeface="Times New Roman" pitchFamily="18" charset="0"/>
              </a:rPr>
              <a:t>„</a:t>
            </a:r>
            <a:r>
              <a:rPr lang="en-US" altLang="sr-Latn-RS" sz="2000" i="1" dirty="0">
                <a:solidFill>
                  <a:srgbClr val="333333"/>
                </a:solidFill>
                <a:effectLst>
                  <a:outerShdw blurRad="38100" dist="38100" dir="2700000" algn="tl">
                    <a:srgbClr val="C0C0C0"/>
                  </a:outerShdw>
                </a:effectLst>
                <a:latin typeface="Times New Roman" pitchFamily="18" charset="0"/>
              </a:rPr>
              <a:t>targeted research</a:t>
            </a:r>
            <a:r>
              <a:rPr lang="en-US" altLang="sr-Latn-RS" sz="2000" b="1" dirty="0">
                <a:solidFill>
                  <a:srgbClr val="333333"/>
                </a:solidFill>
                <a:effectLst>
                  <a:outerShdw blurRad="38100" dist="38100" dir="2700000" algn="tl">
                    <a:srgbClr val="C0C0C0"/>
                  </a:outerShdw>
                </a:effectLst>
                <a:latin typeface="Times New Roman" pitchFamily="18" charset="0"/>
              </a:rPr>
              <a:t>“) </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marL="0" indent="0">
              <a:lnSpc>
                <a:spcPct val="80000"/>
              </a:lnSpc>
              <a:buNone/>
            </a:pP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 typeface="Wingdings" panose="05000000000000000000" pitchFamily="2" charset="2"/>
              <a:buChar char="Ø"/>
            </a:pPr>
            <a:r>
              <a:rPr lang="en-US" altLang="sr-Latn-RS" sz="2000" b="1" dirty="0" err="1" smtClean="0">
                <a:solidFill>
                  <a:srgbClr val="333333"/>
                </a:solidFill>
                <a:effectLst>
                  <a:outerShdw blurRad="38100" dist="38100" dir="2700000" algn="tl">
                    <a:srgbClr val="C0C0C0"/>
                  </a:outerShdw>
                </a:effectLst>
                <a:latin typeface="Times New Roman" pitchFamily="18" charset="0"/>
              </a:rPr>
              <a:t>sa</a:t>
            </a:r>
            <a:r>
              <a:rPr lang="sr-Latn-CS" altLang="sr-Latn-RS" sz="2000" b="1" dirty="0">
                <a:solidFill>
                  <a:srgbClr val="333333"/>
                </a:solidFill>
                <a:effectLst>
                  <a:outerShdw blurRad="38100" dist="38100" dir="2700000" algn="tl">
                    <a:srgbClr val="C0C0C0"/>
                  </a:outerShdw>
                </a:effectLst>
                <a:latin typeface="Times New Roman" pitchFamily="18" charset="0"/>
              </a:rPr>
              <a:t>s</a:t>
            </a:r>
            <a:r>
              <a:rPr lang="en-US" altLang="sr-Latn-RS" sz="2000" b="1" dirty="0" err="1">
                <a:solidFill>
                  <a:srgbClr val="333333"/>
                </a:solidFill>
                <a:effectLst>
                  <a:outerShdw blurRad="38100" dist="38100" dir="2700000" algn="tl">
                    <a:srgbClr val="C0C0C0"/>
                  </a:outerShdw>
                </a:effectLst>
                <a:latin typeface="Times New Roman" pitchFamily="18" charset="0"/>
              </a:rPr>
              <a:t>toji</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sr-Latn-CS" altLang="sr-Latn-RS" sz="2000" b="1" dirty="0">
                <a:solidFill>
                  <a:srgbClr val="333333"/>
                </a:solidFill>
                <a:effectLst>
                  <a:outerShdw blurRad="38100" dist="38100" dir="2700000" algn="tl">
                    <a:srgbClr val="C0C0C0"/>
                  </a:outerShdw>
                </a:effectLst>
                <a:latin typeface="Times New Roman" pitchFamily="18" charset="0"/>
              </a:rPr>
              <a:t>se iz </a:t>
            </a:r>
            <a:r>
              <a:rPr lang="en-US" altLang="sr-Latn-RS" sz="2000" b="1" dirty="0" err="1">
                <a:solidFill>
                  <a:srgbClr val="333333"/>
                </a:solidFill>
                <a:effectLst>
                  <a:outerShdw blurRad="38100" dist="38100" dir="2700000" algn="tl">
                    <a:srgbClr val="C0C0C0"/>
                  </a:outerShdw>
                </a:effectLst>
                <a:latin typeface="Times New Roman" pitchFamily="18" charset="0"/>
              </a:rPr>
              <a:t>odabira</a:t>
            </a:r>
            <a:r>
              <a:rPr lang="en-US" altLang="sr-Latn-RS" sz="2000" b="1" dirty="0">
                <a:solidFill>
                  <a:srgbClr val="333333"/>
                </a:solidFill>
                <a:effectLst>
                  <a:outerShdw blurRad="38100" dist="38100" dir="2700000" algn="tl">
                    <a:srgbClr val="C0C0C0"/>
                  </a:outerShdw>
                </a:effectLst>
                <a:latin typeface="Times New Roman" pitchFamily="18" charset="0"/>
              </a:rPr>
              <a:t>:</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r>
              <a:rPr lang="sr-Latn-CS" altLang="sr-Latn-RS" sz="2000" b="1" i="1" dirty="0">
                <a:effectLst>
                  <a:outerShdw blurRad="38100" dist="38100" dir="2700000" algn="tl">
                    <a:srgbClr val="C0C0C0"/>
                  </a:outerShdw>
                </a:effectLst>
                <a:latin typeface="Times New Roman" pitchFamily="18" charset="0"/>
              </a:rPr>
              <a:t>                </a:t>
            </a:r>
            <a:r>
              <a:rPr lang="en-US" altLang="sr-Latn-RS" sz="2000" b="1" i="1" dirty="0">
                <a:effectLst>
                  <a:outerShdw blurRad="38100" dist="38100" dir="2700000" algn="tl">
                    <a:srgbClr val="C0C0C0"/>
                  </a:outerShdw>
                </a:effectLst>
                <a:latin typeface="Times New Roman" pitchFamily="18" charset="0"/>
              </a:rPr>
              <a:t> </a:t>
            </a:r>
            <a:r>
              <a:rPr lang="en-US" altLang="sr-Latn-RS" sz="2000" b="1" i="1" dirty="0" err="1">
                <a:effectLst>
                  <a:outerShdw blurRad="38100" dist="38100" dir="2700000" algn="tl">
                    <a:srgbClr val="C0C0C0"/>
                  </a:outerShdw>
                </a:effectLst>
                <a:latin typeface="Times New Roman" pitchFamily="18" charset="0"/>
              </a:rPr>
              <a:t>i</a:t>
            </a:r>
            <a:r>
              <a:rPr lang="en-US" altLang="sr-Latn-RS" sz="2000" b="1" i="1" dirty="0">
                <a:effectLst>
                  <a:outerShdw blurRad="38100" dist="38100" dir="2700000" algn="tl">
                    <a:srgbClr val="C0C0C0"/>
                  </a:outerShdw>
                </a:effectLst>
                <a:latin typeface="Times New Roman" pitchFamily="18" charset="0"/>
              </a:rPr>
              <a:t>)</a:t>
            </a:r>
            <a:r>
              <a:rPr lang="en-US" altLang="sr-Latn-RS" sz="2000" b="1" dirty="0">
                <a:solidFill>
                  <a:srgbClr val="FF0066"/>
                </a:solidFill>
                <a:effectLst>
                  <a:outerShdw blurRad="38100" dist="38100" dir="2700000" algn="tl">
                    <a:srgbClr val="C0C0C0"/>
                  </a:outerShdw>
                </a:effectLst>
                <a:latin typeface="Times New Roman" pitchFamily="18" charset="0"/>
              </a:rPr>
              <a:t> </a:t>
            </a:r>
            <a:r>
              <a:rPr lang="en-US" altLang="sr-Latn-RS" sz="2000" b="1" i="1" dirty="0">
                <a:solidFill>
                  <a:srgbClr val="FF0066"/>
                </a:solidFill>
                <a:effectLst>
                  <a:outerShdw blurRad="38100" dist="38100" dir="2700000" algn="tl">
                    <a:srgbClr val="C0C0C0"/>
                  </a:outerShdw>
                </a:effectLst>
                <a:latin typeface="Times New Roman" pitchFamily="18" charset="0"/>
              </a:rPr>
              <a:t>SERS </a:t>
            </a:r>
            <a:r>
              <a:rPr lang="en-US" altLang="sr-Latn-RS" sz="2000" b="1" i="1" dirty="0" err="1">
                <a:solidFill>
                  <a:srgbClr val="FF0066"/>
                </a:solidFill>
                <a:effectLst>
                  <a:outerShdw blurRad="38100" dist="38100" dir="2700000" algn="tl">
                    <a:srgbClr val="C0C0C0"/>
                  </a:outerShdw>
                </a:effectLst>
                <a:latin typeface="Times New Roman" pitchFamily="18" charset="0"/>
              </a:rPr>
              <a:t>su</a:t>
            </a:r>
            <a:r>
              <a:rPr lang="sr-Latn-CS" altLang="sr-Latn-RS" sz="2000" b="1" i="1" dirty="0">
                <a:solidFill>
                  <a:srgbClr val="FF0066"/>
                </a:solidFill>
                <a:effectLst>
                  <a:outerShdw blurRad="38100" dist="38100" dir="2700000" algn="tl">
                    <a:srgbClr val="C0C0C0"/>
                  </a:outerShdw>
                </a:effectLst>
                <a:latin typeface="Times New Roman" pitchFamily="18" charset="0"/>
              </a:rPr>
              <a:t>p</a:t>
            </a:r>
            <a:r>
              <a:rPr lang="en-US" altLang="sr-Latn-RS" sz="2000" b="1" i="1" dirty="0">
                <a:solidFill>
                  <a:srgbClr val="FF0066"/>
                </a:solidFill>
                <a:effectLst>
                  <a:outerShdw blurRad="38100" dist="38100" dir="2700000" algn="tl">
                    <a:srgbClr val="C0C0C0"/>
                  </a:outerShdw>
                </a:effectLst>
                <a:latin typeface="Times New Roman" pitchFamily="18" charset="0"/>
              </a:rPr>
              <a:t>strata</a:t>
            </a:r>
            <a:r>
              <a:rPr lang="en-US" altLang="sr-Latn-RS" sz="2000" b="1" dirty="0">
                <a:solidFill>
                  <a:srgbClr val="333333"/>
                </a:solidFill>
                <a:effectLst>
                  <a:outerShdw blurRad="38100" dist="38100" dir="2700000" algn="tl">
                    <a:srgbClr val="C0C0C0"/>
                  </a:outerShdw>
                </a:effectLst>
                <a:latin typeface="Times New Roman" pitchFamily="18" charset="0"/>
              </a:rPr>
              <a:t> (Ag, Au, Au/Ag...)</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r>
              <a:rPr lang="en-US" altLang="sr-Latn-RS" sz="2000" b="1" dirty="0">
                <a:solidFill>
                  <a:srgbClr val="333333"/>
                </a:solidFill>
                <a:effectLst>
                  <a:outerShdw blurRad="38100" dist="38100" dir="2700000" algn="tl">
                    <a:srgbClr val="C0C0C0"/>
                  </a:outerShdw>
                </a:effectLst>
                <a:latin typeface="Times New Roman" pitchFamily="18" charset="0"/>
              </a:rPr>
              <a:t> </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r>
              <a:rPr lang="sr-Latn-CS" altLang="sr-Latn-RS" sz="2000" b="1" i="1" dirty="0">
                <a:solidFill>
                  <a:srgbClr val="333333"/>
                </a:solidFill>
                <a:effectLst>
                  <a:outerShdw blurRad="38100" dist="38100" dir="2700000" algn="tl">
                    <a:srgbClr val="C0C0C0"/>
                  </a:outerShdw>
                </a:effectLst>
                <a:latin typeface="Times New Roman" pitchFamily="18" charset="0"/>
              </a:rPr>
              <a:t>                 </a:t>
            </a:r>
            <a:r>
              <a:rPr lang="en-US" altLang="sr-Latn-RS" sz="2000" b="1" i="1" dirty="0">
                <a:effectLst>
                  <a:outerShdw blurRad="38100" dist="38100" dir="2700000" algn="tl">
                    <a:srgbClr val="C0C0C0"/>
                  </a:outerShdw>
                </a:effectLst>
                <a:latin typeface="Times New Roman" pitchFamily="18" charset="0"/>
              </a:rPr>
              <a:t>ii</a:t>
            </a:r>
            <a:r>
              <a:rPr lang="en-US" altLang="sr-Latn-RS" sz="2000" b="1" dirty="0">
                <a:effectLst>
                  <a:outerShdw blurRad="38100" dist="38100" dir="2700000" algn="tl">
                    <a:srgbClr val="C0C0C0"/>
                  </a:outerShdw>
                </a:effectLst>
                <a:latin typeface="Times New Roman" pitchFamily="18" charset="0"/>
              </a:rPr>
              <a:t>)</a:t>
            </a:r>
            <a:r>
              <a:rPr lang="en-US" altLang="sr-Latn-RS" sz="2000" b="1" dirty="0">
                <a:solidFill>
                  <a:srgbClr val="FF0066"/>
                </a:solidFill>
                <a:effectLst>
                  <a:outerShdw blurRad="38100" dist="38100" dir="2700000" algn="tl">
                    <a:srgbClr val="C0C0C0"/>
                  </a:outerShdw>
                </a:effectLst>
                <a:latin typeface="Times New Roman" pitchFamily="18" charset="0"/>
              </a:rPr>
              <a:t> </a:t>
            </a:r>
            <a:r>
              <a:rPr lang="en-US" altLang="sr-Latn-RS" sz="2000" b="1" i="1" dirty="0" err="1">
                <a:solidFill>
                  <a:srgbClr val="FF0066"/>
                </a:solidFill>
                <a:effectLst>
                  <a:outerShdw blurRad="38100" dist="38100" dir="2700000" algn="tl">
                    <a:srgbClr val="C0C0C0"/>
                  </a:outerShdw>
                </a:effectLst>
                <a:latin typeface="Times New Roman" pitchFamily="18" charset="0"/>
              </a:rPr>
              <a:t>ramanskog</a:t>
            </a:r>
            <a:r>
              <a:rPr lang="en-US" altLang="sr-Latn-RS" sz="2000" b="1" i="1" dirty="0">
                <a:solidFill>
                  <a:srgbClr val="FF0066"/>
                </a:solidFill>
                <a:effectLst>
                  <a:outerShdw blurRad="38100" dist="38100" dir="2700000" algn="tl">
                    <a:srgbClr val="C0C0C0"/>
                  </a:outerShdw>
                </a:effectLst>
                <a:latin typeface="Times New Roman" pitchFamily="18" charset="0"/>
              </a:rPr>
              <a:t> </a:t>
            </a:r>
            <a:r>
              <a:rPr lang="en-US" altLang="sr-Latn-RS" sz="2000" b="1" i="1" dirty="0" err="1">
                <a:solidFill>
                  <a:srgbClr val="FF0066"/>
                </a:solidFill>
                <a:effectLst>
                  <a:outerShdw blurRad="38100" dist="38100" dir="2700000" algn="tl">
                    <a:srgbClr val="C0C0C0"/>
                  </a:outerShdw>
                </a:effectLst>
                <a:latin typeface="Times New Roman" pitchFamily="18" charset="0"/>
              </a:rPr>
              <a:t>obeleživača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sr-Latn-CS" altLang="sr-Latn-RS" sz="2000" b="1" dirty="0">
                <a:solidFill>
                  <a:srgbClr val="333333"/>
                </a:solidFill>
                <a:effectLst>
                  <a:outerShdw blurRad="38100" dist="38100" dir="2700000" algn="tl">
                    <a:srgbClr val="C0C0C0"/>
                  </a:outerShdw>
                </a:effectLst>
                <a:latin typeface="Times New Roman" pitchFamily="18" charset="0"/>
              </a:rPr>
              <a:t>(tzv. </a:t>
            </a:r>
            <a:r>
              <a:rPr lang="sr-Latn-CS" altLang="sr-Latn-RS" sz="2000" b="1" i="1" u="sng" dirty="0">
                <a:solidFill>
                  <a:srgbClr val="FF0066"/>
                </a:solidFill>
                <a:effectLst>
                  <a:outerShdw blurRad="38100" dist="38100" dir="2700000" algn="tl">
                    <a:srgbClr val="C0C0C0"/>
                  </a:outerShdw>
                </a:effectLst>
                <a:latin typeface="Times New Roman" pitchFamily="18" charset="0"/>
              </a:rPr>
              <a:t>ramanski “</a:t>
            </a:r>
            <a:r>
              <a:rPr lang="sr-Latn-CS" altLang="sr-Latn-RS" sz="2000" b="1" i="1" u="sng" dirty="0" smtClean="0">
                <a:solidFill>
                  <a:srgbClr val="FF0066"/>
                </a:solidFill>
                <a:effectLst>
                  <a:outerShdw blurRad="38100" dist="38100" dir="2700000" algn="tl">
                    <a:srgbClr val="C0C0C0"/>
                  </a:outerShdw>
                </a:effectLst>
                <a:latin typeface="Times New Roman" pitchFamily="18" charset="0"/>
              </a:rPr>
              <a:t>reporter“ molekul</a:t>
            </a:r>
            <a:r>
              <a:rPr lang="sr-Latn-CS" altLang="sr-Latn-RS" sz="2000" b="1" dirty="0" smtClean="0">
                <a:solidFill>
                  <a:srgbClr val="333333"/>
                </a:solidFill>
                <a:effectLst>
                  <a:outerShdw blurRad="38100" dist="38100" dir="2700000" algn="tl">
                    <a:srgbClr val="C0C0C0"/>
                  </a:outerShdw>
                </a:effectLst>
                <a:latin typeface="Times New Roman" pitchFamily="18" charset="0"/>
              </a:rPr>
              <a:t>) </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r>
              <a:rPr lang="sr-Latn-C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koji</a:t>
            </a:r>
            <a:r>
              <a:rPr lang="en-US" altLang="sr-Latn-RS" sz="2000" b="1" dirty="0">
                <a:solidFill>
                  <a:srgbClr val="333333"/>
                </a:solidFill>
                <a:effectLst>
                  <a:outerShdw blurRad="38100" dist="38100" dir="2700000" algn="tl">
                    <a:srgbClr val="C0C0C0"/>
                  </a:outerShdw>
                </a:effectLst>
                <a:latin typeface="Times New Roman" pitchFamily="18" charset="0"/>
              </a:rPr>
              <a:t> se </a:t>
            </a:r>
            <a:r>
              <a:rPr lang="en-US" altLang="sr-Latn-RS" sz="2000" b="1" dirty="0" err="1">
                <a:solidFill>
                  <a:srgbClr val="333333"/>
                </a:solidFill>
                <a:effectLst>
                  <a:outerShdw blurRad="38100" dist="38100" dir="2700000" algn="tl">
                    <a:srgbClr val="C0C0C0"/>
                  </a:outerShdw>
                </a:effectLst>
                <a:latin typeface="Times New Roman" pitchFamily="18" charset="0"/>
              </a:rPr>
              <a:t>adsorbuje</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na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nanočesticama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metala</a:t>
            </a:r>
            <a:r>
              <a:rPr lang="en-US" altLang="sr-Latn-RS" sz="2000" b="1" dirty="0">
                <a:solidFill>
                  <a:srgbClr val="333333"/>
                </a:solidFill>
                <a:effectLst>
                  <a:outerShdw blurRad="38100" dist="38100" dir="2700000" algn="tl">
                    <a:srgbClr val="C0C0C0"/>
                  </a:outerShdw>
                </a:effectLst>
                <a:latin typeface="Times New Roman" pitchFamily="18" charset="0"/>
              </a:rPr>
              <a:t> </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r>
              <a:rPr lang="sr-Latn-C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a:solidFill>
                  <a:srgbClr val="333333"/>
                </a:solidFill>
                <a:effectLst>
                  <a:outerShdw blurRad="38100" dist="38100" dir="2700000" algn="tl">
                    <a:srgbClr val="C0C0C0"/>
                  </a:outerShdw>
                </a:effectLst>
                <a:latin typeface="Times New Roman" pitchFamily="18" charset="0"/>
              </a:rPr>
              <a:t>(</a:t>
            </a:r>
            <a:r>
              <a:rPr lang="en-US" altLang="sr-Latn-RS" sz="2000" b="1" dirty="0" err="1">
                <a:solidFill>
                  <a:srgbClr val="333333"/>
                </a:solidFill>
                <a:effectLst>
                  <a:outerShdw blurRad="38100" dist="38100" dir="2700000" algn="tl">
                    <a:srgbClr val="C0C0C0"/>
                  </a:outerShdw>
                </a:effectLst>
                <a:latin typeface="Times New Roman" pitchFamily="18" charset="0"/>
              </a:rPr>
              <a:t>npr</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merkaptobenzojeva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kiselina</a:t>
            </a:r>
            <a:r>
              <a:rPr lang="sr-Latn-C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rodamin</a:t>
            </a:r>
            <a:r>
              <a:rPr lang="en-US" altLang="sr-Latn-RS" sz="2000" b="1" dirty="0">
                <a:solidFill>
                  <a:srgbClr val="333333"/>
                </a:solidFill>
                <a:effectLst>
                  <a:outerShdw blurRad="38100" dist="38100" dir="2700000" algn="tl">
                    <a:srgbClr val="C0C0C0"/>
                  </a:outerShdw>
                </a:effectLst>
                <a:latin typeface="Times New Roman" pitchFamily="18" charset="0"/>
              </a:rPr>
              <a:t> 6G</a:t>
            </a:r>
            <a:r>
              <a:rPr lang="sr-Latn-C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i</a:t>
            </a:r>
            <a:r>
              <a:rPr lang="en-US" altLang="sr-Latn-RS" sz="2000" b="1" dirty="0">
                <a:solidFill>
                  <a:srgbClr val="333333"/>
                </a:solidFill>
                <a:effectLst>
                  <a:outerShdw blurRad="38100" dist="38100" dir="2700000" algn="tl">
                    <a:srgbClr val="C0C0C0"/>
                  </a:outerShdw>
                </a:effectLst>
                <a:latin typeface="Times New Roman" pitchFamily="18" charset="0"/>
              </a:rPr>
              <a:t> </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r>
              <a:rPr lang="sr-Latn-C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u="sng" dirty="0" err="1">
                <a:solidFill>
                  <a:srgbClr val="333333"/>
                </a:solidFill>
                <a:effectLst>
                  <a:outerShdw blurRad="38100" dist="38100" dir="2700000" algn="tl">
                    <a:srgbClr val="C0C0C0"/>
                  </a:outerShdw>
                </a:effectLst>
                <a:latin typeface="Times New Roman" pitchFamily="18" charset="0"/>
              </a:rPr>
              <a:t>koji</a:t>
            </a:r>
            <a:r>
              <a:rPr lang="en-US" altLang="sr-Latn-RS" sz="2000" b="1" u="sng" dirty="0">
                <a:solidFill>
                  <a:srgbClr val="333333"/>
                </a:solidFill>
                <a:effectLst>
                  <a:outerShdw blurRad="38100" dist="38100" dir="2700000" algn="tl">
                    <a:srgbClr val="C0C0C0"/>
                  </a:outerShdw>
                </a:effectLst>
                <a:latin typeface="Times New Roman" pitchFamily="18" charset="0"/>
              </a:rPr>
              <a:t>  </a:t>
            </a:r>
            <a:r>
              <a:rPr lang="en-US" altLang="sr-Latn-RS" sz="2000" b="1" u="sng" dirty="0" err="1">
                <a:solidFill>
                  <a:srgbClr val="333333"/>
                </a:solidFill>
                <a:effectLst>
                  <a:outerShdw blurRad="38100" dist="38100" dir="2700000" algn="tl">
                    <a:srgbClr val="C0C0C0"/>
                  </a:outerShdw>
                </a:effectLst>
                <a:latin typeface="Times New Roman" pitchFamily="18" charset="0"/>
              </a:rPr>
              <a:t>ima</a:t>
            </a:r>
            <a:r>
              <a:rPr lang="en-US" altLang="sr-Latn-RS" sz="2000" b="1" u="sng" dirty="0">
                <a:solidFill>
                  <a:srgbClr val="333333"/>
                </a:solidFill>
                <a:effectLst>
                  <a:outerShdw blurRad="38100" dist="38100" dir="2700000" algn="tl">
                    <a:srgbClr val="C0C0C0"/>
                  </a:outerShdw>
                </a:effectLst>
                <a:latin typeface="Times New Roman" pitchFamily="18" charset="0"/>
              </a:rPr>
              <a:t> </a:t>
            </a:r>
            <a:r>
              <a:rPr lang="en-US" altLang="sr-Latn-RS" sz="2000" b="1" u="sng" dirty="0" err="1">
                <a:solidFill>
                  <a:srgbClr val="333333"/>
                </a:solidFill>
                <a:effectLst>
                  <a:outerShdw blurRad="38100" dist="38100" dir="2700000" algn="tl">
                    <a:srgbClr val="C0C0C0"/>
                  </a:outerShdw>
                </a:effectLst>
                <a:latin typeface="Times New Roman" pitchFamily="18" charset="0"/>
              </a:rPr>
              <a:t>poznat</a:t>
            </a:r>
            <a:r>
              <a:rPr lang="en-US" altLang="sr-Latn-RS" sz="2000" b="1" u="sng" dirty="0">
                <a:solidFill>
                  <a:srgbClr val="333333"/>
                </a:solidFill>
                <a:effectLst>
                  <a:outerShdw blurRad="38100" dist="38100" dir="2700000" algn="tl">
                    <a:srgbClr val="C0C0C0"/>
                  </a:outerShdw>
                </a:effectLst>
                <a:latin typeface="Times New Roman" pitchFamily="18" charset="0"/>
              </a:rPr>
              <a:t> </a:t>
            </a:r>
            <a:r>
              <a:rPr lang="en-US" altLang="sr-Latn-RS" sz="2000" b="1" u="sng" dirty="0" err="1">
                <a:solidFill>
                  <a:srgbClr val="333333"/>
                </a:solidFill>
                <a:effectLst>
                  <a:outerShdw blurRad="38100" dist="38100" dir="2700000" algn="tl">
                    <a:srgbClr val="C0C0C0"/>
                  </a:outerShdw>
                </a:effectLst>
                <a:latin typeface="Times New Roman" pitchFamily="18" charset="0"/>
              </a:rPr>
              <a:t>i</a:t>
            </a:r>
            <a:r>
              <a:rPr lang="en-US" altLang="sr-Latn-RS" sz="2000" b="1" u="sng" dirty="0">
                <a:solidFill>
                  <a:srgbClr val="333333"/>
                </a:solidFill>
                <a:effectLst>
                  <a:outerShdw blurRad="38100" dist="38100" dir="2700000" algn="tl">
                    <a:srgbClr val="C0C0C0"/>
                  </a:outerShdw>
                </a:effectLst>
                <a:latin typeface="Times New Roman" pitchFamily="18" charset="0"/>
              </a:rPr>
              <a:t> </a:t>
            </a:r>
            <a:r>
              <a:rPr lang="en-US" altLang="sr-Latn-RS" sz="2000" b="1" u="sng" dirty="0" err="1">
                <a:solidFill>
                  <a:srgbClr val="333333"/>
                </a:solidFill>
                <a:effectLst>
                  <a:outerShdw blurRad="38100" dist="38100" dir="2700000" algn="tl">
                    <a:srgbClr val="C0C0C0"/>
                  </a:outerShdw>
                </a:effectLst>
                <a:latin typeface="Times New Roman" pitchFamily="18" charset="0"/>
              </a:rPr>
              <a:t>asigniran</a:t>
            </a:r>
            <a:r>
              <a:rPr lang="en-US" altLang="sr-Latn-RS" sz="2000" b="1" u="sng" dirty="0">
                <a:solidFill>
                  <a:srgbClr val="333333"/>
                </a:solidFill>
                <a:effectLst>
                  <a:outerShdw blurRad="38100" dist="38100" dir="2700000" algn="tl">
                    <a:srgbClr val="C0C0C0"/>
                  </a:outerShdw>
                </a:effectLst>
                <a:latin typeface="Times New Roman" pitchFamily="18" charset="0"/>
              </a:rPr>
              <a:t> </a:t>
            </a:r>
            <a:r>
              <a:rPr lang="en-US" altLang="sr-Latn-RS" sz="2000" b="1" u="sng" dirty="0" err="1">
                <a:solidFill>
                  <a:srgbClr val="333333"/>
                </a:solidFill>
                <a:effectLst>
                  <a:outerShdw blurRad="38100" dist="38100" dir="2700000" algn="tl">
                    <a:srgbClr val="C0C0C0"/>
                  </a:outerShdw>
                </a:effectLst>
                <a:latin typeface="Times New Roman" pitchFamily="18" charset="0"/>
              </a:rPr>
              <a:t>ramanski</a:t>
            </a:r>
            <a:r>
              <a:rPr lang="en-US" altLang="sr-Latn-RS" sz="2000" b="1" u="sng" dirty="0">
                <a:solidFill>
                  <a:srgbClr val="333333"/>
                </a:solidFill>
                <a:effectLst>
                  <a:outerShdw blurRad="38100" dist="38100" dir="2700000" algn="tl">
                    <a:srgbClr val="C0C0C0"/>
                  </a:outerShdw>
                </a:effectLst>
                <a:latin typeface="Times New Roman" pitchFamily="18" charset="0"/>
              </a:rPr>
              <a:t> </a:t>
            </a:r>
            <a:r>
              <a:rPr lang="en-US" altLang="sr-Latn-RS" sz="2000" b="1" u="sng" dirty="0" err="1" smtClean="0">
                <a:solidFill>
                  <a:srgbClr val="333333"/>
                </a:solidFill>
                <a:effectLst>
                  <a:outerShdw blurRad="38100" dist="38100" dir="2700000" algn="tl">
                    <a:srgbClr val="C0C0C0"/>
                  </a:outerShdw>
                </a:effectLst>
                <a:latin typeface="Times New Roman" pitchFamily="18" charset="0"/>
              </a:rPr>
              <a:t>spektar</a:t>
            </a:r>
            <a:r>
              <a:rPr lang="sr-Latn-RS" altLang="sr-Latn-RS" sz="2000" b="1" dirty="0" smtClean="0">
                <a:solidFill>
                  <a:srgbClr val="333333"/>
                </a:solidFill>
                <a:effectLst>
                  <a:outerShdw blurRad="38100" dist="38100" dir="2700000" algn="tl">
                    <a:srgbClr val="C0C0C0"/>
                  </a:outerShdw>
                </a:effectLst>
                <a:latin typeface="Times New Roman" pitchFamily="18" charset="0"/>
              </a:rPr>
              <a:t>, r</a:t>
            </a:r>
            <a:r>
              <a:rPr lang="en-US" altLang="sr-Latn-RS" sz="2000" b="1" dirty="0" err="1" smtClean="0">
                <a:solidFill>
                  <a:srgbClr val="333333"/>
                </a:solidFill>
                <a:effectLst>
                  <a:outerShdw blurRad="38100" dist="38100" dir="2700000" algn="tl">
                    <a:srgbClr val="C0C0C0"/>
                  </a:outerShdw>
                </a:effectLst>
                <a:latin typeface="Times New Roman" pitchFamily="18" charset="0"/>
              </a:rPr>
              <a:t>amanski</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r>
              <a:rPr lang="sr-Latn-C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obeleživači</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sr-Latn-C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obično</a:t>
            </a:r>
            <a:r>
              <a:rPr lang="en-US" altLang="sr-Latn-RS" sz="2000" b="1" dirty="0">
                <a:solidFill>
                  <a:srgbClr val="333333"/>
                </a:solidFill>
                <a:effectLst>
                  <a:outerShdw blurRad="38100" dist="38100" dir="2700000" algn="tl">
                    <a:srgbClr val="C0C0C0"/>
                  </a:outerShdw>
                </a:effectLst>
                <a:latin typeface="Times New Roman" pitchFamily="18" charset="0"/>
              </a:rPr>
              <a:t> u </a:t>
            </a:r>
            <a:r>
              <a:rPr lang="en-US" altLang="sr-Latn-RS" sz="2000" b="1" dirty="0" err="1">
                <a:solidFill>
                  <a:srgbClr val="333333"/>
                </a:solidFill>
                <a:effectLst>
                  <a:outerShdw blurRad="38100" dist="38100" dir="2700000" algn="tl">
                    <a:srgbClr val="C0C0C0"/>
                  </a:outerShdw>
                </a:effectLst>
                <a:latin typeface="Times New Roman" pitchFamily="18" charset="0"/>
              </a:rPr>
              <a:t>sebi</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sadrže</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atome</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FF0066"/>
                </a:solidFill>
                <a:effectLst>
                  <a:outerShdw blurRad="38100" dist="38100" dir="2700000" algn="tl">
                    <a:srgbClr val="C0C0C0"/>
                  </a:outerShdw>
                </a:effectLst>
                <a:latin typeface="Times New Roman" pitchFamily="18" charset="0"/>
              </a:rPr>
              <a:t>azota</a:t>
            </a:r>
            <a:r>
              <a:rPr lang="en-US" altLang="sr-Latn-RS" sz="2000" b="1" dirty="0">
                <a:solidFill>
                  <a:srgbClr val="FF0066"/>
                </a:solidFill>
                <a:effectLst>
                  <a:outerShdw blurRad="38100" dist="38100" dir="2700000" algn="tl">
                    <a:srgbClr val="C0C0C0"/>
                  </a:outerShdw>
                </a:effectLst>
                <a:latin typeface="Times New Roman" pitchFamily="18" charset="0"/>
              </a:rPr>
              <a:t> </a:t>
            </a:r>
            <a:r>
              <a:rPr lang="en-US" altLang="sr-Latn-RS" sz="2000" b="1" dirty="0" err="1">
                <a:solidFill>
                  <a:srgbClr val="FF0066"/>
                </a:solidFill>
                <a:effectLst>
                  <a:outerShdw blurRad="38100" dist="38100" dir="2700000" algn="tl">
                    <a:srgbClr val="C0C0C0"/>
                  </a:outerShdw>
                </a:effectLst>
                <a:latin typeface="Times New Roman" pitchFamily="18" charset="0"/>
              </a:rPr>
              <a:t>ili</a:t>
            </a:r>
            <a:r>
              <a:rPr lang="en-US" altLang="sr-Latn-RS" sz="2000" b="1" dirty="0">
                <a:solidFill>
                  <a:srgbClr val="FF0066"/>
                </a:solidFill>
                <a:effectLst>
                  <a:outerShdw blurRad="38100" dist="38100" dir="2700000" algn="tl">
                    <a:srgbClr val="C0C0C0"/>
                  </a:outerShdw>
                </a:effectLst>
                <a:latin typeface="Times New Roman" pitchFamily="18" charset="0"/>
              </a:rPr>
              <a:t> </a:t>
            </a:r>
            <a:r>
              <a:rPr lang="en-US" altLang="sr-Latn-RS" sz="2000" b="1" dirty="0" err="1">
                <a:solidFill>
                  <a:srgbClr val="FF0066"/>
                </a:solidFill>
                <a:effectLst>
                  <a:outerShdw blurRad="38100" dist="38100" dir="2700000" algn="tl">
                    <a:srgbClr val="C0C0C0"/>
                  </a:outerShdw>
                </a:effectLst>
                <a:latin typeface="Times New Roman" pitchFamily="18" charset="0"/>
              </a:rPr>
              <a:t>sumpora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iz</a:t>
            </a:r>
            <a:r>
              <a:rPr lang="en-US" altLang="sr-Latn-RS" sz="2000" b="1" dirty="0">
                <a:solidFill>
                  <a:srgbClr val="333333"/>
                </a:solidFill>
                <a:effectLst>
                  <a:outerShdw blurRad="38100" dist="38100" dir="2700000" algn="tl">
                    <a:srgbClr val="C0C0C0"/>
                  </a:outerShdw>
                </a:effectLst>
                <a:latin typeface="Times New Roman" pitchFamily="18" charset="0"/>
              </a:rPr>
              <a:t> </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r>
              <a:rPr lang="sr-Latn-C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razloga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velikog</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afiniteta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ka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atomima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srebra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ili</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smtClean="0">
                <a:solidFill>
                  <a:srgbClr val="333333"/>
                </a:solidFill>
                <a:effectLst>
                  <a:outerShdw blurRad="38100" dist="38100" dir="2700000" algn="tl">
                    <a:srgbClr val="C0C0C0"/>
                  </a:outerShdw>
                </a:effectLst>
                <a:latin typeface="Times New Roman" pitchFamily="18" charset="0"/>
              </a:rPr>
              <a:t>zlata</a:t>
            </a:r>
            <a:r>
              <a:rPr lang="sr-Latn-RS" altLang="sr-Latn-RS" sz="2000" b="1" dirty="0" smtClean="0">
                <a:solidFill>
                  <a:srgbClr val="333333"/>
                </a:solidFill>
                <a:effectLst>
                  <a:outerShdw blurRad="38100" dist="38100" dir="2700000" algn="tl">
                    <a:srgbClr val="C0C0C0"/>
                  </a:outerShdw>
                </a:effectLst>
                <a:latin typeface="Times New Roman" pitchFamily="18" charset="0"/>
              </a:rPr>
              <a:t>)</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r>
              <a:rPr lang="sr-Latn-CS" altLang="sr-Latn-RS" sz="2000" b="1" i="1" dirty="0">
                <a:effectLst>
                  <a:outerShdw blurRad="38100" dist="38100" dir="2700000" algn="tl">
                    <a:srgbClr val="C0C0C0"/>
                  </a:outerShdw>
                </a:effectLst>
                <a:latin typeface="Times New Roman" pitchFamily="18" charset="0"/>
              </a:rPr>
              <a:t>                </a:t>
            </a:r>
            <a:r>
              <a:rPr lang="en-US" altLang="sr-Latn-RS" sz="2000" b="1" i="1" dirty="0">
                <a:effectLst>
                  <a:outerShdw blurRad="38100" dist="38100" dir="2700000" algn="tl">
                    <a:srgbClr val="C0C0C0"/>
                  </a:outerShdw>
                </a:effectLst>
                <a:latin typeface="Times New Roman" pitchFamily="18" charset="0"/>
              </a:rPr>
              <a:t>iii</a:t>
            </a:r>
            <a:r>
              <a:rPr lang="en-US" altLang="sr-Latn-RS" sz="2000" b="1" dirty="0">
                <a:effectLst>
                  <a:outerShdw blurRad="38100" dist="38100" dir="2700000" algn="tl">
                    <a:srgbClr val="C0C0C0"/>
                  </a:outerShdw>
                </a:effectLst>
                <a:latin typeface="Times New Roman" pitchFamily="18" charset="0"/>
              </a:rPr>
              <a:t>)</a:t>
            </a:r>
            <a:r>
              <a:rPr lang="en-US" altLang="sr-Latn-RS" sz="2000" b="1" dirty="0">
                <a:solidFill>
                  <a:srgbClr val="FF0066"/>
                </a:solidFill>
                <a:effectLst>
                  <a:outerShdw blurRad="38100" dist="38100" dir="2700000" algn="tl">
                    <a:srgbClr val="C0C0C0"/>
                  </a:outerShdw>
                </a:effectLst>
                <a:latin typeface="Times New Roman" pitchFamily="18" charset="0"/>
              </a:rPr>
              <a:t> </a:t>
            </a:r>
            <a:r>
              <a:rPr lang="en-US" altLang="sr-Latn-RS" sz="2000" b="1" i="1" dirty="0" err="1">
                <a:solidFill>
                  <a:srgbClr val="FF0066"/>
                </a:solidFill>
                <a:effectLst>
                  <a:outerShdw blurRad="38100" dist="38100" dir="2700000" algn="tl">
                    <a:srgbClr val="C0C0C0"/>
                  </a:outerShdw>
                </a:effectLst>
                <a:latin typeface="Times New Roman" pitchFamily="18" charset="0"/>
              </a:rPr>
              <a:t>biomolekula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sr-Latn-CS" altLang="sr-Latn-RS" sz="2000" b="1" dirty="0">
                <a:solidFill>
                  <a:srgbClr val="333333"/>
                </a:solidFill>
                <a:effectLst>
                  <a:outerShdw blurRad="38100" dist="38100" dir="2700000" algn="tl">
                    <a:srgbClr val="C0C0C0"/>
                  </a:outerShdw>
                </a:effectLst>
                <a:latin typeface="Times New Roman" pitchFamily="18" charset="0"/>
              </a:rPr>
              <a:t>(bioreceptora (</a:t>
            </a:r>
            <a:r>
              <a:rPr lang="en-US" altLang="sr-Latn-RS" sz="2000" b="1" i="1" u="sng" dirty="0" err="1">
                <a:solidFill>
                  <a:srgbClr val="FF0066"/>
                </a:solidFill>
                <a:effectLst>
                  <a:outerShdw blurRad="38100" dist="38100" dir="2700000" algn="tl">
                    <a:srgbClr val="C0C0C0"/>
                  </a:outerShdw>
                </a:effectLst>
                <a:latin typeface="Times New Roman" pitchFamily="18" charset="0"/>
              </a:rPr>
              <a:t>biorecognition</a:t>
            </a:r>
            <a:r>
              <a:rPr lang="en-US" altLang="sr-Latn-RS" sz="2000" b="1" i="1" u="sng" dirty="0">
                <a:solidFill>
                  <a:srgbClr val="FF0066"/>
                </a:solidFill>
                <a:effectLst>
                  <a:outerShdw blurRad="38100" dist="38100" dir="2700000" algn="tl">
                    <a:srgbClr val="C0C0C0"/>
                  </a:outerShdw>
                </a:effectLst>
                <a:latin typeface="Times New Roman" pitchFamily="18" charset="0"/>
              </a:rPr>
              <a:t> </a:t>
            </a:r>
            <a:r>
              <a:rPr lang="en-US" altLang="sr-Latn-RS" sz="2000" b="1" i="1" u="sng" dirty="0" smtClean="0">
                <a:solidFill>
                  <a:srgbClr val="FF0066"/>
                </a:solidFill>
                <a:effectLst>
                  <a:outerShdw blurRad="38100" dist="38100" dir="2700000" algn="tl">
                    <a:srgbClr val="C0C0C0"/>
                  </a:outerShdw>
                </a:effectLst>
                <a:latin typeface="Times New Roman" pitchFamily="18" charset="0"/>
              </a:rPr>
              <a:t>element</a:t>
            </a:r>
            <a:r>
              <a:rPr lang="sr-Latn-CS" altLang="sr-Latn-RS" sz="2000" b="1" dirty="0" smtClean="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antitela</a:t>
            </a:r>
            <a:r>
              <a:rPr lang="en-US" altLang="sr-Latn-RS" sz="2000" b="1" dirty="0">
                <a:solidFill>
                  <a:srgbClr val="333333"/>
                </a:solidFill>
                <a:effectLst>
                  <a:outerShdw blurRad="38100" dist="38100" dir="2700000" algn="tl">
                    <a:srgbClr val="C0C0C0"/>
                  </a:outerShdw>
                </a:effectLst>
                <a:latin typeface="Times New Roman" pitchFamily="18" charset="0"/>
              </a:rPr>
              <a:t>,</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r>
              <a:rPr lang="sr-Latn-C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aptamer</a:t>
            </a:r>
            <a:r>
              <a:rPr lang="sr-Latn-CS" altLang="sr-Latn-RS" sz="2000" b="1" dirty="0">
                <a:solidFill>
                  <a:srgbClr val="333333"/>
                </a:solidFill>
                <a:effectLst>
                  <a:outerShdw blurRad="38100" dist="38100" dir="2700000" algn="tl">
                    <a:srgbClr val="C0C0C0"/>
                  </a:outerShdw>
                </a:effectLst>
                <a:latin typeface="Times New Roman" pitchFamily="18" charset="0"/>
              </a:rPr>
              <a:t>i</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i</a:t>
            </a:r>
            <a:r>
              <a:rPr lang="en-US" altLang="sr-Latn-RS" sz="2000" b="1" dirty="0">
                <a:solidFill>
                  <a:srgbClr val="333333"/>
                </a:solidFill>
                <a:effectLst>
                  <a:outerShdw blurRad="38100" dist="38100" dir="2700000" algn="tl">
                    <a:srgbClr val="C0C0C0"/>
                  </a:outerShdw>
                </a:effectLst>
                <a:latin typeface="Times New Roman" pitchFamily="18" charset="0"/>
              </a:rPr>
              <a:t> dr</a:t>
            </a:r>
            <a:r>
              <a:rPr lang="en-US" altLang="sr-Latn-RS" sz="2000" b="1" dirty="0" smtClean="0">
                <a:solidFill>
                  <a:srgbClr val="333333"/>
                </a:solidFill>
                <a:effectLst>
                  <a:outerShdw blurRad="38100" dist="38100" dir="2700000" algn="tl">
                    <a:srgbClr val="C0C0C0"/>
                  </a:outerShdw>
                </a:effectLst>
                <a:latin typeface="Times New Roman" pitchFamily="18" charset="0"/>
              </a:rPr>
              <a:t>.)</a:t>
            </a:r>
            <a:r>
              <a:rPr lang="sr-Latn-RS" altLang="sr-Latn-RS" sz="2000" b="1" dirty="0" smtClean="0">
                <a:solidFill>
                  <a:srgbClr val="333333"/>
                </a:solidFill>
                <a:effectLst>
                  <a:outerShdw blurRad="38100" dist="38100" dir="2700000" algn="tl">
                    <a:srgbClr val="C0C0C0"/>
                  </a:outerShdw>
                </a:effectLst>
                <a:latin typeface="Times New Roman" pitchFamily="18" charset="0"/>
              </a:rPr>
              <a:t> k</a:t>
            </a:r>
            <a:r>
              <a:rPr lang="en-US" altLang="sr-Latn-RS" sz="2000" b="1" dirty="0" err="1" smtClean="0">
                <a:solidFill>
                  <a:srgbClr val="333333"/>
                </a:solidFill>
                <a:effectLst>
                  <a:outerShdw blurRad="38100" dist="38100" dir="2700000" algn="tl">
                    <a:srgbClr val="C0C0C0"/>
                  </a:outerShdw>
                </a:effectLst>
                <a:latin typeface="Times New Roman" pitchFamily="18" charset="0"/>
              </a:rPr>
              <a:t>oji</a:t>
            </a:r>
            <a:r>
              <a:rPr lang="en-US" altLang="sr-Latn-RS" sz="2000" b="1" dirty="0" smtClean="0">
                <a:solidFill>
                  <a:srgbClr val="333333"/>
                </a:solidFill>
                <a:effectLst>
                  <a:outerShdw blurRad="38100" dist="38100" dir="2700000" algn="tl">
                    <a:srgbClr val="C0C0C0"/>
                  </a:outerShdw>
                </a:effectLst>
                <a:latin typeface="Times New Roman" pitchFamily="18" charset="0"/>
              </a:rPr>
              <a:t> </a:t>
            </a:r>
            <a:r>
              <a:rPr lang="en-US" altLang="sr-Latn-RS" sz="2000" b="1" dirty="0">
                <a:solidFill>
                  <a:srgbClr val="333333"/>
                </a:solidFill>
                <a:effectLst>
                  <a:outerShdw blurRad="38100" dist="38100" dir="2700000" algn="tl">
                    <a:srgbClr val="C0C0C0"/>
                  </a:outerShdw>
                </a:effectLst>
                <a:latin typeface="Times New Roman" pitchFamily="18" charset="0"/>
              </a:rPr>
              <a:t>se </a:t>
            </a:r>
            <a:r>
              <a:rPr lang="en-US" altLang="sr-Latn-RS" sz="2000" b="1" dirty="0" err="1">
                <a:solidFill>
                  <a:srgbClr val="333333"/>
                </a:solidFill>
                <a:effectLst>
                  <a:outerShdw blurRad="38100" dist="38100" dir="2700000" algn="tl">
                    <a:srgbClr val="C0C0C0"/>
                  </a:outerShdw>
                </a:effectLst>
                <a:latin typeface="Times New Roman" pitchFamily="18" charset="0"/>
              </a:rPr>
              <a:t>vezuj</a:t>
            </a:r>
            <a:r>
              <a:rPr lang="sr-Latn-CS" altLang="sr-Latn-RS" sz="2000" b="1" dirty="0">
                <a:solidFill>
                  <a:srgbClr val="333333"/>
                </a:solidFill>
                <a:effectLst>
                  <a:outerShdw blurRad="38100" dist="38100" dir="2700000" algn="tl">
                    <a:srgbClr val="C0C0C0"/>
                  </a:outerShdw>
                </a:effectLst>
                <a:latin typeface="Times New Roman" pitchFamily="18" charset="0"/>
              </a:rPr>
              <a:t>u</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a:solidFill>
                  <a:srgbClr val="333333"/>
                </a:solidFill>
                <a:effectLst>
                  <a:outerShdw blurRad="38100" dist="38100" dir="2700000" algn="tl">
                    <a:srgbClr val="C0C0C0"/>
                  </a:outerShdw>
                </a:effectLst>
                <a:latin typeface="Times New Roman" pitchFamily="18" charset="0"/>
              </a:rPr>
              <a:t>za</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sr-Latn-CS" altLang="sr-Latn-RS" sz="2000" b="1" dirty="0">
                <a:solidFill>
                  <a:srgbClr val="333333"/>
                </a:solidFill>
                <a:effectLst>
                  <a:outerShdw blurRad="38100" dist="38100" dir="2700000" algn="tl">
                    <a:srgbClr val="C0C0C0"/>
                  </a:outerShdw>
                </a:effectLst>
                <a:latin typeface="Times New Roman" pitchFamily="18" charset="0"/>
              </a:rPr>
              <a:t>r</a:t>
            </a:r>
            <a:r>
              <a:rPr lang="en-US" altLang="sr-Latn-RS" sz="2000" b="1" dirty="0" err="1">
                <a:solidFill>
                  <a:srgbClr val="333333"/>
                </a:solidFill>
                <a:effectLst>
                  <a:outerShdw blurRad="38100" dist="38100" dir="2700000" algn="tl">
                    <a:srgbClr val="C0C0C0"/>
                  </a:outerShdw>
                </a:effectLst>
                <a:latin typeface="Times New Roman" pitchFamily="18" charset="0"/>
              </a:rPr>
              <a:t>amanski</a:t>
            </a:r>
            <a:r>
              <a:rPr lang="en-US" altLang="sr-Latn-RS" sz="2000" b="1" dirty="0">
                <a:solidFill>
                  <a:srgbClr val="333333"/>
                </a:solidFill>
                <a:effectLst>
                  <a:outerShdw blurRad="38100" dist="38100" dir="2700000" algn="tl">
                    <a:srgbClr val="C0C0C0"/>
                  </a:outerShdw>
                </a:effectLst>
                <a:latin typeface="Times New Roman" pitchFamily="18" charset="0"/>
              </a:rPr>
              <a:t> </a:t>
            </a:r>
            <a:r>
              <a:rPr lang="en-US" altLang="sr-Latn-RS" sz="2000" b="1" dirty="0" err="1" smtClean="0">
                <a:solidFill>
                  <a:srgbClr val="333333"/>
                </a:solidFill>
                <a:effectLst>
                  <a:outerShdw blurRad="38100" dist="38100" dir="2700000" algn="tl">
                    <a:srgbClr val="C0C0C0"/>
                  </a:outerShdw>
                </a:effectLst>
                <a:latin typeface="Times New Roman" pitchFamily="18" charset="0"/>
              </a:rPr>
              <a:t>obeleživač</a:t>
            </a: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endParaRPr lang="sr-Latn-CS" altLang="sr-Latn-RS" sz="2000" b="1"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endParaRPr lang="en-US" altLang="sr-Latn-RS" sz="2000" dirty="0">
              <a:solidFill>
                <a:srgbClr val="333333"/>
              </a:solidFill>
            </a:endParaRPr>
          </a:p>
        </p:txBody>
      </p:sp>
      <p:sp>
        <p:nvSpPr>
          <p:cNvPr id="808964" name="Rectangle 4"/>
          <p:cNvSpPr>
            <a:spLocks noChangeArrowheads="1"/>
          </p:cNvSpPr>
          <p:nvPr/>
        </p:nvSpPr>
        <p:spPr bwMode="auto">
          <a:xfrm>
            <a:off x="1219200" y="2286000"/>
            <a:ext cx="533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ltLang="sr-Latn-RS" sz="5400">
                <a:solidFill>
                  <a:srgbClr val="FF0066"/>
                </a:solidFill>
                <a:sym typeface="Symbol" pitchFamily="18" charset="2"/>
              </a:rPr>
              <a:t></a:t>
            </a:r>
          </a:p>
        </p:txBody>
      </p:sp>
      <p:sp>
        <p:nvSpPr>
          <p:cNvPr id="808965" name="Rectangle 5"/>
          <p:cNvSpPr>
            <a:spLocks noChangeArrowheads="1"/>
          </p:cNvSpPr>
          <p:nvPr/>
        </p:nvSpPr>
        <p:spPr bwMode="auto">
          <a:xfrm>
            <a:off x="228600" y="2362200"/>
            <a:ext cx="1143000"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sr-Latn-CS" altLang="sr-Latn-RS" sz="1400" b="1">
                <a:solidFill>
                  <a:schemeClr val="tx2"/>
                </a:solidFill>
                <a:effectLst>
                  <a:outerShdw blurRad="38100" dist="38100" dir="2700000" algn="tl">
                    <a:srgbClr val="C0C0C0"/>
                  </a:outerShdw>
                </a:effectLst>
                <a:latin typeface="Times New Roman" pitchFamily="18" charset="0"/>
                <a:sym typeface="Symbol" pitchFamily="18" charset="2"/>
              </a:rPr>
              <a:t>SERS obeleživač</a:t>
            </a:r>
          </a:p>
          <a:p>
            <a:pPr>
              <a:spcBef>
                <a:spcPct val="20000"/>
              </a:spcBef>
            </a:pPr>
            <a:r>
              <a:rPr lang="sr-Latn-CS" altLang="sr-Latn-RS" b="1">
                <a:solidFill>
                  <a:schemeClr val="tx2"/>
                </a:solidFill>
                <a:effectLst>
                  <a:outerShdw blurRad="38100" dist="38100" dir="2700000" algn="tl">
                    <a:srgbClr val="C0C0C0"/>
                  </a:outerShdw>
                </a:effectLst>
                <a:sym typeface="Symbol" pitchFamily="18" charset="2"/>
              </a:rPr>
              <a:t>(</a:t>
            </a:r>
            <a:r>
              <a:rPr lang="sr-Latn-CS" altLang="sr-Latn-RS" b="1" i="1">
                <a:solidFill>
                  <a:schemeClr val="tx2"/>
                </a:solidFill>
                <a:effectLst>
                  <a:outerShdw blurRad="38100" dist="38100" dir="2700000" algn="tl">
                    <a:srgbClr val="C0C0C0"/>
                  </a:outerShdw>
                </a:effectLst>
                <a:latin typeface="Times New Roman" pitchFamily="18" charset="0"/>
                <a:sym typeface="Symbol" pitchFamily="18" charset="2"/>
              </a:rPr>
              <a:t>i </a:t>
            </a:r>
            <a:r>
              <a:rPr lang="sr-Latn-CS" altLang="sr-Latn-RS" b="1">
                <a:solidFill>
                  <a:schemeClr val="tx2"/>
                </a:solidFill>
                <a:effectLst>
                  <a:outerShdw blurRad="38100" dist="38100" dir="2700000" algn="tl">
                    <a:srgbClr val="C0C0C0"/>
                  </a:outerShdw>
                </a:effectLst>
                <a:latin typeface="Times New Roman" pitchFamily="18" charset="0"/>
                <a:sym typeface="Symbol" pitchFamily="18" charset="2"/>
              </a:rPr>
              <a:t>+ </a:t>
            </a:r>
            <a:r>
              <a:rPr lang="sr-Latn-CS" altLang="sr-Latn-RS" b="1" i="1">
                <a:solidFill>
                  <a:schemeClr val="tx2"/>
                </a:solidFill>
                <a:effectLst>
                  <a:outerShdw blurRad="38100" dist="38100" dir="2700000" algn="tl">
                    <a:srgbClr val="C0C0C0"/>
                  </a:outerShdw>
                </a:effectLst>
                <a:latin typeface="Times New Roman" pitchFamily="18" charset="0"/>
                <a:sym typeface="Symbol" pitchFamily="18" charset="2"/>
              </a:rPr>
              <a:t>ii</a:t>
            </a:r>
            <a:r>
              <a:rPr lang="sr-Latn-CS" altLang="sr-Latn-RS" b="1">
                <a:solidFill>
                  <a:schemeClr val="tx2"/>
                </a:solidFill>
                <a:effectLst>
                  <a:outerShdw blurRad="38100" dist="38100" dir="2700000" algn="tl">
                    <a:srgbClr val="C0C0C0"/>
                  </a:outerShdw>
                </a:effectLst>
                <a:sym typeface="Symbol" pitchFamily="18" charset="2"/>
              </a:rPr>
              <a:t> )</a:t>
            </a:r>
            <a:endParaRPr lang="en-US" altLang="sr-Latn-RS" b="1">
              <a:solidFill>
                <a:schemeClr val="tx2"/>
              </a:solidFill>
              <a:effectLst>
                <a:outerShdw blurRad="38100" dist="38100" dir="2700000" algn="tl">
                  <a:srgbClr val="C0C0C0"/>
                </a:outerShdw>
              </a:effectLst>
              <a:sym typeface="Symbol" pitchFamily="18" charset="2"/>
            </a:endParaRPr>
          </a:p>
          <a:p>
            <a:pPr>
              <a:spcBef>
                <a:spcPct val="20000"/>
              </a:spcBef>
            </a:pPr>
            <a:endParaRPr lang="sr-Latn-CS" altLang="sr-Latn-RS" sz="1400" b="1">
              <a:solidFill>
                <a:schemeClr val="tx2"/>
              </a:solidFill>
              <a:effectLst>
                <a:outerShdw blurRad="38100" dist="38100" dir="2700000" algn="tl">
                  <a:srgbClr val="C0C0C0"/>
                </a:outerShdw>
              </a:effectLst>
              <a:latin typeface="Times New Roman" pitchFamily="18" charset="0"/>
              <a:sym typeface="Symbol" pitchFamily="18" charset="2"/>
            </a:endParaRPr>
          </a:p>
          <a:p>
            <a:pPr>
              <a:spcBef>
                <a:spcPct val="20000"/>
              </a:spcBef>
            </a:pPr>
            <a:endParaRPr lang="en-US" altLang="sr-Latn-RS" sz="1400" b="1">
              <a:solidFill>
                <a:schemeClr val="tx2"/>
              </a:solidFill>
              <a:effectLst>
                <a:outerShdw blurRad="38100" dist="38100" dir="2700000" algn="tl">
                  <a:srgbClr val="C0C0C0"/>
                </a:outerShdw>
              </a:effectLst>
              <a:latin typeface="Times New Roman" pitchFamily="18" charset="0"/>
              <a:sym typeface="Symbol" pitchFamily="18" charset="2"/>
            </a:endParaRPr>
          </a:p>
        </p:txBody>
      </p:sp>
      <p:sp>
        <p:nvSpPr>
          <p:cNvPr id="808966" name="Rectangle 6"/>
          <p:cNvSpPr>
            <a:spLocks noChangeArrowheads="1"/>
          </p:cNvSpPr>
          <p:nvPr/>
        </p:nvSpPr>
        <p:spPr bwMode="auto">
          <a:xfrm>
            <a:off x="228600" y="3657600"/>
            <a:ext cx="1143000"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sr-Latn-CS" altLang="sr-Latn-RS" sz="1400" b="1">
                <a:solidFill>
                  <a:schemeClr val="tx2"/>
                </a:solidFill>
                <a:effectLst>
                  <a:outerShdw blurRad="38100" dist="38100" dir="2700000" algn="tl">
                    <a:srgbClr val="C0C0C0"/>
                  </a:outerShdw>
                </a:effectLst>
                <a:latin typeface="Times New Roman" pitchFamily="18" charset="0"/>
                <a:sym typeface="Symbol" pitchFamily="18" charset="2"/>
              </a:rPr>
              <a:t>SERS proba</a:t>
            </a:r>
          </a:p>
          <a:p>
            <a:pPr>
              <a:spcBef>
                <a:spcPct val="20000"/>
              </a:spcBef>
            </a:pPr>
            <a:r>
              <a:rPr lang="sr-Latn-CS" altLang="sr-Latn-RS" sz="1400" b="1">
                <a:solidFill>
                  <a:schemeClr val="tx2"/>
                </a:solidFill>
                <a:effectLst>
                  <a:outerShdw blurRad="38100" dist="38100" dir="2700000" algn="tl">
                    <a:srgbClr val="C0C0C0"/>
                  </a:outerShdw>
                </a:effectLst>
                <a:latin typeface="Times New Roman" pitchFamily="18" charset="0"/>
                <a:sym typeface="Symbol" pitchFamily="18" charset="2"/>
              </a:rPr>
              <a:t>(20-100 nm)</a:t>
            </a:r>
          </a:p>
          <a:p>
            <a:pPr>
              <a:spcBef>
                <a:spcPct val="20000"/>
              </a:spcBef>
            </a:pPr>
            <a:r>
              <a:rPr lang="sr-Latn-CS" altLang="sr-Latn-RS" sz="1400" b="1">
                <a:solidFill>
                  <a:schemeClr val="tx2"/>
                </a:solidFill>
                <a:effectLst>
                  <a:outerShdw blurRad="38100" dist="38100" dir="2700000" algn="tl">
                    <a:srgbClr val="C0C0C0"/>
                  </a:outerShdw>
                </a:effectLst>
                <a:latin typeface="Times New Roman" pitchFamily="18" charset="0"/>
                <a:sym typeface="Symbol" pitchFamily="18" charset="2"/>
              </a:rPr>
              <a:t>(</a:t>
            </a:r>
            <a:r>
              <a:rPr lang="sr-Latn-CS" altLang="sr-Latn-RS" sz="1400" b="1" i="1">
                <a:solidFill>
                  <a:schemeClr val="tx2"/>
                </a:solidFill>
                <a:effectLst>
                  <a:outerShdw blurRad="38100" dist="38100" dir="2700000" algn="tl">
                    <a:srgbClr val="C0C0C0"/>
                  </a:outerShdw>
                </a:effectLst>
                <a:latin typeface="Times New Roman" pitchFamily="18" charset="0"/>
                <a:sym typeface="Symbol" pitchFamily="18" charset="2"/>
              </a:rPr>
              <a:t>i </a:t>
            </a:r>
            <a:r>
              <a:rPr lang="sr-Latn-CS" altLang="sr-Latn-RS" sz="1400" b="1">
                <a:solidFill>
                  <a:schemeClr val="tx2"/>
                </a:solidFill>
                <a:effectLst>
                  <a:outerShdw blurRad="38100" dist="38100" dir="2700000" algn="tl">
                    <a:srgbClr val="C0C0C0"/>
                  </a:outerShdw>
                </a:effectLst>
                <a:latin typeface="Times New Roman" pitchFamily="18" charset="0"/>
                <a:sym typeface="Symbol" pitchFamily="18" charset="2"/>
              </a:rPr>
              <a:t>+ </a:t>
            </a:r>
            <a:r>
              <a:rPr lang="sr-Latn-CS" altLang="sr-Latn-RS" sz="1400" b="1" i="1">
                <a:solidFill>
                  <a:schemeClr val="tx2"/>
                </a:solidFill>
                <a:effectLst>
                  <a:outerShdw blurRad="38100" dist="38100" dir="2700000" algn="tl">
                    <a:srgbClr val="C0C0C0"/>
                  </a:outerShdw>
                </a:effectLst>
                <a:latin typeface="Times New Roman" pitchFamily="18" charset="0"/>
                <a:sym typeface="Symbol" pitchFamily="18" charset="2"/>
              </a:rPr>
              <a:t>ii</a:t>
            </a:r>
            <a:r>
              <a:rPr lang="sr-Latn-CS" altLang="sr-Latn-RS" sz="1400" b="1">
                <a:solidFill>
                  <a:schemeClr val="tx2"/>
                </a:solidFill>
                <a:effectLst>
                  <a:outerShdw blurRad="38100" dist="38100" dir="2700000" algn="tl">
                    <a:srgbClr val="C0C0C0"/>
                  </a:outerShdw>
                </a:effectLst>
                <a:latin typeface="Times New Roman" pitchFamily="18" charset="0"/>
                <a:sym typeface="Symbol" pitchFamily="18" charset="2"/>
              </a:rPr>
              <a:t>  + </a:t>
            </a:r>
            <a:r>
              <a:rPr lang="sr-Latn-CS" altLang="sr-Latn-RS" sz="1400" b="1" i="1">
                <a:solidFill>
                  <a:schemeClr val="tx2"/>
                </a:solidFill>
                <a:effectLst>
                  <a:outerShdw blurRad="38100" dist="38100" dir="2700000" algn="tl">
                    <a:srgbClr val="C0C0C0"/>
                  </a:outerShdw>
                </a:effectLst>
                <a:latin typeface="Times New Roman" pitchFamily="18" charset="0"/>
                <a:sym typeface="Symbol" pitchFamily="18" charset="2"/>
              </a:rPr>
              <a:t>iii</a:t>
            </a:r>
            <a:r>
              <a:rPr lang="sr-Latn-CS" altLang="sr-Latn-RS" sz="1400" b="1">
                <a:solidFill>
                  <a:schemeClr val="tx2"/>
                </a:solidFill>
                <a:effectLst>
                  <a:outerShdw blurRad="38100" dist="38100" dir="2700000" algn="tl">
                    <a:srgbClr val="C0C0C0"/>
                  </a:outerShdw>
                </a:effectLst>
                <a:latin typeface="Times New Roman" pitchFamily="18" charset="0"/>
                <a:sym typeface="Symbol" pitchFamily="18" charset="2"/>
              </a:rPr>
              <a:t>)</a:t>
            </a:r>
            <a:endParaRPr lang="en-US" altLang="sr-Latn-RS" sz="1400" b="1">
              <a:solidFill>
                <a:schemeClr val="tx2"/>
              </a:solidFill>
              <a:effectLst>
                <a:outerShdw blurRad="38100" dist="38100" dir="2700000" algn="tl">
                  <a:srgbClr val="C0C0C0"/>
                </a:outerShdw>
              </a:effectLst>
              <a:latin typeface="Times New Roman" pitchFamily="18" charset="0"/>
              <a:sym typeface="Symbol" pitchFamily="18" charset="2"/>
            </a:endParaRPr>
          </a:p>
        </p:txBody>
      </p:sp>
      <p:sp>
        <p:nvSpPr>
          <p:cNvPr id="808967" name="Rectangle 7"/>
          <p:cNvSpPr>
            <a:spLocks noChangeArrowheads="1"/>
          </p:cNvSpPr>
          <p:nvPr/>
        </p:nvSpPr>
        <p:spPr bwMode="auto">
          <a:xfrm>
            <a:off x="1219200" y="4800600"/>
            <a:ext cx="609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ltLang="sr-Latn-RS" sz="5400">
                <a:solidFill>
                  <a:srgbClr val="FF0066"/>
                </a:solidFill>
                <a:sym typeface="Symbol" pitchFamily="18" charset="2"/>
              </a:rPr>
              <a:t></a:t>
            </a:r>
          </a:p>
        </p:txBody>
      </p:sp>
      <p:sp>
        <p:nvSpPr>
          <p:cNvPr id="808968" name="AutoShape 8"/>
          <p:cNvSpPr>
            <a:spLocks noChangeArrowheads="1"/>
          </p:cNvSpPr>
          <p:nvPr/>
        </p:nvSpPr>
        <p:spPr bwMode="auto">
          <a:xfrm>
            <a:off x="990600" y="4419600"/>
            <a:ext cx="304800" cy="180975"/>
          </a:xfrm>
          <a:prstGeom prst="rightArrow">
            <a:avLst>
              <a:gd name="adj1" fmla="val 50000"/>
              <a:gd name="adj2" fmla="val 42105"/>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808969" name="AutoShape 9"/>
          <p:cNvSpPr>
            <a:spLocks noChangeArrowheads="1"/>
          </p:cNvSpPr>
          <p:nvPr/>
        </p:nvSpPr>
        <p:spPr bwMode="auto">
          <a:xfrm>
            <a:off x="1066800" y="2971800"/>
            <a:ext cx="304800" cy="180975"/>
          </a:xfrm>
          <a:prstGeom prst="rightArrow">
            <a:avLst>
              <a:gd name="adj1" fmla="val 50000"/>
              <a:gd name="adj2" fmla="val 42105"/>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808970" name="Line 10"/>
          <p:cNvSpPr>
            <a:spLocks noChangeShapeType="1"/>
          </p:cNvSpPr>
          <p:nvPr/>
        </p:nvSpPr>
        <p:spPr bwMode="auto">
          <a:xfrm flipH="1">
            <a:off x="1295400" y="3200400"/>
            <a:ext cx="228600" cy="685800"/>
          </a:xfrm>
          <a:prstGeom prst="line">
            <a:avLst/>
          </a:prstGeom>
          <a:noFill/>
          <a:ln w="22225">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808971" name="Line 11"/>
          <p:cNvSpPr>
            <a:spLocks noChangeShapeType="1"/>
          </p:cNvSpPr>
          <p:nvPr/>
        </p:nvSpPr>
        <p:spPr bwMode="auto">
          <a:xfrm flipH="1" flipV="1">
            <a:off x="1295400" y="3962400"/>
            <a:ext cx="457200" cy="990600"/>
          </a:xfrm>
          <a:prstGeom prst="line">
            <a:avLst/>
          </a:prstGeom>
          <a:noFill/>
          <a:ln w="1905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5" name="Rectangle 3"/>
          <p:cNvSpPr>
            <a:spLocks noGrp="1" noChangeArrowheads="1"/>
          </p:cNvSpPr>
          <p:nvPr>
            <p:ph type="body" idx="1"/>
          </p:nvPr>
        </p:nvSpPr>
        <p:spPr>
          <a:xfrm>
            <a:off x="381000" y="381000"/>
            <a:ext cx="8458200" cy="6172200"/>
          </a:xfrm>
        </p:spPr>
        <p:txBody>
          <a:bodyPr/>
          <a:lstStyle/>
          <a:p>
            <a:pPr>
              <a:lnSpc>
                <a:spcPct val="80000"/>
              </a:lnSpc>
              <a:buFontTx/>
              <a:buNone/>
            </a:pPr>
            <a:r>
              <a:rPr lang="pl-PL" altLang="sr-Latn-RS" sz="2400" b="1" dirty="0">
                <a:solidFill>
                  <a:srgbClr val="333333"/>
                </a:solidFill>
                <a:effectLst>
                  <a:outerShdw blurRad="38100" dist="38100" dir="2700000" algn="tl">
                    <a:srgbClr val="000000"/>
                  </a:outerShdw>
                </a:effectLst>
                <a:latin typeface="Times New Roman" pitchFamily="18" charset="0"/>
              </a:rPr>
              <a:t> </a:t>
            </a:r>
            <a:r>
              <a:rPr lang="pl-PL" altLang="sr-Latn-RS" sz="2800" b="1" u="sng" dirty="0">
                <a:solidFill>
                  <a:srgbClr val="333333"/>
                </a:solidFill>
                <a:effectLst>
                  <a:outerShdw blurRad="38100" dist="38100" dir="2700000" algn="tl">
                    <a:srgbClr val="000000"/>
                  </a:outerShdw>
                </a:effectLst>
                <a:latin typeface="Times New Roman" pitchFamily="18" charset="0"/>
              </a:rPr>
              <a:t>POBUĐIVANJE UZORKA</a:t>
            </a:r>
          </a:p>
          <a:p>
            <a:pPr>
              <a:lnSpc>
                <a:spcPct val="80000"/>
              </a:lnSpc>
              <a:buFontTx/>
              <a:buNone/>
            </a:pPr>
            <a:endParaRPr lang="pl-PL"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pl-PL" altLang="sr-Latn-RS" sz="2400" b="1" dirty="0">
                <a:solidFill>
                  <a:srgbClr val="333333"/>
                </a:solidFill>
                <a:effectLst>
                  <a:outerShdw blurRad="38100" dist="38100" dir="2700000" algn="tl">
                    <a:srgbClr val="000000"/>
                  </a:outerShdw>
                </a:effectLst>
                <a:latin typeface="Times New Roman" pitchFamily="18" charset="0"/>
              </a:rPr>
              <a:t>a) </a:t>
            </a:r>
            <a:r>
              <a:rPr lang="pl-PL" altLang="sr-Latn-RS" sz="2400" b="1" u="sng" dirty="0">
                <a:solidFill>
                  <a:srgbClr val="333333"/>
                </a:solidFill>
                <a:effectLst>
                  <a:outerShdw blurRad="38100" dist="38100" dir="2700000" algn="tl">
                    <a:srgbClr val="000000"/>
                  </a:outerShdw>
                </a:effectLst>
                <a:latin typeface="Times New Roman" pitchFamily="18" charset="0"/>
              </a:rPr>
              <a:t>pobuđivanje u VID oblasti</a:t>
            </a:r>
          </a:p>
          <a:p>
            <a:pPr>
              <a:lnSpc>
                <a:spcPct val="80000"/>
              </a:lnSpc>
              <a:buFontTx/>
              <a:buNone/>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900" b="1" dirty="0" smtClean="0">
                <a:solidFill>
                  <a:srgbClr val="FF0066"/>
                </a:solidFill>
                <a:effectLst>
                  <a:outerShdw blurRad="38100" dist="38100" dir="2700000" algn="tl">
                    <a:srgbClr val="000000"/>
                  </a:outerShdw>
                </a:effectLst>
                <a:latin typeface="Times New Roman" pitchFamily="18" charset="0"/>
              </a:rPr>
              <a:t>najčešća </a:t>
            </a:r>
            <a:r>
              <a:rPr lang="pl-PL" altLang="sr-Latn-RS" sz="1900" b="1" dirty="0">
                <a:solidFill>
                  <a:srgbClr val="FF0066"/>
                </a:solidFill>
                <a:effectLst>
                  <a:outerShdw blurRad="38100" dist="38100" dir="2700000" algn="tl">
                    <a:srgbClr val="000000"/>
                  </a:outerShdw>
                </a:effectLst>
                <a:latin typeface="Times New Roman" pitchFamily="18" charset="0"/>
              </a:rPr>
              <a:t>je ekcsitacija u VID oblasti </a:t>
            </a:r>
            <a:r>
              <a:rPr lang="pl-PL" altLang="sr-Latn-RS" sz="1900" b="1" dirty="0" smtClean="0">
                <a:solidFill>
                  <a:srgbClr val="FF0066"/>
                </a:solidFill>
                <a:effectLst>
                  <a:outerShdw blurRad="38100" dist="38100" dir="2700000" algn="tl">
                    <a:srgbClr val="000000"/>
                  </a:outerShdw>
                </a:effectLst>
                <a:latin typeface="Times New Roman" pitchFamily="18" charset="0"/>
              </a:rPr>
              <a:t>spektra </a:t>
            </a:r>
            <a:r>
              <a:rPr lang="pl-PL" altLang="sr-Latn-RS" sz="1900" b="1" dirty="0" smtClean="0">
                <a:solidFill>
                  <a:srgbClr val="333333"/>
                </a:solidFill>
                <a:effectLst>
                  <a:outerShdw blurRad="38100" dist="38100" dir="2700000" algn="tl">
                    <a:srgbClr val="000000"/>
                  </a:outerShdw>
                </a:effectLst>
                <a:latin typeface="Times New Roman" pitchFamily="18" charset="0"/>
              </a:rPr>
              <a:t>(monohromatko </a:t>
            </a:r>
            <a:r>
              <a:rPr lang="pl-PL" altLang="sr-Latn-RS" sz="1900" b="1" dirty="0">
                <a:solidFill>
                  <a:srgbClr val="333333"/>
                </a:solidFill>
                <a:effectLst>
                  <a:outerShdw blurRad="38100" dist="38100" dir="2700000" algn="tl">
                    <a:srgbClr val="000000"/>
                  </a:outerShdw>
                </a:effectLst>
                <a:latin typeface="Times New Roman" pitchFamily="18" charset="0"/>
              </a:rPr>
              <a:t>zračenje)</a:t>
            </a:r>
          </a:p>
          <a:p>
            <a:pPr>
              <a:lnSpc>
                <a:spcPct val="80000"/>
              </a:lnSpc>
              <a:buFont typeface="Wingdings" panose="05000000000000000000" pitchFamily="2" charset="2"/>
              <a:buChar char="Ø"/>
            </a:pPr>
            <a:endParaRPr lang="pl-PL" altLang="sr-Latn-RS" sz="19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900" b="1" dirty="0" smtClean="0">
                <a:solidFill>
                  <a:srgbClr val="333333"/>
                </a:solidFill>
                <a:effectLst>
                  <a:outerShdw blurRad="38100" dist="38100" dir="2700000" algn="tl">
                    <a:srgbClr val="000000"/>
                  </a:outerShdw>
                </a:effectLst>
                <a:latin typeface="Times New Roman" pitchFamily="18" charset="0"/>
              </a:rPr>
              <a:t>koriste </a:t>
            </a:r>
            <a:r>
              <a:rPr lang="pl-PL" altLang="sr-Latn-RS" sz="1900" b="1" dirty="0">
                <a:solidFill>
                  <a:srgbClr val="333333"/>
                </a:solidFill>
                <a:effectLst>
                  <a:outerShdw blurRad="38100" dist="38100" dir="2700000" algn="tl">
                    <a:srgbClr val="000000"/>
                  </a:outerShdw>
                </a:effectLst>
                <a:latin typeface="Times New Roman" pitchFamily="18" charset="0"/>
              </a:rPr>
              <a:t>se dve geometrije u snimanju ramanskih spektara,</a:t>
            </a:r>
            <a:r>
              <a:rPr lang="pl-PL" altLang="sr-Latn-RS" sz="1900" b="1" dirty="0">
                <a:solidFill>
                  <a:srgbClr val="4D4D4D"/>
                </a:solidFill>
                <a:effectLst>
                  <a:outerShdw blurRad="38100" dist="38100" dir="2700000" algn="tl">
                    <a:srgbClr val="000000"/>
                  </a:outerShdw>
                </a:effectLst>
                <a:latin typeface="Times New Roman" pitchFamily="18" charset="0"/>
              </a:rPr>
              <a:t> </a:t>
            </a:r>
            <a:r>
              <a:rPr lang="pl-PL" altLang="sr-Latn-RS" sz="1900" b="1" dirty="0" smtClean="0">
                <a:solidFill>
                  <a:srgbClr val="FF0066"/>
                </a:solidFill>
                <a:effectLst>
                  <a:outerShdw blurRad="38100" dist="38100" dir="2700000" algn="tl">
                    <a:srgbClr val="000000"/>
                  </a:outerShdw>
                </a:effectLst>
                <a:latin typeface="Times New Roman" pitchFamily="18" charset="0"/>
              </a:rPr>
              <a:t>  </a:t>
            </a:r>
            <a:r>
              <a:rPr lang="pl-PL" altLang="sr-Latn-RS" sz="1900" b="1" dirty="0">
                <a:solidFill>
                  <a:srgbClr val="FF0066"/>
                </a:solidFill>
                <a:effectLst>
                  <a:outerShdw blurRad="38100" dist="38100" dir="2700000" algn="tl">
                    <a:srgbClr val="000000"/>
                  </a:outerShdw>
                </a:effectLst>
                <a:latin typeface="Times New Roman" pitchFamily="18" charset="0"/>
              </a:rPr>
              <a:t>rasejanje pod </a:t>
            </a:r>
            <a:r>
              <a:rPr lang="pl-PL" altLang="sr-Latn-RS" sz="1900" b="1" dirty="0" smtClean="0">
                <a:solidFill>
                  <a:srgbClr val="FF0066"/>
                </a:solidFill>
                <a:effectLst>
                  <a:outerShdw blurRad="38100" dist="38100" dir="2700000" algn="tl">
                    <a:srgbClr val="000000"/>
                  </a:outerShdw>
                </a:effectLst>
                <a:latin typeface="Times New Roman" pitchFamily="18" charset="0"/>
              </a:rPr>
              <a:t>90</a:t>
            </a:r>
            <a:r>
              <a:rPr lang="pl-PL" altLang="sr-Latn-RS" sz="1900" b="1" baseline="30000" dirty="0" smtClean="0">
                <a:solidFill>
                  <a:srgbClr val="FF0066"/>
                </a:solidFill>
                <a:effectLst>
                  <a:outerShdw blurRad="38100" dist="38100" dir="2700000" algn="tl">
                    <a:srgbClr val="000000"/>
                  </a:outerShdw>
                </a:effectLst>
                <a:latin typeface="Times New Roman" pitchFamily="18" charset="0"/>
              </a:rPr>
              <a:t>0</a:t>
            </a:r>
            <a:r>
              <a:rPr lang="pl-PL" altLang="sr-Latn-RS" sz="1900" b="1" dirty="0" smtClean="0">
                <a:solidFill>
                  <a:srgbClr val="FF0066"/>
                </a:solidFill>
                <a:effectLst>
                  <a:outerShdw blurRad="38100" dist="38100" dir="2700000" algn="tl">
                    <a:srgbClr val="000000"/>
                  </a:outerShdw>
                </a:effectLst>
                <a:latin typeface="Times New Roman" pitchFamily="18" charset="0"/>
              </a:rPr>
              <a:t> </a:t>
            </a:r>
            <a:r>
              <a:rPr lang="pl-PL" altLang="sr-Latn-RS" sz="1900" b="1" dirty="0">
                <a:solidFill>
                  <a:srgbClr val="FF0066"/>
                </a:solidFill>
                <a:effectLst>
                  <a:outerShdw blurRad="38100" dist="38100" dir="2700000" algn="tl">
                    <a:srgbClr val="000000"/>
                  </a:outerShdw>
                </a:effectLst>
                <a:latin typeface="Times New Roman" pitchFamily="18" charset="0"/>
              </a:rPr>
              <a:t>i </a:t>
            </a:r>
            <a:r>
              <a:rPr lang="pl-PL" altLang="sr-Latn-RS" sz="1900" b="1" dirty="0" smtClean="0">
                <a:solidFill>
                  <a:srgbClr val="FF0066"/>
                </a:solidFill>
                <a:effectLst>
                  <a:outerShdw blurRad="38100" dist="38100" dir="2700000" algn="tl">
                    <a:srgbClr val="000000"/>
                  </a:outerShdw>
                </a:effectLst>
                <a:latin typeface="Times New Roman" pitchFamily="18" charset="0"/>
              </a:rPr>
              <a:t>180</a:t>
            </a:r>
            <a:r>
              <a:rPr lang="pl-PL" altLang="sr-Latn-RS" sz="1900" b="1" baseline="30000" dirty="0" smtClean="0">
                <a:solidFill>
                  <a:srgbClr val="FF0066"/>
                </a:solidFill>
                <a:effectLst>
                  <a:outerShdw blurRad="38100" dist="38100" dir="2700000" algn="tl">
                    <a:srgbClr val="000000"/>
                  </a:outerShdw>
                </a:effectLst>
                <a:latin typeface="Times New Roman" pitchFamily="18" charset="0"/>
              </a:rPr>
              <a:t>0</a:t>
            </a:r>
            <a:endParaRPr lang="pl-PL" altLang="sr-Latn-RS" sz="1900" b="1" baseline="30000"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pl-PL" altLang="sr-Latn-RS" sz="19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900" b="1" dirty="0" smtClean="0">
                <a:solidFill>
                  <a:srgbClr val="333333"/>
                </a:solidFill>
                <a:effectLst>
                  <a:outerShdw blurRad="38100" dist="38100" dir="2700000" algn="tl">
                    <a:srgbClr val="000000"/>
                  </a:outerShdw>
                </a:effectLst>
                <a:latin typeface="Times New Roman" pitchFamily="18" charset="0"/>
              </a:rPr>
              <a:t>kroz </a:t>
            </a:r>
            <a:r>
              <a:rPr lang="pl-PL" altLang="sr-Latn-RS" sz="1900" b="1" dirty="0">
                <a:solidFill>
                  <a:srgbClr val="333333"/>
                </a:solidFill>
                <a:effectLst>
                  <a:outerShdw blurRad="38100" dist="38100" dir="2700000" algn="tl">
                    <a:srgbClr val="000000"/>
                  </a:outerShdw>
                </a:effectLst>
                <a:latin typeface="Times New Roman" pitchFamily="18" charset="0"/>
              </a:rPr>
              <a:t>uzorak se propušta upadno zračenje koje se po </a:t>
            </a:r>
            <a:r>
              <a:rPr lang="pl-PL" altLang="sr-Latn-RS" sz="1900" b="1" dirty="0" smtClean="0">
                <a:solidFill>
                  <a:srgbClr val="333333"/>
                </a:solidFill>
                <a:effectLst>
                  <a:outerShdw blurRad="38100" dist="38100" dir="2700000" algn="tl">
                    <a:srgbClr val="000000"/>
                  </a:outerShdw>
                </a:effectLst>
                <a:latin typeface="Times New Roman" pitchFamily="18" charset="0"/>
              </a:rPr>
              <a:t>prolasku </a:t>
            </a:r>
            <a:r>
              <a:rPr lang="pl-PL" altLang="sr-Latn-RS" sz="1900" b="1" dirty="0">
                <a:solidFill>
                  <a:srgbClr val="333333"/>
                </a:solidFill>
                <a:effectLst>
                  <a:outerShdw blurRad="38100" dist="38100" dir="2700000" algn="tl">
                    <a:srgbClr val="000000"/>
                  </a:outerShdw>
                </a:effectLst>
                <a:latin typeface="Times New Roman" pitchFamily="18" charset="0"/>
              </a:rPr>
              <a:t>kroz uzorak </a:t>
            </a:r>
            <a:r>
              <a:rPr lang="pl-PL" altLang="sr-Latn-RS" sz="1900" b="1" dirty="0" smtClean="0">
                <a:solidFill>
                  <a:srgbClr val="333333"/>
                </a:solidFill>
                <a:effectLst>
                  <a:outerShdw blurRad="38100" dist="38100" dir="2700000" algn="tl">
                    <a:srgbClr val="000000"/>
                  </a:outerShdw>
                </a:effectLst>
                <a:latin typeface="Times New Roman" pitchFamily="18" charset="0"/>
              </a:rPr>
              <a:t>   skuplja </a:t>
            </a:r>
            <a:r>
              <a:rPr lang="pl-PL" altLang="sr-Latn-RS" sz="1900" b="1" dirty="0">
                <a:solidFill>
                  <a:srgbClr val="333333"/>
                </a:solidFill>
                <a:effectLst>
                  <a:outerShdw blurRad="38100" dist="38100" dir="2700000" algn="tl">
                    <a:srgbClr val="000000"/>
                  </a:outerShdw>
                </a:effectLst>
                <a:latin typeface="Times New Roman" pitchFamily="18" charset="0"/>
              </a:rPr>
              <a:t>pod  uglovima od </a:t>
            </a:r>
            <a:r>
              <a:rPr lang="pl-PL" altLang="sr-Latn-RS" sz="1900" b="1" dirty="0" smtClean="0">
                <a:solidFill>
                  <a:srgbClr val="333333"/>
                </a:solidFill>
                <a:effectLst>
                  <a:outerShdw blurRad="38100" dist="38100" dir="2700000" algn="tl">
                    <a:srgbClr val="000000"/>
                  </a:outerShdw>
                </a:effectLst>
                <a:latin typeface="Times New Roman" pitchFamily="18" charset="0"/>
              </a:rPr>
              <a:t>90</a:t>
            </a:r>
            <a:r>
              <a:rPr lang="pl-PL" altLang="sr-Latn-RS" sz="1900" b="1" baseline="30000" dirty="0" smtClean="0">
                <a:solidFill>
                  <a:srgbClr val="333333"/>
                </a:solidFill>
                <a:effectLst>
                  <a:outerShdw blurRad="38100" dist="38100" dir="2700000" algn="tl">
                    <a:srgbClr val="000000"/>
                  </a:outerShdw>
                </a:effectLst>
                <a:latin typeface="Times New Roman" pitchFamily="18" charset="0"/>
              </a:rPr>
              <a:t>0</a:t>
            </a:r>
            <a:r>
              <a:rPr lang="pl-PL" altLang="sr-Latn-RS" sz="1900" b="1" dirty="0" smtClean="0">
                <a:solidFill>
                  <a:srgbClr val="333333"/>
                </a:solidFill>
                <a:effectLst>
                  <a:outerShdw blurRad="38100" dist="38100" dir="2700000" algn="tl">
                    <a:srgbClr val="000000"/>
                  </a:outerShdw>
                </a:effectLst>
                <a:latin typeface="Times New Roman" pitchFamily="18" charset="0"/>
              </a:rPr>
              <a:t> </a:t>
            </a:r>
            <a:r>
              <a:rPr lang="pl-PL" altLang="sr-Latn-RS" sz="1900" b="1" dirty="0">
                <a:solidFill>
                  <a:srgbClr val="333333"/>
                </a:solidFill>
                <a:effectLst>
                  <a:outerShdw blurRad="38100" dist="38100" dir="2700000" algn="tl">
                    <a:srgbClr val="000000"/>
                  </a:outerShdw>
                </a:effectLst>
                <a:latin typeface="Times New Roman" pitchFamily="18" charset="0"/>
              </a:rPr>
              <a:t>ili 180</a:t>
            </a:r>
            <a:r>
              <a:rPr lang="pl-PL" altLang="sr-Latn-RS" sz="1900" b="1" baseline="30000" dirty="0">
                <a:solidFill>
                  <a:srgbClr val="333333"/>
                </a:solidFill>
                <a:effectLst>
                  <a:outerShdw blurRad="38100" dist="38100" dir="2700000" algn="tl">
                    <a:srgbClr val="000000"/>
                  </a:outerShdw>
                </a:effectLst>
                <a:latin typeface="Times New Roman" pitchFamily="18" charset="0"/>
              </a:rPr>
              <a:t>0</a:t>
            </a:r>
          </a:p>
          <a:p>
            <a:pPr>
              <a:lnSpc>
                <a:spcPct val="80000"/>
              </a:lnSpc>
              <a:buFont typeface="Wingdings" panose="05000000000000000000" pitchFamily="2" charset="2"/>
              <a:buChar char="Ø"/>
            </a:pPr>
            <a:endParaRPr lang="pl-PL" altLang="sr-Latn-RS" sz="1900" b="1" baseline="30000"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900" b="1" dirty="0" err="1" smtClean="0">
                <a:solidFill>
                  <a:srgbClr val="333333"/>
                </a:solidFill>
                <a:effectLst>
                  <a:outerShdw blurRad="38100" dist="38100" dir="2700000" algn="tl">
                    <a:srgbClr val="000000"/>
                  </a:outerShdw>
                </a:effectLst>
                <a:latin typeface="Times New Roman" pitchFamily="18" charset="0"/>
              </a:rPr>
              <a:t>instrumenti</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koji imaju VID ekscitaciju  </a:t>
            </a:r>
            <a:r>
              <a:rPr lang="en-US" altLang="sr-Latn-RS" sz="1900" b="1" dirty="0" err="1">
                <a:solidFill>
                  <a:srgbClr val="333333"/>
                </a:solidFill>
                <a:effectLst>
                  <a:outerShdw blurRad="38100" dist="38100" dir="2700000" algn="tl">
                    <a:srgbClr val="000000"/>
                  </a:outerShdw>
                </a:effectLst>
                <a:latin typeface="Times New Roman" pitchFamily="18" charset="0"/>
              </a:rPr>
              <a:t>često</a:t>
            </a:r>
            <a:r>
              <a:rPr lang="sr-Latn-CS" altLang="sr-Latn-RS" sz="1900" b="1" dirty="0">
                <a:solidFill>
                  <a:srgbClr val="333333"/>
                </a:solidFill>
                <a:effectLst>
                  <a:outerShdw blurRad="38100" dist="38100" dir="2700000" algn="tl">
                    <a:srgbClr val="000000"/>
                  </a:outerShdw>
                </a:effectLst>
                <a:latin typeface="Times New Roman" pitchFamily="18" charset="0"/>
              </a:rPr>
              <a:t> se</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opremaju</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i sa </a:t>
            </a:r>
            <a:r>
              <a:rPr lang="en-US" altLang="sr-Latn-RS" sz="1900" b="1" dirty="0" err="1">
                <a:solidFill>
                  <a:srgbClr val="333333"/>
                </a:solidFill>
                <a:effectLst>
                  <a:outerShdw blurRad="38100" dist="38100" dir="2700000" algn="tl">
                    <a:srgbClr val="000000"/>
                  </a:outerShdw>
                </a:effectLst>
                <a:latin typeface="Times New Roman" pitchFamily="18" charset="0"/>
              </a:rPr>
              <a:t>laserima</a:t>
            </a:r>
            <a:r>
              <a:rPr lang="en-US" altLang="sr-Latn-RS" sz="1900" b="1" dirty="0">
                <a:solidFill>
                  <a:srgbClr val="333333"/>
                </a:solidFill>
                <a:effectLst>
                  <a:outerShdw blurRad="38100" dist="38100" dir="2700000" algn="tl">
                    <a:srgbClr val="000000"/>
                  </a:outerShdw>
                </a:effectLst>
                <a:latin typeface="Times New Roman" pitchFamily="18" charset="0"/>
              </a:rPr>
              <a:t> u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smtClean="0">
                <a:solidFill>
                  <a:srgbClr val="333333"/>
                </a:solidFill>
                <a:effectLst>
                  <a:outerShdw blurRad="38100" dist="38100" dir="2700000" algn="tl">
                    <a:srgbClr val="000000"/>
                  </a:outerShdw>
                </a:effectLst>
                <a:latin typeface="Times New Roman" pitchFamily="18" charset="0"/>
              </a:rPr>
              <a:t>NIR </a:t>
            </a:r>
            <a:r>
              <a:rPr lang="en-US" altLang="sr-Latn-RS" sz="1900" b="1" dirty="0" err="1">
                <a:solidFill>
                  <a:srgbClr val="333333"/>
                </a:solidFill>
                <a:effectLst>
                  <a:outerShdw blurRad="38100" dist="38100" dir="2700000" algn="tl">
                    <a:srgbClr val="000000"/>
                  </a:outerShdw>
                </a:effectLst>
                <a:latin typeface="Times New Roman" pitchFamily="18" charset="0"/>
              </a:rPr>
              <a:t>oblasti</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čime se </a:t>
            </a:r>
            <a:r>
              <a:rPr lang="en-US" altLang="sr-Latn-RS" sz="1900" b="1" dirty="0" err="1">
                <a:solidFill>
                  <a:srgbClr val="333333"/>
                </a:solidFill>
                <a:effectLst>
                  <a:outerShdw blurRad="38100" dist="38100" dir="2700000" algn="tl">
                    <a:srgbClr val="000000"/>
                  </a:outerShdw>
                </a:effectLst>
                <a:latin typeface="Times New Roman" pitchFamily="18" charset="0"/>
              </a:rPr>
              <a:t>proširuje</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opseg</a:t>
            </a:r>
            <a:r>
              <a:rPr lang="sr-Latn-C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talasnih</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dužina</a:t>
            </a:r>
            <a:r>
              <a:rPr lang="en-US" altLang="sr-Latn-RS" sz="1900" b="1" dirty="0">
                <a:solidFill>
                  <a:srgbClr val="333333"/>
                </a:solidFill>
                <a:effectLst>
                  <a:outerShdw blurRad="38100" dist="38100" dir="2700000" algn="tl">
                    <a:srgbClr val="000000"/>
                  </a:outerShdw>
                </a:effectLst>
                <a:latin typeface="Times New Roman" pitchFamily="18" charset="0"/>
              </a:rPr>
              <a:t> od</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sr-Latn-CS" altLang="sr-Latn-RS" sz="1900" b="1" dirty="0">
                <a:solidFill>
                  <a:srgbClr val="FF0066"/>
                </a:solidFill>
                <a:effectLst>
                  <a:outerShdw blurRad="38100" dist="38100" dir="2700000" algn="tl">
                    <a:srgbClr val="000000"/>
                  </a:outerShdw>
                </a:effectLst>
                <a:latin typeface="Times New Roman" pitchFamily="18" charset="0"/>
              </a:rPr>
              <a:t>(750-1400</a:t>
            </a:r>
            <a:r>
              <a:rPr lang="en-US" altLang="sr-Latn-RS" sz="1900" b="1" dirty="0">
                <a:solidFill>
                  <a:srgbClr val="FF0066"/>
                </a:solidFill>
                <a:effectLst>
                  <a:outerShdw blurRad="38100" dist="38100" dir="2700000" algn="tl">
                    <a:srgbClr val="000000"/>
                  </a:outerShdw>
                </a:effectLst>
                <a:latin typeface="Times New Roman" pitchFamily="18" charset="0"/>
              </a:rPr>
              <a:t> nm</a:t>
            </a:r>
            <a:r>
              <a:rPr lang="sr-Latn-CS" altLang="sr-Latn-RS" sz="1900" b="1" dirty="0">
                <a:solidFill>
                  <a:srgbClr val="FF0066"/>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sr-Latn-CS" altLang="sr-Latn-RS" sz="19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u</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takvim</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slučajevima</a:t>
            </a:r>
            <a:r>
              <a:rPr lang="en-US" altLang="sr-Latn-RS" sz="1900" b="1" dirty="0">
                <a:solidFill>
                  <a:srgbClr val="333333"/>
                </a:solidFill>
                <a:effectLst>
                  <a:outerShdw blurRad="38100" dist="38100" dir="2700000" algn="tl">
                    <a:srgbClr val="000000"/>
                  </a:outerShdw>
                </a:effectLst>
                <a:latin typeface="Times New Roman" pitchFamily="18" charset="0"/>
              </a:rPr>
              <a:t> CCD </a:t>
            </a:r>
            <a:r>
              <a:rPr lang="en-US" altLang="sr-Latn-RS" sz="1900" b="1" dirty="0" err="1">
                <a:solidFill>
                  <a:srgbClr val="333333"/>
                </a:solidFill>
                <a:effectLst>
                  <a:outerShdw blurRad="38100" dist="38100" dir="2700000" algn="tl">
                    <a:srgbClr val="000000"/>
                  </a:outerShdw>
                </a:effectLst>
                <a:latin typeface="Times New Roman" pitchFamily="18" charset="0"/>
              </a:rPr>
              <a:t>detektori</a:t>
            </a:r>
            <a:r>
              <a:rPr lang="en-US" altLang="sr-Latn-RS" sz="1900" b="1" dirty="0">
                <a:solidFill>
                  <a:srgbClr val="333333"/>
                </a:solidFill>
                <a:effectLst>
                  <a:outerShdw blurRad="38100" dist="38100" dir="2700000" algn="tl">
                    <a:srgbClr val="000000"/>
                  </a:outerShdw>
                </a:effectLst>
                <a:latin typeface="Times New Roman" pitchFamily="18" charset="0"/>
              </a:rPr>
              <a:t> u</a:t>
            </a:r>
            <a:r>
              <a:rPr lang="en-US" altLang="sr-Latn-RS" sz="1900" b="1" dirty="0">
                <a:solidFill>
                  <a:srgbClr val="4D4D4D"/>
                </a:solidFill>
                <a:effectLst>
                  <a:outerShdw blurRad="38100" dist="38100" dir="2700000" algn="tl">
                    <a:srgbClr val="000000"/>
                  </a:outerShdw>
                </a:effectLst>
                <a:latin typeface="Times New Roman" pitchFamily="18" charset="0"/>
              </a:rPr>
              <a:t> </a:t>
            </a:r>
            <a:r>
              <a:rPr lang="en-US" altLang="sr-Latn-RS" sz="1900" b="1" dirty="0" err="1">
                <a:solidFill>
                  <a:srgbClr val="FF0066"/>
                </a:solidFill>
                <a:effectLst>
                  <a:outerShdw blurRad="38100" dist="38100" dir="2700000" algn="tl">
                    <a:srgbClr val="000000"/>
                  </a:outerShdw>
                </a:effectLst>
                <a:latin typeface="Times New Roman" pitchFamily="18" charset="0"/>
              </a:rPr>
              <a:t>oblasti</a:t>
            </a:r>
            <a:r>
              <a:rPr lang="en-US" altLang="sr-Latn-RS" sz="1900" b="1" dirty="0">
                <a:solidFill>
                  <a:srgbClr val="FF0066"/>
                </a:solidFill>
                <a:effectLst>
                  <a:outerShdw blurRad="38100" dist="38100" dir="2700000" algn="tl">
                    <a:srgbClr val="000000"/>
                  </a:outerShdw>
                </a:effectLst>
                <a:latin typeface="Times New Roman" pitchFamily="18" charset="0"/>
              </a:rPr>
              <a:t> </a:t>
            </a:r>
            <a:r>
              <a:rPr lang="en-US" altLang="sr-Latn-RS" sz="1900" b="1" dirty="0" err="1">
                <a:solidFill>
                  <a:srgbClr val="FF0066"/>
                </a:solidFill>
                <a:effectLst>
                  <a:outerShdw blurRad="38100" dist="38100" dir="2700000" algn="tl">
                    <a:srgbClr val="000000"/>
                  </a:outerShdw>
                </a:effectLst>
                <a:latin typeface="Times New Roman" pitchFamily="18" charset="0"/>
              </a:rPr>
              <a:t>iznad</a:t>
            </a:r>
            <a:r>
              <a:rPr lang="en-US" altLang="sr-Latn-RS" sz="1900" b="1" dirty="0">
                <a:solidFill>
                  <a:srgbClr val="FF0066"/>
                </a:solidFill>
                <a:effectLst>
                  <a:outerShdw blurRad="38100" dist="38100" dir="2700000" algn="tl">
                    <a:srgbClr val="000000"/>
                  </a:outerShdw>
                </a:effectLst>
                <a:latin typeface="Times New Roman" pitchFamily="18" charset="0"/>
              </a:rPr>
              <a:t> 1000 </a:t>
            </a:r>
            <a:r>
              <a:rPr lang="en-US" altLang="sr-Latn-RS" sz="1900" b="1" dirty="0" smtClean="0">
                <a:solidFill>
                  <a:srgbClr val="FF0066"/>
                </a:solidFill>
                <a:effectLst>
                  <a:outerShdw blurRad="38100" dist="38100" dir="2700000" algn="tl">
                    <a:srgbClr val="000000"/>
                  </a:outerShdw>
                </a:effectLst>
                <a:latin typeface="Times New Roman" pitchFamily="18" charset="0"/>
              </a:rPr>
              <a:t>nm</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smtClean="0">
                <a:solidFill>
                  <a:srgbClr val="333333"/>
                </a:solidFill>
                <a:effectLst>
                  <a:outerShdw blurRad="38100" dist="38100" dir="2700000" algn="tl">
                    <a:srgbClr val="000000"/>
                  </a:outerShdw>
                </a:effectLst>
                <a:latin typeface="Times New Roman" pitchFamily="18" charset="0"/>
              </a:rPr>
              <a:t>imaju</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manju</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osetljivost</a:t>
            </a: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pl-PL" altLang="sr-Latn-RS" sz="1900" b="1" baseline="30000"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919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066800"/>
            <a:ext cx="8220075" cy="445611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19561" name="AutoShape 9"/>
          <p:cNvSpPr>
            <a:spLocks noChangeArrowheads="1"/>
          </p:cNvSpPr>
          <p:nvPr/>
        </p:nvSpPr>
        <p:spPr bwMode="auto">
          <a:xfrm>
            <a:off x="609600" y="1981200"/>
            <a:ext cx="1981200" cy="990600"/>
          </a:xfrm>
          <a:prstGeom prst="wedgeEllipseCallout">
            <a:avLst>
              <a:gd name="adj1" fmla="val 49946"/>
              <a:gd name="adj2" fmla="val 115567"/>
            </a:avLst>
          </a:prstGeom>
          <a:gradFill rotWithShape="1">
            <a:gsLst>
              <a:gs pos="0">
                <a:srgbClr val="FF0066"/>
              </a:gs>
              <a:gs pos="100000">
                <a:srgbClr val="FF0066">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b="1">
                <a:solidFill>
                  <a:schemeClr val="bg1"/>
                </a:solidFill>
                <a:effectLst>
                  <a:outerShdw blurRad="38100" dist="38100" dir="2700000" algn="tl">
                    <a:srgbClr val="000000"/>
                  </a:outerShdw>
                </a:effectLst>
                <a:latin typeface="Times New Roman" pitchFamily="18" charset="0"/>
              </a:rPr>
              <a:t>SERS obeleživač</a:t>
            </a:r>
            <a:endParaRPr lang="en-US" altLang="sr-Latn-RS" b="1">
              <a:solidFill>
                <a:schemeClr val="bg1"/>
              </a:solidFill>
              <a:effectLst>
                <a:outerShdw blurRad="38100" dist="38100" dir="2700000" algn="tl">
                  <a:srgbClr val="000000"/>
                </a:outerShdw>
              </a:effectLst>
              <a:latin typeface="Times New Roman" pitchFamily="18" charset="0"/>
            </a:endParaRPr>
          </a:p>
        </p:txBody>
      </p:sp>
      <p:sp>
        <p:nvSpPr>
          <p:cNvPr id="919564" name="AutoShape 12"/>
          <p:cNvSpPr>
            <a:spLocks noChangeArrowheads="1"/>
          </p:cNvSpPr>
          <p:nvPr/>
        </p:nvSpPr>
        <p:spPr bwMode="auto">
          <a:xfrm>
            <a:off x="6858000" y="1219200"/>
            <a:ext cx="1981200" cy="1219200"/>
          </a:xfrm>
          <a:prstGeom prst="wedgeEllipseCallout">
            <a:avLst>
              <a:gd name="adj1" fmla="val -68613"/>
              <a:gd name="adj2" fmla="val 69742"/>
            </a:avLst>
          </a:prstGeom>
          <a:gradFill rotWithShape="1">
            <a:gsLst>
              <a:gs pos="0">
                <a:srgbClr val="3399FF"/>
              </a:gs>
              <a:gs pos="100000">
                <a:srgbClr val="3399FF">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400" b="1">
                <a:solidFill>
                  <a:schemeClr val="bg1"/>
                </a:solidFill>
                <a:effectLst>
                  <a:outerShdw blurRad="38100" dist="38100" dir="2700000" algn="tl">
                    <a:srgbClr val="000000"/>
                  </a:outerShdw>
                </a:effectLst>
                <a:latin typeface="Times New Roman" pitchFamily="18" charset="0"/>
              </a:rPr>
              <a:t>ramanski obeleživač, “reporter” molekul</a:t>
            </a:r>
            <a:endParaRPr lang="en-US" altLang="sr-Latn-RS" sz="1400" b="1">
              <a:solidFill>
                <a:schemeClr val="bg1"/>
              </a:solidFill>
              <a:effectLst>
                <a:outerShdw blurRad="38100" dist="38100" dir="2700000" algn="tl">
                  <a:srgbClr val="000000"/>
                </a:outerShdw>
              </a:effectLst>
              <a:latin typeface="Times New Roman" pitchFamily="18" charset="0"/>
            </a:endParaRPr>
          </a:p>
        </p:txBody>
      </p:sp>
      <p:sp>
        <p:nvSpPr>
          <p:cNvPr id="2" name="Rounded Rectangle 1"/>
          <p:cNvSpPr/>
          <p:nvPr/>
        </p:nvSpPr>
        <p:spPr>
          <a:xfrm>
            <a:off x="2590800" y="2133600"/>
            <a:ext cx="1295400" cy="3200400"/>
          </a:xfrm>
          <a:prstGeom prst="roundRect">
            <a:avLst/>
          </a:prstGeom>
          <a:no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
        <p:nvSpPr>
          <p:cNvPr id="3" name="Rounded Rectangle 2"/>
          <p:cNvSpPr/>
          <p:nvPr/>
        </p:nvSpPr>
        <p:spPr>
          <a:xfrm>
            <a:off x="5715000" y="2133600"/>
            <a:ext cx="762000" cy="243840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19561"/>
                                        </p:tgtEl>
                                        <p:attrNameLst>
                                          <p:attrName>style.visibility</p:attrName>
                                        </p:attrNameLst>
                                      </p:cBhvr>
                                      <p:to>
                                        <p:strVal val="visible"/>
                                      </p:to>
                                    </p:set>
                                    <p:animEffect transition="in" filter="wipe(down)">
                                      <p:cBhvr>
                                        <p:cTn id="7" dur="500"/>
                                        <p:tgtEl>
                                          <p:spTgt spid="9195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19564"/>
                                        </p:tgtEl>
                                        <p:attrNameLst>
                                          <p:attrName>style.visibility</p:attrName>
                                        </p:attrNameLst>
                                      </p:cBhvr>
                                      <p:to>
                                        <p:strVal val="visible"/>
                                      </p:to>
                                    </p:set>
                                    <p:animEffect transition="in" filter="wipe(down)">
                                      <p:cBhvr>
                                        <p:cTn id="12" dur="500"/>
                                        <p:tgtEl>
                                          <p:spTgt spid="919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9561" grpId="0" animBg="1"/>
      <p:bldP spid="919564"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7" name="Rectangle 3"/>
          <p:cNvSpPr>
            <a:spLocks noGrp="1" noChangeArrowheads="1"/>
          </p:cNvSpPr>
          <p:nvPr>
            <p:ph type="body" idx="1"/>
          </p:nvPr>
        </p:nvSpPr>
        <p:spPr>
          <a:xfrm>
            <a:off x="304800" y="228600"/>
            <a:ext cx="8534400" cy="6553200"/>
          </a:xfrm>
        </p:spPr>
        <p:txBody>
          <a:bodyPr/>
          <a:lstStyle/>
          <a:p>
            <a:pPr algn="ctr">
              <a:lnSpc>
                <a:spcPct val="80000"/>
              </a:lnSpc>
              <a:buFontTx/>
              <a:buNone/>
              <a:tabLst>
                <a:tab pos="4003675" algn="l"/>
              </a:tabLst>
            </a:pPr>
            <a:r>
              <a:rPr lang="sr-Latn-CS" altLang="sr-Latn-RS" sz="2400" b="1" u="sng" dirty="0">
                <a:solidFill>
                  <a:srgbClr val="333333"/>
                </a:solidFill>
                <a:effectLst>
                  <a:outerShdw blurRad="38100" dist="38100" dir="2700000" algn="tl">
                    <a:srgbClr val="000000"/>
                  </a:outerShdw>
                </a:effectLst>
                <a:latin typeface="Times New Roman" pitchFamily="18" charset="0"/>
              </a:rPr>
              <a:t>SERS obeleživači </a:t>
            </a:r>
          </a:p>
          <a:p>
            <a:pPr algn="ctr">
              <a:lnSpc>
                <a:spcPct val="80000"/>
              </a:lnSpc>
              <a:buFontTx/>
              <a:buNone/>
              <a:tabLst>
                <a:tab pos="4003675" algn="l"/>
              </a:tabLst>
            </a:pPr>
            <a:r>
              <a:rPr lang="sr-Latn-CS" altLang="sr-Latn-RS" sz="2400" b="1" u="sng" dirty="0">
                <a:solidFill>
                  <a:srgbClr val="333333"/>
                </a:solidFill>
                <a:effectLst>
                  <a:outerShdw blurRad="38100" dist="38100" dir="2700000" algn="tl">
                    <a:srgbClr val="000000"/>
                  </a:outerShdw>
                </a:effectLst>
                <a:latin typeface="Times New Roman" pitchFamily="18" charset="0"/>
              </a:rPr>
              <a:t>(metal + “reporter” molekul)</a:t>
            </a:r>
          </a:p>
          <a:p>
            <a:pPr>
              <a:lnSpc>
                <a:spcPct val="80000"/>
              </a:lnSpc>
              <a:buFontTx/>
              <a:buNone/>
              <a:tabLst>
                <a:tab pos="4003675" algn="l"/>
              </a:tabLst>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4003675" algn="l"/>
              </a:tabLst>
            </a:pPr>
            <a:r>
              <a:rPr lang="sr-Latn-CS" altLang="sr-Latn-RS" sz="1800" b="1" dirty="0">
                <a:solidFill>
                  <a:srgbClr val="FF0066"/>
                </a:solidFill>
                <a:effectLst>
                  <a:outerShdw blurRad="38100" dist="38100" dir="2700000" algn="tl">
                    <a:srgbClr val="000000"/>
                  </a:outerShdw>
                </a:effectLst>
                <a:latin typeface="Times New Roman" pitchFamily="18" charset="0"/>
              </a:rPr>
              <a:t>          - sa jednom metalnom nanočesticom</a:t>
            </a:r>
          </a:p>
          <a:p>
            <a:pPr>
              <a:lnSpc>
                <a:spcPct val="80000"/>
              </a:lnSpc>
              <a:buFontTx/>
              <a:buNone/>
              <a:tabLst>
                <a:tab pos="4003675" algn="l"/>
              </a:tabLst>
            </a:pPr>
            <a:r>
              <a:rPr lang="sr-Latn-CS" altLang="sr-Latn-RS" sz="1800" b="1" dirty="0">
                <a:solidFill>
                  <a:srgbClr val="FF0066"/>
                </a:solidFill>
                <a:effectLst>
                  <a:outerShdw blurRad="38100" dist="38100" dir="2700000" algn="tl">
                    <a:srgbClr val="000000"/>
                  </a:outerShdw>
                </a:effectLst>
                <a:latin typeface="Times New Roman" pitchFamily="18" charset="0"/>
              </a:rPr>
              <a:t>          - sa više metalnih nanočestica</a:t>
            </a:r>
          </a:p>
          <a:p>
            <a:pPr>
              <a:lnSpc>
                <a:spcPct val="80000"/>
              </a:lnSpc>
              <a:buFontTx/>
              <a:buNone/>
              <a:tabLst>
                <a:tab pos="4003675" algn="l"/>
              </a:tabLst>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tabLst>
                <a:tab pos="4003675" algn="l"/>
              </a:tabLst>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4003675" algn="l"/>
              </a:tabLst>
            </a:pPr>
            <a:r>
              <a:rPr lang="sr-Latn-CS" altLang="sr-Latn-RS" sz="1800" b="1" dirty="0">
                <a:solidFill>
                  <a:srgbClr val="333333"/>
                </a:solidFill>
                <a:effectLst>
                  <a:outerShdw blurRad="38100" dist="38100" dir="2700000" algn="tl">
                    <a:srgbClr val="000000"/>
                  </a:outerShdw>
                </a:effectLst>
                <a:latin typeface="Times New Roman" pitchFamily="18" charset="0"/>
              </a:rPr>
              <a:t>a)</a:t>
            </a:r>
            <a:r>
              <a:rPr lang="sr-Latn-CS" altLang="sr-Latn-RS" sz="1800" b="1" u="sng" dirty="0">
                <a:solidFill>
                  <a:srgbClr val="333333"/>
                </a:solidFill>
                <a:effectLst>
                  <a:outerShdw blurRad="38100" dist="38100" dir="2700000" algn="tl">
                    <a:srgbClr val="000000"/>
                  </a:outerShdw>
                </a:effectLst>
                <a:latin typeface="Times New Roman" pitchFamily="18" charset="0"/>
              </a:rPr>
              <a:t> SERS obeleživači sa jednom </a:t>
            </a:r>
          </a:p>
          <a:p>
            <a:pPr>
              <a:lnSpc>
                <a:spcPct val="80000"/>
              </a:lnSpc>
              <a:buFontTx/>
              <a:buNone/>
              <a:tabLst>
                <a:tab pos="4003675" algn="l"/>
              </a:tabLst>
            </a:pP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u="sng" dirty="0">
                <a:solidFill>
                  <a:srgbClr val="333333"/>
                </a:solidFill>
                <a:effectLst>
                  <a:outerShdw blurRad="38100" dist="38100" dir="2700000" algn="tl">
                    <a:srgbClr val="000000"/>
                  </a:outerShdw>
                </a:effectLst>
                <a:latin typeface="Times New Roman" pitchFamily="18" charset="0"/>
              </a:rPr>
              <a:t>metalnom nanočesticom:</a:t>
            </a:r>
          </a:p>
          <a:p>
            <a:pPr>
              <a:lnSpc>
                <a:spcPct val="80000"/>
              </a:lnSpc>
              <a:buFontTx/>
              <a:buNone/>
              <a:tabLst>
                <a:tab pos="4003675" algn="l"/>
              </a:tabLst>
            </a:pPr>
            <a:endParaRPr lang="sr-Latn-CS" altLang="sr-Latn-RS" sz="1800" b="1" u="sng"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4003675" algn="l"/>
              </a:tabLst>
            </a:pPr>
            <a:endParaRPr lang="sr-Latn-CS" altLang="sr-Latn-RS" sz="1800" b="1" u="sng"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4003675" algn="l"/>
              </a:tabLst>
            </a:pPr>
            <a:r>
              <a:rPr lang="sr-Latn-CS" altLang="sr-Latn-RS" sz="1800" b="1" dirty="0" smtClean="0">
                <a:solidFill>
                  <a:srgbClr val="333333"/>
                </a:solidFill>
                <a:effectLst>
                  <a:outerShdw blurRad="38100" dist="38100" dir="2700000" algn="tl">
                    <a:srgbClr val="000000"/>
                  </a:outerShdw>
                </a:effectLst>
                <a:latin typeface="Times New Roman" pitchFamily="18" charset="0"/>
              </a:rPr>
              <a:t>postoje </a:t>
            </a:r>
            <a:r>
              <a:rPr lang="sr-Latn-CS" altLang="sr-Latn-RS" sz="1800" b="1" dirty="0">
                <a:solidFill>
                  <a:srgbClr val="333333"/>
                </a:solidFill>
                <a:effectLst>
                  <a:outerShdw blurRad="38100" dist="38100" dir="2700000" algn="tl">
                    <a:srgbClr val="000000"/>
                  </a:outerShdw>
                </a:effectLst>
                <a:latin typeface="Times New Roman" pitchFamily="18" charset="0"/>
              </a:rPr>
              <a:t>tri načina oblikovanja SERS </a:t>
            </a:r>
            <a:r>
              <a:rPr lang="sr-Latn-CS" altLang="sr-Latn-RS" sz="1800" b="1" dirty="0" smtClean="0">
                <a:solidFill>
                  <a:srgbClr val="333333"/>
                </a:solidFill>
                <a:effectLst>
                  <a:outerShdw blurRad="38100" dist="38100" dir="2700000" algn="tl">
                    <a:srgbClr val="000000"/>
                  </a:outerShdw>
                </a:effectLst>
                <a:latin typeface="Times New Roman" pitchFamily="18" charset="0"/>
              </a:rPr>
              <a:t>obeleživača </a:t>
            </a:r>
            <a:r>
              <a:rPr lang="sr-Latn-CS" altLang="sr-Latn-RS" sz="1800" b="1" dirty="0">
                <a:solidFill>
                  <a:srgbClr val="333333"/>
                </a:solidFill>
                <a:effectLst>
                  <a:outerShdw blurRad="38100" dist="38100" dir="2700000" algn="tl">
                    <a:srgbClr val="000000"/>
                  </a:outerShdw>
                </a:effectLst>
                <a:latin typeface="Times New Roman" pitchFamily="18" charset="0"/>
              </a:rPr>
              <a:t>sa jednom metalnom  nanočesticom</a:t>
            </a:r>
          </a:p>
          <a:p>
            <a:pPr marL="0" indent="0">
              <a:lnSpc>
                <a:spcPct val="80000"/>
              </a:lnSpc>
              <a:buNone/>
              <a:tabLst>
                <a:tab pos="4003675" algn="l"/>
              </a:tabLst>
            </a:pPr>
            <a:r>
              <a:rPr lang="sr-Latn-CS" altLang="sr-Latn-RS" sz="1800" b="1" dirty="0">
                <a:solidFill>
                  <a:srgbClr val="333333"/>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tabLst>
                <a:tab pos="4003675" algn="l"/>
              </a:tabLst>
            </a:pPr>
            <a:r>
              <a:rPr lang="sr-Latn-CS" altLang="sr-Latn-RS" sz="1800" b="1" dirty="0" smtClean="0">
                <a:solidFill>
                  <a:srgbClr val="FF0066"/>
                </a:solidFill>
                <a:effectLst>
                  <a:outerShdw blurRad="38100" dist="38100" dir="2700000" algn="tl">
                    <a:srgbClr val="000000"/>
                  </a:outerShdw>
                </a:effectLst>
                <a:latin typeface="Times New Roman" pitchFamily="18" charset="0"/>
              </a:rPr>
              <a:t>arildisulfidi</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daju dobre monoslojeve na površini metala vezujući se </a:t>
            </a:r>
            <a:r>
              <a:rPr lang="sr-Latn-CS" altLang="sr-Latn-RS" sz="1800" b="1" dirty="0" smtClean="0">
                <a:solidFill>
                  <a:srgbClr val="333333"/>
                </a:solidFill>
                <a:effectLst>
                  <a:outerShdw blurRad="38100" dist="38100" dir="2700000" algn="tl">
                    <a:srgbClr val="000000"/>
                  </a:outerShdw>
                </a:effectLst>
                <a:latin typeface="Times New Roman" pitchFamily="18" charset="0"/>
              </a:rPr>
              <a:t>preko</a:t>
            </a:r>
            <a:r>
              <a:rPr lang="sr-Latn-CS" altLang="sr-Latn-RS" sz="1800" b="1" dirty="0" smtClean="0">
                <a:solidFill>
                  <a:srgbClr val="FF0066"/>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Au-S</a:t>
            </a:r>
            <a:r>
              <a:rPr lang="sr-Latn-CS" altLang="sr-Latn-RS" sz="1800" b="1" dirty="0">
                <a:solidFill>
                  <a:srgbClr val="333333"/>
                </a:solidFill>
                <a:effectLst>
                  <a:outerShdw blurRad="38100" dist="38100" dir="2700000" algn="tl">
                    <a:srgbClr val="000000"/>
                  </a:outerShdw>
                </a:effectLst>
                <a:latin typeface="Times New Roman" pitchFamily="18" charset="0"/>
              </a:rPr>
              <a:t> veza </a:t>
            </a:r>
          </a:p>
          <a:p>
            <a:pPr>
              <a:lnSpc>
                <a:spcPct val="80000"/>
              </a:lnSpc>
              <a:buFont typeface="Wingdings" panose="05000000000000000000" pitchFamily="2" charset="2"/>
              <a:buChar char="Ø"/>
              <a:tabLst>
                <a:tab pos="4003675" algn="l"/>
              </a:tabLst>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4003675" algn="l"/>
              </a:tabLst>
            </a:pPr>
            <a:r>
              <a:rPr lang="sr-Latn-CS" altLang="sr-Latn-RS" sz="1800" b="1" dirty="0" smtClean="0">
                <a:solidFill>
                  <a:srgbClr val="333333"/>
                </a:solidFill>
                <a:effectLst>
                  <a:outerShdw blurRad="38100" dist="38100" dir="2700000" algn="tl">
                    <a:srgbClr val="000000"/>
                  </a:outerShdw>
                </a:effectLst>
                <a:latin typeface="Times New Roman" pitchFamily="18" charset="0"/>
              </a:rPr>
              <a:t>imaju </a:t>
            </a:r>
            <a:r>
              <a:rPr lang="sr-Latn-CS" altLang="sr-Latn-RS" sz="1800" b="1" dirty="0">
                <a:solidFill>
                  <a:srgbClr val="333333"/>
                </a:solidFill>
                <a:effectLst>
                  <a:outerShdw blurRad="38100" dist="38100" dir="2700000" algn="tl">
                    <a:srgbClr val="000000"/>
                  </a:outerShdw>
                </a:effectLst>
                <a:latin typeface="Times New Roman" pitchFamily="18" charset="0"/>
              </a:rPr>
              <a:t>veliku osetljivost jer omogućavaju dobro prekrivanje površine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metalne nanočestice reporter molekulima</a:t>
            </a:r>
          </a:p>
          <a:p>
            <a:pPr>
              <a:lnSpc>
                <a:spcPct val="80000"/>
              </a:lnSpc>
              <a:buFont typeface="Wingdings" panose="05000000000000000000" pitchFamily="2" charset="2"/>
              <a:buChar char="Ø"/>
              <a:tabLst>
                <a:tab pos="4003675" algn="l"/>
              </a:tabLst>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4003675" algn="l"/>
              </a:tabLst>
            </a:pPr>
            <a:r>
              <a:rPr lang="sr-Latn-CS" altLang="sr-Latn-RS" sz="1800" b="1" dirty="0" smtClean="0">
                <a:solidFill>
                  <a:srgbClr val="333333"/>
                </a:solidFill>
                <a:effectLst>
                  <a:outerShdw blurRad="38100" dist="38100" dir="2700000" algn="tl">
                    <a:srgbClr val="000000"/>
                  </a:outerShdw>
                </a:effectLst>
                <a:latin typeface="Times New Roman" pitchFamily="18" charset="0"/>
              </a:rPr>
              <a:t>SAM </a:t>
            </a:r>
            <a:r>
              <a:rPr lang="sr-Latn-CS" altLang="sr-Latn-RS" sz="1800" b="1" dirty="0">
                <a:solidFill>
                  <a:srgbClr val="333333"/>
                </a:solidFill>
                <a:effectLst>
                  <a:outerShdw blurRad="38100" dist="38100" dir="2700000" algn="tl">
                    <a:srgbClr val="000000"/>
                  </a:outerShdw>
                </a:effectLst>
                <a:latin typeface="Times New Roman" pitchFamily="18" charset="0"/>
              </a:rPr>
              <a:t>sloj takođe ima zaštitnu ulogu jer minimalizuje adsorpciju drugih </a:t>
            </a:r>
            <a:r>
              <a:rPr lang="sr-Latn-CS" altLang="sr-Latn-RS" sz="1800" b="1" dirty="0" smtClean="0">
                <a:solidFill>
                  <a:srgbClr val="333333"/>
                </a:solidFill>
                <a:effectLst>
                  <a:outerShdw blurRad="38100" dist="38100" dir="2700000" algn="tl">
                    <a:srgbClr val="000000"/>
                  </a:outerShdw>
                </a:effectLst>
                <a:latin typeface="Times New Roman" pitchFamily="18" charset="0"/>
              </a:rPr>
              <a:t>molekula  </a:t>
            </a:r>
            <a:r>
              <a:rPr lang="sr-Latn-CS" altLang="sr-Latn-RS" sz="1800" b="1" dirty="0">
                <a:solidFill>
                  <a:srgbClr val="333333"/>
                </a:solidFill>
                <a:effectLst>
                  <a:outerShdw blurRad="38100" dist="38100" dir="2700000" algn="tl">
                    <a:srgbClr val="000000"/>
                  </a:outerShdw>
                </a:effectLst>
                <a:latin typeface="Times New Roman" pitchFamily="18" charset="0"/>
              </a:rPr>
              <a:t>na supstratu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endParaRPr lang="sr-Latn-CS" altLang="sr-Latn-RS" sz="1800" b="1" dirty="0">
              <a:solidFill>
                <a:srgbClr val="333333"/>
              </a:solidFill>
              <a:effectLst>
                <a:outerShdw blurRad="38100" dist="38100" dir="2700000" algn="tl">
                  <a:srgbClr val="000000"/>
                </a:outerShdw>
              </a:effectLst>
              <a:latin typeface="Times New Roman" pitchFamily="18" charset="0"/>
            </a:endParaRPr>
          </a:p>
        </p:txBody>
      </p:sp>
      <p:pic>
        <p:nvPicPr>
          <p:cNvPr id="825359"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600200"/>
            <a:ext cx="3800475" cy="16764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25361" name="AutoShape 17"/>
          <p:cNvSpPr>
            <a:spLocks noChangeArrowheads="1"/>
          </p:cNvSpPr>
          <p:nvPr/>
        </p:nvSpPr>
        <p:spPr bwMode="auto">
          <a:xfrm>
            <a:off x="5943600" y="304800"/>
            <a:ext cx="2819400" cy="1143000"/>
          </a:xfrm>
          <a:prstGeom prst="wedgeEllipseCallout">
            <a:avLst>
              <a:gd name="adj1" fmla="val 20778"/>
              <a:gd name="adj2" fmla="val 79861"/>
            </a:avLst>
          </a:prstGeom>
          <a:gradFill rotWithShape="1">
            <a:gsLst>
              <a:gs pos="0">
                <a:srgbClr val="FF0066">
                  <a:gamma/>
                  <a:shade val="46275"/>
                  <a:invGamma/>
                </a:srgbClr>
              </a:gs>
              <a:gs pos="50000">
                <a:srgbClr val="FF0066"/>
              </a:gs>
              <a:gs pos="100000">
                <a:srgbClr val="FF0066">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200" b="1" dirty="0" smtClean="0">
                <a:solidFill>
                  <a:schemeClr val="bg1"/>
                </a:solidFill>
                <a:effectLst>
                  <a:outerShdw blurRad="38100" dist="38100" dir="2700000" algn="tl">
                    <a:srgbClr val="000000"/>
                  </a:outerShdw>
                </a:effectLst>
                <a:latin typeface="Times New Roman" pitchFamily="18" charset="0"/>
              </a:rPr>
              <a:t>Inkapsulacija </a:t>
            </a:r>
            <a:r>
              <a:rPr lang="sr-Latn-CS" altLang="sr-Latn-RS" sz="1200" b="1" dirty="0">
                <a:solidFill>
                  <a:schemeClr val="bg1"/>
                </a:solidFill>
                <a:effectLst>
                  <a:outerShdw blurRad="38100" dist="38100" dir="2700000" algn="tl">
                    <a:srgbClr val="000000"/>
                  </a:outerShdw>
                </a:effectLst>
                <a:latin typeface="Times New Roman" pitchFamily="18" charset="0"/>
              </a:rPr>
              <a:t>reporter molekula sa: </a:t>
            </a:r>
            <a:r>
              <a:rPr lang="sr-Latn-CS" altLang="sr-Latn-RS" sz="1200" b="1" u="sng" dirty="0">
                <a:solidFill>
                  <a:schemeClr val="bg1"/>
                </a:solidFill>
                <a:effectLst>
                  <a:outerShdw blurRad="38100" dist="38100" dir="2700000" algn="tl">
                    <a:srgbClr val="000000"/>
                  </a:outerShdw>
                </a:effectLst>
                <a:latin typeface="Times New Roman" pitchFamily="18" charset="0"/>
              </a:rPr>
              <a:t>proteinima, biopolimerima</a:t>
            </a:r>
            <a:r>
              <a:rPr lang="sr-Latn-CS" altLang="sr-Latn-RS" sz="1200" b="1" dirty="0">
                <a:solidFill>
                  <a:schemeClr val="bg1"/>
                </a:solidFill>
                <a:effectLst>
                  <a:outerShdw blurRad="38100" dist="38100" dir="2700000" algn="tl">
                    <a:srgbClr val="000000"/>
                  </a:outerShdw>
                </a:effectLst>
                <a:latin typeface="Times New Roman" pitchFamily="18" charset="0"/>
              </a:rPr>
              <a:t>, </a:t>
            </a:r>
            <a:r>
              <a:rPr lang="sr-Latn-CS" altLang="sr-Latn-RS" sz="1200" b="1" u="sng" dirty="0">
                <a:solidFill>
                  <a:schemeClr val="bg1"/>
                </a:solidFill>
                <a:effectLst>
                  <a:outerShdw blurRad="38100" dist="38100" dir="2700000" algn="tl">
                    <a:srgbClr val="000000"/>
                  </a:outerShdw>
                </a:effectLst>
                <a:latin typeface="Times New Roman" pitchFamily="18" charset="0"/>
              </a:rPr>
              <a:t>organskim polimerima</a:t>
            </a:r>
            <a:r>
              <a:rPr lang="sr-Latn-CS" altLang="sr-Latn-RS" sz="1200" b="1" dirty="0">
                <a:solidFill>
                  <a:schemeClr val="bg1"/>
                </a:solidFill>
                <a:effectLst>
                  <a:outerShdw blurRad="38100" dist="38100" dir="2700000" algn="tl">
                    <a:srgbClr val="000000"/>
                  </a:outerShdw>
                </a:effectLst>
                <a:latin typeface="Times New Roman" pitchFamily="18" charset="0"/>
              </a:rPr>
              <a:t> i </a:t>
            </a:r>
            <a:r>
              <a:rPr lang="sr-Latn-CS" altLang="sr-Latn-RS" sz="1200" b="1" u="sng" dirty="0">
                <a:solidFill>
                  <a:schemeClr val="bg1"/>
                </a:solidFill>
                <a:effectLst>
                  <a:outerShdw blurRad="38100" dist="38100" dir="2700000" algn="tl">
                    <a:srgbClr val="000000"/>
                  </a:outerShdw>
                </a:effectLst>
                <a:latin typeface="Times New Roman" pitchFamily="18" charset="0"/>
              </a:rPr>
              <a:t>silicijumom</a:t>
            </a:r>
            <a:endParaRPr lang="en-US" altLang="sr-Latn-RS" sz="1200" b="1" u="sng" dirty="0">
              <a:solidFill>
                <a:schemeClr val="bg1"/>
              </a:solidFill>
              <a:effectLst>
                <a:outerShdw blurRad="38100" dist="38100" dir="2700000" algn="tl">
                  <a:srgbClr val="000000"/>
                </a:outerShdw>
              </a:effectLst>
              <a:latin typeface="Times New Roman" pitchFamily="18" charset="0"/>
            </a:endParaRPr>
          </a:p>
        </p:txBody>
      </p:sp>
      <p:sp>
        <p:nvSpPr>
          <p:cNvPr id="825362" name="AutoShape 18"/>
          <p:cNvSpPr>
            <a:spLocks noChangeArrowheads="1"/>
          </p:cNvSpPr>
          <p:nvPr/>
        </p:nvSpPr>
        <p:spPr bwMode="auto">
          <a:xfrm>
            <a:off x="5519737" y="3733800"/>
            <a:ext cx="2819400" cy="838200"/>
          </a:xfrm>
          <a:prstGeom prst="wedgeEllipseCallout">
            <a:avLst>
              <a:gd name="adj1" fmla="val 22972"/>
              <a:gd name="adj2" fmla="val -142801"/>
            </a:avLst>
          </a:prstGeom>
          <a:gradFill rotWithShape="1">
            <a:gsLst>
              <a:gs pos="0">
                <a:srgbClr val="FF0066">
                  <a:gamma/>
                  <a:shade val="46275"/>
                  <a:invGamma/>
                </a:srgbClr>
              </a:gs>
              <a:gs pos="50000">
                <a:srgbClr val="FF0066"/>
              </a:gs>
              <a:gs pos="100000">
                <a:srgbClr val="FF0066">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200" b="1" dirty="0">
                <a:solidFill>
                  <a:schemeClr val="bg1"/>
                </a:solidFill>
                <a:effectLst>
                  <a:outerShdw blurRad="38100" dist="38100" dir="2700000" algn="tl">
                    <a:srgbClr val="000000"/>
                  </a:outerShdw>
                </a:effectLst>
                <a:latin typeface="Times New Roman" pitchFamily="18" charset="0"/>
              </a:rPr>
              <a:t>smanjuje se mogućnost desorpcije reporter molekula</a:t>
            </a:r>
            <a:endParaRPr lang="en-US" altLang="sr-Latn-RS" sz="1200" b="1" dirty="0">
              <a:solidFill>
                <a:schemeClr val="bg1"/>
              </a:solidFill>
              <a:effectLst>
                <a:outerShdw blurRad="38100" dist="38100" dir="2700000" algn="tl">
                  <a:srgbClr val="000000"/>
                </a:outerShdw>
              </a:effectLst>
              <a:latin typeface="Times New Roman" pitchFamily="18" charset="0"/>
            </a:endParaRPr>
          </a:p>
        </p:txBody>
      </p:sp>
      <p:sp>
        <p:nvSpPr>
          <p:cNvPr id="825363" name="Oval 19"/>
          <p:cNvSpPr>
            <a:spLocks noChangeArrowheads="1"/>
          </p:cNvSpPr>
          <p:nvPr/>
        </p:nvSpPr>
        <p:spPr bwMode="auto">
          <a:xfrm>
            <a:off x="6096000" y="1676400"/>
            <a:ext cx="2514600" cy="1676400"/>
          </a:xfrm>
          <a:prstGeom prst="ellipse">
            <a:avLst/>
          </a:prstGeom>
          <a:noFill/>
          <a:ln w="9525">
            <a:solidFill>
              <a:srgbClr val="4D4D4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825359"/>
                                        </p:tgtEl>
                                        <p:attrNameLst>
                                          <p:attrName>style.visibility</p:attrName>
                                        </p:attrNameLst>
                                      </p:cBhvr>
                                      <p:to>
                                        <p:strVal val="visible"/>
                                      </p:to>
                                    </p:set>
                                    <p:anim calcmode="lin" valueType="num">
                                      <p:cBhvr>
                                        <p:cTn id="7" dur="500" fill="hold"/>
                                        <p:tgtEl>
                                          <p:spTgt spid="825359"/>
                                        </p:tgtEl>
                                        <p:attrNameLst>
                                          <p:attrName>ppt_x</p:attrName>
                                        </p:attrNameLst>
                                      </p:cBhvr>
                                      <p:tavLst>
                                        <p:tav tm="0">
                                          <p:val>
                                            <p:strVal val="#ppt_x-.2"/>
                                          </p:val>
                                        </p:tav>
                                        <p:tav tm="100000">
                                          <p:val>
                                            <p:strVal val="#ppt_x"/>
                                          </p:val>
                                        </p:tav>
                                      </p:tavLst>
                                    </p:anim>
                                    <p:anim calcmode="lin" valueType="num">
                                      <p:cBhvr>
                                        <p:cTn id="8" dur="500" fill="hold"/>
                                        <p:tgtEl>
                                          <p:spTgt spid="825359"/>
                                        </p:tgtEl>
                                        <p:attrNameLst>
                                          <p:attrName>ppt_y</p:attrName>
                                        </p:attrNameLst>
                                      </p:cBhvr>
                                      <p:tavLst>
                                        <p:tav tm="0">
                                          <p:val>
                                            <p:strVal val="#ppt_y"/>
                                          </p:val>
                                        </p:tav>
                                        <p:tav tm="100000">
                                          <p:val>
                                            <p:strVal val="#ppt_y"/>
                                          </p:val>
                                        </p:tav>
                                      </p:tavLst>
                                    </p:anim>
                                    <p:animEffect transition="in" filter="wipe(right)" prLst="gradientSize: 0.1">
                                      <p:cBhvr>
                                        <p:cTn id="9" dur="500"/>
                                        <p:tgtEl>
                                          <p:spTgt spid="82535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825361"/>
                                        </p:tgtEl>
                                        <p:attrNameLst>
                                          <p:attrName>style.visibility</p:attrName>
                                        </p:attrNameLst>
                                      </p:cBhvr>
                                      <p:to>
                                        <p:strVal val="visible"/>
                                      </p:to>
                                    </p:set>
                                    <p:animEffect transition="in" filter="wipe(down)">
                                      <p:cBhvr>
                                        <p:cTn id="14" dur="500"/>
                                        <p:tgtEl>
                                          <p:spTgt spid="825361"/>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825362"/>
                                        </p:tgtEl>
                                        <p:attrNameLst>
                                          <p:attrName>style.visibility</p:attrName>
                                        </p:attrNameLst>
                                      </p:cBhvr>
                                      <p:to>
                                        <p:strVal val="visible"/>
                                      </p:to>
                                    </p:set>
                                    <p:animEffect transition="in" filter="wipe(down)">
                                      <p:cBhvr>
                                        <p:cTn id="19" dur="500"/>
                                        <p:tgtEl>
                                          <p:spTgt spid="82536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25363"/>
                                        </p:tgtEl>
                                        <p:attrNameLst>
                                          <p:attrName>style.visibility</p:attrName>
                                        </p:attrNameLst>
                                      </p:cBhvr>
                                      <p:to>
                                        <p:strVal val="visible"/>
                                      </p:to>
                                    </p:set>
                                    <p:animEffect transition="in" filter="wipe(down)">
                                      <p:cBhvr>
                                        <p:cTn id="24" dur="500"/>
                                        <p:tgtEl>
                                          <p:spTgt spid="82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5361" grpId="0" animBg="1"/>
      <p:bldP spid="825362" grpId="0" animBg="1"/>
      <p:bldP spid="825363"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395" name="Rectangle 3"/>
          <p:cNvSpPr>
            <a:spLocks noGrp="1" noChangeArrowheads="1"/>
          </p:cNvSpPr>
          <p:nvPr>
            <p:ph type="body" idx="1"/>
          </p:nvPr>
        </p:nvSpPr>
        <p:spPr>
          <a:xfrm>
            <a:off x="381000" y="762000"/>
            <a:ext cx="8305800" cy="3810000"/>
          </a:xfrm>
        </p:spPr>
        <p:txBody>
          <a:bodyPr/>
          <a:lstStyle/>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ako </a:t>
            </a:r>
            <a:r>
              <a:rPr lang="sr-Latn-CS" altLang="sr-Latn-RS" sz="2400" b="1" dirty="0">
                <a:solidFill>
                  <a:srgbClr val="333333"/>
                </a:solidFill>
                <a:effectLst>
                  <a:outerShdw blurRad="38100" dist="38100" dir="2700000" algn="tl">
                    <a:srgbClr val="000000"/>
                  </a:outerShdw>
                </a:effectLst>
                <a:latin typeface="Times New Roman" pitchFamily="18" charset="0"/>
              </a:rPr>
              <a:t>se uvede</a:t>
            </a:r>
            <a:r>
              <a:rPr lang="sr-Latn-CS" altLang="sr-Latn-RS" sz="2400" b="1" dirty="0">
                <a:solidFill>
                  <a:srgbClr val="FF0066"/>
                </a:solidFill>
                <a:effectLst>
                  <a:outerShdw blurRad="38100" dist="38100" dir="2700000" algn="tl">
                    <a:srgbClr val="000000"/>
                  </a:outerShdw>
                </a:effectLst>
                <a:latin typeface="Times New Roman" pitchFamily="18" charset="0"/>
              </a:rPr>
              <a:t> inkapsulacija</a:t>
            </a:r>
            <a:r>
              <a:rPr lang="sr-Latn-CS" altLang="sr-Latn-RS" sz="2400" b="1" dirty="0">
                <a:solidFill>
                  <a:srgbClr val="333333"/>
                </a:solidFill>
                <a:effectLst>
                  <a:outerShdw blurRad="38100" dist="38100" dir="2700000" algn="tl">
                    <a:srgbClr val="000000"/>
                  </a:outerShdw>
                </a:effectLst>
                <a:latin typeface="Times New Roman" pitchFamily="18" charset="0"/>
              </a:rPr>
              <a:t> - zaštita reporter molekula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slojem  silicijumoksida smanjuje se mogućnost </a:t>
            </a:r>
            <a:r>
              <a:rPr lang="sr-Latn-CS" altLang="sr-Latn-RS" sz="2400" b="1" dirty="0" smtClean="0">
                <a:solidFill>
                  <a:srgbClr val="333333"/>
                </a:solidFill>
                <a:effectLst>
                  <a:outerShdw blurRad="38100" dist="38100" dir="2700000" algn="tl">
                    <a:srgbClr val="000000"/>
                  </a:outerShdw>
                </a:effectLst>
                <a:latin typeface="Times New Roman" pitchFamily="18" charset="0"/>
              </a:rPr>
              <a:t>desorpcije  </a:t>
            </a:r>
            <a:r>
              <a:rPr lang="sr-Latn-CS" altLang="sr-Latn-RS" sz="2400" b="1" dirty="0">
                <a:solidFill>
                  <a:srgbClr val="333333"/>
                </a:solidFill>
                <a:effectLst>
                  <a:outerShdw blurRad="38100" dist="38100" dir="2700000" algn="tl">
                    <a:srgbClr val="000000"/>
                  </a:outerShdw>
                </a:effectLst>
                <a:latin typeface="Times New Roman" pitchFamily="18" charset="0"/>
              </a:rPr>
              <a:t>molekula </a:t>
            </a:r>
            <a:r>
              <a:rPr lang="sr-Latn-CS" altLang="sr-Latn-RS" sz="2400" b="1" dirty="0" smtClean="0">
                <a:solidFill>
                  <a:srgbClr val="333333"/>
                </a:solidFill>
                <a:effectLst>
                  <a:outerShdw blurRad="38100" dist="38100" dir="2700000" algn="tl">
                    <a:srgbClr val="000000"/>
                  </a:outerShdw>
                </a:effectLst>
                <a:latin typeface="Times New Roman" pitchFamily="18" charset="0"/>
              </a:rPr>
              <a:t>reportera</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inkapsulacija </a:t>
            </a:r>
            <a:r>
              <a:rPr lang="sr-Latn-CS" altLang="sr-Latn-RS" sz="2400" b="1" dirty="0">
                <a:solidFill>
                  <a:srgbClr val="333333"/>
                </a:solidFill>
                <a:effectLst>
                  <a:outerShdw blurRad="38100" dist="38100" dir="2700000" algn="tl">
                    <a:srgbClr val="000000"/>
                  </a:outerShdw>
                </a:effectLst>
                <a:latin typeface="Times New Roman" pitchFamily="18" charset="0"/>
              </a:rPr>
              <a:t>može da se vrši molekulima kao što su</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FF0066"/>
                </a:solidFill>
                <a:effectLst>
                  <a:outerShdw blurRad="38100" dist="38100" dir="2700000" algn="tl">
                    <a:srgbClr val="000000"/>
                  </a:outerShdw>
                </a:effectLst>
                <a:latin typeface="Times New Roman" pitchFamily="18" charset="0"/>
              </a:rPr>
              <a:t>proteini, biopolimeri, organski polimeri i silicijum</a:t>
            </a: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FF0066"/>
                </a:solidFill>
                <a:effectLst>
                  <a:outerShdw blurRad="38100" dist="38100" dir="2700000" algn="tl">
                    <a:srgbClr val="000000"/>
                  </a:outerShdw>
                </a:effectLst>
                <a:latin typeface="Times New Roman" pitchFamily="18" charset="0"/>
              </a:rPr>
              <a:t>Si </a:t>
            </a:r>
            <a:r>
              <a:rPr lang="sr-Latn-CS" altLang="sr-Latn-RS" sz="2400" b="1" dirty="0">
                <a:solidFill>
                  <a:srgbClr val="FF0066"/>
                </a:solidFill>
                <a:effectLst>
                  <a:outerShdw blurRad="38100" dist="38100" dir="2700000" algn="tl">
                    <a:srgbClr val="000000"/>
                  </a:outerShdw>
                </a:effectLst>
                <a:latin typeface="Times New Roman" pitchFamily="18" charset="0"/>
              </a:rPr>
              <a:t>ima veliku stabilnost (hemijsku i vremensku) </a:t>
            </a: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zaštita </a:t>
            </a:r>
            <a:r>
              <a:rPr lang="sr-Latn-CS" altLang="sr-Latn-RS" sz="2400" b="1" dirty="0">
                <a:solidFill>
                  <a:srgbClr val="333333"/>
                </a:solidFill>
                <a:effectLst>
                  <a:outerShdw blurRad="38100" dist="38100" dir="2700000" algn="tl">
                    <a:srgbClr val="000000"/>
                  </a:outerShdw>
                </a:effectLst>
                <a:latin typeface="Times New Roman" pitchFamily="18" charset="0"/>
              </a:rPr>
              <a:t>može da se vrši i staklom</a:t>
            </a:r>
          </a:p>
          <a:p>
            <a:pPr>
              <a:lnSpc>
                <a:spcPct val="80000"/>
              </a:lnSpc>
              <a:buFontTx/>
              <a:buNone/>
            </a:pPr>
            <a:endParaRPr lang="en-U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2400" b="1" dirty="0">
              <a:solidFill>
                <a:srgbClr val="333333"/>
              </a:solidFill>
              <a:effectLst>
                <a:outerShdw blurRad="38100" dist="38100" dir="2700000" algn="tl">
                  <a:srgbClr val="000000"/>
                </a:outerShdw>
              </a:effectLst>
              <a:latin typeface="Times New Roman" pitchFamily="18" charset="0"/>
            </a:endParaRPr>
          </a:p>
        </p:txBody>
      </p:sp>
      <p:pic>
        <p:nvPicPr>
          <p:cNvPr id="3"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4648200"/>
            <a:ext cx="4318722" cy="19050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9" name="Rectangle 3"/>
          <p:cNvSpPr>
            <a:spLocks noGrp="1" noChangeArrowheads="1"/>
          </p:cNvSpPr>
          <p:nvPr>
            <p:ph type="body" idx="1"/>
          </p:nvPr>
        </p:nvSpPr>
        <p:spPr>
          <a:xfrm>
            <a:off x="381000" y="381000"/>
            <a:ext cx="8153400" cy="2438400"/>
          </a:xfrm>
        </p:spPr>
        <p:txBody>
          <a:bodyPr/>
          <a:lstStyle/>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rPr>
              <a:t>b)</a:t>
            </a:r>
            <a:r>
              <a:rPr lang="sr-Latn-CS" altLang="sr-Latn-RS" sz="2000" b="1" u="sng" dirty="0">
                <a:solidFill>
                  <a:srgbClr val="333333"/>
                </a:solidFill>
                <a:effectLst>
                  <a:outerShdw blurRad="38100" dist="38100" dir="2700000" algn="tl">
                    <a:srgbClr val="000000"/>
                  </a:outerShdw>
                </a:effectLst>
                <a:latin typeface="Times New Roman" pitchFamily="18" charset="0"/>
              </a:rPr>
              <a:t> SERS obeleživači sa više metalnih nanočestica:</a:t>
            </a:r>
          </a:p>
          <a:p>
            <a:pPr>
              <a:lnSpc>
                <a:spcPct val="80000"/>
              </a:lnSpc>
              <a:buFontTx/>
              <a:buNone/>
            </a:pPr>
            <a:endParaRPr lang="sr-Latn-CS" altLang="sr-Latn-RS" sz="20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postoje </a:t>
            </a:r>
            <a:r>
              <a:rPr lang="sr-Latn-CS" altLang="sr-Latn-RS" sz="1800" b="1" dirty="0">
                <a:solidFill>
                  <a:srgbClr val="333333"/>
                </a:solidFill>
                <a:effectLst>
                  <a:outerShdw blurRad="38100" dist="38100" dir="2700000" algn="tl">
                    <a:srgbClr val="000000"/>
                  </a:outerShdw>
                </a:effectLst>
                <a:latin typeface="Times New Roman" pitchFamily="18" charset="0"/>
              </a:rPr>
              <a:t>dva modaliteta: </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 </a:t>
            </a:r>
            <a:r>
              <a:rPr lang="en-US" altLang="sr-Latn-RS" sz="1800" b="1" dirty="0" smtClean="0">
                <a:solidFill>
                  <a:srgbClr val="FF0066"/>
                </a:solidFill>
                <a:effectLst>
                  <a:outerShdw blurRad="38100" dist="38100" dir="2700000" algn="tl">
                    <a:srgbClr val="000000"/>
                  </a:outerShdw>
                </a:effectLst>
                <a:latin typeface="Times New Roman" pitchFamily="18" charset="0"/>
              </a:rPr>
              <a:t>in</a:t>
            </a:r>
            <a:r>
              <a:rPr lang="sr-Latn-CS" altLang="sr-Latn-RS" sz="1800" b="1" dirty="0" smtClean="0">
                <a:solidFill>
                  <a:srgbClr val="FF0066"/>
                </a:solidFill>
                <a:effectLst>
                  <a:outerShdw blurRad="38100" dist="38100" dir="2700000" algn="tl">
                    <a:srgbClr val="000000"/>
                  </a:outerShdw>
                </a:effectLst>
                <a:latin typeface="Times New Roman" pitchFamily="18" charset="0"/>
              </a:rPr>
              <a:t>kapsulirani </a:t>
            </a:r>
            <a:r>
              <a:rPr lang="sr-Latn-CS" altLang="sr-Latn-RS" sz="1800" b="1" dirty="0">
                <a:solidFill>
                  <a:srgbClr val="FF0066"/>
                </a:solidFill>
                <a:effectLst>
                  <a:outerShdw blurRad="38100" dist="38100" dir="2700000" algn="tl">
                    <a:srgbClr val="000000"/>
                  </a:outerShdw>
                </a:effectLst>
                <a:latin typeface="Times New Roman" pitchFamily="18" charset="0"/>
              </a:rPr>
              <a:t>agregati nanočestica</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 </a:t>
            </a:r>
            <a:r>
              <a:rPr lang="sr-Latn-CS" altLang="sr-Latn-RS" sz="1800" b="1" dirty="0">
                <a:solidFill>
                  <a:srgbClr val="FF0066"/>
                </a:solidFill>
                <a:effectLst>
                  <a:outerShdw blurRad="38100" dist="38100" dir="2700000" algn="tl">
                    <a:srgbClr val="000000"/>
                  </a:outerShdw>
                </a:effectLst>
                <a:latin typeface="Times New Roman" pitchFamily="18" charset="0"/>
              </a:rPr>
              <a:t>asambli nanočestica</a:t>
            </a:r>
            <a:r>
              <a:rPr lang="sr-Latn-CS" altLang="sr-Latn-RS" sz="1800" b="1" dirty="0">
                <a:solidFill>
                  <a:srgbClr val="333333"/>
                </a:solidFill>
                <a:effectLst>
                  <a:outerShdw blurRad="38100" dist="38100" dir="2700000" algn="tl">
                    <a:srgbClr val="000000"/>
                  </a:outerShdw>
                </a:effectLst>
                <a:latin typeface="Times New Roman" pitchFamily="18" charset="0"/>
              </a:rPr>
              <a:t> (čestice Si, dimenzija 180-210 nm, su matrica na </a:t>
            </a:r>
            <a:endParaRPr lang="sr-Latn-CS" altLang="sr-Latn-RS" sz="1800" b="1" dirty="0" smtClean="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kojoj </a:t>
            </a:r>
            <a:r>
              <a:rPr lang="sr-Latn-CS" altLang="sr-Latn-RS" sz="1800" b="1" dirty="0">
                <a:solidFill>
                  <a:srgbClr val="333333"/>
                </a:solidFill>
                <a:effectLst>
                  <a:outerShdw blurRad="38100" dist="38100" dir="2700000" algn="tl">
                    <a:srgbClr val="000000"/>
                  </a:outerShdw>
                </a:effectLst>
                <a:latin typeface="Times New Roman" pitchFamily="18" charset="0"/>
              </a:rPr>
              <a:t>se </a:t>
            </a:r>
            <a:r>
              <a:rPr lang="sr-Latn-CS" altLang="sr-Latn-RS" sz="1800" b="1" dirty="0" smtClean="0">
                <a:solidFill>
                  <a:srgbClr val="333333"/>
                </a:solidFill>
                <a:effectLst>
                  <a:outerShdw blurRad="38100" dist="38100" dir="2700000" algn="tl">
                    <a:srgbClr val="000000"/>
                  </a:outerShdw>
                </a:effectLst>
                <a:latin typeface="Times New Roman" pitchFamily="18" charset="0"/>
              </a:rPr>
              <a:t>vrši </a:t>
            </a:r>
            <a:r>
              <a:rPr lang="sr-Latn-CS" altLang="sr-Latn-RS" sz="1800" b="1" dirty="0">
                <a:solidFill>
                  <a:srgbClr val="333333"/>
                </a:solidFill>
                <a:effectLst>
                  <a:outerShdw blurRad="38100" dist="38100" dir="2700000" algn="tl">
                    <a:srgbClr val="000000"/>
                  </a:outerShdw>
                </a:effectLst>
                <a:latin typeface="Times New Roman" pitchFamily="18" charset="0"/>
              </a:rPr>
              <a:t>depozicija mnogo malih Ag nanočestica  na koju se dalje </a:t>
            </a:r>
            <a:endParaRPr lang="sr-Latn-CS" altLang="sr-Latn-RS" sz="1800" b="1" dirty="0" smtClean="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adsorbuju </a:t>
            </a:r>
            <a:r>
              <a:rPr lang="sr-Latn-CS" altLang="sr-Latn-RS" sz="1800" b="1" dirty="0">
                <a:solidFill>
                  <a:srgbClr val="333333"/>
                </a:solidFill>
                <a:effectLst>
                  <a:outerShdw blurRad="38100" dist="38100" dir="2700000" algn="tl">
                    <a:srgbClr val="000000"/>
                  </a:outerShdw>
                </a:effectLst>
                <a:latin typeface="Times New Roman" pitchFamily="18" charset="0"/>
              </a:rPr>
              <a:t>ramanski obeleživači-reporter molekuli)</a:t>
            </a: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1600" b="1" dirty="0">
              <a:solidFill>
                <a:srgbClr val="333333"/>
              </a:solidFill>
              <a:effectLst>
                <a:outerShdw blurRad="38100" dist="38100" dir="2700000" algn="tl">
                  <a:srgbClr val="000000"/>
                </a:outerShdw>
              </a:effectLst>
              <a:latin typeface="Times New Roman" pitchFamily="18" charset="0"/>
            </a:endParaRPr>
          </a:p>
        </p:txBody>
      </p:sp>
      <p:pic>
        <p:nvPicPr>
          <p:cNvPr id="927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743200"/>
            <a:ext cx="5653332" cy="3719512"/>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4" name="Rectangle 4"/>
          <p:cNvSpPr>
            <a:spLocks noChangeArrowheads="1"/>
          </p:cNvSpPr>
          <p:nvPr/>
        </p:nvSpPr>
        <p:spPr bwMode="auto">
          <a:xfrm>
            <a:off x="304800" y="152400"/>
            <a:ext cx="8839200"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sz="2400" b="1" u="sng" dirty="0">
                <a:solidFill>
                  <a:srgbClr val="333333"/>
                </a:solidFill>
                <a:effectLst>
                  <a:outerShdw blurRad="38100" dist="38100" dir="2700000" algn="tl">
                    <a:srgbClr val="000000"/>
                  </a:outerShdw>
                </a:effectLst>
                <a:latin typeface="Times New Roman" pitchFamily="18" charset="0"/>
              </a:rPr>
              <a:t>Biološki e</a:t>
            </a:r>
            <a:r>
              <a:rPr lang="pt-BR" altLang="sr-Latn-RS" sz="2400" b="1" u="sng" dirty="0">
                <a:solidFill>
                  <a:srgbClr val="333333"/>
                </a:solidFill>
                <a:effectLst>
                  <a:outerShdw blurRad="38100" dist="38100" dir="2700000" algn="tl">
                    <a:srgbClr val="000000"/>
                  </a:outerShdw>
                </a:effectLst>
                <a:latin typeface="Times New Roman" pitchFamily="18" charset="0"/>
              </a:rPr>
              <a:t>lement</a:t>
            </a:r>
            <a:r>
              <a:rPr lang="sr-Latn-CS" altLang="sr-Latn-RS" sz="2400" b="1" u="sng" dirty="0">
                <a:solidFill>
                  <a:srgbClr val="333333"/>
                </a:solidFill>
                <a:effectLst>
                  <a:outerShdw blurRad="38100" dist="38100" dir="2700000" algn="tl">
                    <a:srgbClr val="000000"/>
                  </a:outerShdw>
                </a:effectLst>
                <a:latin typeface="Times New Roman" pitchFamily="18" charset="0"/>
              </a:rPr>
              <a:t>i</a:t>
            </a:r>
            <a:r>
              <a:rPr lang="pt-BR" altLang="sr-Latn-RS" sz="2400" b="1" u="sng" dirty="0">
                <a:solidFill>
                  <a:srgbClr val="333333"/>
                </a:solidFill>
                <a:effectLst>
                  <a:outerShdw blurRad="38100" dist="38100" dir="2700000" algn="tl">
                    <a:srgbClr val="000000"/>
                  </a:outerShdw>
                </a:effectLst>
                <a:latin typeface="Times New Roman" pitchFamily="18" charset="0"/>
              </a:rPr>
              <a:t> za “prepoznavanje” analita</a:t>
            </a:r>
            <a:endParaRPr lang="sr-Latn-CS" altLang="sr-Latn-RS" sz="2400" b="1" u="sng" dirty="0">
              <a:solidFill>
                <a:srgbClr val="333333"/>
              </a:solidFill>
              <a:effectLst>
                <a:outerShdw blurRad="38100" dist="38100" dir="2700000" algn="tl">
                  <a:srgbClr val="000000"/>
                </a:outerShdw>
              </a:effectLst>
              <a:latin typeface="Times New Roman" pitchFamily="18" charset="0"/>
            </a:endParaRPr>
          </a:p>
          <a:p>
            <a:r>
              <a:rPr lang="pt-BR" altLang="sr-Latn-RS" sz="2400" u="sng" dirty="0">
                <a:solidFill>
                  <a:srgbClr val="FF0066"/>
                </a:solidFill>
                <a:effectLst>
                  <a:outerShdw blurRad="38100" dist="38100" dir="2700000" algn="tl">
                    <a:srgbClr val="000000"/>
                  </a:outerShdw>
                </a:effectLst>
                <a:latin typeface="Times New Roman" pitchFamily="18" charset="0"/>
              </a:rPr>
              <a:t>(</a:t>
            </a:r>
            <a:r>
              <a:rPr lang="pt-BR" altLang="sr-Latn-RS" sz="2400" i="1" u="sng" dirty="0">
                <a:solidFill>
                  <a:srgbClr val="FF0066"/>
                </a:solidFill>
                <a:effectLst>
                  <a:outerShdw blurRad="38100" dist="38100" dir="2700000" algn="tl">
                    <a:srgbClr val="000000"/>
                  </a:outerShdw>
                </a:effectLst>
                <a:latin typeface="Times New Roman" pitchFamily="18" charset="0"/>
              </a:rPr>
              <a:t>biorecognition element</a:t>
            </a:r>
            <a:r>
              <a:rPr lang="pt-BR" altLang="sr-Latn-RS" sz="2400" u="sng" dirty="0">
                <a:solidFill>
                  <a:srgbClr val="FF0066"/>
                </a:solidFill>
                <a:effectLst>
                  <a:outerShdw blurRad="38100" dist="38100" dir="2700000" algn="tl">
                    <a:srgbClr val="000000"/>
                  </a:outerShdw>
                </a:effectLst>
                <a:latin typeface="Times New Roman" pitchFamily="18" charset="0"/>
              </a:rPr>
              <a:t>)</a:t>
            </a:r>
            <a:r>
              <a:rPr lang="sr-Latn-CS" altLang="sr-Latn-RS" sz="2400" u="sng" dirty="0">
                <a:solidFill>
                  <a:srgbClr val="FF0066"/>
                </a:solidFill>
                <a:effectLst>
                  <a:outerShdw blurRad="38100" dist="38100" dir="2700000" algn="tl">
                    <a:srgbClr val="000000"/>
                  </a:outerShdw>
                </a:effectLst>
                <a:latin typeface="Times New Roman" pitchFamily="18" charset="0"/>
              </a:rPr>
              <a:t>:</a:t>
            </a:r>
          </a:p>
          <a:p>
            <a:endParaRPr lang="sr-Latn-CS" altLang="sr-Latn-RS" sz="2400" b="1" u="sng" dirty="0">
              <a:solidFill>
                <a:srgbClr val="FF0066"/>
              </a:solidFill>
              <a:effectLst>
                <a:outerShdw blurRad="38100" dist="38100" dir="2700000" algn="tl">
                  <a:srgbClr val="000000"/>
                </a:outerShdw>
              </a:effectLst>
              <a:latin typeface="Times New Roman" pitchFamily="18" charset="0"/>
            </a:endParaRPr>
          </a:p>
          <a:p>
            <a:pPr marL="342900" indent="-342900">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vezuju </a:t>
            </a:r>
            <a:r>
              <a:rPr lang="sr-Latn-CS" altLang="sr-Latn-RS" sz="2000" b="1" dirty="0">
                <a:solidFill>
                  <a:srgbClr val="333333"/>
                </a:solidFill>
                <a:effectLst>
                  <a:outerShdw blurRad="38100" dist="38100" dir="2700000" algn="tl">
                    <a:srgbClr val="000000"/>
                  </a:outerShdw>
                </a:effectLst>
                <a:latin typeface="Times New Roman" pitchFamily="18" charset="0"/>
              </a:rPr>
              <a:t>se za ramanske obeleživače (metalna </a:t>
            </a:r>
            <a:r>
              <a:rPr lang="sr-Latn-CS" altLang="sr-Latn-RS" sz="2000" b="1" dirty="0" smtClean="0">
                <a:solidFill>
                  <a:srgbClr val="333333"/>
                </a:solidFill>
                <a:effectLst>
                  <a:outerShdw blurRad="38100" dist="38100" dir="2700000" algn="tl">
                    <a:srgbClr val="000000"/>
                  </a:outerShdw>
                </a:effectLst>
                <a:latin typeface="Times New Roman" pitchFamily="18" charset="0"/>
              </a:rPr>
              <a:t>nanočestica + reporter molekul)</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marL="342900" indent="-342900">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marL="342900" indent="-342900">
              <a:buFont typeface="Wingdings" panose="05000000000000000000" pitchFamily="2" charset="2"/>
              <a:buChar char="Ø"/>
            </a:pPr>
            <a:r>
              <a:rPr lang="en-US" altLang="sr-Latn-RS" b="1" dirty="0" err="1" smtClean="0">
                <a:solidFill>
                  <a:srgbClr val="333333"/>
                </a:solidFill>
                <a:effectLst>
                  <a:outerShdw blurRad="38100" dist="38100" dir="2700000" algn="tl">
                    <a:srgbClr val="000000"/>
                  </a:outerShdw>
                </a:effectLst>
                <a:latin typeface="Times New Roman" pitchFamily="18" charset="0"/>
              </a:rPr>
              <a:t>koji</a:t>
            </a:r>
            <a:r>
              <a:rPr lang="en-US" altLang="sr-Latn-RS" b="1" dirty="0" smtClean="0">
                <a:solidFill>
                  <a:srgbClr val="333333"/>
                </a:solidFill>
                <a:effectLst>
                  <a:outerShdw blurRad="38100" dist="38100" dir="2700000" algn="tl">
                    <a:srgbClr val="000000"/>
                  </a:outerShdw>
                </a:effectLst>
                <a:latin typeface="Times New Roman" pitchFamily="18" charset="0"/>
              </a:rPr>
              <a:t> </a:t>
            </a:r>
            <a:r>
              <a:rPr lang="en-US" altLang="sr-Latn-RS" b="1" dirty="0">
                <a:solidFill>
                  <a:srgbClr val="333333"/>
                </a:solidFill>
                <a:effectLst>
                  <a:outerShdw blurRad="38100" dist="38100" dir="2700000" algn="tl">
                    <a:srgbClr val="000000"/>
                  </a:outerShdw>
                </a:effectLst>
                <a:latin typeface="Times New Roman" pitchFamily="18" charset="0"/>
              </a:rPr>
              <a:t>se </a:t>
            </a:r>
            <a:r>
              <a:rPr lang="sr-Latn-CS" altLang="sr-Latn-RS" b="1" dirty="0">
                <a:solidFill>
                  <a:srgbClr val="333333"/>
                </a:solidFill>
                <a:effectLst>
                  <a:outerShdw blurRad="38100" dist="38100" dir="2700000" algn="tl">
                    <a:srgbClr val="000000"/>
                  </a:outerShdw>
                </a:effectLst>
                <a:latin typeface="Times New Roman" pitchFamily="18" charset="0"/>
              </a:rPr>
              <a:t>biološki </a:t>
            </a:r>
            <a:r>
              <a:rPr lang="en-US" altLang="sr-Latn-RS" b="1" dirty="0" err="1">
                <a:solidFill>
                  <a:srgbClr val="333333"/>
                </a:solidFill>
                <a:effectLst>
                  <a:outerShdw blurRad="38100" dist="38100" dir="2700000" algn="tl">
                    <a:srgbClr val="000000"/>
                  </a:outerShdw>
                </a:effectLst>
                <a:latin typeface="Times New Roman" pitchFamily="18" charset="0"/>
              </a:rPr>
              <a:t>molekul</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imobilizuje</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na</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površini</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zavisi</a:t>
            </a:r>
            <a:r>
              <a:rPr lang="en-US" altLang="sr-Latn-RS" b="1" dirty="0">
                <a:solidFill>
                  <a:srgbClr val="333333"/>
                </a:solidFill>
                <a:effectLst>
                  <a:outerShdw blurRad="38100" dist="38100" dir="2700000" algn="tl">
                    <a:srgbClr val="000000"/>
                  </a:outerShdw>
                </a:effectLst>
                <a:latin typeface="Times New Roman" pitchFamily="18" charset="0"/>
              </a:rPr>
              <a:t> od </a:t>
            </a:r>
            <a:r>
              <a:rPr lang="en-US" altLang="sr-Latn-RS" b="1" dirty="0" err="1">
                <a:solidFill>
                  <a:srgbClr val="333333"/>
                </a:solidFill>
                <a:effectLst>
                  <a:outerShdw blurRad="38100" dist="38100" dir="2700000" algn="tl">
                    <a:srgbClr val="000000"/>
                  </a:outerShdw>
                </a:effectLst>
                <a:latin typeface="Times New Roman" pitchFamily="18" charset="0"/>
              </a:rPr>
              <a:t>načina</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detekcije</a:t>
            </a:r>
            <a:r>
              <a:rPr lang="sr-Latn-CS" altLang="sr-Latn-RS" b="1" dirty="0">
                <a:solidFill>
                  <a:srgbClr val="333333"/>
                </a:solidFill>
                <a:effectLst>
                  <a:outerShdw blurRad="38100" dist="38100" dir="2700000" algn="tl">
                    <a:srgbClr val="000000"/>
                  </a:outerShdw>
                </a:effectLst>
                <a:latin typeface="Times New Roman" pitchFamily="18" charset="0"/>
              </a:rPr>
              <a:t>:</a:t>
            </a:r>
            <a:r>
              <a:rPr lang="en-US" altLang="sr-Latn-RS" b="1" dirty="0">
                <a:solidFill>
                  <a:srgbClr val="333333"/>
                </a:solidFill>
                <a:effectLst>
                  <a:outerShdw blurRad="38100" dist="38100" dir="2700000" algn="tl">
                    <a:srgbClr val="000000"/>
                  </a:outerShdw>
                </a:effectLst>
                <a:latin typeface="Times New Roman" pitchFamily="18" charset="0"/>
              </a:rPr>
              <a:t> </a:t>
            </a:r>
            <a:endParaRPr lang="sr-Latn-CS" altLang="sr-Latn-RS" b="1" dirty="0">
              <a:solidFill>
                <a:srgbClr val="333333"/>
              </a:solidFill>
              <a:effectLst>
                <a:outerShdw blurRad="38100" dist="38100" dir="2700000" algn="tl">
                  <a:srgbClr val="000000"/>
                </a:outerShdw>
              </a:effectLst>
              <a:latin typeface="Times New Roman" pitchFamily="18" charset="0"/>
            </a:endParaRPr>
          </a:p>
          <a:p>
            <a:r>
              <a:rPr lang="sr-Latn-CS" altLang="sr-Latn-RS" b="1" dirty="0">
                <a:solidFill>
                  <a:srgbClr val="333333"/>
                </a:solidFill>
                <a:effectLst>
                  <a:outerShdw blurRad="38100" dist="38100" dir="2700000" algn="tl">
                    <a:srgbClr val="000000"/>
                  </a:outerShdw>
                </a:effectLst>
                <a:latin typeface="Times New Roman" pitchFamily="18" charset="0"/>
              </a:rPr>
              <a:t>             - </a:t>
            </a:r>
            <a:r>
              <a:rPr lang="en-US" altLang="sr-Latn-RS" b="1" dirty="0" err="1">
                <a:solidFill>
                  <a:srgbClr val="333333"/>
                </a:solidFill>
                <a:effectLst>
                  <a:outerShdw blurRad="38100" dist="38100" dir="2700000" algn="tl">
                    <a:srgbClr val="000000"/>
                  </a:outerShdw>
                </a:effectLst>
                <a:latin typeface="Times New Roman" pitchFamily="18" charset="0"/>
              </a:rPr>
              <a:t>direktna</a:t>
            </a:r>
            <a:endParaRPr lang="sr-Latn-CS" altLang="sr-Latn-RS" b="1" dirty="0">
              <a:solidFill>
                <a:srgbClr val="333333"/>
              </a:solidFill>
              <a:effectLst>
                <a:outerShdw blurRad="38100" dist="38100" dir="2700000" algn="tl">
                  <a:srgbClr val="000000"/>
                </a:outerShdw>
              </a:effectLst>
              <a:latin typeface="Times New Roman" pitchFamily="18" charset="0"/>
            </a:endParaRPr>
          </a:p>
          <a:p>
            <a:r>
              <a:rPr lang="sr-Latn-C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sendvič</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detekcija</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ili</a:t>
            </a:r>
            <a:endParaRPr lang="sr-Latn-CS" altLang="sr-Latn-RS" b="1" dirty="0">
              <a:solidFill>
                <a:srgbClr val="333333"/>
              </a:solidFill>
              <a:effectLst>
                <a:outerShdw blurRad="38100" dist="38100" dir="2700000" algn="tl">
                  <a:srgbClr val="000000"/>
                </a:outerShdw>
              </a:effectLst>
              <a:latin typeface="Times New Roman" pitchFamily="18" charset="0"/>
            </a:endParaRPr>
          </a:p>
          <a:p>
            <a:r>
              <a:rPr lang="sr-Latn-C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tzv</a:t>
            </a:r>
            <a:r>
              <a:rPr lang="en-US" altLang="sr-Latn-RS" b="1" dirty="0">
                <a:solidFill>
                  <a:srgbClr val="333333"/>
                </a:solidFill>
                <a:effectLst>
                  <a:outerShdw blurRad="38100" dist="38100" dir="2700000" algn="tl">
                    <a:srgbClr val="000000"/>
                  </a:outerShdw>
                </a:effectLst>
                <a:latin typeface="Times New Roman" pitchFamily="18" charset="0"/>
              </a:rPr>
              <a:t>. „</a:t>
            </a:r>
            <a:r>
              <a:rPr lang="sr-Latn-CS" altLang="sr-Latn-RS" b="1" dirty="0" smtClean="0">
                <a:solidFill>
                  <a:srgbClr val="333333"/>
                </a:solidFill>
                <a:effectLst>
                  <a:outerShdw blurRad="38100" dist="38100" dir="2700000" algn="tl">
                    <a:srgbClr val="000000"/>
                  </a:outerShdw>
                </a:effectLst>
                <a:latin typeface="Times New Roman" pitchFamily="18" charset="0"/>
              </a:rPr>
              <a:t>konkurentski” </a:t>
            </a:r>
            <a:r>
              <a:rPr lang="en-US" altLang="sr-Latn-RS" b="1" dirty="0" smtClean="0">
                <a:solidFill>
                  <a:srgbClr val="333333"/>
                </a:solidFill>
                <a:effectLst>
                  <a:outerShdw blurRad="38100" dist="38100" dir="2700000" algn="tl">
                    <a:srgbClr val="000000"/>
                  </a:outerShdw>
                </a:effectLst>
                <a:latin typeface="Times New Roman" pitchFamily="18" charset="0"/>
              </a:rPr>
              <a:t>format </a:t>
            </a:r>
            <a:r>
              <a:rPr lang="en-US" altLang="sr-Latn-RS" b="1" dirty="0" err="1">
                <a:solidFill>
                  <a:srgbClr val="333333"/>
                </a:solidFill>
                <a:effectLst>
                  <a:outerShdw blurRad="38100" dist="38100" dir="2700000" algn="tl">
                    <a:srgbClr val="000000"/>
                  </a:outerShdw>
                </a:effectLst>
                <a:latin typeface="Times New Roman" pitchFamily="18" charset="0"/>
              </a:rPr>
              <a:t>detekcije</a:t>
            </a:r>
            <a:endParaRPr lang="sr-Latn-CS" altLang="sr-Latn-RS" b="1" dirty="0">
              <a:solidFill>
                <a:srgbClr val="333333"/>
              </a:solidFill>
              <a:effectLst>
                <a:outerShdw blurRad="38100" dist="38100" dir="2700000" algn="tl">
                  <a:srgbClr val="000000"/>
                </a:outerShdw>
              </a:effectLst>
              <a:latin typeface="Times New Roman" pitchFamily="18" charset="0"/>
            </a:endParaRPr>
          </a:p>
          <a:p>
            <a:pPr marL="285750" indent="-285750">
              <a:buFont typeface="Wingdings" panose="05000000000000000000" pitchFamily="2" charset="2"/>
              <a:buChar char="Ø"/>
            </a:pPr>
            <a:endParaRPr lang="sr-Latn-CS" altLang="sr-Latn-RS" b="1" dirty="0">
              <a:solidFill>
                <a:srgbClr val="333333"/>
              </a:solidFill>
              <a:effectLst>
                <a:outerShdw blurRad="38100" dist="38100" dir="2700000" algn="tl">
                  <a:srgbClr val="000000"/>
                </a:outerShdw>
              </a:effectLst>
              <a:latin typeface="Times New Roman" pitchFamily="18" charset="0"/>
            </a:endParaRPr>
          </a:p>
          <a:p>
            <a:pPr marL="285750" indent="-285750">
              <a:buFont typeface="Wingdings" panose="05000000000000000000" pitchFamily="2" charset="2"/>
              <a:buChar char="Ø"/>
            </a:pPr>
            <a:r>
              <a:rPr lang="en-US" altLang="sr-Latn-RS" b="1" dirty="0" err="1" smtClean="0">
                <a:solidFill>
                  <a:srgbClr val="333333"/>
                </a:solidFill>
                <a:effectLst>
                  <a:outerShdw blurRad="38100" dist="38100" dir="2700000" algn="tl">
                    <a:srgbClr val="000000"/>
                  </a:outerShdw>
                </a:effectLst>
                <a:latin typeface="Times New Roman" pitchFamily="18" charset="0"/>
              </a:rPr>
              <a:t>najzastupljenija</a:t>
            </a:r>
            <a:r>
              <a:rPr lang="en-US" altLang="sr-Latn-RS" b="1" dirty="0" smtClean="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su</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antitela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imaju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veliki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afinitet</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specifičnost</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marL="342900" indent="-342900">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marL="285750" indent="-285750">
              <a:buFont typeface="Wingdings" panose="05000000000000000000" pitchFamily="2" charset="2"/>
              <a:buChar char="Ø"/>
            </a:pPr>
            <a:r>
              <a:rPr lang="sr-Latn-CS" altLang="sr-Latn-RS" b="1" dirty="0" smtClean="0">
                <a:solidFill>
                  <a:srgbClr val="FF0066"/>
                </a:solidFill>
                <a:effectLst>
                  <a:outerShdw blurRad="38100" dist="38100" dir="2700000" algn="tl">
                    <a:srgbClr val="000000"/>
                  </a:outerShdw>
                </a:effectLst>
                <a:latin typeface="Times New Roman" pitchFamily="18" charset="0"/>
              </a:rPr>
              <a:t>peptidi </a:t>
            </a:r>
            <a:r>
              <a:rPr lang="sr-Latn-CS" altLang="sr-Latn-RS" b="1" dirty="0">
                <a:solidFill>
                  <a:srgbClr val="333333"/>
                </a:solidFill>
                <a:effectLst>
                  <a:outerShdw blurRad="38100" dist="38100" dir="2700000" algn="tl">
                    <a:srgbClr val="000000"/>
                  </a:outerShdw>
                </a:effectLst>
                <a:latin typeface="Times New Roman" pitchFamily="18" charset="0"/>
              </a:rPr>
              <a:t>su takođe molekuli koji se koriste kao  </a:t>
            </a:r>
            <a:endParaRPr lang="sr-Latn-CS" altLang="sr-Latn-RS" b="1" dirty="0" smtClean="0">
              <a:solidFill>
                <a:srgbClr val="333333"/>
              </a:solidFill>
              <a:effectLst>
                <a:outerShdw blurRad="38100" dist="38100" dir="2700000" algn="tl">
                  <a:srgbClr val="000000"/>
                </a:outerShdw>
              </a:effectLst>
              <a:latin typeface="Times New Roman" pitchFamily="18" charset="0"/>
            </a:endParaRPr>
          </a:p>
          <a:p>
            <a:r>
              <a:rPr lang="sr-Latn-CS" altLang="sr-Latn-RS" b="1" dirty="0">
                <a:solidFill>
                  <a:srgbClr val="333333"/>
                </a:solidFill>
                <a:effectLst>
                  <a:outerShdw blurRad="38100" dist="38100" dir="2700000" algn="tl">
                    <a:srgbClr val="000000"/>
                  </a:outerShdw>
                </a:effectLst>
                <a:latin typeface="Times New Roman" pitchFamily="18" charset="0"/>
              </a:rPr>
              <a:t> </a:t>
            </a:r>
            <a:r>
              <a:rPr lang="sr-Latn-CS" altLang="sr-Latn-RS" b="1" dirty="0" smtClean="0">
                <a:solidFill>
                  <a:srgbClr val="333333"/>
                </a:solidFill>
                <a:effectLst>
                  <a:outerShdw blurRad="38100" dist="38100" dir="2700000" algn="tl">
                    <a:srgbClr val="000000"/>
                  </a:outerShdw>
                </a:effectLst>
                <a:latin typeface="Times New Roman" pitchFamily="18" charset="0"/>
              </a:rPr>
              <a:t>   </a:t>
            </a:r>
            <a:r>
              <a:rPr lang="sr-Latn-CS" altLang="sr-Latn-RS" b="1" dirty="0" smtClean="0">
                <a:solidFill>
                  <a:srgbClr val="333333"/>
                </a:solidFill>
                <a:effectLst>
                  <a:outerShdw blurRad="38100" dist="38100" dir="2700000" algn="tl">
                    <a:srgbClr val="000000"/>
                  </a:outerShdw>
                </a:effectLst>
                <a:latin typeface="Times New Roman" pitchFamily="18" charset="0"/>
              </a:rPr>
              <a:t> </a:t>
            </a:r>
            <a:r>
              <a:rPr lang="sr-Latn-CS" altLang="sr-Latn-RS" b="1" dirty="0">
                <a:solidFill>
                  <a:srgbClr val="333333"/>
                </a:solidFill>
                <a:effectLst>
                  <a:outerShdw blurRad="38100" dist="38100" dir="2700000" algn="tl">
                    <a:srgbClr val="000000"/>
                  </a:outerShdw>
                </a:effectLst>
                <a:latin typeface="Times New Roman" pitchFamily="18" charset="0"/>
              </a:rPr>
              <a:t>molekuli za prepoznavanje </a:t>
            </a:r>
            <a:r>
              <a:rPr lang="sr-Latn-CS" altLang="sr-Latn-RS" b="1" dirty="0" smtClean="0">
                <a:solidFill>
                  <a:srgbClr val="333333"/>
                </a:solidFill>
                <a:effectLst>
                  <a:outerShdw blurRad="38100" dist="38100" dir="2700000" algn="tl">
                    <a:srgbClr val="000000"/>
                  </a:outerShdw>
                </a:effectLst>
                <a:latin typeface="Times New Roman" pitchFamily="18" charset="0"/>
              </a:rPr>
              <a:t>(</a:t>
            </a:r>
            <a:r>
              <a:rPr lang="sr-Latn-CS" altLang="sr-Latn-RS" b="1" dirty="0">
                <a:solidFill>
                  <a:srgbClr val="333333"/>
                </a:solidFill>
                <a:effectLst>
                  <a:outerShdw blurRad="38100" dist="38100" dir="2700000" algn="tl">
                    <a:srgbClr val="000000"/>
                  </a:outerShdw>
                </a:effectLst>
                <a:latin typeface="Times New Roman" pitchFamily="18" charset="0"/>
              </a:rPr>
              <a:t>u odnosu na </a:t>
            </a:r>
            <a:endParaRPr lang="sr-Latn-CS" altLang="sr-Latn-RS" b="1" dirty="0" smtClean="0">
              <a:solidFill>
                <a:srgbClr val="333333"/>
              </a:solidFill>
              <a:effectLst>
                <a:outerShdw blurRad="38100" dist="38100" dir="2700000" algn="tl">
                  <a:srgbClr val="000000"/>
                </a:outerShdw>
              </a:effectLst>
              <a:latin typeface="Times New Roman" pitchFamily="18" charset="0"/>
            </a:endParaRPr>
          </a:p>
          <a:p>
            <a:r>
              <a:rPr lang="sr-Latn-CS" altLang="sr-Latn-RS" b="1" dirty="0">
                <a:solidFill>
                  <a:srgbClr val="333333"/>
                </a:solidFill>
                <a:effectLst>
                  <a:outerShdw blurRad="38100" dist="38100" dir="2700000" algn="tl">
                    <a:srgbClr val="000000"/>
                  </a:outerShdw>
                </a:effectLst>
                <a:latin typeface="Times New Roman" pitchFamily="18" charset="0"/>
              </a:rPr>
              <a:t> </a:t>
            </a:r>
            <a:r>
              <a:rPr lang="sr-Latn-CS" altLang="sr-Latn-RS" b="1" dirty="0" smtClean="0">
                <a:solidFill>
                  <a:srgbClr val="333333"/>
                </a:solidFill>
                <a:effectLst>
                  <a:outerShdw blurRad="38100" dist="38100" dir="2700000" algn="tl">
                    <a:srgbClr val="000000"/>
                  </a:outerShdw>
                </a:effectLst>
                <a:latin typeface="Times New Roman" pitchFamily="18" charset="0"/>
              </a:rPr>
              <a:t>    </a:t>
            </a:r>
            <a:r>
              <a:rPr lang="sr-Latn-CS" altLang="sr-Latn-RS" b="1" dirty="0" smtClean="0">
                <a:solidFill>
                  <a:srgbClr val="333333"/>
                </a:solidFill>
                <a:effectLst>
                  <a:outerShdw blurRad="38100" dist="38100" dir="2700000" algn="tl">
                    <a:srgbClr val="000000"/>
                  </a:outerShdw>
                </a:effectLst>
                <a:latin typeface="Times New Roman" pitchFamily="18" charset="0"/>
              </a:rPr>
              <a:t>antitela </a:t>
            </a:r>
            <a:r>
              <a:rPr lang="sr-Latn-CS" altLang="sr-Latn-RS" b="1" dirty="0">
                <a:solidFill>
                  <a:srgbClr val="333333"/>
                </a:solidFill>
                <a:effectLst>
                  <a:outerShdw blurRad="38100" dist="38100" dir="2700000" algn="tl">
                    <a:srgbClr val="000000"/>
                  </a:outerShdw>
                </a:effectLst>
                <a:latin typeface="Times New Roman" pitchFamily="18" charset="0"/>
              </a:rPr>
              <a:t>jeftiniji su i stabilniji </a:t>
            </a:r>
            <a:r>
              <a:rPr lang="sr-Latn-CS" altLang="sr-Latn-RS" b="1" dirty="0" smtClean="0">
                <a:solidFill>
                  <a:srgbClr val="333333"/>
                </a:solidFill>
                <a:effectLst>
                  <a:outerShdw blurRad="38100" dist="38100" dir="2700000" algn="tl">
                    <a:srgbClr val="000000"/>
                  </a:outerShdw>
                </a:effectLst>
                <a:latin typeface="Times New Roman" pitchFamily="18" charset="0"/>
              </a:rPr>
              <a:t>ali </a:t>
            </a:r>
            <a:r>
              <a:rPr lang="sr-Latn-CS" altLang="sr-Latn-RS" b="1" dirty="0">
                <a:solidFill>
                  <a:srgbClr val="333333"/>
                </a:solidFill>
                <a:effectLst>
                  <a:outerShdw blurRad="38100" dist="38100" dir="2700000" algn="tl">
                    <a:srgbClr val="000000"/>
                  </a:outerShdw>
                </a:effectLst>
                <a:latin typeface="Times New Roman" pitchFamily="18" charset="0"/>
              </a:rPr>
              <a:t>manje specifični)</a:t>
            </a:r>
          </a:p>
          <a:p>
            <a:endParaRPr lang="en-US" altLang="sr-Latn-RS" b="1" dirty="0">
              <a:effectLst>
                <a:outerShdw blurRad="38100" dist="38100" dir="2700000" algn="tl">
                  <a:srgbClr val="FFFFFF"/>
                </a:outerShdw>
              </a:effectLst>
            </a:endParaRPr>
          </a:p>
        </p:txBody>
      </p:sp>
      <p:sp>
        <p:nvSpPr>
          <p:cNvPr id="829445" name="Rectangle 5"/>
          <p:cNvSpPr>
            <a:spLocks noChangeArrowheads="1"/>
          </p:cNvSpPr>
          <p:nvPr/>
        </p:nvSpPr>
        <p:spPr bwMode="auto">
          <a:xfrm>
            <a:off x="304800" y="5402027"/>
            <a:ext cx="5715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a:r>
              <a:rPr lang="sr-Latn-CS" altLang="sr-Latn-RS" sz="1600" b="1" i="1" dirty="0">
                <a:solidFill>
                  <a:srgbClr val="FF0066"/>
                </a:solidFill>
                <a:effectLst>
                  <a:outerShdw blurRad="38100" dist="38100" dir="2700000" algn="tl">
                    <a:srgbClr val="000000"/>
                  </a:outerShdw>
                </a:effectLst>
                <a:latin typeface="Times New Roman" pitchFamily="18" charset="0"/>
              </a:rPr>
              <a:t>*antitelo</a:t>
            </a:r>
            <a:r>
              <a:rPr lang="sr-Latn-CS" altLang="sr-Latn-RS" sz="1600" b="1" dirty="0">
                <a:solidFill>
                  <a:srgbClr val="333333"/>
                </a:solidFill>
                <a:effectLst>
                  <a:outerShdw blurRad="38100" dist="38100" dir="2700000" algn="tl">
                    <a:srgbClr val="000000"/>
                  </a:outerShdw>
                </a:effectLst>
                <a:latin typeface="Times New Roman" pitchFamily="18" charset="0"/>
              </a:rPr>
              <a:t> - je obično proteinski molekul koji stvara imunološki sistem organizma kao odgovor na strano telo - </a:t>
            </a:r>
            <a:r>
              <a:rPr lang="sr-Latn-CS" altLang="sr-Latn-RS" sz="1600" b="1" i="1" dirty="0">
                <a:solidFill>
                  <a:srgbClr val="FF0066"/>
                </a:solidFill>
                <a:effectLst>
                  <a:outerShdw blurRad="38100" dist="38100" dir="2700000" algn="tl">
                    <a:srgbClr val="000000"/>
                  </a:outerShdw>
                </a:effectLst>
                <a:latin typeface="Times New Roman" pitchFamily="18" charset="0"/>
              </a:rPr>
              <a:t>antigen</a:t>
            </a:r>
          </a:p>
          <a:p>
            <a:pPr algn="ctr"/>
            <a:endParaRPr lang="sr-Latn-CS" altLang="sr-Latn-RS" sz="1600" b="1" dirty="0">
              <a:solidFill>
                <a:srgbClr val="333333"/>
              </a:solidFill>
              <a:effectLst>
                <a:outerShdw blurRad="38100" dist="38100" dir="2700000" algn="tl">
                  <a:srgbClr val="000000"/>
                </a:outerShdw>
              </a:effectLst>
              <a:latin typeface="Times New Roman" pitchFamily="18" charset="0"/>
            </a:endParaRPr>
          </a:p>
        </p:txBody>
      </p:sp>
      <p:pic>
        <p:nvPicPr>
          <p:cNvPr id="82944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4334" y="3810000"/>
            <a:ext cx="2510547" cy="28956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29444">
                                            <p:txEl>
                                              <p:pRg st="0" end="0"/>
                                            </p:txEl>
                                          </p:spTgt>
                                        </p:tgtEl>
                                        <p:attrNameLst>
                                          <p:attrName>style.visibility</p:attrName>
                                        </p:attrNameLst>
                                      </p:cBhvr>
                                      <p:to>
                                        <p:strVal val="visible"/>
                                      </p:to>
                                    </p:set>
                                    <p:animEffect transition="in" filter="barn(inVertical)">
                                      <p:cBhvr>
                                        <p:cTn id="7" dur="500"/>
                                        <p:tgtEl>
                                          <p:spTgt spid="82944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29444">
                                            <p:txEl>
                                              <p:pRg st="1" end="1"/>
                                            </p:txEl>
                                          </p:spTgt>
                                        </p:tgtEl>
                                        <p:attrNameLst>
                                          <p:attrName>style.visibility</p:attrName>
                                        </p:attrNameLst>
                                      </p:cBhvr>
                                      <p:to>
                                        <p:strVal val="visible"/>
                                      </p:to>
                                    </p:set>
                                    <p:animEffect transition="in" filter="barn(inVertical)">
                                      <p:cBhvr>
                                        <p:cTn id="10" dur="500"/>
                                        <p:tgtEl>
                                          <p:spTgt spid="829444">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829444">
                                            <p:txEl>
                                              <p:pRg st="3" end="3"/>
                                            </p:txEl>
                                          </p:spTgt>
                                        </p:tgtEl>
                                        <p:attrNameLst>
                                          <p:attrName>style.visibility</p:attrName>
                                        </p:attrNameLst>
                                      </p:cBhvr>
                                      <p:to>
                                        <p:strVal val="visible"/>
                                      </p:to>
                                    </p:set>
                                    <p:animEffect transition="in" filter="barn(inVertical)">
                                      <p:cBhvr>
                                        <p:cTn id="13" dur="500"/>
                                        <p:tgtEl>
                                          <p:spTgt spid="829444">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829444">
                                            <p:txEl>
                                              <p:pRg st="5" end="5"/>
                                            </p:txEl>
                                          </p:spTgt>
                                        </p:tgtEl>
                                        <p:attrNameLst>
                                          <p:attrName>style.visibility</p:attrName>
                                        </p:attrNameLst>
                                      </p:cBhvr>
                                      <p:to>
                                        <p:strVal val="visible"/>
                                      </p:to>
                                    </p:set>
                                    <p:animEffect transition="in" filter="barn(inVertical)">
                                      <p:cBhvr>
                                        <p:cTn id="16" dur="500"/>
                                        <p:tgtEl>
                                          <p:spTgt spid="829444">
                                            <p:txEl>
                                              <p:pRg st="5" end="5"/>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829444">
                                            <p:txEl>
                                              <p:pRg st="6" end="6"/>
                                            </p:txEl>
                                          </p:spTgt>
                                        </p:tgtEl>
                                        <p:attrNameLst>
                                          <p:attrName>style.visibility</p:attrName>
                                        </p:attrNameLst>
                                      </p:cBhvr>
                                      <p:to>
                                        <p:strVal val="visible"/>
                                      </p:to>
                                    </p:set>
                                    <p:animEffect transition="in" filter="barn(inVertical)">
                                      <p:cBhvr>
                                        <p:cTn id="19" dur="500"/>
                                        <p:tgtEl>
                                          <p:spTgt spid="829444">
                                            <p:txEl>
                                              <p:pRg st="6" end="6"/>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829444">
                                            <p:txEl>
                                              <p:pRg st="7" end="7"/>
                                            </p:txEl>
                                          </p:spTgt>
                                        </p:tgtEl>
                                        <p:attrNameLst>
                                          <p:attrName>style.visibility</p:attrName>
                                        </p:attrNameLst>
                                      </p:cBhvr>
                                      <p:to>
                                        <p:strVal val="visible"/>
                                      </p:to>
                                    </p:set>
                                    <p:animEffect transition="in" filter="barn(inVertical)">
                                      <p:cBhvr>
                                        <p:cTn id="22" dur="500"/>
                                        <p:tgtEl>
                                          <p:spTgt spid="829444">
                                            <p:txEl>
                                              <p:pRg st="7" end="7"/>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829444">
                                            <p:txEl>
                                              <p:pRg st="8" end="8"/>
                                            </p:txEl>
                                          </p:spTgt>
                                        </p:tgtEl>
                                        <p:attrNameLst>
                                          <p:attrName>style.visibility</p:attrName>
                                        </p:attrNameLst>
                                      </p:cBhvr>
                                      <p:to>
                                        <p:strVal val="visible"/>
                                      </p:to>
                                    </p:set>
                                    <p:animEffect transition="in" filter="barn(inVertical)">
                                      <p:cBhvr>
                                        <p:cTn id="25" dur="500"/>
                                        <p:tgtEl>
                                          <p:spTgt spid="829444">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829444">
                                            <p:txEl>
                                              <p:pRg st="10" end="10"/>
                                            </p:txEl>
                                          </p:spTgt>
                                        </p:tgtEl>
                                        <p:attrNameLst>
                                          <p:attrName>style.visibility</p:attrName>
                                        </p:attrNameLst>
                                      </p:cBhvr>
                                      <p:to>
                                        <p:strVal val="visible"/>
                                      </p:to>
                                    </p:set>
                                    <p:animEffect transition="in" filter="barn(inVertical)">
                                      <p:cBhvr>
                                        <p:cTn id="30" dur="500"/>
                                        <p:tgtEl>
                                          <p:spTgt spid="829444">
                                            <p:txEl>
                                              <p:pRg st="10" end="10"/>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829444">
                                            <p:txEl>
                                              <p:pRg st="12" end="12"/>
                                            </p:txEl>
                                          </p:spTgt>
                                        </p:tgtEl>
                                        <p:attrNameLst>
                                          <p:attrName>style.visibility</p:attrName>
                                        </p:attrNameLst>
                                      </p:cBhvr>
                                      <p:to>
                                        <p:strVal val="visible"/>
                                      </p:to>
                                    </p:set>
                                    <p:animEffect transition="in" filter="barn(inVertical)">
                                      <p:cBhvr>
                                        <p:cTn id="33" dur="500"/>
                                        <p:tgtEl>
                                          <p:spTgt spid="829444">
                                            <p:txEl>
                                              <p:pRg st="12" end="12"/>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829444">
                                            <p:txEl>
                                              <p:pRg st="13" end="13"/>
                                            </p:txEl>
                                          </p:spTgt>
                                        </p:tgtEl>
                                        <p:attrNameLst>
                                          <p:attrName>style.visibility</p:attrName>
                                        </p:attrNameLst>
                                      </p:cBhvr>
                                      <p:to>
                                        <p:strVal val="visible"/>
                                      </p:to>
                                    </p:set>
                                    <p:animEffect transition="in" filter="barn(inVertical)">
                                      <p:cBhvr>
                                        <p:cTn id="36" dur="500"/>
                                        <p:tgtEl>
                                          <p:spTgt spid="829444">
                                            <p:txEl>
                                              <p:pRg st="13" end="13"/>
                                            </p:txEl>
                                          </p:spTgt>
                                        </p:tgtEl>
                                      </p:cBhvr>
                                    </p:animEffect>
                                  </p:childTnLst>
                                </p:cTn>
                              </p:par>
                              <p:par>
                                <p:cTn id="37" presetID="16" presetClass="entr" presetSubtype="21" fill="hold" nodeType="withEffect">
                                  <p:stCondLst>
                                    <p:cond delay="0"/>
                                  </p:stCondLst>
                                  <p:childTnLst>
                                    <p:set>
                                      <p:cBhvr>
                                        <p:cTn id="38" dur="1" fill="hold">
                                          <p:stCondLst>
                                            <p:cond delay="0"/>
                                          </p:stCondLst>
                                        </p:cTn>
                                        <p:tgtEl>
                                          <p:spTgt spid="829444">
                                            <p:txEl>
                                              <p:pRg st="14" end="14"/>
                                            </p:txEl>
                                          </p:spTgt>
                                        </p:tgtEl>
                                        <p:attrNameLst>
                                          <p:attrName>style.visibility</p:attrName>
                                        </p:attrNameLst>
                                      </p:cBhvr>
                                      <p:to>
                                        <p:strVal val="visible"/>
                                      </p:to>
                                    </p:set>
                                    <p:animEffect transition="in" filter="barn(inVertical)">
                                      <p:cBhvr>
                                        <p:cTn id="39" dur="500"/>
                                        <p:tgtEl>
                                          <p:spTgt spid="82944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0514" name="Rectangle 2"/>
          <p:cNvSpPr>
            <a:spLocks noGrp="1" noChangeArrowheads="1"/>
          </p:cNvSpPr>
          <p:nvPr>
            <p:ph type="body" idx="1"/>
          </p:nvPr>
        </p:nvSpPr>
        <p:spPr>
          <a:xfrm>
            <a:off x="381000" y="304800"/>
            <a:ext cx="8382000" cy="5791200"/>
          </a:xfrm>
        </p:spPr>
        <p:txBody>
          <a:bodyPr/>
          <a:lstStyle/>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peptidi </a:t>
            </a:r>
            <a:r>
              <a:rPr lang="sr-Latn-CS" altLang="sr-Latn-RS" sz="2200" b="1" dirty="0">
                <a:solidFill>
                  <a:srgbClr val="333333"/>
                </a:solidFill>
                <a:effectLst>
                  <a:outerShdw blurRad="38100" dist="38100" dir="2700000" algn="tl">
                    <a:srgbClr val="000000"/>
                  </a:outerShdw>
                </a:effectLst>
                <a:latin typeface="Times New Roman" pitchFamily="18" charset="0"/>
              </a:rPr>
              <a:t>se obično koriste u detekciji antitela protiv:</a:t>
            </a:r>
          </a:p>
          <a:p>
            <a:pPr>
              <a:lnSpc>
                <a:spcPct val="80000"/>
              </a:lnSpc>
              <a:buFontTx/>
              <a:buNone/>
            </a:pPr>
            <a:r>
              <a:rPr lang="sr-Latn-CS" altLang="sr-Latn-RS" sz="2200" b="1" dirty="0">
                <a:solidFill>
                  <a:srgbClr val="333333"/>
                </a:solidFill>
                <a:effectLst>
                  <a:outerShdw blurRad="38100" dist="38100" dir="2700000" algn="tl">
                    <a:srgbClr val="000000"/>
                  </a:outerShdw>
                </a:effectLst>
                <a:latin typeface="Times New Roman" pitchFamily="18" charset="0"/>
              </a:rPr>
              <a:t>               </a:t>
            </a:r>
            <a:r>
              <a:rPr lang="sr-Latn-CS" altLang="sr-Latn-RS" sz="2200" b="1" dirty="0">
                <a:solidFill>
                  <a:srgbClr val="FF0066"/>
                </a:solidFill>
                <a:effectLst>
                  <a:outerShdw blurRad="38100" dist="38100" dir="2700000" algn="tl">
                    <a:srgbClr val="000000"/>
                  </a:outerShdw>
                </a:effectLst>
                <a:latin typeface="Times New Roman" pitchFamily="18" charset="0"/>
              </a:rPr>
              <a:t>-  virusa hepatitisa</a:t>
            </a:r>
          </a:p>
          <a:p>
            <a:pPr>
              <a:lnSpc>
                <a:spcPct val="80000"/>
              </a:lnSpc>
              <a:buFontTx/>
              <a:buNone/>
            </a:pPr>
            <a:r>
              <a:rPr lang="sr-Latn-CS" altLang="sr-Latn-RS" sz="2200" b="1" dirty="0">
                <a:solidFill>
                  <a:srgbClr val="FF0066"/>
                </a:solidFill>
                <a:effectLst>
                  <a:outerShdw blurRad="38100" dist="38100" dir="2700000" algn="tl">
                    <a:srgbClr val="000000"/>
                  </a:outerShdw>
                </a:effectLst>
                <a:latin typeface="Times New Roman" pitchFamily="18" charset="0"/>
              </a:rPr>
              <a:t>               -  herpes simpleks virusa (tip 1 i tip 2)</a:t>
            </a:r>
          </a:p>
          <a:p>
            <a:pPr>
              <a:lnSpc>
                <a:spcPct val="80000"/>
              </a:lnSpc>
              <a:buFontTx/>
              <a:buNone/>
            </a:pPr>
            <a:r>
              <a:rPr lang="sr-Latn-CS" altLang="sr-Latn-RS" sz="2200" b="1" dirty="0">
                <a:solidFill>
                  <a:srgbClr val="FF0066"/>
                </a:solidFill>
                <a:effectLst>
                  <a:outerShdw blurRad="38100" dist="38100" dir="2700000" algn="tl">
                    <a:srgbClr val="000000"/>
                  </a:outerShdw>
                </a:effectLst>
                <a:latin typeface="Times New Roman" pitchFamily="18" charset="0"/>
              </a:rPr>
              <a:t>               -  Epstajn-Bar virusa</a:t>
            </a:r>
          </a:p>
          <a:p>
            <a:pPr>
              <a:lnSpc>
                <a:spcPct val="80000"/>
              </a:lnSpc>
              <a:buFontTx/>
              <a:buNone/>
            </a:pPr>
            <a:r>
              <a:rPr lang="sr-Latn-CS" altLang="sr-Latn-RS" sz="2200" b="1" dirty="0">
                <a:solidFill>
                  <a:srgbClr val="FF0066"/>
                </a:solidFill>
                <a:effectLst>
                  <a:outerShdw blurRad="38100" dist="38100" dir="2700000" algn="tl">
                    <a:srgbClr val="000000"/>
                  </a:outerShdw>
                </a:effectLst>
                <a:latin typeface="Times New Roman" pitchFamily="18" charset="0"/>
              </a:rPr>
              <a:t>               - u detekciji teških metala itd.</a:t>
            </a:r>
          </a:p>
          <a:p>
            <a:pPr>
              <a:lnSpc>
                <a:spcPct val="80000"/>
              </a:lnSpc>
              <a:buFontTx/>
              <a:buNone/>
            </a:pPr>
            <a:endParaRPr lang="sr-Latn-CS" altLang="sr-Latn-RS" sz="22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kao </a:t>
            </a:r>
            <a:r>
              <a:rPr lang="sr-Latn-CS" altLang="sr-Latn-RS" sz="2200" b="1" dirty="0">
                <a:solidFill>
                  <a:srgbClr val="333333"/>
                </a:solidFill>
                <a:effectLst>
                  <a:outerShdw blurRad="38100" dist="38100" dir="2700000" algn="tl">
                    <a:srgbClr val="000000"/>
                  </a:outerShdw>
                </a:effectLst>
                <a:latin typeface="Times New Roman" pitchFamily="18" charset="0"/>
              </a:rPr>
              <a:t>molekuli za prepoznavanje mogu da se koriste </a:t>
            </a:r>
            <a:r>
              <a:rPr lang="sr-Latn-CS" altLang="sr-Latn-RS" sz="2200" b="1" dirty="0" smtClean="0">
                <a:solidFill>
                  <a:srgbClr val="333333"/>
                </a:solidFill>
                <a:effectLst>
                  <a:outerShdw blurRad="38100" dist="38100" dir="2700000" algn="tl">
                    <a:srgbClr val="000000"/>
                  </a:outerShdw>
                </a:effectLst>
                <a:latin typeface="Times New Roman" pitchFamily="18" charset="0"/>
              </a:rPr>
              <a:t>i </a:t>
            </a:r>
            <a:r>
              <a:rPr lang="sr-Latn-CS" altLang="sr-Latn-RS" sz="2200" b="1" dirty="0">
                <a:solidFill>
                  <a:srgbClr val="FF0066"/>
                </a:solidFill>
                <a:effectLst>
                  <a:outerShdw blurRad="38100" dist="38100" dir="2700000" algn="tl">
                    <a:srgbClr val="000000"/>
                  </a:outerShdw>
                </a:effectLst>
                <a:latin typeface="Times New Roman" pitchFamily="18" charset="0"/>
              </a:rPr>
              <a:t>aptameri </a:t>
            </a:r>
            <a:r>
              <a:rPr lang="sr-Latn-CS" altLang="sr-Latn-RS" sz="2200" b="1" dirty="0" smtClean="0">
                <a:solidFill>
                  <a:srgbClr val="FF0066"/>
                </a:solidFill>
                <a:effectLst>
                  <a:outerShdw blurRad="38100" dist="38100" dir="2700000" algn="tl">
                    <a:srgbClr val="000000"/>
                  </a:outerShdw>
                </a:effectLst>
                <a:latin typeface="Times New Roman" pitchFamily="18" charset="0"/>
              </a:rPr>
              <a:t>DNK </a:t>
            </a:r>
            <a:r>
              <a:rPr lang="sr-Latn-CS" altLang="sr-Latn-RS" sz="2200" b="1" dirty="0" smtClean="0">
                <a:solidFill>
                  <a:srgbClr val="FF0066"/>
                </a:solidFill>
                <a:effectLst>
                  <a:outerShdw blurRad="38100" dist="38100" dir="2700000" algn="tl">
                    <a:srgbClr val="000000"/>
                  </a:outerShdw>
                </a:effectLst>
                <a:latin typeface="Times New Roman" pitchFamily="18" charset="0"/>
              </a:rPr>
              <a:t>ili  </a:t>
            </a:r>
            <a:r>
              <a:rPr lang="sr-Latn-CS" altLang="sr-Latn-RS" sz="2200" b="1" dirty="0">
                <a:solidFill>
                  <a:srgbClr val="FF0066"/>
                </a:solidFill>
                <a:effectLst>
                  <a:outerShdw blurRad="38100" dist="38100" dir="2700000" algn="tl">
                    <a:srgbClr val="000000"/>
                  </a:outerShdw>
                </a:effectLst>
                <a:latin typeface="Times New Roman" pitchFamily="18" charset="0"/>
              </a:rPr>
              <a:t>RNK </a:t>
            </a:r>
            <a:r>
              <a:rPr lang="sr-Latn-CS" altLang="sr-Latn-RS" sz="2200" b="1" dirty="0" smtClean="0">
                <a:solidFill>
                  <a:srgbClr val="FF0066"/>
                </a:solidFill>
                <a:effectLst>
                  <a:outerShdw blurRad="38100" dist="38100" dir="2700000" algn="tl">
                    <a:srgbClr val="000000"/>
                  </a:outerShdw>
                </a:effectLst>
                <a:latin typeface="Times New Roman" pitchFamily="18" charset="0"/>
              </a:rPr>
              <a:t> </a:t>
            </a:r>
            <a:r>
              <a:rPr lang="sr-Latn-CS" altLang="sr-Latn-RS" sz="2200" b="1" dirty="0" smtClean="0">
                <a:solidFill>
                  <a:schemeClr val="tx1">
                    <a:lumMod val="85000"/>
                    <a:lumOff val="15000"/>
                  </a:schemeClr>
                </a:solidFill>
                <a:effectLst>
                  <a:outerShdw blurRad="38100" dist="38100" dir="2700000" algn="tl">
                    <a:srgbClr val="000000"/>
                  </a:outerShdw>
                </a:effectLst>
                <a:latin typeface="Times New Roman" pitchFamily="18" charset="0"/>
              </a:rPr>
              <a:t>(aptameri </a:t>
            </a:r>
            <a:r>
              <a:rPr lang="sr-Latn-CS" altLang="sr-Latn-RS" sz="2200" b="1" dirty="0">
                <a:solidFill>
                  <a:srgbClr val="333333"/>
                </a:solidFill>
                <a:effectLst>
                  <a:outerShdw blurRad="38100" dist="38100" dir="2700000" algn="tl">
                    <a:srgbClr val="000000"/>
                  </a:outerShdw>
                </a:effectLst>
                <a:latin typeface="Times New Roman" pitchFamily="18" charset="0"/>
              </a:rPr>
              <a:t>su  </a:t>
            </a:r>
            <a:r>
              <a:rPr lang="sr-Latn-CS" altLang="sr-Latn-RS" sz="2200" b="1" dirty="0" smtClean="0">
                <a:solidFill>
                  <a:srgbClr val="333333"/>
                </a:solidFill>
                <a:effectLst>
                  <a:outerShdw blurRad="38100" dist="38100" dir="2700000" algn="tl">
                    <a:srgbClr val="000000"/>
                  </a:outerShdw>
                </a:effectLst>
                <a:latin typeface="Times New Roman" pitchFamily="18" charset="0"/>
              </a:rPr>
              <a:t>jednolančane sekvence </a:t>
            </a:r>
            <a:r>
              <a:rPr lang="sr-Latn-CS" altLang="sr-Latn-RS" sz="2200" b="1" dirty="0">
                <a:solidFill>
                  <a:srgbClr val="333333"/>
                </a:solidFill>
                <a:effectLst>
                  <a:outerShdw blurRad="38100" dist="38100" dir="2700000" algn="tl">
                    <a:srgbClr val="000000"/>
                  </a:outerShdw>
                </a:effectLst>
                <a:latin typeface="Times New Roman" pitchFamily="18" charset="0"/>
              </a:rPr>
              <a:t>oligonukleotida)</a:t>
            </a:r>
          </a:p>
          <a:p>
            <a:pPr>
              <a:lnSpc>
                <a:spcPct val="80000"/>
              </a:lnSpc>
              <a:buFontTx/>
              <a:buNone/>
            </a:pP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aptameri </a:t>
            </a:r>
            <a:r>
              <a:rPr lang="sr-Latn-CS" altLang="sr-Latn-RS" sz="2200" b="1" dirty="0">
                <a:solidFill>
                  <a:srgbClr val="333333"/>
                </a:solidFill>
                <a:effectLst>
                  <a:outerShdw blurRad="38100" dist="38100" dir="2700000" algn="tl">
                    <a:srgbClr val="000000"/>
                  </a:outerShdw>
                </a:effectLst>
                <a:latin typeface="Times New Roman" pitchFamily="18" charset="0"/>
              </a:rPr>
              <a:t>DNK ili RNK mogu da </a:t>
            </a:r>
            <a:r>
              <a:rPr lang="sr-Latn-CS" altLang="sr-Latn-RS" sz="2200" b="1" dirty="0" smtClean="0">
                <a:solidFill>
                  <a:srgbClr val="333333"/>
                </a:solidFill>
                <a:effectLst>
                  <a:outerShdw blurRad="38100" dist="38100" dir="2700000" algn="tl">
                    <a:srgbClr val="000000"/>
                  </a:outerShdw>
                </a:effectLst>
                <a:latin typeface="Times New Roman" pitchFamily="18" charset="0"/>
              </a:rPr>
              <a:t>vezuju:</a:t>
            </a: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200" b="1" dirty="0">
                <a:solidFill>
                  <a:srgbClr val="333333"/>
                </a:solidFill>
                <a:effectLst>
                  <a:outerShdw blurRad="38100" dist="38100" dir="2700000" algn="tl">
                    <a:srgbClr val="000000"/>
                  </a:outerShdw>
                </a:effectLst>
                <a:latin typeface="Times New Roman" pitchFamily="18" charset="0"/>
              </a:rPr>
              <a:t>                 </a:t>
            </a:r>
            <a:r>
              <a:rPr lang="sr-Latn-CS" altLang="sr-Latn-RS" sz="2200" b="1" dirty="0">
                <a:solidFill>
                  <a:srgbClr val="FF0066"/>
                </a:solidFill>
                <a:effectLst>
                  <a:outerShdw blurRad="38100" dist="38100" dir="2700000" algn="tl">
                    <a:srgbClr val="000000"/>
                  </a:outerShdw>
                </a:effectLst>
                <a:latin typeface="Times New Roman" pitchFamily="18" charset="0"/>
              </a:rPr>
              <a:t>- male molekule</a:t>
            </a:r>
          </a:p>
          <a:p>
            <a:pPr>
              <a:lnSpc>
                <a:spcPct val="80000"/>
              </a:lnSpc>
              <a:buFontTx/>
              <a:buNone/>
            </a:pPr>
            <a:r>
              <a:rPr lang="sr-Latn-CS" altLang="sr-Latn-RS" sz="2200" b="1" dirty="0">
                <a:solidFill>
                  <a:srgbClr val="FF0066"/>
                </a:solidFill>
                <a:effectLst>
                  <a:outerShdw blurRad="38100" dist="38100" dir="2700000" algn="tl">
                    <a:srgbClr val="000000"/>
                  </a:outerShdw>
                </a:effectLst>
                <a:latin typeface="Times New Roman" pitchFamily="18" charset="0"/>
              </a:rPr>
              <a:t>                 - proteine</a:t>
            </a:r>
          </a:p>
          <a:p>
            <a:pPr>
              <a:lnSpc>
                <a:spcPct val="80000"/>
              </a:lnSpc>
              <a:buFontTx/>
              <a:buNone/>
            </a:pPr>
            <a:r>
              <a:rPr lang="sr-Latn-CS" altLang="sr-Latn-RS" sz="2200" b="1" dirty="0">
                <a:solidFill>
                  <a:srgbClr val="FF0066"/>
                </a:solidFill>
                <a:effectLst>
                  <a:outerShdw blurRad="38100" dist="38100" dir="2700000" algn="tl">
                    <a:srgbClr val="000000"/>
                  </a:outerShdw>
                </a:effectLst>
                <a:latin typeface="Times New Roman" pitchFamily="18" charset="0"/>
              </a:rPr>
              <a:t>                 - nukleinske kiseline</a:t>
            </a:r>
          </a:p>
          <a:p>
            <a:pPr>
              <a:lnSpc>
                <a:spcPct val="80000"/>
              </a:lnSpc>
              <a:buFontTx/>
              <a:buNone/>
            </a:pPr>
            <a:r>
              <a:rPr lang="sr-Latn-CS" altLang="sr-Latn-RS" sz="2200" b="1" dirty="0">
                <a:solidFill>
                  <a:srgbClr val="FF0066"/>
                </a:solidFill>
                <a:effectLst>
                  <a:outerShdw blurRad="38100" dist="38100" dir="2700000" algn="tl">
                    <a:srgbClr val="000000"/>
                  </a:outerShdw>
                </a:effectLst>
                <a:latin typeface="Times New Roman" pitchFamily="18" charset="0"/>
              </a:rPr>
              <a:t>                 - ćelije</a:t>
            </a:r>
          </a:p>
          <a:p>
            <a:pPr>
              <a:lnSpc>
                <a:spcPct val="80000"/>
              </a:lnSpc>
              <a:buFontTx/>
              <a:buNone/>
            </a:pPr>
            <a:r>
              <a:rPr lang="sr-Latn-CS" altLang="sr-Latn-RS" sz="2200" b="1" dirty="0">
                <a:solidFill>
                  <a:srgbClr val="FF0066"/>
                </a:solidFill>
                <a:effectLst>
                  <a:outerShdw blurRad="38100" dist="38100" dir="2700000" algn="tl">
                    <a:srgbClr val="000000"/>
                  </a:outerShdw>
                </a:effectLst>
                <a:latin typeface="Times New Roman" pitchFamily="18" charset="0"/>
              </a:rPr>
              <a:t>                 - tkiva</a:t>
            </a:r>
          </a:p>
          <a:p>
            <a:pPr>
              <a:lnSpc>
                <a:spcPct val="80000"/>
              </a:lnSpc>
              <a:buFontTx/>
              <a:buNone/>
            </a:pPr>
            <a:r>
              <a:rPr lang="sr-Latn-CS" altLang="sr-Latn-RS" sz="2200" b="1" dirty="0">
                <a:solidFill>
                  <a:srgbClr val="FF0066"/>
                </a:solidFill>
                <a:effectLst>
                  <a:outerShdw blurRad="38100" dist="38100" dir="2700000" algn="tl">
                    <a:srgbClr val="000000"/>
                  </a:outerShdw>
                </a:effectLst>
                <a:latin typeface="Times New Roman" pitchFamily="18" charset="0"/>
              </a:rPr>
              <a:t>                 - čak i neke organizme</a:t>
            </a:r>
          </a:p>
          <a:p>
            <a:pPr>
              <a:lnSpc>
                <a:spcPct val="80000"/>
              </a:lnSpc>
              <a:buFontTx/>
              <a:buNone/>
            </a:pPr>
            <a:r>
              <a:rPr lang="sr-Latn-CS" altLang="sr-Latn-RS" sz="2200" b="1" dirty="0">
                <a:solidFill>
                  <a:srgbClr val="FF0066"/>
                </a:solidFill>
                <a:effectLst>
                  <a:outerShdw blurRad="38100" dist="38100" dir="2700000" algn="tl">
                    <a:srgbClr val="000000"/>
                  </a:outerShdw>
                </a:effectLst>
                <a:latin typeface="Times New Roman" pitchFamily="18" charset="0"/>
              </a:rPr>
              <a:t> </a:t>
            </a:r>
          </a:p>
          <a:p>
            <a:pPr>
              <a:lnSpc>
                <a:spcPct val="80000"/>
              </a:lnSpc>
              <a:buFontTx/>
              <a:buNone/>
            </a:pPr>
            <a:endParaRPr lang="sr-Latn-CS" altLang="sr-Latn-RS" sz="2200" b="1" dirty="0">
              <a:solidFill>
                <a:srgbClr val="FF0066"/>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960514">
                                            <p:txEl>
                                              <p:pRg st="0" end="0"/>
                                            </p:txEl>
                                          </p:spTgt>
                                        </p:tgtEl>
                                        <p:attrNameLst>
                                          <p:attrName>style.visibility</p:attrName>
                                        </p:attrNameLst>
                                      </p:cBhvr>
                                      <p:to>
                                        <p:strVal val="visible"/>
                                      </p:to>
                                    </p:set>
                                    <p:animEffect transition="in" filter="strips(downLeft)">
                                      <p:cBhvr>
                                        <p:cTn id="7" dur="500"/>
                                        <p:tgtEl>
                                          <p:spTgt spid="960514">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60514">
                                            <p:txEl>
                                              <p:pRg st="1" end="1"/>
                                            </p:txEl>
                                          </p:spTgt>
                                        </p:tgtEl>
                                        <p:attrNameLst>
                                          <p:attrName>style.visibility</p:attrName>
                                        </p:attrNameLst>
                                      </p:cBhvr>
                                      <p:to>
                                        <p:strVal val="visible"/>
                                      </p:to>
                                    </p:set>
                                    <p:animEffect transition="in" filter="strips(downLeft)">
                                      <p:cBhvr>
                                        <p:cTn id="10" dur="500"/>
                                        <p:tgtEl>
                                          <p:spTgt spid="960514">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60514">
                                            <p:txEl>
                                              <p:pRg st="2" end="2"/>
                                            </p:txEl>
                                          </p:spTgt>
                                        </p:tgtEl>
                                        <p:attrNameLst>
                                          <p:attrName>style.visibility</p:attrName>
                                        </p:attrNameLst>
                                      </p:cBhvr>
                                      <p:to>
                                        <p:strVal val="visible"/>
                                      </p:to>
                                    </p:set>
                                    <p:animEffect transition="in" filter="strips(downLeft)">
                                      <p:cBhvr>
                                        <p:cTn id="13" dur="500"/>
                                        <p:tgtEl>
                                          <p:spTgt spid="960514">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960514">
                                            <p:txEl>
                                              <p:pRg st="3" end="3"/>
                                            </p:txEl>
                                          </p:spTgt>
                                        </p:tgtEl>
                                        <p:attrNameLst>
                                          <p:attrName>style.visibility</p:attrName>
                                        </p:attrNameLst>
                                      </p:cBhvr>
                                      <p:to>
                                        <p:strVal val="visible"/>
                                      </p:to>
                                    </p:set>
                                    <p:animEffect transition="in" filter="strips(downLeft)">
                                      <p:cBhvr>
                                        <p:cTn id="16" dur="500"/>
                                        <p:tgtEl>
                                          <p:spTgt spid="960514">
                                            <p:txEl>
                                              <p:pRg st="3" end="3"/>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960514">
                                            <p:txEl>
                                              <p:pRg st="4" end="4"/>
                                            </p:txEl>
                                          </p:spTgt>
                                        </p:tgtEl>
                                        <p:attrNameLst>
                                          <p:attrName>style.visibility</p:attrName>
                                        </p:attrNameLst>
                                      </p:cBhvr>
                                      <p:to>
                                        <p:strVal val="visible"/>
                                      </p:to>
                                    </p:set>
                                    <p:animEffect transition="in" filter="strips(downLeft)">
                                      <p:cBhvr>
                                        <p:cTn id="19" dur="500"/>
                                        <p:tgtEl>
                                          <p:spTgt spid="960514">
                                            <p:txEl>
                                              <p:pRg st="4" end="4"/>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5" presetClass="entr" presetSubtype="0" fill="hold" nodeType="clickEffect">
                                  <p:stCondLst>
                                    <p:cond delay="0"/>
                                  </p:stCondLst>
                                  <p:childTnLst>
                                    <p:set>
                                      <p:cBhvr>
                                        <p:cTn id="23" dur="1" fill="hold">
                                          <p:stCondLst>
                                            <p:cond delay="0"/>
                                          </p:stCondLst>
                                        </p:cTn>
                                        <p:tgtEl>
                                          <p:spTgt spid="960514">
                                            <p:txEl>
                                              <p:pRg st="6" end="6"/>
                                            </p:txEl>
                                          </p:spTgt>
                                        </p:tgtEl>
                                        <p:attrNameLst>
                                          <p:attrName>style.visibility</p:attrName>
                                        </p:attrNameLst>
                                      </p:cBhvr>
                                      <p:to>
                                        <p:strVal val="visible"/>
                                      </p:to>
                                    </p:set>
                                    <p:anim calcmode="lin" valueType="num">
                                      <p:cBhvr>
                                        <p:cTn id="24" dur="500" fill="hold"/>
                                        <p:tgtEl>
                                          <p:spTgt spid="960514">
                                            <p:txEl>
                                              <p:pRg st="6" end="6"/>
                                            </p:txEl>
                                          </p:spTgt>
                                        </p:tgtEl>
                                        <p:attrNameLst>
                                          <p:attrName>ppt_w</p:attrName>
                                        </p:attrNameLst>
                                      </p:cBhvr>
                                      <p:tavLst>
                                        <p:tav tm="0">
                                          <p:val>
                                            <p:strVal val="#ppt_w*0.70"/>
                                          </p:val>
                                        </p:tav>
                                        <p:tav tm="100000">
                                          <p:val>
                                            <p:strVal val="#ppt_w"/>
                                          </p:val>
                                        </p:tav>
                                      </p:tavLst>
                                    </p:anim>
                                    <p:anim calcmode="lin" valueType="num">
                                      <p:cBhvr>
                                        <p:cTn id="25" dur="500" fill="hold"/>
                                        <p:tgtEl>
                                          <p:spTgt spid="960514">
                                            <p:txEl>
                                              <p:pRg st="6" end="6"/>
                                            </p:txEl>
                                          </p:spTgt>
                                        </p:tgtEl>
                                        <p:attrNameLst>
                                          <p:attrName>ppt_h</p:attrName>
                                        </p:attrNameLst>
                                      </p:cBhvr>
                                      <p:tavLst>
                                        <p:tav tm="0">
                                          <p:val>
                                            <p:strVal val="#ppt_h"/>
                                          </p:val>
                                        </p:tav>
                                        <p:tav tm="100000">
                                          <p:val>
                                            <p:strVal val="#ppt_h"/>
                                          </p:val>
                                        </p:tav>
                                      </p:tavLst>
                                    </p:anim>
                                    <p:animEffect transition="in" filter="fade">
                                      <p:cBhvr>
                                        <p:cTn id="26" dur="500"/>
                                        <p:tgtEl>
                                          <p:spTgt spid="960514">
                                            <p:txEl>
                                              <p:pRg st="6" end="6"/>
                                            </p:txEl>
                                          </p:spTgt>
                                        </p:tgtEl>
                                      </p:cBhvr>
                                    </p:animEffect>
                                  </p:childTnLst>
                                </p:cTn>
                              </p:par>
                              <p:par>
                                <p:cTn id="27" presetID="55" presetClass="entr" presetSubtype="0" fill="hold" nodeType="withEffect">
                                  <p:stCondLst>
                                    <p:cond delay="0"/>
                                  </p:stCondLst>
                                  <p:childTnLst>
                                    <p:set>
                                      <p:cBhvr>
                                        <p:cTn id="28" dur="1" fill="hold">
                                          <p:stCondLst>
                                            <p:cond delay="0"/>
                                          </p:stCondLst>
                                        </p:cTn>
                                        <p:tgtEl>
                                          <p:spTgt spid="960514">
                                            <p:txEl>
                                              <p:pRg st="8" end="8"/>
                                            </p:txEl>
                                          </p:spTgt>
                                        </p:tgtEl>
                                        <p:attrNameLst>
                                          <p:attrName>style.visibility</p:attrName>
                                        </p:attrNameLst>
                                      </p:cBhvr>
                                      <p:to>
                                        <p:strVal val="visible"/>
                                      </p:to>
                                    </p:set>
                                    <p:anim calcmode="lin" valueType="num">
                                      <p:cBhvr>
                                        <p:cTn id="29" dur="500" fill="hold"/>
                                        <p:tgtEl>
                                          <p:spTgt spid="960514">
                                            <p:txEl>
                                              <p:pRg st="8" end="8"/>
                                            </p:txEl>
                                          </p:spTgt>
                                        </p:tgtEl>
                                        <p:attrNameLst>
                                          <p:attrName>ppt_w</p:attrName>
                                        </p:attrNameLst>
                                      </p:cBhvr>
                                      <p:tavLst>
                                        <p:tav tm="0">
                                          <p:val>
                                            <p:strVal val="#ppt_w*0.70"/>
                                          </p:val>
                                        </p:tav>
                                        <p:tav tm="100000">
                                          <p:val>
                                            <p:strVal val="#ppt_w"/>
                                          </p:val>
                                        </p:tav>
                                      </p:tavLst>
                                    </p:anim>
                                    <p:anim calcmode="lin" valueType="num">
                                      <p:cBhvr>
                                        <p:cTn id="30" dur="500" fill="hold"/>
                                        <p:tgtEl>
                                          <p:spTgt spid="960514">
                                            <p:txEl>
                                              <p:pRg st="8" end="8"/>
                                            </p:txEl>
                                          </p:spTgt>
                                        </p:tgtEl>
                                        <p:attrNameLst>
                                          <p:attrName>ppt_h</p:attrName>
                                        </p:attrNameLst>
                                      </p:cBhvr>
                                      <p:tavLst>
                                        <p:tav tm="0">
                                          <p:val>
                                            <p:strVal val="#ppt_h"/>
                                          </p:val>
                                        </p:tav>
                                        <p:tav tm="100000">
                                          <p:val>
                                            <p:strVal val="#ppt_h"/>
                                          </p:val>
                                        </p:tav>
                                      </p:tavLst>
                                    </p:anim>
                                    <p:animEffect transition="in" filter="fade">
                                      <p:cBhvr>
                                        <p:cTn id="31" dur="500"/>
                                        <p:tgtEl>
                                          <p:spTgt spid="960514">
                                            <p:txEl>
                                              <p:pRg st="8" end="8"/>
                                            </p:txEl>
                                          </p:spTgt>
                                        </p:tgtEl>
                                      </p:cBhvr>
                                    </p:animEffect>
                                  </p:childTnLst>
                                </p:cTn>
                              </p:par>
                              <p:par>
                                <p:cTn id="32" presetID="55" presetClass="entr" presetSubtype="0" fill="hold" nodeType="withEffect">
                                  <p:stCondLst>
                                    <p:cond delay="0"/>
                                  </p:stCondLst>
                                  <p:childTnLst>
                                    <p:set>
                                      <p:cBhvr>
                                        <p:cTn id="33" dur="1" fill="hold">
                                          <p:stCondLst>
                                            <p:cond delay="0"/>
                                          </p:stCondLst>
                                        </p:cTn>
                                        <p:tgtEl>
                                          <p:spTgt spid="960514">
                                            <p:txEl>
                                              <p:pRg st="9" end="9"/>
                                            </p:txEl>
                                          </p:spTgt>
                                        </p:tgtEl>
                                        <p:attrNameLst>
                                          <p:attrName>style.visibility</p:attrName>
                                        </p:attrNameLst>
                                      </p:cBhvr>
                                      <p:to>
                                        <p:strVal val="visible"/>
                                      </p:to>
                                    </p:set>
                                    <p:anim calcmode="lin" valueType="num">
                                      <p:cBhvr>
                                        <p:cTn id="34" dur="500" fill="hold"/>
                                        <p:tgtEl>
                                          <p:spTgt spid="960514">
                                            <p:txEl>
                                              <p:pRg st="9" end="9"/>
                                            </p:txEl>
                                          </p:spTgt>
                                        </p:tgtEl>
                                        <p:attrNameLst>
                                          <p:attrName>ppt_w</p:attrName>
                                        </p:attrNameLst>
                                      </p:cBhvr>
                                      <p:tavLst>
                                        <p:tav tm="0">
                                          <p:val>
                                            <p:strVal val="#ppt_w*0.70"/>
                                          </p:val>
                                        </p:tav>
                                        <p:tav tm="100000">
                                          <p:val>
                                            <p:strVal val="#ppt_w"/>
                                          </p:val>
                                        </p:tav>
                                      </p:tavLst>
                                    </p:anim>
                                    <p:anim calcmode="lin" valueType="num">
                                      <p:cBhvr>
                                        <p:cTn id="35" dur="500" fill="hold"/>
                                        <p:tgtEl>
                                          <p:spTgt spid="960514">
                                            <p:txEl>
                                              <p:pRg st="9" end="9"/>
                                            </p:txEl>
                                          </p:spTgt>
                                        </p:tgtEl>
                                        <p:attrNameLst>
                                          <p:attrName>ppt_h</p:attrName>
                                        </p:attrNameLst>
                                      </p:cBhvr>
                                      <p:tavLst>
                                        <p:tav tm="0">
                                          <p:val>
                                            <p:strVal val="#ppt_h"/>
                                          </p:val>
                                        </p:tav>
                                        <p:tav tm="100000">
                                          <p:val>
                                            <p:strVal val="#ppt_h"/>
                                          </p:val>
                                        </p:tav>
                                      </p:tavLst>
                                    </p:anim>
                                    <p:animEffect transition="in" filter="fade">
                                      <p:cBhvr>
                                        <p:cTn id="36" dur="500"/>
                                        <p:tgtEl>
                                          <p:spTgt spid="960514">
                                            <p:txEl>
                                              <p:pRg st="9" end="9"/>
                                            </p:txEl>
                                          </p:spTgt>
                                        </p:tgtEl>
                                      </p:cBhvr>
                                    </p:animEffect>
                                  </p:childTnLst>
                                </p:cTn>
                              </p:par>
                              <p:par>
                                <p:cTn id="37" presetID="55" presetClass="entr" presetSubtype="0" fill="hold" nodeType="withEffect">
                                  <p:stCondLst>
                                    <p:cond delay="0"/>
                                  </p:stCondLst>
                                  <p:childTnLst>
                                    <p:set>
                                      <p:cBhvr>
                                        <p:cTn id="38" dur="1" fill="hold">
                                          <p:stCondLst>
                                            <p:cond delay="0"/>
                                          </p:stCondLst>
                                        </p:cTn>
                                        <p:tgtEl>
                                          <p:spTgt spid="960514">
                                            <p:txEl>
                                              <p:pRg st="10" end="10"/>
                                            </p:txEl>
                                          </p:spTgt>
                                        </p:tgtEl>
                                        <p:attrNameLst>
                                          <p:attrName>style.visibility</p:attrName>
                                        </p:attrNameLst>
                                      </p:cBhvr>
                                      <p:to>
                                        <p:strVal val="visible"/>
                                      </p:to>
                                    </p:set>
                                    <p:anim calcmode="lin" valueType="num">
                                      <p:cBhvr>
                                        <p:cTn id="39" dur="500" fill="hold"/>
                                        <p:tgtEl>
                                          <p:spTgt spid="960514">
                                            <p:txEl>
                                              <p:pRg st="10" end="10"/>
                                            </p:txEl>
                                          </p:spTgt>
                                        </p:tgtEl>
                                        <p:attrNameLst>
                                          <p:attrName>ppt_w</p:attrName>
                                        </p:attrNameLst>
                                      </p:cBhvr>
                                      <p:tavLst>
                                        <p:tav tm="0">
                                          <p:val>
                                            <p:strVal val="#ppt_w*0.70"/>
                                          </p:val>
                                        </p:tav>
                                        <p:tav tm="100000">
                                          <p:val>
                                            <p:strVal val="#ppt_w"/>
                                          </p:val>
                                        </p:tav>
                                      </p:tavLst>
                                    </p:anim>
                                    <p:anim calcmode="lin" valueType="num">
                                      <p:cBhvr>
                                        <p:cTn id="40" dur="500" fill="hold"/>
                                        <p:tgtEl>
                                          <p:spTgt spid="960514">
                                            <p:txEl>
                                              <p:pRg st="10" end="10"/>
                                            </p:txEl>
                                          </p:spTgt>
                                        </p:tgtEl>
                                        <p:attrNameLst>
                                          <p:attrName>ppt_h</p:attrName>
                                        </p:attrNameLst>
                                      </p:cBhvr>
                                      <p:tavLst>
                                        <p:tav tm="0">
                                          <p:val>
                                            <p:strVal val="#ppt_h"/>
                                          </p:val>
                                        </p:tav>
                                        <p:tav tm="100000">
                                          <p:val>
                                            <p:strVal val="#ppt_h"/>
                                          </p:val>
                                        </p:tav>
                                      </p:tavLst>
                                    </p:anim>
                                    <p:animEffect transition="in" filter="fade">
                                      <p:cBhvr>
                                        <p:cTn id="41" dur="500"/>
                                        <p:tgtEl>
                                          <p:spTgt spid="960514">
                                            <p:txEl>
                                              <p:pRg st="10" end="10"/>
                                            </p:txEl>
                                          </p:spTgt>
                                        </p:tgtEl>
                                      </p:cBhvr>
                                    </p:animEffect>
                                  </p:childTnLst>
                                </p:cTn>
                              </p:par>
                              <p:par>
                                <p:cTn id="42" presetID="55" presetClass="entr" presetSubtype="0" fill="hold" nodeType="withEffect">
                                  <p:stCondLst>
                                    <p:cond delay="0"/>
                                  </p:stCondLst>
                                  <p:childTnLst>
                                    <p:set>
                                      <p:cBhvr>
                                        <p:cTn id="43" dur="1" fill="hold">
                                          <p:stCondLst>
                                            <p:cond delay="0"/>
                                          </p:stCondLst>
                                        </p:cTn>
                                        <p:tgtEl>
                                          <p:spTgt spid="960514">
                                            <p:txEl>
                                              <p:pRg st="11" end="11"/>
                                            </p:txEl>
                                          </p:spTgt>
                                        </p:tgtEl>
                                        <p:attrNameLst>
                                          <p:attrName>style.visibility</p:attrName>
                                        </p:attrNameLst>
                                      </p:cBhvr>
                                      <p:to>
                                        <p:strVal val="visible"/>
                                      </p:to>
                                    </p:set>
                                    <p:anim calcmode="lin" valueType="num">
                                      <p:cBhvr>
                                        <p:cTn id="44" dur="500" fill="hold"/>
                                        <p:tgtEl>
                                          <p:spTgt spid="960514">
                                            <p:txEl>
                                              <p:pRg st="11" end="11"/>
                                            </p:txEl>
                                          </p:spTgt>
                                        </p:tgtEl>
                                        <p:attrNameLst>
                                          <p:attrName>ppt_w</p:attrName>
                                        </p:attrNameLst>
                                      </p:cBhvr>
                                      <p:tavLst>
                                        <p:tav tm="0">
                                          <p:val>
                                            <p:strVal val="#ppt_w*0.70"/>
                                          </p:val>
                                        </p:tav>
                                        <p:tav tm="100000">
                                          <p:val>
                                            <p:strVal val="#ppt_w"/>
                                          </p:val>
                                        </p:tav>
                                      </p:tavLst>
                                    </p:anim>
                                    <p:anim calcmode="lin" valueType="num">
                                      <p:cBhvr>
                                        <p:cTn id="45" dur="500" fill="hold"/>
                                        <p:tgtEl>
                                          <p:spTgt spid="960514">
                                            <p:txEl>
                                              <p:pRg st="11" end="11"/>
                                            </p:txEl>
                                          </p:spTgt>
                                        </p:tgtEl>
                                        <p:attrNameLst>
                                          <p:attrName>ppt_h</p:attrName>
                                        </p:attrNameLst>
                                      </p:cBhvr>
                                      <p:tavLst>
                                        <p:tav tm="0">
                                          <p:val>
                                            <p:strVal val="#ppt_h"/>
                                          </p:val>
                                        </p:tav>
                                        <p:tav tm="100000">
                                          <p:val>
                                            <p:strVal val="#ppt_h"/>
                                          </p:val>
                                        </p:tav>
                                      </p:tavLst>
                                    </p:anim>
                                    <p:animEffect transition="in" filter="fade">
                                      <p:cBhvr>
                                        <p:cTn id="46" dur="500"/>
                                        <p:tgtEl>
                                          <p:spTgt spid="960514">
                                            <p:txEl>
                                              <p:pRg st="11" end="11"/>
                                            </p:txEl>
                                          </p:spTgt>
                                        </p:tgtEl>
                                      </p:cBhvr>
                                    </p:animEffect>
                                  </p:childTnLst>
                                </p:cTn>
                              </p:par>
                              <p:par>
                                <p:cTn id="47" presetID="55" presetClass="entr" presetSubtype="0" fill="hold" nodeType="withEffect">
                                  <p:stCondLst>
                                    <p:cond delay="0"/>
                                  </p:stCondLst>
                                  <p:childTnLst>
                                    <p:set>
                                      <p:cBhvr>
                                        <p:cTn id="48" dur="1" fill="hold">
                                          <p:stCondLst>
                                            <p:cond delay="0"/>
                                          </p:stCondLst>
                                        </p:cTn>
                                        <p:tgtEl>
                                          <p:spTgt spid="960514">
                                            <p:txEl>
                                              <p:pRg st="12" end="12"/>
                                            </p:txEl>
                                          </p:spTgt>
                                        </p:tgtEl>
                                        <p:attrNameLst>
                                          <p:attrName>style.visibility</p:attrName>
                                        </p:attrNameLst>
                                      </p:cBhvr>
                                      <p:to>
                                        <p:strVal val="visible"/>
                                      </p:to>
                                    </p:set>
                                    <p:anim calcmode="lin" valueType="num">
                                      <p:cBhvr>
                                        <p:cTn id="49" dur="500" fill="hold"/>
                                        <p:tgtEl>
                                          <p:spTgt spid="960514">
                                            <p:txEl>
                                              <p:pRg st="12" end="12"/>
                                            </p:txEl>
                                          </p:spTgt>
                                        </p:tgtEl>
                                        <p:attrNameLst>
                                          <p:attrName>ppt_w</p:attrName>
                                        </p:attrNameLst>
                                      </p:cBhvr>
                                      <p:tavLst>
                                        <p:tav tm="0">
                                          <p:val>
                                            <p:strVal val="#ppt_w*0.70"/>
                                          </p:val>
                                        </p:tav>
                                        <p:tav tm="100000">
                                          <p:val>
                                            <p:strVal val="#ppt_w"/>
                                          </p:val>
                                        </p:tav>
                                      </p:tavLst>
                                    </p:anim>
                                    <p:anim calcmode="lin" valueType="num">
                                      <p:cBhvr>
                                        <p:cTn id="50" dur="500" fill="hold"/>
                                        <p:tgtEl>
                                          <p:spTgt spid="960514">
                                            <p:txEl>
                                              <p:pRg st="12" end="12"/>
                                            </p:txEl>
                                          </p:spTgt>
                                        </p:tgtEl>
                                        <p:attrNameLst>
                                          <p:attrName>ppt_h</p:attrName>
                                        </p:attrNameLst>
                                      </p:cBhvr>
                                      <p:tavLst>
                                        <p:tav tm="0">
                                          <p:val>
                                            <p:strVal val="#ppt_h"/>
                                          </p:val>
                                        </p:tav>
                                        <p:tav tm="100000">
                                          <p:val>
                                            <p:strVal val="#ppt_h"/>
                                          </p:val>
                                        </p:tav>
                                      </p:tavLst>
                                    </p:anim>
                                    <p:animEffect transition="in" filter="fade">
                                      <p:cBhvr>
                                        <p:cTn id="51" dur="500"/>
                                        <p:tgtEl>
                                          <p:spTgt spid="960514">
                                            <p:txEl>
                                              <p:pRg st="12" end="12"/>
                                            </p:txEl>
                                          </p:spTgt>
                                        </p:tgtEl>
                                      </p:cBhvr>
                                    </p:animEffect>
                                  </p:childTnLst>
                                </p:cTn>
                              </p:par>
                              <p:par>
                                <p:cTn id="52" presetID="55" presetClass="entr" presetSubtype="0" fill="hold" nodeType="withEffect">
                                  <p:stCondLst>
                                    <p:cond delay="0"/>
                                  </p:stCondLst>
                                  <p:childTnLst>
                                    <p:set>
                                      <p:cBhvr>
                                        <p:cTn id="53" dur="1" fill="hold">
                                          <p:stCondLst>
                                            <p:cond delay="0"/>
                                          </p:stCondLst>
                                        </p:cTn>
                                        <p:tgtEl>
                                          <p:spTgt spid="960514">
                                            <p:txEl>
                                              <p:pRg st="13" end="13"/>
                                            </p:txEl>
                                          </p:spTgt>
                                        </p:tgtEl>
                                        <p:attrNameLst>
                                          <p:attrName>style.visibility</p:attrName>
                                        </p:attrNameLst>
                                      </p:cBhvr>
                                      <p:to>
                                        <p:strVal val="visible"/>
                                      </p:to>
                                    </p:set>
                                    <p:anim calcmode="lin" valueType="num">
                                      <p:cBhvr>
                                        <p:cTn id="54" dur="500" fill="hold"/>
                                        <p:tgtEl>
                                          <p:spTgt spid="960514">
                                            <p:txEl>
                                              <p:pRg st="13" end="13"/>
                                            </p:txEl>
                                          </p:spTgt>
                                        </p:tgtEl>
                                        <p:attrNameLst>
                                          <p:attrName>ppt_w</p:attrName>
                                        </p:attrNameLst>
                                      </p:cBhvr>
                                      <p:tavLst>
                                        <p:tav tm="0">
                                          <p:val>
                                            <p:strVal val="#ppt_w*0.70"/>
                                          </p:val>
                                        </p:tav>
                                        <p:tav tm="100000">
                                          <p:val>
                                            <p:strVal val="#ppt_w"/>
                                          </p:val>
                                        </p:tav>
                                      </p:tavLst>
                                    </p:anim>
                                    <p:anim calcmode="lin" valueType="num">
                                      <p:cBhvr>
                                        <p:cTn id="55" dur="500" fill="hold"/>
                                        <p:tgtEl>
                                          <p:spTgt spid="960514">
                                            <p:txEl>
                                              <p:pRg st="13" end="13"/>
                                            </p:txEl>
                                          </p:spTgt>
                                        </p:tgtEl>
                                        <p:attrNameLst>
                                          <p:attrName>ppt_h</p:attrName>
                                        </p:attrNameLst>
                                      </p:cBhvr>
                                      <p:tavLst>
                                        <p:tav tm="0">
                                          <p:val>
                                            <p:strVal val="#ppt_h"/>
                                          </p:val>
                                        </p:tav>
                                        <p:tav tm="100000">
                                          <p:val>
                                            <p:strVal val="#ppt_h"/>
                                          </p:val>
                                        </p:tav>
                                      </p:tavLst>
                                    </p:anim>
                                    <p:animEffect transition="in" filter="fade">
                                      <p:cBhvr>
                                        <p:cTn id="56" dur="500"/>
                                        <p:tgtEl>
                                          <p:spTgt spid="960514">
                                            <p:txEl>
                                              <p:pRg st="13" end="13"/>
                                            </p:txEl>
                                          </p:spTgt>
                                        </p:tgtEl>
                                      </p:cBhvr>
                                    </p:animEffect>
                                  </p:childTnLst>
                                </p:cTn>
                              </p:par>
                              <p:par>
                                <p:cTn id="57" presetID="55" presetClass="entr" presetSubtype="0" fill="hold" nodeType="withEffect">
                                  <p:stCondLst>
                                    <p:cond delay="0"/>
                                  </p:stCondLst>
                                  <p:childTnLst>
                                    <p:set>
                                      <p:cBhvr>
                                        <p:cTn id="58" dur="1" fill="hold">
                                          <p:stCondLst>
                                            <p:cond delay="0"/>
                                          </p:stCondLst>
                                        </p:cTn>
                                        <p:tgtEl>
                                          <p:spTgt spid="960514">
                                            <p:txEl>
                                              <p:pRg st="14" end="14"/>
                                            </p:txEl>
                                          </p:spTgt>
                                        </p:tgtEl>
                                        <p:attrNameLst>
                                          <p:attrName>style.visibility</p:attrName>
                                        </p:attrNameLst>
                                      </p:cBhvr>
                                      <p:to>
                                        <p:strVal val="visible"/>
                                      </p:to>
                                    </p:set>
                                    <p:anim calcmode="lin" valueType="num">
                                      <p:cBhvr>
                                        <p:cTn id="59" dur="500" fill="hold"/>
                                        <p:tgtEl>
                                          <p:spTgt spid="960514">
                                            <p:txEl>
                                              <p:pRg st="14" end="14"/>
                                            </p:txEl>
                                          </p:spTgt>
                                        </p:tgtEl>
                                        <p:attrNameLst>
                                          <p:attrName>ppt_w</p:attrName>
                                        </p:attrNameLst>
                                      </p:cBhvr>
                                      <p:tavLst>
                                        <p:tav tm="0">
                                          <p:val>
                                            <p:strVal val="#ppt_w*0.70"/>
                                          </p:val>
                                        </p:tav>
                                        <p:tav tm="100000">
                                          <p:val>
                                            <p:strVal val="#ppt_w"/>
                                          </p:val>
                                        </p:tav>
                                      </p:tavLst>
                                    </p:anim>
                                    <p:anim calcmode="lin" valueType="num">
                                      <p:cBhvr>
                                        <p:cTn id="60" dur="500" fill="hold"/>
                                        <p:tgtEl>
                                          <p:spTgt spid="960514">
                                            <p:txEl>
                                              <p:pRg st="14" end="14"/>
                                            </p:txEl>
                                          </p:spTgt>
                                        </p:tgtEl>
                                        <p:attrNameLst>
                                          <p:attrName>ppt_h</p:attrName>
                                        </p:attrNameLst>
                                      </p:cBhvr>
                                      <p:tavLst>
                                        <p:tav tm="0">
                                          <p:val>
                                            <p:strVal val="#ppt_h"/>
                                          </p:val>
                                        </p:tav>
                                        <p:tav tm="100000">
                                          <p:val>
                                            <p:strVal val="#ppt_h"/>
                                          </p:val>
                                        </p:tav>
                                      </p:tavLst>
                                    </p:anim>
                                    <p:animEffect transition="in" filter="fade">
                                      <p:cBhvr>
                                        <p:cTn id="61" dur="500"/>
                                        <p:tgtEl>
                                          <p:spTgt spid="96051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gradFill rotWithShape="0">
          <a:gsLst>
            <a:gs pos="0">
              <a:srgbClr val="EAEAEA"/>
            </a:gs>
            <a:gs pos="100000">
              <a:srgbClr val="EAEAEA">
                <a:gamma/>
                <a:shade val="46275"/>
                <a:invGamma/>
              </a:srgbClr>
            </a:gs>
          </a:gsLst>
          <a:lin ang="5400000" scaled="1"/>
        </a:gradFill>
        <a:effectLst/>
      </p:bgPr>
    </p:bg>
    <p:spTree>
      <p:nvGrpSpPr>
        <p:cNvPr id="1" name=""/>
        <p:cNvGrpSpPr/>
        <p:nvPr/>
      </p:nvGrpSpPr>
      <p:grpSpPr>
        <a:xfrm>
          <a:off x="0" y="0"/>
          <a:ext cx="0" cy="0"/>
          <a:chOff x="0" y="0"/>
          <a:chExt cx="0" cy="0"/>
        </a:xfrm>
      </p:grpSpPr>
      <p:pic>
        <p:nvPicPr>
          <p:cNvPr id="8611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533400"/>
            <a:ext cx="7010400" cy="57150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61191" name="AutoShape 7"/>
          <p:cNvSpPr>
            <a:spLocks noChangeArrowheads="1"/>
          </p:cNvSpPr>
          <p:nvPr/>
        </p:nvSpPr>
        <p:spPr bwMode="auto">
          <a:xfrm>
            <a:off x="5293895" y="423736"/>
            <a:ext cx="3581400" cy="1981200"/>
          </a:xfrm>
          <a:prstGeom prst="wedgeEllipseCallout">
            <a:avLst>
              <a:gd name="adj1" fmla="val -18409"/>
              <a:gd name="adj2" fmla="val 72343"/>
            </a:avLst>
          </a:prstGeom>
          <a:gradFill rotWithShape="1">
            <a:gsLst>
              <a:gs pos="0">
                <a:srgbClr val="4D4D4D">
                  <a:gamma/>
                  <a:shade val="46275"/>
                  <a:invGamma/>
                </a:srgbClr>
              </a:gs>
              <a:gs pos="50000">
                <a:srgbClr val="4D4D4D"/>
              </a:gs>
              <a:gs pos="100000">
                <a:srgbClr val="4D4D4D">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en-US" altLang="sr-Latn-RS" sz="1200" b="1" dirty="0" smtClean="0">
                <a:solidFill>
                  <a:schemeClr val="bg1"/>
                </a:solidFill>
                <a:effectLst>
                  <a:outerShdw blurRad="38100" dist="38100" dir="2700000" algn="tl">
                    <a:srgbClr val="000000"/>
                  </a:outerShdw>
                </a:effectLst>
                <a:latin typeface="Times New Roman" pitchFamily="18" charset="0"/>
              </a:rPr>
              <a:t>SERS </a:t>
            </a:r>
            <a:r>
              <a:rPr lang="en-US" altLang="sr-Latn-RS" sz="1200" b="1" dirty="0" err="1" smtClean="0">
                <a:solidFill>
                  <a:schemeClr val="bg1"/>
                </a:solidFill>
                <a:effectLst>
                  <a:outerShdw blurRad="38100" dist="38100" dir="2700000" algn="tl">
                    <a:srgbClr val="000000"/>
                  </a:outerShdw>
                </a:effectLst>
                <a:latin typeface="Times New Roman" pitchFamily="18" charset="0"/>
              </a:rPr>
              <a:t>su</a:t>
            </a:r>
            <a:r>
              <a:rPr lang="sr-Latn-CS" altLang="sr-Latn-RS" sz="1200" b="1" dirty="0" smtClean="0">
                <a:solidFill>
                  <a:schemeClr val="bg1"/>
                </a:solidFill>
                <a:effectLst>
                  <a:outerShdw blurRad="38100" dist="38100" dir="2700000" algn="tl">
                    <a:srgbClr val="000000"/>
                  </a:outerShdw>
                </a:effectLst>
                <a:latin typeface="Times New Roman" pitchFamily="18" charset="0"/>
              </a:rPr>
              <a:t>p</a:t>
            </a:r>
            <a:r>
              <a:rPr lang="en-US" altLang="sr-Latn-RS" sz="1200" b="1" dirty="0" err="1" smtClean="0">
                <a:solidFill>
                  <a:schemeClr val="bg1"/>
                </a:solidFill>
                <a:effectLst>
                  <a:outerShdw blurRad="38100" dist="38100" dir="2700000" algn="tl">
                    <a:srgbClr val="000000"/>
                  </a:outerShdw>
                </a:effectLst>
                <a:latin typeface="Times New Roman" pitchFamily="18" charset="0"/>
              </a:rPr>
              <a:t>strat</a:t>
            </a:r>
            <a:r>
              <a:rPr lang="en-US" altLang="sr-Latn-RS" sz="1200" b="1" dirty="0" smtClean="0">
                <a:solidFill>
                  <a:schemeClr val="bg1"/>
                </a:solidFill>
                <a:effectLst>
                  <a:outerShdw blurRad="38100" dist="38100" dir="2700000" algn="tl">
                    <a:srgbClr val="000000"/>
                  </a:outerShdw>
                </a:effectLst>
                <a:latin typeface="Times New Roman" pitchFamily="18" charset="0"/>
              </a:rPr>
              <a:t> </a:t>
            </a:r>
            <a:endParaRPr lang="sr-Latn-CS" altLang="sr-Latn-RS" sz="1200" b="1" dirty="0" smtClean="0">
              <a:solidFill>
                <a:schemeClr val="bg1"/>
              </a:solidFill>
              <a:effectLst>
                <a:outerShdw blurRad="38100" dist="38100" dir="2700000" algn="tl">
                  <a:srgbClr val="000000"/>
                </a:outerShdw>
              </a:effectLst>
              <a:latin typeface="Times New Roman" pitchFamily="18" charset="0"/>
            </a:endParaRPr>
          </a:p>
          <a:p>
            <a:pPr algn="r"/>
            <a:r>
              <a:rPr lang="en-US" altLang="sr-Latn-RS" sz="1200" b="1" dirty="0" smtClean="0">
                <a:solidFill>
                  <a:schemeClr val="bg1"/>
                </a:solidFill>
                <a:effectLst>
                  <a:outerShdw blurRad="38100" dist="38100" dir="2700000" algn="tl">
                    <a:srgbClr val="000000"/>
                  </a:outerShdw>
                </a:effectLst>
                <a:latin typeface="Times New Roman" pitchFamily="18" charset="0"/>
              </a:rPr>
              <a:t>(Ag, Au, Au/Ag...)</a:t>
            </a:r>
            <a:endParaRPr lang="sr-Latn-CS" altLang="sr-Latn-RS" sz="1200" b="1" dirty="0" smtClean="0">
              <a:solidFill>
                <a:schemeClr val="bg1"/>
              </a:solidFill>
              <a:effectLst>
                <a:outerShdw blurRad="38100" dist="38100" dir="2700000" algn="tl">
                  <a:srgbClr val="000000"/>
                </a:outerShdw>
              </a:effectLst>
              <a:latin typeface="Times New Roman" pitchFamily="18" charset="0"/>
            </a:endParaRPr>
          </a:p>
          <a:p>
            <a:pPr algn="ctr"/>
            <a:r>
              <a:rPr lang="en-US" altLang="sr-Latn-RS" sz="1200" b="1" dirty="0" smtClean="0">
                <a:solidFill>
                  <a:schemeClr val="bg1"/>
                </a:solidFill>
                <a:effectLst>
                  <a:outerShdw blurRad="38100" dist="38100" dir="2700000" algn="tl">
                    <a:srgbClr val="000000"/>
                  </a:outerShdw>
                </a:effectLst>
                <a:latin typeface="Times New Roman" pitchFamily="18" charset="0"/>
              </a:rPr>
              <a:t> </a:t>
            </a:r>
            <a:r>
              <a:rPr lang="sr-Latn-CS" altLang="sr-Latn-RS" sz="1200" b="1" dirty="0" smtClean="0">
                <a:solidFill>
                  <a:schemeClr val="bg1"/>
                </a:solidFill>
                <a:effectLst>
                  <a:outerShdw blurRad="38100" dist="38100" dir="2700000" algn="tl">
                    <a:srgbClr val="000000"/>
                  </a:outerShdw>
                </a:effectLst>
                <a:latin typeface="Times New Roman" pitchFamily="18" charset="0"/>
              </a:rPr>
              <a:t>                             + </a:t>
            </a:r>
          </a:p>
          <a:p>
            <a:pPr algn="r"/>
            <a:r>
              <a:rPr lang="en-US" altLang="sr-Latn-RS" sz="1200" b="1" dirty="0" smtClean="0">
                <a:solidFill>
                  <a:schemeClr val="bg1"/>
                </a:solidFill>
                <a:effectLst>
                  <a:outerShdw blurRad="38100" dist="38100" dir="2700000" algn="tl">
                    <a:srgbClr val="000000"/>
                  </a:outerShdw>
                </a:effectLst>
                <a:latin typeface="Times New Roman" pitchFamily="18" charset="0"/>
              </a:rPr>
              <a:t> </a:t>
            </a:r>
            <a:r>
              <a:rPr lang="en-US" altLang="sr-Latn-RS" sz="1200" b="1" dirty="0" err="1" smtClean="0">
                <a:solidFill>
                  <a:schemeClr val="bg1"/>
                </a:solidFill>
                <a:effectLst>
                  <a:outerShdw blurRad="38100" dist="38100" dir="2700000" algn="tl">
                    <a:srgbClr val="000000"/>
                  </a:outerShdw>
                </a:effectLst>
                <a:latin typeface="Times New Roman" pitchFamily="18" charset="0"/>
              </a:rPr>
              <a:t>ramansk</a:t>
            </a:r>
            <a:r>
              <a:rPr lang="sr-Latn-CS" altLang="sr-Latn-RS" sz="1200" b="1" dirty="0" smtClean="0">
                <a:solidFill>
                  <a:schemeClr val="bg1"/>
                </a:solidFill>
                <a:effectLst>
                  <a:outerShdw blurRad="38100" dist="38100" dir="2700000" algn="tl">
                    <a:srgbClr val="000000"/>
                  </a:outerShdw>
                </a:effectLst>
                <a:latin typeface="Times New Roman" pitchFamily="18" charset="0"/>
              </a:rPr>
              <a:t>i</a:t>
            </a:r>
            <a:r>
              <a:rPr lang="en-US" altLang="sr-Latn-RS" sz="1200" b="1" dirty="0" smtClean="0">
                <a:solidFill>
                  <a:schemeClr val="bg1"/>
                </a:solidFill>
                <a:effectLst>
                  <a:outerShdw blurRad="38100" dist="38100" dir="2700000" algn="tl">
                    <a:srgbClr val="000000"/>
                  </a:outerShdw>
                </a:effectLst>
                <a:latin typeface="Times New Roman" pitchFamily="18" charset="0"/>
              </a:rPr>
              <a:t> </a:t>
            </a:r>
            <a:r>
              <a:rPr lang="sr-Latn-CS" altLang="sr-Latn-RS" sz="1200" b="1" dirty="0" smtClean="0">
                <a:solidFill>
                  <a:schemeClr val="bg1"/>
                </a:solidFill>
                <a:effectLst>
                  <a:outerShdw blurRad="38100" dist="38100" dir="2700000" algn="tl">
                    <a:srgbClr val="000000"/>
                  </a:outerShdw>
                </a:effectLst>
                <a:latin typeface="Times New Roman" pitchFamily="18" charset="0"/>
              </a:rPr>
              <a:t>o</a:t>
            </a:r>
            <a:r>
              <a:rPr lang="en-US" altLang="sr-Latn-RS" sz="1200" b="1" dirty="0" err="1" smtClean="0">
                <a:solidFill>
                  <a:schemeClr val="bg1"/>
                </a:solidFill>
                <a:effectLst>
                  <a:outerShdw blurRad="38100" dist="38100" dir="2700000" algn="tl">
                    <a:srgbClr val="000000"/>
                  </a:outerShdw>
                </a:effectLst>
                <a:latin typeface="Times New Roman" pitchFamily="18" charset="0"/>
              </a:rPr>
              <a:t>beleživač</a:t>
            </a:r>
            <a:r>
              <a:rPr lang="en-US" altLang="sr-Latn-RS" sz="1200" b="1" dirty="0" smtClean="0">
                <a:solidFill>
                  <a:schemeClr val="bg1"/>
                </a:solidFill>
                <a:effectLst>
                  <a:outerShdw blurRad="38100" dist="38100" dir="2700000" algn="tl">
                    <a:srgbClr val="000000"/>
                  </a:outerShdw>
                </a:effectLst>
                <a:latin typeface="Times New Roman" pitchFamily="18" charset="0"/>
              </a:rPr>
              <a:t> </a:t>
            </a:r>
            <a:endParaRPr lang="sr-Latn-CS" altLang="sr-Latn-RS" sz="1200" b="1" dirty="0" smtClean="0">
              <a:solidFill>
                <a:schemeClr val="bg1"/>
              </a:solidFill>
              <a:effectLst>
                <a:outerShdw blurRad="38100" dist="38100" dir="2700000" algn="tl">
                  <a:srgbClr val="000000"/>
                </a:outerShdw>
              </a:effectLst>
              <a:latin typeface="Times New Roman" pitchFamily="18" charset="0"/>
            </a:endParaRPr>
          </a:p>
          <a:p>
            <a:pPr algn="r"/>
            <a:r>
              <a:rPr lang="sr-Latn-CS" altLang="sr-Latn-RS" sz="1200" b="1" dirty="0" smtClean="0">
                <a:solidFill>
                  <a:schemeClr val="bg1"/>
                </a:solidFill>
                <a:effectLst>
                  <a:outerShdw blurRad="38100" dist="38100" dir="2700000" algn="tl">
                    <a:srgbClr val="000000"/>
                  </a:outerShdw>
                </a:effectLst>
                <a:latin typeface="Times New Roman" pitchFamily="18" charset="0"/>
              </a:rPr>
              <a:t>(ramanski “reporter molekul”) </a:t>
            </a:r>
          </a:p>
          <a:p>
            <a:pPr algn="ctr"/>
            <a:r>
              <a:rPr lang="sr-Latn-CS" altLang="sr-Latn-RS" sz="1200" b="1" dirty="0" smtClean="0">
                <a:solidFill>
                  <a:schemeClr val="bg1"/>
                </a:solidFill>
                <a:effectLst>
                  <a:outerShdw blurRad="38100" dist="38100" dir="2700000" algn="tl">
                    <a:srgbClr val="000000"/>
                  </a:outerShdw>
                </a:effectLst>
                <a:latin typeface="Times New Roman" pitchFamily="18" charset="0"/>
              </a:rPr>
              <a:t>                                + </a:t>
            </a:r>
          </a:p>
          <a:p>
            <a:pPr algn="r"/>
            <a:r>
              <a:rPr lang="sr-Latn-CS" altLang="sr-Latn-RS" sz="1200" b="1" dirty="0" smtClean="0">
                <a:solidFill>
                  <a:schemeClr val="bg1"/>
                </a:solidFill>
                <a:effectLst>
                  <a:outerShdw blurRad="38100" dist="38100" dir="2700000" algn="tl">
                    <a:srgbClr val="000000"/>
                  </a:outerShdw>
                </a:effectLst>
                <a:latin typeface="Times New Roman" pitchFamily="18" charset="0"/>
              </a:rPr>
              <a:t>biološki element za </a:t>
            </a:r>
          </a:p>
          <a:p>
            <a:pPr algn="r"/>
            <a:r>
              <a:rPr lang="sr-Latn-CS" altLang="sr-Latn-RS" sz="1200" b="1" dirty="0" smtClean="0">
                <a:solidFill>
                  <a:schemeClr val="bg1"/>
                </a:solidFill>
                <a:effectLst>
                  <a:outerShdw blurRad="38100" dist="38100" dir="2700000" algn="tl">
                    <a:srgbClr val="000000"/>
                  </a:outerShdw>
                </a:effectLst>
                <a:latin typeface="Times New Roman" pitchFamily="18" charset="0"/>
              </a:rPr>
              <a:t>raspoznavanje</a:t>
            </a:r>
          </a:p>
          <a:p>
            <a:pPr algn="ctr"/>
            <a:endParaRPr lang="en-US" altLang="sr-Latn-RS" sz="1200" dirty="0">
              <a:solidFill>
                <a:schemeClr val="bg1"/>
              </a:solidFill>
              <a:latin typeface="Times New Roman" pitchFamily="18" charset="0"/>
            </a:endParaRPr>
          </a:p>
        </p:txBody>
      </p:sp>
      <p:sp>
        <p:nvSpPr>
          <p:cNvPr id="861192" name="AutoShape 8"/>
          <p:cNvSpPr>
            <a:spLocks noChangeArrowheads="1"/>
          </p:cNvSpPr>
          <p:nvPr/>
        </p:nvSpPr>
        <p:spPr bwMode="auto">
          <a:xfrm>
            <a:off x="6858000" y="4038600"/>
            <a:ext cx="1981200" cy="533400"/>
          </a:xfrm>
          <a:prstGeom prst="wedgeEllipseCallout">
            <a:avLst>
              <a:gd name="adj1" fmla="val -19231"/>
              <a:gd name="adj2" fmla="val 205954"/>
            </a:avLst>
          </a:prstGeom>
          <a:gradFill rotWithShape="1">
            <a:gsLst>
              <a:gs pos="0">
                <a:srgbClr val="4D4D4D">
                  <a:gamma/>
                  <a:shade val="46275"/>
                  <a:invGamma/>
                </a:srgbClr>
              </a:gs>
              <a:gs pos="50000">
                <a:srgbClr val="4D4D4D"/>
              </a:gs>
              <a:gs pos="100000">
                <a:srgbClr val="4D4D4D">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200" b="1">
                <a:solidFill>
                  <a:schemeClr val="bg1"/>
                </a:solidFill>
                <a:effectLst>
                  <a:outerShdw blurRad="38100" dist="38100" dir="2700000" algn="tl">
                    <a:srgbClr val="000000"/>
                  </a:outerShdw>
                </a:effectLst>
                <a:latin typeface="Times New Roman" pitchFamily="18" charset="0"/>
              </a:rPr>
              <a:t>“</a:t>
            </a:r>
            <a:r>
              <a:rPr lang="pt-BR" altLang="sr-Latn-RS" sz="1200" b="1">
                <a:solidFill>
                  <a:schemeClr val="bg1"/>
                </a:solidFill>
                <a:effectLst>
                  <a:outerShdw blurRad="38100" dist="38100" dir="2700000" algn="tl">
                    <a:srgbClr val="000000"/>
                  </a:outerShdw>
                </a:effectLst>
                <a:latin typeface="Times New Roman" pitchFamily="18" charset="0"/>
              </a:rPr>
              <a:t>biorecognition element</a:t>
            </a:r>
            <a:r>
              <a:rPr lang="sr-Latn-CS" altLang="sr-Latn-RS" sz="1200" b="1">
                <a:solidFill>
                  <a:schemeClr val="bg1"/>
                </a:solidFill>
                <a:effectLst>
                  <a:outerShdw blurRad="38100" dist="38100" dir="2700000" algn="tl">
                    <a:srgbClr val="000000"/>
                  </a:outerShdw>
                </a:effectLst>
                <a:latin typeface="Times New Roman" pitchFamily="18" charset="0"/>
              </a:rPr>
              <a:t>”</a:t>
            </a:r>
            <a:endParaRPr lang="en-US" altLang="sr-Latn-RS" sz="1200" b="1">
              <a:solidFill>
                <a:schemeClr val="bg1"/>
              </a:solidFill>
              <a:effectLst>
                <a:outerShdw blurRad="38100" dist="38100" dir="2700000" algn="tl">
                  <a:srgbClr val="000000"/>
                </a:outerShdw>
              </a:effectLst>
              <a:latin typeface="Times New Roman" pitchFamily="18" charset="0"/>
            </a:endParaRPr>
          </a:p>
        </p:txBody>
      </p:sp>
      <p:sp>
        <p:nvSpPr>
          <p:cNvPr id="6" name="Rectangle 5"/>
          <p:cNvSpPr/>
          <p:nvPr/>
        </p:nvSpPr>
        <p:spPr>
          <a:xfrm>
            <a:off x="5757673" y="691061"/>
            <a:ext cx="726481" cy="1446550"/>
          </a:xfrm>
          <a:prstGeom prst="rect">
            <a:avLst/>
          </a:prstGeom>
        </p:spPr>
        <p:txBody>
          <a:bodyPr wrap="none">
            <a:spAutoFit/>
          </a:bodyPr>
          <a:lstStyle/>
          <a:p>
            <a:r>
              <a:rPr lang="sr-Latn-CS" altLang="sr-Latn-RS" sz="8800" b="1" kern="0" dirty="0" smtClean="0">
                <a:solidFill>
                  <a:schemeClr val="bg1"/>
                </a:solidFill>
                <a:effectLst>
                  <a:outerShdw blurRad="38100" dist="38100" dir="2700000" algn="tl">
                    <a:srgbClr val="000000"/>
                  </a:outerShdw>
                </a:effectLst>
                <a:latin typeface="Times New Roman" pitchFamily="18" charset="0"/>
                <a:cs typeface="Arial"/>
                <a:sym typeface="Symbol"/>
              </a:rPr>
              <a:t></a:t>
            </a:r>
            <a:endParaRPr lang="sr-Latn-RS" sz="8000" dirty="0">
              <a:solidFill>
                <a:schemeClr val="bg1"/>
              </a:solidFill>
            </a:endParaRPr>
          </a:p>
        </p:txBody>
      </p:sp>
      <p:sp>
        <p:nvSpPr>
          <p:cNvPr id="2" name="Rectangle 1"/>
          <p:cNvSpPr/>
          <p:nvPr/>
        </p:nvSpPr>
        <p:spPr>
          <a:xfrm>
            <a:off x="5355763" y="1275836"/>
            <a:ext cx="606256" cy="461665"/>
          </a:xfrm>
          <a:prstGeom prst="rect">
            <a:avLst/>
          </a:prstGeom>
        </p:spPr>
        <p:txBody>
          <a:bodyPr wrap="none">
            <a:spAutoFit/>
          </a:bodyPr>
          <a:lstStyle/>
          <a:p>
            <a:pPr lvl="0" algn="ctr"/>
            <a:r>
              <a:rPr lang="sr-Latn-CS" altLang="sr-Latn-RS" sz="1200" b="1" dirty="0">
                <a:solidFill>
                  <a:srgbClr val="FFFFFF"/>
                </a:solidFill>
                <a:effectLst>
                  <a:outerShdw blurRad="38100" dist="38100" dir="2700000" algn="tl">
                    <a:srgbClr val="000000"/>
                  </a:outerShdw>
                </a:effectLst>
                <a:latin typeface="Times New Roman" pitchFamily="18" charset="0"/>
              </a:rPr>
              <a:t>SERS </a:t>
            </a:r>
            <a:endParaRPr lang="sr-Latn-CS" altLang="sr-Latn-RS" sz="1200" b="1" dirty="0" smtClean="0">
              <a:solidFill>
                <a:srgbClr val="FFFFFF"/>
              </a:solidFill>
              <a:effectLst>
                <a:outerShdw blurRad="38100" dist="38100" dir="2700000" algn="tl">
                  <a:srgbClr val="000000"/>
                </a:outerShdw>
              </a:effectLst>
              <a:latin typeface="Times New Roman" pitchFamily="18" charset="0"/>
            </a:endParaRPr>
          </a:p>
          <a:p>
            <a:pPr lvl="0" algn="ctr"/>
            <a:r>
              <a:rPr lang="sr-Latn-CS" altLang="sr-Latn-RS" sz="1200" b="1" dirty="0" smtClean="0">
                <a:solidFill>
                  <a:srgbClr val="FFFFFF"/>
                </a:solidFill>
                <a:effectLst>
                  <a:outerShdw blurRad="38100" dist="38100" dir="2700000" algn="tl">
                    <a:srgbClr val="000000"/>
                  </a:outerShdw>
                </a:effectLst>
                <a:latin typeface="Times New Roman" pitchFamily="18" charset="0"/>
              </a:rPr>
              <a:t>proba</a:t>
            </a:r>
            <a:endParaRPr lang="en-US" altLang="sr-Latn-RS" sz="1200" b="1" dirty="0">
              <a:solidFill>
                <a:srgbClr val="FFFFFF"/>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61191"/>
                                        </p:tgtEl>
                                        <p:attrNameLst>
                                          <p:attrName>style.visibility</p:attrName>
                                        </p:attrNameLst>
                                      </p:cBhvr>
                                      <p:to>
                                        <p:strVal val="visible"/>
                                      </p:to>
                                    </p:set>
                                    <p:animEffect transition="in" filter="wheel(4)">
                                      <p:cBhvr>
                                        <p:cTn id="7" dur="500"/>
                                        <p:tgtEl>
                                          <p:spTgt spid="8611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861192"/>
                                        </p:tgtEl>
                                        <p:attrNameLst>
                                          <p:attrName>style.visibility</p:attrName>
                                        </p:attrNameLst>
                                      </p:cBhvr>
                                      <p:to>
                                        <p:strVal val="visible"/>
                                      </p:to>
                                    </p:set>
                                    <p:animEffect transition="in" filter="wheel(4)">
                                      <p:cBhvr>
                                        <p:cTn id="12" dur="500"/>
                                        <p:tgtEl>
                                          <p:spTgt spid="86119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1191" grpId="0" animBg="1"/>
      <p:bldP spid="861192" grpId="0" animBg="1"/>
      <p:bldP spid="6" grpId="0"/>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99">
                <a:gamma/>
                <a:shade val="46275"/>
                <a:invGamma/>
              </a:srgbClr>
            </a:gs>
            <a:gs pos="50000">
              <a:srgbClr val="FFFF99"/>
            </a:gs>
            <a:gs pos="100000">
              <a:srgbClr val="FFFF99">
                <a:gamma/>
                <a:shade val="46275"/>
                <a:invGamma/>
              </a:srgbClr>
            </a:gs>
          </a:gsLst>
          <a:lin ang="5400000" scaled="1"/>
        </a:gradFill>
        <a:effectLst/>
      </p:bgPr>
    </p:bg>
    <p:spTree>
      <p:nvGrpSpPr>
        <p:cNvPr id="1" name=""/>
        <p:cNvGrpSpPr/>
        <p:nvPr/>
      </p:nvGrpSpPr>
      <p:grpSpPr>
        <a:xfrm>
          <a:off x="0" y="0"/>
          <a:ext cx="0" cy="0"/>
          <a:chOff x="0" y="0"/>
          <a:chExt cx="0" cy="0"/>
        </a:xfrm>
      </p:grpSpPr>
      <p:pic>
        <p:nvPicPr>
          <p:cNvPr id="9287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685800"/>
            <a:ext cx="5734050" cy="5461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28786" name="Group 18"/>
          <p:cNvGraphicFramePr>
            <a:graphicFrameLocks noGrp="1"/>
          </p:cNvGraphicFramePr>
          <p:nvPr/>
        </p:nvGraphicFramePr>
        <p:xfrm>
          <a:off x="1447800" y="609600"/>
          <a:ext cx="6019800" cy="5715000"/>
        </p:xfrm>
        <a:graphic>
          <a:graphicData uri="http://schemas.openxmlformats.org/drawingml/2006/table">
            <a:tbl>
              <a:tblPr/>
              <a:tblGrid>
                <a:gridCol w="6019800"/>
              </a:tblGrid>
              <a:tr h="5715000">
                <a:tc>
                  <a:txBody>
                    <a:bodyPr/>
                    <a:lstStyle>
                      <a:lvl1pPr>
                        <a:spcBef>
                          <a:spcPct val="20000"/>
                        </a:spcBef>
                        <a:defRPr sz="2800">
                          <a:solidFill>
                            <a:schemeClr val="tx1"/>
                          </a:solidFill>
                          <a:latin typeface="Arial" charset="0"/>
                          <a:cs typeface="Arial" charset="0"/>
                        </a:defRPr>
                      </a:lvl1pPr>
                      <a:lvl2pPr>
                        <a:spcBef>
                          <a:spcPct val="20000"/>
                        </a:spcBef>
                        <a:defRPr sz="2400">
                          <a:solidFill>
                            <a:schemeClr val="tx1"/>
                          </a:solidFill>
                          <a:latin typeface="Arial" charset="0"/>
                          <a:cs typeface="Arial" charset="0"/>
                        </a:defRPr>
                      </a:lvl2pPr>
                      <a:lvl3pPr>
                        <a:spcBef>
                          <a:spcPct val="20000"/>
                        </a:spcBef>
                        <a:defRPr sz="2000">
                          <a:solidFill>
                            <a:schemeClr val="tx1"/>
                          </a:solidFill>
                          <a:latin typeface="Arial" charset="0"/>
                          <a:cs typeface="Arial" charset="0"/>
                        </a:defRPr>
                      </a:lvl3pPr>
                      <a:lvl4pPr>
                        <a:spcBef>
                          <a:spcPct val="20000"/>
                        </a:spcBef>
                        <a:defRPr>
                          <a:solidFill>
                            <a:schemeClr val="tx1"/>
                          </a:solidFill>
                          <a:latin typeface="Arial" charset="0"/>
                          <a:cs typeface="Arial" charset="0"/>
                        </a:defRPr>
                      </a:lvl4pPr>
                      <a:lvl5pPr>
                        <a:spcBef>
                          <a:spcPct val="20000"/>
                        </a:spcBef>
                        <a:defRPr>
                          <a:solidFill>
                            <a:schemeClr val="tx1"/>
                          </a:solidFill>
                          <a:latin typeface="Arial" charset="0"/>
                          <a:cs typeface="Arial" charset="0"/>
                        </a:defRPr>
                      </a:lvl5pPr>
                      <a:lvl6pPr fontAlgn="base">
                        <a:spcBef>
                          <a:spcPct val="20000"/>
                        </a:spcBef>
                        <a:spcAft>
                          <a:spcPct val="0"/>
                        </a:spcAft>
                        <a:defRPr>
                          <a:solidFill>
                            <a:schemeClr val="tx1"/>
                          </a:solidFill>
                          <a:latin typeface="Arial" charset="0"/>
                          <a:cs typeface="Arial" charset="0"/>
                        </a:defRPr>
                      </a:lvl6pPr>
                      <a:lvl7pPr fontAlgn="base">
                        <a:spcBef>
                          <a:spcPct val="20000"/>
                        </a:spcBef>
                        <a:spcAft>
                          <a:spcPct val="0"/>
                        </a:spcAft>
                        <a:defRPr>
                          <a:solidFill>
                            <a:schemeClr val="tx1"/>
                          </a:solidFill>
                          <a:latin typeface="Arial" charset="0"/>
                          <a:cs typeface="Arial" charset="0"/>
                        </a:defRPr>
                      </a:lvl7pPr>
                      <a:lvl8pPr fontAlgn="base">
                        <a:spcBef>
                          <a:spcPct val="20000"/>
                        </a:spcBef>
                        <a:spcAft>
                          <a:spcPct val="0"/>
                        </a:spcAft>
                        <a:defRPr>
                          <a:solidFill>
                            <a:schemeClr val="tx1"/>
                          </a:solidFill>
                          <a:latin typeface="Arial" charset="0"/>
                          <a:cs typeface="Arial" charset="0"/>
                        </a:defRPr>
                      </a:lvl8pPr>
                      <a:lvl9pPr fontAlgn="base">
                        <a:spcBef>
                          <a:spcPct val="20000"/>
                        </a:spcBef>
                        <a:spcAft>
                          <a:spcPct val="0"/>
                        </a:spcAft>
                        <a:defRPr>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sr-Latn-RS"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5F5F5F"/>
                      </a:solidFill>
                      <a:prstDash val="solid"/>
                      <a:round/>
                      <a:headEnd type="none" w="med" len="med"/>
                      <a:tailEnd type="none" w="med" len="med"/>
                    </a:lnL>
                    <a:lnR w="12700" cap="flat" cmpd="sng" algn="ctr">
                      <a:solidFill>
                        <a:srgbClr val="5F5F5F"/>
                      </a:solidFill>
                      <a:prstDash val="solid"/>
                      <a:round/>
                      <a:headEnd type="none" w="med" len="med"/>
                      <a:tailEnd type="none" w="med" len="med"/>
                    </a:lnR>
                    <a:lnT w="12700" cap="flat" cmpd="sng" algn="ctr">
                      <a:solidFill>
                        <a:srgbClr val="5F5F5F"/>
                      </a:solidFill>
                      <a:prstDash val="solid"/>
                      <a:round/>
                      <a:headEnd type="none" w="med" len="med"/>
                      <a:tailEnd type="none" w="med" len="med"/>
                    </a:lnT>
                    <a:lnB w="12700" cap="flat" cmpd="sng" algn="ctr">
                      <a:solidFill>
                        <a:srgbClr val="5F5F5F"/>
                      </a:solidFill>
                      <a:prstDash val="solid"/>
                      <a:round/>
                      <a:headEnd type="none" w="med" len="med"/>
                      <a:tailEnd type="none" w="med" len="med"/>
                    </a:lnB>
                    <a:lnTlToBr>
                      <a:noFill/>
                    </a:lnTlToBr>
                    <a:lnBlToTr>
                      <a:noFill/>
                    </a:lnBlToTr>
                    <a:noFill/>
                  </a:tcPr>
                </a:tc>
              </a:tr>
            </a:tbl>
          </a:graphicData>
        </a:graphic>
      </p:graphicFrame>
      <p:sp>
        <p:nvSpPr>
          <p:cNvPr id="928787" name="Rectangle 19"/>
          <p:cNvSpPr>
            <a:spLocks noChangeArrowheads="1"/>
          </p:cNvSpPr>
          <p:nvPr/>
        </p:nvSpPr>
        <p:spPr bwMode="auto">
          <a:xfrm>
            <a:off x="457200" y="2438400"/>
            <a:ext cx="1143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b="1" dirty="0">
                <a:solidFill>
                  <a:srgbClr val="333333"/>
                </a:solidFill>
                <a:effectLst>
                  <a:outerShdw blurRad="38100" dist="38100" dir="2700000" algn="tl">
                    <a:srgbClr val="000000"/>
                  </a:outerShdw>
                </a:effectLst>
                <a:latin typeface="Times New Roman" pitchFamily="18" charset="0"/>
              </a:rPr>
              <a:t>SERS proba</a:t>
            </a:r>
            <a:endParaRPr lang="en-US" altLang="sr-Latn-RS" b="1" dirty="0">
              <a:solidFill>
                <a:srgbClr val="333333"/>
              </a:solidFill>
              <a:effectLst>
                <a:outerShdw blurRad="38100" dist="38100" dir="2700000" algn="tl">
                  <a:srgbClr val="000000"/>
                </a:outerShdw>
              </a:effectLst>
              <a:latin typeface="Times New Roman" pitchFamily="18" charset="0"/>
            </a:endParaRPr>
          </a:p>
        </p:txBody>
      </p:sp>
      <p:sp>
        <p:nvSpPr>
          <p:cNvPr id="928788" name="AutoShape 20"/>
          <p:cNvSpPr>
            <a:spLocks noChangeArrowheads="1"/>
          </p:cNvSpPr>
          <p:nvPr/>
        </p:nvSpPr>
        <p:spPr bwMode="auto">
          <a:xfrm>
            <a:off x="762000" y="3124200"/>
            <a:ext cx="533400" cy="333375"/>
          </a:xfrm>
          <a:prstGeom prst="rightArrow">
            <a:avLst>
              <a:gd name="adj1" fmla="val 50000"/>
              <a:gd name="adj2" fmla="val 40000"/>
            </a:avLst>
          </a:prstGeom>
          <a:solidFill>
            <a:srgbClr val="3333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1" name="Rectangle 3"/>
          <p:cNvSpPr>
            <a:spLocks noGrp="1" noChangeArrowheads="1"/>
          </p:cNvSpPr>
          <p:nvPr>
            <p:ph type="body" idx="1"/>
          </p:nvPr>
        </p:nvSpPr>
        <p:spPr>
          <a:xfrm>
            <a:off x="381000" y="228600"/>
            <a:ext cx="8458200" cy="6477000"/>
          </a:xfrm>
        </p:spPr>
        <p:txBody>
          <a:bodyPr/>
          <a:lstStyle/>
          <a:p>
            <a:pPr>
              <a:lnSpc>
                <a:spcPct val="80000"/>
              </a:lnSpc>
              <a:buFontTx/>
              <a:buNone/>
              <a:tabLst>
                <a:tab pos="3205163" algn="l"/>
              </a:tabLst>
            </a:pPr>
            <a:r>
              <a:rPr lang="sr-Latn-CS" altLang="sr-Latn-RS" sz="2000" b="1" u="sng" dirty="0">
                <a:solidFill>
                  <a:srgbClr val="333333"/>
                </a:solidFill>
                <a:effectLst>
                  <a:outerShdw blurRad="38100" dist="38100" dir="2700000" algn="tl">
                    <a:srgbClr val="000000"/>
                  </a:outerShdw>
                </a:effectLst>
                <a:latin typeface="Times New Roman" pitchFamily="18" charset="0"/>
              </a:rPr>
              <a:t>Imobilizacija bioloških el</a:t>
            </a:r>
            <a:r>
              <a:rPr lang="pt-BR" altLang="sr-Latn-RS" sz="2000" b="1" u="sng" dirty="0">
                <a:solidFill>
                  <a:srgbClr val="333333"/>
                </a:solidFill>
                <a:effectLst>
                  <a:outerShdw blurRad="38100" dist="38100" dir="2700000" algn="tl">
                    <a:srgbClr val="000000"/>
                  </a:outerShdw>
                </a:effectLst>
                <a:latin typeface="Times New Roman" pitchFamily="18" charset="0"/>
              </a:rPr>
              <a:t>ement</a:t>
            </a:r>
            <a:r>
              <a:rPr lang="sr-Latn-CS" altLang="sr-Latn-RS" sz="2000" b="1" u="sng" dirty="0">
                <a:solidFill>
                  <a:srgbClr val="333333"/>
                </a:solidFill>
                <a:effectLst>
                  <a:outerShdw blurRad="38100" dist="38100" dir="2700000" algn="tl">
                    <a:srgbClr val="000000"/>
                  </a:outerShdw>
                </a:effectLst>
                <a:latin typeface="Times New Roman" pitchFamily="18" charset="0"/>
              </a:rPr>
              <a:t>a</a:t>
            </a:r>
            <a:r>
              <a:rPr lang="pt-BR" altLang="sr-Latn-RS" sz="2000" b="1" u="sng" dirty="0">
                <a:solidFill>
                  <a:srgbClr val="333333"/>
                </a:solidFill>
                <a:effectLst>
                  <a:outerShdw blurRad="38100" dist="38100" dir="2700000" algn="tl">
                    <a:srgbClr val="000000"/>
                  </a:outerShdw>
                </a:effectLst>
                <a:latin typeface="Times New Roman" pitchFamily="18" charset="0"/>
              </a:rPr>
              <a:t> za “prepoznavanje” </a:t>
            </a:r>
            <a:endParaRPr lang="sr-Latn-CS" altLang="sr-Latn-RS" sz="2000" b="1" u="sng"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3205163" algn="l"/>
              </a:tabLst>
            </a:pPr>
            <a:r>
              <a:rPr lang="sr-Latn-CS" altLang="sr-Latn-RS" sz="2000" b="1" u="sng" dirty="0">
                <a:solidFill>
                  <a:srgbClr val="333333"/>
                </a:solidFill>
                <a:effectLst>
                  <a:outerShdw blurRad="38100" dist="38100" dir="2700000" algn="tl">
                    <a:srgbClr val="000000"/>
                  </a:outerShdw>
                </a:effectLst>
                <a:latin typeface="Times New Roman" pitchFamily="18" charset="0"/>
              </a:rPr>
              <a:t>na površini biosenzora</a:t>
            </a:r>
            <a:r>
              <a:rPr lang="sr-Latn-CS" altLang="sr-Latn-RS" sz="2400" b="1" u="sng" dirty="0">
                <a:solidFill>
                  <a:srgbClr val="333333"/>
                </a:solidFill>
                <a:effectLst>
                  <a:outerShdw blurRad="38100" dist="38100" dir="2700000" algn="tl">
                    <a:srgbClr val="000000"/>
                  </a:outerShdw>
                </a:effectLst>
                <a:latin typeface="Times New Roman" pitchFamily="18" charset="0"/>
              </a:rPr>
              <a:t> </a:t>
            </a:r>
          </a:p>
          <a:p>
            <a:pPr>
              <a:lnSpc>
                <a:spcPct val="80000"/>
              </a:lnSpc>
              <a:buFontTx/>
              <a:buNone/>
              <a:tabLst>
                <a:tab pos="3205163" algn="l"/>
              </a:tabLst>
            </a:pPr>
            <a:r>
              <a:rPr lang="sr-Latn-CS" altLang="sr-Latn-RS" sz="1800" b="1" u="sng" dirty="0">
                <a:solidFill>
                  <a:srgbClr val="333333"/>
                </a:solidFill>
                <a:effectLst>
                  <a:outerShdw blurRad="38100" dist="38100" dir="2700000" algn="tl">
                    <a:srgbClr val="000000"/>
                  </a:outerShdw>
                </a:effectLst>
                <a:latin typeface="Times New Roman" pitchFamily="18" charset="0"/>
              </a:rPr>
              <a:t>(načini vezivanje za reporter molekule)</a:t>
            </a:r>
          </a:p>
          <a:p>
            <a:pPr>
              <a:lnSpc>
                <a:spcPct val="80000"/>
              </a:lnSpc>
              <a:buFontTx/>
              <a:buNone/>
              <a:tabLst>
                <a:tab pos="3205163" algn="l"/>
              </a:tabLst>
            </a:pPr>
            <a:endParaRPr lang="sr-Latn-CS" altLang="sr-Latn-RS" sz="18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3205163" algn="l"/>
              </a:tabLst>
            </a:pPr>
            <a:r>
              <a:rPr lang="sr-Latn-CS" altLang="sr-Latn-RS" sz="1600" b="1" dirty="0" smtClean="0">
                <a:solidFill>
                  <a:srgbClr val="333333"/>
                </a:solidFill>
                <a:effectLst>
                  <a:outerShdw blurRad="38100" dist="38100" dir="2700000" algn="tl">
                    <a:srgbClr val="000000"/>
                  </a:outerShdw>
                </a:effectLst>
                <a:latin typeface="Times New Roman" pitchFamily="18" charset="0"/>
              </a:rPr>
              <a:t>uopšteno </a:t>
            </a:r>
            <a:r>
              <a:rPr lang="sr-Latn-CS" altLang="sr-Latn-RS" sz="1600" b="1" dirty="0" smtClean="0">
                <a:solidFill>
                  <a:srgbClr val="333333"/>
                </a:solidFill>
                <a:effectLst>
                  <a:outerShdw blurRad="38100" dist="38100" dir="2700000" algn="tl">
                    <a:srgbClr val="000000"/>
                  </a:outerShdw>
                </a:effectLst>
                <a:latin typeface="Times New Roman" pitchFamily="18" charset="0"/>
              </a:rPr>
              <a:t>se </a:t>
            </a:r>
            <a:r>
              <a:rPr lang="sr-Latn-CS" altLang="sr-Latn-RS" sz="1600" b="1" dirty="0">
                <a:solidFill>
                  <a:srgbClr val="333333"/>
                </a:solidFill>
                <a:effectLst>
                  <a:outerShdw blurRad="38100" dist="38100" dir="2700000" algn="tl">
                    <a:srgbClr val="000000"/>
                  </a:outerShdw>
                </a:effectLst>
                <a:latin typeface="Times New Roman" pitchFamily="18" charset="0"/>
              </a:rPr>
              <a:t>imobilizacija zasniva na: </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 fizičkoj adsorpciji</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  hidrofobnim  </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 elektrostatičkim i</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 kovalentnim interakcijama </a:t>
            </a:r>
          </a:p>
          <a:p>
            <a:pPr>
              <a:lnSpc>
                <a:spcPct val="80000"/>
              </a:lnSpc>
              <a:buFontTx/>
              <a:buNone/>
              <a:tabLst>
                <a:tab pos="3205163" algn="l"/>
              </a:tabLst>
            </a:pPr>
            <a:endParaRPr lang="sr-Latn-CS" altLang="sr-Latn-RS" sz="16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3205163" algn="l"/>
              </a:tabLst>
            </a:pPr>
            <a:r>
              <a:rPr lang="sr-Latn-CS" altLang="sr-Latn-RS" sz="1600" b="1" dirty="0" smtClean="0">
                <a:solidFill>
                  <a:srgbClr val="333333"/>
                </a:solidFill>
                <a:effectLst>
                  <a:outerShdw blurRad="38100" dist="38100" dir="2700000" algn="tl">
                    <a:srgbClr val="000000"/>
                  </a:outerShdw>
                </a:effectLst>
                <a:latin typeface="Times New Roman" pitchFamily="18" charset="0"/>
              </a:rPr>
              <a:t>ukoliko </a:t>
            </a:r>
            <a:r>
              <a:rPr lang="sr-Latn-CS" altLang="sr-Latn-RS" sz="1600" b="1" dirty="0">
                <a:solidFill>
                  <a:srgbClr val="333333"/>
                </a:solidFill>
                <a:effectLst>
                  <a:outerShdw blurRad="38100" dist="38100" dir="2700000" algn="tl">
                    <a:srgbClr val="000000"/>
                  </a:outerShdw>
                </a:effectLst>
                <a:latin typeface="Times New Roman" pitchFamily="18" charset="0"/>
              </a:rPr>
              <a:t>su biološki elementi za prepoznavanje proteini  (antitela</a:t>
            </a:r>
            <a:r>
              <a:rPr lang="sr-Latn-CS" altLang="sr-Latn-RS" sz="1600" b="1" dirty="0" smtClean="0">
                <a:solidFill>
                  <a:srgbClr val="333333"/>
                </a:solidFill>
                <a:effectLst>
                  <a:outerShdw blurRad="38100" dist="38100" dir="2700000" algn="tl">
                    <a:srgbClr val="000000"/>
                  </a:outerShdw>
                </a:effectLst>
                <a:latin typeface="Times New Roman" pitchFamily="18" charset="0"/>
              </a:rPr>
              <a:t>)  </a:t>
            </a:r>
            <a:r>
              <a:rPr lang="sr-Latn-CS" altLang="sr-Latn-RS" sz="1600" b="1" dirty="0">
                <a:solidFill>
                  <a:srgbClr val="333333"/>
                </a:solidFill>
                <a:effectLst>
                  <a:outerShdw blurRad="38100" dist="38100" dir="2700000" algn="tl">
                    <a:srgbClr val="000000"/>
                  </a:outerShdw>
                </a:effectLst>
                <a:latin typeface="Times New Roman" pitchFamily="18" charset="0"/>
              </a:rPr>
              <a:t>njihova </a:t>
            </a:r>
            <a:r>
              <a:rPr lang="sr-Latn-CS" altLang="sr-Latn-RS" sz="1600" b="1" dirty="0" smtClean="0">
                <a:solidFill>
                  <a:srgbClr val="333333"/>
                </a:solidFill>
                <a:effectLst>
                  <a:outerShdw blurRad="38100" dist="38100" dir="2700000" algn="tl">
                    <a:srgbClr val="000000"/>
                  </a:outerShdw>
                </a:effectLst>
                <a:latin typeface="Times New Roman" pitchFamily="18" charset="0"/>
              </a:rPr>
              <a:t>imobilizacija</a:t>
            </a:r>
            <a:r>
              <a:rPr lang="en-US" altLang="sr-Latn-RS" sz="1600" b="1" dirty="0" smtClean="0">
                <a:solidFill>
                  <a:srgbClr val="333333"/>
                </a:solidFill>
                <a:effectLst>
                  <a:outerShdw blurRad="38100" dist="38100" dir="2700000" algn="tl">
                    <a:srgbClr val="000000"/>
                  </a:outerShdw>
                </a:effectLst>
                <a:latin typeface="Times New Roman" pitchFamily="18" charset="0"/>
              </a:rPr>
              <a:t> je </a:t>
            </a:r>
            <a:r>
              <a:rPr lang="en-US" altLang="sr-Latn-RS" sz="1600" b="1" dirty="0" err="1" smtClean="0">
                <a:solidFill>
                  <a:srgbClr val="333333"/>
                </a:solidFill>
                <a:effectLst>
                  <a:outerShdw blurRad="38100" dist="38100" dir="2700000" algn="tl">
                    <a:srgbClr val="000000"/>
                  </a:outerShdw>
                </a:effectLst>
                <a:latin typeface="Times New Roman" pitchFamily="18" charset="0"/>
              </a:rPr>
              <a:t>mogu</a:t>
            </a:r>
            <a:r>
              <a:rPr lang="sr-Latn-RS" altLang="sr-Latn-RS" sz="1600" b="1" dirty="0" smtClean="0">
                <a:solidFill>
                  <a:srgbClr val="333333"/>
                </a:solidFill>
                <a:effectLst>
                  <a:outerShdw blurRad="38100" dist="38100" dir="2700000" algn="tl">
                    <a:srgbClr val="000000"/>
                  </a:outerShdw>
                </a:effectLst>
                <a:latin typeface="Times New Roman" pitchFamily="18" charset="0"/>
              </a:rPr>
              <a:t>ć</a:t>
            </a:r>
            <a:r>
              <a:rPr lang="en-US" altLang="sr-Latn-RS" sz="1600" b="1" dirty="0" smtClean="0">
                <a:solidFill>
                  <a:srgbClr val="333333"/>
                </a:solidFill>
                <a:effectLst>
                  <a:outerShdw blurRad="38100" dist="38100" dir="2700000" algn="tl">
                    <a:srgbClr val="000000"/>
                  </a:outerShdw>
                </a:effectLst>
                <a:latin typeface="Times New Roman" pitchFamily="18" charset="0"/>
              </a:rPr>
              <a:t>a </a:t>
            </a:r>
            <a:r>
              <a:rPr lang="en-US" altLang="sr-Latn-RS" sz="1600" b="1" dirty="0" err="1" smtClean="0">
                <a:solidFill>
                  <a:srgbClr val="333333"/>
                </a:solidFill>
                <a:effectLst>
                  <a:outerShdw blurRad="38100" dist="38100" dir="2700000" algn="tl">
                    <a:srgbClr val="000000"/>
                  </a:outerShdw>
                </a:effectLst>
                <a:latin typeface="Times New Roman" pitchFamily="18" charset="0"/>
              </a:rPr>
              <a:t>na</a:t>
            </a:r>
            <a:r>
              <a:rPr lang="en-US" altLang="sr-Latn-RS" sz="1600" b="1" dirty="0" smtClean="0">
                <a:solidFill>
                  <a:srgbClr val="333333"/>
                </a:solidFill>
                <a:effectLst>
                  <a:outerShdw blurRad="38100" dist="38100" dir="2700000" algn="tl">
                    <a:srgbClr val="000000"/>
                  </a:outerShdw>
                </a:effectLst>
                <a:latin typeface="Times New Roman" pitchFamily="18" charset="0"/>
              </a:rPr>
              <a:t> vi</a:t>
            </a:r>
            <a:r>
              <a:rPr lang="sr-Latn-RS" altLang="sr-Latn-RS" sz="1600" b="1" dirty="0" smtClean="0">
                <a:solidFill>
                  <a:srgbClr val="333333"/>
                </a:solidFill>
                <a:effectLst>
                  <a:outerShdw blurRad="38100" dist="38100" dir="2700000" algn="tl">
                    <a:srgbClr val="000000"/>
                  </a:outerShdw>
                </a:effectLst>
                <a:latin typeface="Times New Roman" pitchFamily="18" charset="0"/>
              </a:rPr>
              <a:t>š</a:t>
            </a:r>
            <a:r>
              <a:rPr lang="en-US" altLang="sr-Latn-RS" sz="1600" b="1" dirty="0" smtClean="0">
                <a:solidFill>
                  <a:srgbClr val="333333"/>
                </a:solidFill>
                <a:effectLst>
                  <a:outerShdw blurRad="38100" dist="38100" dir="2700000" algn="tl">
                    <a:srgbClr val="000000"/>
                  </a:outerShdw>
                </a:effectLst>
                <a:latin typeface="Times New Roman" pitchFamily="18" charset="0"/>
              </a:rPr>
              <a:t>e </a:t>
            </a:r>
            <a:r>
              <a:rPr lang="en-US" altLang="sr-Latn-RS" sz="1600" b="1" dirty="0" err="1" smtClean="0">
                <a:solidFill>
                  <a:srgbClr val="333333"/>
                </a:solidFill>
                <a:effectLst>
                  <a:outerShdw blurRad="38100" dist="38100" dir="2700000" algn="tl">
                    <a:srgbClr val="000000"/>
                  </a:outerShdw>
                </a:effectLst>
                <a:latin typeface="Times New Roman" pitchFamily="18" charset="0"/>
              </a:rPr>
              <a:t>nacina</a:t>
            </a:r>
            <a:r>
              <a:rPr lang="sr-Latn-CS" altLang="sr-Latn-RS" sz="1600" b="1" dirty="0" smtClean="0">
                <a:solidFill>
                  <a:srgbClr val="333333"/>
                </a:solidFill>
                <a:effectLst>
                  <a:outerShdw blurRad="38100" dist="38100" dir="2700000" algn="tl">
                    <a:srgbClr val="000000"/>
                  </a:outerShdw>
                </a:effectLst>
                <a:latin typeface="Times New Roman" pitchFamily="18" charset="0"/>
              </a:rPr>
              <a:t>: </a:t>
            </a:r>
            <a:endParaRPr lang="sr-Latn-CS" altLang="sr-Latn-RS" sz="16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3205163" algn="l"/>
              </a:tabLst>
            </a:pPr>
            <a:endParaRPr lang="sr-Latn-CS" altLang="sr-Latn-RS" sz="16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 ako je bioreceptor (elementi za prepoznanje)</a:t>
            </a:r>
          </a:p>
          <a:p>
            <a:pPr>
              <a:lnSpc>
                <a:spcPct val="80000"/>
              </a:lnSpc>
              <a:buFontTx/>
              <a:buNone/>
              <a:tabLst>
                <a:tab pos="3205163" algn="l"/>
              </a:tabLst>
            </a:pPr>
            <a:r>
              <a:rPr lang="sr-Latn-CS" altLang="sr-Latn-RS" sz="1600" b="1" dirty="0">
                <a:solidFill>
                  <a:srgbClr val="FF0066"/>
                </a:solidFill>
                <a:effectLst>
                  <a:outerShdw blurRad="38100" dist="38100" dir="2700000" algn="tl">
                    <a:srgbClr val="000000"/>
                  </a:outerShdw>
                </a:effectLst>
                <a:latin typeface="Times New Roman" pitchFamily="18" charset="0"/>
              </a:rPr>
              <a:t>                 biotin-konjugovani proteini</a:t>
            </a:r>
            <a:r>
              <a:rPr lang="sr-Latn-CS" altLang="sr-Latn-RS" sz="1600" b="1" dirty="0">
                <a:solidFill>
                  <a:srgbClr val="333333"/>
                </a:solidFill>
                <a:effectLst>
                  <a:outerShdw blurRad="38100" dist="38100" dir="2700000" algn="tl">
                    <a:srgbClr val="000000"/>
                  </a:outerShdw>
                </a:effectLst>
                <a:latin typeface="Times New Roman" pitchFamily="18" charset="0"/>
              </a:rPr>
              <a:t>  </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onda se  prvo za reporter molekul ne-kovalentnim vezama </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vezuje avidin protein direktno ili indirektno preko biotina   </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(vitamina B)  </a:t>
            </a:r>
            <a:r>
              <a:rPr lang="sr-Latn-CS" altLang="sr-Latn-RS" sz="1600" b="1" dirty="0">
                <a:solidFill>
                  <a:srgbClr val="FF0066"/>
                </a:solidFill>
                <a:effectLst>
                  <a:outerShdw blurRad="38100" dist="38100" dir="2700000" algn="tl">
                    <a:srgbClr val="000000"/>
                  </a:outerShdw>
                </a:effectLst>
                <a:latin typeface="Times New Roman" pitchFamily="18" charset="0"/>
              </a:rPr>
              <a:t>(avidin-biotin par)</a:t>
            </a:r>
          </a:p>
          <a:p>
            <a:pPr>
              <a:lnSpc>
                <a:spcPct val="80000"/>
              </a:lnSpc>
              <a:buFontTx/>
              <a:buNone/>
              <a:tabLst>
                <a:tab pos="3205163" algn="l"/>
              </a:tabLst>
            </a:pPr>
            <a:endParaRPr lang="sr-Latn-CS" altLang="sr-Latn-RS" sz="16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 vezivanjem reporter molekula sa parom histidin-metalni jon</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  vezivanjem reporter molekula sa jednolančanim sekvencijama </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molekula DNK  za koje se dalje vezuju  molekuli proteina kao </a:t>
            </a:r>
          </a:p>
          <a:p>
            <a:pPr>
              <a:lnSpc>
                <a:spcPct val="80000"/>
              </a:lnSpc>
              <a:buFontTx/>
              <a:buNone/>
              <a:tabLst>
                <a:tab pos="3205163" algn="l"/>
              </a:tabLst>
            </a:pPr>
            <a:r>
              <a:rPr lang="sr-Latn-CS" altLang="sr-Latn-RS" sz="1600" b="1" dirty="0">
                <a:solidFill>
                  <a:srgbClr val="333333"/>
                </a:solidFill>
                <a:effectLst>
                  <a:outerShdw blurRad="38100" dist="38100" dir="2700000" algn="tl">
                    <a:srgbClr val="000000"/>
                  </a:outerShdw>
                </a:effectLst>
                <a:latin typeface="Times New Roman" pitchFamily="18" charset="0"/>
              </a:rPr>
              <a:t>                 biološki elementi za prepoznavanje analita</a:t>
            </a:r>
          </a:p>
        </p:txBody>
      </p:sp>
      <p:pic>
        <p:nvPicPr>
          <p:cNvPr id="83149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3276600"/>
            <a:ext cx="2452688" cy="1270000"/>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pic>
        <p:nvPicPr>
          <p:cNvPr id="831521"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609600"/>
            <a:ext cx="3124200" cy="2306638"/>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31491">
                                            <p:txEl>
                                              <p:pRg st="0" end="0"/>
                                            </p:txEl>
                                          </p:spTgt>
                                        </p:tgtEl>
                                        <p:attrNameLst>
                                          <p:attrName>style.visibility</p:attrName>
                                        </p:attrNameLst>
                                      </p:cBhvr>
                                      <p:to>
                                        <p:strVal val="visible"/>
                                      </p:to>
                                    </p:set>
                                    <p:animEffect transition="in" filter="wipe(down)">
                                      <p:cBhvr>
                                        <p:cTn id="7" dur="500"/>
                                        <p:tgtEl>
                                          <p:spTgt spid="831491">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31491">
                                            <p:txEl>
                                              <p:pRg st="1" end="1"/>
                                            </p:txEl>
                                          </p:spTgt>
                                        </p:tgtEl>
                                        <p:attrNameLst>
                                          <p:attrName>style.visibility</p:attrName>
                                        </p:attrNameLst>
                                      </p:cBhvr>
                                      <p:to>
                                        <p:strVal val="visible"/>
                                      </p:to>
                                    </p:set>
                                    <p:animEffect transition="in" filter="wipe(down)">
                                      <p:cBhvr>
                                        <p:cTn id="10" dur="500"/>
                                        <p:tgtEl>
                                          <p:spTgt spid="831491">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831491">
                                            <p:txEl>
                                              <p:pRg st="2" end="2"/>
                                            </p:txEl>
                                          </p:spTgt>
                                        </p:tgtEl>
                                        <p:attrNameLst>
                                          <p:attrName>style.visibility</p:attrName>
                                        </p:attrNameLst>
                                      </p:cBhvr>
                                      <p:to>
                                        <p:strVal val="visible"/>
                                      </p:to>
                                    </p:set>
                                    <p:animEffect transition="in" filter="wipe(down)">
                                      <p:cBhvr>
                                        <p:cTn id="13" dur="500"/>
                                        <p:tgtEl>
                                          <p:spTgt spid="831491">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831491">
                                            <p:txEl>
                                              <p:pRg st="4" end="4"/>
                                            </p:txEl>
                                          </p:spTgt>
                                        </p:tgtEl>
                                        <p:attrNameLst>
                                          <p:attrName>style.visibility</p:attrName>
                                        </p:attrNameLst>
                                      </p:cBhvr>
                                      <p:to>
                                        <p:strVal val="visible"/>
                                      </p:to>
                                    </p:set>
                                    <p:animEffect transition="in" filter="wipe(down)">
                                      <p:cBhvr>
                                        <p:cTn id="16" dur="500"/>
                                        <p:tgtEl>
                                          <p:spTgt spid="831491">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831491">
                                            <p:txEl>
                                              <p:pRg st="5" end="5"/>
                                            </p:txEl>
                                          </p:spTgt>
                                        </p:tgtEl>
                                        <p:attrNameLst>
                                          <p:attrName>style.visibility</p:attrName>
                                        </p:attrNameLst>
                                      </p:cBhvr>
                                      <p:to>
                                        <p:strVal val="visible"/>
                                      </p:to>
                                    </p:set>
                                    <p:animEffect transition="in" filter="wipe(down)">
                                      <p:cBhvr>
                                        <p:cTn id="19" dur="500"/>
                                        <p:tgtEl>
                                          <p:spTgt spid="831491">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831491">
                                            <p:txEl>
                                              <p:pRg st="6" end="6"/>
                                            </p:txEl>
                                          </p:spTgt>
                                        </p:tgtEl>
                                        <p:attrNameLst>
                                          <p:attrName>style.visibility</p:attrName>
                                        </p:attrNameLst>
                                      </p:cBhvr>
                                      <p:to>
                                        <p:strVal val="visible"/>
                                      </p:to>
                                    </p:set>
                                    <p:animEffect transition="in" filter="wipe(down)">
                                      <p:cBhvr>
                                        <p:cTn id="22" dur="500"/>
                                        <p:tgtEl>
                                          <p:spTgt spid="831491">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831491">
                                            <p:txEl>
                                              <p:pRg st="7" end="7"/>
                                            </p:txEl>
                                          </p:spTgt>
                                        </p:tgtEl>
                                        <p:attrNameLst>
                                          <p:attrName>style.visibility</p:attrName>
                                        </p:attrNameLst>
                                      </p:cBhvr>
                                      <p:to>
                                        <p:strVal val="visible"/>
                                      </p:to>
                                    </p:set>
                                    <p:animEffect transition="in" filter="wipe(down)">
                                      <p:cBhvr>
                                        <p:cTn id="25" dur="500"/>
                                        <p:tgtEl>
                                          <p:spTgt spid="831491">
                                            <p:txEl>
                                              <p:pRg st="7" end="7"/>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831491">
                                            <p:txEl>
                                              <p:pRg st="8" end="8"/>
                                            </p:txEl>
                                          </p:spTgt>
                                        </p:tgtEl>
                                        <p:attrNameLst>
                                          <p:attrName>style.visibility</p:attrName>
                                        </p:attrNameLst>
                                      </p:cBhvr>
                                      <p:to>
                                        <p:strVal val="visible"/>
                                      </p:to>
                                    </p:set>
                                    <p:animEffect transition="in" filter="wipe(down)">
                                      <p:cBhvr>
                                        <p:cTn id="28" dur="500"/>
                                        <p:tgtEl>
                                          <p:spTgt spid="831491">
                                            <p:txEl>
                                              <p:pRg st="8" end="8"/>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831491">
                                            <p:txEl>
                                              <p:pRg st="10" end="10"/>
                                            </p:txEl>
                                          </p:spTgt>
                                        </p:tgtEl>
                                        <p:attrNameLst>
                                          <p:attrName>style.visibility</p:attrName>
                                        </p:attrNameLst>
                                      </p:cBhvr>
                                      <p:to>
                                        <p:strVal val="visible"/>
                                      </p:to>
                                    </p:set>
                                    <p:animEffect transition="in" filter="wipe(down)">
                                      <p:cBhvr>
                                        <p:cTn id="33" dur="500"/>
                                        <p:tgtEl>
                                          <p:spTgt spid="831491">
                                            <p:txEl>
                                              <p:pRg st="10" end="10"/>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831491">
                                            <p:txEl>
                                              <p:pRg st="12" end="12"/>
                                            </p:txEl>
                                          </p:spTgt>
                                        </p:tgtEl>
                                        <p:attrNameLst>
                                          <p:attrName>style.visibility</p:attrName>
                                        </p:attrNameLst>
                                      </p:cBhvr>
                                      <p:to>
                                        <p:strVal val="visible"/>
                                      </p:to>
                                    </p:set>
                                    <p:animEffect transition="in" filter="wipe(down)">
                                      <p:cBhvr>
                                        <p:cTn id="36" dur="500"/>
                                        <p:tgtEl>
                                          <p:spTgt spid="831491">
                                            <p:txEl>
                                              <p:pRg st="12" end="12"/>
                                            </p:txEl>
                                          </p:spTgt>
                                        </p:tgtEl>
                                      </p:cBhvr>
                                    </p:animEffect>
                                  </p:childTnLst>
                                </p:cTn>
                              </p:par>
                              <p:par>
                                <p:cTn id="37" presetID="22" presetClass="entr" presetSubtype="4" fill="hold" nodeType="withEffect">
                                  <p:stCondLst>
                                    <p:cond delay="0"/>
                                  </p:stCondLst>
                                  <p:childTnLst>
                                    <p:set>
                                      <p:cBhvr>
                                        <p:cTn id="38" dur="1" fill="hold">
                                          <p:stCondLst>
                                            <p:cond delay="0"/>
                                          </p:stCondLst>
                                        </p:cTn>
                                        <p:tgtEl>
                                          <p:spTgt spid="831491">
                                            <p:txEl>
                                              <p:pRg st="13" end="13"/>
                                            </p:txEl>
                                          </p:spTgt>
                                        </p:tgtEl>
                                        <p:attrNameLst>
                                          <p:attrName>style.visibility</p:attrName>
                                        </p:attrNameLst>
                                      </p:cBhvr>
                                      <p:to>
                                        <p:strVal val="visible"/>
                                      </p:to>
                                    </p:set>
                                    <p:animEffect transition="in" filter="wipe(down)">
                                      <p:cBhvr>
                                        <p:cTn id="39" dur="500"/>
                                        <p:tgtEl>
                                          <p:spTgt spid="831491">
                                            <p:txEl>
                                              <p:pRg st="13" end="13"/>
                                            </p:txEl>
                                          </p:spTgt>
                                        </p:tgtEl>
                                      </p:cBhvr>
                                    </p:animEffect>
                                  </p:childTnLst>
                                </p:cTn>
                              </p:par>
                              <p:par>
                                <p:cTn id="40" presetID="22" presetClass="entr" presetSubtype="4" fill="hold" nodeType="withEffect">
                                  <p:stCondLst>
                                    <p:cond delay="0"/>
                                  </p:stCondLst>
                                  <p:childTnLst>
                                    <p:set>
                                      <p:cBhvr>
                                        <p:cTn id="41" dur="1" fill="hold">
                                          <p:stCondLst>
                                            <p:cond delay="0"/>
                                          </p:stCondLst>
                                        </p:cTn>
                                        <p:tgtEl>
                                          <p:spTgt spid="831491">
                                            <p:txEl>
                                              <p:pRg st="14" end="14"/>
                                            </p:txEl>
                                          </p:spTgt>
                                        </p:tgtEl>
                                        <p:attrNameLst>
                                          <p:attrName>style.visibility</p:attrName>
                                        </p:attrNameLst>
                                      </p:cBhvr>
                                      <p:to>
                                        <p:strVal val="visible"/>
                                      </p:to>
                                    </p:set>
                                    <p:animEffect transition="in" filter="wipe(down)">
                                      <p:cBhvr>
                                        <p:cTn id="42" dur="500"/>
                                        <p:tgtEl>
                                          <p:spTgt spid="831491">
                                            <p:txEl>
                                              <p:pRg st="14" end="14"/>
                                            </p:txEl>
                                          </p:spTgt>
                                        </p:tgtEl>
                                      </p:cBhvr>
                                    </p:animEffect>
                                  </p:childTnLst>
                                </p:cTn>
                              </p:par>
                              <p:par>
                                <p:cTn id="43" presetID="22" presetClass="entr" presetSubtype="4" fill="hold" nodeType="withEffect">
                                  <p:stCondLst>
                                    <p:cond delay="0"/>
                                  </p:stCondLst>
                                  <p:childTnLst>
                                    <p:set>
                                      <p:cBhvr>
                                        <p:cTn id="44" dur="1" fill="hold">
                                          <p:stCondLst>
                                            <p:cond delay="0"/>
                                          </p:stCondLst>
                                        </p:cTn>
                                        <p:tgtEl>
                                          <p:spTgt spid="831491">
                                            <p:txEl>
                                              <p:pRg st="15" end="15"/>
                                            </p:txEl>
                                          </p:spTgt>
                                        </p:tgtEl>
                                        <p:attrNameLst>
                                          <p:attrName>style.visibility</p:attrName>
                                        </p:attrNameLst>
                                      </p:cBhvr>
                                      <p:to>
                                        <p:strVal val="visible"/>
                                      </p:to>
                                    </p:set>
                                    <p:animEffect transition="in" filter="wipe(down)">
                                      <p:cBhvr>
                                        <p:cTn id="45" dur="500"/>
                                        <p:tgtEl>
                                          <p:spTgt spid="831491">
                                            <p:txEl>
                                              <p:pRg st="15" end="15"/>
                                            </p:txEl>
                                          </p:spTgt>
                                        </p:tgtEl>
                                      </p:cBhvr>
                                    </p:animEffect>
                                  </p:childTnLst>
                                </p:cTn>
                              </p:par>
                              <p:par>
                                <p:cTn id="46" presetID="22" presetClass="entr" presetSubtype="4" fill="hold" nodeType="withEffect">
                                  <p:stCondLst>
                                    <p:cond delay="0"/>
                                  </p:stCondLst>
                                  <p:childTnLst>
                                    <p:set>
                                      <p:cBhvr>
                                        <p:cTn id="47" dur="1" fill="hold">
                                          <p:stCondLst>
                                            <p:cond delay="0"/>
                                          </p:stCondLst>
                                        </p:cTn>
                                        <p:tgtEl>
                                          <p:spTgt spid="831491">
                                            <p:txEl>
                                              <p:pRg st="16" end="16"/>
                                            </p:txEl>
                                          </p:spTgt>
                                        </p:tgtEl>
                                        <p:attrNameLst>
                                          <p:attrName>style.visibility</p:attrName>
                                        </p:attrNameLst>
                                      </p:cBhvr>
                                      <p:to>
                                        <p:strVal val="visible"/>
                                      </p:to>
                                    </p:set>
                                    <p:animEffect transition="in" filter="wipe(down)">
                                      <p:cBhvr>
                                        <p:cTn id="48" dur="500"/>
                                        <p:tgtEl>
                                          <p:spTgt spid="831491">
                                            <p:txEl>
                                              <p:pRg st="16" end="16"/>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4" fill="hold" nodeType="clickEffect">
                                  <p:stCondLst>
                                    <p:cond delay="0"/>
                                  </p:stCondLst>
                                  <p:childTnLst>
                                    <p:set>
                                      <p:cBhvr>
                                        <p:cTn id="52" dur="1" fill="hold">
                                          <p:stCondLst>
                                            <p:cond delay="0"/>
                                          </p:stCondLst>
                                        </p:cTn>
                                        <p:tgtEl>
                                          <p:spTgt spid="831491">
                                            <p:txEl>
                                              <p:pRg st="18" end="18"/>
                                            </p:txEl>
                                          </p:spTgt>
                                        </p:tgtEl>
                                        <p:attrNameLst>
                                          <p:attrName>style.visibility</p:attrName>
                                        </p:attrNameLst>
                                      </p:cBhvr>
                                      <p:to>
                                        <p:strVal val="visible"/>
                                      </p:to>
                                    </p:set>
                                    <p:animEffect transition="in" filter="wipe(down)">
                                      <p:cBhvr>
                                        <p:cTn id="53" dur="500"/>
                                        <p:tgtEl>
                                          <p:spTgt spid="831491">
                                            <p:txEl>
                                              <p:pRg st="18" end="18"/>
                                            </p:txEl>
                                          </p:spTgt>
                                        </p:tgtEl>
                                      </p:cBhvr>
                                    </p:animEffect>
                                  </p:childTnLst>
                                </p:cTn>
                              </p:par>
                              <p:par>
                                <p:cTn id="54" presetID="22" presetClass="entr" presetSubtype="4" fill="hold" nodeType="withEffect">
                                  <p:stCondLst>
                                    <p:cond delay="0"/>
                                  </p:stCondLst>
                                  <p:childTnLst>
                                    <p:set>
                                      <p:cBhvr>
                                        <p:cTn id="55" dur="1" fill="hold">
                                          <p:stCondLst>
                                            <p:cond delay="0"/>
                                          </p:stCondLst>
                                        </p:cTn>
                                        <p:tgtEl>
                                          <p:spTgt spid="831491">
                                            <p:txEl>
                                              <p:pRg st="19" end="19"/>
                                            </p:txEl>
                                          </p:spTgt>
                                        </p:tgtEl>
                                        <p:attrNameLst>
                                          <p:attrName>style.visibility</p:attrName>
                                        </p:attrNameLst>
                                      </p:cBhvr>
                                      <p:to>
                                        <p:strVal val="visible"/>
                                      </p:to>
                                    </p:set>
                                    <p:animEffect transition="in" filter="wipe(down)">
                                      <p:cBhvr>
                                        <p:cTn id="56" dur="500"/>
                                        <p:tgtEl>
                                          <p:spTgt spid="831491">
                                            <p:txEl>
                                              <p:pRg st="19" end="19"/>
                                            </p:txEl>
                                          </p:spTgt>
                                        </p:tgtEl>
                                      </p:cBhvr>
                                    </p:animEffect>
                                  </p:childTnLst>
                                </p:cTn>
                              </p:par>
                              <p:par>
                                <p:cTn id="57" presetID="22" presetClass="entr" presetSubtype="4" fill="hold" nodeType="withEffect">
                                  <p:stCondLst>
                                    <p:cond delay="0"/>
                                  </p:stCondLst>
                                  <p:childTnLst>
                                    <p:set>
                                      <p:cBhvr>
                                        <p:cTn id="58" dur="1" fill="hold">
                                          <p:stCondLst>
                                            <p:cond delay="0"/>
                                          </p:stCondLst>
                                        </p:cTn>
                                        <p:tgtEl>
                                          <p:spTgt spid="831491">
                                            <p:txEl>
                                              <p:pRg st="20" end="20"/>
                                            </p:txEl>
                                          </p:spTgt>
                                        </p:tgtEl>
                                        <p:attrNameLst>
                                          <p:attrName>style.visibility</p:attrName>
                                        </p:attrNameLst>
                                      </p:cBhvr>
                                      <p:to>
                                        <p:strVal val="visible"/>
                                      </p:to>
                                    </p:set>
                                    <p:animEffect transition="in" filter="wipe(down)">
                                      <p:cBhvr>
                                        <p:cTn id="59" dur="500"/>
                                        <p:tgtEl>
                                          <p:spTgt spid="831491">
                                            <p:txEl>
                                              <p:pRg st="20" end="20"/>
                                            </p:txEl>
                                          </p:spTgt>
                                        </p:tgtEl>
                                      </p:cBhvr>
                                    </p:animEffect>
                                  </p:childTnLst>
                                </p:cTn>
                              </p:par>
                              <p:par>
                                <p:cTn id="60" presetID="22" presetClass="entr" presetSubtype="4" fill="hold" nodeType="withEffect">
                                  <p:stCondLst>
                                    <p:cond delay="0"/>
                                  </p:stCondLst>
                                  <p:childTnLst>
                                    <p:set>
                                      <p:cBhvr>
                                        <p:cTn id="61" dur="1" fill="hold">
                                          <p:stCondLst>
                                            <p:cond delay="0"/>
                                          </p:stCondLst>
                                        </p:cTn>
                                        <p:tgtEl>
                                          <p:spTgt spid="831491">
                                            <p:txEl>
                                              <p:pRg st="21" end="21"/>
                                            </p:txEl>
                                          </p:spTgt>
                                        </p:tgtEl>
                                        <p:attrNameLst>
                                          <p:attrName>style.visibility</p:attrName>
                                        </p:attrNameLst>
                                      </p:cBhvr>
                                      <p:to>
                                        <p:strVal val="visible"/>
                                      </p:to>
                                    </p:set>
                                    <p:animEffect transition="in" filter="wipe(down)">
                                      <p:cBhvr>
                                        <p:cTn id="62" dur="500"/>
                                        <p:tgtEl>
                                          <p:spTgt spid="831491">
                                            <p:txEl>
                                              <p:pRg st="21" end="21"/>
                                            </p:txEl>
                                          </p:spTgt>
                                        </p:tgtEl>
                                      </p:cBhvr>
                                    </p:animEffect>
                                  </p:childTnLst>
                                </p:cTn>
                              </p:par>
                              <p:par>
                                <p:cTn id="63" presetID="22" presetClass="entr" presetSubtype="4" fill="hold" nodeType="withEffect">
                                  <p:stCondLst>
                                    <p:cond delay="0"/>
                                  </p:stCondLst>
                                  <p:childTnLst>
                                    <p:set>
                                      <p:cBhvr>
                                        <p:cTn id="64" dur="1" fill="hold">
                                          <p:stCondLst>
                                            <p:cond delay="0"/>
                                          </p:stCondLst>
                                        </p:cTn>
                                        <p:tgtEl>
                                          <p:spTgt spid="831491">
                                            <p:txEl>
                                              <p:pRg st="22" end="22"/>
                                            </p:txEl>
                                          </p:spTgt>
                                        </p:tgtEl>
                                        <p:attrNameLst>
                                          <p:attrName>style.visibility</p:attrName>
                                        </p:attrNameLst>
                                      </p:cBhvr>
                                      <p:to>
                                        <p:strVal val="visible"/>
                                      </p:to>
                                    </p:set>
                                    <p:animEffect transition="in" filter="wipe(down)">
                                      <p:cBhvr>
                                        <p:cTn id="65" dur="500"/>
                                        <p:tgtEl>
                                          <p:spTgt spid="831491">
                                            <p:txEl>
                                              <p:pRg st="22" end="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1" name="Rectangle 3"/>
          <p:cNvSpPr>
            <a:spLocks noGrp="1" noChangeArrowheads="1"/>
          </p:cNvSpPr>
          <p:nvPr>
            <p:ph type="body" idx="1"/>
          </p:nvPr>
        </p:nvSpPr>
        <p:spPr>
          <a:xfrm>
            <a:off x="228600" y="304800"/>
            <a:ext cx="8763000" cy="6172200"/>
          </a:xfrm>
        </p:spPr>
        <p:txBody>
          <a:bodyPr/>
          <a:lstStyle/>
          <a:p>
            <a:pPr>
              <a:lnSpc>
                <a:spcPct val="80000"/>
              </a:lnSpc>
              <a:buFontTx/>
              <a:buNone/>
            </a:pPr>
            <a:r>
              <a:rPr lang="sr-Latn-CS" altLang="sr-Latn-RS" sz="2400" b="1" u="sng" dirty="0">
                <a:solidFill>
                  <a:srgbClr val="333333"/>
                </a:solidFill>
                <a:effectLst>
                  <a:outerShdw blurRad="38100" dist="38100" dir="2700000" algn="tl">
                    <a:srgbClr val="000000"/>
                  </a:outerShdw>
                </a:effectLst>
                <a:latin typeface="Times New Roman" pitchFamily="18" charset="0"/>
              </a:rPr>
              <a:t>Imobilizacija proteina</a:t>
            </a:r>
          </a:p>
          <a:p>
            <a:pPr>
              <a:lnSpc>
                <a:spcPct val="80000"/>
              </a:lnSpc>
              <a:buFontTx/>
              <a:buNone/>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FF0066"/>
                </a:solidFill>
                <a:effectLst>
                  <a:outerShdw blurRad="38100" dist="38100" dir="2700000" algn="tl">
                    <a:srgbClr val="000000"/>
                  </a:outerShdw>
                </a:effectLst>
                <a:latin typeface="Times New Roman" pitchFamily="18" charset="0"/>
              </a:rPr>
              <a:t>proteini </a:t>
            </a:r>
            <a:r>
              <a:rPr lang="sr-Latn-CS" altLang="sr-Latn-RS" sz="1800" b="1" dirty="0">
                <a:solidFill>
                  <a:srgbClr val="FF0066"/>
                </a:solidFill>
                <a:effectLst>
                  <a:outerShdw blurRad="38100" dist="38100" dir="2700000" algn="tl">
                    <a:srgbClr val="000000"/>
                  </a:outerShdw>
                </a:effectLst>
                <a:latin typeface="Times New Roman" pitchFamily="18" charset="0"/>
              </a:rPr>
              <a:t>su najvažniji biološki elementi “prepoznavanja</a:t>
            </a:r>
            <a:r>
              <a:rPr lang="sr-Latn-CS" altLang="sr-Latn-RS" sz="1800" b="1" dirty="0">
                <a:solidFill>
                  <a:srgbClr val="333333"/>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imobilizacija </a:t>
            </a:r>
            <a:r>
              <a:rPr lang="sr-Latn-CS" altLang="sr-Latn-RS" sz="1800" b="1" dirty="0">
                <a:solidFill>
                  <a:srgbClr val="333333"/>
                </a:solidFill>
                <a:effectLst>
                  <a:outerShdw blurRad="38100" dist="38100" dir="2700000" algn="tl">
                    <a:srgbClr val="000000"/>
                  </a:outerShdw>
                </a:effectLst>
                <a:latin typeface="Times New Roman" pitchFamily="18" charset="0"/>
              </a:rPr>
              <a:t>se zasniva na </a:t>
            </a:r>
            <a:r>
              <a:rPr lang="sr-Latn-CS" altLang="sr-Latn-RS" sz="1800" b="1" dirty="0">
                <a:solidFill>
                  <a:srgbClr val="FF0066"/>
                </a:solidFill>
                <a:effectLst>
                  <a:outerShdw blurRad="38100" dist="38100" dir="2700000" algn="tl">
                    <a:srgbClr val="000000"/>
                  </a:outerShdw>
                </a:effectLst>
                <a:latin typeface="Times New Roman" pitchFamily="18" charset="0"/>
              </a:rPr>
              <a:t>građenju  kovalentne veze</a:t>
            </a:r>
            <a:r>
              <a:rPr lang="sr-Latn-CS" altLang="sr-Latn-RS" sz="1800" b="1" dirty="0">
                <a:solidFill>
                  <a:srgbClr val="333333"/>
                </a:solidFill>
                <a:effectLst>
                  <a:outerShdw blurRad="38100" dist="38100" dir="2700000" algn="tl">
                    <a:srgbClr val="000000"/>
                  </a:outerShdw>
                </a:effectLst>
                <a:latin typeface="Times New Roman" pitchFamily="18" charset="0"/>
              </a:rPr>
              <a:t> između </a:t>
            </a:r>
            <a:r>
              <a:rPr lang="sr-Latn-CS" altLang="sr-Latn-RS" sz="1800" b="1" dirty="0" smtClean="0">
                <a:solidFill>
                  <a:srgbClr val="333333"/>
                </a:solidFill>
                <a:effectLst>
                  <a:outerShdw blurRad="38100" dist="38100" dir="2700000" algn="tl">
                    <a:srgbClr val="000000"/>
                  </a:outerShdw>
                </a:effectLst>
                <a:latin typeface="Times New Roman" pitchFamily="18" charset="0"/>
              </a:rPr>
              <a:t>nukleofilnih  </a:t>
            </a:r>
            <a:r>
              <a:rPr lang="sr-Latn-CS" altLang="sr-Latn-RS" sz="1800" b="1" dirty="0">
                <a:solidFill>
                  <a:srgbClr val="333333"/>
                </a:solidFill>
                <a:effectLst>
                  <a:outerShdw blurRad="38100" dist="38100" dir="2700000" algn="tl">
                    <a:srgbClr val="000000"/>
                  </a:outerShdw>
                </a:effectLst>
                <a:latin typeface="Times New Roman" pitchFamily="18" charset="0"/>
              </a:rPr>
              <a:t>funkcionalnih grupa proteina (</a:t>
            </a:r>
            <a:r>
              <a:rPr lang="sr-Latn-CS" altLang="sr-Latn-RS" sz="1800" b="1" dirty="0">
                <a:solidFill>
                  <a:srgbClr val="FF0066"/>
                </a:solidFill>
                <a:effectLst>
                  <a:outerShdw blurRad="38100" dist="38100" dir="2700000" algn="tl">
                    <a:srgbClr val="000000"/>
                  </a:outerShdw>
                </a:effectLst>
                <a:latin typeface="Times New Roman" pitchFamily="18" charset="0"/>
              </a:rPr>
              <a:t>amino grupa, lizina, tiol grupa, cisteina</a:t>
            </a:r>
            <a:r>
              <a:rPr lang="sr-Latn-CS" altLang="sr-Latn-RS" sz="1800" b="1" dirty="0">
                <a:solidFill>
                  <a:srgbClr val="333333"/>
                </a:solidFill>
                <a:effectLst>
                  <a:outerShdw blurRad="38100" dist="38100" dir="2700000" algn="tl">
                    <a:srgbClr val="000000"/>
                  </a:outerShdw>
                </a:effectLst>
                <a:latin typeface="Times New Roman" pitchFamily="18" charset="0"/>
              </a:rPr>
              <a:t>) i elektrofilnih </a:t>
            </a:r>
            <a:r>
              <a:rPr lang="sr-Latn-CS" altLang="sr-Latn-RS" sz="1800" b="1" dirty="0" smtClean="0">
                <a:solidFill>
                  <a:srgbClr val="333333"/>
                </a:solidFill>
                <a:effectLst>
                  <a:outerShdw blurRad="38100" dist="38100" dir="2700000" algn="tl">
                    <a:srgbClr val="000000"/>
                  </a:outerShdw>
                </a:effectLst>
                <a:latin typeface="Times New Roman" pitchFamily="18" charset="0"/>
              </a:rPr>
              <a:t>grupa  </a:t>
            </a:r>
            <a:r>
              <a:rPr lang="sr-Latn-CS" altLang="sr-Latn-RS" sz="1800" b="1" dirty="0">
                <a:solidFill>
                  <a:srgbClr val="333333"/>
                </a:solidFill>
                <a:effectLst>
                  <a:outerShdw blurRad="38100" dist="38100" dir="2700000" algn="tl">
                    <a:srgbClr val="000000"/>
                  </a:outerShdw>
                </a:effectLst>
                <a:latin typeface="Times New Roman" pitchFamily="18" charset="0"/>
              </a:rPr>
              <a:t>na površini senzora (aktivirane  karboksilne grupe na SAM površinama </a:t>
            </a:r>
            <a:r>
              <a:rPr lang="sr-Latn-CS" altLang="sr-Latn-RS" sz="1800" b="1" dirty="0" smtClean="0">
                <a:solidFill>
                  <a:srgbClr val="FF0066"/>
                </a:solidFill>
                <a:effectLst>
                  <a:outerShdw blurRad="38100" dist="38100" dir="2700000" algn="tl">
                    <a:srgbClr val="000000"/>
                  </a:outerShdw>
                </a:effectLst>
                <a:latin typeface="Times New Roman" pitchFamily="18" charset="0"/>
              </a:rPr>
              <a:t>alkantiola ili </a:t>
            </a:r>
            <a:r>
              <a:rPr lang="sr-Latn-CS" altLang="sr-Latn-RS" sz="1800" b="1" dirty="0">
                <a:solidFill>
                  <a:srgbClr val="FF0066"/>
                </a:solidFill>
                <a:effectLst>
                  <a:outerShdw blurRad="38100" dist="38100" dir="2700000" algn="tl">
                    <a:srgbClr val="000000"/>
                  </a:outerShdw>
                </a:effectLst>
                <a:latin typeface="Times New Roman" pitchFamily="18" charset="0"/>
              </a:rPr>
              <a:t>matrici dekstrana</a:t>
            </a:r>
            <a:r>
              <a:rPr lang="sr-Latn-CS" altLang="sr-Latn-RS" sz="1800" b="1" dirty="0">
                <a:solidFill>
                  <a:srgbClr val="333333"/>
                </a:solidFill>
                <a:effectLst>
                  <a:outerShdw blurRad="38100" dist="38100" dir="2700000" algn="tl">
                    <a:srgbClr val="000000"/>
                  </a:outerShdw>
                </a:effectLst>
                <a:latin typeface="Times New Roman" pitchFamily="18" charset="0"/>
              </a:rPr>
              <a:t> - složeni polisaharid koji sadrži više molekula </a:t>
            </a:r>
            <a:r>
              <a:rPr lang="sr-Latn-CS" altLang="sr-Latn-RS" sz="1800" b="1" dirty="0" smtClean="0">
                <a:solidFill>
                  <a:srgbClr val="333333"/>
                </a:solidFill>
                <a:effectLst>
                  <a:outerShdw blurRad="38100" dist="38100" dir="2700000" algn="tl">
                    <a:srgbClr val="000000"/>
                  </a:outerShdw>
                </a:effectLst>
                <a:latin typeface="Times New Roman" pitchFamily="18" charset="0"/>
              </a:rPr>
              <a:t>glukoze</a:t>
            </a:r>
            <a:r>
              <a:rPr lang="sr-Latn-CS" altLang="sr-Latn-RS" sz="1800" b="1" dirty="0">
                <a:solidFill>
                  <a:srgbClr val="333333"/>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ovakva </a:t>
            </a:r>
            <a:r>
              <a:rPr lang="sr-Latn-CS" altLang="sr-Latn-RS" sz="1800" b="1" dirty="0">
                <a:solidFill>
                  <a:srgbClr val="333333"/>
                </a:solidFill>
                <a:effectLst>
                  <a:outerShdw blurRad="38100" dist="38100" dir="2700000" algn="tl">
                    <a:srgbClr val="000000"/>
                  </a:outerShdw>
                </a:effectLst>
                <a:latin typeface="Times New Roman" pitchFamily="18" charset="0"/>
              </a:rPr>
              <a:t>imobilizacija proteina često uslovljava slučajnu orijentaciju </a:t>
            </a:r>
            <a:r>
              <a:rPr lang="sr-Latn-CS" altLang="sr-Latn-RS" sz="1800" b="1" dirty="0" smtClean="0">
                <a:solidFill>
                  <a:srgbClr val="333333"/>
                </a:solidFill>
                <a:effectLst>
                  <a:outerShdw blurRad="38100" dist="38100" dir="2700000" algn="tl">
                    <a:srgbClr val="000000"/>
                  </a:outerShdw>
                </a:effectLst>
                <a:latin typeface="Times New Roman" pitchFamily="18" charset="0"/>
              </a:rPr>
              <a:t>imobilizovanih  </a:t>
            </a:r>
            <a:r>
              <a:rPr lang="sr-Latn-CS" altLang="sr-Latn-RS" sz="1800" b="1" dirty="0">
                <a:solidFill>
                  <a:srgbClr val="333333"/>
                </a:solidFill>
                <a:effectLst>
                  <a:outerShdw blurRad="38100" dist="38100" dir="2700000" algn="tl">
                    <a:srgbClr val="000000"/>
                  </a:outerShdw>
                </a:effectLst>
                <a:latin typeface="Times New Roman" pitchFamily="18" charset="0"/>
              </a:rPr>
              <a:t>proteina što može da ograniči  konformacionu fleksibilnost proteina i uslovi njihovu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funkciju</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drugi </a:t>
            </a:r>
            <a:r>
              <a:rPr lang="sr-Latn-CS" altLang="sr-Latn-RS" sz="1800" b="1" dirty="0">
                <a:solidFill>
                  <a:srgbClr val="333333"/>
                </a:solidFill>
                <a:effectLst>
                  <a:outerShdw blurRad="38100" dist="38100" dir="2700000" algn="tl">
                    <a:srgbClr val="000000"/>
                  </a:outerShdw>
                </a:effectLst>
                <a:latin typeface="Times New Roman" pitchFamily="18" charset="0"/>
              </a:rPr>
              <a:t>način imobilizacije proteina je </a:t>
            </a:r>
            <a:r>
              <a:rPr lang="sr-Latn-CS" altLang="sr-Latn-RS" sz="1800" b="1" dirty="0">
                <a:solidFill>
                  <a:srgbClr val="FF0066"/>
                </a:solidFill>
                <a:effectLst>
                  <a:outerShdw blurRad="38100" dist="38100" dir="2700000" algn="tl">
                    <a:srgbClr val="000000"/>
                  </a:outerShdw>
                </a:effectLst>
                <a:latin typeface="Times New Roman" pitchFamily="18" charset="0"/>
              </a:rPr>
              <a:t>putem reakcija afiniteta</a:t>
            </a:r>
            <a:r>
              <a:rPr lang="sr-Latn-CS" altLang="sr-Latn-RS" sz="1800" b="1" dirty="0">
                <a:solidFill>
                  <a:srgbClr val="333333"/>
                </a:solidFill>
                <a:effectLst>
                  <a:outerShdw blurRad="38100" dist="38100" dir="2700000" algn="tl">
                    <a:srgbClr val="000000"/>
                  </a:outerShdw>
                </a:effectLst>
                <a:latin typeface="Times New Roman" pitchFamily="18" charset="0"/>
              </a:rPr>
              <a:t>, najpoznatije su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reakcije para </a:t>
            </a:r>
            <a:r>
              <a:rPr lang="sr-Latn-CS" altLang="sr-Latn-RS" sz="1800" b="1" dirty="0">
                <a:solidFill>
                  <a:srgbClr val="FF0066"/>
                </a:solidFill>
                <a:effectLst>
                  <a:outerShdw blurRad="38100" dist="38100" dir="2700000" algn="tl">
                    <a:srgbClr val="000000"/>
                  </a:outerShdw>
                </a:effectLst>
                <a:latin typeface="Times New Roman" pitchFamily="18" charset="0"/>
              </a:rPr>
              <a:t>avidin (ili strepavidin)-biotin</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protein </a:t>
            </a:r>
            <a:r>
              <a:rPr lang="sr-Latn-CS" altLang="sr-Latn-RS" sz="1800" b="1" dirty="0">
                <a:solidFill>
                  <a:srgbClr val="333333"/>
                </a:solidFill>
                <a:effectLst>
                  <a:outerShdw blurRad="38100" dist="38100" dir="2700000" algn="tl">
                    <a:srgbClr val="000000"/>
                  </a:outerShdw>
                </a:effectLst>
                <a:latin typeface="Times New Roman" pitchFamily="18" charset="0"/>
              </a:rPr>
              <a:t>avidin se imobilizuje na površini senzora (kovalentni ili indirektno </a:t>
            </a:r>
            <a:r>
              <a:rPr lang="sr-Latn-CS" altLang="sr-Latn-RS" sz="1800" b="1" dirty="0" smtClean="0">
                <a:solidFill>
                  <a:srgbClr val="333333"/>
                </a:solidFill>
                <a:effectLst>
                  <a:outerShdw blurRad="38100" dist="38100" dir="2700000" algn="tl">
                    <a:srgbClr val="000000"/>
                  </a:outerShdw>
                </a:effectLst>
                <a:latin typeface="Times New Roman" pitchFamily="18" charset="0"/>
              </a:rPr>
              <a:t>preko  </a:t>
            </a:r>
            <a:r>
              <a:rPr lang="sr-Latn-CS" altLang="sr-Latn-RS" sz="1800" b="1" dirty="0" smtClean="0">
                <a:solidFill>
                  <a:srgbClr val="333333"/>
                </a:solidFill>
                <a:effectLst>
                  <a:outerShdw blurRad="38100" dist="38100" dir="2700000" algn="tl">
                    <a:srgbClr val="000000"/>
                  </a:outerShdw>
                </a:effectLst>
                <a:latin typeface="Times New Roman" pitchFamily="18" charset="0"/>
              </a:rPr>
              <a:t>biotina se </a:t>
            </a:r>
            <a:r>
              <a:rPr lang="sr-Latn-CS" altLang="sr-Latn-RS" sz="1800" b="1" dirty="0">
                <a:solidFill>
                  <a:srgbClr val="333333"/>
                </a:solidFill>
                <a:effectLst>
                  <a:outerShdw blurRad="38100" dist="38100" dir="2700000" algn="tl">
                    <a:srgbClr val="000000"/>
                  </a:outerShdw>
                </a:effectLst>
                <a:latin typeface="Times New Roman" pitchFamily="18" charset="0"/>
              </a:rPr>
              <a:t>veže za reporter molekul) i time omogućava </a:t>
            </a:r>
            <a:r>
              <a:rPr lang="sr-Latn-CS" altLang="sr-Latn-RS" sz="1800" b="1" dirty="0">
                <a:solidFill>
                  <a:srgbClr val="FF0066"/>
                </a:solidFill>
                <a:effectLst>
                  <a:outerShdw blurRad="38100" dist="38100" dir="2700000" algn="tl">
                    <a:srgbClr val="000000"/>
                  </a:outerShdw>
                </a:effectLst>
                <a:latin typeface="Times New Roman" pitchFamily="18" charset="0"/>
              </a:rPr>
              <a:t>vezivanje </a:t>
            </a:r>
            <a:r>
              <a:rPr lang="sr-Latn-CS" altLang="sr-Latn-RS" sz="1800" b="1" dirty="0" smtClean="0">
                <a:solidFill>
                  <a:srgbClr val="FF0066"/>
                </a:solidFill>
                <a:effectLst>
                  <a:outerShdw blurRad="38100" dist="38100" dir="2700000" algn="tl">
                    <a:srgbClr val="000000"/>
                  </a:outerShdw>
                </a:effectLst>
                <a:latin typeface="Times New Roman" pitchFamily="18" charset="0"/>
              </a:rPr>
              <a:t>biotin-konjugovanih proteina</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a:t>
            </a:r>
            <a:r>
              <a:rPr lang="sr-Latn-CS" altLang="sr-Latn-RS" sz="1800" b="1" dirty="0">
                <a:solidFill>
                  <a:srgbClr val="333333"/>
                </a:solidFill>
                <a:effectLst>
                  <a:outerShdw blurRad="38100" dist="38100" dir="2700000" algn="tl">
                    <a:srgbClr val="000000"/>
                  </a:outerShdw>
                </a:effectLst>
                <a:latin typeface="Times New Roman" pitchFamily="18" charset="0"/>
              </a:rPr>
              <a:t>biotinizacija” proteina može da se izvede na više načina,  preko različitih grupa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proteina</a:t>
            </a:r>
          </a:p>
          <a:p>
            <a:pPr>
              <a:lnSpc>
                <a:spcPct val="80000"/>
              </a:lnSpc>
              <a:buFontTx/>
              <a:buNone/>
            </a:pPr>
            <a:endParaRPr lang="en-US" altLang="sr-Latn-RS" sz="2800" dirty="0"/>
          </a:p>
        </p:txBody>
      </p:sp>
      <p:pic>
        <p:nvPicPr>
          <p:cNvPr id="857093" name="Picture 5" descr="File:Dextra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228600"/>
            <a:ext cx="2438400" cy="1184275"/>
          </a:xfrm>
          <a:prstGeom prst="rect">
            <a:avLst/>
          </a:prstGeom>
          <a:noFill/>
          <a:extLst>
            <a:ext uri="{909E8E84-426E-40DD-AFC4-6F175D3DCCD1}">
              <a14:hiddenFill xmlns:a14="http://schemas.microsoft.com/office/drawing/2010/main">
                <a:solidFill>
                  <a:srgbClr val="FFFFFF"/>
                </a:solidFill>
              </a14:hiddenFill>
            </a:ext>
          </a:extLst>
        </p:spPr>
      </p:pic>
      <p:sp>
        <p:nvSpPr>
          <p:cNvPr id="857101" name="Rectangle 13"/>
          <p:cNvSpPr>
            <a:spLocks noChangeArrowheads="1"/>
          </p:cNvSpPr>
          <p:nvPr/>
        </p:nvSpPr>
        <p:spPr bwMode="auto">
          <a:xfrm>
            <a:off x="5562600" y="533400"/>
            <a:ext cx="855663"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spcBef>
                <a:spcPct val="20000"/>
              </a:spcBef>
            </a:pPr>
            <a:r>
              <a:rPr lang="sr-Latn-CS" altLang="sr-Latn-RS" sz="1400" b="1">
                <a:solidFill>
                  <a:srgbClr val="333333"/>
                </a:solidFill>
                <a:effectLst>
                  <a:outerShdw blurRad="38100" dist="38100" dir="2700000" algn="tl">
                    <a:srgbClr val="000000"/>
                  </a:outerShdw>
                </a:effectLst>
                <a:latin typeface="Times New Roman" pitchFamily="18" charset="0"/>
              </a:rPr>
              <a:t>dekstran</a:t>
            </a:r>
          </a:p>
        </p:txBody>
      </p:sp>
      <p:sp>
        <p:nvSpPr>
          <p:cNvPr id="857102" name="AutoShape 14"/>
          <p:cNvSpPr>
            <a:spLocks noChangeArrowheads="1"/>
          </p:cNvSpPr>
          <p:nvPr/>
        </p:nvSpPr>
        <p:spPr bwMode="auto">
          <a:xfrm>
            <a:off x="5943600" y="304800"/>
            <a:ext cx="381000" cy="180975"/>
          </a:xfrm>
          <a:prstGeom prst="rightArrow">
            <a:avLst>
              <a:gd name="adj1" fmla="val 50000"/>
              <a:gd name="adj2" fmla="val 52632"/>
            </a:avLst>
          </a:prstGeom>
          <a:solidFill>
            <a:srgbClr val="4D4D4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graphicFrame>
        <p:nvGraphicFramePr>
          <p:cNvPr id="857109" name="Group 21"/>
          <p:cNvGraphicFramePr>
            <a:graphicFrameLocks noGrp="1"/>
          </p:cNvGraphicFramePr>
          <p:nvPr/>
        </p:nvGraphicFramePr>
        <p:xfrm>
          <a:off x="6477000" y="228600"/>
          <a:ext cx="2438400" cy="1219200"/>
        </p:xfrm>
        <a:graphic>
          <a:graphicData uri="http://schemas.openxmlformats.org/drawingml/2006/table">
            <a:tbl>
              <a:tblPr/>
              <a:tblGrid>
                <a:gridCol w="2438400"/>
              </a:tblGrid>
              <a:tr h="1219200">
                <a:tc>
                  <a:txBody>
                    <a:bodyPr/>
                    <a:lstStyle>
                      <a:lvl1pPr>
                        <a:spcBef>
                          <a:spcPct val="20000"/>
                        </a:spcBef>
                        <a:defRPr sz="2800">
                          <a:solidFill>
                            <a:schemeClr val="tx1"/>
                          </a:solidFill>
                          <a:latin typeface="Arial" charset="0"/>
                          <a:cs typeface="Arial" charset="0"/>
                        </a:defRPr>
                      </a:lvl1pPr>
                      <a:lvl2pPr>
                        <a:spcBef>
                          <a:spcPct val="20000"/>
                        </a:spcBef>
                        <a:defRPr sz="2400">
                          <a:solidFill>
                            <a:schemeClr val="tx1"/>
                          </a:solidFill>
                          <a:latin typeface="Arial" charset="0"/>
                          <a:cs typeface="Arial" charset="0"/>
                        </a:defRPr>
                      </a:lvl2pPr>
                      <a:lvl3pPr>
                        <a:spcBef>
                          <a:spcPct val="20000"/>
                        </a:spcBef>
                        <a:defRPr sz="2000">
                          <a:solidFill>
                            <a:schemeClr val="tx1"/>
                          </a:solidFill>
                          <a:latin typeface="Arial" charset="0"/>
                          <a:cs typeface="Arial" charset="0"/>
                        </a:defRPr>
                      </a:lvl3pPr>
                      <a:lvl4pPr>
                        <a:spcBef>
                          <a:spcPct val="20000"/>
                        </a:spcBef>
                        <a:defRPr>
                          <a:solidFill>
                            <a:schemeClr val="tx1"/>
                          </a:solidFill>
                          <a:latin typeface="Arial" charset="0"/>
                          <a:cs typeface="Arial" charset="0"/>
                        </a:defRPr>
                      </a:lvl4pPr>
                      <a:lvl5pPr>
                        <a:spcBef>
                          <a:spcPct val="20000"/>
                        </a:spcBef>
                        <a:defRPr>
                          <a:solidFill>
                            <a:schemeClr val="tx1"/>
                          </a:solidFill>
                          <a:latin typeface="Arial" charset="0"/>
                          <a:cs typeface="Arial" charset="0"/>
                        </a:defRPr>
                      </a:lvl5pPr>
                      <a:lvl6pPr fontAlgn="base">
                        <a:spcBef>
                          <a:spcPct val="20000"/>
                        </a:spcBef>
                        <a:spcAft>
                          <a:spcPct val="0"/>
                        </a:spcAft>
                        <a:defRPr>
                          <a:solidFill>
                            <a:schemeClr val="tx1"/>
                          </a:solidFill>
                          <a:latin typeface="Arial" charset="0"/>
                          <a:cs typeface="Arial" charset="0"/>
                        </a:defRPr>
                      </a:lvl6pPr>
                      <a:lvl7pPr fontAlgn="base">
                        <a:spcBef>
                          <a:spcPct val="20000"/>
                        </a:spcBef>
                        <a:spcAft>
                          <a:spcPct val="0"/>
                        </a:spcAft>
                        <a:defRPr>
                          <a:solidFill>
                            <a:schemeClr val="tx1"/>
                          </a:solidFill>
                          <a:latin typeface="Arial" charset="0"/>
                          <a:cs typeface="Arial" charset="0"/>
                        </a:defRPr>
                      </a:lvl7pPr>
                      <a:lvl8pPr fontAlgn="base">
                        <a:spcBef>
                          <a:spcPct val="20000"/>
                        </a:spcBef>
                        <a:spcAft>
                          <a:spcPct val="0"/>
                        </a:spcAft>
                        <a:defRPr>
                          <a:solidFill>
                            <a:schemeClr val="tx1"/>
                          </a:solidFill>
                          <a:latin typeface="Arial" charset="0"/>
                          <a:cs typeface="Arial" charset="0"/>
                        </a:defRPr>
                      </a:lvl8pPr>
                      <a:lvl9pPr fontAlgn="base">
                        <a:spcBef>
                          <a:spcPct val="20000"/>
                        </a:spcBef>
                        <a:spcAft>
                          <a:spcPct val="0"/>
                        </a:spcAft>
                        <a:defRPr>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sr-Latn-RS" sz="2800" b="0" i="0" u="none" strike="noStrike" cap="none" normalizeH="0" baseline="0" smtClean="0">
                        <a:ln>
                          <a:noFill/>
                        </a:ln>
                        <a:solidFill>
                          <a:schemeClr val="tx1"/>
                        </a:solidFill>
                        <a:effectLst/>
                        <a:latin typeface="Arial" charset="0"/>
                        <a:cs typeface="Arial" charset="0"/>
                      </a:endParaRPr>
                    </a:p>
                  </a:txBody>
                  <a:tcPr horzOverflow="overflow">
                    <a:lnL w="9525" cap="flat" cmpd="sng" algn="ctr">
                      <a:solidFill>
                        <a:srgbClr val="777777"/>
                      </a:solidFill>
                      <a:prstDash val="solid"/>
                      <a:round/>
                      <a:headEnd type="none" w="med" len="med"/>
                      <a:tailEnd type="none" w="med" len="med"/>
                    </a:lnL>
                    <a:lnR w="9525" cap="flat" cmpd="sng" algn="ctr">
                      <a:solidFill>
                        <a:srgbClr val="777777"/>
                      </a:solidFill>
                      <a:prstDash val="solid"/>
                      <a:round/>
                      <a:headEnd type="none" w="med" len="med"/>
                      <a:tailEnd type="none" w="med" len="med"/>
                    </a:lnR>
                    <a:lnT w="9525" cap="flat" cmpd="sng" algn="ctr">
                      <a:solidFill>
                        <a:srgbClr val="777777"/>
                      </a:solidFill>
                      <a:prstDash val="solid"/>
                      <a:round/>
                      <a:headEnd type="none" w="med" len="med"/>
                      <a:tailEnd type="none" w="med" len="med"/>
                    </a:lnT>
                    <a:lnB w="9525" cap="flat" cmpd="sng" algn="ctr">
                      <a:solidFill>
                        <a:srgbClr val="777777"/>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57091">
                                            <p:txEl>
                                              <p:pRg st="0" end="0"/>
                                            </p:txEl>
                                          </p:spTgt>
                                        </p:tgtEl>
                                        <p:attrNameLst>
                                          <p:attrName>style.visibility</p:attrName>
                                        </p:attrNameLst>
                                      </p:cBhvr>
                                      <p:to>
                                        <p:strVal val="visible"/>
                                      </p:to>
                                    </p:set>
                                    <p:animEffect transition="in" filter="wipe(down)">
                                      <p:cBhvr>
                                        <p:cTn id="7" dur="500"/>
                                        <p:tgtEl>
                                          <p:spTgt spid="857091">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57091">
                                            <p:txEl>
                                              <p:pRg st="2" end="2"/>
                                            </p:txEl>
                                          </p:spTgt>
                                        </p:tgtEl>
                                        <p:attrNameLst>
                                          <p:attrName>style.visibility</p:attrName>
                                        </p:attrNameLst>
                                      </p:cBhvr>
                                      <p:to>
                                        <p:strVal val="visible"/>
                                      </p:to>
                                    </p:set>
                                    <p:animEffect transition="in" filter="wipe(down)">
                                      <p:cBhvr>
                                        <p:cTn id="10" dur="500"/>
                                        <p:tgtEl>
                                          <p:spTgt spid="857091">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857091">
                                            <p:txEl>
                                              <p:pRg st="4" end="4"/>
                                            </p:txEl>
                                          </p:spTgt>
                                        </p:tgtEl>
                                        <p:attrNameLst>
                                          <p:attrName>style.visibility</p:attrName>
                                        </p:attrNameLst>
                                      </p:cBhvr>
                                      <p:to>
                                        <p:strVal val="visible"/>
                                      </p:to>
                                    </p:set>
                                    <p:animEffect transition="in" filter="wipe(down)">
                                      <p:cBhvr>
                                        <p:cTn id="13" dur="500"/>
                                        <p:tgtEl>
                                          <p:spTgt spid="857091">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857091">
                                            <p:txEl>
                                              <p:pRg st="6" end="6"/>
                                            </p:txEl>
                                          </p:spTgt>
                                        </p:tgtEl>
                                        <p:attrNameLst>
                                          <p:attrName>style.visibility</p:attrName>
                                        </p:attrNameLst>
                                      </p:cBhvr>
                                      <p:to>
                                        <p:strVal val="visible"/>
                                      </p:to>
                                    </p:set>
                                    <p:animEffect transition="in" filter="wipe(down)">
                                      <p:cBhvr>
                                        <p:cTn id="16" dur="500"/>
                                        <p:tgtEl>
                                          <p:spTgt spid="857091">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857091">
                                            <p:txEl>
                                              <p:pRg st="8" end="8"/>
                                            </p:txEl>
                                          </p:spTgt>
                                        </p:tgtEl>
                                        <p:attrNameLst>
                                          <p:attrName>style.visibility</p:attrName>
                                        </p:attrNameLst>
                                      </p:cBhvr>
                                      <p:to>
                                        <p:strVal val="visible"/>
                                      </p:to>
                                    </p:set>
                                    <p:animEffect transition="in" filter="circle(in)">
                                      <p:cBhvr>
                                        <p:cTn id="21" dur="2000"/>
                                        <p:tgtEl>
                                          <p:spTgt spid="857091">
                                            <p:txEl>
                                              <p:pRg st="8" end="8"/>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857091">
                                            <p:txEl>
                                              <p:pRg st="10" end="10"/>
                                            </p:txEl>
                                          </p:spTgt>
                                        </p:tgtEl>
                                        <p:attrNameLst>
                                          <p:attrName>style.visibility</p:attrName>
                                        </p:attrNameLst>
                                      </p:cBhvr>
                                      <p:to>
                                        <p:strVal val="visible"/>
                                      </p:to>
                                    </p:set>
                                    <p:animEffect transition="in" filter="circle(in)">
                                      <p:cBhvr>
                                        <p:cTn id="24" dur="2000"/>
                                        <p:tgtEl>
                                          <p:spTgt spid="857091">
                                            <p:txEl>
                                              <p:pRg st="10" end="10"/>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857091">
                                            <p:txEl>
                                              <p:pRg st="12" end="12"/>
                                            </p:txEl>
                                          </p:spTgt>
                                        </p:tgtEl>
                                        <p:attrNameLst>
                                          <p:attrName>style.visibility</p:attrName>
                                        </p:attrNameLst>
                                      </p:cBhvr>
                                      <p:to>
                                        <p:strVal val="visible"/>
                                      </p:to>
                                    </p:set>
                                    <p:animEffect transition="in" filter="circle(in)">
                                      <p:cBhvr>
                                        <p:cTn id="27" dur="2000"/>
                                        <p:tgtEl>
                                          <p:spTgt spid="85709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9" name="Rectangle 3"/>
          <p:cNvSpPr>
            <a:spLocks noGrp="1" noChangeArrowheads="1"/>
          </p:cNvSpPr>
          <p:nvPr>
            <p:ph type="body" idx="1"/>
          </p:nvPr>
        </p:nvSpPr>
        <p:spPr>
          <a:xfrm>
            <a:off x="304800" y="381000"/>
            <a:ext cx="8686800" cy="5410200"/>
          </a:xfrm>
        </p:spPr>
        <p:txBody>
          <a:bodyPr/>
          <a:lstStyle/>
          <a:p>
            <a:pPr>
              <a:lnSpc>
                <a:spcPct val="9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b) </a:t>
            </a:r>
            <a:r>
              <a:rPr lang="sr-Latn-CS" altLang="sr-Latn-RS" sz="2400" b="1" u="sng" dirty="0">
                <a:solidFill>
                  <a:srgbClr val="333333"/>
                </a:solidFill>
                <a:effectLst>
                  <a:outerShdw blurRad="38100" dist="38100" dir="2700000" algn="tl">
                    <a:srgbClr val="000000"/>
                  </a:outerShdw>
                </a:effectLst>
                <a:latin typeface="Times New Roman" pitchFamily="18" charset="0"/>
              </a:rPr>
              <a:t>pobuđivanje u </a:t>
            </a:r>
            <a:r>
              <a:rPr lang="en-US" altLang="sr-Latn-RS" sz="2400" b="1" u="sng" dirty="0">
                <a:solidFill>
                  <a:srgbClr val="333333"/>
                </a:solidFill>
                <a:effectLst>
                  <a:outerShdw blurRad="38100" dist="38100" dir="2700000" algn="tl">
                    <a:srgbClr val="000000"/>
                  </a:outerShdw>
                </a:effectLst>
                <a:latin typeface="Times New Roman" pitchFamily="18" charset="0"/>
              </a:rPr>
              <a:t>NIR </a:t>
            </a:r>
            <a:r>
              <a:rPr lang="sr-Latn-CS" altLang="sr-Latn-RS" sz="2400" b="1" u="sng" dirty="0">
                <a:solidFill>
                  <a:srgbClr val="333333"/>
                </a:solidFill>
                <a:effectLst>
                  <a:outerShdw blurRad="38100" dist="38100" dir="2700000" algn="tl">
                    <a:srgbClr val="000000"/>
                  </a:outerShdw>
                </a:effectLst>
                <a:latin typeface="Times New Roman" pitchFamily="18" charset="0"/>
              </a:rPr>
              <a:t>oblasti </a:t>
            </a:r>
          </a:p>
          <a:p>
            <a:pPr>
              <a:lnSpc>
                <a:spcPct val="90000"/>
              </a:lnSpc>
              <a:buFontTx/>
              <a:buNone/>
            </a:pPr>
            <a:endParaRPr lang="pt-BR" altLang="sr-Latn-RS" sz="24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uglavnom </a:t>
            </a:r>
            <a:r>
              <a:rPr lang="sr-Latn-CS" altLang="sr-Latn-RS" sz="2400" b="1" dirty="0">
                <a:solidFill>
                  <a:srgbClr val="333333"/>
                </a:solidFill>
                <a:effectLst>
                  <a:outerShdw blurRad="38100" dist="38100" dir="2700000" algn="tl">
                    <a:srgbClr val="000000"/>
                  </a:outerShdw>
                </a:effectLst>
                <a:latin typeface="Times New Roman" pitchFamily="18" charset="0"/>
              </a:rPr>
              <a:t>kod rada sa FT instrumentima</a:t>
            </a:r>
          </a:p>
          <a:p>
            <a:pPr>
              <a:lnSpc>
                <a:spcPct val="9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pt-BR" altLang="sr-Latn-RS" sz="2400" b="1" dirty="0" smtClean="0">
                <a:solidFill>
                  <a:srgbClr val="333333"/>
                </a:solidFill>
                <a:effectLst>
                  <a:outerShdw blurRad="38100" dist="38100" dir="2700000" algn="tl">
                    <a:srgbClr val="000000"/>
                  </a:outerShdw>
                </a:effectLst>
                <a:latin typeface="Times New Roman" pitchFamily="18" charset="0"/>
              </a:rPr>
              <a:t>NIR </a:t>
            </a:r>
            <a:r>
              <a:rPr lang="pt-BR" altLang="sr-Latn-RS" sz="2400" b="1" dirty="0">
                <a:solidFill>
                  <a:srgbClr val="333333"/>
                </a:solidFill>
                <a:effectLst>
                  <a:outerShdw blurRad="38100" dist="38100" dir="2700000" algn="tl">
                    <a:srgbClr val="000000"/>
                  </a:outerShdw>
                </a:effectLst>
                <a:latin typeface="Times New Roman" pitchFamily="18" charset="0"/>
              </a:rPr>
              <a:t>laseri su uglavnom (Nd:YAG) (</a:t>
            </a:r>
            <a:r>
              <a:rPr lang="pt-BR" altLang="sr-Latn-RS" sz="2400" b="1" dirty="0" smtClean="0">
                <a:solidFill>
                  <a:srgbClr val="333333"/>
                </a:solidFill>
                <a:effectLst>
                  <a:outerShdw blurRad="38100" dist="38100" dir="2700000" algn="tl">
                    <a:srgbClr val="000000"/>
                  </a:outerShdw>
                </a:effectLst>
                <a:latin typeface="Times New Roman" pitchFamily="18" charset="0"/>
              </a:rPr>
              <a:t>neodi</a:t>
            </a:r>
            <a:r>
              <a:rPr lang="sr-Latn-RS" altLang="sr-Latn-RS" sz="2400" b="1" dirty="0" smtClean="0">
                <a:solidFill>
                  <a:srgbClr val="333333"/>
                </a:solidFill>
                <a:effectLst>
                  <a:outerShdw blurRad="38100" dist="38100" dir="2700000" algn="tl">
                    <a:srgbClr val="000000"/>
                  </a:outerShdw>
                </a:effectLst>
                <a:latin typeface="Times New Roman" pitchFamily="18" charset="0"/>
              </a:rPr>
              <a:t>ni</a:t>
            </a:r>
            <a:r>
              <a:rPr lang="pt-BR" altLang="sr-Latn-RS" sz="2400" b="1" dirty="0" smtClean="0">
                <a:solidFill>
                  <a:srgbClr val="333333"/>
                </a:solidFill>
                <a:effectLst>
                  <a:outerShdw blurRad="38100" dist="38100" dir="2700000" algn="tl">
                    <a:srgbClr val="000000"/>
                  </a:outerShdw>
                </a:effectLst>
                <a:latin typeface="Times New Roman" pitchFamily="18" charset="0"/>
              </a:rPr>
              <a:t>jum- </a:t>
            </a:r>
            <a:r>
              <a:rPr lang="pt-BR" altLang="sr-Latn-RS" sz="2400" b="1" dirty="0">
                <a:solidFill>
                  <a:srgbClr val="333333"/>
                </a:solidFill>
                <a:effectLst>
                  <a:outerShdw blurRad="38100" dist="38100" dir="2700000" algn="tl">
                    <a:srgbClr val="000000"/>
                  </a:outerShdw>
                </a:effectLst>
                <a:latin typeface="Times New Roman" pitchFamily="18" charset="0"/>
              </a:rPr>
              <a:t>itrijum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aluminijum garnet) koji emituju na</a:t>
            </a:r>
            <a:r>
              <a:rPr lang="pt-BR" altLang="sr-Latn-RS" sz="2400" b="1" dirty="0">
                <a:solidFill>
                  <a:srgbClr val="4D4D4D"/>
                </a:solidFill>
                <a:effectLst>
                  <a:outerShdw blurRad="38100" dist="38100" dir="2700000" algn="tl">
                    <a:srgbClr val="000000"/>
                  </a:outerShdw>
                </a:effectLst>
                <a:latin typeface="Times New Roman" pitchFamily="18" charset="0"/>
              </a:rPr>
              <a:t> </a:t>
            </a:r>
            <a:r>
              <a:rPr lang="pt-BR" altLang="sr-Latn-RS" sz="2400" b="1" dirty="0">
                <a:solidFill>
                  <a:srgbClr val="FF0066"/>
                </a:solidFill>
                <a:effectLst>
                  <a:outerShdw blurRad="38100" dist="38100" dir="2700000" algn="tl">
                    <a:srgbClr val="000000"/>
                  </a:outerShdw>
                </a:effectLst>
                <a:latin typeface="Times New Roman" pitchFamily="18" charset="0"/>
              </a:rPr>
              <a:t>1064 nm</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o</a:t>
            </a:r>
            <a:r>
              <a:rPr lang="en-US" altLang="sr-Latn-RS" sz="2400" b="1" dirty="0">
                <a:solidFill>
                  <a:srgbClr val="333333"/>
                </a:solidFill>
                <a:effectLst>
                  <a:outerShdw blurRad="38100" dist="38100" dir="2700000" algn="tl">
                    <a:srgbClr val="000000"/>
                  </a:outerShdw>
                </a:effectLst>
                <a:latin typeface="Times New Roman" pitchFamily="18" charset="0"/>
              </a:rPr>
              <a:t>vi </a:t>
            </a:r>
            <a:r>
              <a:rPr lang="en-US" altLang="sr-Latn-RS" sz="2400" b="1" dirty="0" err="1">
                <a:solidFill>
                  <a:srgbClr val="333333"/>
                </a:solidFill>
                <a:effectLst>
                  <a:outerShdw blurRad="38100" dist="38100" dir="2700000" algn="tl">
                    <a:srgbClr val="000000"/>
                  </a:outerShdw>
                </a:effectLst>
                <a:latin typeface="Times New Roman" pitchFamily="18" charset="0"/>
              </a:rPr>
              <a:t>laseri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su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pogodni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jer</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imaju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malu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energiju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kojom</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smtClean="0">
                <a:solidFill>
                  <a:srgbClr val="333333"/>
                </a:solidFill>
                <a:effectLst>
                  <a:outerShdw blurRad="38100" dist="38100" dir="2700000" algn="tl">
                    <a:srgbClr val="000000"/>
                  </a:outerShdw>
                </a:effectLst>
                <a:latin typeface="Times New Roman" pitchFamily="18" charset="0"/>
              </a:rPr>
              <a:t>u </a:t>
            </a:r>
            <a:r>
              <a:rPr lang="sr-Latn-CS" altLang="sr-Latn-RS" sz="2400" b="1" dirty="0">
                <a:solidFill>
                  <a:srgbClr val="333333"/>
                </a:solidFill>
                <a:effectLst>
                  <a:outerShdw blurRad="38100" dist="38100" dir="2700000" algn="tl">
                    <a:srgbClr val="000000"/>
                  </a:outerShdw>
                </a:effectLst>
                <a:latin typeface="Times New Roman" pitchFamily="18" charset="0"/>
              </a:rPr>
              <a:t>najvećem broju slučajeva, </a:t>
            </a:r>
            <a:r>
              <a:rPr lang="en-US" altLang="sr-Latn-RS" sz="2400" b="1" u="sng" dirty="0" smtClean="0">
                <a:solidFill>
                  <a:srgbClr val="FF0066"/>
                </a:solidFill>
                <a:effectLst>
                  <a:outerShdw blurRad="38100" dist="38100" dir="2700000" algn="tl">
                    <a:srgbClr val="000000"/>
                  </a:outerShdw>
                </a:effectLst>
                <a:latin typeface="Times New Roman" pitchFamily="18" charset="0"/>
              </a:rPr>
              <a:t>ne </a:t>
            </a:r>
            <a:r>
              <a:rPr lang="en-US" altLang="sr-Latn-RS" sz="2400" b="1" u="sng" dirty="0" err="1">
                <a:solidFill>
                  <a:srgbClr val="FF0066"/>
                </a:solidFill>
                <a:effectLst>
                  <a:outerShdw blurRad="38100" dist="38100" dir="2700000" algn="tl">
                    <a:srgbClr val="000000"/>
                  </a:outerShdw>
                </a:effectLst>
                <a:latin typeface="Times New Roman" pitchFamily="18" charset="0"/>
              </a:rPr>
              <a:t>može</a:t>
            </a:r>
            <a:r>
              <a:rPr lang="en-US" altLang="sr-Latn-RS" sz="2400" b="1" u="sng" dirty="0">
                <a:solidFill>
                  <a:srgbClr val="FF0066"/>
                </a:solidFill>
                <a:effectLst>
                  <a:outerShdw blurRad="38100" dist="38100" dir="2700000" algn="tl">
                    <a:srgbClr val="000000"/>
                  </a:outerShdw>
                </a:effectLst>
                <a:latin typeface="Times New Roman" pitchFamily="18" charset="0"/>
              </a:rPr>
              <a:t> da se </a:t>
            </a:r>
            <a:r>
              <a:rPr lang="en-US" altLang="sr-Latn-RS" sz="2400" b="1" u="sng" dirty="0" err="1">
                <a:solidFill>
                  <a:srgbClr val="FF0066"/>
                </a:solidFill>
                <a:effectLst>
                  <a:outerShdw blurRad="38100" dist="38100" dir="2700000" algn="tl">
                    <a:srgbClr val="000000"/>
                  </a:outerShdw>
                </a:effectLst>
                <a:latin typeface="Times New Roman" pitchFamily="18" charset="0"/>
              </a:rPr>
              <a:t>pobudi</a:t>
            </a:r>
            <a:r>
              <a:rPr lang="en-US" altLang="sr-Latn-RS" sz="2400" b="1" u="sng" dirty="0">
                <a:solidFill>
                  <a:srgbClr val="FF0066"/>
                </a:solidFill>
                <a:effectLst>
                  <a:outerShdw blurRad="38100" dist="38100" dir="2700000" algn="tl">
                    <a:srgbClr val="000000"/>
                  </a:outerShdw>
                </a:effectLst>
                <a:latin typeface="Times New Roman" pitchFamily="18" charset="0"/>
              </a:rPr>
              <a:t> </a:t>
            </a:r>
            <a:r>
              <a:rPr lang="sr-Latn-C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u="sng" dirty="0" err="1">
                <a:solidFill>
                  <a:srgbClr val="FF0066"/>
                </a:solidFill>
                <a:effectLst>
                  <a:outerShdw blurRad="38100" dist="38100" dir="2700000" algn="tl">
                    <a:srgbClr val="000000"/>
                  </a:outerShdw>
                </a:effectLst>
                <a:latin typeface="Times New Roman" pitchFamily="18" charset="0"/>
              </a:rPr>
              <a:t>fluorescencija</a:t>
            </a:r>
            <a:endParaRPr lang="sr-Latn-CS" altLang="sr-Latn-RS" sz="2400" b="1" u="sng" dirty="0">
              <a:solidFill>
                <a:srgbClr val="FF0066"/>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sr-Latn-CS" altLang="sr-Latn-RS" sz="2400" b="1" u="sng" dirty="0">
              <a:solidFill>
                <a:srgbClr val="4D4D4D"/>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n</a:t>
            </a:r>
            <a:r>
              <a:rPr lang="en-US" altLang="sr-Latn-RS" sz="2400" b="1" dirty="0" err="1">
                <a:solidFill>
                  <a:srgbClr val="333333"/>
                </a:solidFill>
                <a:effectLst>
                  <a:outerShdw blurRad="38100" dist="38100" dir="2700000" algn="tl">
                    <a:srgbClr val="000000"/>
                  </a:outerShdw>
                </a:effectLst>
                <a:latin typeface="Times New Roman" pitchFamily="18" charset="0"/>
              </a:rPr>
              <a:t>epovoljnost</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ovi</a:t>
            </a:r>
            <a:r>
              <a:rPr lang="sr-Latn-CS" altLang="sr-Latn-RS" sz="2400" b="1" dirty="0">
                <a:solidFill>
                  <a:srgbClr val="333333"/>
                </a:solidFill>
                <a:effectLst>
                  <a:outerShdw blurRad="38100" dist="38100" dir="2700000" algn="tl">
                    <a:srgbClr val="000000"/>
                  </a:outerShdw>
                </a:effectLst>
                <a:latin typeface="Times New Roman" pitchFamily="18" charset="0"/>
              </a:rPr>
              <a:t>h</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lasera</a:t>
            </a:r>
            <a:r>
              <a:rPr lang="en-US" altLang="sr-Latn-RS" sz="2400" b="1" dirty="0">
                <a:solidFill>
                  <a:srgbClr val="333333"/>
                </a:solidFill>
                <a:effectLst>
                  <a:outerShdw blurRad="38100" dist="38100" dir="2700000" algn="tl">
                    <a:srgbClr val="000000"/>
                  </a:outerShdw>
                </a:effectLst>
                <a:latin typeface="Times New Roman" pitchFamily="18" charset="0"/>
              </a:rPr>
              <a:t> je </a:t>
            </a:r>
            <a:r>
              <a:rPr lang="en-US" altLang="sr-Latn-RS" sz="2400" b="1" dirty="0" err="1">
                <a:solidFill>
                  <a:srgbClr val="333333"/>
                </a:solidFill>
                <a:effectLst>
                  <a:outerShdw blurRad="38100" dist="38100" dir="2700000" algn="tl">
                    <a:srgbClr val="000000"/>
                  </a:outerShdw>
                </a:effectLst>
                <a:latin typeface="Times New Roman" pitchFamily="18" charset="0"/>
              </a:rPr>
              <a:t>što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je</a:t>
            </a:r>
            <a:r>
              <a:rPr lang="sr-Latn-CS" altLang="sr-Latn-RS" sz="2400" b="1" dirty="0">
                <a:solidFill>
                  <a:srgbClr val="4D4D4D"/>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zbog</a:t>
            </a:r>
            <a:r>
              <a:rPr lang="en-US" altLang="sr-Latn-RS" sz="2400" b="1" dirty="0">
                <a:solidFill>
                  <a:srgbClr val="FF0066"/>
                </a:solidFill>
                <a:effectLst>
                  <a:outerShdw blurRad="38100" dist="38100" dir="2700000" algn="tl">
                    <a:srgbClr val="000000"/>
                  </a:outerShdw>
                </a:effectLst>
                <a:latin typeface="Times New Roman" pitchFamily="18" charset="0"/>
              </a:rPr>
              <a:t> male </a:t>
            </a:r>
            <a:r>
              <a:rPr lang="en-US" altLang="sr-Latn-RS" sz="2400" b="1" dirty="0" err="1">
                <a:solidFill>
                  <a:srgbClr val="FF0066"/>
                </a:solidFill>
                <a:effectLst>
                  <a:outerShdw blurRad="38100" dist="38100" dir="2700000" algn="tl">
                    <a:srgbClr val="000000"/>
                  </a:outerShdw>
                </a:effectLst>
                <a:latin typeface="Times New Roman" pitchFamily="18" charset="0"/>
              </a:rPr>
              <a:t>energije</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i</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sr-Latn-C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intenzitet</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rasejan</a:t>
            </a:r>
            <a:r>
              <a:rPr lang="sr-Latn-CS" altLang="sr-Latn-RS" sz="2400" b="1" dirty="0">
                <a:solidFill>
                  <a:srgbClr val="FF0066"/>
                </a:solidFill>
                <a:effectLst>
                  <a:outerShdw blurRad="38100" dist="38100" dir="2700000" algn="tl">
                    <a:srgbClr val="000000"/>
                  </a:outerShdw>
                </a:effectLst>
                <a:latin typeface="Times New Roman" pitchFamily="18" charset="0"/>
              </a:rPr>
              <a:t>ja</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manji</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(I=kP</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sr-Latn-CS" altLang="sr-Latn-RS" sz="2000" b="1" baseline="30000" dirty="0">
                <a:solidFill>
                  <a:srgbClr val="333333"/>
                </a:solidFill>
                <a:effectLst>
                  <a:outerShdw blurRad="38100" dist="38100" dir="2700000" algn="tl">
                    <a:srgbClr val="000000"/>
                  </a:outerShdw>
                </a:effectLst>
                <a:latin typeface="Times New Roman" pitchFamily="18" charset="0"/>
                <a:sym typeface="Symbol" pitchFamily="18" charset="2"/>
              </a:rPr>
              <a:t>2</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sr-Latn-CS" altLang="sr-Latn-RS" sz="2000" b="1" baseline="30000" dirty="0">
                <a:solidFill>
                  <a:srgbClr val="FF0066"/>
                </a:solidFill>
                <a:effectLst>
                  <a:outerShdw blurRad="38100" dist="38100" dir="2700000" algn="tl">
                    <a:srgbClr val="000000"/>
                  </a:outerShdw>
                </a:effectLst>
                <a:latin typeface="Times New Roman" pitchFamily="18" charset="0"/>
                <a:sym typeface="Symbol" pitchFamily="18" charset="2"/>
              </a:rPr>
              <a:t>4</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sr-Latn-CS" altLang="sr-Latn-RS" sz="2000" b="1" dirty="0">
              <a:solidFill>
                <a:srgbClr val="4D4D4D"/>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664579">
                                            <p:txEl>
                                              <p:pRg st="0" end="0"/>
                                            </p:txEl>
                                          </p:spTgt>
                                        </p:tgtEl>
                                        <p:attrNameLst>
                                          <p:attrName>style.visibility</p:attrName>
                                        </p:attrNameLst>
                                      </p:cBhvr>
                                      <p:to>
                                        <p:strVal val="visible"/>
                                      </p:to>
                                    </p:set>
                                    <p:anim calcmode="lin" valueType="num">
                                      <p:cBhvr>
                                        <p:cTn id="7" dur="1000" fill="hold"/>
                                        <p:tgtEl>
                                          <p:spTgt spid="66457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6457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64579">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664579">
                                            <p:txEl>
                                              <p:pRg st="2" end="2"/>
                                            </p:txEl>
                                          </p:spTgt>
                                        </p:tgtEl>
                                        <p:attrNameLst>
                                          <p:attrName>style.visibility</p:attrName>
                                        </p:attrNameLst>
                                      </p:cBhvr>
                                      <p:to>
                                        <p:strVal val="visible"/>
                                      </p:to>
                                    </p:set>
                                    <p:anim calcmode="lin" valueType="num">
                                      <p:cBhvr>
                                        <p:cTn id="12" dur="1000" fill="hold"/>
                                        <p:tgtEl>
                                          <p:spTgt spid="664579">
                                            <p:txEl>
                                              <p:pRg st="2" end="2"/>
                                            </p:txEl>
                                          </p:spTgt>
                                        </p:tgtEl>
                                        <p:attrNameLst>
                                          <p:attrName>ppt_x</p:attrName>
                                        </p:attrNameLst>
                                      </p:cBhvr>
                                      <p:tavLst>
                                        <p:tav tm="0">
                                          <p:val>
                                            <p:strVal val="#ppt_x-.2"/>
                                          </p:val>
                                        </p:tav>
                                        <p:tav tm="100000">
                                          <p:val>
                                            <p:strVal val="#ppt_x"/>
                                          </p:val>
                                        </p:tav>
                                      </p:tavLst>
                                    </p:anim>
                                    <p:anim calcmode="lin" valueType="num">
                                      <p:cBhvr>
                                        <p:cTn id="13" dur="1000" fill="hold"/>
                                        <p:tgtEl>
                                          <p:spTgt spid="66457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64579">
                                            <p:txEl>
                                              <p:pRg st="2" end="2"/>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664579">
                                            <p:txEl>
                                              <p:pRg st="4" end="4"/>
                                            </p:txEl>
                                          </p:spTgt>
                                        </p:tgtEl>
                                        <p:attrNameLst>
                                          <p:attrName>style.visibility</p:attrName>
                                        </p:attrNameLst>
                                      </p:cBhvr>
                                      <p:to>
                                        <p:strVal val="visible"/>
                                      </p:to>
                                    </p:set>
                                    <p:anim calcmode="lin" valueType="num">
                                      <p:cBhvr>
                                        <p:cTn id="17" dur="1000" fill="hold"/>
                                        <p:tgtEl>
                                          <p:spTgt spid="664579">
                                            <p:txEl>
                                              <p:pRg st="4" end="4"/>
                                            </p:txEl>
                                          </p:spTgt>
                                        </p:tgtEl>
                                        <p:attrNameLst>
                                          <p:attrName>ppt_x</p:attrName>
                                        </p:attrNameLst>
                                      </p:cBhvr>
                                      <p:tavLst>
                                        <p:tav tm="0">
                                          <p:val>
                                            <p:strVal val="#ppt_x-.2"/>
                                          </p:val>
                                        </p:tav>
                                        <p:tav tm="100000">
                                          <p:val>
                                            <p:strVal val="#ppt_x"/>
                                          </p:val>
                                        </p:tav>
                                      </p:tavLst>
                                    </p:anim>
                                    <p:anim calcmode="lin" valueType="num">
                                      <p:cBhvr>
                                        <p:cTn id="18" dur="1000" fill="hold"/>
                                        <p:tgtEl>
                                          <p:spTgt spid="66457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664579">
                                            <p:txEl>
                                              <p:pRg st="4" end="4"/>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664579">
                                            <p:txEl>
                                              <p:pRg st="6" end="6"/>
                                            </p:txEl>
                                          </p:spTgt>
                                        </p:tgtEl>
                                        <p:attrNameLst>
                                          <p:attrName>style.visibility</p:attrName>
                                        </p:attrNameLst>
                                      </p:cBhvr>
                                      <p:to>
                                        <p:strVal val="visible"/>
                                      </p:to>
                                    </p:set>
                                    <p:anim calcmode="lin" valueType="num">
                                      <p:cBhvr>
                                        <p:cTn id="22" dur="1000" fill="hold"/>
                                        <p:tgtEl>
                                          <p:spTgt spid="664579">
                                            <p:txEl>
                                              <p:pRg st="6" end="6"/>
                                            </p:txEl>
                                          </p:spTgt>
                                        </p:tgtEl>
                                        <p:attrNameLst>
                                          <p:attrName>ppt_x</p:attrName>
                                        </p:attrNameLst>
                                      </p:cBhvr>
                                      <p:tavLst>
                                        <p:tav tm="0">
                                          <p:val>
                                            <p:strVal val="#ppt_x-.2"/>
                                          </p:val>
                                        </p:tav>
                                        <p:tav tm="100000">
                                          <p:val>
                                            <p:strVal val="#ppt_x"/>
                                          </p:val>
                                        </p:tav>
                                      </p:tavLst>
                                    </p:anim>
                                    <p:anim calcmode="lin" valueType="num">
                                      <p:cBhvr>
                                        <p:cTn id="23" dur="1000" fill="hold"/>
                                        <p:tgtEl>
                                          <p:spTgt spid="664579">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664579">
                                            <p:txEl>
                                              <p:pRg st="6" end="6"/>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664579">
                                            <p:txEl>
                                              <p:pRg st="8" end="8"/>
                                            </p:txEl>
                                          </p:spTgt>
                                        </p:tgtEl>
                                        <p:attrNameLst>
                                          <p:attrName>style.visibility</p:attrName>
                                        </p:attrNameLst>
                                      </p:cBhvr>
                                      <p:to>
                                        <p:strVal val="visible"/>
                                      </p:to>
                                    </p:set>
                                    <p:anim calcmode="lin" valueType="num">
                                      <p:cBhvr>
                                        <p:cTn id="27" dur="1000" fill="hold"/>
                                        <p:tgtEl>
                                          <p:spTgt spid="664579">
                                            <p:txEl>
                                              <p:pRg st="8" end="8"/>
                                            </p:txEl>
                                          </p:spTgt>
                                        </p:tgtEl>
                                        <p:attrNameLst>
                                          <p:attrName>ppt_x</p:attrName>
                                        </p:attrNameLst>
                                      </p:cBhvr>
                                      <p:tavLst>
                                        <p:tav tm="0">
                                          <p:val>
                                            <p:strVal val="#ppt_x-.2"/>
                                          </p:val>
                                        </p:tav>
                                        <p:tav tm="100000">
                                          <p:val>
                                            <p:strVal val="#ppt_x"/>
                                          </p:val>
                                        </p:tav>
                                      </p:tavLst>
                                    </p:anim>
                                    <p:anim calcmode="lin" valueType="num">
                                      <p:cBhvr>
                                        <p:cTn id="28" dur="1000" fill="hold"/>
                                        <p:tgtEl>
                                          <p:spTgt spid="664579">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6457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02" name="Rectangle 2"/>
          <p:cNvSpPr>
            <a:spLocks noChangeArrowheads="1"/>
          </p:cNvSpPr>
          <p:nvPr/>
        </p:nvSpPr>
        <p:spPr bwMode="auto">
          <a:xfrm>
            <a:off x="228600" y="762000"/>
            <a:ext cx="3130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333333"/>
                </a:solidFill>
                <a:effectLst>
                  <a:outerShdw blurRad="38100" dist="38100" dir="2700000" algn="tl">
                    <a:srgbClr val="000000"/>
                  </a:outerShdw>
                </a:effectLst>
                <a:latin typeface="Times New Roman" pitchFamily="18" charset="0"/>
              </a:rPr>
              <a:t>struktura biotina - vitamina B</a:t>
            </a:r>
            <a:endParaRPr lang="en-US" altLang="sr-Latn-RS" b="1">
              <a:solidFill>
                <a:srgbClr val="333333"/>
              </a:solidFill>
              <a:effectLst>
                <a:outerShdw blurRad="38100" dist="38100" dir="2700000" algn="tl">
                  <a:srgbClr val="000000"/>
                </a:outerShdw>
              </a:effectLst>
              <a:latin typeface="Times New Roman" pitchFamily="18" charset="0"/>
            </a:endParaRPr>
          </a:p>
        </p:txBody>
      </p:sp>
      <p:pic>
        <p:nvPicPr>
          <p:cNvPr id="921603" name="Picture 3" descr="http://upload.wikimedia.org/wikipedia/commons/5/5a/PDB_1sws_EB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966632"/>
            <a:ext cx="3429000" cy="25717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21604" name="Rectangle 4"/>
          <p:cNvSpPr>
            <a:spLocks noChangeArrowheads="1"/>
          </p:cNvSpPr>
          <p:nvPr/>
        </p:nvSpPr>
        <p:spPr bwMode="auto">
          <a:xfrm>
            <a:off x="4267200" y="3048000"/>
            <a:ext cx="4686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333333"/>
                </a:solidFill>
                <a:effectLst>
                  <a:outerShdw blurRad="38100" dist="38100" dir="2700000" algn="tl">
                    <a:srgbClr val="000000"/>
                  </a:outerShdw>
                </a:effectLst>
                <a:latin typeface="Times New Roman" pitchFamily="18" charset="0"/>
              </a:rPr>
              <a:t>struktura avidina (proteina koji vezuje biotin)</a:t>
            </a:r>
            <a:endParaRPr lang="en-US" altLang="sr-Latn-RS" b="1">
              <a:solidFill>
                <a:srgbClr val="333333"/>
              </a:solidFill>
              <a:effectLst>
                <a:outerShdw blurRad="38100" dist="38100" dir="2700000" algn="tl">
                  <a:srgbClr val="000000"/>
                </a:outerShdw>
              </a:effectLst>
              <a:latin typeface="Times New Roman" pitchFamily="18" charset="0"/>
            </a:endParaRPr>
          </a:p>
        </p:txBody>
      </p:sp>
      <p:pic>
        <p:nvPicPr>
          <p:cNvPr id="921606" name="Picture 6" descr="File:Biotin structure J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200" y="457200"/>
            <a:ext cx="3211513" cy="1795463"/>
          </a:xfrm>
          <a:prstGeom prst="rect">
            <a:avLst/>
          </a:prstGeom>
          <a:noFill/>
          <a:ln>
            <a:noFill/>
          </a:ln>
          <a:effectLst>
            <a:glow rad="101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20" name="AutoShape 20"/>
          <p:cNvSpPr>
            <a:spLocks noChangeArrowheads="1"/>
          </p:cNvSpPr>
          <p:nvPr/>
        </p:nvSpPr>
        <p:spPr bwMode="auto">
          <a:xfrm>
            <a:off x="4038600" y="2919412"/>
            <a:ext cx="457200" cy="257175"/>
          </a:xfrm>
          <a:prstGeom prst="leftArrow">
            <a:avLst>
              <a:gd name="adj1" fmla="val 50000"/>
              <a:gd name="adj2" fmla="val 44444"/>
            </a:avLst>
          </a:prstGeom>
          <a:solidFill>
            <a:srgbClr val="4D4D4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921621" name="AutoShape 21"/>
          <p:cNvSpPr>
            <a:spLocks noChangeArrowheads="1"/>
          </p:cNvSpPr>
          <p:nvPr/>
        </p:nvSpPr>
        <p:spPr bwMode="auto">
          <a:xfrm rot="10671145">
            <a:off x="2590800" y="1143000"/>
            <a:ext cx="457200" cy="257175"/>
          </a:xfrm>
          <a:prstGeom prst="leftArrow">
            <a:avLst>
              <a:gd name="adj1" fmla="val 50000"/>
              <a:gd name="adj2" fmla="val 44444"/>
            </a:avLst>
          </a:prstGeom>
          <a:solidFill>
            <a:srgbClr val="4D4D4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pic>
        <p:nvPicPr>
          <p:cNvPr id="921622"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7218" y="3810000"/>
            <a:ext cx="4954211" cy="25654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21631" name="Line 31"/>
          <p:cNvSpPr>
            <a:spLocks noChangeShapeType="1"/>
          </p:cNvSpPr>
          <p:nvPr/>
        </p:nvSpPr>
        <p:spPr bwMode="auto">
          <a:xfrm flipV="1">
            <a:off x="5410200" y="4495800"/>
            <a:ext cx="1752600" cy="76200"/>
          </a:xfrm>
          <a:prstGeom prst="line">
            <a:avLst/>
          </a:prstGeom>
          <a:noFill/>
          <a:ln w="9525">
            <a:solidFill>
              <a:srgbClr val="339966"/>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921632" name="Line 32"/>
          <p:cNvSpPr>
            <a:spLocks noChangeShapeType="1"/>
          </p:cNvSpPr>
          <p:nvPr/>
        </p:nvSpPr>
        <p:spPr bwMode="auto">
          <a:xfrm flipV="1">
            <a:off x="5181600" y="4800600"/>
            <a:ext cx="2057400" cy="0"/>
          </a:xfrm>
          <a:prstGeom prst="line">
            <a:avLst/>
          </a:prstGeom>
          <a:noFill/>
          <a:ln w="9525">
            <a:solidFill>
              <a:srgbClr val="0080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921633" name="Line 33"/>
          <p:cNvSpPr>
            <a:spLocks noChangeShapeType="1"/>
          </p:cNvSpPr>
          <p:nvPr/>
        </p:nvSpPr>
        <p:spPr bwMode="auto">
          <a:xfrm flipV="1">
            <a:off x="5410200" y="4343400"/>
            <a:ext cx="1981200" cy="76200"/>
          </a:xfrm>
          <a:prstGeom prst="line">
            <a:avLst/>
          </a:prstGeom>
          <a:noFill/>
          <a:ln w="9525">
            <a:solidFill>
              <a:srgbClr val="339966"/>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235" name="Rectangle 3"/>
          <p:cNvSpPr>
            <a:spLocks noGrp="1" noChangeArrowheads="1"/>
          </p:cNvSpPr>
          <p:nvPr>
            <p:ph type="body" idx="1"/>
          </p:nvPr>
        </p:nvSpPr>
        <p:spPr>
          <a:xfrm>
            <a:off x="457200" y="457200"/>
            <a:ext cx="8229600" cy="6019800"/>
          </a:xfrm>
        </p:spPr>
        <p:txBody>
          <a:bodyPr/>
          <a:lstStyle/>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u </a:t>
            </a:r>
            <a:r>
              <a:rPr lang="sr-Latn-CS" altLang="sr-Latn-RS" sz="1800" b="1" dirty="0">
                <a:solidFill>
                  <a:srgbClr val="333333"/>
                </a:solidFill>
                <a:effectLst>
                  <a:outerShdw blurRad="38100" dist="38100" dir="2700000" algn="tl">
                    <a:srgbClr val="000000"/>
                  </a:outerShdw>
                </a:effectLst>
                <a:latin typeface="Times New Roman" pitchFamily="18" charset="0"/>
              </a:rPr>
              <a:t>novije vreme se sve više koristi imobilizacija antitela  pomoću molekula </a:t>
            </a:r>
            <a:r>
              <a:rPr lang="sr-Latn-CS" altLang="sr-Latn-RS" sz="1800" b="1" dirty="0" smtClean="0">
                <a:solidFill>
                  <a:srgbClr val="333333"/>
                </a:solidFill>
                <a:effectLst>
                  <a:outerShdw blurRad="38100" dist="38100" dir="2700000" algn="tl">
                    <a:srgbClr val="000000"/>
                  </a:outerShdw>
                </a:effectLst>
                <a:latin typeface="Times New Roman" pitchFamily="18" charset="0"/>
              </a:rPr>
              <a:t>DNK </a:t>
            </a:r>
            <a:r>
              <a:rPr lang="sr-Latn-CS" altLang="sr-Latn-RS" sz="1800" b="1" dirty="0">
                <a:solidFill>
                  <a:srgbClr val="333333"/>
                </a:solidFill>
                <a:effectLst>
                  <a:outerShdw blurRad="38100" dist="38100" dir="2700000" algn="tl">
                    <a:srgbClr val="000000"/>
                  </a:outerShdw>
                </a:effectLst>
                <a:latin typeface="Times New Roman" pitchFamily="18" charset="0"/>
              </a:rPr>
              <a:t>(tzv. </a:t>
            </a:r>
            <a:r>
              <a:rPr lang="en-US" altLang="sr-Latn-RS" sz="1800" i="1" dirty="0">
                <a:solidFill>
                  <a:srgbClr val="FF0066"/>
                </a:solidFill>
                <a:effectLst>
                  <a:outerShdw blurRad="38100" dist="38100" dir="2700000" algn="tl">
                    <a:srgbClr val="000000"/>
                  </a:outerShdw>
                </a:effectLst>
                <a:latin typeface="Times New Roman" pitchFamily="18" charset="0"/>
              </a:rPr>
              <a:t>DNA-directed immobilization</a:t>
            </a:r>
            <a:r>
              <a:rPr lang="sr-Latn-CS" altLang="sr-Latn-RS" sz="1800" b="1" dirty="0">
                <a:solidFill>
                  <a:srgbClr val="333333"/>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koriste </a:t>
            </a:r>
            <a:r>
              <a:rPr lang="sr-Latn-CS" altLang="sr-Latn-RS" sz="1800" b="1" dirty="0">
                <a:solidFill>
                  <a:srgbClr val="333333"/>
                </a:solidFill>
                <a:effectLst>
                  <a:outerShdw blurRad="38100" dist="38100" dir="2700000" algn="tl">
                    <a:srgbClr val="000000"/>
                  </a:outerShdw>
                </a:effectLst>
                <a:latin typeface="Times New Roman" pitchFamily="18" charset="0"/>
              </a:rPr>
              <a:t>se jednostruki lanac molekula DNK </a:t>
            </a:r>
            <a:r>
              <a:rPr lang="sr-Latn-CS" altLang="sr-Latn-RS" sz="1800" b="1" dirty="0" smtClean="0">
                <a:solidFill>
                  <a:srgbClr val="333333"/>
                </a:solidFill>
                <a:effectLst>
                  <a:outerShdw blurRad="38100" dist="38100" dir="2700000" algn="tl">
                    <a:srgbClr val="000000"/>
                  </a:outerShdw>
                </a:effectLst>
                <a:latin typeface="Times New Roman" pitchFamily="18" charset="0"/>
              </a:rPr>
              <a:t>(</a:t>
            </a:r>
            <a:r>
              <a:rPr lang="en-US" altLang="sr-Latn-RS" sz="1800" b="1" i="1" dirty="0">
                <a:solidFill>
                  <a:srgbClr val="333333"/>
                </a:solidFill>
                <a:latin typeface="Times New Roman" pitchFamily="18" charset="0"/>
              </a:rPr>
              <a:t>single-stranded DNA</a:t>
            </a:r>
            <a:r>
              <a:rPr lang="sr-Latn-CS" altLang="sr-Latn-RS" sz="1800" b="1" i="1" dirty="0">
                <a:solidFill>
                  <a:srgbClr val="333333"/>
                </a:solidFill>
                <a:latin typeface="Times New Roman" pitchFamily="18" charset="0"/>
              </a:rPr>
              <a:t> – </a:t>
            </a:r>
            <a:r>
              <a:rPr lang="sr-Latn-CS" altLang="sr-Latn-RS" sz="1800" b="1" i="1" dirty="0" smtClean="0">
                <a:solidFill>
                  <a:srgbClr val="333333"/>
                </a:solidFill>
                <a:latin typeface="Times New Roman" pitchFamily="18" charset="0"/>
              </a:rPr>
              <a:t>ssDNA</a:t>
            </a:r>
            <a:r>
              <a:rPr lang="sr-Latn-CS" altLang="sr-Latn-RS" sz="1800" b="1" dirty="0">
                <a:solidFill>
                  <a:srgbClr val="333333"/>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FF0066"/>
                </a:solidFill>
                <a:effectLst>
                  <a:outerShdw blurRad="38100" dist="38100" dir="2700000" algn="tl">
                    <a:srgbClr val="000000"/>
                  </a:outerShdw>
                </a:effectLst>
                <a:latin typeface="Times New Roman" pitchFamily="18" charset="0"/>
              </a:rPr>
              <a:t>imobilizacija </a:t>
            </a:r>
            <a:r>
              <a:rPr lang="sr-Latn-CS" altLang="sr-Latn-RS" sz="1800" b="1" dirty="0">
                <a:solidFill>
                  <a:srgbClr val="FF0066"/>
                </a:solidFill>
                <a:effectLst>
                  <a:outerShdw blurRad="38100" dist="38100" dir="2700000" algn="tl">
                    <a:srgbClr val="000000"/>
                  </a:outerShdw>
                </a:effectLst>
                <a:latin typeface="Times New Roman" pitchFamily="18" charset="0"/>
              </a:rPr>
              <a:t>proteina se vrši njihovim vezivanjem sa </a:t>
            </a:r>
            <a:r>
              <a:rPr lang="sr-Latn-CS" altLang="sr-Latn-RS" sz="1800" b="1" dirty="0" smtClean="0">
                <a:solidFill>
                  <a:srgbClr val="FF0066"/>
                </a:solidFill>
                <a:effectLst>
                  <a:outerShdw blurRad="38100" dist="38100" dir="2700000" algn="tl">
                    <a:srgbClr val="000000"/>
                  </a:outerShdw>
                </a:effectLst>
                <a:latin typeface="Times New Roman" pitchFamily="18" charset="0"/>
              </a:rPr>
              <a:t>komplementarnim </a:t>
            </a:r>
            <a:r>
              <a:rPr lang="sr-Latn-CS" altLang="sr-Latn-RS" sz="1800" b="1" dirty="0" smtClean="0">
                <a:solidFill>
                  <a:srgbClr val="FF0066"/>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ssDNK sekvencama (hibridizacija*)</a:t>
            </a: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4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400" b="1" dirty="0" smtClean="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4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1400" b="1" dirty="0" smtClean="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1600" b="1" dirty="0" smtClean="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dirty="0" smtClean="0">
                <a:solidFill>
                  <a:srgbClr val="333333"/>
                </a:solidFill>
                <a:effectLst>
                  <a:outerShdw blurRad="38100" dist="38100" dir="2700000" algn="tl">
                    <a:srgbClr val="000000"/>
                  </a:outerShdw>
                </a:effectLst>
                <a:latin typeface="Times New Roman" pitchFamily="18" charset="0"/>
              </a:rPr>
              <a:t>* </a:t>
            </a:r>
            <a:r>
              <a:rPr lang="sr-Latn-CS" altLang="sr-Latn-RS" sz="1800" i="1" dirty="0">
                <a:solidFill>
                  <a:srgbClr val="333333"/>
                </a:solidFill>
                <a:effectLst>
                  <a:outerShdw blurRad="38100" dist="38100" dir="2700000" algn="tl">
                    <a:srgbClr val="000000"/>
                  </a:outerShdw>
                </a:effectLst>
                <a:latin typeface="Times New Roman" pitchFamily="18" charset="0"/>
              </a:rPr>
              <a:t>hibridizacija – molekularno-biološka tehnika koja meri genetsku sličnost između </a:t>
            </a:r>
            <a:r>
              <a:rPr lang="sr-Latn-CS" altLang="sr-Latn-RS" sz="1800" i="1" dirty="0" smtClean="0">
                <a:solidFill>
                  <a:srgbClr val="333333"/>
                </a:solidFill>
                <a:effectLst>
                  <a:outerShdw blurRad="38100" dist="38100" dir="2700000" algn="tl">
                    <a:srgbClr val="000000"/>
                  </a:outerShdw>
                </a:effectLst>
                <a:latin typeface="Times New Roman" pitchFamily="18" charset="0"/>
              </a:rPr>
              <a:t>DNK  </a:t>
            </a:r>
            <a:r>
              <a:rPr lang="sr-Latn-CS" altLang="sr-Latn-RS" sz="1800" i="1" dirty="0">
                <a:solidFill>
                  <a:srgbClr val="333333"/>
                </a:solidFill>
                <a:effectLst>
                  <a:outerShdw blurRad="38100" dist="38100" dir="2700000" algn="tl">
                    <a:srgbClr val="000000"/>
                  </a:outerShdw>
                </a:effectLst>
                <a:latin typeface="Times New Roman" pitchFamily="18" charset="0"/>
              </a:rPr>
              <a:t>sekvencija</a:t>
            </a:r>
          </a:p>
          <a:p>
            <a:pPr>
              <a:lnSpc>
                <a:spcPct val="80000"/>
              </a:lnSpc>
              <a:buFontTx/>
              <a:buNone/>
            </a:pPr>
            <a:r>
              <a:rPr lang="en-US" altLang="sr-Latn-RS" sz="1600" i="1" dirty="0">
                <a:latin typeface="Times New Roman" pitchFamily="18" charset="0"/>
              </a:rPr>
              <a:t> </a:t>
            </a:r>
          </a:p>
        </p:txBody>
      </p:sp>
      <p:pic>
        <p:nvPicPr>
          <p:cNvPr id="86323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3332" y="2514600"/>
            <a:ext cx="4497056" cy="331576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864278" name="Picture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914400"/>
            <a:ext cx="7850188" cy="51435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5" name="Rectangle 3"/>
          <p:cNvSpPr>
            <a:spLocks noGrp="1" noChangeArrowheads="1"/>
          </p:cNvSpPr>
          <p:nvPr>
            <p:ph type="body" idx="1"/>
          </p:nvPr>
        </p:nvSpPr>
        <p:spPr>
          <a:xfrm>
            <a:off x="457200" y="457200"/>
            <a:ext cx="8229600" cy="5668963"/>
          </a:xfrm>
        </p:spPr>
        <p:txBody>
          <a:bodyPr/>
          <a:lstStyle/>
          <a:p>
            <a:pPr>
              <a:lnSpc>
                <a:spcPct val="80000"/>
              </a:lnSpc>
              <a:buFontTx/>
              <a:buNone/>
            </a:pPr>
            <a:r>
              <a:rPr lang="sr-Latn-CS" altLang="sr-Latn-RS" sz="2400" b="1" u="sng" dirty="0">
                <a:solidFill>
                  <a:srgbClr val="333333"/>
                </a:solidFill>
                <a:effectLst>
                  <a:outerShdw blurRad="38100" dist="38100" dir="2700000" algn="tl">
                    <a:srgbClr val="000000"/>
                  </a:outerShdw>
                </a:effectLst>
                <a:latin typeface="Times New Roman" pitchFamily="18" charset="0"/>
              </a:rPr>
              <a:t>Načini detekcije analita</a:t>
            </a: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molekuli </a:t>
            </a:r>
            <a:r>
              <a:rPr lang="sr-Latn-CS" altLang="sr-Latn-RS" sz="2000" b="1" dirty="0">
                <a:solidFill>
                  <a:srgbClr val="333333"/>
                </a:solidFill>
                <a:effectLst>
                  <a:outerShdw blurRad="38100" dist="38100" dir="2700000" algn="tl">
                    <a:srgbClr val="000000"/>
                  </a:outerShdw>
                </a:effectLst>
                <a:latin typeface="Times New Roman" pitchFamily="18" charset="0"/>
              </a:rPr>
              <a:t>analita se mogu detektovati na nekoliko načina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način </a:t>
            </a:r>
            <a:r>
              <a:rPr lang="sr-Latn-CS" altLang="sr-Latn-RS" sz="2000" b="1" dirty="0">
                <a:solidFill>
                  <a:srgbClr val="333333"/>
                </a:solidFill>
                <a:effectLst>
                  <a:outerShdw blurRad="38100" dist="38100" dir="2700000" algn="tl">
                    <a:srgbClr val="000000"/>
                  </a:outerShdw>
                </a:effectLst>
                <a:latin typeface="Times New Roman" pitchFamily="18" charset="0"/>
              </a:rPr>
              <a:t>detekcije se bira na osnovu:</a:t>
            </a:r>
          </a:p>
          <a:p>
            <a:pPr marL="0" indent="0">
              <a:lnSpc>
                <a:spcPct val="80000"/>
              </a:lnSpc>
              <a:buNone/>
            </a:pPr>
            <a:r>
              <a:rPr lang="sr-Latn-CS" altLang="sr-Latn-RS" sz="2000" b="1" dirty="0">
                <a:solidFill>
                  <a:srgbClr val="333333"/>
                </a:solidFill>
                <a:effectLst>
                  <a:outerShdw blurRad="38100" dist="38100" dir="2700000" algn="tl">
                    <a:srgbClr val="000000"/>
                  </a:outerShdw>
                </a:effectLst>
                <a:latin typeface="Times New Roman" pitchFamily="18" charset="0"/>
              </a:rPr>
              <a:t>          - veličine molekula analita</a:t>
            </a:r>
          </a:p>
          <a:p>
            <a:pPr marL="0" indent="0">
              <a:lnSpc>
                <a:spcPct val="80000"/>
              </a:lnSpc>
              <a:buNone/>
            </a:pPr>
            <a:r>
              <a:rPr lang="sr-Latn-CS" altLang="sr-Latn-RS" sz="2000" b="1" dirty="0">
                <a:solidFill>
                  <a:srgbClr val="333333"/>
                </a:solidFill>
                <a:effectLst>
                  <a:outerShdw blurRad="38100" dist="38100" dir="2700000" algn="tl">
                    <a:srgbClr val="000000"/>
                  </a:outerShdw>
                </a:effectLst>
                <a:latin typeface="Times New Roman" pitchFamily="18" charset="0"/>
              </a:rPr>
              <a:t>          - karakteristika vezivanja bioreceptora (biorecognition elementa)</a:t>
            </a:r>
          </a:p>
          <a:p>
            <a:pPr marL="0" indent="0">
              <a:lnSpc>
                <a:spcPct val="80000"/>
              </a:lnSpc>
              <a:buNone/>
            </a:pPr>
            <a:r>
              <a:rPr lang="sr-Latn-CS" altLang="sr-Latn-RS" sz="2000" b="1" dirty="0">
                <a:solidFill>
                  <a:srgbClr val="333333"/>
                </a:solidFill>
                <a:effectLst>
                  <a:outerShdw blurRad="38100" dist="38100" dir="2700000" algn="tl">
                    <a:srgbClr val="000000"/>
                  </a:outerShdw>
                </a:effectLst>
                <a:latin typeface="Times New Roman" pitchFamily="18" charset="0"/>
              </a:rPr>
              <a:t>          - opsega koncentracije analita </a:t>
            </a:r>
            <a:r>
              <a:rPr lang="sr-Latn-CS" altLang="sr-Latn-RS" sz="2000" b="1" dirty="0" smtClean="0">
                <a:solidFill>
                  <a:srgbClr val="333333"/>
                </a:solidFill>
                <a:effectLst>
                  <a:outerShdw blurRad="38100" dist="38100" dir="2700000" algn="tl">
                    <a:srgbClr val="000000"/>
                  </a:outerShdw>
                </a:effectLst>
                <a:latin typeface="Times New Roman" pitchFamily="18" charset="0"/>
              </a:rPr>
              <a:t>koji </a:t>
            </a:r>
            <a:r>
              <a:rPr lang="sr-Latn-CS" altLang="sr-Latn-RS" sz="2000" b="1" dirty="0">
                <a:solidFill>
                  <a:srgbClr val="333333"/>
                </a:solidFill>
                <a:effectLst>
                  <a:outerShdw blurRad="38100" dist="38100" dir="2700000" algn="tl">
                    <a:srgbClr val="000000"/>
                  </a:outerShdw>
                </a:effectLst>
                <a:latin typeface="Times New Roman" pitchFamily="18" charset="0"/>
              </a:rPr>
              <a:t>se meri </a:t>
            </a:r>
          </a:p>
          <a:p>
            <a:pPr marL="0" indent="0">
              <a:lnSpc>
                <a:spcPct val="80000"/>
              </a:lnSpc>
              <a:buNone/>
            </a:pPr>
            <a:r>
              <a:rPr lang="sr-Latn-CS" altLang="sr-Latn-RS" sz="2000" b="1" dirty="0">
                <a:solidFill>
                  <a:srgbClr val="333333"/>
                </a:solidFill>
                <a:effectLst>
                  <a:outerShdw blurRad="38100" dist="38100" dir="2700000" algn="tl">
                    <a:srgbClr val="000000"/>
                  </a:outerShdw>
                </a:effectLst>
                <a:latin typeface="Times New Roman" pitchFamily="18" charset="0"/>
              </a:rPr>
              <a:t>          - same matrice uzorka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formati </a:t>
            </a:r>
            <a:r>
              <a:rPr lang="sr-Latn-CS" altLang="sr-Latn-RS" sz="2000" b="1" dirty="0">
                <a:solidFill>
                  <a:srgbClr val="333333"/>
                </a:solidFill>
                <a:effectLst>
                  <a:outerShdw blurRad="38100" dist="38100" dir="2700000" algn="tl">
                    <a:srgbClr val="000000"/>
                  </a:outerShdw>
                </a:effectLst>
                <a:latin typeface="Times New Roman" pitchFamily="18" charset="0"/>
              </a:rPr>
              <a:t>detekcije su:</a:t>
            </a: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 direktna detekcija</a:t>
            </a: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 detekcija tzv. “sendvič tipa”</a:t>
            </a: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 konkurentska detekcija </a:t>
            </a: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 inhibitorska detekcija</a:t>
            </a:r>
          </a:p>
          <a:p>
            <a:pPr>
              <a:lnSpc>
                <a:spcPct val="80000"/>
              </a:lnSpc>
              <a:buFontTx/>
              <a:buNone/>
            </a:pPr>
            <a:endParaRPr lang="en-U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2000" b="1" dirty="0">
              <a:solidFill>
                <a:srgbClr val="FF0066"/>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58115">
                                            <p:txEl>
                                              <p:pRg st="0" end="0"/>
                                            </p:txEl>
                                          </p:spTgt>
                                        </p:tgtEl>
                                        <p:attrNameLst>
                                          <p:attrName>style.visibility</p:attrName>
                                        </p:attrNameLst>
                                      </p:cBhvr>
                                      <p:to>
                                        <p:strVal val="visible"/>
                                      </p:to>
                                    </p:set>
                                    <p:animEffect transition="in" filter="barn(inVertical)">
                                      <p:cBhvr>
                                        <p:cTn id="7" dur="500"/>
                                        <p:tgtEl>
                                          <p:spTgt spid="85811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58115">
                                            <p:txEl>
                                              <p:pRg st="2" end="2"/>
                                            </p:txEl>
                                          </p:spTgt>
                                        </p:tgtEl>
                                        <p:attrNameLst>
                                          <p:attrName>style.visibility</p:attrName>
                                        </p:attrNameLst>
                                      </p:cBhvr>
                                      <p:to>
                                        <p:strVal val="visible"/>
                                      </p:to>
                                    </p:set>
                                    <p:animEffect transition="in" filter="barn(inVertical)">
                                      <p:cBhvr>
                                        <p:cTn id="10" dur="500"/>
                                        <p:tgtEl>
                                          <p:spTgt spid="858115">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858115">
                                            <p:txEl>
                                              <p:pRg st="4" end="4"/>
                                            </p:txEl>
                                          </p:spTgt>
                                        </p:tgtEl>
                                        <p:attrNameLst>
                                          <p:attrName>style.visibility</p:attrName>
                                        </p:attrNameLst>
                                      </p:cBhvr>
                                      <p:to>
                                        <p:strVal val="visible"/>
                                      </p:to>
                                    </p:set>
                                    <p:animEffect transition="in" filter="barn(inVertical)">
                                      <p:cBhvr>
                                        <p:cTn id="13" dur="500"/>
                                        <p:tgtEl>
                                          <p:spTgt spid="858115">
                                            <p:txEl>
                                              <p:pRg st="4" end="4"/>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858115">
                                            <p:txEl>
                                              <p:pRg st="5" end="5"/>
                                            </p:txEl>
                                          </p:spTgt>
                                        </p:tgtEl>
                                        <p:attrNameLst>
                                          <p:attrName>style.visibility</p:attrName>
                                        </p:attrNameLst>
                                      </p:cBhvr>
                                      <p:to>
                                        <p:strVal val="visible"/>
                                      </p:to>
                                    </p:set>
                                    <p:animEffect transition="in" filter="barn(inVertical)">
                                      <p:cBhvr>
                                        <p:cTn id="16" dur="500"/>
                                        <p:tgtEl>
                                          <p:spTgt spid="858115">
                                            <p:txEl>
                                              <p:pRg st="5" end="5"/>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858115">
                                            <p:txEl>
                                              <p:pRg st="6" end="6"/>
                                            </p:txEl>
                                          </p:spTgt>
                                        </p:tgtEl>
                                        <p:attrNameLst>
                                          <p:attrName>style.visibility</p:attrName>
                                        </p:attrNameLst>
                                      </p:cBhvr>
                                      <p:to>
                                        <p:strVal val="visible"/>
                                      </p:to>
                                    </p:set>
                                    <p:animEffect transition="in" filter="barn(inVertical)">
                                      <p:cBhvr>
                                        <p:cTn id="19" dur="500"/>
                                        <p:tgtEl>
                                          <p:spTgt spid="858115">
                                            <p:txEl>
                                              <p:pRg st="6" end="6"/>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858115">
                                            <p:txEl>
                                              <p:pRg st="7" end="7"/>
                                            </p:txEl>
                                          </p:spTgt>
                                        </p:tgtEl>
                                        <p:attrNameLst>
                                          <p:attrName>style.visibility</p:attrName>
                                        </p:attrNameLst>
                                      </p:cBhvr>
                                      <p:to>
                                        <p:strVal val="visible"/>
                                      </p:to>
                                    </p:set>
                                    <p:animEffect transition="in" filter="barn(inVertical)">
                                      <p:cBhvr>
                                        <p:cTn id="22" dur="500"/>
                                        <p:tgtEl>
                                          <p:spTgt spid="858115">
                                            <p:txEl>
                                              <p:pRg st="7" end="7"/>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858115">
                                            <p:txEl>
                                              <p:pRg st="8" end="8"/>
                                            </p:txEl>
                                          </p:spTgt>
                                        </p:tgtEl>
                                        <p:attrNameLst>
                                          <p:attrName>style.visibility</p:attrName>
                                        </p:attrNameLst>
                                      </p:cBhvr>
                                      <p:to>
                                        <p:strVal val="visible"/>
                                      </p:to>
                                    </p:set>
                                    <p:animEffect transition="in" filter="barn(inVertical)">
                                      <p:cBhvr>
                                        <p:cTn id="25" dur="500"/>
                                        <p:tgtEl>
                                          <p:spTgt spid="858115">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858115">
                                            <p:txEl>
                                              <p:pRg st="10" end="10"/>
                                            </p:txEl>
                                          </p:spTgt>
                                        </p:tgtEl>
                                        <p:attrNameLst>
                                          <p:attrName>style.visibility</p:attrName>
                                        </p:attrNameLst>
                                      </p:cBhvr>
                                      <p:to>
                                        <p:strVal val="visible"/>
                                      </p:to>
                                    </p:set>
                                    <p:animEffect transition="in" filter="barn(inVertical)">
                                      <p:cBhvr>
                                        <p:cTn id="30" dur="500"/>
                                        <p:tgtEl>
                                          <p:spTgt spid="858115">
                                            <p:txEl>
                                              <p:pRg st="10" end="10"/>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858115">
                                            <p:txEl>
                                              <p:pRg st="11" end="11"/>
                                            </p:txEl>
                                          </p:spTgt>
                                        </p:tgtEl>
                                        <p:attrNameLst>
                                          <p:attrName>style.visibility</p:attrName>
                                        </p:attrNameLst>
                                      </p:cBhvr>
                                      <p:to>
                                        <p:strVal val="visible"/>
                                      </p:to>
                                    </p:set>
                                    <p:animEffect transition="in" filter="barn(inVertical)">
                                      <p:cBhvr>
                                        <p:cTn id="33" dur="500"/>
                                        <p:tgtEl>
                                          <p:spTgt spid="858115">
                                            <p:txEl>
                                              <p:pRg st="11" end="11"/>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858115">
                                            <p:txEl>
                                              <p:pRg st="12" end="12"/>
                                            </p:txEl>
                                          </p:spTgt>
                                        </p:tgtEl>
                                        <p:attrNameLst>
                                          <p:attrName>style.visibility</p:attrName>
                                        </p:attrNameLst>
                                      </p:cBhvr>
                                      <p:to>
                                        <p:strVal val="visible"/>
                                      </p:to>
                                    </p:set>
                                    <p:animEffect transition="in" filter="barn(inVertical)">
                                      <p:cBhvr>
                                        <p:cTn id="36" dur="500"/>
                                        <p:tgtEl>
                                          <p:spTgt spid="858115">
                                            <p:txEl>
                                              <p:pRg st="12" end="12"/>
                                            </p:txEl>
                                          </p:spTgt>
                                        </p:tgtEl>
                                      </p:cBhvr>
                                    </p:animEffect>
                                  </p:childTnLst>
                                </p:cTn>
                              </p:par>
                              <p:par>
                                <p:cTn id="37" presetID="16" presetClass="entr" presetSubtype="21" fill="hold" nodeType="withEffect">
                                  <p:stCondLst>
                                    <p:cond delay="0"/>
                                  </p:stCondLst>
                                  <p:childTnLst>
                                    <p:set>
                                      <p:cBhvr>
                                        <p:cTn id="38" dur="1" fill="hold">
                                          <p:stCondLst>
                                            <p:cond delay="0"/>
                                          </p:stCondLst>
                                        </p:cTn>
                                        <p:tgtEl>
                                          <p:spTgt spid="858115">
                                            <p:txEl>
                                              <p:pRg st="13" end="13"/>
                                            </p:txEl>
                                          </p:spTgt>
                                        </p:tgtEl>
                                        <p:attrNameLst>
                                          <p:attrName>style.visibility</p:attrName>
                                        </p:attrNameLst>
                                      </p:cBhvr>
                                      <p:to>
                                        <p:strVal val="visible"/>
                                      </p:to>
                                    </p:set>
                                    <p:animEffect transition="in" filter="barn(inVertical)">
                                      <p:cBhvr>
                                        <p:cTn id="39" dur="500"/>
                                        <p:tgtEl>
                                          <p:spTgt spid="858115">
                                            <p:txEl>
                                              <p:pRg st="13" end="13"/>
                                            </p:txEl>
                                          </p:spTgt>
                                        </p:tgtEl>
                                      </p:cBhvr>
                                    </p:animEffect>
                                  </p:childTnLst>
                                </p:cTn>
                              </p:par>
                              <p:par>
                                <p:cTn id="40" presetID="16" presetClass="entr" presetSubtype="21" fill="hold" nodeType="withEffect">
                                  <p:stCondLst>
                                    <p:cond delay="0"/>
                                  </p:stCondLst>
                                  <p:childTnLst>
                                    <p:set>
                                      <p:cBhvr>
                                        <p:cTn id="41" dur="1" fill="hold">
                                          <p:stCondLst>
                                            <p:cond delay="0"/>
                                          </p:stCondLst>
                                        </p:cTn>
                                        <p:tgtEl>
                                          <p:spTgt spid="858115">
                                            <p:txEl>
                                              <p:pRg st="14" end="14"/>
                                            </p:txEl>
                                          </p:spTgt>
                                        </p:tgtEl>
                                        <p:attrNameLst>
                                          <p:attrName>style.visibility</p:attrName>
                                        </p:attrNameLst>
                                      </p:cBhvr>
                                      <p:to>
                                        <p:strVal val="visible"/>
                                      </p:to>
                                    </p:set>
                                    <p:animEffect transition="in" filter="barn(inVertical)">
                                      <p:cBhvr>
                                        <p:cTn id="42" dur="500"/>
                                        <p:tgtEl>
                                          <p:spTgt spid="858115">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139" name="Rectangle 3"/>
          <p:cNvSpPr>
            <a:spLocks noGrp="1" noChangeArrowheads="1"/>
          </p:cNvSpPr>
          <p:nvPr>
            <p:ph type="body" idx="1"/>
          </p:nvPr>
        </p:nvSpPr>
        <p:spPr>
          <a:xfrm>
            <a:off x="457200" y="304800"/>
            <a:ext cx="8229600" cy="5821363"/>
          </a:xfrm>
        </p:spPr>
        <p:txBody>
          <a:bodyPr/>
          <a:lstStyle/>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kod </a:t>
            </a:r>
            <a:r>
              <a:rPr lang="sr-Latn-CS" altLang="sr-Latn-RS" sz="2000" b="1" dirty="0">
                <a:solidFill>
                  <a:srgbClr val="FF0066"/>
                </a:solidFill>
                <a:effectLst>
                  <a:outerShdw blurRad="38100" dist="38100" dir="2700000" algn="tl">
                    <a:srgbClr val="000000"/>
                  </a:outerShdw>
                </a:effectLst>
                <a:latin typeface="Times New Roman" pitchFamily="18" charset="0"/>
              </a:rPr>
              <a:t>direktne metode detekcije</a:t>
            </a:r>
            <a:r>
              <a:rPr lang="sr-Latn-CS" altLang="sr-Latn-RS" sz="2000" b="1" dirty="0">
                <a:solidFill>
                  <a:srgbClr val="333333"/>
                </a:solidFill>
                <a:effectLst>
                  <a:outerShdw blurRad="38100" dist="38100" dir="2700000" algn="tl">
                    <a:srgbClr val="000000"/>
                  </a:outerShdw>
                </a:effectLst>
                <a:latin typeface="Times New Roman" pitchFamily="18" charset="0"/>
              </a:rPr>
              <a:t>  element za raspoznavanje, </a:t>
            </a:r>
          </a:p>
          <a:p>
            <a:pPr marL="0" indent="0">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antitelo</a:t>
            </a:r>
            <a:r>
              <a:rPr lang="sr-Latn-CS" altLang="sr-Latn-RS" sz="2000" b="1" dirty="0">
                <a:solidFill>
                  <a:srgbClr val="333333"/>
                </a:solidFill>
                <a:effectLst>
                  <a:outerShdw blurRad="38100" dist="38100" dir="2700000" algn="tl">
                    <a:srgbClr val="000000"/>
                  </a:outerShdw>
                </a:effectLst>
                <a:latin typeface="Times New Roman" pitchFamily="18" charset="0"/>
              </a:rPr>
              <a:t>, se imobiliše na SPR površini a molekuli analita u rastvoru se </a:t>
            </a:r>
          </a:p>
          <a:p>
            <a:pPr marL="0" indent="0">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direktno </a:t>
            </a:r>
            <a:r>
              <a:rPr lang="sr-Latn-CS" altLang="sr-Latn-RS" sz="2000" b="1" dirty="0">
                <a:solidFill>
                  <a:srgbClr val="333333"/>
                </a:solidFill>
                <a:effectLst>
                  <a:outerShdw blurRad="38100" dist="38100" dir="2700000" algn="tl">
                    <a:srgbClr val="000000"/>
                  </a:outerShdw>
                </a:effectLst>
                <a:latin typeface="Times New Roman" pitchFamily="18" charset="0"/>
              </a:rPr>
              <a:t>vezuju za molekule antitela  dajući promenu u indeksu </a:t>
            </a:r>
          </a:p>
          <a:p>
            <a:pPr marL="0" indent="0">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prelamanja </a:t>
            </a:r>
            <a:r>
              <a:rPr lang="sr-Latn-CS" altLang="sr-Latn-RS" sz="2000" b="1" dirty="0">
                <a:solidFill>
                  <a:srgbClr val="333333"/>
                </a:solidFill>
                <a:effectLst>
                  <a:outerShdw blurRad="38100" dist="38100" dir="2700000" algn="tl">
                    <a:srgbClr val="000000"/>
                  </a:outerShdw>
                </a:effectLst>
                <a:latin typeface="Times New Roman" pitchFamily="18" charset="0"/>
              </a:rPr>
              <a:t>koju SPR senzor registruje</a:t>
            </a: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sendvič</a:t>
            </a:r>
            <a:r>
              <a:rPr lang="sr-Latn-CS" altLang="sr-Latn-RS" sz="2000" b="1" dirty="0">
                <a:solidFill>
                  <a:srgbClr val="333333"/>
                </a:solidFill>
                <a:effectLst>
                  <a:outerShdw blurRad="38100" dist="38100" dir="2700000" algn="tl">
                    <a:srgbClr val="000000"/>
                  </a:outerShdw>
                </a:effectLst>
                <a:latin typeface="Times New Roman" pitchFamily="18" charset="0"/>
              </a:rPr>
              <a:t>” tip detekcije se koristi kada se </a:t>
            </a:r>
            <a:r>
              <a:rPr lang="sr-Latn-CS" altLang="sr-Latn-RS" sz="2400" b="1" dirty="0">
                <a:solidFill>
                  <a:srgbClr val="FF0066"/>
                </a:solidFill>
                <a:effectLst>
                  <a:outerShdw blurRad="38100" dist="38100" dir="2700000" algn="tl">
                    <a:srgbClr val="000000"/>
                  </a:outerShdw>
                </a:effectLst>
                <a:latin typeface="Times New Roman" pitchFamily="18" charset="0"/>
              </a:rPr>
              <a:t>želi povećati LOD </a:t>
            </a:r>
            <a:r>
              <a:rPr lang="sr-Latn-CS" altLang="sr-Latn-RS" sz="2000" b="1" dirty="0">
                <a:solidFill>
                  <a:srgbClr val="333333"/>
                </a:solidFill>
                <a:effectLst>
                  <a:outerShdw blurRad="38100" dist="38100" dir="2700000" algn="tl">
                    <a:srgbClr val="000000"/>
                  </a:outerShdw>
                </a:effectLst>
                <a:latin typeface="Times New Roman" pitchFamily="18" charset="0"/>
              </a:rPr>
              <a:t>vrednost merenja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u </a:t>
            </a:r>
            <a:r>
              <a:rPr lang="sr-Latn-CS" altLang="sr-Latn-RS" sz="2000" b="1" dirty="0">
                <a:solidFill>
                  <a:srgbClr val="333333"/>
                </a:solidFill>
                <a:effectLst>
                  <a:outerShdw blurRad="38100" dist="38100" dir="2700000" algn="tl">
                    <a:srgbClr val="000000"/>
                  </a:outerShdw>
                </a:effectLst>
                <a:latin typeface="Times New Roman" pitchFamily="18" charset="0"/>
              </a:rPr>
              <a:t>datoj konfiguraciji  površina senzora na kojoj se nalazi zarobljeni </a:t>
            </a:r>
            <a:r>
              <a:rPr lang="sr-Latn-CS" altLang="sr-Latn-RS" sz="2000" b="1" dirty="0" smtClean="0">
                <a:solidFill>
                  <a:srgbClr val="333333"/>
                </a:solidFill>
                <a:effectLst>
                  <a:outerShdw blurRad="38100" dist="38100" dir="2700000" algn="tl">
                    <a:srgbClr val="000000"/>
                  </a:outerShdw>
                </a:effectLst>
                <a:latin typeface="Times New Roman" pitchFamily="18" charset="0"/>
              </a:rPr>
              <a:t>molekuli analita </a:t>
            </a:r>
            <a:r>
              <a:rPr lang="sr-Latn-CS" altLang="sr-Latn-RS" sz="2000" b="1" dirty="0">
                <a:solidFill>
                  <a:srgbClr val="333333"/>
                </a:solidFill>
                <a:effectLst>
                  <a:outerShdw blurRad="38100" dist="38100" dir="2700000" algn="tl">
                    <a:srgbClr val="000000"/>
                  </a:outerShdw>
                </a:effectLst>
                <a:latin typeface="Times New Roman" pitchFamily="18" charset="0"/>
              </a:rPr>
              <a:t>se dodatno inkubira sa drugim antitelom</a:t>
            </a:r>
          </a:p>
          <a:p>
            <a:pPr marL="0" indent="0">
              <a:lnSpc>
                <a:spcPct val="80000"/>
              </a:lnSpc>
              <a:buFontTx/>
              <a:buNone/>
            </a:pPr>
            <a:endParaRPr lang="sr-Latn-CS" altLang="sr-Latn-RS" sz="2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p:txBody>
      </p:sp>
      <p:pic>
        <p:nvPicPr>
          <p:cNvPr id="859150"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286000"/>
            <a:ext cx="3581400" cy="18288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59160" name="Rectangle 24"/>
          <p:cNvSpPr>
            <a:spLocks noChangeArrowheads="1"/>
          </p:cNvSpPr>
          <p:nvPr/>
        </p:nvSpPr>
        <p:spPr bwMode="auto">
          <a:xfrm>
            <a:off x="1371600" y="4267200"/>
            <a:ext cx="21669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1400" b="1">
                <a:solidFill>
                  <a:srgbClr val="FF0066"/>
                </a:solidFill>
                <a:effectLst>
                  <a:outerShdw blurRad="38100" dist="38100" dir="2700000" algn="tl">
                    <a:srgbClr val="000000"/>
                  </a:outerShdw>
                </a:effectLst>
                <a:latin typeface="Times New Roman" pitchFamily="18" charset="0"/>
              </a:rPr>
              <a:t>direktna metoda detekcije</a:t>
            </a:r>
            <a:endParaRPr lang="en-US" altLang="sr-Latn-RS" sz="1400" b="1">
              <a:solidFill>
                <a:srgbClr val="FF0066"/>
              </a:solidFill>
              <a:effectLst>
                <a:outerShdw blurRad="38100" dist="38100" dir="2700000" algn="tl">
                  <a:srgbClr val="000000"/>
                </a:outerShdw>
              </a:effectLst>
              <a:latin typeface="Times New Roman" pitchFamily="18" charset="0"/>
            </a:endParaRPr>
          </a:p>
        </p:txBody>
      </p:sp>
      <p:sp>
        <p:nvSpPr>
          <p:cNvPr id="859161" name="Rectangle 25"/>
          <p:cNvSpPr>
            <a:spLocks noChangeArrowheads="1"/>
          </p:cNvSpPr>
          <p:nvPr/>
        </p:nvSpPr>
        <p:spPr bwMode="auto">
          <a:xfrm>
            <a:off x="5105400" y="4241800"/>
            <a:ext cx="19208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1400" b="1">
                <a:solidFill>
                  <a:srgbClr val="FF0066"/>
                </a:solidFill>
                <a:effectLst>
                  <a:outerShdw blurRad="38100" dist="38100" dir="2700000" algn="tl">
                    <a:srgbClr val="000000"/>
                  </a:outerShdw>
                </a:effectLst>
                <a:latin typeface="Times New Roman" pitchFamily="18" charset="0"/>
              </a:rPr>
              <a:t>“sendvič” tip detekcije</a:t>
            </a:r>
            <a:endParaRPr lang="en-US" altLang="sr-Latn-RS" sz="1400" b="1">
              <a:solidFill>
                <a:srgbClr val="FF0066"/>
              </a:solidFill>
              <a:effectLst>
                <a:outerShdw blurRad="38100" dist="38100" dir="2700000" algn="tl">
                  <a:srgbClr val="000000"/>
                </a:outerShdw>
              </a:effectLst>
              <a:latin typeface="Times New Roman" pitchFamily="18" charset="0"/>
            </a:endParaRPr>
          </a:p>
        </p:txBody>
      </p:sp>
      <p:sp>
        <p:nvSpPr>
          <p:cNvPr id="859162" name="AutoShape 26"/>
          <p:cNvSpPr>
            <a:spLocks noChangeArrowheads="1"/>
          </p:cNvSpPr>
          <p:nvPr/>
        </p:nvSpPr>
        <p:spPr bwMode="auto">
          <a:xfrm>
            <a:off x="5562600" y="152400"/>
            <a:ext cx="3124200" cy="1447800"/>
          </a:xfrm>
          <a:prstGeom prst="wedgeRectCallout">
            <a:avLst>
              <a:gd name="adj1" fmla="val -11685"/>
              <a:gd name="adj2" fmla="val 99231"/>
            </a:avLst>
          </a:prstGeom>
          <a:gradFill rotWithShape="1">
            <a:gsLst>
              <a:gs pos="0">
                <a:schemeClr val="bg2">
                  <a:gamma/>
                  <a:shade val="46275"/>
                  <a:invGamma/>
                </a:schemeClr>
              </a:gs>
              <a:gs pos="50000">
                <a:schemeClr val="bg2"/>
              </a:gs>
              <a:gs pos="100000">
                <a:schemeClr val="bg2">
                  <a:gamma/>
                  <a:shade val="46275"/>
                  <a:invGamma/>
                </a:scheme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sr-Latn-RS"/>
          </a:p>
        </p:txBody>
      </p:sp>
      <p:pic>
        <p:nvPicPr>
          <p:cNvPr id="859163"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228600"/>
            <a:ext cx="2819400" cy="1238250"/>
          </a:xfrm>
          <a:prstGeom prst="rect">
            <a:avLst/>
          </a:prstGeom>
          <a:noFill/>
          <a:extLst>
            <a:ext uri="{909E8E84-426E-40DD-AFC4-6F175D3DCCD1}">
              <a14:hiddenFill xmlns:a14="http://schemas.microsoft.com/office/drawing/2010/main">
                <a:solidFill>
                  <a:srgbClr val="FFFFFF"/>
                </a:solidFill>
              </a14:hiddenFill>
            </a:ext>
          </a:extLst>
        </p:spPr>
      </p:pic>
      <p:pic>
        <p:nvPicPr>
          <p:cNvPr id="859164" name="Picture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2286000"/>
            <a:ext cx="4486275" cy="18288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59163"/>
                                        </p:tgtEl>
                                        <p:attrNameLst>
                                          <p:attrName>style.visibility</p:attrName>
                                        </p:attrNameLst>
                                      </p:cBhvr>
                                      <p:to>
                                        <p:strVal val="visible"/>
                                      </p:to>
                                    </p:set>
                                    <p:animEffect transition="in" filter="wipe(down)">
                                      <p:cBhvr>
                                        <p:cTn id="7" dur="500"/>
                                        <p:tgtEl>
                                          <p:spTgt spid="8591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59162"/>
                                        </p:tgtEl>
                                        <p:attrNameLst>
                                          <p:attrName>style.visibility</p:attrName>
                                        </p:attrNameLst>
                                      </p:cBhvr>
                                      <p:to>
                                        <p:strVal val="visible"/>
                                      </p:to>
                                    </p:set>
                                    <p:animEffect transition="in" filter="strips(downLeft)">
                                      <p:cBhvr>
                                        <p:cTn id="12" dur="500"/>
                                        <p:tgtEl>
                                          <p:spTgt spid="859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9162"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63" name="Rectangle 3"/>
          <p:cNvSpPr>
            <a:spLocks noGrp="1" noChangeArrowheads="1"/>
          </p:cNvSpPr>
          <p:nvPr>
            <p:ph type="body" idx="1"/>
          </p:nvPr>
        </p:nvSpPr>
        <p:spPr>
          <a:xfrm>
            <a:off x="304800" y="533400"/>
            <a:ext cx="8610600" cy="4572000"/>
          </a:xfrm>
        </p:spPr>
        <p:txBody>
          <a:bodyPr/>
          <a:lstStyle/>
          <a:p>
            <a:pPr>
              <a:lnSpc>
                <a:spcPct val="80000"/>
              </a:lnSpc>
              <a:buFont typeface="Wingdings" panose="05000000000000000000" pitchFamily="2" charset="2"/>
              <a:buChar char="Ø"/>
              <a:tabLst>
                <a:tab pos="798513" algn="l"/>
              </a:tabLst>
            </a:pPr>
            <a:r>
              <a:rPr lang="sr-Latn-CS" altLang="sr-Latn-RS" sz="2000" b="1" dirty="0" smtClean="0">
                <a:solidFill>
                  <a:srgbClr val="FF0066"/>
                </a:solidFill>
                <a:effectLst>
                  <a:outerShdw blurRad="38100" dist="38100" dir="2700000" algn="tl">
                    <a:srgbClr val="000000"/>
                  </a:outerShdw>
                </a:effectLst>
                <a:latin typeface="Times New Roman" pitchFamily="18" charset="0"/>
              </a:rPr>
              <a:t>kada </a:t>
            </a:r>
            <a:r>
              <a:rPr lang="sr-Latn-CS" altLang="sr-Latn-RS" sz="2000" b="1" dirty="0">
                <a:solidFill>
                  <a:srgbClr val="FF0066"/>
                </a:solidFill>
                <a:effectLst>
                  <a:outerShdw blurRad="38100" dist="38100" dir="2700000" algn="tl">
                    <a:srgbClr val="000000"/>
                  </a:outerShdw>
                </a:effectLst>
                <a:latin typeface="Times New Roman" pitchFamily="18" charset="0"/>
              </a:rPr>
              <a:t>se anliziraju mali molekuli (mol. mase </a:t>
            </a:r>
            <a:r>
              <a:rPr lang="en-US" altLang="sr-Latn-RS" sz="2000" b="1" dirty="0">
                <a:solidFill>
                  <a:srgbClr val="FF0066"/>
                </a:solidFill>
                <a:effectLst>
                  <a:outerShdw blurRad="38100" dist="38100" dir="2700000" algn="tl">
                    <a:srgbClr val="000000"/>
                  </a:outerShdw>
                </a:effectLst>
                <a:latin typeface="Times New Roman" pitchFamily="18" charset="0"/>
              </a:rPr>
              <a:t>&lt; </a:t>
            </a:r>
            <a:r>
              <a:rPr lang="en-US" altLang="sr-Latn-RS" sz="2000" b="1" dirty="0" smtClean="0">
                <a:solidFill>
                  <a:srgbClr val="FF0066"/>
                </a:solidFill>
                <a:effectLst>
                  <a:outerShdw blurRad="38100" dist="38100" dir="2700000" algn="tl">
                    <a:srgbClr val="000000"/>
                  </a:outerShdw>
                </a:effectLst>
                <a:latin typeface="Times New Roman" pitchFamily="18" charset="0"/>
              </a:rPr>
              <a:t>5000</a:t>
            </a:r>
            <a:r>
              <a:rPr lang="sr-Latn-RS" altLang="sr-Latn-RS" sz="2000" b="1" dirty="0" smtClean="0">
                <a:solidFill>
                  <a:srgbClr val="FF0066"/>
                </a:solidFill>
                <a:effectLst>
                  <a:outerShdw blurRad="38100" dist="38100" dir="2700000" algn="tl">
                    <a:srgbClr val="000000"/>
                  </a:outerShdw>
                </a:effectLst>
                <a:latin typeface="Times New Roman" pitchFamily="18" charset="0"/>
              </a:rPr>
              <a:t> ajm</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oni obično ne </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sr-Latn-CS" altLang="sr-Latn-RS" sz="2000" b="1" dirty="0" smtClean="0">
                <a:solidFill>
                  <a:srgbClr val="FF0066"/>
                </a:solidFill>
                <a:effectLst>
                  <a:outerShdw blurRad="38100" dist="38100" dir="2700000" algn="tl">
                    <a:srgbClr val="000000"/>
                  </a:outerShdw>
                </a:effectLst>
                <a:latin typeface="Times New Roman" pitchFamily="18" charset="0"/>
              </a:rPr>
              <a:t>proizvode dovoljno veliku </a:t>
            </a:r>
            <a:r>
              <a:rPr lang="sr-Latn-CS" altLang="sr-Latn-RS" sz="2000" b="1" dirty="0">
                <a:solidFill>
                  <a:srgbClr val="FF0066"/>
                </a:solidFill>
                <a:effectLst>
                  <a:outerShdw blurRad="38100" dist="38100" dir="2700000" algn="tl">
                    <a:srgbClr val="000000"/>
                  </a:outerShdw>
                </a:effectLst>
                <a:latin typeface="Times New Roman" pitchFamily="18" charset="0"/>
              </a:rPr>
              <a:t>promenu indeksa prelamanja pa se mere ili </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sr-Latn-CS" altLang="sr-Latn-RS" sz="2000" b="1" dirty="0" smtClean="0">
                <a:solidFill>
                  <a:srgbClr val="FF0066"/>
                </a:solidFill>
                <a:effectLst>
                  <a:outerShdw blurRad="38100" dist="38100" dir="2700000" algn="tl">
                    <a:srgbClr val="000000"/>
                  </a:outerShdw>
                </a:effectLst>
                <a:latin typeface="Times New Roman" pitchFamily="18" charset="0"/>
              </a:rPr>
              <a:t>konkurentskom ili </a:t>
            </a:r>
            <a:r>
              <a:rPr lang="sr-Latn-CS" altLang="sr-Latn-RS" sz="2000" b="1" dirty="0">
                <a:solidFill>
                  <a:srgbClr val="FF0066"/>
                </a:solidFill>
                <a:effectLst>
                  <a:outerShdw blurRad="38100" dist="38100" dir="2700000" algn="tl">
                    <a:srgbClr val="000000"/>
                  </a:outerShdw>
                </a:effectLst>
                <a:latin typeface="Times New Roman" pitchFamily="18" charset="0"/>
              </a:rPr>
              <a:t>metodom inhibicije</a:t>
            </a:r>
          </a:p>
          <a:p>
            <a:pPr>
              <a:lnSpc>
                <a:spcPct val="80000"/>
              </a:lnSpc>
              <a:buFont typeface="Wingdings" panose="05000000000000000000" pitchFamily="2" charset="2"/>
              <a:buChar char="Ø"/>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798513"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kod </a:t>
            </a:r>
            <a:r>
              <a:rPr lang="sr-Latn-CS" altLang="sr-Latn-RS" sz="2000" b="1" dirty="0">
                <a:solidFill>
                  <a:srgbClr val="FF0066"/>
                </a:solidFill>
                <a:effectLst>
                  <a:outerShdw blurRad="38100" dist="38100" dir="2700000" algn="tl">
                    <a:srgbClr val="000000"/>
                  </a:outerShdw>
                </a:effectLst>
                <a:latin typeface="Times New Roman" pitchFamily="18" charset="0"/>
              </a:rPr>
              <a:t>konkurentske metode</a:t>
            </a:r>
            <a:r>
              <a:rPr lang="sr-Latn-CS" altLang="sr-Latn-RS" sz="2000" b="1" dirty="0">
                <a:solidFill>
                  <a:srgbClr val="333333"/>
                </a:solidFill>
                <a:effectLst>
                  <a:outerShdw blurRad="38100" dist="38100" dir="2700000" algn="tl">
                    <a:srgbClr val="000000"/>
                  </a:outerShdw>
                </a:effectLst>
                <a:latin typeface="Times New Roman" pitchFamily="18" charset="0"/>
              </a:rPr>
              <a:t>  povšina senzora je pokrivena </a:t>
            </a:r>
            <a:r>
              <a:rPr lang="sr-Latn-CS" altLang="sr-Latn-RS" sz="2000" b="1" dirty="0" smtClean="0">
                <a:solidFill>
                  <a:srgbClr val="333333"/>
                </a:solidFill>
                <a:effectLst>
                  <a:outerShdw blurRad="38100" dist="38100" dir="2700000" algn="tl">
                    <a:srgbClr val="000000"/>
                  </a:outerShdw>
                </a:effectLst>
                <a:latin typeface="Times New Roman" pitchFamily="18" charset="0"/>
              </a:rPr>
              <a:t>molekulima  </a:t>
            </a:r>
            <a:r>
              <a:rPr lang="sr-Latn-CS" altLang="sr-Latn-RS" sz="2000" b="1" dirty="0" smtClean="0">
                <a:solidFill>
                  <a:srgbClr val="333333"/>
                </a:solidFill>
                <a:effectLst>
                  <a:outerShdw blurRad="38100" dist="38100" dir="2700000" algn="tl">
                    <a:srgbClr val="000000"/>
                  </a:outerShdw>
                </a:effectLst>
                <a:latin typeface="Times New Roman" pitchFamily="18" charset="0"/>
              </a:rPr>
              <a:t>antitela </a:t>
            </a:r>
            <a:r>
              <a:rPr lang="sr-Latn-CS" altLang="sr-Latn-RS" sz="2000" b="1" dirty="0">
                <a:solidFill>
                  <a:srgbClr val="333333"/>
                </a:solidFill>
                <a:effectLst>
                  <a:outerShdw blurRad="38100" dist="38100" dir="2700000" algn="tl">
                    <a:srgbClr val="000000"/>
                  </a:outerShdw>
                </a:effectLst>
                <a:latin typeface="Times New Roman" pitchFamily="18" charset="0"/>
              </a:rPr>
              <a:t>koji reaguju </a:t>
            </a:r>
            <a:r>
              <a:rPr lang="sr-Latn-CS" altLang="sr-Latn-RS" sz="2000" b="1" dirty="0" smtClean="0">
                <a:solidFill>
                  <a:srgbClr val="333333"/>
                </a:solidFill>
                <a:effectLst>
                  <a:outerShdw blurRad="38100" dist="38100" dir="2700000" algn="tl">
                    <a:srgbClr val="000000"/>
                  </a:outerShdw>
                </a:effectLst>
                <a:latin typeface="Times New Roman" pitchFamily="18" charset="0"/>
              </a:rPr>
              <a:t>sa </a:t>
            </a:r>
            <a:r>
              <a:rPr lang="sr-Latn-CS" altLang="sr-Latn-RS" sz="2000" b="1" dirty="0">
                <a:solidFill>
                  <a:srgbClr val="333333"/>
                </a:solidFill>
                <a:effectLst>
                  <a:outerShdw blurRad="38100" dist="38100" dir="2700000" algn="tl">
                    <a:srgbClr val="000000"/>
                  </a:outerShdw>
                </a:effectLst>
                <a:latin typeface="Times New Roman" pitchFamily="18" charset="0"/>
              </a:rPr>
              <a:t>molekulima analita</a:t>
            </a:r>
          </a:p>
          <a:p>
            <a:pPr>
              <a:lnSpc>
                <a:spcPct val="80000"/>
              </a:lnSpc>
              <a:buFont typeface="Wingdings" panose="05000000000000000000" pitchFamily="2" charset="2"/>
              <a:buChar char="Ø"/>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798513"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u </a:t>
            </a:r>
            <a:r>
              <a:rPr lang="sr-Latn-CS" altLang="sr-Latn-RS" sz="2000" b="1" dirty="0">
                <a:solidFill>
                  <a:srgbClr val="333333"/>
                </a:solidFill>
                <a:effectLst>
                  <a:outerShdw blurRad="38100" dist="38100" dir="2700000" algn="tl">
                    <a:srgbClr val="000000"/>
                  </a:outerShdw>
                </a:effectLst>
                <a:latin typeface="Times New Roman" pitchFamily="18" charset="0"/>
              </a:rPr>
              <a:t>sistem se dodaje i analit koji je konjugovan sa nekim velikim </a:t>
            </a:r>
            <a:r>
              <a:rPr lang="sr-Latn-CS" altLang="sr-Latn-RS" sz="2000" b="1" dirty="0" smtClean="0">
                <a:solidFill>
                  <a:srgbClr val="333333"/>
                </a:solidFill>
                <a:effectLst>
                  <a:outerShdw blurRad="38100" dist="38100" dir="2700000" algn="tl">
                    <a:srgbClr val="000000"/>
                  </a:outerShdw>
                </a:effectLst>
                <a:latin typeface="Times New Roman" pitchFamily="18" charset="0"/>
              </a:rPr>
              <a:t>molekulom  </a:t>
            </a:r>
            <a:r>
              <a:rPr lang="sr-Latn-CS" altLang="sr-Latn-RS" sz="2000" b="1" dirty="0">
                <a:solidFill>
                  <a:srgbClr val="333333"/>
                </a:solidFill>
                <a:effectLst>
                  <a:outerShdw blurRad="38100" dist="38100" dir="2700000" algn="tl">
                    <a:srgbClr val="000000"/>
                  </a:outerShdw>
                </a:effectLst>
                <a:latin typeface="Times New Roman" pitchFamily="18" charset="0"/>
              </a:rPr>
              <a:t>tako da se oba analita “takmiče</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za ograničeni  broj mesta na </a:t>
            </a:r>
            <a:r>
              <a:rPr lang="sr-Latn-CS" altLang="sr-Latn-RS" sz="2000" b="1" dirty="0" smtClean="0">
                <a:solidFill>
                  <a:srgbClr val="333333"/>
                </a:solidFill>
                <a:effectLst>
                  <a:outerShdw blurRad="38100" dist="38100" dir="2700000" algn="tl">
                    <a:srgbClr val="000000"/>
                  </a:outerShdw>
                </a:effectLst>
                <a:latin typeface="Times New Roman" pitchFamily="18" charset="0"/>
              </a:rPr>
              <a:t>površini  </a:t>
            </a:r>
            <a:r>
              <a:rPr lang="sr-Latn-CS" altLang="sr-Latn-RS" sz="2000" b="1" dirty="0">
                <a:solidFill>
                  <a:srgbClr val="333333"/>
                </a:solidFill>
                <a:effectLst>
                  <a:outerShdw blurRad="38100" dist="38100" dir="2700000" algn="tl">
                    <a:srgbClr val="000000"/>
                  </a:outerShdw>
                </a:effectLst>
                <a:latin typeface="Times New Roman" pitchFamily="18" charset="0"/>
              </a:rPr>
              <a:t>senzora za koji mogu da se vežu</a:t>
            </a:r>
          </a:p>
          <a:p>
            <a:pPr>
              <a:lnSpc>
                <a:spcPct val="80000"/>
              </a:lnSpc>
              <a:buFont typeface="Wingdings" panose="05000000000000000000" pitchFamily="2" charset="2"/>
              <a:buChar char="Ø"/>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798513"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mogućnost </a:t>
            </a:r>
            <a:r>
              <a:rPr lang="sr-Latn-CS" altLang="sr-Latn-RS" sz="2000" b="1" dirty="0">
                <a:solidFill>
                  <a:srgbClr val="333333"/>
                </a:solidFill>
                <a:effectLst>
                  <a:outerShdw blurRad="38100" dist="38100" dir="2700000" algn="tl">
                    <a:srgbClr val="000000"/>
                  </a:outerShdw>
                </a:effectLst>
                <a:latin typeface="Times New Roman" pitchFamily="18" charset="0"/>
              </a:rPr>
              <a:t>vezivanja je obrnuto proporcionalna koncentraciji analita</a:t>
            </a: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en-U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798513"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tabLst>
                <a:tab pos="798513" algn="l"/>
              </a:tabLst>
            </a:pPr>
            <a:r>
              <a:rPr lang="sr-Latn-RS" altLang="sr-Latn-RS" sz="2000" dirty="0" smtClean="0"/>
              <a:t> </a:t>
            </a:r>
            <a:endParaRPr lang="en-US" altLang="sr-Latn-RS" sz="2000" dirty="0"/>
          </a:p>
        </p:txBody>
      </p:sp>
      <p:pic>
        <p:nvPicPr>
          <p:cNvPr id="8601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343400"/>
            <a:ext cx="4114800" cy="21780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60167" name="Rectangle 7"/>
          <p:cNvSpPr>
            <a:spLocks noChangeArrowheads="1"/>
          </p:cNvSpPr>
          <p:nvPr/>
        </p:nvSpPr>
        <p:spPr bwMode="auto">
          <a:xfrm>
            <a:off x="5029200" y="4572000"/>
            <a:ext cx="294292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1600" b="1" dirty="0">
                <a:solidFill>
                  <a:srgbClr val="FF0066"/>
                </a:solidFill>
                <a:effectLst>
                  <a:outerShdw blurRad="38100" dist="38100" dir="2700000" algn="tl">
                    <a:srgbClr val="000000"/>
                  </a:outerShdw>
                </a:effectLst>
                <a:latin typeface="Times New Roman" pitchFamily="18" charset="0"/>
              </a:rPr>
              <a:t>konkurentska metoda detekcije</a:t>
            </a:r>
            <a:endParaRPr lang="en-US" altLang="sr-Latn-RS" sz="1600" b="1" dirty="0">
              <a:solidFill>
                <a:srgbClr val="FF0066"/>
              </a:solidFill>
              <a:effectLst>
                <a:outerShdw blurRad="38100" dist="38100" dir="2700000" algn="tl">
                  <a:srgbClr val="000000"/>
                </a:outerShdw>
              </a:effectLst>
              <a:latin typeface="Times New Roman" pitchFamily="18" charset="0"/>
            </a:endParaRPr>
          </a:p>
        </p:txBody>
      </p:sp>
      <p:pic>
        <p:nvPicPr>
          <p:cNvPr id="86016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5181600"/>
            <a:ext cx="3200400" cy="12922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60163">
                                            <p:txEl>
                                              <p:pRg st="0" end="0"/>
                                            </p:txEl>
                                          </p:spTgt>
                                        </p:tgtEl>
                                        <p:attrNameLst>
                                          <p:attrName>style.visibility</p:attrName>
                                        </p:attrNameLst>
                                      </p:cBhvr>
                                      <p:to>
                                        <p:strVal val="visible"/>
                                      </p:to>
                                    </p:set>
                                    <p:animEffect transition="in" filter="barn(inVertical)">
                                      <p:cBhvr>
                                        <p:cTn id="7" dur="500"/>
                                        <p:tgtEl>
                                          <p:spTgt spid="8601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60163">
                                            <p:txEl>
                                              <p:pRg st="2" end="2"/>
                                            </p:txEl>
                                          </p:spTgt>
                                        </p:tgtEl>
                                        <p:attrNameLst>
                                          <p:attrName>style.visibility</p:attrName>
                                        </p:attrNameLst>
                                      </p:cBhvr>
                                      <p:to>
                                        <p:strVal val="visible"/>
                                      </p:to>
                                    </p:set>
                                    <p:anim calcmode="lin" valueType="num">
                                      <p:cBhvr additive="base">
                                        <p:cTn id="12" dur="500" fill="hold"/>
                                        <p:tgtEl>
                                          <p:spTgt spid="86016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60163">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60163">
                                            <p:txEl>
                                              <p:pRg st="4" end="4"/>
                                            </p:txEl>
                                          </p:spTgt>
                                        </p:tgtEl>
                                        <p:attrNameLst>
                                          <p:attrName>style.visibility</p:attrName>
                                        </p:attrNameLst>
                                      </p:cBhvr>
                                      <p:to>
                                        <p:strVal val="visible"/>
                                      </p:to>
                                    </p:set>
                                    <p:anim calcmode="lin" valueType="num">
                                      <p:cBhvr additive="base">
                                        <p:cTn id="16" dur="500" fill="hold"/>
                                        <p:tgtEl>
                                          <p:spTgt spid="860163">
                                            <p:txEl>
                                              <p:pRg st="4" end="4"/>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86016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60163">
                                            <p:txEl>
                                              <p:pRg st="6" end="6"/>
                                            </p:txEl>
                                          </p:spTgt>
                                        </p:tgtEl>
                                        <p:attrNameLst>
                                          <p:attrName>style.visibility</p:attrName>
                                        </p:attrNameLst>
                                      </p:cBhvr>
                                      <p:to>
                                        <p:strVal val="visible"/>
                                      </p:to>
                                    </p:set>
                                    <p:anim calcmode="lin" valueType="num">
                                      <p:cBhvr additive="base">
                                        <p:cTn id="22" dur="500" fill="hold"/>
                                        <p:tgtEl>
                                          <p:spTgt spid="860163">
                                            <p:txEl>
                                              <p:pRg st="6" end="6"/>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86016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60163">
                                            <p:txEl>
                                              <p:pRg st="20" end="20"/>
                                            </p:txEl>
                                          </p:spTgt>
                                        </p:tgtEl>
                                        <p:attrNameLst>
                                          <p:attrName>style.visibility</p:attrName>
                                        </p:attrNameLst>
                                      </p:cBhvr>
                                      <p:to>
                                        <p:strVal val="visible"/>
                                      </p:to>
                                    </p:set>
                                    <p:anim calcmode="lin" valueType="num">
                                      <p:cBhvr additive="base">
                                        <p:cTn id="28" dur="500" fill="hold"/>
                                        <p:tgtEl>
                                          <p:spTgt spid="860163">
                                            <p:txEl>
                                              <p:pRg st="20" end="2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860163">
                                            <p:txEl>
                                              <p:pRg st="20" end="2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287" name="Rectangle 7"/>
          <p:cNvSpPr>
            <a:spLocks noGrp="1" noChangeArrowheads="1"/>
          </p:cNvSpPr>
          <p:nvPr>
            <p:ph type="body" idx="1"/>
          </p:nvPr>
        </p:nvSpPr>
        <p:spPr>
          <a:xfrm>
            <a:off x="304800" y="381000"/>
            <a:ext cx="8534400" cy="3124200"/>
          </a:xfrm>
        </p:spPr>
        <p:txBody>
          <a:bodyPr/>
          <a:lstStyle/>
          <a:p>
            <a:pPr>
              <a:spcBef>
                <a:spcPts val="0"/>
              </a:spcBef>
              <a:buFontTx/>
              <a:buChar char="-"/>
            </a:pPr>
            <a:r>
              <a:rPr lang="sr-Latn-CS" altLang="sr-Latn-RS" sz="1800" b="1" dirty="0" smtClean="0">
                <a:solidFill>
                  <a:srgbClr val="333333"/>
                </a:solidFill>
                <a:effectLst>
                  <a:outerShdw blurRad="38100" dist="38100" dir="2700000" algn="tl">
                    <a:srgbClr val="000000"/>
                  </a:outerShdw>
                </a:effectLst>
                <a:latin typeface="Times New Roman" pitchFamily="18" charset="0"/>
              </a:rPr>
              <a:t>kod </a:t>
            </a:r>
            <a:r>
              <a:rPr lang="sr-Latn-CS" altLang="sr-Latn-RS" sz="1800" b="1" dirty="0">
                <a:solidFill>
                  <a:srgbClr val="FF0066"/>
                </a:solidFill>
                <a:effectLst>
                  <a:outerShdw blurRad="38100" dist="38100" dir="2700000" algn="tl">
                    <a:srgbClr val="000000"/>
                  </a:outerShdw>
                </a:effectLst>
                <a:latin typeface="Times New Roman" pitchFamily="18" charset="0"/>
              </a:rPr>
              <a:t>metode inhibicije</a:t>
            </a:r>
            <a:r>
              <a:rPr lang="sr-Latn-CS" altLang="sr-Latn-RS" sz="1800" b="1" dirty="0">
                <a:solidFill>
                  <a:srgbClr val="333333"/>
                </a:solidFill>
                <a:effectLst>
                  <a:outerShdw blurRad="38100" dist="38100" dir="2700000" algn="tl">
                    <a:srgbClr val="000000"/>
                  </a:outerShdw>
                </a:effectLst>
                <a:latin typeface="Times New Roman" pitchFamily="18" charset="0"/>
              </a:rPr>
              <a:t> stalna koncentracija antitela se meša  sa uzorkom koji </a:t>
            </a:r>
            <a:r>
              <a:rPr lang="sr-Latn-CS" altLang="sr-Latn-RS" sz="1800" b="1" dirty="0" smtClean="0">
                <a:solidFill>
                  <a:srgbClr val="333333"/>
                </a:solidFill>
                <a:effectLst>
                  <a:outerShdw blurRad="38100" dist="38100" dir="2700000" algn="tl">
                    <a:srgbClr val="000000"/>
                  </a:outerShdw>
                </a:effectLst>
                <a:latin typeface="Times New Roman" pitchFamily="18" charset="0"/>
              </a:rPr>
              <a:t>sadrži nepoznatu koncentraciju </a:t>
            </a:r>
            <a:r>
              <a:rPr lang="sr-Latn-CS" altLang="sr-Latn-RS" sz="1800" b="1" dirty="0">
                <a:solidFill>
                  <a:srgbClr val="333333"/>
                </a:solidFill>
                <a:effectLst>
                  <a:outerShdw blurRad="38100" dist="38100" dir="2700000" algn="tl">
                    <a:srgbClr val="000000"/>
                  </a:outerShdw>
                </a:effectLst>
                <a:latin typeface="Times New Roman" pitchFamily="18" charset="0"/>
              </a:rPr>
              <a:t>analita </a:t>
            </a:r>
            <a:r>
              <a:rPr lang="sr-Latn-CS" altLang="sr-Latn-RS" sz="1800" b="1" dirty="0">
                <a:solidFill>
                  <a:srgbClr val="FF0066"/>
                </a:solidFill>
                <a:effectLst>
                  <a:outerShdw blurRad="38100" dist="38100" dir="2700000" algn="tl">
                    <a:srgbClr val="000000"/>
                  </a:outerShdw>
                </a:effectLst>
                <a:latin typeface="Times New Roman" pitchFamily="18" charset="0"/>
              </a:rPr>
              <a:t>(</a:t>
            </a:r>
            <a:r>
              <a:rPr lang="sr-Latn-CS" altLang="sr-Latn-RS" sz="1800" b="1" dirty="0">
                <a:solidFill>
                  <a:schemeClr val="tx1">
                    <a:lumMod val="85000"/>
                    <a:lumOff val="15000"/>
                  </a:schemeClr>
                </a:solidFill>
                <a:effectLst>
                  <a:outerShdw blurRad="38100" dist="38100" dir="2700000" algn="tl">
                    <a:srgbClr val="000000"/>
                  </a:outerShdw>
                </a:effectLst>
                <a:latin typeface="Times New Roman" pitchFamily="18" charset="0"/>
              </a:rPr>
              <a:t>tako da nisu sva antitela vezana </a:t>
            </a:r>
            <a:r>
              <a:rPr lang="sr-Latn-CS" altLang="sr-Latn-RS" sz="1800" b="1" dirty="0" smtClean="0">
                <a:solidFill>
                  <a:schemeClr val="tx1">
                    <a:lumMod val="85000"/>
                    <a:lumOff val="15000"/>
                  </a:schemeClr>
                </a:solidFill>
                <a:effectLst>
                  <a:outerShdw blurRad="38100" dist="38100" dir="2700000" algn="tl">
                    <a:srgbClr val="000000"/>
                  </a:outerShdw>
                </a:effectLst>
                <a:latin typeface="Times New Roman" pitchFamily="18" charset="0"/>
              </a:rPr>
              <a:t>za </a:t>
            </a:r>
            <a:r>
              <a:rPr lang="sr-Latn-CS" altLang="sr-Latn-RS" sz="1800" b="1" dirty="0">
                <a:solidFill>
                  <a:schemeClr val="tx1">
                    <a:lumMod val="85000"/>
                    <a:lumOff val="15000"/>
                  </a:schemeClr>
                </a:solidFill>
                <a:effectLst>
                  <a:outerShdw blurRad="38100" dist="38100" dir="2700000" algn="tl">
                    <a:srgbClr val="000000"/>
                  </a:outerShdw>
                </a:effectLst>
                <a:latin typeface="Times New Roman" pitchFamily="18" charset="0"/>
              </a:rPr>
              <a:t>analit odn. određeni broj molekula </a:t>
            </a:r>
            <a:r>
              <a:rPr lang="sr-Latn-CS" altLang="sr-Latn-RS" sz="1800" b="1" dirty="0" smtClean="0">
                <a:solidFill>
                  <a:schemeClr val="tx1">
                    <a:lumMod val="85000"/>
                    <a:lumOff val="15000"/>
                  </a:schemeClr>
                </a:solidFill>
                <a:effectLst>
                  <a:outerShdw blurRad="38100" dist="38100" dir="2700000" algn="tl">
                    <a:srgbClr val="000000"/>
                  </a:outerShdw>
                </a:effectLst>
                <a:latin typeface="Times New Roman" pitchFamily="18" charset="0"/>
              </a:rPr>
              <a:t> analita </a:t>
            </a:r>
            <a:r>
              <a:rPr lang="sr-Latn-CS" altLang="sr-Latn-RS" sz="1800" b="1" dirty="0">
                <a:solidFill>
                  <a:schemeClr val="tx1">
                    <a:lumMod val="85000"/>
                    <a:lumOff val="15000"/>
                  </a:schemeClr>
                </a:solidFill>
                <a:effectLst>
                  <a:outerShdw blurRad="38100" dist="38100" dir="2700000" algn="tl">
                    <a:srgbClr val="000000"/>
                  </a:outerShdw>
                </a:effectLst>
                <a:latin typeface="Times New Roman" pitchFamily="18" charset="0"/>
              </a:rPr>
              <a:t>je slobodan)</a:t>
            </a:r>
          </a:p>
          <a:p>
            <a:pPr>
              <a:spcBef>
                <a:spcPts val="0"/>
              </a:spcBef>
              <a:buFontTx/>
              <a:buNone/>
            </a:pPr>
            <a:endParaRPr lang="sr-Latn-CS" altLang="sr-Latn-RS" sz="1800" b="1" dirty="0">
              <a:solidFill>
                <a:schemeClr val="tx1">
                  <a:lumMod val="85000"/>
                  <a:lumOff val="15000"/>
                </a:schemeClr>
              </a:solidFill>
              <a:effectLst>
                <a:outerShdw blurRad="38100" dist="38100" dir="2700000" algn="tl">
                  <a:srgbClr val="000000"/>
                </a:outerShdw>
              </a:effectLst>
              <a:latin typeface="Times New Roman" pitchFamily="18" charset="0"/>
            </a:endParaRPr>
          </a:p>
          <a:p>
            <a:pPr>
              <a:spcBef>
                <a:spcPts val="0"/>
              </a:spcBef>
              <a:buFontTx/>
              <a:buChar char="-"/>
            </a:pPr>
            <a:r>
              <a:rPr lang="sr-Latn-CS" altLang="sr-Latn-RS" sz="1800" b="1" dirty="0" smtClean="0">
                <a:solidFill>
                  <a:srgbClr val="333333"/>
                </a:solidFill>
                <a:effectLst>
                  <a:outerShdw blurRad="38100" dist="38100" dir="2700000" algn="tl">
                    <a:srgbClr val="000000"/>
                  </a:outerShdw>
                </a:effectLst>
                <a:latin typeface="Times New Roman" pitchFamily="18" charset="0"/>
              </a:rPr>
              <a:t>potom </a:t>
            </a:r>
            <a:r>
              <a:rPr lang="sr-Latn-CS" altLang="sr-Latn-RS" sz="1800" b="1" dirty="0">
                <a:solidFill>
                  <a:srgbClr val="333333"/>
                </a:solidFill>
                <a:effectLst>
                  <a:outerShdw blurRad="38100" dist="38100" dir="2700000" algn="tl">
                    <a:srgbClr val="000000"/>
                  </a:outerShdw>
                </a:effectLst>
                <a:latin typeface="Times New Roman" pitchFamily="18" charset="0"/>
              </a:rPr>
              <a:t>se smeša ubaci u protočnu ćeliju SPR senzora i pušta  peko površine </a:t>
            </a:r>
            <a:r>
              <a:rPr lang="sr-Latn-CS" altLang="sr-Latn-RS" sz="1800" b="1" dirty="0" smtClean="0">
                <a:solidFill>
                  <a:srgbClr val="333333"/>
                </a:solidFill>
                <a:effectLst>
                  <a:outerShdw blurRad="38100" dist="38100" dir="2700000" algn="tl">
                    <a:srgbClr val="000000"/>
                  </a:outerShdw>
                </a:effectLst>
                <a:latin typeface="Times New Roman" pitchFamily="18" charset="0"/>
              </a:rPr>
              <a:t>senzora za </a:t>
            </a:r>
            <a:r>
              <a:rPr lang="sr-Latn-CS" altLang="sr-Latn-RS" sz="1800" b="1" dirty="0">
                <a:solidFill>
                  <a:srgbClr val="333333"/>
                </a:solidFill>
                <a:effectLst>
                  <a:outerShdw blurRad="38100" dist="38100" dir="2700000" algn="tl">
                    <a:srgbClr val="000000"/>
                  </a:outerShdw>
                </a:effectLst>
                <a:latin typeface="Times New Roman" pitchFamily="18" charset="0"/>
              </a:rPr>
              <a:t>koju </a:t>
            </a:r>
            <a:r>
              <a:rPr lang="sr-Latn-CS" altLang="sr-Latn-RS" sz="1800" b="1" dirty="0" smtClean="0">
                <a:solidFill>
                  <a:srgbClr val="333333"/>
                </a:solidFill>
                <a:effectLst>
                  <a:outerShdw blurRad="38100" dist="38100" dir="2700000" algn="tl">
                    <a:srgbClr val="000000"/>
                  </a:outerShdw>
                </a:effectLst>
                <a:latin typeface="Times New Roman" pitchFamily="18" charset="0"/>
              </a:rPr>
              <a:t>se  </a:t>
            </a:r>
            <a:r>
              <a:rPr lang="sr-Latn-CS" altLang="sr-Latn-RS" sz="1800" b="1" dirty="0">
                <a:solidFill>
                  <a:srgbClr val="333333"/>
                </a:solidFill>
                <a:effectLst>
                  <a:outerShdw blurRad="38100" dist="38100" dir="2700000" algn="tl">
                    <a:srgbClr val="000000"/>
                  </a:outerShdw>
                </a:effectLst>
                <a:latin typeface="Times New Roman" pitchFamily="18" charset="0"/>
              </a:rPr>
              <a:t>vezuju molekuli analita i konjugovanog analita</a:t>
            </a:r>
          </a:p>
          <a:p>
            <a:pPr>
              <a:spcBef>
                <a:spcPts val="0"/>
              </a:spcBef>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spcBef>
                <a:spcPts val="0"/>
              </a:spcBef>
              <a:buFontTx/>
              <a:buChar char="-"/>
            </a:pPr>
            <a:r>
              <a:rPr lang="sr-Latn-CS" altLang="sr-Latn-RS" sz="1800" b="1" dirty="0" smtClean="0">
                <a:solidFill>
                  <a:srgbClr val="333333"/>
                </a:solidFill>
                <a:effectLst>
                  <a:outerShdw blurRad="38100" dist="38100" dir="2700000" algn="tl">
                    <a:srgbClr val="000000"/>
                  </a:outerShdw>
                </a:effectLst>
                <a:latin typeface="Times New Roman" pitchFamily="18" charset="0"/>
              </a:rPr>
              <a:t>prati </a:t>
            </a:r>
            <a:r>
              <a:rPr lang="sr-Latn-CS" altLang="sr-Latn-RS" sz="1800" b="1" dirty="0">
                <a:solidFill>
                  <a:srgbClr val="333333"/>
                </a:solidFill>
                <a:effectLst>
                  <a:outerShdw blurRad="38100" dist="38100" dir="2700000" algn="tl">
                    <a:srgbClr val="000000"/>
                  </a:outerShdw>
                </a:effectLst>
                <a:latin typeface="Times New Roman" pitchFamily="18" charset="0"/>
              </a:rPr>
              <a:t>se kako se slobodni molekuli antitela, koji nisu kompleksirani, </a:t>
            </a:r>
            <a:r>
              <a:rPr lang="sr-Latn-CS" altLang="sr-Latn-RS" sz="1800" b="1" dirty="0" smtClean="0">
                <a:solidFill>
                  <a:srgbClr val="333333"/>
                </a:solidFill>
                <a:effectLst>
                  <a:outerShdw blurRad="38100" dist="38100" dir="2700000" algn="tl">
                    <a:srgbClr val="000000"/>
                  </a:outerShdw>
                </a:effectLst>
                <a:latin typeface="Times New Roman" pitchFamily="18" charset="0"/>
              </a:rPr>
              <a:t>vezuju </a:t>
            </a:r>
            <a:r>
              <a:rPr lang="sr-Latn-CS" altLang="sr-Latn-RS" sz="1800" b="1" dirty="0">
                <a:solidFill>
                  <a:srgbClr val="333333"/>
                </a:solidFill>
                <a:effectLst>
                  <a:outerShdw blurRad="38100" dist="38100" dir="2700000" algn="tl">
                    <a:srgbClr val="000000"/>
                  </a:outerShdw>
                </a:effectLst>
                <a:latin typeface="Times New Roman" pitchFamily="18" charset="0"/>
              </a:rPr>
              <a:t>za </a:t>
            </a:r>
            <a:endParaRPr lang="sr-Latn-CS" altLang="sr-Latn-RS" sz="1800" b="1" dirty="0" smtClean="0">
              <a:solidFill>
                <a:srgbClr val="333333"/>
              </a:solidFill>
              <a:effectLst>
                <a:outerShdw blurRad="38100" dist="38100" dir="2700000" algn="tl">
                  <a:srgbClr val="000000"/>
                </a:outerShdw>
              </a:effectLst>
              <a:latin typeface="Times New Roman" pitchFamily="18" charset="0"/>
            </a:endParaRPr>
          </a:p>
          <a:p>
            <a:pPr>
              <a:spcBef>
                <a:spcPts val="0"/>
              </a:spcBef>
              <a:buFontTx/>
              <a:buNone/>
            </a:pPr>
            <a:r>
              <a:rPr lang="sr-Latn-CS" altLang="sr-Latn-RS" sz="1800" b="1" dirty="0" smtClean="0">
                <a:solidFill>
                  <a:srgbClr val="333333"/>
                </a:solidFill>
                <a:effectLst>
                  <a:outerShdw blurRad="38100" dist="38100" dir="2700000" algn="tl">
                    <a:srgbClr val="000000"/>
                  </a:outerShdw>
                </a:effectLst>
                <a:latin typeface="Times New Roman" pitchFamily="18" charset="0"/>
              </a:rPr>
              <a:t>      molekule </a:t>
            </a:r>
            <a:r>
              <a:rPr lang="sr-Latn-CS" altLang="sr-Latn-RS" sz="1800" b="1" dirty="0">
                <a:solidFill>
                  <a:srgbClr val="333333"/>
                </a:solidFill>
                <a:effectLst>
                  <a:outerShdw blurRad="38100" dist="38100" dir="2700000" algn="tl">
                    <a:srgbClr val="000000"/>
                  </a:outerShdw>
                </a:effectLst>
                <a:latin typeface="Times New Roman" pitchFamily="18" charset="0"/>
              </a:rPr>
              <a:t>analita imobilizovane na povšini</a:t>
            </a:r>
          </a:p>
          <a:p>
            <a:pPr>
              <a:spcBef>
                <a:spcPts val="0"/>
              </a:spcBef>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spcBef>
                <a:spcPts val="0"/>
              </a:spcBef>
              <a:buFontTx/>
              <a:buChar char="-"/>
            </a:pPr>
            <a:r>
              <a:rPr lang="sr-Latn-CS" altLang="sr-Latn-RS" sz="1800" b="1" dirty="0" smtClean="0">
                <a:solidFill>
                  <a:srgbClr val="333333"/>
                </a:solidFill>
                <a:effectLst>
                  <a:outerShdw blurRad="38100" dist="38100" dir="2700000" algn="tl">
                    <a:srgbClr val="000000"/>
                  </a:outerShdw>
                </a:effectLst>
                <a:latin typeface="Times New Roman" pitchFamily="18" charset="0"/>
              </a:rPr>
              <a:t>mogućnost </a:t>
            </a:r>
            <a:r>
              <a:rPr lang="sr-Latn-CS" altLang="sr-Latn-RS" sz="1800" b="1" dirty="0">
                <a:solidFill>
                  <a:srgbClr val="333333"/>
                </a:solidFill>
                <a:effectLst>
                  <a:outerShdw blurRad="38100" dist="38100" dir="2700000" algn="tl">
                    <a:srgbClr val="000000"/>
                  </a:outerShdw>
                </a:effectLst>
                <a:latin typeface="Times New Roman" pitchFamily="18" charset="0"/>
              </a:rPr>
              <a:t>vezivanja je obrnuto proporcionalna koncentraciji </a:t>
            </a:r>
            <a:r>
              <a:rPr lang="sr-Latn-CS" altLang="sr-Latn-RS" sz="1800" b="1" dirty="0" smtClean="0">
                <a:solidFill>
                  <a:srgbClr val="333333"/>
                </a:solidFill>
                <a:effectLst>
                  <a:outerShdw blurRad="38100" dist="38100" dir="2700000" algn="tl">
                    <a:srgbClr val="000000"/>
                  </a:outerShdw>
                </a:effectLst>
                <a:latin typeface="Times New Roman" pitchFamily="18" charset="0"/>
              </a:rPr>
              <a:t>analita</a:t>
            </a:r>
          </a:p>
          <a:p>
            <a:pPr>
              <a:spcBef>
                <a:spcPts val="0"/>
              </a:spcBef>
              <a:buFontTx/>
              <a:buChar char="-"/>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spcBef>
                <a:spcPts val="0"/>
              </a:spcBef>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spcBef>
                <a:spcPts val="0"/>
              </a:spcBef>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spcBef>
                <a:spcPts val="0"/>
              </a:spcBef>
            </a:pPr>
            <a:endParaRPr lang="en-US" altLang="sr-Latn-RS" sz="1800" dirty="0"/>
          </a:p>
          <a:p>
            <a:pPr>
              <a:spcBef>
                <a:spcPts val="0"/>
              </a:spcBef>
            </a:pPr>
            <a:endParaRPr lang="en-US" altLang="sr-Latn-RS" sz="1800" dirty="0"/>
          </a:p>
        </p:txBody>
      </p:sp>
      <p:pic>
        <p:nvPicPr>
          <p:cNvPr id="86528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886200"/>
            <a:ext cx="5105400" cy="25146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86529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4495800"/>
            <a:ext cx="1981200" cy="11620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65298" name="Rectangle 18"/>
          <p:cNvSpPr>
            <a:spLocks noChangeArrowheads="1"/>
          </p:cNvSpPr>
          <p:nvPr/>
        </p:nvSpPr>
        <p:spPr bwMode="auto">
          <a:xfrm>
            <a:off x="6019800" y="5943600"/>
            <a:ext cx="1695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1600" b="1">
                <a:solidFill>
                  <a:srgbClr val="FF0066"/>
                </a:solidFill>
                <a:effectLst>
                  <a:outerShdw blurRad="38100" dist="38100" dir="2700000" algn="tl">
                    <a:srgbClr val="000000"/>
                  </a:outerShdw>
                </a:effectLst>
                <a:latin typeface="Times New Roman" pitchFamily="18" charset="0"/>
              </a:rPr>
              <a:t>metoda inhibicije</a:t>
            </a:r>
            <a:endParaRPr lang="en-US" altLang="sr-Latn-RS" sz="1600" b="1">
              <a:solidFill>
                <a:srgbClr val="FF0066"/>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777777">
                <a:gamma/>
                <a:shade val="46275"/>
                <a:invGamma/>
                <a:lumMod val="0"/>
                <a:lumOff val="100000"/>
              </a:srgbClr>
            </a:gs>
            <a:gs pos="82000">
              <a:srgbClr val="777777"/>
            </a:gs>
            <a:gs pos="100000">
              <a:srgbClr val="777777">
                <a:gamma/>
                <a:shade val="46275"/>
                <a:invGamma/>
              </a:srgb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67683" name="Rectangle 3"/>
          <p:cNvSpPr>
            <a:spLocks noGrp="1" noChangeArrowheads="1"/>
          </p:cNvSpPr>
          <p:nvPr>
            <p:ph type="body" idx="1"/>
          </p:nvPr>
        </p:nvSpPr>
        <p:spPr>
          <a:xfrm>
            <a:off x="152400" y="3657600"/>
            <a:ext cx="8229600" cy="1752600"/>
          </a:xfrm>
        </p:spPr>
        <p:txBody>
          <a:bodyPr/>
          <a:lstStyle/>
          <a:p>
            <a:pPr>
              <a:buFontTx/>
              <a:buNone/>
            </a:pPr>
            <a:endParaRPr lang="pl-PL" altLang="sr-Latn-RS" b="1" dirty="0">
              <a:solidFill>
                <a:srgbClr val="333333"/>
              </a:solidFill>
              <a:effectLst>
                <a:outerShdw blurRad="38100" dist="38100" dir="2700000" algn="tl">
                  <a:srgbClr val="000000"/>
                </a:outerShdw>
              </a:effectLst>
              <a:latin typeface="Times New Roman" pitchFamily="18" charset="0"/>
            </a:endParaRPr>
          </a:p>
          <a:p>
            <a:pPr>
              <a:buFontTx/>
              <a:buNone/>
            </a:pPr>
            <a:r>
              <a:rPr lang="pl-PL" altLang="sr-Latn-RS" sz="3600" b="1" dirty="0">
                <a:solidFill>
                  <a:srgbClr val="333333"/>
                </a:solidFill>
                <a:effectLst>
                  <a:outerShdw blurRad="38100" dist="38100" dir="2700000" algn="tl">
                    <a:srgbClr val="000000"/>
                  </a:outerShdw>
                </a:effectLst>
                <a:latin typeface="Times New Roman" pitchFamily="18" charset="0"/>
              </a:rPr>
              <a:t>Određivanje </a:t>
            </a:r>
            <a:r>
              <a:rPr lang="en-US" altLang="sr-Latn-RS" sz="3600" b="1" dirty="0" err="1">
                <a:solidFill>
                  <a:srgbClr val="333333"/>
                </a:solidFill>
                <a:effectLst>
                  <a:outerShdw blurRad="38100" dist="38100" dir="2700000" algn="tl">
                    <a:srgbClr val="000000"/>
                  </a:outerShdw>
                </a:effectLst>
                <a:latin typeface="Times New Roman" pitchFamily="18" charset="0"/>
              </a:rPr>
              <a:t>važnih</a:t>
            </a:r>
            <a:r>
              <a:rPr lang="en-US" altLang="sr-Latn-RS" sz="3600" b="1" dirty="0">
                <a:solidFill>
                  <a:srgbClr val="333333"/>
                </a:solidFill>
                <a:effectLst>
                  <a:outerShdw blurRad="38100" dist="38100" dir="2700000" algn="tl">
                    <a:srgbClr val="000000"/>
                  </a:outerShdw>
                </a:effectLst>
                <a:latin typeface="Times New Roman" pitchFamily="18" charset="0"/>
              </a:rPr>
              <a:t> </a:t>
            </a:r>
            <a:r>
              <a:rPr lang="en-US" altLang="sr-Latn-RS" sz="3600" b="1" dirty="0" err="1">
                <a:solidFill>
                  <a:srgbClr val="333333"/>
                </a:solidFill>
                <a:effectLst>
                  <a:outerShdw blurRad="38100" dist="38100" dir="2700000" algn="tl">
                    <a:srgbClr val="000000"/>
                  </a:outerShdw>
                </a:effectLst>
                <a:latin typeface="Times New Roman" pitchFamily="18" charset="0"/>
              </a:rPr>
              <a:t>biomolekula</a:t>
            </a:r>
            <a:r>
              <a:rPr lang="en-US" altLang="sr-Latn-RS" sz="3600" b="1" dirty="0">
                <a:effectLst>
                  <a:outerShdw blurRad="38100" dist="38100" dir="2700000" algn="tl">
                    <a:srgbClr val="FFFFFF"/>
                  </a:outerShdw>
                </a:effectLst>
                <a:latin typeface="Times New Roman" pitchFamily="18" charset="0"/>
              </a:rPr>
              <a:t> </a:t>
            </a:r>
            <a:endParaRPr lang="sr-Latn-CS" altLang="sr-Latn-RS" sz="3600" b="1" dirty="0">
              <a:effectLst>
                <a:outerShdw blurRad="38100" dist="38100" dir="2700000" algn="tl">
                  <a:srgbClr val="FFFFFF"/>
                </a:outerShdw>
              </a:effectLst>
              <a:latin typeface="Times New Roman" pitchFamily="18" charset="0"/>
            </a:endParaRPr>
          </a:p>
          <a:p>
            <a:endParaRPr lang="en-US" altLang="sr-Latn-RS" sz="3600"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539" name="Rectangle 3"/>
          <p:cNvSpPr>
            <a:spLocks noGrp="1" noChangeArrowheads="1"/>
          </p:cNvSpPr>
          <p:nvPr>
            <p:ph type="body" idx="1"/>
          </p:nvPr>
        </p:nvSpPr>
        <p:spPr>
          <a:xfrm>
            <a:off x="457200" y="457200"/>
            <a:ext cx="8229600" cy="4754563"/>
          </a:xfrm>
        </p:spPr>
        <p:txBody>
          <a:bodyPr/>
          <a:lstStyle/>
          <a:p>
            <a:pPr marL="0" indent="0">
              <a:buNone/>
            </a:pPr>
            <a:r>
              <a:rPr lang="en-US" altLang="sr-Latn-RS" dirty="0">
                <a:solidFill>
                  <a:srgbClr val="333333"/>
                </a:solidFill>
                <a:latin typeface="Times New Roman" panose="02020603050405020304" pitchFamily="18" charset="0"/>
                <a:cs typeface="Times New Roman" panose="02020603050405020304" pitchFamily="18" charset="0"/>
              </a:rPr>
              <a:t> </a:t>
            </a:r>
            <a:r>
              <a:rPr lang="en-US" altLang="sr-Latn-RS" b="1" u="sng"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Određivanje</a:t>
            </a:r>
            <a:r>
              <a:rPr lang="en-US" altLang="sr-Latn-RS" b="1" u="sng"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b="1" u="sng"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glukoze</a:t>
            </a:r>
            <a:endParaRPr lang="sr-Latn-CS" altLang="sr-Latn-RS" b="1" u="sng"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endParaRPr>
          </a:p>
          <a:p>
            <a:pPr>
              <a:buFont typeface="Wingdings" panose="05000000000000000000" pitchFamily="2" charset="2"/>
              <a:buChar char="Ø"/>
            </a:pPr>
            <a:endParaRPr lang="sr-Latn-CS" altLang="sr-Latn-RS"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endParaRPr>
          </a:p>
          <a:p>
            <a:pPr>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m</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eđu</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biološkim</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molekulima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koji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su</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detektabilni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SERS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metodom</a:t>
            </a:r>
            <a:r>
              <a:rPr lang="en-U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a:t>
            </a:r>
            <a:r>
              <a:rPr lang="sr-Latn-C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glukoza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se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ističe</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po</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važnosti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kao</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indikator</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veoma</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čestog</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oboljenja</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smtClean="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dijabetesa</a:t>
            </a:r>
            <a:endParaRPr lang="sr-Latn-C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endParaRPr>
          </a:p>
          <a:p>
            <a:pPr>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endParaRPr>
          </a:p>
          <a:p>
            <a:pPr>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u</a:t>
            </a:r>
            <a:r>
              <a:rPr lang="en-U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odnosu</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na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tradicionalnu</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elektrohemijsku</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metodu</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određivanja</a:t>
            </a:r>
            <a:r>
              <a:rPr lang="sr-Latn-C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koncentracije</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glukoze</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SERS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tehnikom</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je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minimalno</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invazivno</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omogućava</a:t>
            </a:r>
            <a:r>
              <a:rPr lang="en-U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dob</a:t>
            </a:r>
            <a:r>
              <a:rPr lang="sr-Latn-R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i</a:t>
            </a:r>
            <a:r>
              <a:rPr lang="en-U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j</a:t>
            </a:r>
            <a:r>
              <a:rPr lang="sr-Latn-R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a</a:t>
            </a:r>
            <a:r>
              <a:rPr lang="en-US" altLang="sr-Latn-RS" sz="2400" b="1" dirty="0" err="1"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nje</a:t>
            </a:r>
            <a:r>
              <a:rPr lang="en-U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rezultata</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koji</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su</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tačni</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i</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pouzdani</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u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granicama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koje</a:t>
            </a:r>
            <a:r>
              <a:rPr lang="en-U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su</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postavljene</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u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kliničkim</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ispitivanjima</a:t>
            </a:r>
            <a:endPar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33539">
                                            <p:txEl>
                                              <p:pRg st="4" end="4"/>
                                            </p:txEl>
                                          </p:spTgt>
                                        </p:tgtEl>
                                        <p:attrNameLst>
                                          <p:attrName>style.visibility</p:attrName>
                                        </p:attrNameLst>
                                      </p:cBhvr>
                                      <p:to>
                                        <p:strVal val="visible"/>
                                      </p:to>
                                    </p:set>
                                    <p:animEffect transition="in" filter="wipe(down)">
                                      <p:cBhvr>
                                        <p:cTn id="7" dur="500"/>
                                        <p:tgtEl>
                                          <p:spTgt spid="8335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563" name="Rectangle 3"/>
          <p:cNvSpPr>
            <a:spLocks noGrp="1" noChangeArrowheads="1"/>
          </p:cNvSpPr>
          <p:nvPr>
            <p:ph type="body" idx="1"/>
          </p:nvPr>
        </p:nvSpPr>
        <p:spPr>
          <a:xfrm>
            <a:off x="304800" y="457200"/>
            <a:ext cx="8382000" cy="2286000"/>
          </a:xfrm>
        </p:spPr>
        <p:txBody>
          <a:bodyPr/>
          <a:lstStyle/>
          <a:p>
            <a:pPr>
              <a:lnSpc>
                <a:spcPct val="9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p</a:t>
            </a:r>
            <a:r>
              <a:rPr lang="en-US" altLang="sr-Latn-RS" sz="1800" b="1" dirty="0" err="1">
                <a:solidFill>
                  <a:srgbClr val="333333"/>
                </a:solidFill>
                <a:effectLst>
                  <a:outerShdw blurRad="38100" dist="38100" dir="2700000" algn="tl">
                    <a:srgbClr val="000000"/>
                  </a:outerShdw>
                </a:effectLst>
                <a:latin typeface="Times New Roman" pitchFamily="18" charset="0"/>
              </a:rPr>
              <a:t>roblem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primene</a:t>
            </a:r>
            <a:r>
              <a:rPr lang="en-US" altLang="sr-Latn-RS" sz="1800" b="1" dirty="0">
                <a:solidFill>
                  <a:srgbClr val="333333"/>
                </a:solidFill>
                <a:effectLst>
                  <a:outerShdw blurRad="38100" dist="38100" dir="2700000" algn="tl">
                    <a:srgbClr val="000000"/>
                  </a:outerShdw>
                </a:effectLst>
                <a:latin typeface="Times New Roman" pitchFamily="18" charset="0"/>
              </a:rPr>
              <a:t> SERS </a:t>
            </a:r>
            <a:r>
              <a:rPr lang="en-US" altLang="sr-Latn-RS" sz="1800" b="1" dirty="0" err="1">
                <a:solidFill>
                  <a:srgbClr val="333333"/>
                </a:solidFill>
                <a:effectLst>
                  <a:outerShdw blurRad="38100" dist="38100" dir="2700000" algn="tl">
                    <a:srgbClr val="000000"/>
                  </a:outerShdw>
                </a:effectLst>
                <a:latin typeface="Times New Roman" pitchFamily="18" charset="0"/>
              </a:rPr>
              <a:t>tehnike</a:t>
            </a:r>
            <a:r>
              <a:rPr lang="en-US" altLang="sr-Latn-RS" sz="1800" b="1" dirty="0">
                <a:solidFill>
                  <a:srgbClr val="333333"/>
                </a:solidFill>
                <a:effectLst>
                  <a:outerShdw blurRad="38100" dist="38100" dir="2700000" algn="tl">
                    <a:srgbClr val="000000"/>
                  </a:outerShdw>
                </a:effectLst>
                <a:latin typeface="Times New Roman" pitchFamily="18" charset="0"/>
              </a:rPr>
              <a:t> je </a:t>
            </a:r>
            <a:r>
              <a:rPr lang="sr-Latn-CS" altLang="sr-Latn-RS" sz="1800" b="1" dirty="0">
                <a:solidFill>
                  <a:srgbClr val="FF0066"/>
                </a:solidFill>
                <a:effectLst>
                  <a:outerShdw blurRad="38100" dist="38100" dir="2700000" algn="tl">
                    <a:srgbClr val="000000"/>
                  </a:outerShdw>
                </a:effectLst>
                <a:latin typeface="Times New Roman" pitchFamily="18" charset="0"/>
              </a:rPr>
              <a:t>sl</a:t>
            </a:r>
            <a:r>
              <a:rPr lang="en-US" altLang="sr-Latn-RS" sz="1800" b="1" dirty="0">
                <a:solidFill>
                  <a:srgbClr val="FF0066"/>
                </a:solidFill>
                <a:effectLst>
                  <a:outerShdw blurRad="38100" dist="38100" dir="2700000" algn="tl">
                    <a:srgbClr val="000000"/>
                  </a:outerShdw>
                </a:effectLst>
                <a:latin typeface="Times New Roman" pitchFamily="18" charset="0"/>
              </a:rPr>
              <a:t>aba </a:t>
            </a:r>
            <a:r>
              <a:rPr lang="en-US" altLang="sr-Latn-RS" sz="1800" b="1" dirty="0" err="1">
                <a:solidFill>
                  <a:srgbClr val="FF0066"/>
                </a:solidFill>
                <a:effectLst>
                  <a:outerShdw blurRad="38100" dist="38100" dir="2700000" algn="tl">
                    <a:srgbClr val="000000"/>
                  </a:outerShdw>
                </a:effectLst>
                <a:latin typeface="Times New Roman" pitchFamily="18" charset="0"/>
              </a:rPr>
              <a:t>adsorpcija</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glukoze</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na</a:t>
            </a:r>
            <a:r>
              <a:rPr lang="en-US" altLang="sr-Latn-RS" sz="1800" b="1" dirty="0">
                <a:solidFill>
                  <a:srgbClr val="FF0066"/>
                </a:solidFill>
                <a:effectLst>
                  <a:outerShdw blurRad="38100" dist="38100" dir="2700000" algn="tl">
                    <a:srgbClr val="000000"/>
                  </a:outerShdw>
                </a:effectLst>
                <a:latin typeface="Times New Roman" pitchFamily="18" charset="0"/>
              </a:rPr>
              <a:t> SERS </a:t>
            </a:r>
            <a:r>
              <a:rPr lang="en-US" altLang="sr-Latn-RS" sz="1800" b="1" dirty="0" err="1" smtClean="0">
                <a:solidFill>
                  <a:srgbClr val="FF0066"/>
                </a:solidFill>
                <a:effectLst>
                  <a:outerShdw blurRad="38100" dist="38100" dir="2700000" algn="tl">
                    <a:srgbClr val="000000"/>
                  </a:outerShdw>
                </a:effectLst>
                <a:latin typeface="Times New Roman" pitchFamily="18" charset="0"/>
              </a:rPr>
              <a:t>aktivnim</a:t>
            </a:r>
            <a:r>
              <a:rPr lang="en-US" altLang="sr-Latn-RS" sz="1800" b="1" dirty="0" smtClean="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supstratima</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kao</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što</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su</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sr-Latn-RS" altLang="sr-Latn-RS" sz="1800" b="1" dirty="0" smtClean="0">
                <a:solidFill>
                  <a:srgbClr val="FF0066"/>
                </a:solidFill>
                <a:effectLst>
                  <a:outerShdw blurRad="38100" dist="38100" dir="2700000" algn="tl">
                    <a:srgbClr val="000000"/>
                  </a:outerShdw>
                </a:effectLst>
                <a:latin typeface="Times New Roman" pitchFamily="18" charset="0"/>
              </a:rPr>
              <a:t>Ag i Au</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marL="0" indent="0">
              <a:lnSpc>
                <a:spcPct val="90000"/>
              </a:lnSpc>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RS" altLang="sr-Latn-RS" sz="1800" b="1" dirty="0" smtClean="0">
                <a:solidFill>
                  <a:srgbClr val="333333"/>
                </a:solidFill>
                <a:effectLst>
                  <a:outerShdw blurRad="38100" dist="38100" dir="2700000" algn="tl">
                    <a:srgbClr val="000000"/>
                  </a:outerShdw>
                </a:effectLst>
                <a:latin typeface="Times New Roman" pitchFamily="18" charset="0"/>
              </a:rPr>
              <a:t>ovaj </a:t>
            </a:r>
            <a:r>
              <a:rPr lang="sr-Latn-RS" altLang="sr-Latn-RS" sz="1800" b="1" dirty="0">
                <a:solidFill>
                  <a:srgbClr val="333333"/>
                </a:solidFill>
                <a:effectLst>
                  <a:outerShdw blurRad="38100" dist="38100" dir="2700000" algn="tl">
                    <a:srgbClr val="000000"/>
                  </a:outerShdw>
                </a:effectLst>
                <a:latin typeface="Times New Roman" pitchFamily="18" charset="0"/>
              </a:rPr>
              <a:t>problem</a:t>
            </a:r>
            <a:r>
              <a:rPr lang="sr-Latn-CS" altLang="sr-Latn-RS" sz="1800" b="1" dirty="0">
                <a:solidFill>
                  <a:srgbClr val="333333"/>
                </a:solidFill>
                <a:effectLst>
                  <a:outerShdw blurRad="38100" dist="38100" dir="2700000" algn="tl">
                    <a:srgbClr val="000000"/>
                  </a:outerShdw>
                </a:effectLst>
                <a:latin typeface="Times New Roman" pitchFamily="18" charset="0"/>
              </a:rPr>
              <a:t> je</a:t>
            </a:r>
            <a:r>
              <a:rPr lang="sr-Latn-RS" altLang="sr-Latn-RS" sz="1800" b="1" dirty="0">
                <a:solidFill>
                  <a:srgbClr val="333333"/>
                </a:solidFill>
                <a:effectLst>
                  <a:outerShdw blurRad="38100" dist="38100" dir="2700000" algn="tl">
                    <a:srgbClr val="000000"/>
                  </a:outerShdw>
                </a:effectLst>
                <a:latin typeface="Times New Roman" pitchFamily="18" charset="0"/>
              </a:rPr>
              <a:t> prevaz</a:t>
            </a:r>
            <a:r>
              <a:rPr lang="sr-Latn-CS" altLang="sr-Latn-RS" sz="1800" b="1" dirty="0">
                <a:solidFill>
                  <a:srgbClr val="333333"/>
                </a:solidFill>
                <a:effectLst>
                  <a:outerShdw blurRad="38100" dist="38100" dir="2700000" algn="tl">
                    <a:srgbClr val="000000"/>
                  </a:outerShdw>
                </a:effectLst>
                <a:latin typeface="Times New Roman" pitchFamily="18" charset="0"/>
              </a:rPr>
              <a:t>đen</a:t>
            </a:r>
            <a:r>
              <a:rPr lang="sr-Latn-RS" altLang="sr-Latn-RS" sz="1800" b="1" dirty="0">
                <a:solidFill>
                  <a:srgbClr val="333333"/>
                </a:solidFill>
                <a:effectLst>
                  <a:outerShdw blurRad="38100" dist="38100" dir="2700000" algn="tl">
                    <a:srgbClr val="000000"/>
                  </a:outerShdw>
                </a:effectLst>
                <a:latin typeface="Times New Roman" pitchFamily="18" charset="0"/>
              </a:rPr>
              <a:t> modifikovanjem</a:t>
            </a:r>
            <a:r>
              <a:rPr lang="sr-Latn-CS" altLang="sr-Latn-RS" sz="1800" b="1" dirty="0">
                <a:solidFill>
                  <a:srgbClr val="333333"/>
                </a:solidFill>
                <a:effectLst>
                  <a:outerShdw blurRad="38100" dist="38100" dir="2700000" algn="tl">
                    <a:srgbClr val="000000"/>
                  </a:outerShdw>
                </a:effectLst>
                <a:latin typeface="Times New Roman" pitchFamily="18" charset="0"/>
              </a:rPr>
              <a:t> (funkcionalizovanjem)</a:t>
            </a:r>
            <a:r>
              <a:rPr lang="sr-Latn-RS" altLang="sr-Latn-RS" sz="1800" b="1" dirty="0">
                <a:solidFill>
                  <a:srgbClr val="333333"/>
                </a:solidFill>
                <a:effectLst>
                  <a:outerShdw blurRad="38100" dist="38100" dir="2700000" algn="tl">
                    <a:srgbClr val="000000"/>
                  </a:outerShdw>
                </a:effectLst>
                <a:latin typeface="Times New Roman" pitchFamily="18" charset="0"/>
              </a:rPr>
              <a:t> grube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RS" altLang="sr-Latn-RS" sz="1800" b="1" dirty="0">
                <a:solidFill>
                  <a:srgbClr val="333333"/>
                </a:solidFill>
                <a:effectLst>
                  <a:outerShdw blurRad="38100" dist="38100" dir="2700000" algn="tl">
                    <a:srgbClr val="000000"/>
                  </a:outerShdw>
                </a:effectLst>
                <a:latin typeface="Times New Roman" pitchFamily="18" charset="0"/>
              </a:rPr>
              <a:t>povr</a:t>
            </a:r>
            <a:r>
              <a:rPr lang="en-US" altLang="sr-Latn-RS" sz="1800" b="1" dirty="0">
                <a:solidFill>
                  <a:srgbClr val="333333"/>
                </a:solidFill>
                <a:effectLst>
                  <a:outerShdw blurRad="38100" dist="38100" dir="2700000" algn="tl">
                    <a:srgbClr val="000000"/>
                  </a:outerShdw>
                </a:effectLst>
                <a:latin typeface="Times New Roman" pitchFamily="18" charset="0"/>
              </a:rPr>
              <a:t>š</a:t>
            </a:r>
            <a:r>
              <a:rPr lang="sr-Latn-RS" altLang="sr-Latn-RS" sz="1800" b="1" dirty="0">
                <a:solidFill>
                  <a:srgbClr val="333333"/>
                </a:solidFill>
                <a:effectLst>
                  <a:outerShdw blurRad="38100" dist="38100" dir="2700000" algn="tl">
                    <a:srgbClr val="000000"/>
                  </a:outerShdw>
                </a:effectLst>
                <a:latin typeface="Times New Roman" pitchFamily="18" charset="0"/>
              </a:rPr>
              <a:t>ine srebra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tzv</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AgFON</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su</a:t>
            </a:r>
            <a:r>
              <a:rPr lang="sr-Latn-RS" altLang="sr-Latn-RS" sz="1800" b="1" dirty="0" smtClean="0">
                <a:solidFill>
                  <a:srgbClr val="333333"/>
                </a:solidFill>
                <a:effectLst>
                  <a:outerShdw blurRad="38100" dist="38100" dir="2700000" algn="tl">
                    <a:srgbClr val="000000"/>
                  </a:outerShdw>
                </a:effectLst>
                <a:latin typeface="Times New Roman" pitchFamily="18" charset="0"/>
              </a:rPr>
              <a:t>p</a:t>
            </a:r>
            <a:r>
              <a:rPr lang="en-US" altLang="sr-Latn-RS" sz="1800" b="1" dirty="0" err="1" smtClean="0">
                <a:solidFill>
                  <a:srgbClr val="333333"/>
                </a:solidFill>
                <a:effectLst>
                  <a:outerShdw blurRad="38100" dist="38100" dir="2700000" algn="tl">
                    <a:srgbClr val="000000"/>
                  </a:outerShdw>
                </a:effectLst>
                <a:latin typeface="Times New Roman" pitchFamily="18" charset="0"/>
              </a:rPr>
              <a:t>strat</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i="1" dirty="0">
                <a:solidFill>
                  <a:srgbClr val="333333"/>
                </a:solidFill>
                <a:effectLst>
                  <a:outerShdw blurRad="38100" dist="38100" dir="2700000" algn="tl">
                    <a:srgbClr val="000000"/>
                  </a:outerShdw>
                </a:effectLst>
                <a:latin typeface="Times New Roman" pitchFamily="18" charset="0"/>
              </a:rPr>
              <a:t>FON - film over </a:t>
            </a:r>
            <a:r>
              <a:rPr lang="en-US" altLang="sr-Latn-RS" sz="1800" b="1" i="1" dirty="0" err="1">
                <a:solidFill>
                  <a:srgbClr val="333333"/>
                </a:solidFill>
                <a:effectLst>
                  <a:outerShdw blurRad="38100" dist="38100" dir="2700000" algn="tl">
                    <a:srgbClr val="000000"/>
                  </a:outerShdw>
                </a:effectLst>
                <a:latin typeface="Times New Roman" pitchFamily="18" charset="0"/>
              </a:rPr>
              <a:t>nanosphere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RS" altLang="sr-Latn-RS" sz="1800" b="1" dirty="0">
                <a:solidFill>
                  <a:srgbClr val="FF0066"/>
                </a:solidFill>
                <a:effectLst>
                  <a:outerShdw blurRad="38100" dist="38100" dir="2700000" algn="tl">
                    <a:srgbClr val="000000"/>
                  </a:outerShdw>
                </a:effectLst>
                <a:latin typeface="Times New Roman" pitchFamily="18" charset="0"/>
              </a:rPr>
              <a:t>hidrofilnim particionim </a:t>
            </a:r>
            <a:r>
              <a:rPr lang="sr-Latn-RS" altLang="sr-Latn-RS" sz="1800" b="1" dirty="0" smtClean="0">
                <a:solidFill>
                  <a:srgbClr val="FF0066"/>
                </a:solidFill>
                <a:effectLst>
                  <a:outerShdw blurRad="38100" dist="38100" dir="2700000" algn="tl">
                    <a:srgbClr val="000000"/>
                  </a:outerShdw>
                </a:effectLst>
                <a:latin typeface="Times New Roman" pitchFamily="18" charset="0"/>
              </a:rPr>
              <a:t>slojem </a:t>
            </a:r>
            <a:r>
              <a:rPr lang="sr-Latn-RS" altLang="sr-Latn-RS" sz="1800" b="1" dirty="0">
                <a:solidFill>
                  <a:srgbClr val="FF0066"/>
                </a:solidFill>
                <a:effectLst>
                  <a:outerShdw blurRad="38100" dist="38100" dir="2700000" algn="tl">
                    <a:srgbClr val="000000"/>
                  </a:outerShdw>
                </a:effectLst>
                <a:latin typeface="Times New Roman" pitchFamily="18" charset="0"/>
              </a:rPr>
              <a:t>dekantiola</a:t>
            </a:r>
            <a:r>
              <a:rPr lang="sr-Latn-RS" altLang="sr-Latn-RS" sz="1800" b="1" dirty="0">
                <a:solidFill>
                  <a:srgbClr val="333333"/>
                </a:solidFill>
                <a:effectLst>
                  <a:outerShdw blurRad="38100" dist="38100" dir="2700000" algn="tl">
                    <a:srgbClr val="000000"/>
                  </a:outerShdw>
                </a:effectLst>
                <a:latin typeface="Times New Roman" pitchFamily="18" charset="0"/>
              </a:rPr>
              <a:t> koji ima </a:t>
            </a:r>
            <a:r>
              <a:rPr lang="sr-Latn-RS" altLang="sr-Latn-RS" sz="1800" b="1" dirty="0" smtClean="0">
                <a:solidFill>
                  <a:srgbClr val="333333"/>
                </a:solidFill>
                <a:effectLst>
                  <a:outerShdw blurRad="38100" dist="38100" dir="2700000" algn="tl">
                    <a:srgbClr val="000000"/>
                  </a:outerShdw>
                </a:effectLst>
                <a:latin typeface="Times New Roman" pitchFamily="18" charset="0"/>
              </a:rPr>
              <a:t>spos</a:t>
            </a:r>
            <a:r>
              <a:rPr lang="sr-Latn-CS" altLang="sr-Latn-RS" sz="1800" b="1" dirty="0">
                <a:solidFill>
                  <a:srgbClr val="333333"/>
                </a:solidFill>
                <a:effectLst>
                  <a:outerShdw blurRad="38100" dist="38100" dir="2700000" algn="tl">
                    <a:srgbClr val="000000"/>
                  </a:outerShdw>
                </a:effectLst>
                <a:latin typeface="Times New Roman" pitchFamily="18" charset="0"/>
              </a:rPr>
              <a:t>o</a:t>
            </a:r>
            <a:r>
              <a:rPr lang="sr-Latn-RS" altLang="sr-Latn-RS" sz="1800" b="1" dirty="0">
                <a:solidFill>
                  <a:srgbClr val="333333"/>
                </a:solidFill>
                <a:effectLst>
                  <a:outerShdw blurRad="38100" dist="38100" dir="2700000" algn="tl">
                    <a:srgbClr val="000000"/>
                  </a:outerShdw>
                </a:effectLst>
                <a:latin typeface="Times New Roman" pitchFamily="18" charset="0"/>
              </a:rPr>
              <a:t>bnost</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RS" altLang="sr-Latn-RS" sz="1800" b="1" dirty="0">
                <a:solidFill>
                  <a:srgbClr val="333333"/>
                </a:solidFill>
                <a:effectLst>
                  <a:outerShdw blurRad="38100" dist="38100" dir="2700000" algn="tl">
                    <a:srgbClr val="000000"/>
                  </a:outerShdw>
                </a:effectLst>
                <a:latin typeface="Times New Roman" pitchFamily="18" charset="0"/>
              </a:rPr>
              <a:t>pove</a:t>
            </a:r>
            <a:r>
              <a:rPr lang="en-US" altLang="sr-Latn-RS" sz="1800" b="1" dirty="0">
                <a:solidFill>
                  <a:srgbClr val="333333"/>
                </a:solidFill>
                <a:effectLst>
                  <a:outerShdw blurRad="38100" dist="38100" dir="2700000" algn="tl">
                    <a:srgbClr val="000000"/>
                  </a:outerShdw>
                </a:effectLst>
                <a:latin typeface="Times New Roman" pitchFamily="18" charset="0"/>
              </a:rPr>
              <a:t>ć</a:t>
            </a:r>
            <a:r>
              <a:rPr lang="sr-Latn-RS" altLang="sr-Latn-RS" sz="1800" b="1" dirty="0">
                <a:solidFill>
                  <a:srgbClr val="333333"/>
                </a:solidFill>
                <a:effectLst>
                  <a:outerShdw blurRad="38100" dist="38100" dir="2700000" algn="tl">
                    <a:srgbClr val="000000"/>
                  </a:outerShdw>
                </a:effectLst>
                <a:latin typeface="Times New Roman" pitchFamily="18" charset="0"/>
              </a:rPr>
              <a:t>anje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RS" altLang="sr-Latn-RS" sz="1800" b="1" dirty="0">
                <a:solidFill>
                  <a:srgbClr val="333333"/>
                </a:solidFill>
                <a:effectLst>
                  <a:outerShdw blurRad="38100" dist="38100" dir="2700000" algn="tl">
                    <a:srgbClr val="000000"/>
                  </a:outerShdw>
                </a:effectLst>
                <a:latin typeface="Times New Roman" pitchFamily="18" charset="0"/>
              </a:rPr>
              <a:t>koncentracije glukoze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smtClean="0">
                <a:solidFill>
                  <a:srgbClr val="333333"/>
                </a:solidFill>
                <a:effectLst>
                  <a:outerShdw blurRad="38100" dist="38100" dir="2700000" algn="tl">
                    <a:srgbClr val="000000"/>
                  </a:outerShdw>
                </a:effectLst>
                <a:latin typeface="Times New Roman" pitchFamily="18" charset="0"/>
              </a:rPr>
              <a:t>(</a:t>
            </a:r>
            <a:r>
              <a:rPr lang="sr-Latn-RS" altLang="sr-Latn-RS" sz="1800" b="1" dirty="0">
                <a:solidFill>
                  <a:srgbClr val="333333"/>
                </a:solidFill>
                <a:effectLst>
                  <a:outerShdw blurRad="38100" dist="38100" dir="2700000" algn="tl">
                    <a:srgbClr val="000000"/>
                  </a:outerShdw>
                </a:effectLst>
                <a:latin typeface="Times New Roman" pitchFamily="18" charset="0"/>
              </a:rPr>
              <a:t>ili drugih </a:t>
            </a:r>
            <a:r>
              <a:rPr lang="sr-Latn-RS" altLang="sr-Latn-RS" sz="1800" b="1" dirty="0" smtClean="0">
                <a:solidFill>
                  <a:srgbClr val="333333"/>
                </a:solidFill>
                <a:effectLst>
                  <a:outerShdw blurRad="38100" dist="38100" dir="2700000" algn="tl">
                    <a:srgbClr val="000000"/>
                  </a:outerShdw>
                </a:effectLst>
                <a:latin typeface="Times New Roman" pitchFamily="18" charset="0"/>
              </a:rPr>
              <a:t>malih </a:t>
            </a:r>
            <a:r>
              <a:rPr lang="sr-Latn-RS" altLang="sr-Latn-RS" sz="1800" b="1" dirty="0">
                <a:solidFill>
                  <a:srgbClr val="333333"/>
                </a:solidFill>
                <a:effectLst>
                  <a:outerShdw blurRad="38100" dist="38100" dir="2700000" algn="tl">
                    <a:srgbClr val="000000"/>
                  </a:outerShdw>
                </a:effectLst>
                <a:latin typeface="Times New Roman" pitchFamily="18" charset="0"/>
              </a:rPr>
              <a:t>molekula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RS" altLang="sr-Latn-RS" sz="1800" b="1" dirty="0">
                <a:solidFill>
                  <a:srgbClr val="333333"/>
                </a:solidFill>
                <a:effectLst>
                  <a:outerShdw blurRad="38100" dist="38100" dir="2700000" algn="tl">
                    <a:srgbClr val="000000"/>
                  </a:outerShdw>
                </a:effectLst>
                <a:latin typeface="Times New Roman" pitchFamily="18" charset="0"/>
              </a:rPr>
              <a:t>u oblasti </a:t>
            </a:r>
            <a:r>
              <a:rPr lang="sr-Latn-RS" altLang="sr-Latn-RS" sz="1800" b="1" dirty="0" smtClean="0">
                <a:solidFill>
                  <a:srgbClr val="333333"/>
                </a:solidFill>
                <a:effectLst>
                  <a:outerShdw blurRad="38100" dist="38100" dir="2700000" algn="tl">
                    <a:srgbClr val="000000"/>
                  </a:outerShdw>
                </a:effectLst>
                <a:latin typeface="Times New Roman" pitchFamily="18" charset="0"/>
              </a:rPr>
              <a:t>elektromagnetskog </a:t>
            </a:r>
            <a:r>
              <a:rPr lang="sr-Latn-RS" altLang="sr-Latn-RS" sz="1800" b="1" dirty="0">
                <a:solidFill>
                  <a:srgbClr val="333333"/>
                </a:solidFill>
                <a:effectLst>
                  <a:outerShdw blurRad="38100" dist="38100" dir="2700000" algn="tl">
                    <a:srgbClr val="000000"/>
                  </a:outerShdw>
                </a:effectLst>
                <a:latin typeface="Times New Roman" pitchFamily="18" charset="0"/>
              </a:rPr>
              <a:t>poja</a:t>
            </a:r>
            <a:r>
              <a:rPr lang="en-US" altLang="sr-Latn-RS" sz="1800" b="1" dirty="0">
                <a:solidFill>
                  <a:srgbClr val="333333"/>
                </a:solidFill>
                <a:effectLst>
                  <a:outerShdw blurRad="38100" dist="38100" dir="2700000" algn="tl">
                    <a:srgbClr val="000000"/>
                  </a:outerShdw>
                </a:effectLst>
                <a:latin typeface="Times New Roman" pitchFamily="18" charset="0"/>
              </a:rPr>
              <a:t>č</a:t>
            </a:r>
            <a:r>
              <a:rPr lang="sr-Latn-RS" altLang="sr-Latn-RS" sz="1800" b="1" dirty="0">
                <a:solidFill>
                  <a:srgbClr val="333333"/>
                </a:solidFill>
                <a:effectLst>
                  <a:outerShdw blurRad="38100" dist="38100" dir="2700000" algn="tl">
                    <a:srgbClr val="000000"/>
                  </a:outerShdw>
                </a:effectLst>
                <a:latin typeface="Times New Roman" pitchFamily="18" charset="0"/>
              </a:rPr>
              <a:t>anja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RS" altLang="sr-Latn-RS" sz="1800" b="1" dirty="0">
                <a:solidFill>
                  <a:srgbClr val="333333"/>
                </a:solidFill>
                <a:effectLst>
                  <a:outerShdw blurRad="38100" dist="38100" dir="2700000" algn="tl">
                    <a:srgbClr val="000000"/>
                  </a:outerShdw>
                </a:effectLst>
                <a:latin typeface="Times New Roman" pitchFamily="18" charset="0"/>
              </a:rPr>
              <a:t>polja </a:t>
            </a:r>
            <a:r>
              <a:rPr lang="en-US" altLang="sr-Latn-RS" sz="1800" b="1" dirty="0" err="1">
                <a:solidFill>
                  <a:srgbClr val="333333"/>
                </a:solidFill>
                <a:effectLst>
                  <a:outerShdw blurRad="38100" dist="38100" dir="2700000" algn="tl">
                    <a:srgbClr val="000000"/>
                  </a:outerShdw>
                </a:effectLst>
                <a:latin typeface="Times New Roman" pitchFamily="18" charset="0"/>
              </a:rPr>
              <a:t>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površini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metala</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p:txBody>
      </p:sp>
      <p:pic>
        <p:nvPicPr>
          <p:cNvPr id="8345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3124200"/>
            <a:ext cx="3886200" cy="3167063"/>
          </a:xfrm>
          <a:prstGeom prst="rect">
            <a:avLst/>
          </a:prstGeom>
          <a:noFill/>
          <a:ln w="9525">
            <a:solidFill>
              <a:srgbClr val="000000"/>
            </a:solidFill>
            <a:miter lim="800000"/>
            <a:headEnd/>
            <a:tailEnd/>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34572" name="Rectangle 12"/>
          <p:cNvSpPr>
            <a:spLocks noChangeArrowheads="1"/>
          </p:cNvSpPr>
          <p:nvPr/>
        </p:nvSpPr>
        <p:spPr bwMode="auto">
          <a:xfrm>
            <a:off x="1219200" y="5638800"/>
            <a:ext cx="3810000" cy="61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sr-Latn-RS" sz="1600" b="1" dirty="0" err="1">
                <a:solidFill>
                  <a:srgbClr val="333333"/>
                </a:solidFill>
                <a:effectLst>
                  <a:outerShdw blurRad="38100" dist="38100" dir="2700000" algn="tl">
                    <a:srgbClr val="000000"/>
                  </a:outerShdw>
                </a:effectLst>
                <a:latin typeface="Times New Roman" pitchFamily="18" charset="0"/>
              </a:rPr>
              <a:t>Shematski</a:t>
            </a:r>
            <a:r>
              <a:rPr lang="en-US" altLang="sr-Latn-RS" sz="1600" b="1" dirty="0">
                <a:solidFill>
                  <a:srgbClr val="333333"/>
                </a:solidFill>
                <a:effectLst>
                  <a:outerShdw blurRad="38100" dist="38100" dir="2700000" algn="tl">
                    <a:srgbClr val="000000"/>
                  </a:outerShdw>
                </a:effectLst>
                <a:latin typeface="Times New Roman" pitchFamily="18" charset="0"/>
              </a:rPr>
              <a:t> </a:t>
            </a:r>
            <a:r>
              <a:rPr lang="en-US" altLang="sr-Latn-RS" sz="1600" b="1" dirty="0" err="1">
                <a:solidFill>
                  <a:srgbClr val="333333"/>
                </a:solidFill>
                <a:effectLst>
                  <a:outerShdw blurRad="38100" dist="38100" dir="2700000" algn="tl">
                    <a:srgbClr val="000000"/>
                  </a:outerShdw>
                </a:effectLst>
                <a:latin typeface="Times New Roman" pitchFamily="18" charset="0"/>
              </a:rPr>
              <a:t>prikaz</a:t>
            </a:r>
            <a:r>
              <a:rPr lang="en-US" altLang="sr-Latn-RS" sz="1600" b="1" dirty="0">
                <a:solidFill>
                  <a:srgbClr val="333333"/>
                </a:solidFill>
                <a:effectLst>
                  <a:outerShdw blurRad="38100" dist="38100" dir="2700000" algn="tl">
                    <a:srgbClr val="000000"/>
                  </a:outerShdw>
                </a:effectLst>
                <a:latin typeface="Times New Roman" pitchFamily="18" charset="0"/>
              </a:rPr>
              <a:t> </a:t>
            </a:r>
            <a:r>
              <a:rPr lang="en-US" altLang="sr-Latn-RS" sz="1600" b="1" dirty="0" err="1">
                <a:solidFill>
                  <a:srgbClr val="333333"/>
                </a:solidFill>
                <a:effectLst>
                  <a:outerShdw blurRad="38100" dist="38100" dir="2700000" algn="tl">
                    <a:srgbClr val="000000"/>
                  </a:outerShdw>
                </a:effectLst>
                <a:latin typeface="Times New Roman" pitchFamily="18" charset="0"/>
              </a:rPr>
              <a:t>prototipa</a:t>
            </a:r>
            <a:r>
              <a:rPr lang="en-US" altLang="sr-Latn-RS" sz="1600" b="1" dirty="0">
                <a:solidFill>
                  <a:srgbClr val="333333"/>
                </a:solidFill>
                <a:effectLst>
                  <a:outerShdw blurRad="38100" dist="38100" dir="2700000" algn="tl">
                    <a:srgbClr val="000000"/>
                  </a:outerShdw>
                </a:effectLst>
                <a:latin typeface="Times New Roman" pitchFamily="18" charset="0"/>
              </a:rPr>
              <a:t> </a:t>
            </a:r>
            <a:r>
              <a:rPr lang="en-US" altLang="sr-Latn-RS" sz="1600" b="1" dirty="0" err="1">
                <a:solidFill>
                  <a:srgbClr val="333333"/>
                </a:solidFill>
                <a:effectLst>
                  <a:outerShdw blurRad="38100" dist="38100" dir="2700000" algn="tl">
                    <a:srgbClr val="000000"/>
                  </a:outerShdw>
                </a:effectLst>
                <a:latin typeface="Times New Roman" pitchFamily="18" charset="0"/>
              </a:rPr>
              <a:t>senzora</a:t>
            </a:r>
            <a:r>
              <a:rPr lang="en-US" altLang="sr-Latn-RS" sz="1600" b="1" dirty="0">
                <a:solidFill>
                  <a:srgbClr val="333333"/>
                </a:solidFill>
                <a:effectLst>
                  <a:outerShdw blurRad="38100" dist="38100" dir="2700000" algn="tl">
                    <a:srgbClr val="000000"/>
                  </a:outerShdw>
                </a:effectLst>
                <a:latin typeface="Times New Roman" pitchFamily="18" charset="0"/>
              </a:rPr>
              <a:t> </a:t>
            </a:r>
            <a:r>
              <a:rPr lang="en-US" altLang="sr-Latn-RS" sz="1600" b="1" dirty="0" err="1">
                <a:solidFill>
                  <a:srgbClr val="333333"/>
                </a:solidFill>
                <a:effectLst>
                  <a:outerShdw blurRad="38100" dist="38100" dir="2700000" algn="tl">
                    <a:srgbClr val="000000"/>
                  </a:outerShdw>
                </a:effectLst>
                <a:latin typeface="Times New Roman" pitchFamily="18" charset="0"/>
              </a:rPr>
              <a:t>glukoze</a:t>
            </a:r>
            <a:r>
              <a:rPr lang="en-US" altLang="sr-Latn-RS" dirty="0"/>
              <a:t> </a:t>
            </a:r>
          </a:p>
        </p:txBody>
      </p:sp>
      <p:sp>
        <p:nvSpPr>
          <p:cNvPr id="834576" name="AutoShape 16" descr="Z"/>
          <p:cNvSpPr>
            <a:spLocks noChangeAspect="1" noChangeArrowheads="1"/>
          </p:cNvSpPr>
          <p:nvPr/>
        </p:nvSpPr>
        <p:spPr bwMode="auto">
          <a:xfrm>
            <a:off x="155575" y="46038"/>
            <a:ext cx="5324475" cy="100012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sr-Latn-RS"/>
          </a:p>
        </p:txBody>
      </p:sp>
      <p:pic>
        <p:nvPicPr>
          <p:cNvPr id="834577" name="Picture 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5257800"/>
            <a:ext cx="1600200" cy="300038"/>
          </a:xfrm>
          <a:prstGeom prst="rect">
            <a:avLst/>
          </a:prstGeom>
          <a:noFill/>
          <a:extLst>
            <a:ext uri="{909E8E84-426E-40DD-AFC4-6F175D3DCCD1}">
              <a14:hiddenFill xmlns:a14="http://schemas.microsoft.com/office/drawing/2010/main">
                <a:solidFill>
                  <a:srgbClr val="FFFFFF"/>
                </a:solidFill>
              </a14:hiddenFill>
            </a:ext>
          </a:extLst>
        </p:spPr>
      </p:pic>
      <p:sp>
        <p:nvSpPr>
          <p:cNvPr id="834579" name="Rectangle 19"/>
          <p:cNvSpPr>
            <a:spLocks noChangeArrowheads="1"/>
          </p:cNvSpPr>
          <p:nvPr/>
        </p:nvSpPr>
        <p:spPr bwMode="auto">
          <a:xfrm>
            <a:off x="533400" y="3008670"/>
            <a:ext cx="4038600"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285750" indent="-285750" algn="just">
              <a:buFont typeface="Wingdings" panose="05000000000000000000" pitchFamily="2" charset="2"/>
              <a:buChar char="Ø"/>
            </a:pPr>
            <a:endParaRPr lang="sr-Latn-CS" altLang="sr-Latn-RS" b="1" dirty="0">
              <a:solidFill>
                <a:srgbClr val="333333"/>
              </a:solidFill>
              <a:effectLst>
                <a:outerShdw blurRad="38100" dist="38100" dir="2700000" algn="tl">
                  <a:srgbClr val="000000"/>
                </a:outerShdw>
              </a:effectLst>
              <a:latin typeface="Times New Roman" pitchFamily="18" charset="0"/>
            </a:endParaRPr>
          </a:p>
          <a:p>
            <a:pPr marL="285750" indent="-285750">
              <a:buFont typeface="Wingdings" panose="05000000000000000000" pitchFamily="2" charset="2"/>
              <a:buChar char="Ø"/>
            </a:pPr>
            <a:r>
              <a:rPr lang="sr-Latn-CS" altLang="sr-Latn-RS" b="1" dirty="0" smtClean="0">
                <a:solidFill>
                  <a:srgbClr val="333333"/>
                </a:solidFill>
                <a:effectLst>
                  <a:outerShdw blurRad="38100" dist="38100" dir="2700000" algn="tl">
                    <a:srgbClr val="000000"/>
                  </a:outerShdw>
                </a:effectLst>
                <a:latin typeface="Times New Roman" pitchFamily="18" charset="0"/>
              </a:rPr>
              <a:t>u</a:t>
            </a:r>
            <a:r>
              <a:rPr lang="en-US" altLang="sr-Latn-RS" b="1" dirty="0" smtClean="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prisustvu</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particionog</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sloja</a:t>
            </a:r>
            <a:r>
              <a:rPr lang="en-US" altLang="sr-Latn-RS" b="1" dirty="0">
                <a:solidFill>
                  <a:srgbClr val="333333"/>
                </a:solidFill>
                <a:effectLst>
                  <a:outerShdw blurRad="38100" dist="38100" dir="2700000" algn="tl">
                    <a:srgbClr val="000000"/>
                  </a:outerShdw>
                </a:effectLst>
                <a:latin typeface="Times New Roman" pitchFamily="18" charset="0"/>
              </a:rPr>
              <a:t> </a:t>
            </a:r>
            <a:r>
              <a:rPr lang="sr-Latn-RS" altLang="sr-Latn-RS" b="1" dirty="0" smtClean="0">
                <a:solidFill>
                  <a:srgbClr val="333333"/>
                </a:solidFill>
                <a:effectLst>
                  <a:outerShdw blurRad="38100" dist="38100" dir="2700000" algn="tl">
                    <a:srgbClr val="000000"/>
                  </a:outerShdw>
                </a:effectLst>
                <a:latin typeface="Times New Roman" pitchFamily="18" charset="0"/>
              </a:rPr>
              <a:t>      </a:t>
            </a:r>
            <a:r>
              <a:rPr lang="en-US" altLang="sr-Latn-RS" b="1" dirty="0" err="1" smtClean="0">
                <a:solidFill>
                  <a:srgbClr val="333333"/>
                </a:solidFill>
                <a:effectLst>
                  <a:outerShdw blurRad="38100" dist="38100" dir="2700000" algn="tl">
                    <a:srgbClr val="000000"/>
                  </a:outerShdw>
                </a:effectLst>
                <a:latin typeface="Times New Roman" pitchFamily="18" charset="0"/>
              </a:rPr>
              <a:t>glukoza</a:t>
            </a:r>
            <a:r>
              <a:rPr lang="en-US" altLang="sr-Latn-RS" b="1" dirty="0" smtClean="0">
                <a:solidFill>
                  <a:srgbClr val="333333"/>
                </a:solidFill>
                <a:effectLst>
                  <a:outerShdw blurRad="38100" dist="38100" dir="2700000" algn="tl">
                    <a:srgbClr val="000000"/>
                  </a:outerShdw>
                </a:effectLst>
                <a:latin typeface="Times New Roman" pitchFamily="18" charset="0"/>
              </a:rPr>
              <a:t> </a:t>
            </a:r>
            <a:r>
              <a:rPr lang="en-US" altLang="sr-Latn-RS" b="1" dirty="0">
                <a:solidFill>
                  <a:srgbClr val="333333"/>
                </a:solidFill>
                <a:effectLst>
                  <a:outerShdw blurRad="38100" dist="38100" dir="2700000" algn="tl">
                    <a:srgbClr val="000000"/>
                  </a:outerShdw>
                </a:effectLst>
                <a:latin typeface="Times New Roman" pitchFamily="18" charset="0"/>
              </a:rPr>
              <a:t>je </a:t>
            </a:r>
            <a:r>
              <a:rPr lang="en-US" altLang="sr-Latn-RS" b="1" dirty="0" err="1">
                <a:solidFill>
                  <a:srgbClr val="333333"/>
                </a:solidFill>
                <a:effectLst>
                  <a:outerShdw blurRad="38100" dist="38100" dir="2700000" algn="tl">
                    <a:srgbClr val="000000"/>
                  </a:outerShdw>
                </a:effectLst>
                <a:latin typeface="Times New Roman" pitchFamily="18" charset="0"/>
              </a:rPr>
              <a:t>mogla</a:t>
            </a:r>
            <a:r>
              <a:rPr lang="en-US" altLang="sr-Latn-RS" b="1" dirty="0">
                <a:solidFill>
                  <a:srgbClr val="333333"/>
                </a:solidFill>
                <a:effectLst>
                  <a:outerShdw blurRad="38100" dist="38100" dir="2700000" algn="tl">
                    <a:srgbClr val="000000"/>
                  </a:outerShdw>
                </a:effectLst>
                <a:latin typeface="Times New Roman" pitchFamily="18" charset="0"/>
              </a:rPr>
              <a:t> da </a:t>
            </a:r>
            <a:r>
              <a:rPr lang="en-US" altLang="sr-Latn-RS" b="1" dirty="0" err="1">
                <a:solidFill>
                  <a:srgbClr val="333333"/>
                </a:solidFill>
                <a:effectLst>
                  <a:outerShdw blurRad="38100" dist="38100" dir="2700000" algn="tl">
                    <a:srgbClr val="000000"/>
                  </a:outerShdw>
                </a:effectLst>
                <a:latin typeface="Times New Roman" pitchFamily="18" charset="0"/>
              </a:rPr>
              <a:t>bude</a:t>
            </a:r>
            <a:r>
              <a:rPr lang="en-US" altLang="sr-Latn-RS" b="1" dirty="0">
                <a:solidFill>
                  <a:srgbClr val="333333"/>
                </a:solidFill>
                <a:effectLst>
                  <a:outerShdw blurRad="38100" dist="38100" dir="2700000" algn="tl">
                    <a:srgbClr val="000000"/>
                  </a:outerShdw>
                </a:effectLst>
                <a:latin typeface="Times New Roman" pitchFamily="18" charset="0"/>
              </a:rPr>
              <a:t> </a:t>
            </a:r>
            <a:r>
              <a:rPr lang="sr-Latn-RS" altLang="sr-Latn-RS" b="1" dirty="0" smtClean="0">
                <a:solidFill>
                  <a:srgbClr val="333333"/>
                </a:solidFill>
                <a:effectLst>
                  <a:outerShdw blurRad="38100" dist="38100" dir="2700000" algn="tl">
                    <a:srgbClr val="000000"/>
                  </a:outerShdw>
                </a:effectLst>
                <a:latin typeface="Times New Roman" pitchFamily="18" charset="0"/>
              </a:rPr>
              <a:t>     </a:t>
            </a:r>
            <a:r>
              <a:rPr lang="en-US" altLang="sr-Latn-RS" b="1" dirty="0" err="1" smtClean="0">
                <a:solidFill>
                  <a:srgbClr val="333333"/>
                </a:solidFill>
                <a:effectLst>
                  <a:outerShdw blurRad="38100" dist="38100" dir="2700000" algn="tl">
                    <a:srgbClr val="000000"/>
                  </a:outerShdw>
                </a:effectLst>
                <a:latin typeface="Times New Roman" pitchFamily="18" charset="0"/>
              </a:rPr>
              <a:t>detektovana</a:t>
            </a:r>
            <a:r>
              <a:rPr lang="en-US" altLang="sr-Latn-RS" b="1" dirty="0" smtClean="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i</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pri</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smtClean="0">
                <a:solidFill>
                  <a:srgbClr val="333333"/>
                </a:solidFill>
                <a:effectLst>
                  <a:outerShdw blurRad="38100" dist="38100" dir="2700000" algn="tl">
                    <a:srgbClr val="000000"/>
                  </a:outerShdw>
                </a:effectLst>
                <a:latin typeface="Times New Roman" pitchFamily="18" charset="0"/>
              </a:rPr>
              <a:t>koncentracijama</a:t>
            </a:r>
            <a:r>
              <a:rPr lang="sr-Latn-RS" altLang="sr-Latn-RS" b="1" dirty="0" smtClean="0">
                <a:solidFill>
                  <a:srgbClr val="333333"/>
                </a:solidFill>
                <a:effectLst>
                  <a:outerShdw blurRad="38100" dist="38100" dir="2700000" algn="tl">
                    <a:srgbClr val="000000"/>
                  </a:outerShdw>
                </a:effectLst>
                <a:latin typeface="Times New Roman" pitchFamily="18" charset="0"/>
              </a:rPr>
              <a:t>    </a:t>
            </a:r>
            <a:r>
              <a:rPr lang="en-US" altLang="sr-Latn-RS" b="1" dirty="0" smtClean="0">
                <a:solidFill>
                  <a:srgbClr val="333333"/>
                </a:solidFill>
                <a:effectLst>
                  <a:outerShdw blurRad="38100" dist="38100" dir="2700000" algn="tl">
                    <a:srgbClr val="000000"/>
                  </a:outerShdw>
                </a:effectLst>
                <a:latin typeface="Times New Roman" pitchFamily="18" charset="0"/>
              </a:rPr>
              <a:t> </a:t>
            </a:r>
            <a:r>
              <a:rPr lang="sr-Latn-RS" altLang="sr-Latn-RS" b="1" dirty="0" smtClean="0">
                <a:solidFill>
                  <a:srgbClr val="FF0066"/>
                </a:solidFill>
                <a:effectLst>
                  <a:outerShdw blurRad="38100" dist="38100" dir="2700000" algn="tl">
                    <a:srgbClr val="000000"/>
                  </a:outerShdw>
                </a:effectLst>
                <a:latin typeface="Times New Roman" pitchFamily="18" charset="0"/>
              </a:rPr>
              <a:t>c &lt; </a:t>
            </a:r>
            <a:r>
              <a:rPr lang="en-US" altLang="sr-Latn-RS" b="1" dirty="0" smtClean="0">
                <a:solidFill>
                  <a:srgbClr val="FF0066"/>
                </a:solidFill>
                <a:effectLst>
                  <a:outerShdw blurRad="38100" dist="38100" dir="2700000" algn="tl">
                    <a:srgbClr val="000000"/>
                  </a:outerShdw>
                </a:effectLst>
                <a:latin typeface="Times New Roman" pitchFamily="18" charset="0"/>
              </a:rPr>
              <a:t>5 </a:t>
            </a:r>
            <a:r>
              <a:rPr lang="en-US" altLang="sr-Latn-RS" b="1" dirty="0" err="1">
                <a:solidFill>
                  <a:srgbClr val="FF0066"/>
                </a:solidFill>
                <a:effectLst>
                  <a:outerShdw blurRad="38100" dist="38100" dir="2700000" algn="tl">
                    <a:srgbClr val="000000"/>
                  </a:outerShdw>
                </a:effectLst>
                <a:latin typeface="Times New Roman" pitchFamily="18" charset="0"/>
              </a:rPr>
              <a:t>mM</a:t>
            </a:r>
            <a:endParaRPr lang="sr-Latn-CS" altLang="sr-Latn-RS" b="1" dirty="0">
              <a:solidFill>
                <a:srgbClr val="FF0066"/>
              </a:solidFill>
              <a:effectLst>
                <a:outerShdw blurRad="38100" dist="38100" dir="2700000" algn="tl">
                  <a:srgbClr val="000000"/>
                </a:outerShdw>
              </a:effectLst>
              <a:latin typeface="Times New Roman" pitchFamily="18" charset="0"/>
            </a:endParaRPr>
          </a:p>
          <a:p>
            <a:pPr marL="285750" indent="-285750">
              <a:buFont typeface="Wingdings" panose="05000000000000000000" pitchFamily="2" charset="2"/>
              <a:buChar char="Ø"/>
            </a:pPr>
            <a:endParaRPr lang="sr-Latn-CS" altLang="sr-Latn-RS" b="1" dirty="0">
              <a:solidFill>
                <a:srgbClr val="FF0066"/>
              </a:solidFill>
              <a:effectLst>
                <a:outerShdw blurRad="38100" dist="38100" dir="2700000" algn="tl">
                  <a:srgbClr val="000000"/>
                </a:outerShdw>
              </a:effectLst>
              <a:latin typeface="Times New Roman" pitchFamily="18" charset="0"/>
            </a:endParaRPr>
          </a:p>
          <a:p>
            <a:pPr marL="285750" indent="-285750">
              <a:buFont typeface="Wingdings" panose="05000000000000000000" pitchFamily="2" charset="2"/>
              <a:buChar char="Ø"/>
            </a:pPr>
            <a:r>
              <a:rPr lang="sr-Latn-CS" altLang="sr-Latn-RS" b="1" dirty="0" smtClean="0">
                <a:effectLst>
                  <a:outerShdw blurRad="38100" dist="38100" dir="2700000" algn="tl">
                    <a:srgbClr val="FFFFFF"/>
                  </a:outerShdw>
                </a:effectLst>
                <a:latin typeface="Times New Roman" pitchFamily="18" charset="0"/>
              </a:rPr>
              <a:t>p</a:t>
            </a:r>
            <a:r>
              <a:rPr lang="en-US" altLang="sr-Latn-RS" b="1" dirty="0" err="1">
                <a:effectLst>
                  <a:outerShdw blurRad="38100" dist="38100" dir="2700000" algn="tl">
                    <a:srgbClr val="FFFFFF"/>
                  </a:outerShdw>
                </a:effectLst>
                <a:latin typeface="Times New Roman" pitchFamily="18" charset="0"/>
              </a:rPr>
              <a:t>risustvo</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glukoze</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praćeno</a:t>
            </a:r>
            <a:r>
              <a:rPr lang="en-US" altLang="sr-Latn-RS" b="1" dirty="0">
                <a:solidFill>
                  <a:srgbClr val="333333"/>
                </a:solidFill>
                <a:effectLst>
                  <a:outerShdw blurRad="38100" dist="38100" dir="2700000" algn="tl">
                    <a:srgbClr val="000000"/>
                  </a:outerShdw>
                </a:effectLst>
                <a:latin typeface="Times New Roman" pitchFamily="18" charset="0"/>
              </a:rPr>
              <a:t> je </a:t>
            </a:r>
            <a:r>
              <a:rPr lang="en-US" altLang="sr-Latn-RS" b="1" dirty="0" err="1" smtClean="0">
                <a:solidFill>
                  <a:srgbClr val="333333"/>
                </a:solidFill>
                <a:effectLst>
                  <a:outerShdw blurRad="38100" dist="38100" dir="2700000" algn="tl">
                    <a:srgbClr val="000000"/>
                  </a:outerShdw>
                </a:effectLst>
                <a:latin typeface="Times New Roman" pitchFamily="18" charset="0"/>
              </a:rPr>
              <a:t>preko</a:t>
            </a:r>
            <a:r>
              <a:rPr lang="en-US" altLang="sr-Latn-RS" b="1" dirty="0" smtClean="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vibracionih</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traka</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na</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a:solidFill>
                  <a:srgbClr val="FF0066"/>
                </a:solidFill>
                <a:effectLst>
                  <a:outerShdw blurRad="38100" dist="38100" dir="2700000" algn="tl">
                    <a:srgbClr val="000000"/>
                  </a:outerShdw>
                </a:effectLst>
                <a:latin typeface="Times New Roman" pitchFamily="18" charset="0"/>
              </a:rPr>
              <a:t>1123</a:t>
            </a:r>
            <a:r>
              <a:rPr lang="sr-Latn-CS" altLang="sr-Latn-RS" b="1" dirty="0">
                <a:solidFill>
                  <a:srgbClr val="FF0066"/>
                </a:solidFill>
                <a:effectLst>
                  <a:outerShdw blurRad="38100" dist="38100" dir="2700000" algn="tl">
                    <a:srgbClr val="000000"/>
                  </a:outerShdw>
                </a:effectLst>
                <a:latin typeface="Times New Roman" pitchFamily="18" charset="0"/>
              </a:rPr>
              <a:t> </a:t>
            </a:r>
            <a:r>
              <a:rPr lang="en-US" altLang="sr-Latn-RS" b="1" dirty="0">
                <a:solidFill>
                  <a:srgbClr val="FF0066"/>
                </a:solidFill>
                <a:effectLst>
                  <a:outerShdw blurRad="38100" dist="38100" dir="2700000" algn="tl">
                    <a:srgbClr val="000000"/>
                  </a:outerShdw>
                </a:effectLst>
                <a:latin typeface="Times New Roman" pitchFamily="18" charset="0"/>
              </a:rPr>
              <a:t>cm</a:t>
            </a:r>
            <a:r>
              <a:rPr lang="en-US" altLang="sr-Latn-RS" b="1" baseline="30000" dirty="0">
                <a:solidFill>
                  <a:srgbClr val="FF0066"/>
                </a:solidFill>
                <a:effectLst>
                  <a:outerShdw blurRad="38100" dist="38100" dir="2700000" algn="tl">
                    <a:srgbClr val="000000"/>
                  </a:outerShdw>
                </a:effectLst>
                <a:latin typeface="Times New Roman" pitchFamily="18" charset="0"/>
              </a:rPr>
              <a:t>-1</a:t>
            </a:r>
            <a:r>
              <a:rPr lang="en-US" altLang="sr-Latn-RS" b="1" dirty="0">
                <a:solidFill>
                  <a:srgbClr val="FF0066"/>
                </a:solidFill>
                <a:effectLst>
                  <a:outerShdw blurRad="38100" dist="38100" dir="2700000" algn="tl">
                    <a:srgbClr val="000000"/>
                  </a:outerShdw>
                </a:effectLst>
                <a:latin typeface="Times New Roman" pitchFamily="18" charset="0"/>
              </a:rPr>
              <a:t> </a:t>
            </a:r>
            <a:r>
              <a:rPr lang="en-US" altLang="sr-Latn-RS" b="1" dirty="0" err="1">
                <a:solidFill>
                  <a:srgbClr val="FF0066"/>
                </a:solidFill>
                <a:effectLst>
                  <a:outerShdw blurRad="38100" dist="38100" dir="2700000" algn="tl">
                    <a:srgbClr val="000000"/>
                  </a:outerShdw>
                </a:effectLst>
                <a:latin typeface="Times New Roman" pitchFamily="18" charset="0"/>
              </a:rPr>
              <a:t>i</a:t>
            </a:r>
            <a:r>
              <a:rPr lang="en-US" altLang="sr-Latn-RS" b="1" dirty="0">
                <a:solidFill>
                  <a:srgbClr val="FF0066"/>
                </a:solidFill>
                <a:effectLst>
                  <a:outerShdw blurRad="38100" dist="38100" dir="2700000" algn="tl">
                    <a:srgbClr val="000000"/>
                  </a:outerShdw>
                </a:effectLst>
                <a:latin typeface="Times New Roman" pitchFamily="18" charset="0"/>
              </a:rPr>
              <a:t> </a:t>
            </a:r>
            <a:r>
              <a:rPr lang="en-US" altLang="sr-Latn-RS" b="1" dirty="0" smtClean="0">
                <a:solidFill>
                  <a:srgbClr val="FF0066"/>
                </a:solidFill>
                <a:effectLst>
                  <a:outerShdw blurRad="38100" dist="38100" dir="2700000" algn="tl">
                    <a:srgbClr val="000000"/>
                  </a:outerShdw>
                </a:effectLst>
                <a:latin typeface="Times New Roman" pitchFamily="18" charset="0"/>
              </a:rPr>
              <a:t>1064 cm</a:t>
            </a:r>
            <a:r>
              <a:rPr lang="en-US" altLang="sr-Latn-RS" b="1" baseline="30000" dirty="0" smtClean="0">
                <a:solidFill>
                  <a:srgbClr val="FF0066"/>
                </a:solidFill>
                <a:effectLst>
                  <a:outerShdw blurRad="38100" dist="38100" dir="2700000" algn="tl">
                    <a:srgbClr val="000000"/>
                  </a:outerShdw>
                </a:effectLst>
                <a:latin typeface="Times New Roman" pitchFamily="18" charset="0"/>
              </a:rPr>
              <a:t>-1</a:t>
            </a:r>
            <a:r>
              <a:rPr lang="en-US" altLang="sr-Latn-RS" b="1" dirty="0" smtClean="0">
                <a:solidFill>
                  <a:srgbClr val="FF0066"/>
                </a:solidFill>
                <a:effectLst>
                  <a:outerShdw blurRad="38100" dist="38100" dir="2700000" algn="tl">
                    <a:srgbClr val="000000"/>
                  </a:outerShdw>
                </a:effectLst>
                <a:latin typeface="Times New Roman" pitchFamily="18" charset="0"/>
              </a:rPr>
              <a:t> </a:t>
            </a:r>
            <a:endParaRPr lang="en-US" altLang="sr-Latn-RS" b="1" dirty="0">
              <a:solidFill>
                <a:srgbClr val="FF0066"/>
              </a:solidFill>
              <a:effectLst>
                <a:outerShdw blurRad="38100" dist="38100" dir="2700000" algn="tl">
                  <a:srgbClr val="000000"/>
                </a:outerShdw>
              </a:effectLst>
              <a:latin typeface="Times New Roman" pitchFamily="18" charset="0"/>
            </a:endParaRPr>
          </a:p>
        </p:txBody>
      </p:sp>
      <p:sp>
        <p:nvSpPr>
          <p:cNvPr id="834587" name="AutoShape 27"/>
          <p:cNvSpPr>
            <a:spLocks noChangeArrowheads="1"/>
          </p:cNvSpPr>
          <p:nvPr/>
        </p:nvSpPr>
        <p:spPr bwMode="auto">
          <a:xfrm>
            <a:off x="4419600" y="6019800"/>
            <a:ext cx="304800" cy="180975"/>
          </a:xfrm>
          <a:prstGeom prst="rightArrow">
            <a:avLst>
              <a:gd name="adj1" fmla="val 50000"/>
              <a:gd name="adj2" fmla="val 42105"/>
            </a:avLst>
          </a:prstGeom>
          <a:solidFill>
            <a:srgbClr val="4D4D4D"/>
          </a:solidFill>
          <a:ln w="9525">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34563">
                                            <p:txEl>
                                              <p:pRg st="0" end="0"/>
                                            </p:txEl>
                                          </p:spTgt>
                                        </p:tgtEl>
                                        <p:attrNameLst>
                                          <p:attrName>style.visibility</p:attrName>
                                        </p:attrNameLst>
                                      </p:cBhvr>
                                      <p:to>
                                        <p:strVal val="visible"/>
                                      </p:to>
                                    </p:set>
                                    <p:animEffect transition="in" filter="fade">
                                      <p:cBhvr>
                                        <p:cTn id="7" dur="1000"/>
                                        <p:tgtEl>
                                          <p:spTgt spid="834563">
                                            <p:txEl>
                                              <p:pRg st="0" end="0"/>
                                            </p:txEl>
                                          </p:spTgt>
                                        </p:tgtEl>
                                      </p:cBhvr>
                                    </p:animEffect>
                                    <p:anim calcmode="lin" valueType="num">
                                      <p:cBhvr>
                                        <p:cTn id="8" dur="1000" fill="hold"/>
                                        <p:tgtEl>
                                          <p:spTgt spid="83456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3456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34563">
                                            <p:txEl>
                                              <p:pRg st="2" end="2"/>
                                            </p:txEl>
                                          </p:spTgt>
                                        </p:tgtEl>
                                        <p:attrNameLst>
                                          <p:attrName>style.visibility</p:attrName>
                                        </p:attrNameLst>
                                      </p:cBhvr>
                                      <p:to>
                                        <p:strVal val="visible"/>
                                      </p:to>
                                    </p:set>
                                    <p:animEffect transition="in" filter="fade">
                                      <p:cBhvr>
                                        <p:cTn id="14" dur="1000"/>
                                        <p:tgtEl>
                                          <p:spTgt spid="834563">
                                            <p:txEl>
                                              <p:pRg st="2" end="2"/>
                                            </p:txEl>
                                          </p:spTgt>
                                        </p:tgtEl>
                                      </p:cBhvr>
                                    </p:animEffect>
                                    <p:anim calcmode="lin" valueType="num">
                                      <p:cBhvr>
                                        <p:cTn id="15" dur="1000" fill="hold"/>
                                        <p:tgtEl>
                                          <p:spTgt spid="83456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3456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834579"/>
                                        </p:tgtEl>
                                        <p:attrNameLst>
                                          <p:attrName>style.visibility</p:attrName>
                                        </p:attrNameLst>
                                      </p:cBhvr>
                                      <p:to>
                                        <p:strVal val="visible"/>
                                      </p:to>
                                    </p:set>
                                    <p:animEffect transition="in" filter="circle(in)">
                                      <p:cBhvr>
                                        <p:cTn id="21" dur="2000"/>
                                        <p:tgtEl>
                                          <p:spTgt spid="83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4563" grpId="0" build="p"/>
      <p:bldP spid="83457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9758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559859"/>
            <a:ext cx="6608406" cy="41910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75884" name="Rectangle 12"/>
          <p:cNvSpPr>
            <a:spLocks noChangeArrowheads="1"/>
          </p:cNvSpPr>
          <p:nvPr/>
        </p:nvSpPr>
        <p:spPr bwMode="auto">
          <a:xfrm>
            <a:off x="2590800" y="950259"/>
            <a:ext cx="3384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SERS spektar uzorka crnog vina</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66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7112" y="533400"/>
            <a:ext cx="4177553" cy="5532484"/>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6616" name="Rectangle 8"/>
          <p:cNvSpPr>
            <a:spLocks noChangeArrowheads="1"/>
          </p:cNvSpPr>
          <p:nvPr/>
        </p:nvSpPr>
        <p:spPr bwMode="auto">
          <a:xfrm>
            <a:off x="1752600" y="4787153"/>
            <a:ext cx="243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en-US" altLang="sr-Latn-RS" b="1" dirty="0">
                <a:solidFill>
                  <a:srgbClr val="333333"/>
                </a:solidFill>
                <a:effectLst>
                  <a:outerShdw blurRad="38100" dist="38100" dir="2700000" algn="tl">
                    <a:srgbClr val="000000"/>
                  </a:outerShdw>
                </a:effectLst>
                <a:latin typeface="Times New Roman" pitchFamily="18" charset="0"/>
              </a:rPr>
              <a:t>SERS </a:t>
            </a:r>
            <a:r>
              <a:rPr lang="en-US" altLang="sr-Latn-RS" b="1" dirty="0" err="1">
                <a:solidFill>
                  <a:srgbClr val="333333"/>
                </a:solidFill>
                <a:effectLst>
                  <a:outerShdw blurRad="38100" dist="38100" dir="2700000" algn="tl">
                    <a:srgbClr val="000000"/>
                  </a:outerShdw>
                </a:effectLst>
                <a:latin typeface="Times New Roman" pitchFamily="18" charset="0"/>
              </a:rPr>
              <a:t>čiste</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glukoze</a:t>
            </a:r>
            <a:endParaRPr lang="en-US" altLang="sr-Latn-RS" b="1" dirty="0">
              <a:solidFill>
                <a:srgbClr val="333333"/>
              </a:solidFill>
              <a:effectLst>
                <a:outerShdw blurRad="38100" dist="38100" dir="2700000" algn="tl">
                  <a:srgbClr val="000000"/>
                </a:outerShdw>
              </a:effectLst>
              <a:latin typeface="Times New Roman" pitchFamily="18" charset="0"/>
            </a:endParaRPr>
          </a:p>
        </p:txBody>
      </p:sp>
      <p:sp>
        <p:nvSpPr>
          <p:cNvPr id="836617" name="Rectangle 9"/>
          <p:cNvSpPr>
            <a:spLocks noChangeArrowheads="1"/>
          </p:cNvSpPr>
          <p:nvPr/>
        </p:nvSpPr>
        <p:spPr bwMode="auto">
          <a:xfrm>
            <a:off x="1773144" y="1447800"/>
            <a:ext cx="2355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dirty="0">
                <a:solidFill>
                  <a:srgbClr val="333333"/>
                </a:solidFill>
                <a:effectLst>
                  <a:outerShdw blurRad="38100" dist="38100" dir="2700000" algn="tl">
                    <a:srgbClr val="000000"/>
                  </a:outerShdw>
                </a:effectLst>
                <a:latin typeface="Times New Roman" pitchFamily="18" charset="0"/>
              </a:rPr>
              <a:t>SERS </a:t>
            </a:r>
            <a:r>
              <a:rPr lang="en-US" altLang="sr-Latn-RS" b="1" dirty="0" err="1">
                <a:solidFill>
                  <a:srgbClr val="333333"/>
                </a:solidFill>
                <a:effectLst>
                  <a:outerShdw blurRad="38100" dist="38100" dir="2700000" algn="tl">
                    <a:srgbClr val="000000"/>
                  </a:outerShdw>
                </a:effectLst>
                <a:latin typeface="Times New Roman" pitchFamily="18" charset="0"/>
              </a:rPr>
              <a:t>sloja</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dekantiola</a:t>
            </a:r>
            <a:endParaRPr lang="sr-Latn-CS" altLang="sr-Latn-RS" b="1" dirty="0">
              <a:solidFill>
                <a:srgbClr val="333333"/>
              </a:solidFill>
              <a:effectLst>
                <a:outerShdw blurRad="38100" dist="38100" dir="2700000" algn="tl">
                  <a:srgbClr val="000000"/>
                </a:outerShdw>
              </a:effectLst>
              <a:latin typeface="Times New Roman" pitchFamily="18" charset="0"/>
            </a:endParaRPr>
          </a:p>
          <a:p>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na</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srebru</a:t>
            </a:r>
            <a:endParaRPr lang="en-US" altLang="sr-Latn-RS" b="1" dirty="0">
              <a:solidFill>
                <a:srgbClr val="333333"/>
              </a:solidFill>
              <a:effectLst>
                <a:outerShdw blurRad="38100" dist="38100" dir="2700000" algn="tl">
                  <a:srgbClr val="000000"/>
                </a:outerShdw>
              </a:effectLst>
              <a:latin typeface="Times New Roman" pitchFamily="18" charset="0"/>
            </a:endParaRPr>
          </a:p>
        </p:txBody>
      </p:sp>
      <p:sp>
        <p:nvSpPr>
          <p:cNvPr id="836618" name="Rectangle 10"/>
          <p:cNvSpPr>
            <a:spLocks noChangeArrowheads="1"/>
          </p:cNvSpPr>
          <p:nvPr/>
        </p:nvSpPr>
        <p:spPr bwMode="auto">
          <a:xfrm>
            <a:off x="1688726" y="2514600"/>
            <a:ext cx="28321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dirty="0">
                <a:solidFill>
                  <a:srgbClr val="333333"/>
                </a:solidFill>
                <a:effectLst>
                  <a:outerShdw blurRad="38100" dist="38100" dir="2700000" algn="tl">
                    <a:srgbClr val="000000"/>
                  </a:outerShdw>
                </a:effectLst>
                <a:latin typeface="Times New Roman" pitchFamily="18" charset="0"/>
              </a:rPr>
              <a:t>SERS </a:t>
            </a:r>
            <a:r>
              <a:rPr lang="en-US" altLang="sr-Latn-RS" b="1" dirty="0" err="1">
                <a:solidFill>
                  <a:srgbClr val="333333"/>
                </a:solidFill>
                <a:effectLst>
                  <a:outerShdw blurRad="38100" dist="38100" dir="2700000" algn="tl">
                    <a:srgbClr val="000000"/>
                  </a:outerShdw>
                </a:effectLst>
                <a:latin typeface="Times New Roman" pitchFamily="18" charset="0"/>
              </a:rPr>
              <a:t>su</a:t>
            </a:r>
            <a:r>
              <a:rPr lang="sr-Latn-CS" altLang="sr-Latn-RS" b="1" dirty="0">
                <a:solidFill>
                  <a:srgbClr val="333333"/>
                </a:solidFill>
                <a:effectLst>
                  <a:outerShdw blurRad="38100" dist="38100" dir="2700000" algn="tl">
                    <a:srgbClr val="000000"/>
                  </a:outerShdw>
                </a:effectLst>
                <a:latin typeface="Times New Roman" pitchFamily="18" charset="0"/>
              </a:rPr>
              <a:t>p</a:t>
            </a:r>
            <a:r>
              <a:rPr lang="en-US" altLang="sr-Latn-RS" b="1" dirty="0">
                <a:solidFill>
                  <a:srgbClr val="333333"/>
                </a:solidFill>
                <a:effectLst>
                  <a:outerShdw blurRad="38100" dist="38100" dir="2700000" algn="tl">
                    <a:srgbClr val="000000"/>
                  </a:outerShdw>
                </a:effectLst>
                <a:latin typeface="Times New Roman" pitchFamily="18" charset="0"/>
              </a:rPr>
              <a:t>strata </a:t>
            </a:r>
            <a:r>
              <a:rPr lang="en-US" altLang="sr-Latn-RS" b="1" dirty="0" err="1">
                <a:solidFill>
                  <a:srgbClr val="333333"/>
                </a:solidFill>
                <a:effectLst>
                  <a:outerShdw blurRad="38100" dist="38100" dir="2700000" algn="tl">
                    <a:srgbClr val="000000"/>
                  </a:outerShdw>
                </a:effectLst>
                <a:latin typeface="Times New Roman" pitchFamily="18" charset="0"/>
              </a:rPr>
              <a:t>tretiranog</a:t>
            </a:r>
            <a:r>
              <a:rPr lang="en-US" altLang="sr-Latn-RS" b="1" dirty="0">
                <a:solidFill>
                  <a:srgbClr val="333333"/>
                </a:solidFill>
                <a:effectLst>
                  <a:outerShdw blurRad="38100" dist="38100" dir="2700000" algn="tl">
                    <a:srgbClr val="000000"/>
                  </a:outerShdw>
                </a:effectLst>
                <a:latin typeface="Times New Roman" pitchFamily="18" charset="0"/>
              </a:rPr>
              <a:t> </a:t>
            </a:r>
            <a:endParaRPr lang="sr-Latn-CS" altLang="sr-Latn-RS" b="1" dirty="0">
              <a:solidFill>
                <a:srgbClr val="333333"/>
              </a:solidFill>
              <a:effectLst>
                <a:outerShdw blurRad="38100" dist="38100" dir="2700000" algn="tl">
                  <a:srgbClr val="000000"/>
                </a:outerShdw>
              </a:effectLst>
              <a:latin typeface="Times New Roman" pitchFamily="18" charset="0"/>
            </a:endParaRPr>
          </a:p>
          <a:p>
            <a:r>
              <a:rPr lang="en-US" altLang="sr-Latn-RS" b="1" dirty="0" err="1">
                <a:solidFill>
                  <a:srgbClr val="333333"/>
                </a:solidFill>
                <a:effectLst>
                  <a:outerShdw blurRad="38100" dist="38100" dir="2700000" algn="tl">
                    <a:srgbClr val="000000"/>
                  </a:outerShdw>
                </a:effectLst>
                <a:latin typeface="Times New Roman" pitchFamily="18" charset="0"/>
              </a:rPr>
              <a:t>sa</a:t>
            </a:r>
            <a:r>
              <a:rPr lang="en-US" altLang="sr-Latn-RS" b="1" dirty="0">
                <a:solidFill>
                  <a:srgbClr val="333333"/>
                </a:solidFill>
                <a:effectLst>
                  <a:outerShdw blurRad="38100" dist="38100" dir="2700000" algn="tl">
                    <a:srgbClr val="000000"/>
                  </a:outerShdw>
                </a:effectLst>
                <a:latin typeface="Times New Roman" pitchFamily="18" charset="0"/>
              </a:rPr>
              <a:t> 100 </a:t>
            </a:r>
            <a:r>
              <a:rPr lang="en-US" altLang="sr-Latn-RS" b="1" dirty="0" err="1">
                <a:solidFill>
                  <a:srgbClr val="333333"/>
                </a:solidFill>
                <a:effectLst>
                  <a:outerShdw blurRad="38100" dist="38100" dir="2700000" algn="tl">
                    <a:srgbClr val="000000"/>
                  </a:outerShdw>
                </a:effectLst>
                <a:latin typeface="Times New Roman" pitchFamily="18" charset="0"/>
              </a:rPr>
              <a:t>mM</a:t>
            </a:r>
            <a:r>
              <a:rPr lang="en-US" altLang="sr-Latn-RS" b="1" dirty="0">
                <a:solidFill>
                  <a:srgbClr val="333333"/>
                </a:solidFill>
                <a:effectLst>
                  <a:outerShdw blurRad="38100" dist="38100" dir="2700000" algn="tl">
                    <a:srgbClr val="000000"/>
                  </a:outerShdw>
                </a:effectLst>
                <a:latin typeface="Times New Roman" pitchFamily="18" charset="0"/>
              </a:rPr>
              <a:t> </a:t>
            </a:r>
            <a:r>
              <a:rPr lang="en-US" altLang="sr-Latn-RS" b="1" dirty="0" err="1">
                <a:solidFill>
                  <a:srgbClr val="333333"/>
                </a:solidFill>
                <a:effectLst>
                  <a:outerShdw blurRad="38100" dist="38100" dir="2700000" algn="tl">
                    <a:srgbClr val="000000"/>
                  </a:outerShdw>
                </a:effectLst>
                <a:latin typeface="Times New Roman" pitchFamily="18" charset="0"/>
              </a:rPr>
              <a:t>glukozom</a:t>
            </a:r>
            <a:endParaRPr lang="en-US" altLang="sr-Latn-RS" b="1" dirty="0">
              <a:solidFill>
                <a:srgbClr val="333333"/>
              </a:solidFill>
              <a:effectLst>
                <a:outerShdw blurRad="38100" dist="38100" dir="2700000" algn="tl">
                  <a:srgbClr val="000000"/>
                </a:outerShdw>
              </a:effectLst>
              <a:latin typeface="Times New Roman" pitchFamily="18" charset="0"/>
            </a:endParaRPr>
          </a:p>
        </p:txBody>
      </p:sp>
      <p:sp>
        <p:nvSpPr>
          <p:cNvPr id="836619" name="Rectangle 11"/>
          <p:cNvSpPr>
            <a:spLocks noChangeArrowheads="1"/>
          </p:cNvSpPr>
          <p:nvPr/>
        </p:nvSpPr>
        <p:spPr bwMode="auto">
          <a:xfrm>
            <a:off x="1657350" y="3810000"/>
            <a:ext cx="29083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b="1">
                <a:solidFill>
                  <a:srgbClr val="333333"/>
                </a:solidFill>
                <a:effectLst>
                  <a:outerShdw blurRad="38100" dist="38100" dir="2700000" algn="tl">
                    <a:srgbClr val="000000"/>
                  </a:outerShdw>
                </a:effectLst>
                <a:latin typeface="Times New Roman" pitchFamily="18" charset="0"/>
              </a:rPr>
              <a:t>razlike spektara</a:t>
            </a:r>
            <a:r>
              <a:rPr lang="sr-Latn-CS" altLang="sr-Latn-RS" b="1">
                <a:solidFill>
                  <a:srgbClr val="333333"/>
                </a:solidFill>
                <a:effectLst>
                  <a:outerShdw blurRad="38100" dist="38100" dir="2700000" algn="tl">
                    <a:srgbClr val="000000"/>
                  </a:outerShdw>
                </a:effectLst>
                <a:latin typeface="Times New Roman" pitchFamily="18" charset="0"/>
              </a:rPr>
              <a:t> dekantiola </a:t>
            </a:r>
          </a:p>
          <a:p>
            <a:r>
              <a:rPr lang="sr-Latn-CS" altLang="sr-Latn-RS" b="1">
                <a:solidFill>
                  <a:srgbClr val="333333"/>
                </a:solidFill>
                <a:effectLst>
                  <a:outerShdw blurRad="38100" dist="38100" dir="2700000" algn="tl">
                    <a:srgbClr val="000000"/>
                  </a:outerShdw>
                </a:effectLst>
                <a:latin typeface="Times New Roman" pitchFamily="18" charset="0"/>
              </a:rPr>
              <a:t>i glukoze</a:t>
            </a:r>
            <a:endParaRPr lang="en-US" altLang="sr-Latn-RS" b="1">
              <a:solidFill>
                <a:srgbClr val="333333"/>
              </a:solidFill>
              <a:effectLst>
                <a:outerShdw blurRad="38100" dist="38100" dir="2700000" algn="tl">
                  <a:srgbClr val="000000"/>
                </a:outerShdw>
              </a:effectLst>
              <a:latin typeface="Times New Roman" pitchFamily="18" charset="0"/>
            </a:endParaRPr>
          </a:p>
        </p:txBody>
      </p:sp>
      <p:sp>
        <p:nvSpPr>
          <p:cNvPr id="836620" name="AutoShape 12"/>
          <p:cNvSpPr>
            <a:spLocks noChangeArrowheads="1"/>
          </p:cNvSpPr>
          <p:nvPr/>
        </p:nvSpPr>
        <p:spPr bwMode="auto">
          <a:xfrm>
            <a:off x="4040841" y="1831975"/>
            <a:ext cx="381000" cy="257175"/>
          </a:xfrm>
          <a:prstGeom prst="rightArrow">
            <a:avLst>
              <a:gd name="adj1" fmla="val 50000"/>
              <a:gd name="adj2" fmla="val 37037"/>
            </a:avLst>
          </a:prstGeom>
          <a:gradFill rotWithShape="1">
            <a:gsLst>
              <a:gs pos="0">
                <a:srgbClr val="FF0066">
                  <a:gamma/>
                  <a:shade val="46275"/>
                  <a:invGamma/>
                </a:srgbClr>
              </a:gs>
              <a:gs pos="50000">
                <a:srgbClr val="FF0066"/>
              </a:gs>
              <a:gs pos="100000">
                <a:srgbClr val="FF0066">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836621" name="AutoShape 13"/>
          <p:cNvSpPr>
            <a:spLocks noChangeArrowheads="1"/>
          </p:cNvSpPr>
          <p:nvPr/>
        </p:nvSpPr>
        <p:spPr bwMode="auto">
          <a:xfrm>
            <a:off x="4049806" y="4199029"/>
            <a:ext cx="381000" cy="257175"/>
          </a:xfrm>
          <a:prstGeom prst="rightArrow">
            <a:avLst>
              <a:gd name="adj1" fmla="val 50000"/>
              <a:gd name="adj2" fmla="val 37037"/>
            </a:avLst>
          </a:prstGeom>
          <a:gradFill rotWithShape="1">
            <a:gsLst>
              <a:gs pos="0">
                <a:srgbClr val="FF0066">
                  <a:gamma/>
                  <a:shade val="46275"/>
                  <a:invGamma/>
                </a:srgbClr>
              </a:gs>
              <a:gs pos="50000">
                <a:srgbClr val="FF0066"/>
              </a:gs>
              <a:gs pos="100000">
                <a:srgbClr val="FF0066">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836622" name="AutoShape 14"/>
          <p:cNvSpPr>
            <a:spLocks noChangeArrowheads="1"/>
          </p:cNvSpPr>
          <p:nvPr/>
        </p:nvSpPr>
        <p:spPr bwMode="auto">
          <a:xfrm>
            <a:off x="4038600" y="2971800"/>
            <a:ext cx="381000" cy="257175"/>
          </a:xfrm>
          <a:prstGeom prst="rightArrow">
            <a:avLst>
              <a:gd name="adj1" fmla="val 50000"/>
              <a:gd name="adj2" fmla="val 37037"/>
            </a:avLst>
          </a:prstGeom>
          <a:gradFill rotWithShape="1">
            <a:gsLst>
              <a:gs pos="0">
                <a:srgbClr val="FF0066">
                  <a:gamma/>
                  <a:shade val="46275"/>
                  <a:invGamma/>
                </a:srgbClr>
              </a:gs>
              <a:gs pos="50000">
                <a:srgbClr val="FF0066"/>
              </a:gs>
              <a:gs pos="100000">
                <a:srgbClr val="FF0066">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836623" name="AutoShape 15"/>
          <p:cNvSpPr>
            <a:spLocks noChangeArrowheads="1"/>
          </p:cNvSpPr>
          <p:nvPr/>
        </p:nvSpPr>
        <p:spPr bwMode="auto">
          <a:xfrm>
            <a:off x="4002741" y="4933669"/>
            <a:ext cx="381000" cy="257175"/>
          </a:xfrm>
          <a:prstGeom prst="rightArrow">
            <a:avLst>
              <a:gd name="adj1" fmla="val 50000"/>
              <a:gd name="adj2" fmla="val 37037"/>
            </a:avLst>
          </a:prstGeom>
          <a:gradFill rotWithShape="1">
            <a:gsLst>
              <a:gs pos="0">
                <a:srgbClr val="FF0066">
                  <a:gamma/>
                  <a:shade val="46275"/>
                  <a:invGamma/>
                </a:srgbClr>
              </a:gs>
              <a:gs pos="50000">
                <a:srgbClr val="FF0066"/>
              </a:gs>
              <a:gs pos="100000">
                <a:srgbClr val="FF0066">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2" name="Rounded Rectangle 1"/>
          <p:cNvSpPr/>
          <p:nvPr/>
        </p:nvSpPr>
        <p:spPr>
          <a:xfrm>
            <a:off x="6019800" y="1960562"/>
            <a:ext cx="533400" cy="1139825"/>
          </a:xfrm>
          <a:prstGeom prst="roundRect">
            <a:avLst/>
          </a:prstGeom>
          <a:no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587" name="Rectangle 3"/>
          <p:cNvSpPr>
            <a:spLocks noGrp="1" noChangeArrowheads="1"/>
          </p:cNvSpPr>
          <p:nvPr>
            <p:ph type="body" idx="1"/>
          </p:nvPr>
        </p:nvSpPr>
        <p:spPr>
          <a:xfrm>
            <a:off x="266700" y="266700"/>
            <a:ext cx="8610599" cy="6324600"/>
          </a:xfrm>
        </p:spPr>
        <p:txBody>
          <a:bodyPr/>
          <a:lstStyle/>
          <a:p>
            <a:pPr>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istra</a:t>
            </a:r>
            <a:r>
              <a:rPr lang="en-US" altLang="sr-Latn-RS" sz="1900" b="1" dirty="0" err="1">
                <a:solidFill>
                  <a:srgbClr val="333333"/>
                </a:solidFill>
                <a:effectLst>
                  <a:outerShdw blurRad="38100" dist="38100" dir="2700000" algn="tl">
                    <a:srgbClr val="000000"/>
                  </a:outerShdw>
                </a:effectLst>
                <a:latin typeface="Times New Roman" pitchFamily="18" charset="0"/>
              </a:rPr>
              <a:t>živačka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grupa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Vun</a:t>
            </a:r>
            <a:r>
              <a:rPr lang="en-US" altLang="sr-Latn-RS" sz="1900" b="1" dirty="0">
                <a:solidFill>
                  <a:srgbClr val="333333"/>
                </a:solidFill>
                <a:effectLst>
                  <a:outerShdw blurRad="38100" dist="38100" dir="2700000" algn="tl">
                    <a:srgbClr val="000000"/>
                  </a:outerShdw>
                </a:effectLst>
                <a:latin typeface="Times New Roman" pitchFamily="18" charset="0"/>
              </a:rPr>
              <a:t> Duyne et al.) je </a:t>
            </a:r>
            <a:r>
              <a:rPr lang="en-US" altLang="sr-Latn-RS" sz="1900" b="1" dirty="0" err="1">
                <a:solidFill>
                  <a:srgbClr val="333333"/>
                </a:solidFill>
                <a:effectLst>
                  <a:outerShdw blurRad="38100" dist="38100" dir="2700000" algn="tl">
                    <a:srgbClr val="000000"/>
                  </a:outerShdw>
                </a:effectLst>
                <a:latin typeface="Times New Roman" pitchFamily="18" charset="0"/>
              </a:rPr>
              <a:t>koristila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i</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FF0066"/>
                </a:solidFill>
                <a:effectLst>
                  <a:outerShdw blurRad="38100" dist="38100" dir="2700000" algn="tl">
                    <a:srgbClr val="000000"/>
                  </a:outerShdw>
                </a:effectLst>
                <a:latin typeface="Times New Roman" pitchFamily="18" charset="0"/>
              </a:rPr>
              <a:t>etilen-glikol</a:t>
            </a:r>
            <a:r>
              <a:rPr lang="en-US" altLang="sr-Latn-RS" sz="1900" b="1" dirty="0">
                <a:solidFill>
                  <a:srgbClr val="FF0066"/>
                </a:solidFill>
                <a:effectLst>
                  <a:outerShdw blurRad="38100" dist="38100" dir="2700000" algn="tl">
                    <a:srgbClr val="000000"/>
                  </a:outerShdw>
                </a:effectLst>
                <a:latin typeface="Times New Roman" pitchFamily="18" charset="0"/>
              </a:rPr>
              <a:t> (EG)</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kao</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particioni</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sloj</a:t>
            </a:r>
            <a:r>
              <a:rPr lang="en-US" altLang="sr-Latn-RS" sz="1900" b="1" dirty="0">
                <a:solidFill>
                  <a:srgbClr val="333333"/>
                </a:solidFill>
                <a:effectLst>
                  <a:outerShdw blurRad="38100" dist="38100" dir="2700000" algn="tl">
                    <a:srgbClr val="000000"/>
                  </a:outerShdw>
                </a:effectLst>
                <a:latin typeface="Times New Roman" pitchFamily="18" charset="0"/>
              </a:rPr>
              <a:t> (EG) </a:t>
            </a:r>
            <a:r>
              <a:rPr lang="en-US" altLang="sr-Latn-RS" sz="1900" b="1" dirty="0" err="1">
                <a:solidFill>
                  <a:srgbClr val="333333"/>
                </a:solidFill>
                <a:effectLst>
                  <a:outerShdw blurRad="38100" dist="38100" dir="2700000" algn="tl">
                    <a:srgbClr val="000000"/>
                  </a:outerShdw>
                </a:effectLst>
                <a:latin typeface="Times New Roman" pitchFamily="18" charset="0"/>
              </a:rPr>
              <a:t>koji</a:t>
            </a:r>
            <a:r>
              <a:rPr lang="en-US" altLang="sr-Latn-RS" sz="1900" b="1" dirty="0">
                <a:solidFill>
                  <a:srgbClr val="333333"/>
                </a:solidFill>
                <a:effectLst>
                  <a:outerShdw blurRad="38100" dist="38100" dir="2700000" algn="tl">
                    <a:srgbClr val="000000"/>
                  </a:outerShdw>
                </a:effectLst>
                <a:latin typeface="Times New Roman" pitchFamily="18" charset="0"/>
              </a:rPr>
              <a:t> je </a:t>
            </a:r>
            <a:r>
              <a:rPr lang="en-US" altLang="sr-Latn-RS" sz="1900" b="1" dirty="0" err="1">
                <a:solidFill>
                  <a:srgbClr val="333333"/>
                </a:solidFill>
                <a:effectLst>
                  <a:outerShdw blurRad="38100" dist="38100" dir="2700000" algn="tl">
                    <a:srgbClr val="000000"/>
                  </a:outerShdw>
                </a:effectLst>
                <a:latin typeface="Times New Roman" pitchFamily="18" charset="0"/>
              </a:rPr>
              <a:t>takođe</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smtClean="0">
                <a:solidFill>
                  <a:srgbClr val="333333"/>
                </a:solidFill>
                <a:effectLst>
                  <a:outerShdw blurRad="38100" dist="38100" dir="2700000" algn="tl">
                    <a:srgbClr val="000000"/>
                  </a:outerShdw>
                </a:effectLst>
                <a:latin typeface="Times New Roman" pitchFamily="18" charset="0"/>
              </a:rPr>
              <a:t>nanošen</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na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sloj</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srebro</a:t>
            </a:r>
            <a:r>
              <a:rPr lang="en-US" altLang="sr-Latn-RS" sz="1900" b="1" dirty="0">
                <a:solidFill>
                  <a:srgbClr val="333333"/>
                </a:solidFill>
                <a:effectLst>
                  <a:outerShdw blurRad="38100" dist="38100" dir="2700000" algn="tl">
                    <a:srgbClr val="000000"/>
                  </a:outerShdw>
                </a:effectLst>
                <a:latin typeface="Times New Roman" pitchFamily="18" charset="0"/>
              </a:rPr>
              <a:t> a </a:t>
            </a:r>
            <a:r>
              <a:rPr lang="en-US" altLang="sr-Latn-RS" sz="1900" b="1" dirty="0" err="1">
                <a:solidFill>
                  <a:srgbClr val="333333"/>
                </a:solidFill>
                <a:effectLst>
                  <a:outerShdw blurRad="38100" dist="38100" dir="2700000" algn="tl">
                    <a:srgbClr val="000000"/>
                  </a:outerShdw>
                </a:effectLst>
                <a:latin typeface="Times New Roman" pitchFamily="18" charset="0"/>
              </a:rPr>
              <a:t>korišćen</a:t>
            </a:r>
            <a:r>
              <a:rPr lang="en-US" altLang="sr-Latn-RS" sz="1900" b="1" dirty="0">
                <a:solidFill>
                  <a:srgbClr val="333333"/>
                </a:solidFill>
                <a:effectLst>
                  <a:outerShdw blurRad="38100" dist="38100" dir="2700000" algn="tl">
                    <a:srgbClr val="000000"/>
                  </a:outerShdw>
                </a:effectLst>
                <a:latin typeface="Times New Roman" pitchFamily="18" charset="0"/>
              </a:rPr>
              <a:t> je </a:t>
            </a:r>
            <a:r>
              <a:rPr lang="en-US" altLang="sr-Latn-RS" sz="1900" b="1" dirty="0" err="1">
                <a:solidFill>
                  <a:srgbClr val="333333"/>
                </a:solidFill>
                <a:effectLst>
                  <a:outerShdw blurRad="38100" dist="38100" dir="2700000" algn="tl">
                    <a:srgbClr val="000000"/>
                  </a:outerShdw>
                </a:effectLst>
                <a:latin typeface="Times New Roman" pitchFamily="18" charset="0"/>
              </a:rPr>
              <a:t>za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određivanje</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nivoa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glukoze</a:t>
            </a:r>
            <a:r>
              <a:rPr lang="en-US" altLang="sr-Latn-RS" sz="1900" b="1" dirty="0">
                <a:solidFill>
                  <a:srgbClr val="333333"/>
                </a:solidFill>
                <a:effectLst>
                  <a:outerShdw blurRad="38100" dist="38100" dir="2700000" algn="tl">
                    <a:srgbClr val="000000"/>
                  </a:outerShdw>
                </a:effectLst>
                <a:latin typeface="Times New Roman" pitchFamily="18" charset="0"/>
              </a:rPr>
              <a:t> u </a:t>
            </a:r>
            <a:r>
              <a:rPr lang="en-US" altLang="sr-Latn-RS" sz="1900" b="1" dirty="0" err="1" smtClean="0">
                <a:solidFill>
                  <a:srgbClr val="333333"/>
                </a:solidFill>
                <a:effectLst>
                  <a:outerShdw blurRad="38100" dist="38100" dir="2700000" algn="tl">
                    <a:srgbClr val="000000"/>
                  </a:outerShdw>
                </a:effectLst>
                <a:latin typeface="Times New Roman" pitchFamily="18" charset="0"/>
              </a:rPr>
              <a:t>rastvoru</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bovin</a:t>
            </a:r>
            <a:r>
              <a:rPr lang="en-US" altLang="sr-Latn-RS" sz="1900" b="1" dirty="0">
                <a:solidFill>
                  <a:srgbClr val="333333"/>
                </a:solidFill>
                <a:effectLst>
                  <a:outerShdw blurRad="38100" dist="38100" dir="2700000" algn="tl">
                    <a:srgbClr val="000000"/>
                  </a:outerShdw>
                </a:effectLst>
                <a:latin typeface="Times New Roman" pitchFamily="18" charset="0"/>
              </a:rPr>
              <a:t> serum </a:t>
            </a:r>
            <a:r>
              <a:rPr lang="en-US" altLang="sr-Latn-RS" sz="1900" b="1" dirty="0" err="1">
                <a:solidFill>
                  <a:srgbClr val="333333"/>
                </a:solidFill>
                <a:effectLst>
                  <a:outerShdw blurRad="38100" dist="38100" dir="2700000" algn="tl">
                    <a:srgbClr val="000000"/>
                  </a:outerShdw>
                </a:effectLst>
                <a:latin typeface="Times New Roman" pitchFamily="18" charset="0"/>
              </a:rPr>
              <a:t>albumina</a:t>
            </a:r>
            <a:r>
              <a:rPr lang="en-US" altLang="sr-Latn-RS" sz="1900" b="1" dirty="0">
                <a:solidFill>
                  <a:srgbClr val="333333"/>
                </a:solidFill>
                <a:effectLst>
                  <a:outerShdw blurRad="38100" dist="38100" dir="2700000" algn="tl">
                    <a:srgbClr val="000000"/>
                  </a:outerShdw>
                </a:effectLst>
                <a:latin typeface="Times New Roman" pitchFamily="18" charset="0"/>
              </a:rPr>
              <a:t> (BSA)</a:t>
            </a: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s</a:t>
            </a:r>
            <a:r>
              <a:rPr lang="en-US" altLang="sr-Latn-RS" sz="1900" b="1" dirty="0" err="1">
                <a:solidFill>
                  <a:srgbClr val="333333"/>
                </a:solidFill>
                <a:effectLst>
                  <a:outerShdw blurRad="38100" dist="38100" dir="2700000" algn="tl">
                    <a:srgbClr val="000000"/>
                  </a:outerShdw>
                </a:effectLst>
                <a:latin typeface="Times New Roman" pitchFamily="18" charset="0"/>
              </a:rPr>
              <a:t>tabilnost</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particionog</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sloja</a:t>
            </a:r>
            <a:r>
              <a:rPr lang="en-US" altLang="sr-Latn-RS" sz="1900" b="1" dirty="0">
                <a:solidFill>
                  <a:srgbClr val="333333"/>
                </a:solidFill>
                <a:effectLst>
                  <a:outerShdw blurRad="38100" dist="38100" dir="2700000" algn="tl">
                    <a:srgbClr val="000000"/>
                  </a:outerShdw>
                </a:effectLst>
                <a:latin typeface="Times New Roman" pitchFamily="18" charset="0"/>
              </a:rPr>
              <a:t> u </a:t>
            </a:r>
            <a:r>
              <a:rPr lang="en-US" altLang="sr-Latn-RS" sz="1900" b="1" dirty="0" err="1">
                <a:solidFill>
                  <a:srgbClr val="333333"/>
                </a:solidFill>
                <a:effectLst>
                  <a:outerShdw blurRad="38100" dist="38100" dir="2700000" algn="tl">
                    <a:srgbClr val="000000"/>
                  </a:outerShdw>
                </a:effectLst>
                <a:latin typeface="Times New Roman" pitchFamily="18" charset="0"/>
              </a:rPr>
              <a:t>ovakvoj</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sredini</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trajala</a:t>
            </a:r>
            <a:r>
              <a:rPr lang="en-US" altLang="sr-Latn-RS" sz="1900" b="1" dirty="0">
                <a:solidFill>
                  <a:srgbClr val="333333"/>
                </a:solidFill>
                <a:effectLst>
                  <a:outerShdw blurRad="38100" dist="38100" dir="2700000" algn="tl">
                    <a:srgbClr val="000000"/>
                  </a:outerShdw>
                </a:effectLst>
                <a:latin typeface="Times New Roman" pitchFamily="18" charset="0"/>
              </a:rPr>
              <a:t> je </a:t>
            </a:r>
            <a:r>
              <a:rPr lang="sr-Latn-RS" altLang="sr-Latn-RS" sz="1900" b="1" dirty="0" smtClean="0">
                <a:solidFill>
                  <a:srgbClr val="333333"/>
                </a:solidFill>
                <a:effectLst>
                  <a:outerShdw blurRad="38100" dist="38100" dir="2700000" algn="tl">
                    <a:srgbClr val="000000"/>
                  </a:outerShdw>
                </a:effectLst>
                <a:latin typeface="Times New Roman" pitchFamily="18" charset="0"/>
              </a:rPr>
              <a:t>3</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a:solidFill>
                  <a:srgbClr val="333333"/>
                </a:solidFill>
                <a:effectLst>
                  <a:outerShdw blurRad="38100" dist="38100" dir="2700000" algn="tl">
                    <a:srgbClr val="000000"/>
                  </a:outerShdw>
                </a:effectLst>
                <a:latin typeface="Times New Roman" pitchFamily="18" charset="0"/>
              </a:rPr>
              <a:t>dana, a </a:t>
            </a:r>
            <a:r>
              <a:rPr lang="en-US" altLang="sr-Latn-RS" sz="1900" b="1" dirty="0" err="1" smtClean="0">
                <a:solidFill>
                  <a:srgbClr val="333333"/>
                </a:solidFill>
                <a:effectLst>
                  <a:outerShdw blurRad="38100" dist="38100" dir="2700000" algn="tl">
                    <a:srgbClr val="000000"/>
                  </a:outerShdw>
                </a:effectLst>
                <a:latin typeface="Times New Roman" pitchFamily="18" charset="0"/>
              </a:rPr>
              <a:t>kvantitativno</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određivanje</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glukoze</a:t>
            </a:r>
            <a:r>
              <a:rPr lang="en-US" altLang="sr-Latn-RS" sz="1900" b="1" dirty="0">
                <a:solidFill>
                  <a:srgbClr val="333333"/>
                </a:solidFill>
                <a:effectLst>
                  <a:outerShdw blurRad="38100" dist="38100" dir="2700000" algn="tl">
                    <a:srgbClr val="000000"/>
                  </a:outerShdw>
                </a:effectLst>
                <a:latin typeface="Times New Roman" pitchFamily="18" charset="0"/>
              </a:rPr>
              <a:t> je </a:t>
            </a:r>
            <a:r>
              <a:rPr lang="en-US" altLang="sr-Latn-RS" sz="1900" b="1" dirty="0" err="1">
                <a:solidFill>
                  <a:srgbClr val="333333"/>
                </a:solidFill>
                <a:effectLst>
                  <a:outerShdw blurRad="38100" dist="38100" dir="2700000" algn="tl">
                    <a:srgbClr val="000000"/>
                  </a:outerShdw>
                </a:effectLst>
                <a:latin typeface="Times New Roman" pitchFamily="18" charset="0"/>
              </a:rPr>
              <a:t>uspešno</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izvedeno</a:t>
            </a:r>
            <a:r>
              <a:rPr lang="en-US" altLang="sr-Latn-RS" sz="1900" b="1" dirty="0">
                <a:solidFill>
                  <a:srgbClr val="333333"/>
                </a:solidFill>
                <a:effectLst>
                  <a:outerShdw blurRad="38100" dist="38100" dir="2700000" algn="tl">
                    <a:srgbClr val="000000"/>
                  </a:outerShdw>
                </a:effectLst>
                <a:latin typeface="Times New Roman" pitchFamily="18" charset="0"/>
              </a:rPr>
              <a:t> u </a:t>
            </a:r>
            <a:r>
              <a:rPr lang="en-US" altLang="sr-Latn-RS" sz="1900" b="1" dirty="0" err="1">
                <a:solidFill>
                  <a:srgbClr val="333333"/>
                </a:solidFill>
                <a:effectLst>
                  <a:outerShdw blurRad="38100" dist="38100" dir="2700000" algn="tl">
                    <a:srgbClr val="000000"/>
                  </a:outerShdw>
                </a:effectLst>
                <a:latin typeface="Times New Roman" pitchFamily="18" charset="0"/>
              </a:rPr>
              <a:t>sledećim</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koncentracionim</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smtClean="0">
                <a:solidFill>
                  <a:srgbClr val="333333"/>
                </a:solidFill>
                <a:effectLst>
                  <a:outerShdw blurRad="38100" dist="38100" dir="2700000" algn="tl">
                    <a:srgbClr val="000000"/>
                  </a:outerShdw>
                </a:effectLst>
                <a:latin typeface="Times New Roman" pitchFamily="18" charset="0"/>
              </a:rPr>
              <a:t>opsezima</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sr-Latn-CS" altLang="sr-Latn-RS" sz="1900" b="1" dirty="0" smtClean="0">
                <a:solidFill>
                  <a:srgbClr val="FF0066"/>
                </a:solidFill>
                <a:effectLst>
                  <a:outerShdw blurRad="38100" dist="38100" dir="2700000" algn="tl">
                    <a:srgbClr val="000000"/>
                  </a:outerShdw>
                </a:effectLst>
                <a:latin typeface="Times New Roman" pitchFamily="18" charset="0"/>
              </a:rPr>
              <a:t>c = </a:t>
            </a:r>
            <a:r>
              <a:rPr lang="en-US" altLang="sr-Latn-RS" sz="1900" b="1" dirty="0" smtClean="0">
                <a:solidFill>
                  <a:srgbClr val="FF0066"/>
                </a:solidFill>
                <a:effectLst>
                  <a:outerShdw blurRad="38100" dist="38100" dir="2700000" algn="tl">
                    <a:srgbClr val="000000"/>
                  </a:outerShdw>
                </a:effectLst>
                <a:latin typeface="Times New Roman" pitchFamily="18" charset="0"/>
              </a:rPr>
              <a:t>0-250 </a:t>
            </a:r>
            <a:r>
              <a:rPr lang="en-US" altLang="sr-Latn-RS" sz="1900" b="1" dirty="0" err="1">
                <a:solidFill>
                  <a:srgbClr val="FF0066"/>
                </a:solidFill>
                <a:effectLst>
                  <a:outerShdw blurRad="38100" dist="38100" dir="2700000" algn="tl">
                    <a:srgbClr val="000000"/>
                  </a:outerShdw>
                </a:effectLst>
                <a:latin typeface="Times New Roman" pitchFamily="18" charset="0"/>
              </a:rPr>
              <a:t>mM</a:t>
            </a:r>
            <a:r>
              <a:rPr lang="en-US" altLang="sr-Latn-RS" sz="1900" b="1" dirty="0">
                <a:solidFill>
                  <a:srgbClr val="FF0066"/>
                </a:solidFill>
                <a:effectLst>
                  <a:outerShdw blurRad="38100" dist="38100" dir="2700000" algn="tl">
                    <a:srgbClr val="000000"/>
                  </a:outerShdw>
                </a:effectLst>
                <a:latin typeface="Times New Roman" pitchFamily="18" charset="0"/>
              </a:rPr>
              <a:t> </a:t>
            </a:r>
            <a:r>
              <a:rPr lang="sr-Latn-CS" altLang="sr-Latn-RS" sz="1900" b="1" dirty="0">
                <a:solidFill>
                  <a:srgbClr val="FF0066"/>
                </a:solidFill>
                <a:effectLst>
                  <a:outerShdw blurRad="38100" dist="38100" dir="2700000" algn="tl">
                    <a:srgbClr val="000000"/>
                  </a:outerShdw>
                </a:effectLst>
                <a:latin typeface="Times New Roman" pitchFamily="18" charset="0"/>
              </a:rPr>
              <a:t> i c </a:t>
            </a:r>
            <a:r>
              <a:rPr lang="sr-Latn-CS" altLang="sr-Latn-RS" sz="1900" b="1" dirty="0" smtClean="0">
                <a:solidFill>
                  <a:srgbClr val="FF0066"/>
                </a:solidFill>
                <a:effectLst>
                  <a:outerShdw blurRad="38100" dist="38100" dir="2700000" algn="tl">
                    <a:srgbClr val="000000"/>
                  </a:outerShdw>
                </a:effectLst>
                <a:latin typeface="Times New Roman" pitchFamily="18" charset="0"/>
              </a:rPr>
              <a:t>= </a:t>
            </a:r>
            <a:r>
              <a:rPr lang="en-US" altLang="sr-Latn-RS" sz="1900" b="1" dirty="0" smtClean="0">
                <a:solidFill>
                  <a:srgbClr val="FF0066"/>
                </a:solidFill>
                <a:effectLst>
                  <a:outerShdw blurRad="38100" dist="38100" dir="2700000" algn="tl">
                    <a:srgbClr val="000000"/>
                  </a:outerShdw>
                </a:effectLst>
                <a:latin typeface="Times New Roman" pitchFamily="18" charset="0"/>
              </a:rPr>
              <a:t>0-25 </a:t>
            </a:r>
            <a:r>
              <a:rPr lang="en-US" altLang="sr-Latn-RS" sz="1900" b="1" dirty="0" err="1">
                <a:solidFill>
                  <a:srgbClr val="FF0066"/>
                </a:solidFill>
                <a:effectLst>
                  <a:outerShdw blurRad="38100" dist="38100" dir="2700000" algn="tl">
                    <a:srgbClr val="000000"/>
                  </a:outerShdw>
                </a:effectLst>
                <a:latin typeface="Times New Roman" pitchFamily="18" charset="0"/>
              </a:rPr>
              <a:t>mM</a:t>
            </a:r>
            <a:endParaRPr lang="sr-Latn-CS" altLang="sr-Latn-RS" sz="1900" b="1" dirty="0">
              <a:solidFill>
                <a:srgbClr val="FF0066"/>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endParaRPr lang="sr-Latn-CS" altLang="sr-Latn-RS" sz="1900" b="1" dirty="0">
              <a:solidFill>
                <a:srgbClr val="FF0066"/>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r</a:t>
            </a:r>
            <a:r>
              <a:rPr lang="en-US" altLang="sr-Latn-RS" sz="1900" b="1" dirty="0" err="1">
                <a:solidFill>
                  <a:srgbClr val="333333"/>
                </a:solidFill>
                <a:effectLst>
                  <a:outerShdw blurRad="38100" dist="38100" dir="2700000" algn="tl">
                    <a:srgbClr val="000000"/>
                  </a:outerShdw>
                </a:effectLst>
                <a:latin typeface="Times New Roman" pitchFamily="18" charset="0"/>
              </a:rPr>
              <a:t>adi</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poboljšanja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performansi</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particionog</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sloja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glukoznih</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senzora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formiran</a:t>
            </a:r>
            <a:r>
              <a:rPr lang="en-US" altLang="sr-Latn-RS" sz="1900" b="1" dirty="0">
                <a:solidFill>
                  <a:srgbClr val="333333"/>
                </a:solidFill>
                <a:effectLst>
                  <a:outerShdw blurRad="38100" dist="38100" dir="2700000" algn="tl">
                    <a:srgbClr val="000000"/>
                  </a:outerShdw>
                </a:effectLst>
                <a:latin typeface="Times New Roman" pitchFamily="18" charset="0"/>
              </a:rPr>
              <a:t> je </a:t>
            </a:r>
            <a:r>
              <a:rPr lang="en-US" altLang="sr-Latn-RS" sz="1900" b="1" dirty="0" err="1" smtClean="0">
                <a:solidFill>
                  <a:srgbClr val="333333"/>
                </a:solidFill>
                <a:effectLst>
                  <a:outerShdw blurRad="38100" dist="38100" dir="2700000" algn="tl">
                    <a:srgbClr val="000000"/>
                  </a:outerShdw>
                </a:effectLst>
                <a:latin typeface="Times New Roman" pitchFamily="18" charset="0"/>
              </a:rPr>
              <a:t>i</a:t>
            </a:r>
            <a:r>
              <a:rPr lang="en-U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mešoviti</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monosloj</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FF0066"/>
                </a:solidFill>
                <a:effectLst>
                  <a:outerShdw blurRad="38100" dist="38100" dir="2700000" algn="tl">
                    <a:srgbClr val="000000"/>
                  </a:outerShdw>
                </a:effectLst>
                <a:latin typeface="Times New Roman" pitchFamily="18" charset="0"/>
              </a:rPr>
              <a:t>dekanetiol-merkaptoheksanol</a:t>
            </a:r>
            <a:r>
              <a:rPr lang="en-US" altLang="sr-Latn-RS" sz="1900" b="1" dirty="0">
                <a:solidFill>
                  <a:srgbClr val="333333"/>
                </a:solidFill>
                <a:effectLst>
                  <a:outerShdw blurRad="38100" dist="38100" dir="2700000" algn="tl">
                    <a:srgbClr val="000000"/>
                  </a:outerShdw>
                </a:effectLst>
                <a:latin typeface="Times New Roman" pitchFamily="18" charset="0"/>
              </a:rPr>
              <a:t> (DT/MH) </a:t>
            </a:r>
            <a:r>
              <a:rPr lang="en-US" altLang="sr-Latn-RS" sz="1900" b="1" dirty="0" err="1">
                <a:solidFill>
                  <a:srgbClr val="333333"/>
                </a:solidFill>
                <a:effectLst>
                  <a:outerShdw blurRad="38100" dist="38100" dir="2700000" algn="tl">
                    <a:srgbClr val="000000"/>
                  </a:outerShdw>
                </a:effectLst>
                <a:latin typeface="Times New Roman" pitchFamily="18" charset="0"/>
              </a:rPr>
              <a:t>na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AgFON</a:t>
            </a:r>
            <a:r>
              <a:rPr lang="en-US" altLang="sr-Latn-RS" sz="1900" b="1" dirty="0">
                <a:solidFill>
                  <a:srgbClr val="333333"/>
                </a:solidFill>
                <a:effectLst>
                  <a:outerShdw blurRad="38100" dist="38100" dir="2700000" algn="tl">
                    <a:srgbClr val="000000"/>
                  </a:outerShdw>
                </a:effectLst>
                <a:latin typeface="Times New Roman" pitchFamily="18" charset="0"/>
              </a:rPr>
              <a:t>-u </a:t>
            </a:r>
            <a:r>
              <a:rPr lang="en-US" altLang="sr-Latn-RS" sz="1900" b="1" dirty="0" err="1">
                <a:solidFill>
                  <a:srgbClr val="333333"/>
                </a:solidFill>
                <a:effectLst>
                  <a:outerShdw blurRad="38100" dist="38100" dir="2700000" algn="tl">
                    <a:srgbClr val="000000"/>
                  </a:outerShdw>
                </a:effectLst>
                <a:latin typeface="Times New Roman" pitchFamily="18" charset="0"/>
              </a:rPr>
              <a:t>i</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upotrebjen</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za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praćenje</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koncentracije</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glukoze</a:t>
            </a:r>
            <a:r>
              <a:rPr lang="en-US" altLang="sr-Latn-RS" sz="1900" b="1" dirty="0">
                <a:solidFill>
                  <a:srgbClr val="333333"/>
                </a:solidFill>
                <a:effectLst>
                  <a:outerShdw blurRad="38100" dist="38100" dir="2700000" algn="tl">
                    <a:srgbClr val="000000"/>
                  </a:outerShdw>
                </a:effectLst>
                <a:latin typeface="Times New Roman" pitchFamily="18" charset="0"/>
              </a:rPr>
              <a:t> u </a:t>
            </a:r>
            <a:r>
              <a:rPr lang="en-US" altLang="sr-Latn-RS" sz="1900" b="1" dirty="0" err="1">
                <a:solidFill>
                  <a:srgbClr val="333333"/>
                </a:solidFill>
                <a:effectLst>
                  <a:outerShdw blurRad="38100" dist="38100" dir="2700000" algn="tl">
                    <a:srgbClr val="000000"/>
                  </a:outerShdw>
                </a:effectLst>
                <a:latin typeface="Times New Roman" pitchFamily="18" charset="0"/>
              </a:rPr>
              <a:t>realnom</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smtClean="0">
                <a:solidFill>
                  <a:srgbClr val="333333"/>
                </a:solidFill>
                <a:effectLst>
                  <a:outerShdw blurRad="38100" dist="38100" dir="2700000" algn="tl">
                    <a:srgbClr val="000000"/>
                  </a:outerShdw>
                </a:effectLst>
                <a:latin typeface="Times New Roman" pitchFamily="18" charset="0"/>
              </a:rPr>
              <a:t>vremenu</a:t>
            </a:r>
            <a:endParaRPr lang="sr-Latn-RS" altLang="sr-Latn-RS" sz="1900" b="1" dirty="0" smtClean="0">
              <a:solidFill>
                <a:srgbClr val="333333"/>
              </a:solidFill>
              <a:effectLst>
                <a:outerShdw blurRad="38100" dist="38100" dir="2700000" algn="tl">
                  <a:srgbClr val="000000"/>
                </a:outerShdw>
              </a:effectLst>
              <a:latin typeface="Times New Roman" pitchFamily="18" charset="0"/>
            </a:endParaRPr>
          </a:p>
          <a:p>
            <a:pPr marL="0" indent="0">
              <a:buNone/>
            </a:pP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m</a:t>
            </a:r>
            <a:r>
              <a:rPr lang="en-US" altLang="sr-Latn-RS" sz="1900" b="1" dirty="0" err="1">
                <a:solidFill>
                  <a:srgbClr val="333333"/>
                </a:solidFill>
                <a:effectLst>
                  <a:outerShdw blurRad="38100" dist="38100" dir="2700000" algn="tl">
                    <a:srgbClr val="000000"/>
                  </a:outerShdw>
                </a:effectLst>
                <a:latin typeface="Times New Roman" pitchFamily="18" charset="0"/>
              </a:rPr>
              <a:t>onosloj</a:t>
            </a:r>
            <a:r>
              <a:rPr lang="en-US" altLang="sr-Latn-RS" sz="1900" b="1" dirty="0">
                <a:solidFill>
                  <a:srgbClr val="333333"/>
                </a:solidFill>
                <a:effectLst>
                  <a:outerShdw blurRad="38100" dist="38100" dir="2700000" algn="tl">
                    <a:srgbClr val="000000"/>
                  </a:outerShdw>
                </a:effectLst>
                <a:latin typeface="Times New Roman" pitchFamily="18" charset="0"/>
              </a:rPr>
              <a:t> DT/MH se </a:t>
            </a:r>
            <a:r>
              <a:rPr lang="en-US" altLang="sr-Latn-RS" sz="1900" b="1" dirty="0" err="1">
                <a:solidFill>
                  <a:srgbClr val="333333"/>
                </a:solidFill>
                <a:effectLst>
                  <a:outerShdw blurRad="38100" dist="38100" dir="2700000" algn="tl">
                    <a:srgbClr val="000000"/>
                  </a:outerShdw>
                </a:effectLst>
                <a:latin typeface="Times New Roman" pitchFamily="18" charset="0"/>
              </a:rPr>
              <a:t>pokazao</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stabilnim</a:t>
            </a:r>
            <a:r>
              <a:rPr lang="en-US" altLang="sr-Latn-RS" sz="1900" b="1" dirty="0">
                <a:solidFill>
                  <a:srgbClr val="333333"/>
                </a:solidFill>
                <a:effectLst>
                  <a:outerShdw blurRad="38100" dist="38100" dir="2700000" algn="tl">
                    <a:srgbClr val="000000"/>
                  </a:outerShdw>
                </a:effectLst>
                <a:latin typeface="Times New Roman" pitchFamily="18" charset="0"/>
              </a:rPr>
              <a:t> u </a:t>
            </a:r>
            <a:r>
              <a:rPr lang="sr-Latn-C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trajanju</a:t>
            </a:r>
            <a:r>
              <a:rPr lang="en-US" altLang="sr-Latn-RS" sz="1900" b="1" dirty="0">
                <a:solidFill>
                  <a:srgbClr val="333333"/>
                </a:solidFill>
                <a:effectLst>
                  <a:outerShdw blurRad="38100" dist="38100" dir="2700000" algn="tl">
                    <a:srgbClr val="000000"/>
                  </a:outerShdw>
                </a:effectLst>
                <a:latin typeface="Times New Roman" pitchFamily="18" charset="0"/>
              </a:rPr>
              <a:t> od </a:t>
            </a:r>
            <a:r>
              <a:rPr lang="sr-Latn-RS" altLang="sr-Latn-RS" sz="1900" b="1" dirty="0" smtClean="0">
                <a:solidFill>
                  <a:srgbClr val="FF0066"/>
                </a:solidFill>
                <a:effectLst>
                  <a:outerShdw blurRad="38100" dist="38100" dir="2700000" algn="tl">
                    <a:srgbClr val="000000"/>
                  </a:outerShdw>
                </a:effectLst>
                <a:latin typeface="Times New Roman" pitchFamily="18" charset="0"/>
              </a:rPr>
              <a:t>10</a:t>
            </a:r>
            <a:r>
              <a:rPr lang="en-US" altLang="sr-Latn-RS" sz="1900" b="1" dirty="0" smtClean="0">
                <a:solidFill>
                  <a:srgbClr val="FF0066"/>
                </a:solidFill>
                <a:effectLst>
                  <a:outerShdw blurRad="38100" dist="38100" dir="2700000" algn="tl">
                    <a:srgbClr val="000000"/>
                  </a:outerShdw>
                </a:effectLst>
                <a:latin typeface="Times New Roman" pitchFamily="18" charset="0"/>
              </a:rPr>
              <a:t> </a:t>
            </a:r>
            <a:r>
              <a:rPr lang="en-US" altLang="sr-Latn-RS" sz="1900" b="1" dirty="0">
                <a:solidFill>
                  <a:srgbClr val="FF0066"/>
                </a:solidFill>
                <a:effectLst>
                  <a:outerShdw blurRad="38100" dist="38100" dir="2700000" algn="tl">
                    <a:srgbClr val="000000"/>
                  </a:outerShdw>
                </a:effectLst>
                <a:latin typeface="Times New Roman" pitchFamily="18" charset="0"/>
              </a:rPr>
              <a:t>dana</a:t>
            </a:r>
            <a:r>
              <a:rPr lang="en-US" altLang="sr-Latn-RS" sz="1900" b="1" dirty="0">
                <a:solidFill>
                  <a:srgbClr val="333333"/>
                </a:solidFill>
                <a:effectLst>
                  <a:outerShdw blurRad="38100" dist="38100" dir="2700000" algn="tl">
                    <a:srgbClr val="000000"/>
                  </a:outerShdw>
                </a:effectLst>
                <a:latin typeface="Times New Roman" pitchFamily="18" charset="0"/>
              </a:rPr>
              <a:t>, a </a:t>
            </a:r>
            <a:r>
              <a:rPr lang="en-US" altLang="sr-Latn-RS" sz="1900" b="1" dirty="0" err="1">
                <a:solidFill>
                  <a:srgbClr val="333333"/>
                </a:solidFill>
                <a:effectLst>
                  <a:outerShdw blurRad="38100" dist="38100" dir="2700000" algn="tl">
                    <a:srgbClr val="000000"/>
                  </a:outerShdw>
                </a:effectLst>
                <a:latin typeface="Times New Roman" pitchFamily="18" charset="0"/>
              </a:rPr>
              <a:t>greška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kvantitativne</a:t>
            </a:r>
            <a:r>
              <a:rPr lang="sr-Latn-C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analize</a:t>
            </a:r>
            <a:r>
              <a:rPr lang="en-US" altLang="sr-Latn-RS" sz="1900" b="1" dirty="0">
                <a:solidFill>
                  <a:srgbClr val="333333"/>
                </a:solidFill>
                <a:effectLst>
                  <a:outerShdw blurRad="38100" dist="38100" dir="2700000" algn="tl">
                    <a:srgbClr val="000000"/>
                  </a:outerShdw>
                </a:effectLst>
                <a:latin typeface="Times New Roman" pitchFamily="18" charset="0"/>
              </a:rPr>
              <a:t> je </a:t>
            </a:r>
            <a:r>
              <a:rPr lang="en-US" altLang="sr-Latn-RS" sz="1900" b="1" dirty="0" err="1">
                <a:solidFill>
                  <a:srgbClr val="333333"/>
                </a:solidFill>
                <a:effectLst>
                  <a:outerShdw blurRad="38100" dist="38100" dir="2700000" algn="tl">
                    <a:srgbClr val="000000"/>
                  </a:outerShdw>
                </a:effectLst>
                <a:latin typeface="Times New Roman" pitchFamily="18" charset="0"/>
              </a:rPr>
              <a:t>bila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manja</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nego</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kod</a:t>
            </a:r>
            <a:r>
              <a:rPr lang="en-US" altLang="sr-Latn-RS" sz="1900" b="1" dirty="0">
                <a:solidFill>
                  <a:srgbClr val="333333"/>
                </a:solidFill>
                <a:effectLst>
                  <a:outerShdw blurRad="38100" dist="38100" dir="2700000" algn="tl">
                    <a:srgbClr val="000000"/>
                  </a:outerShdw>
                </a:effectLst>
                <a:latin typeface="Times New Roman" pitchFamily="18" charset="0"/>
              </a:rPr>
              <a:t> EG </a:t>
            </a:r>
            <a:r>
              <a:rPr lang="sr-Latn-C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particionih</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err="1">
                <a:solidFill>
                  <a:srgbClr val="333333"/>
                </a:solidFill>
                <a:effectLst>
                  <a:outerShdw blurRad="38100" dist="38100" dir="2700000" algn="tl">
                    <a:srgbClr val="000000"/>
                  </a:outerShdw>
                </a:effectLst>
                <a:latin typeface="Times New Roman" pitchFamily="18" charset="0"/>
              </a:rPr>
              <a:t>slojeva</a:t>
            </a: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endParaRPr lang="sr-Latn-CS" altLang="sr-Latn-RS" sz="1900" b="1" dirty="0">
              <a:solidFill>
                <a:srgbClr val="333333"/>
              </a:solidFill>
              <a:effectLst>
                <a:outerShdw blurRad="38100" dist="38100" dir="2700000" algn="tl">
                  <a:srgbClr val="000000"/>
                </a:outerShdw>
              </a:effectLst>
              <a:latin typeface="Times New Roman" pitchFamily="18" charset="0"/>
            </a:endParaRPr>
          </a:p>
        </p:txBody>
      </p:sp>
      <p:sp>
        <p:nvSpPr>
          <p:cNvPr id="835589" name="AutoShape 5" descr="Z"/>
          <p:cNvSpPr>
            <a:spLocks noChangeAspect="1" noChangeArrowheads="1"/>
          </p:cNvSpPr>
          <p:nvPr/>
        </p:nvSpPr>
        <p:spPr bwMode="auto">
          <a:xfrm>
            <a:off x="3281363" y="2533650"/>
            <a:ext cx="2581275" cy="17907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sr-Latn-RS"/>
          </a:p>
        </p:txBody>
      </p:sp>
      <p:pic>
        <p:nvPicPr>
          <p:cNvPr id="835591" name="Picture 7" descr="Ethylene_glyc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0106" y="4891087"/>
            <a:ext cx="2335005" cy="16192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35592" name="Rectangle 8"/>
          <p:cNvSpPr>
            <a:spLocks noChangeArrowheads="1"/>
          </p:cNvSpPr>
          <p:nvPr/>
        </p:nvSpPr>
        <p:spPr bwMode="auto">
          <a:xfrm>
            <a:off x="4419600" y="5410200"/>
            <a:ext cx="179863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1600" b="1">
                <a:solidFill>
                  <a:srgbClr val="4D4D4D"/>
                </a:solidFill>
                <a:effectLst>
                  <a:outerShdw blurRad="38100" dist="38100" dir="2700000" algn="tl">
                    <a:srgbClr val="000000"/>
                  </a:outerShdw>
                </a:effectLst>
                <a:latin typeface="Times New Roman" pitchFamily="18" charset="0"/>
              </a:rPr>
              <a:t>Struktura</a:t>
            </a:r>
          </a:p>
          <a:p>
            <a:r>
              <a:rPr lang="en-US" altLang="sr-Latn-RS" sz="1600" b="1">
                <a:solidFill>
                  <a:srgbClr val="4D4D4D"/>
                </a:solidFill>
                <a:effectLst>
                  <a:outerShdw blurRad="38100" dist="38100" dir="2700000" algn="tl">
                    <a:srgbClr val="000000"/>
                  </a:outerShdw>
                </a:effectLst>
                <a:latin typeface="Times New Roman" pitchFamily="18" charset="0"/>
              </a:rPr>
              <a:t>etilen-glikol</a:t>
            </a:r>
            <a:r>
              <a:rPr lang="sr-Latn-CS" altLang="sr-Latn-RS" sz="1600" b="1">
                <a:solidFill>
                  <a:srgbClr val="4D4D4D"/>
                </a:solidFill>
                <a:effectLst>
                  <a:outerShdw blurRad="38100" dist="38100" dir="2700000" algn="tl">
                    <a:srgbClr val="000000"/>
                  </a:outerShdw>
                </a:effectLst>
                <a:latin typeface="Times New Roman" pitchFamily="18" charset="0"/>
              </a:rPr>
              <a:t>a</a:t>
            </a:r>
            <a:r>
              <a:rPr lang="en-US" altLang="sr-Latn-RS" sz="1600" b="1">
                <a:solidFill>
                  <a:srgbClr val="4D4D4D"/>
                </a:solidFill>
                <a:effectLst>
                  <a:outerShdw blurRad="38100" dist="38100" dir="2700000" algn="tl">
                    <a:srgbClr val="000000"/>
                  </a:outerShdw>
                </a:effectLst>
                <a:latin typeface="Times New Roman" pitchFamily="18" charset="0"/>
              </a:rPr>
              <a:t> (EG)</a:t>
            </a:r>
          </a:p>
        </p:txBody>
      </p:sp>
      <p:sp>
        <p:nvSpPr>
          <p:cNvPr id="835600" name="AutoShape 16"/>
          <p:cNvSpPr>
            <a:spLocks noChangeArrowheads="1"/>
          </p:cNvSpPr>
          <p:nvPr/>
        </p:nvSpPr>
        <p:spPr bwMode="auto">
          <a:xfrm>
            <a:off x="5791200" y="6019800"/>
            <a:ext cx="457200" cy="180975"/>
          </a:xfrm>
          <a:prstGeom prst="rightArrow">
            <a:avLst>
              <a:gd name="adj1" fmla="val 50000"/>
              <a:gd name="adj2" fmla="val 63158"/>
            </a:avLst>
          </a:prstGeom>
          <a:solidFill>
            <a:srgbClr val="4D4D4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35587">
                                            <p:txEl>
                                              <p:pRg st="0" end="0"/>
                                            </p:txEl>
                                          </p:spTgt>
                                        </p:tgtEl>
                                        <p:attrNameLst>
                                          <p:attrName>style.visibility</p:attrName>
                                        </p:attrNameLst>
                                      </p:cBhvr>
                                      <p:to>
                                        <p:strVal val="visible"/>
                                      </p:to>
                                    </p:set>
                                    <p:animEffect transition="in" filter="barn(inVertical)">
                                      <p:cBhvr>
                                        <p:cTn id="7" dur="500"/>
                                        <p:tgtEl>
                                          <p:spTgt spid="835587">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35587">
                                            <p:txEl>
                                              <p:pRg st="2" end="2"/>
                                            </p:txEl>
                                          </p:spTgt>
                                        </p:tgtEl>
                                        <p:attrNameLst>
                                          <p:attrName>style.visibility</p:attrName>
                                        </p:attrNameLst>
                                      </p:cBhvr>
                                      <p:to>
                                        <p:strVal val="visible"/>
                                      </p:to>
                                    </p:set>
                                    <p:animEffect transition="in" filter="barn(inVertical)">
                                      <p:cBhvr>
                                        <p:cTn id="10" dur="500"/>
                                        <p:tgtEl>
                                          <p:spTgt spid="835587">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35587">
                                            <p:txEl>
                                              <p:pRg st="4" end="4"/>
                                            </p:txEl>
                                          </p:spTgt>
                                        </p:tgtEl>
                                        <p:attrNameLst>
                                          <p:attrName>style.visibility</p:attrName>
                                        </p:attrNameLst>
                                      </p:cBhvr>
                                      <p:to>
                                        <p:strVal val="visible"/>
                                      </p:to>
                                    </p:set>
                                    <p:animEffect transition="in" filter="barn(inVertical)">
                                      <p:cBhvr>
                                        <p:cTn id="15" dur="500"/>
                                        <p:tgtEl>
                                          <p:spTgt spid="835587">
                                            <p:txEl>
                                              <p:pRg st="4" end="4"/>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835587">
                                            <p:txEl>
                                              <p:pRg st="6" end="6"/>
                                            </p:txEl>
                                          </p:spTgt>
                                        </p:tgtEl>
                                        <p:attrNameLst>
                                          <p:attrName>style.visibility</p:attrName>
                                        </p:attrNameLst>
                                      </p:cBhvr>
                                      <p:to>
                                        <p:strVal val="visible"/>
                                      </p:to>
                                    </p:set>
                                    <p:animEffect transition="in" filter="barn(inVertical)">
                                      <p:cBhvr>
                                        <p:cTn id="18" dur="500"/>
                                        <p:tgtEl>
                                          <p:spTgt spid="8355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475" name="Rectangle 3"/>
          <p:cNvSpPr>
            <a:spLocks noGrp="1" noChangeArrowheads="1"/>
          </p:cNvSpPr>
          <p:nvPr>
            <p:ph type="body" idx="1"/>
          </p:nvPr>
        </p:nvSpPr>
        <p:spPr>
          <a:xfrm>
            <a:off x="381000" y="609600"/>
            <a:ext cx="8382000" cy="2895600"/>
          </a:xfrm>
        </p:spPr>
        <p:txBody>
          <a:bodyPr/>
          <a:lstStyle/>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m</a:t>
            </a:r>
            <a:r>
              <a:rPr lang="en-US" altLang="sr-Latn-RS" sz="2400" b="1" dirty="0" err="1">
                <a:solidFill>
                  <a:srgbClr val="333333"/>
                </a:solidFill>
                <a:effectLst>
                  <a:outerShdw blurRad="38100" dist="38100" dir="2700000" algn="tl">
                    <a:srgbClr val="000000"/>
                  </a:outerShdw>
                </a:effectLst>
                <a:latin typeface="Times New Roman" pitchFamily="18" charset="0"/>
              </a:rPr>
              <a:t>etoda</a:t>
            </a:r>
            <a:r>
              <a:rPr lang="en-US" altLang="sr-Latn-RS" sz="2400" b="1" dirty="0">
                <a:solidFill>
                  <a:srgbClr val="333333"/>
                </a:solidFill>
                <a:effectLst>
                  <a:outerShdw blurRad="38100" dist="38100" dir="2700000" algn="tl">
                    <a:srgbClr val="000000"/>
                  </a:outerShdw>
                </a:effectLst>
                <a:latin typeface="Times New Roman" pitchFamily="18" charset="0"/>
              </a:rPr>
              <a:t> je </a:t>
            </a:r>
            <a:r>
              <a:rPr lang="en-US" altLang="sr-Latn-RS" sz="2400" b="1" dirty="0" err="1">
                <a:solidFill>
                  <a:srgbClr val="333333"/>
                </a:solidFill>
                <a:effectLst>
                  <a:outerShdw blurRad="38100" dist="38100" dir="2700000" algn="tl">
                    <a:srgbClr val="000000"/>
                  </a:outerShdw>
                </a:effectLst>
                <a:latin typeface="Times New Roman" pitchFamily="18" charset="0"/>
              </a:rPr>
              <a:t>konstant</a:t>
            </a:r>
            <a:r>
              <a:rPr lang="sr-Latn-CS" altLang="sr-Latn-RS" sz="2400" b="1" dirty="0">
                <a:solidFill>
                  <a:srgbClr val="333333"/>
                </a:solidFill>
                <a:effectLst>
                  <a:outerShdw blurRad="38100" dist="38100" dir="2700000" algn="tl">
                    <a:srgbClr val="000000"/>
                  </a:outerShdw>
                </a:effectLst>
                <a:latin typeface="Times New Roman" pitchFamily="18" charset="0"/>
              </a:rPr>
              <a:t>n</a:t>
            </a:r>
            <a:r>
              <a:rPr lang="en-US" altLang="sr-Latn-RS" sz="2400" b="1" dirty="0">
                <a:solidFill>
                  <a:srgbClr val="333333"/>
                </a:solidFill>
                <a:effectLst>
                  <a:outerShdw blurRad="38100" dist="38100" dir="2700000" algn="tl">
                    <a:srgbClr val="000000"/>
                  </a:outerShdw>
                </a:effectLst>
                <a:latin typeface="Times New Roman" pitchFamily="18" charset="0"/>
              </a:rPr>
              <a:t>o </a:t>
            </a:r>
            <a:r>
              <a:rPr lang="en-US" altLang="sr-Latn-RS" sz="2400" b="1" dirty="0" err="1">
                <a:solidFill>
                  <a:srgbClr val="333333"/>
                </a:solidFill>
                <a:effectLst>
                  <a:outerShdw blurRad="38100" dist="38100" dir="2700000" algn="tl">
                    <a:srgbClr val="000000"/>
                  </a:outerShdw>
                </a:effectLst>
                <a:latin typeface="Times New Roman" pitchFamily="18" charset="0"/>
              </a:rPr>
              <a:t>unapređivana</a:t>
            </a:r>
            <a:r>
              <a:rPr lang="en-US" altLang="sr-Latn-RS" sz="2400" b="1" dirty="0">
                <a:solidFill>
                  <a:srgbClr val="333333"/>
                </a:solidFill>
                <a:effectLst>
                  <a:outerShdw blurRad="38100" dist="38100" dir="2700000" algn="tl">
                    <a:srgbClr val="000000"/>
                  </a:outerShdw>
                </a:effectLst>
                <a:latin typeface="Times New Roman" pitchFamily="18" charset="0"/>
              </a:rPr>
              <a:t> u </a:t>
            </a:r>
            <a:r>
              <a:rPr lang="en-US" altLang="sr-Latn-RS" sz="2400" b="1" dirty="0" err="1">
                <a:solidFill>
                  <a:srgbClr val="333333"/>
                </a:solidFill>
                <a:effectLst>
                  <a:outerShdw blurRad="38100" dist="38100" dir="2700000" algn="tl">
                    <a:srgbClr val="000000"/>
                  </a:outerShdw>
                </a:effectLst>
                <a:latin typeface="Times New Roman" pitchFamily="18" charset="0"/>
              </a:rPr>
              <a:t>cilju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postizanja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niže</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granice</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smtClean="0">
                <a:solidFill>
                  <a:srgbClr val="FF0066"/>
                </a:solidFill>
                <a:effectLst>
                  <a:outerShdw blurRad="38100" dist="38100" dir="2700000" algn="tl">
                    <a:srgbClr val="000000"/>
                  </a:outerShdw>
                </a:effectLst>
                <a:latin typeface="Times New Roman" pitchFamily="18" charset="0"/>
              </a:rPr>
              <a:t>detekcije</a:t>
            </a:r>
            <a:r>
              <a:rPr lang="sr-Latn-C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smtClean="0">
                <a:solidFill>
                  <a:srgbClr val="FF0066"/>
                </a:solidFill>
                <a:effectLst>
                  <a:outerShdw blurRad="38100" dist="38100" dir="2700000" algn="tl">
                    <a:srgbClr val="000000"/>
                  </a:outerShdw>
                </a:effectLst>
                <a:latin typeface="Times New Roman" pitchFamily="18" charset="0"/>
              </a:rPr>
              <a:t>i</a:t>
            </a:r>
            <a:r>
              <a:rPr lang="en-U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smanjenja</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smtClean="0">
                <a:solidFill>
                  <a:srgbClr val="FF0066"/>
                </a:solidFill>
                <a:effectLst>
                  <a:outerShdw blurRad="38100" dist="38100" dir="2700000" algn="tl">
                    <a:srgbClr val="000000"/>
                  </a:outerShdw>
                </a:effectLst>
                <a:latin typeface="Times New Roman" pitchFamily="18" charset="0"/>
              </a:rPr>
              <a:t>cene</a:t>
            </a:r>
            <a:r>
              <a:rPr lang="en-U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aparture</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što</a:t>
            </a:r>
            <a:r>
              <a:rPr lang="en-US" altLang="sr-Latn-RS" sz="2400" b="1" dirty="0">
                <a:solidFill>
                  <a:srgbClr val="333333"/>
                </a:solidFill>
                <a:effectLst>
                  <a:outerShdw blurRad="38100" dist="38100" dir="2700000" algn="tl">
                    <a:srgbClr val="000000"/>
                  </a:outerShdw>
                </a:effectLst>
                <a:latin typeface="Times New Roman" pitchFamily="18" charset="0"/>
              </a:rPr>
              <a:t> se </a:t>
            </a:r>
            <a:r>
              <a:rPr lang="en-US" altLang="sr-Latn-RS" sz="2400" b="1" dirty="0" err="1">
                <a:solidFill>
                  <a:srgbClr val="333333"/>
                </a:solidFill>
                <a:effectLst>
                  <a:outerShdw blurRad="38100" dist="38100" dir="2700000" algn="tl">
                    <a:srgbClr val="000000"/>
                  </a:outerShdw>
                </a:effectLst>
                <a:latin typeface="Times New Roman" pitchFamily="18" charset="0"/>
              </a:rPr>
              <a:t>postiglo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korišćenjem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zlata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kao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supstrata</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FF0066"/>
                </a:solidFill>
                <a:effectLst>
                  <a:outerShdw blurRad="38100" dist="38100" dir="2700000" algn="tl">
                    <a:srgbClr val="000000"/>
                  </a:outerShdw>
                </a:effectLst>
                <a:latin typeface="Times New Roman" pitchFamily="18" charset="0"/>
              </a:rPr>
              <a:t>(Au</a:t>
            </a:r>
            <a:r>
              <a:rPr lang="sr-Latn-C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a:solidFill>
                  <a:srgbClr val="FF0066"/>
                </a:solidFill>
                <a:effectLst>
                  <a:outerShdw blurRad="38100" dist="38100" dir="2700000" algn="tl">
                    <a:srgbClr val="000000"/>
                  </a:outerShdw>
                </a:effectLst>
                <a:latin typeface="Times New Roman" pitchFamily="18" charset="0"/>
              </a:rPr>
              <a:t>FON </a:t>
            </a:r>
            <a:r>
              <a:rPr lang="en-US" altLang="sr-Latn-RS" sz="2400" b="1" dirty="0" err="1">
                <a:solidFill>
                  <a:srgbClr val="FF0066"/>
                </a:solidFill>
                <a:effectLst>
                  <a:outerShdw blurRad="38100" dist="38100" dir="2700000" algn="tl">
                    <a:srgbClr val="000000"/>
                  </a:outerShdw>
                </a:effectLst>
                <a:latin typeface="Times New Roman" pitchFamily="18" charset="0"/>
              </a:rPr>
              <a:t>supstrata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čija</a:t>
            </a:r>
            <a:r>
              <a:rPr lang="en-US" altLang="sr-Latn-RS" sz="2400" b="1" dirty="0">
                <a:solidFill>
                  <a:srgbClr val="333333"/>
                </a:solidFill>
                <a:effectLst>
                  <a:outerShdw blurRad="38100" dist="38100" dir="2700000" algn="tl">
                    <a:srgbClr val="000000"/>
                  </a:outerShdw>
                </a:effectLst>
                <a:latin typeface="Times New Roman" pitchFamily="18" charset="0"/>
              </a:rPr>
              <a:t> se </a:t>
            </a:r>
            <a:r>
              <a:rPr lang="en-US" altLang="sr-Latn-RS" sz="2400" b="1" dirty="0" err="1">
                <a:solidFill>
                  <a:srgbClr val="333333"/>
                </a:solidFill>
                <a:effectLst>
                  <a:outerShdw blurRad="38100" dist="38100" dir="2700000" algn="tl">
                    <a:srgbClr val="000000"/>
                  </a:outerShdw>
                </a:effectLst>
                <a:latin typeface="Times New Roman" pitchFamily="18" charset="0"/>
              </a:rPr>
              <a:t>rezonancija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povšinskog</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plazmonajavlja</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u IC</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oblasti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što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snižava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cenu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aparature</a:t>
            </a:r>
            <a:endParaRPr lang="sr-Latn-RS" altLang="sr-Latn-RS" sz="2400" b="1" dirty="0" smtClean="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RS" altLang="sr-Latn-RS" sz="24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endParaRPr lang="sr-Latn-RS" altLang="sr-Latn-RS" sz="2400" b="1" dirty="0" smtClean="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s</a:t>
            </a:r>
            <a:r>
              <a:rPr lang="en-US" altLang="sr-Latn-RS" sz="2400" b="1" dirty="0" err="1">
                <a:solidFill>
                  <a:srgbClr val="333333"/>
                </a:solidFill>
                <a:effectLst>
                  <a:outerShdw blurRad="38100" dist="38100" dir="2700000" algn="tl">
                    <a:srgbClr val="000000"/>
                  </a:outerShdw>
                </a:effectLst>
                <a:latin typeface="Times New Roman" pitchFamily="18" charset="0"/>
              </a:rPr>
              <a:t>tabilnost</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particionog</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sloja</a:t>
            </a:r>
            <a:r>
              <a:rPr lang="en-US" altLang="sr-Latn-RS" sz="2400" b="1" dirty="0">
                <a:solidFill>
                  <a:srgbClr val="333333"/>
                </a:solidFill>
                <a:effectLst>
                  <a:outerShdw blurRad="38100" dist="38100" dir="2700000" algn="tl">
                    <a:srgbClr val="000000"/>
                  </a:outerShdw>
                </a:effectLst>
                <a:latin typeface="Times New Roman" pitchFamily="18" charset="0"/>
              </a:rPr>
              <a:t> u </a:t>
            </a:r>
            <a:r>
              <a:rPr lang="en-US" altLang="sr-Latn-RS" sz="2400" b="1" dirty="0" err="1">
                <a:solidFill>
                  <a:srgbClr val="333333"/>
                </a:solidFill>
                <a:effectLst>
                  <a:outerShdw blurRad="38100" dist="38100" dir="2700000" algn="tl">
                    <a:srgbClr val="000000"/>
                  </a:outerShdw>
                </a:effectLst>
                <a:latin typeface="Times New Roman" pitchFamily="18" charset="0"/>
              </a:rPr>
              <a:t>ovakvoj</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sredini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trajala</a:t>
            </a:r>
            <a:r>
              <a:rPr lang="en-US" altLang="sr-Latn-RS" sz="2400" b="1" dirty="0">
                <a:solidFill>
                  <a:srgbClr val="333333"/>
                </a:solidFill>
                <a:effectLst>
                  <a:outerShdw blurRad="38100" dist="38100" dir="2700000" algn="tl">
                    <a:srgbClr val="000000"/>
                  </a:outerShdw>
                </a:effectLst>
                <a:latin typeface="Times New Roman" pitchFamily="18" charset="0"/>
              </a:rPr>
              <a:t> je </a:t>
            </a:r>
            <a:r>
              <a:rPr lang="sr-Latn-RS" altLang="sr-Latn-RS" sz="2400" b="1" dirty="0" smtClean="0">
                <a:solidFill>
                  <a:srgbClr val="FF0066"/>
                </a:solidFill>
                <a:effectLst>
                  <a:outerShdw blurRad="38100" dist="38100" dir="2700000" algn="tl">
                    <a:srgbClr val="000000"/>
                  </a:outerShdw>
                </a:effectLst>
                <a:latin typeface="Times New Roman" pitchFamily="18" charset="0"/>
              </a:rPr>
              <a:t>11</a:t>
            </a:r>
            <a:r>
              <a:rPr lang="en-US" altLang="sr-Latn-RS" sz="2400" b="1" dirty="0" smtClean="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dana</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en-US" altLang="sr-Latn-RS" sz="2400" b="1" dirty="0">
                <a:solidFill>
                  <a:srgbClr val="333333"/>
                </a:solidFill>
                <a:effectLst>
                  <a:outerShdw blurRad="38100" dist="38100" dir="2700000" algn="tl">
                    <a:srgbClr val="000000"/>
                  </a:outerShdw>
                </a:effectLst>
                <a:latin typeface="Times New Roman" pitchFamily="18" charset="0"/>
              </a:rPr>
              <a:t> </a:t>
            </a:r>
            <a:endParaRPr lang="en-US" altLang="sr-Latn-RS" sz="2400"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22638" name="Rectangle 14"/>
          <p:cNvSpPr>
            <a:spLocks noChangeArrowheads="1"/>
          </p:cNvSpPr>
          <p:nvPr/>
        </p:nvSpPr>
        <p:spPr bwMode="auto">
          <a:xfrm>
            <a:off x="533400" y="5405993"/>
            <a:ext cx="737235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sr-Latn-CS" altLang="sr-Latn-RS" sz="1400" b="1" u="sng" dirty="0">
                <a:solidFill>
                  <a:schemeClr val="tx1">
                    <a:lumMod val="85000"/>
                    <a:lumOff val="15000"/>
                  </a:schemeClr>
                </a:solidFill>
                <a:latin typeface="Times New Roman" pitchFamily="18" charset="0"/>
              </a:rPr>
              <a:t>Weitai Wu*</a:t>
            </a:r>
            <a:r>
              <a:rPr lang="sr-Latn-CS" altLang="sr-Latn-RS" sz="1400" dirty="0">
                <a:solidFill>
                  <a:schemeClr val="tx1">
                    <a:lumMod val="85000"/>
                    <a:lumOff val="15000"/>
                  </a:schemeClr>
                </a:solidFill>
                <a:latin typeface="Times New Roman" pitchFamily="18" charset="0"/>
              </a:rPr>
              <a:t>, Jing Shen, Yaoxin Li, Hongbo Zhu, Probal Banerjee, Shuiqin Zhou</a:t>
            </a:r>
            <a:r>
              <a:rPr lang="sr-Latn-CS" altLang="sr-Latn-RS" sz="1400" b="1" dirty="0">
                <a:solidFill>
                  <a:schemeClr val="tx1">
                    <a:lumMod val="85000"/>
                    <a:lumOff val="15000"/>
                  </a:schemeClr>
                </a:solidFill>
                <a:latin typeface="Times New Roman" pitchFamily="18" charset="0"/>
              </a:rPr>
              <a:t>*</a:t>
            </a:r>
            <a:r>
              <a:rPr lang="sr-Latn-CS" altLang="sr-Latn-RS" sz="1400" dirty="0">
                <a:solidFill>
                  <a:schemeClr val="tx1">
                    <a:lumMod val="85000"/>
                    <a:lumOff val="15000"/>
                  </a:schemeClr>
                </a:solidFill>
                <a:latin typeface="Times New Roman" pitchFamily="18" charset="0"/>
              </a:rPr>
              <a:t>. Specific glucose-to-SPR signal transduction at physiological pH by molecularly imprinted responsive </a:t>
            </a:r>
            <a:r>
              <a:rPr lang="sr-Latn-CS" altLang="sr-Latn-RS" sz="1400" b="1" u="sng" dirty="0">
                <a:solidFill>
                  <a:schemeClr val="tx1">
                    <a:lumMod val="85000"/>
                    <a:lumOff val="15000"/>
                  </a:schemeClr>
                </a:solidFill>
                <a:effectLst>
                  <a:outerShdw blurRad="38100" dist="38100" dir="2700000" algn="tl">
                    <a:srgbClr val="000000"/>
                  </a:outerShdw>
                </a:effectLst>
                <a:latin typeface="Times New Roman" pitchFamily="18" charset="0"/>
              </a:rPr>
              <a:t>hybrid microgels</a:t>
            </a:r>
            <a:r>
              <a:rPr lang="sr-Latn-CS" altLang="sr-Latn-RS" sz="1400" dirty="0">
                <a:solidFill>
                  <a:schemeClr val="tx1">
                    <a:lumMod val="85000"/>
                    <a:lumOff val="15000"/>
                  </a:schemeClr>
                </a:solidFill>
                <a:latin typeface="Times New Roman" pitchFamily="18" charset="0"/>
              </a:rPr>
              <a:t>. </a:t>
            </a:r>
            <a:r>
              <a:rPr lang="sr-Latn-CS" altLang="sr-Latn-RS" sz="1400" i="1" dirty="0">
                <a:solidFill>
                  <a:schemeClr val="tx1">
                    <a:lumMod val="85000"/>
                    <a:lumOff val="15000"/>
                  </a:schemeClr>
                </a:solidFill>
                <a:latin typeface="Times New Roman" pitchFamily="18" charset="0"/>
              </a:rPr>
              <a:t>Biomaterials</a:t>
            </a:r>
            <a:r>
              <a:rPr lang="sr-Latn-CS" altLang="sr-Latn-RS" sz="1400" b="1" dirty="0">
                <a:solidFill>
                  <a:schemeClr val="tx1">
                    <a:lumMod val="85000"/>
                    <a:lumOff val="15000"/>
                  </a:schemeClr>
                </a:solidFill>
                <a:latin typeface="Times New Roman" pitchFamily="18" charset="0"/>
              </a:rPr>
              <a:t> 2012</a:t>
            </a:r>
            <a:r>
              <a:rPr lang="sr-Latn-CS" altLang="sr-Latn-RS" sz="1400" dirty="0">
                <a:solidFill>
                  <a:schemeClr val="tx1">
                    <a:lumMod val="85000"/>
                    <a:lumOff val="15000"/>
                  </a:schemeClr>
                </a:solidFill>
                <a:latin typeface="Times New Roman" pitchFamily="18" charset="0"/>
              </a:rPr>
              <a:t>, </a:t>
            </a:r>
            <a:r>
              <a:rPr lang="sr-Latn-CS" altLang="sr-Latn-RS" sz="1400" i="1" dirty="0">
                <a:solidFill>
                  <a:schemeClr val="tx1">
                    <a:lumMod val="85000"/>
                    <a:lumOff val="15000"/>
                  </a:schemeClr>
                </a:solidFill>
                <a:latin typeface="Times New Roman" pitchFamily="18" charset="0"/>
              </a:rPr>
              <a:t>33</a:t>
            </a:r>
            <a:r>
              <a:rPr lang="sr-Latn-CS" altLang="sr-Latn-RS" sz="1400" dirty="0">
                <a:solidFill>
                  <a:schemeClr val="tx1">
                    <a:lumMod val="85000"/>
                    <a:lumOff val="15000"/>
                  </a:schemeClr>
                </a:solidFill>
                <a:latin typeface="Times New Roman" pitchFamily="18" charset="0"/>
              </a:rPr>
              <a:t>, 7115-7125. </a:t>
            </a:r>
          </a:p>
        </p:txBody>
      </p:sp>
      <p:pic>
        <p:nvPicPr>
          <p:cNvPr id="922640"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838200"/>
            <a:ext cx="8001000" cy="44196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9" name="Rectangle 3"/>
          <p:cNvSpPr>
            <a:spLocks noGrp="1" noChangeArrowheads="1"/>
          </p:cNvSpPr>
          <p:nvPr>
            <p:ph type="body" idx="1"/>
          </p:nvPr>
        </p:nvSpPr>
        <p:spPr>
          <a:xfrm>
            <a:off x="304800" y="304800"/>
            <a:ext cx="8382000" cy="6172200"/>
          </a:xfrm>
        </p:spPr>
        <p:txBody>
          <a:bodyPr/>
          <a:lstStyle/>
          <a:p>
            <a:pPr lvl="2">
              <a:lnSpc>
                <a:spcPct val="80000"/>
              </a:lnSpc>
              <a:buFont typeface="Wingdings" panose="05000000000000000000" pitchFamily="2" charset="2"/>
              <a:buChar char="Ø"/>
            </a:pPr>
            <a:endParaRPr lang="sr-Latn-CS" altLang="sr-Latn-RS" sz="1050" b="1" dirty="0">
              <a:latin typeface="Times New Roman" pitchFamily="18" charset="0"/>
            </a:endParaRPr>
          </a:p>
          <a:p>
            <a:pPr marL="0" indent="0">
              <a:lnSpc>
                <a:spcPct val="80000"/>
              </a:lnSpc>
              <a:buNone/>
            </a:pPr>
            <a:r>
              <a:rPr lang="sr-Latn-CS" altLang="sr-Latn-RS" sz="2800" b="1" u="sng" dirty="0">
                <a:solidFill>
                  <a:srgbClr val="333333"/>
                </a:solidFill>
                <a:effectLst>
                  <a:outerShdw blurRad="38100" dist="38100" dir="2700000" algn="tl">
                    <a:srgbClr val="000000"/>
                  </a:outerShdw>
                </a:effectLst>
                <a:latin typeface="Times New Roman" pitchFamily="18" charset="0"/>
              </a:rPr>
              <a:t>Analiza</a:t>
            </a:r>
            <a:r>
              <a:rPr lang="en-US" altLang="sr-Latn-RS" sz="2800" b="1" u="sng" dirty="0">
                <a:solidFill>
                  <a:srgbClr val="333333"/>
                </a:solidFill>
                <a:effectLst>
                  <a:outerShdw blurRad="38100" dist="38100" dir="2700000" algn="tl">
                    <a:srgbClr val="000000"/>
                  </a:outerShdw>
                </a:effectLst>
                <a:latin typeface="Times New Roman" pitchFamily="18" charset="0"/>
              </a:rPr>
              <a:t> </a:t>
            </a:r>
            <a:r>
              <a:rPr lang="en-US" altLang="sr-Latn-RS" sz="2800" b="1" u="sng" dirty="0" err="1">
                <a:solidFill>
                  <a:srgbClr val="333333"/>
                </a:solidFill>
                <a:effectLst>
                  <a:outerShdw blurRad="38100" dist="38100" dir="2700000" algn="tl">
                    <a:srgbClr val="000000"/>
                  </a:outerShdw>
                </a:effectLst>
                <a:latin typeface="Times New Roman" pitchFamily="18" charset="0"/>
              </a:rPr>
              <a:t>molekula</a:t>
            </a:r>
            <a:r>
              <a:rPr lang="en-US" altLang="sr-Latn-RS" sz="2800" b="1" u="sng" dirty="0">
                <a:solidFill>
                  <a:srgbClr val="333333"/>
                </a:solidFill>
                <a:effectLst>
                  <a:outerShdw blurRad="38100" dist="38100" dir="2700000" algn="tl">
                    <a:srgbClr val="000000"/>
                  </a:outerShdw>
                </a:effectLst>
                <a:latin typeface="Times New Roman" pitchFamily="18" charset="0"/>
              </a:rPr>
              <a:t> DNK</a:t>
            </a:r>
            <a:endParaRPr lang="sr-Latn-CS" altLang="sr-Latn-RS" sz="28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6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a:solidFill>
                  <a:srgbClr val="333333"/>
                </a:solidFill>
                <a:effectLst>
                  <a:outerShdw blurRad="38100" dist="38100" dir="2700000" algn="tl">
                    <a:srgbClr val="000000"/>
                  </a:outerShdw>
                </a:effectLst>
                <a:latin typeface="Times New Roman" pitchFamily="18" charset="0"/>
              </a:rPr>
              <a:t>z</a:t>
            </a:r>
            <a:r>
              <a:rPr lang="en-US" altLang="sr-Latn-RS" sz="1800" b="1" dirty="0" err="1" smtClean="0">
                <a:solidFill>
                  <a:srgbClr val="333333"/>
                </a:solidFill>
                <a:effectLst>
                  <a:outerShdw blurRad="38100" dist="38100" dir="2700000" algn="tl">
                    <a:srgbClr val="000000"/>
                  </a:outerShdw>
                </a:effectLst>
                <a:latin typeface="Times New Roman" pitchFamily="18" charset="0"/>
              </a:rPr>
              <a:t>ahvaljujući</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velikoj</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osetljivosti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tehnikom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SERS s</a:t>
            </a:r>
            <a:r>
              <a:rPr lang="en-US" altLang="sr-Latn-RS" sz="1800" b="1" dirty="0" err="1">
                <a:solidFill>
                  <a:srgbClr val="333333"/>
                </a:solidFill>
                <a:effectLst>
                  <a:outerShdw blurRad="38100" dist="38100" dir="2700000" algn="tl">
                    <a:srgbClr val="000000"/>
                  </a:outerShdw>
                </a:effectLst>
                <a:latin typeface="Times New Roman" pitchFamily="18" charset="0"/>
              </a:rPr>
              <a:t>pektroskopije</a:t>
            </a:r>
            <a:r>
              <a:rPr lang="en-US" altLang="sr-Latn-RS" sz="1800" b="1" dirty="0">
                <a:solidFill>
                  <a:srgbClr val="333333"/>
                </a:solidFill>
                <a:effectLst>
                  <a:outerShdw blurRad="38100" dist="38100" dir="2700000" algn="tl">
                    <a:srgbClr val="000000"/>
                  </a:outerShdw>
                </a:effectLst>
                <a:latin typeface="Times New Roman" pitchFamily="18" charset="0"/>
              </a:rPr>
              <a:t>, je</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333333"/>
                </a:solidFill>
                <a:effectLst>
                  <a:outerShdw blurRad="38100" dist="38100" dir="2700000" algn="tl">
                    <a:srgbClr val="000000"/>
                  </a:outerShdw>
                </a:effectLst>
                <a:latin typeface="Times New Roman" pitchFamily="18" charset="0"/>
              </a:rPr>
              <a:t>pored </a:t>
            </a:r>
            <a:r>
              <a:rPr lang="en-US" altLang="sr-Latn-RS" sz="1800" b="1" dirty="0" err="1">
                <a:solidFill>
                  <a:srgbClr val="333333"/>
                </a:solidFill>
                <a:effectLst>
                  <a:outerShdw blurRad="38100" dist="38100" dir="2700000" algn="tl">
                    <a:srgbClr val="000000"/>
                  </a:outerShdw>
                </a:effectLst>
                <a:latin typeface="Times New Roman" pitchFamily="18" charset="0"/>
              </a:rPr>
              <a:t>detekcije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manjih</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bioloških</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molekula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moguće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direktno</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praćenje</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jednostrukih</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ili</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smtClean="0">
                <a:solidFill>
                  <a:srgbClr val="FF0066"/>
                </a:solidFill>
                <a:effectLst>
                  <a:outerShdw blurRad="38100" dist="38100" dir="2700000" algn="tl">
                    <a:srgbClr val="000000"/>
                  </a:outerShdw>
                </a:effectLst>
                <a:latin typeface="Times New Roman" pitchFamily="18" charset="0"/>
              </a:rPr>
              <a:t>dvostrukih</a:t>
            </a:r>
            <a:r>
              <a:rPr lang="en-US" altLang="sr-Latn-RS" sz="1800" b="1" dirty="0" smtClean="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oligomernih</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sr-Latn-CS" altLang="sr-Latn-RS" sz="1800" b="1" dirty="0" smtClean="0">
                <a:solidFill>
                  <a:srgbClr val="FF0066"/>
                </a:solidFill>
                <a:effectLst>
                  <a:outerShdw blurRad="38100" dist="38100" dir="2700000" algn="tl">
                    <a:srgbClr val="000000"/>
                  </a:outerShdw>
                </a:effectLst>
                <a:latin typeface="Times New Roman" pitchFamily="18" charset="0"/>
              </a:rPr>
              <a:t> </a:t>
            </a:r>
            <a:r>
              <a:rPr lang="en-US" altLang="sr-Latn-RS" sz="1800" b="1" dirty="0" err="1" smtClean="0">
                <a:solidFill>
                  <a:srgbClr val="FF0066"/>
                </a:solidFill>
                <a:effectLst>
                  <a:outerShdw blurRad="38100" dist="38100" dir="2700000" algn="tl">
                    <a:srgbClr val="000000"/>
                  </a:outerShdw>
                </a:effectLst>
                <a:latin typeface="Times New Roman" pitchFamily="18" charset="0"/>
              </a:rPr>
              <a:t>lanaca</a:t>
            </a:r>
            <a:r>
              <a:rPr lang="en-US" altLang="sr-Latn-RS" sz="1800" b="1" dirty="0" smtClean="0">
                <a:solidFill>
                  <a:srgbClr val="FF0066"/>
                </a:solidFill>
                <a:effectLst>
                  <a:outerShdw blurRad="38100" dist="38100" dir="2700000" algn="tl">
                    <a:srgbClr val="000000"/>
                  </a:outerShdw>
                </a:effectLst>
                <a:latin typeface="Times New Roman" pitchFamily="18" charset="0"/>
              </a:rPr>
              <a:t> </a:t>
            </a:r>
            <a:r>
              <a:rPr lang="en-US" altLang="sr-Latn-RS" sz="1800" b="1" dirty="0">
                <a:solidFill>
                  <a:srgbClr val="FF0066"/>
                </a:solidFill>
                <a:effectLst>
                  <a:outerShdw blurRad="38100" dist="38100" dir="2700000" algn="tl">
                    <a:srgbClr val="000000"/>
                  </a:outerShdw>
                </a:effectLst>
                <a:latin typeface="Times New Roman" pitchFamily="18" charset="0"/>
              </a:rPr>
              <a:t>DNK </a:t>
            </a:r>
            <a:r>
              <a:rPr lang="en-US" altLang="sr-Latn-RS" sz="1800" b="1" dirty="0" err="1">
                <a:solidFill>
                  <a:srgbClr val="FF0066"/>
                </a:solidFill>
                <a:effectLst>
                  <a:outerShdw blurRad="38100" dist="38100" dir="2700000" algn="tl">
                    <a:srgbClr val="000000"/>
                  </a:outerShdw>
                </a:effectLst>
                <a:latin typeface="Times New Roman" pitchFamily="18" charset="0"/>
              </a:rPr>
              <a:t>molekula</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analiza </a:t>
            </a:r>
            <a:r>
              <a:rPr lang="sr-Latn-CS" altLang="sr-Latn-RS" sz="1800" b="1" dirty="0">
                <a:solidFill>
                  <a:srgbClr val="333333"/>
                </a:solidFill>
                <a:effectLst>
                  <a:outerShdw blurRad="38100" dist="38100" dir="2700000" algn="tl">
                    <a:srgbClr val="000000"/>
                  </a:outerShdw>
                </a:effectLst>
                <a:latin typeface="Times New Roman" pitchFamily="18" charset="0"/>
              </a:rPr>
              <a:t>DNK </a:t>
            </a:r>
            <a:r>
              <a:rPr lang="en-US" altLang="sr-Latn-RS" sz="1800" b="1" dirty="0" err="1">
                <a:solidFill>
                  <a:srgbClr val="333333"/>
                </a:solidFill>
                <a:effectLst>
                  <a:outerShdw blurRad="38100" dist="38100" dir="2700000" algn="tl">
                    <a:srgbClr val="000000"/>
                  </a:outerShdw>
                </a:effectLst>
                <a:latin typeface="Times New Roman" pitchFamily="18" charset="0"/>
              </a:rPr>
              <a:t>dobija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sve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više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značaju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iz</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razloga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što</a:t>
            </a:r>
            <a:r>
              <a:rPr lang="en-US" altLang="sr-Latn-RS" sz="1800" b="1" dirty="0">
                <a:solidFill>
                  <a:srgbClr val="333333"/>
                </a:solidFill>
                <a:effectLst>
                  <a:outerShdw blurRad="38100" dist="38100" dir="2700000" algn="tl">
                    <a:srgbClr val="000000"/>
                  </a:outerShdw>
                </a:effectLst>
                <a:latin typeface="Times New Roman" pitchFamily="18" charset="0"/>
              </a:rPr>
              <a:t> se </a:t>
            </a:r>
            <a:r>
              <a:rPr lang="en-US" altLang="sr-Latn-RS" sz="1800" b="1" dirty="0" err="1">
                <a:solidFill>
                  <a:srgbClr val="333333"/>
                </a:solidFill>
                <a:effectLst>
                  <a:outerShdw blurRad="38100" dist="38100" dir="2700000" algn="tl">
                    <a:srgbClr val="000000"/>
                  </a:outerShdw>
                </a:effectLst>
                <a:latin typeface="Times New Roman" pitchFamily="18" charset="0"/>
              </a:rPr>
              <a:t>sve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više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sekvenci</a:t>
            </a:r>
            <a:r>
              <a:rPr lang="en-US" altLang="sr-Latn-RS" sz="1800" b="1" dirty="0">
                <a:solidFill>
                  <a:srgbClr val="333333"/>
                </a:solidFill>
                <a:effectLst>
                  <a:outerShdw blurRad="38100" dist="38100" dir="2700000" algn="tl">
                    <a:srgbClr val="000000"/>
                  </a:outerShdw>
                </a:effectLst>
                <a:latin typeface="Times New Roman" pitchFamily="18" charset="0"/>
              </a:rPr>
              <a:t> DNK </a:t>
            </a:r>
            <a:r>
              <a:rPr lang="en-US" altLang="sr-Latn-RS" sz="1800" b="1" dirty="0" err="1" smtClean="0">
                <a:solidFill>
                  <a:srgbClr val="333333"/>
                </a:solidFill>
                <a:effectLst>
                  <a:outerShdw blurRad="38100" dist="38100" dir="2700000" algn="tl">
                    <a:srgbClr val="000000"/>
                  </a:outerShdw>
                </a:effectLst>
                <a:latin typeface="Times New Roman" pitchFamily="18" charset="0"/>
              </a:rPr>
              <a:t>molekula</a:t>
            </a:r>
            <a:r>
              <a:rPr lang="sr-Latn-CS" altLang="sr-Latn-RS" sz="1800" b="1" dirty="0" smtClean="0">
                <a:solidFill>
                  <a:srgbClr val="333333"/>
                </a:solidFill>
                <a:effectLst>
                  <a:outerShdw blurRad="38100" dist="38100" dir="2700000" algn="tl">
                    <a:srgbClr val="000000"/>
                  </a:outerShdw>
                </a:effectLst>
                <a:latin typeface="Times New Roman" pitchFamily="18" charset="0"/>
              </a:rPr>
              <a:t> r</a:t>
            </a:r>
            <a:r>
              <a:rPr lang="en-US" altLang="sr-Latn-RS" sz="1800" b="1" dirty="0" err="1">
                <a:solidFill>
                  <a:srgbClr val="333333"/>
                </a:solidFill>
                <a:effectLst>
                  <a:outerShdw blurRad="38100" dist="38100" dir="2700000" algn="tl">
                    <a:srgbClr val="000000"/>
                  </a:outerShdw>
                </a:effectLst>
                <a:latin typeface="Times New Roman" pitchFamily="18" charset="0"/>
              </a:rPr>
              <a:t>azličitih</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organizama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otkriva</a:t>
            </a:r>
            <a:r>
              <a:rPr lang="en-US" altLang="sr-Latn-RS" sz="1800" b="1" dirty="0">
                <a:solidFill>
                  <a:srgbClr val="333333"/>
                </a:solidFill>
                <a:effectLst>
                  <a:outerShdw blurRad="38100" dist="38100" dir="2700000" algn="tl">
                    <a:srgbClr val="000000"/>
                  </a:outerShdw>
                </a:effectLst>
                <a:latin typeface="Times New Roman" pitchFamily="18" charset="0"/>
              </a:rPr>
              <a:t> a </a:t>
            </a:r>
            <a:r>
              <a:rPr lang="en-US" altLang="sr-Latn-RS" sz="1800" b="1" dirty="0" err="1">
                <a:solidFill>
                  <a:srgbClr val="333333"/>
                </a:solidFill>
                <a:effectLst>
                  <a:outerShdw blurRad="38100" dist="38100" dir="2700000" algn="tl">
                    <a:srgbClr val="000000"/>
                  </a:outerShdw>
                </a:effectLst>
                <a:latin typeface="Times New Roman" pitchFamily="18" charset="0"/>
              </a:rPr>
              <a:t>što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nas</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približava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boljem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definisanju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rodova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ili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vrsta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mikroorganizama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bolesti</a:t>
            </a:r>
            <a:r>
              <a:rPr lang="en-US" altLang="sr-Latn-RS" sz="1800" b="1" dirty="0">
                <a:solidFill>
                  <a:srgbClr val="333333"/>
                </a:solidFill>
                <a:effectLst>
                  <a:outerShdw blurRad="38100" dist="38100" dir="2700000" algn="tl">
                    <a:srgbClr val="000000"/>
                  </a:outerShdw>
                </a:effectLst>
                <a:latin typeface="Times New Roman" pitchFamily="18" charset="0"/>
              </a:rPr>
              <a:t>  pa </a:t>
            </a:r>
            <a:r>
              <a:rPr lang="en-US" altLang="sr-Latn-RS" sz="1800" b="1" dirty="0" err="1">
                <a:solidFill>
                  <a:srgbClr val="333333"/>
                </a:solidFill>
                <a:effectLst>
                  <a:outerShdw blurRad="38100" dist="38100" dir="2700000" algn="tl">
                    <a:srgbClr val="000000"/>
                  </a:outerShdw>
                </a:effectLst>
                <a:latin typeface="Times New Roman" pitchFamily="18" charset="0"/>
              </a:rPr>
              <a:t>čak</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samih</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individua</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b</a:t>
            </a:r>
            <a:r>
              <a:rPr lang="en-US" altLang="sr-Latn-RS" sz="1800" b="1" dirty="0" err="1">
                <a:solidFill>
                  <a:srgbClr val="333333"/>
                </a:solidFill>
                <a:effectLst>
                  <a:outerShdw blurRad="38100" dist="38100" dir="2700000" algn="tl">
                    <a:srgbClr val="000000"/>
                  </a:outerShdw>
                </a:effectLst>
                <a:latin typeface="Times New Roman" pitchFamily="18" charset="0"/>
              </a:rPr>
              <a:t>rza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pouzdana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detekcija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molekula</a:t>
            </a:r>
            <a:r>
              <a:rPr lang="en-US" altLang="sr-Latn-RS" sz="1800" b="1" dirty="0">
                <a:solidFill>
                  <a:srgbClr val="333333"/>
                </a:solidFill>
                <a:effectLst>
                  <a:outerShdw blurRad="38100" dist="38100" dir="2700000" algn="tl">
                    <a:srgbClr val="000000"/>
                  </a:outerShdw>
                </a:effectLst>
                <a:latin typeface="Times New Roman" pitchFamily="18" charset="0"/>
              </a:rPr>
              <a:t> DNK </a:t>
            </a:r>
            <a:r>
              <a:rPr lang="en-US" altLang="sr-Latn-RS" sz="1800" b="1" dirty="0" err="1">
                <a:solidFill>
                  <a:srgbClr val="333333"/>
                </a:solidFill>
                <a:effectLst>
                  <a:outerShdw blurRad="38100" dist="38100" dir="2700000" algn="tl">
                    <a:srgbClr val="000000"/>
                  </a:outerShdw>
                </a:effectLst>
                <a:latin typeface="Times New Roman" pitchFamily="18" charset="0"/>
              </a:rPr>
              <a:t>ima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veliku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upotrebu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u </a:t>
            </a:r>
            <a:r>
              <a:rPr lang="en-US" altLang="sr-Latn-RS" sz="1800" b="1" dirty="0" err="1" smtClean="0">
                <a:solidFill>
                  <a:srgbClr val="333333"/>
                </a:solidFill>
                <a:effectLst>
                  <a:outerShdw blurRad="38100" dist="38100" dir="2700000" algn="tl">
                    <a:srgbClr val="000000"/>
                  </a:outerShdw>
                </a:effectLst>
                <a:latin typeface="Times New Roman" pitchFamily="18" charset="0"/>
              </a:rPr>
              <a:t>oblasti</a:t>
            </a:r>
            <a:r>
              <a:rPr lang="sr-Latn-RS" altLang="sr-Latn-RS" sz="1800" b="1" dirty="0" smtClean="0">
                <a:solidFill>
                  <a:srgbClr val="333333"/>
                </a:solidFill>
                <a:effectLst>
                  <a:outerShdw blurRad="38100" dist="38100" dir="2700000" algn="tl">
                    <a:srgbClr val="000000"/>
                  </a:outerShdw>
                </a:effectLst>
                <a:latin typeface="Times New Roman" pitchFamily="18" charset="0"/>
              </a:rPr>
              <a:t>ma</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forenzike</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sr-Latn-RS" altLang="sr-Latn-RS" sz="1800" b="1" dirty="0" smtClean="0">
                <a:solidFill>
                  <a:srgbClr val="FF0066"/>
                </a:solidFill>
                <a:effectLst>
                  <a:outerShdw blurRad="38100" dist="38100" dir="2700000" algn="tl">
                    <a:srgbClr val="000000"/>
                  </a:outerShdw>
                </a:effectLst>
                <a:latin typeface="Times New Roman" pitchFamily="18" charset="0"/>
              </a:rPr>
              <a:t> z</a:t>
            </a:r>
            <a:r>
              <a:rPr lang="en-US" altLang="sr-Latn-RS" sz="1800" b="1" dirty="0" err="1" smtClean="0">
                <a:solidFill>
                  <a:srgbClr val="FF0066"/>
                </a:solidFill>
                <a:effectLst>
                  <a:outerShdw blurRad="38100" dist="38100" dir="2700000" algn="tl">
                    <a:srgbClr val="000000"/>
                  </a:outerShdw>
                </a:effectLst>
                <a:latin typeface="Times New Roman" pitchFamily="18" charset="0"/>
              </a:rPr>
              <a:t>aštite</a:t>
            </a:r>
            <a:r>
              <a:rPr lang="en-US" altLang="sr-Latn-RS" sz="1800" b="1" dirty="0" smtClean="0">
                <a:solidFill>
                  <a:srgbClr val="FF0066"/>
                </a:solidFill>
                <a:effectLst>
                  <a:outerShdw blurRad="38100" dist="38100" dir="2700000" algn="tl">
                    <a:srgbClr val="000000"/>
                  </a:outerShdw>
                </a:effectLst>
                <a:latin typeface="Times New Roman" pitchFamily="18" charset="0"/>
              </a:rPr>
              <a:t> </a:t>
            </a:r>
            <a:r>
              <a:rPr lang="en-US" altLang="sr-Latn-RS" sz="1800" b="1" dirty="0" err="1" smtClean="0">
                <a:solidFill>
                  <a:srgbClr val="FF0066"/>
                </a:solidFill>
                <a:effectLst>
                  <a:outerShdw blurRad="38100" dist="38100" dir="2700000" algn="tl">
                    <a:srgbClr val="000000"/>
                  </a:outerShdw>
                </a:effectLst>
                <a:latin typeface="Times New Roman" pitchFamily="18" charset="0"/>
              </a:rPr>
              <a:t>kontrol</a:t>
            </a:r>
            <a:r>
              <a:rPr lang="sr-Latn-RS" altLang="sr-Latn-RS" sz="1800" b="1" dirty="0" smtClean="0">
                <a:solidFill>
                  <a:srgbClr val="FF0066"/>
                </a:solidFill>
                <a:effectLst>
                  <a:outerShdw blurRad="38100" dist="38100" dir="2700000" algn="tl">
                    <a:srgbClr val="000000"/>
                  </a:outerShdw>
                </a:effectLst>
                <a:latin typeface="Times New Roman" pitchFamily="18" charset="0"/>
              </a:rPr>
              <a:t>e</a:t>
            </a:r>
            <a:r>
              <a:rPr lang="en-US" altLang="sr-Latn-RS" sz="1800" b="1" dirty="0" smtClean="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kvaliteta</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hrane</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i</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poljoprivrede</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en-US" altLang="sr-Latn-RS" sz="2400" b="1" i="1" u="sng"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2400" b="1" dirty="0">
                <a:solidFill>
                  <a:srgbClr val="333333"/>
                </a:solidFill>
                <a:effectLst>
                  <a:outerShdw blurRad="38100" dist="38100" dir="2700000" algn="tl">
                    <a:srgbClr val="000000"/>
                  </a:outerShdw>
                </a:effectLst>
                <a:latin typeface="Times New Roman" pitchFamily="18" charset="0"/>
              </a:rPr>
              <a:t>a</a:t>
            </a:r>
            <a:r>
              <a:rPr lang="sr-Latn-CS" altLang="sr-Latn-RS" sz="2400" b="1" u="sng" dirty="0">
                <a:solidFill>
                  <a:srgbClr val="333333"/>
                </a:solidFill>
                <a:effectLst>
                  <a:outerShdw blurRad="38100" dist="38100" dir="2700000" algn="tl">
                    <a:srgbClr val="000000"/>
                  </a:outerShdw>
                </a:effectLst>
                <a:latin typeface="Times New Roman" pitchFamily="18" charset="0"/>
              </a:rPr>
              <a:t>) </a:t>
            </a:r>
            <a:r>
              <a:rPr lang="en-US" altLang="sr-Latn-RS" sz="2400" b="1" u="sng" dirty="0" err="1">
                <a:solidFill>
                  <a:srgbClr val="333333"/>
                </a:solidFill>
                <a:effectLst>
                  <a:outerShdw blurRad="38100" dist="38100" dir="2700000" algn="tl">
                    <a:srgbClr val="000000"/>
                  </a:outerShdw>
                </a:effectLst>
                <a:latin typeface="Times New Roman" pitchFamily="18" charset="0"/>
              </a:rPr>
              <a:t>Direktn</a:t>
            </a:r>
            <a:r>
              <a:rPr lang="sr-Latn-CS" altLang="sr-Latn-RS" sz="2400" b="1" u="sng" dirty="0">
                <a:solidFill>
                  <a:srgbClr val="333333"/>
                </a:solidFill>
                <a:effectLst>
                  <a:outerShdw blurRad="38100" dist="38100" dir="2700000" algn="tl">
                    <a:srgbClr val="000000"/>
                  </a:outerShdw>
                </a:effectLst>
                <a:latin typeface="Times New Roman" pitchFamily="18" charset="0"/>
              </a:rPr>
              <a:t>a analiza</a:t>
            </a:r>
            <a:r>
              <a:rPr lang="en-US" altLang="sr-Latn-RS" sz="2400" b="1" u="sng" dirty="0">
                <a:solidFill>
                  <a:srgbClr val="333333"/>
                </a:solidFill>
                <a:effectLst>
                  <a:outerShdw blurRad="38100" dist="38100" dir="2700000" algn="tl">
                    <a:srgbClr val="000000"/>
                  </a:outerShdw>
                </a:effectLst>
                <a:latin typeface="Times New Roman" pitchFamily="18" charset="0"/>
              </a:rPr>
              <a:t> DNK</a:t>
            </a:r>
            <a:r>
              <a:rPr lang="en-US" altLang="sr-Latn-RS" sz="1800" b="1" dirty="0">
                <a:solidFill>
                  <a:srgbClr val="FF0066"/>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800" b="1" dirty="0" err="1" smtClean="0">
                <a:solidFill>
                  <a:srgbClr val="333333"/>
                </a:solidFill>
                <a:effectLst>
                  <a:outerShdw blurRad="38100" dist="38100" dir="2700000" algn="tl">
                    <a:srgbClr val="000000"/>
                  </a:outerShdw>
                </a:effectLst>
                <a:latin typeface="Times New Roman" pitchFamily="18" charset="0"/>
              </a:rPr>
              <a:t>za</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dobijanje</a:t>
            </a:r>
            <a:r>
              <a:rPr lang="en-US" altLang="sr-Latn-RS" sz="1800" b="1" dirty="0">
                <a:solidFill>
                  <a:srgbClr val="333333"/>
                </a:solidFill>
                <a:effectLst>
                  <a:outerShdw blurRad="38100" dist="38100" dir="2700000" algn="tl">
                    <a:srgbClr val="000000"/>
                  </a:outerShdw>
                </a:effectLst>
                <a:latin typeface="Times New Roman" pitchFamily="18" charset="0"/>
              </a:rPr>
              <a:t> SERS </a:t>
            </a:r>
            <a:r>
              <a:rPr lang="en-US" altLang="sr-Latn-RS" sz="1800" b="1" dirty="0" err="1">
                <a:solidFill>
                  <a:srgbClr val="333333"/>
                </a:solidFill>
                <a:effectLst>
                  <a:outerShdw blurRad="38100" dist="38100" dir="2700000" algn="tl">
                    <a:srgbClr val="000000"/>
                  </a:outerShdw>
                </a:effectLst>
                <a:latin typeface="Times New Roman" pitchFamily="18" charset="0"/>
              </a:rPr>
              <a:t>spektara</a:t>
            </a:r>
            <a:r>
              <a:rPr lang="en-US" altLang="sr-Latn-RS" sz="1800" b="1" dirty="0">
                <a:solidFill>
                  <a:srgbClr val="333333"/>
                </a:solidFill>
                <a:effectLst>
                  <a:outerShdw blurRad="38100" dist="38100" dir="2700000" algn="tl">
                    <a:srgbClr val="000000"/>
                  </a:outerShdw>
                </a:effectLst>
                <a:latin typeface="Times New Roman" pitchFamily="18" charset="0"/>
              </a:rPr>
              <a:t> DNK</a:t>
            </a:r>
            <a:r>
              <a:rPr lang="sr-Latn-CS" altLang="sr-Latn-RS" sz="1800" b="1" dirty="0">
                <a:solidFill>
                  <a:srgbClr val="333333"/>
                </a:solidFill>
                <a:effectLst>
                  <a:outerShdw blurRad="38100" dist="38100" dir="2700000" algn="tl">
                    <a:srgbClr val="000000"/>
                  </a:outerShdw>
                </a:effectLst>
                <a:latin typeface="Times New Roman" pitchFamily="18" charset="0"/>
              </a:rPr>
              <a:t> koriste se </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Au </a:t>
            </a:r>
            <a:r>
              <a:rPr lang="en-US" altLang="sr-Latn-RS" sz="1800" b="1" dirty="0" err="1">
                <a:solidFill>
                  <a:srgbClr val="FF0066"/>
                </a:solidFill>
                <a:effectLst>
                  <a:outerShdw blurRad="38100" dist="38100" dir="2700000" algn="tl">
                    <a:srgbClr val="000000"/>
                  </a:outerShdw>
                </a:effectLst>
                <a:latin typeface="Times New Roman" pitchFamily="18" charset="0"/>
              </a:rPr>
              <a:t>nanoljuske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nanesene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nosač</a:t>
            </a:r>
            <a:r>
              <a:rPr lang="en-US" altLang="sr-Latn-RS" sz="1800" b="1" dirty="0">
                <a:solidFill>
                  <a:srgbClr val="333333"/>
                </a:solidFill>
                <a:effectLst>
                  <a:outerShdw blurRad="38100" dist="38100" dir="2700000" algn="tl">
                    <a:srgbClr val="000000"/>
                  </a:outerShdw>
                </a:effectLst>
                <a:latin typeface="Times New Roman" pitchFamily="18" charset="0"/>
              </a:rPr>
              <a:t> od </a:t>
            </a:r>
            <a:r>
              <a:rPr lang="en-US" altLang="sr-Latn-RS" sz="1800" b="1" dirty="0" err="1">
                <a:solidFill>
                  <a:srgbClr val="333333"/>
                </a:solidFill>
                <a:effectLst>
                  <a:outerShdw blurRad="38100" dist="38100" dir="2700000" algn="tl">
                    <a:srgbClr val="000000"/>
                  </a:outerShdw>
                </a:effectLst>
                <a:latin typeface="Times New Roman" pitchFamily="18" charset="0"/>
              </a:rPr>
              <a:t>stakla</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u</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spektrima</a:t>
            </a:r>
            <a:r>
              <a:rPr lang="en-US" altLang="sr-Latn-RS" sz="1800" b="1" dirty="0">
                <a:solidFill>
                  <a:srgbClr val="333333"/>
                </a:solidFill>
                <a:effectLst>
                  <a:outerShdw blurRad="38100" dist="38100" dir="2700000" algn="tl">
                    <a:srgbClr val="000000"/>
                  </a:outerShdw>
                </a:effectLst>
                <a:latin typeface="Times New Roman" pitchFamily="18" charset="0"/>
              </a:rPr>
              <a:t> je </a:t>
            </a:r>
            <a:r>
              <a:rPr lang="en-US" altLang="sr-Latn-RS" sz="1800" b="1" dirty="0" err="1">
                <a:solidFill>
                  <a:srgbClr val="333333"/>
                </a:solidFill>
                <a:effectLst>
                  <a:outerShdw blurRad="38100" dist="38100" dir="2700000" algn="tl">
                    <a:srgbClr val="000000"/>
                  </a:outerShdw>
                </a:effectLst>
                <a:latin typeface="Times New Roman" pitchFamily="18" charset="0"/>
              </a:rPr>
              <a:t>dominirala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vibraciona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traka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FF0066"/>
                </a:solidFill>
                <a:effectLst>
                  <a:outerShdw blurRad="38100" dist="38100" dir="2700000" algn="tl">
                    <a:srgbClr val="000000"/>
                  </a:outerShdw>
                </a:effectLst>
                <a:latin typeface="Times New Roman" pitchFamily="18" charset="0"/>
              </a:rPr>
              <a:t>7</a:t>
            </a:r>
            <a:r>
              <a:rPr lang="sr-Latn-CS" altLang="sr-Latn-RS" sz="1800" b="1" dirty="0">
                <a:solidFill>
                  <a:srgbClr val="FF0066"/>
                </a:solidFill>
                <a:effectLst>
                  <a:outerShdw blurRad="38100" dist="38100" dir="2700000" algn="tl">
                    <a:srgbClr val="000000"/>
                  </a:outerShdw>
                </a:effectLst>
                <a:latin typeface="Times New Roman" pitchFamily="18" charset="0"/>
              </a:rPr>
              <a:t>37</a:t>
            </a:r>
            <a:r>
              <a:rPr lang="en-US" altLang="sr-Latn-RS" sz="1800" b="1" dirty="0">
                <a:solidFill>
                  <a:srgbClr val="FF0066"/>
                </a:solidFill>
                <a:effectLst>
                  <a:outerShdw blurRad="38100" dist="38100" dir="2700000" algn="tl">
                    <a:srgbClr val="000000"/>
                  </a:outerShdw>
                </a:effectLst>
                <a:latin typeface="Times New Roman" pitchFamily="18" charset="0"/>
              </a:rPr>
              <a:t> cm</a:t>
            </a:r>
            <a:r>
              <a:rPr lang="en-US" altLang="sr-Latn-RS" sz="1800" b="1" baseline="30000" dirty="0">
                <a:solidFill>
                  <a:srgbClr val="FF0066"/>
                </a:solidFill>
                <a:effectLst>
                  <a:outerShdw blurRad="38100" dist="38100" dir="2700000" algn="tl">
                    <a:srgbClr val="000000"/>
                  </a:outerShdw>
                </a:effectLst>
                <a:latin typeface="Times New Roman" pitchFamily="18" charset="0"/>
              </a:rPr>
              <a:t>-1</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koja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odgovara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vibracijama</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FF0066"/>
                </a:solidFill>
                <a:effectLst>
                  <a:outerShdw blurRad="38100" dist="38100" dir="2700000" algn="tl">
                    <a:srgbClr val="000000"/>
                  </a:outerShdw>
                </a:effectLst>
                <a:latin typeface="Times New Roman" pitchFamily="18" charset="0"/>
              </a:rPr>
              <a:t>adenin</a:t>
            </a:r>
            <a:r>
              <a:rPr lang="en-US" altLang="sr-Latn-RS" sz="1800" b="1" dirty="0" smtClean="0">
                <a:solidFill>
                  <a:srgbClr val="FF0066"/>
                </a:solidFill>
                <a:effectLst>
                  <a:outerShdw blurRad="38100" dist="38100" dir="2700000" algn="tl">
                    <a:srgbClr val="000000"/>
                  </a:outerShdw>
                </a:effectLst>
                <a:latin typeface="Times New Roman" pitchFamily="18" charset="0"/>
              </a:rPr>
              <a:t> </a:t>
            </a:r>
            <a:r>
              <a:rPr lang="en-US" altLang="sr-Latn-RS" sz="1800" b="1" dirty="0" err="1" smtClean="0">
                <a:solidFill>
                  <a:srgbClr val="FF0066"/>
                </a:solidFill>
                <a:effectLst>
                  <a:outerShdw blurRad="38100" dist="38100" dir="2700000" algn="tl">
                    <a:srgbClr val="000000"/>
                  </a:outerShdw>
                </a:effectLst>
                <a:latin typeface="Times New Roman" pitchFamily="18" charset="0"/>
              </a:rPr>
              <a:t>nukleotida</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endParaRPr lang="en-US" altLang="sr-Latn-RS" sz="1800" b="1" dirty="0">
              <a:solidFill>
                <a:srgbClr val="333333"/>
              </a:solidFill>
              <a:effectLst>
                <a:outerShdw blurRad="38100" dist="38100" dir="2700000" algn="tl">
                  <a:srgbClr val="000000"/>
                </a:outerShdw>
              </a:effectLst>
              <a:latin typeface="Times New Roman" pitchFamily="18" charset="0"/>
            </a:endParaRPr>
          </a:p>
        </p:txBody>
      </p:sp>
      <p:pic>
        <p:nvPicPr>
          <p:cNvPr id="3" name="Picture 16" descr="ANd9GcRKzaKaBefjB8Qvgp2MNoWRwOSTkem1QuglMdf1N7kv4cRvKdjf-JneckL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2400" y="5257800"/>
            <a:ext cx="1250950" cy="13525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5867400" y="6184595"/>
            <a:ext cx="1713931" cy="338554"/>
          </a:xfrm>
          <a:prstGeom prst="rect">
            <a:avLst/>
          </a:prstGeom>
        </p:spPr>
        <p:txBody>
          <a:bodyPr wrap="none">
            <a:spAutoFit/>
          </a:bodyPr>
          <a:lstStyle/>
          <a:p>
            <a:r>
              <a:rPr lang="en-US" altLang="sr-Latn-RS" sz="1600" b="1" kern="0" dirty="0" err="1">
                <a:solidFill>
                  <a:schemeClr val="tx1">
                    <a:lumMod val="85000"/>
                    <a:lumOff val="15000"/>
                  </a:schemeClr>
                </a:solidFill>
                <a:effectLst>
                  <a:outerShdw blurRad="38100" dist="38100" dir="2700000" algn="tl">
                    <a:srgbClr val="000000"/>
                  </a:outerShdw>
                </a:effectLst>
                <a:latin typeface="Times New Roman" pitchFamily="18" charset="0"/>
                <a:cs typeface="Arial"/>
              </a:rPr>
              <a:t>adenin</a:t>
            </a:r>
            <a:r>
              <a:rPr lang="en-US" altLang="sr-Latn-RS" sz="1600" b="1" kern="0" dirty="0">
                <a:solidFill>
                  <a:schemeClr val="tx1">
                    <a:lumMod val="85000"/>
                    <a:lumOff val="15000"/>
                  </a:schemeClr>
                </a:solidFill>
                <a:effectLst>
                  <a:outerShdw blurRad="38100" dist="38100" dir="2700000" algn="tl">
                    <a:srgbClr val="000000"/>
                  </a:outerShdw>
                </a:effectLst>
                <a:latin typeface="Times New Roman" pitchFamily="18" charset="0"/>
                <a:cs typeface="Arial"/>
              </a:rPr>
              <a:t> </a:t>
            </a:r>
            <a:r>
              <a:rPr lang="en-US" altLang="sr-Latn-RS" sz="1600" b="1" kern="0" dirty="0" err="1" smtClean="0">
                <a:solidFill>
                  <a:schemeClr val="tx1">
                    <a:lumMod val="85000"/>
                    <a:lumOff val="15000"/>
                  </a:schemeClr>
                </a:solidFill>
                <a:effectLst>
                  <a:outerShdw blurRad="38100" dist="38100" dir="2700000" algn="tl">
                    <a:srgbClr val="000000"/>
                  </a:outerShdw>
                </a:effectLst>
                <a:latin typeface="Times New Roman" pitchFamily="18" charset="0"/>
                <a:cs typeface="Arial"/>
              </a:rPr>
              <a:t>nukleotid</a:t>
            </a:r>
            <a:r>
              <a:rPr lang="en-US" altLang="sr-Latn-RS" sz="1600" b="1" kern="0" dirty="0" smtClean="0">
                <a:solidFill>
                  <a:schemeClr val="tx1">
                    <a:lumMod val="85000"/>
                    <a:lumOff val="15000"/>
                  </a:schemeClr>
                </a:solidFill>
                <a:effectLst>
                  <a:outerShdw blurRad="38100" dist="38100" dir="2700000" algn="tl">
                    <a:srgbClr val="000000"/>
                  </a:outerShdw>
                </a:effectLst>
                <a:latin typeface="Times New Roman" pitchFamily="18" charset="0"/>
                <a:cs typeface="Arial"/>
              </a:rPr>
              <a:t> </a:t>
            </a:r>
            <a:endParaRPr lang="sr-Latn-RS" sz="1600" dirty="0">
              <a:solidFill>
                <a:schemeClr val="tx1">
                  <a:lumMod val="85000"/>
                  <a:lumOff val="1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48899">
                                            <p:txEl>
                                              <p:pRg st="1" end="1"/>
                                            </p:txEl>
                                          </p:spTgt>
                                        </p:tgtEl>
                                        <p:attrNameLst>
                                          <p:attrName>style.visibility</p:attrName>
                                        </p:attrNameLst>
                                      </p:cBhvr>
                                      <p:to>
                                        <p:strVal val="visible"/>
                                      </p:to>
                                    </p:set>
                                    <p:animEffect transition="in" filter="fade">
                                      <p:cBhvr>
                                        <p:cTn id="7" dur="1000"/>
                                        <p:tgtEl>
                                          <p:spTgt spid="848899">
                                            <p:txEl>
                                              <p:pRg st="1" end="1"/>
                                            </p:txEl>
                                          </p:spTgt>
                                        </p:tgtEl>
                                      </p:cBhvr>
                                    </p:animEffect>
                                    <p:anim calcmode="lin" valueType="num">
                                      <p:cBhvr>
                                        <p:cTn id="8" dur="1000" fill="hold"/>
                                        <p:tgtEl>
                                          <p:spTgt spid="84889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48899">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48899">
                                            <p:txEl>
                                              <p:pRg st="3" end="3"/>
                                            </p:txEl>
                                          </p:spTgt>
                                        </p:tgtEl>
                                        <p:attrNameLst>
                                          <p:attrName>style.visibility</p:attrName>
                                        </p:attrNameLst>
                                      </p:cBhvr>
                                      <p:to>
                                        <p:strVal val="visible"/>
                                      </p:to>
                                    </p:set>
                                    <p:animEffect transition="in" filter="fade">
                                      <p:cBhvr>
                                        <p:cTn id="12" dur="1000"/>
                                        <p:tgtEl>
                                          <p:spTgt spid="848899">
                                            <p:txEl>
                                              <p:pRg st="3" end="3"/>
                                            </p:txEl>
                                          </p:spTgt>
                                        </p:tgtEl>
                                      </p:cBhvr>
                                    </p:animEffect>
                                    <p:anim calcmode="lin" valueType="num">
                                      <p:cBhvr>
                                        <p:cTn id="13" dur="1000" fill="hold"/>
                                        <p:tgtEl>
                                          <p:spTgt spid="848899">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848899">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48899">
                                            <p:txEl>
                                              <p:pRg st="5" end="5"/>
                                            </p:txEl>
                                          </p:spTgt>
                                        </p:tgtEl>
                                        <p:attrNameLst>
                                          <p:attrName>style.visibility</p:attrName>
                                        </p:attrNameLst>
                                      </p:cBhvr>
                                      <p:to>
                                        <p:strVal val="visible"/>
                                      </p:to>
                                    </p:set>
                                    <p:animEffect transition="in" filter="fade">
                                      <p:cBhvr>
                                        <p:cTn id="17" dur="1000"/>
                                        <p:tgtEl>
                                          <p:spTgt spid="848899">
                                            <p:txEl>
                                              <p:pRg st="5" end="5"/>
                                            </p:txEl>
                                          </p:spTgt>
                                        </p:tgtEl>
                                      </p:cBhvr>
                                    </p:animEffect>
                                    <p:anim calcmode="lin" valueType="num">
                                      <p:cBhvr>
                                        <p:cTn id="18" dur="1000" fill="hold"/>
                                        <p:tgtEl>
                                          <p:spTgt spid="848899">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848899">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48899">
                                            <p:txEl>
                                              <p:pRg st="7" end="7"/>
                                            </p:txEl>
                                          </p:spTgt>
                                        </p:tgtEl>
                                        <p:attrNameLst>
                                          <p:attrName>style.visibility</p:attrName>
                                        </p:attrNameLst>
                                      </p:cBhvr>
                                      <p:to>
                                        <p:strVal val="visible"/>
                                      </p:to>
                                    </p:set>
                                    <p:animEffect transition="in" filter="fade">
                                      <p:cBhvr>
                                        <p:cTn id="22" dur="1000"/>
                                        <p:tgtEl>
                                          <p:spTgt spid="848899">
                                            <p:txEl>
                                              <p:pRg st="7" end="7"/>
                                            </p:txEl>
                                          </p:spTgt>
                                        </p:tgtEl>
                                      </p:cBhvr>
                                    </p:animEffect>
                                    <p:anim calcmode="lin" valueType="num">
                                      <p:cBhvr>
                                        <p:cTn id="23" dur="1000" fill="hold"/>
                                        <p:tgtEl>
                                          <p:spTgt spid="848899">
                                            <p:txEl>
                                              <p:pRg st="7" end="7"/>
                                            </p:txEl>
                                          </p:spTgt>
                                        </p:tgtEl>
                                        <p:attrNameLst>
                                          <p:attrName>ppt_x</p:attrName>
                                        </p:attrNameLst>
                                      </p:cBhvr>
                                      <p:tavLst>
                                        <p:tav tm="0">
                                          <p:val>
                                            <p:strVal val="#ppt_x"/>
                                          </p:val>
                                        </p:tav>
                                        <p:tav tm="100000">
                                          <p:val>
                                            <p:strVal val="#ppt_x"/>
                                          </p:val>
                                        </p:tav>
                                      </p:tavLst>
                                    </p:anim>
                                    <p:anim calcmode="lin" valueType="num">
                                      <p:cBhvr>
                                        <p:cTn id="24" dur="1000" fill="hold"/>
                                        <p:tgtEl>
                                          <p:spTgt spid="848899">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848899">
                                            <p:txEl>
                                              <p:pRg st="9" end="9"/>
                                            </p:txEl>
                                          </p:spTgt>
                                        </p:tgtEl>
                                        <p:attrNameLst>
                                          <p:attrName>style.visibility</p:attrName>
                                        </p:attrNameLst>
                                      </p:cBhvr>
                                      <p:to>
                                        <p:strVal val="visible"/>
                                      </p:to>
                                    </p:set>
                                    <p:animEffect transition="in" filter="barn(inVertical)">
                                      <p:cBhvr>
                                        <p:cTn id="29" dur="500"/>
                                        <p:tgtEl>
                                          <p:spTgt spid="848899">
                                            <p:txEl>
                                              <p:pRg st="9" end="9"/>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848899">
                                            <p:txEl>
                                              <p:pRg st="11" end="11"/>
                                            </p:txEl>
                                          </p:spTgt>
                                        </p:tgtEl>
                                        <p:attrNameLst>
                                          <p:attrName>style.visibility</p:attrName>
                                        </p:attrNameLst>
                                      </p:cBhvr>
                                      <p:to>
                                        <p:strVal val="visible"/>
                                      </p:to>
                                    </p:set>
                                    <p:animEffect transition="in" filter="barn(inVertical)">
                                      <p:cBhvr>
                                        <p:cTn id="32" dur="500"/>
                                        <p:tgtEl>
                                          <p:spTgt spid="848899">
                                            <p:txEl>
                                              <p:pRg st="11" end="11"/>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848899">
                                            <p:txEl>
                                              <p:pRg st="13" end="13"/>
                                            </p:txEl>
                                          </p:spTgt>
                                        </p:tgtEl>
                                        <p:attrNameLst>
                                          <p:attrName>style.visibility</p:attrName>
                                        </p:attrNameLst>
                                      </p:cBhvr>
                                      <p:to>
                                        <p:strVal val="visible"/>
                                      </p:to>
                                    </p:set>
                                    <p:animEffect transition="in" filter="barn(inVertical)">
                                      <p:cBhvr>
                                        <p:cTn id="35" dur="500"/>
                                        <p:tgtEl>
                                          <p:spTgt spid="848899">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87552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600200"/>
            <a:ext cx="7742238" cy="33147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75534" name="Rectangle 14"/>
          <p:cNvSpPr>
            <a:spLocks noChangeArrowheads="1"/>
          </p:cNvSpPr>
          <p:nvPr/>
        </p:nvSpPr>
        <p:spPr bwMode="auto">
          <a:xfrm>
            <a:off x="2286000" y="990600"/>
            <a:ext cx="5410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NR i SERS spektri adenin </a:t>
            </a:r>
            <a:r>
              <a:rPr lang="en-US" altLang="sr-Latn-RS" sz="2000" b="1" dirty="0" err="1">
                <a:solidFill>
                  <a:schemeClr val="tx1">
                    <a:lumMod val="85000"/>
                    <a:lumOff val="15000"/>
                  </a:schemeClr>
                </a:solidFill>
                <a:effectLst>
                  <a:outerShdw blurRad="38100" dist="38100" dir="2700000" algn="tl">
                    <a:srgbClr val="000000"/>
                  </a:outerShdw>
                </a:effectLst>
                <a:latin typeface="Times New Roman" pitchFamily="18" charset="0"/>
              </a:rPr>
              <a:t>nukleotida</a:t>
            </a:r>
            <a:endPar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pic>
        <p:nvPicPr>
          <p:cNvPr id="875536" name="Picture 16" descr="ANd9GcRKzaKaBefjB8Qvgp2MNoWRwOSTkem1QuglMdf1N7kv4cRvKdjf-JneckL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5181600"/>
            <a:ext cx="1250950" cy="13525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75544" name="Oval 24"/>
          <p:cNvSpPr>
            <a:spLocks noChangeArrowheads="1"/>
          </p:cNvSpPr>
          <p:nvPr/>
        </p:nvSpPr>
        <p:spPr bwMode="auto">
          <a:xfrm>
            <a:off x="2133600" y="1752600"/>
            <a:ext cx="533400" cy="26670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9" name="Rectangle 3"/>
          <p:cNvSpPr>
            <a:spLocks noGrp="1" noChangeArrowheads="1"/>
          </p:cNvSpPr>
          <p:nvPr>
            <p:ph type="body" idx="1"/>
          </p:nvPr>
        </p:nvSpPr>
        <p:spPr>
          <a:xfrm>
            <a:off x="304800" y="381000"/>
            <a:ext cx="8610600" cy="6172200"/>
          </a:xfrm>
        </p:spPr>
        <p:txBody>
          <a:bodyPr/>
          <a:lstStyle/>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a</a:t>
            </a:r>
            <a:r>
              <a:rPr lang="en-US" altLang="sr-Latn-RS" sz="2000" b="1" dirty="0" err="1" smtClean="0">
                <a:solidFill>
                  <a:srgbClr val="333333"/>
                </a:solidFill>
                <a:effectLst>
                  <a:outerShdw blurRad="38100" dist="38100" dir="2700000" algn="tl">
                    <a:srgbClr val="000000"/>
                  </a:outerShdw>
                </a:effectLst>
                <a:latin typeface="Times New Roman" pitchFamily="18" charset="0"/>
              </a:rPr>
              <a:t>denin</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nukleotida</a:t>
            </a:r>
            <a:r>
              <a:rPr lang="en-US" altLang="sr-Latn-RS" sz="2000" b="1" dirty="0">
                <a:solidFill>
                  <a:srgbClr val="333333"/>
                </a:solidFill>
                <a:effectLst>
                  <a:outerShdw blurRad="38100" dist="38100" dir="2700000" algn="tl">
                    <a:srgbClr val="000000"/>
                  </a:outerShdw>
                </a:effectLst>
                <a:latin typeface="Times New Roman" pitchFamily="18" charset="0"/>
              </a:rPr>
              <a:t> je </a:t>
            </a:r>
            <a:r>
              <a:rPr lang="en-US" altLang="sr-Latn-RS" sz="2000" b="1" dirty="0" err="1">
                <a:solidFill>
                  <a:srgbClr val="333333"/>
                </a:solidFill>
                <a:effectLst>
                  <a:outerShdw blurRad="38100" dist="38100" dir="2700000" algn="tl">
                    <a:srgbClr val="000000"/>
                  </a:outerShdw>
                </a:effectLst>
                <a:latin typeface="Times New Roman" pitchFamily="18" charset="0"/>
              </a:rPr>
              <a:t>jedina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baza</a:t>
            </a:r>
            <a:r>
              <a:rPr lang="en-US" altLang="sr-Latn-RS" sz="2000" b="1" dirty="0">
                <a:solidFill>
                  <a:srgbClr val="333333"/>
                </a:solidFill>
                <a:effectLst>
                  <a:outerShdw blurRad="38100" dist="38100" dir="2700000" algn="tl">
                    <a:srgbClr val="000000"/>
                  </a:outerShdw>
                </a:effectLst>
                <a:latin typeface="Times New Roman" pitchFamily="18" charset="0"/>
              </a:rPr>
              <a:t> DNK </a:t>
            </a:r>
            <a:r>
              <a:rPr lang="en-US" altLang="sr-Latn-RS" sz="2000" b="1" dirty="0" err="1">
                <a:solidFill>
                  <a:srgbClr val="333333"/>
                </a:solidFill>
                <a:effectLst>
                  <a:outerShdw blurRad="38100" dist="38100" dir="2700000" algn="tl">
                    <a:srgbClr val="000000"/>
                  </a:outerShdw>
                </a:effectLst>
                <a:latin typeface="Times New Roman" pitchFamily="18" charset="0"/>
              </a:rPr>
              <a:t>koja</a:t>
            </a:r>
            <a:r>
              <a:rPr lang="en-US" altLang="sr-Latn-RS" sz="2000" b="1" dirty="0">
                <a:solidFill>
                  <a:srgbClr val="333333"/>
                </a:solidFill>
                <a:effectLst>
                  <a:outerShdw blurRad="38100" dist="38100" dir="2700000" algn="tl">
                    <a:srgbClr val="000000"/>
                  </a:outerShdw>
                </a:effectLst>
                <a:latin typeface="Times New Roman" pitchFamily="18" charset="0"/>
              </a:rPr>
              <a:t> je do </a:t>
            </a:r>
            <a:r>
              <a:rPr lang="en-US" altLang="sr-Latn-RS" sz="2000" b="1" dirty="0" err="1">
                <a:solidFill>
                  <a:srgbClr val="333333"/>
                </a:solidFill>
                <a:effectLst>
                  <a:outerShdw blurRad="38100" dist="38100" dir="2700000" algn="tl">
                    <a:srgbClr val="000000"/>
                  </a:outerShdw>
                </a:effectLst>
                <a:latin typeface="Times New Roman" pitchFamily="18" charset="0"/>
              </a:rPr>
              <a:t>danas</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detektovana</a:t>
            </a:r>
            <a:r>
              <a:rPr lang="en-US" altLang="sr-Latn-RS" sz="2000" b="1" dirty="0">
                <a:solidFill>
                  <a:srgbClr val="333333"/>
                </a:solidFill>
                <a:effectLst>
                  <a:outerShdw blurRad="38100" dist="38100" dir="2700000" algn="tl">
                    <a:srgbClr val="000000"/>
                  </a:outerShdw>
                </a:effectLst>
                <a:latin typeface="Times New Roman" pitchFamily="18" charset="0"/>
              </a:rPr>
              <a:t> SERS </a:t>
            </a:r>
            <a:r>
              <a:rPr lang="en-US" altLang="sr-Latn-RS" sz="2000" b="1" dirty="0" err="1">
                <a:solidFill>
                  <a:srgbClr val="333333"/>
                </a:solidFill>
                <a:effectLst>
                  <a:outerShdw blurRad="38100" dist="38100" dir="2700000" algn="tl">
                    <a:srgbClr val="000000"/>
                  </a:outerShdw>
                </a:effectLst>
                <a:latin typeface="Times New Roman" pitchFamily="18" charset="0"/>
              </a:rPr>
              <a:t>metodom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sa</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tačnošću</a:t>
            </a:r>
            <a:r>
              <a:rPr lang="en-US" altLang="sr-Latn-RS" sz="2000" b="1" dirty="0">
                <a:solidFill>
                  <a:srgbClr val="FF0066"/>
                </a:solidFill>
                <a:effectLst>
                  <a:outerShdw blurRad="38100" dist="38100" dir="2700000" algn="tl">
                    <a:srgbClr val="000000"/>
                  </a:outerShdw>
                </a:effectLst>
                <a:latin typeface="Times New Roman" pitchFamily="18" charset="0"/>
              </a:rPr>
              <a:t> od </a:t>
            </a:r>
            <a:r>
              <a:rPr lang="en-US" altLang="sr-Latn-RS" sz="2000" b="1" dirty="0" err="1">
                <a:solidFill>
                  <a:srgbClr val="FF0066"/>
                </a:solidFill>
                <a:effectLst>
                  <a:outerShdw blurRad="38100" dist="38100" dir="2700000" algn="tl">
                    <a:srgbClr val="000000"/>
                  </a:outerShdw>
                </a:effectLst>
                <a:latin typeface="Times New Roman" pitchFamily="18" charset="0"/>
              </a:rPr>
              <a:t>jednog</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molekula</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i="1" dirty="0">
                <a:solidFill>
                  <a:srgbClr val="FF0066"/>
                </a:solidFill>
                <a:effectLst>
                  <a:outerShdw blurRad="38100" dist="38100" dir="2700000" algn="tl">
                    <a:srgbClr val="000000"/>
                  </a:outerShdw>
                </a:effectLst>
                <a:latin typeface="Times New Roman" pitchFamily="18" charset="0"/>
              </a:rPr>
              <a:t>single-molecule detection</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što</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ukazuje</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smtClean="0">
                <a:solidFill>
                  <a:srgbClr val="FF0066"/>
                </a:solidFill>
                <a:effectLst>
                  <a:outerShdw blurRad="38100" dist="38100" dir="2700000" algn="tl">
                    <a:srgbClr val="000000"/>
                  </a:outerShdw>
                </a:effectLst>
                <a:latin typeface="Times New Roman" pitchFamily="18" charset="0"/>
              </a:rPr>
              <a:t>na</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veliki</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efikasni</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presek</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adenina</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za</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ramansko</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rasejanje</a:t>
            </a:r>
            <a:r>
              <a:rPr lang="en-US" altLang="sr-Latn-RS" sz="2000" b="1" dirty="0">
                <a:solidFill>
                  <a:srgbClr val="FF0066"/>
                </a:solidFill>
                <a:effectLst>
                  <a:outerShdw blurRad="38100" dist="38100" dir="2700000" algn="tl">
                    <a:srgbClr val="000000"/>
                  </a:outerShdw>
                </a:effectLst>
                <a:latin typeface="Times New Roman" pitchFamily="18" charset="0"/>
              </a:rPr>
              <a:t> </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t</a:t>
            </a:r>
            <a:r>
              <a:rPr lang="en-US" altLang="sr-Latn-RS" sz="2000" b="1" dirty="0" err="1">
                <a:solidFill>
                  <a:srgbClr val="333333"/>
                </a:solidFill>
                <a:effectLst>
                  <a:outerShdw blurRad="38100" dist="38100" dir="2700000" algn="tl">
                    <a:srgbClr val="000000"/>
                  </a:outerShdw>
                </a:effectLst>
                <a:latin typeface="Times New Roman" pitchFamily="18" charset="0"/>
              </a:rPr>
              <a:t>akođe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ispitivane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promene</a:t>
            </a:r>
            <a:r>
              <a:rPr lang="en-US" altLang="sr-Latn-RS" sz="2000" b="1" dirty="0">
                <a:solidFill>
                  <a:srgbClr val="333333"/>
                </a:solidFill>
                <a:effectLst>
                  <a:outerShdw blurRad="38100" dist="38100" dir="2700000" algn="tl">
                    <a:srgbClr val="000000"/>
                  </a:outerShdw>
                </a:effectLst>
                <a:latin typeface="Times New Roman" pitchFamily="18" charset="0"/>
              </a:rPr>
              <a:t> u </a:t>
            </a:r>
            <a:r>
              <a:rPr lang="en-US" altLang="sr-Latn-RS" sz="2000" b="1" dirty="0" err="1">
                <a:solidFill>
                  <a:srgbClr val="333333"/>
                </a:solidFill>
                <a:effectLst>
                  <a:outerShdw blurRad="38100" dist="38100" dir="2700000" algn="tl">
                    <a:srgbClr val="000000"/>
                  </a:outerShdw>
                </a:effectLst>
                <a:latin typeface="Times New Roman" pitchFamily="18" charset="0"/>
              </a:rPr>
              <a:t>spektrima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dvolančane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oligomerne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sekvencije</a:t>
            </a:r>
            <a:r>
              <a:rPr lang="en-US" altLang="sr-Latn-RS" sz="2000" b="1" dirty="0">
                <a:solidFill>
                  <a:srgbClr val="333333"/>
                </a:solidFill>
                <a:effectLst>
                  <a:outerShdw blurRad="38100" dist="38100" dir="2700000" algn="tl">
                    <a:srgbClr val="000000"/>
                  </a:outerShdw>
                </a:effectLst>
                <a:latin typeface="Times New Roman" pitchFamily="18" charset="0"/>
              </a:rPr>
              <a:t> DNK </a:t>
            </a:r>
            <a:r>
              <a:rPr lang="en-US" altLang="sr-Latn-RS" sz="2000" b="1" dirty="0" err="1" smtClean="0">
                <a:solidFill>
                  <a:srgbClr val="333333"/>
                </a:solidFill>
                <a:effectLst>
                  <a:outerShdw blurRad="38100" dist="38100" dir="2700000" algn="tl">
                    <a:srgbClr val="000000"/>
                  </a:outerShdw>
                </a:effectLst>
                <a:latin typeface="Times New Roman" pitchFamily="18" charset="0"/>
              </a:rPr>
              <a:t>prouzrokovane</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interakcijama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i="1" dirty="0">
                <a:solidFill>
                  <a:srgbClr val="333333"/>
                </a:solidFill>
                <a:effectLst>
                  <a:outerShdw blurRad="38100" dist="38100" dir="2700000" algn="tl">
                    <a:srgbClr val="000000"/>
                  </a:outerShdw>
                </a:effectLst>
                <a:latin typeface="Times New Roman" pitchFamily="18" charset="0"/>
              </a:rPr>
              <a:t>cis</a:t>
            </a:r>
            <a:r>
              <a:rPr lang="en-US" altLang="sr-Latn-RS" sz="2000" b="1" dirty="0">
                <a:solidFill>
                  <a:srgbClr val="333333"/>
                </a:solidFill>
                <a:effectLst>
                  <a:outerShdw blurRad="38100" dist="38100" dir="2700000" algn="tl">
                    <a:srgbClr val="000000"/>
                  </a:outerShdw>
                </a:effectLst>
                <a:latin typeface="Times New Roman" pitchFamily="18" charset="0"/>
              </a:rPr>
              <a:t>-</a:t>
            </a:r>
            <a:r>
              <a:rPr lang="sr-Latn-CS" altLang="sr-Latn-RS" sz="2000" b="1" dirty="0">
                <a:solidFill>
                  <a:srgbClr val="333333"/>
                </a:solidFill>
                <a:effectLst>
                  <a:outerShdw blurRad="38100" dist="38100" dir="2700000" algn="tl">
                    <a:srgbClr val="000000"/>
                  </a:outerShdw>
                </a:effectLst>
                <a:latin typeface="Times New Roman" pitchFamily="18" charset="0"/>
              </a:rPr>
              <a:t> i </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i="1" dirty="0">
                <a:solidFill>
                  <a:srgbClr val="333333"/>
                </a:solidFill>
                <a:effectLst>
                  <a:outerShdw blurRad="38100" dist="38100" dir="2700000" algn="tl">
                    <a:srgbClr val="000000"/>
                  </a:outerShdw>
                </a:effectLst>
                <a:latin typeface="Times New Roman" pitchFamily="18" charset="0"/>
              </a:rPr>
              <a:t>trans</a:t>
            </a:r>
            <a:r>
              <a:rPr lang="en-US" altLang="sr-Latn-RS" sz="2000" b="1" dirty="0">
                <a:solidFill>
                  <a:srgbClr val="333333"/>
                </a:solidFill>
                <a:effectLst>
                  <a:outerShdw blurRad="38100" dist="38100" dir="2700000" algn="tl">
                    <a:srgbClr val="000000"/>
                  </a:outerShdw>
                </a:effectLst>
                <a:latin typeface="Times New Roman" pitchFamily="18" charset="0"/>
              </a:rPr>
              <a:t>-</a:t>
            </a:r>
            <a:r>
              <a:rPr lang="en-US" altLang="sr-Latn-RS" sz="2000" b="1" dirty="0" err="1">
                <a:solidFill>
                  <a:srgbClr val="333333"/>
                </a:solidFill>
                <a:effectLst>
                  <a:outerShdw blurRad="38100" dist="38100" dir="2700000" algn="tl">
                    <a:srgbClr val="000000"/>
                  </a:outerShdw>
                </a:effectLst>
                <a:latin typeface="Times New Roman" pitchFamily="18" charset="0"/>
              </a:rPr>
              <a:t>platinom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izomerima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hemiterapijskog</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agensa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čime</a:t>
            </a:r>
            <a:r>
              <a:rPr lang="en-US" altLang="sr-Latn-RS" sz="2000" b="1" dirty="0">
                <a:solidFill>
                  <a:srgbClr val="333333"/>
                </a:solidFill>
                <a:effectLst>
                  <a:outerShdw blurRad="38100" dist="38100" dir="2700000" algn="tl">
                    <a:srgbClr val="000000"/>
                  </a:outerShdw>
                </a:effectLst>
                <a:latin typeface="Times New Roman" pitchFamily="18" charset="0"/>
              </a:rPr>
              <a:t> je </a:t>
            </a:r>
            <a:r>
              <a:rPr lang="en-US" altLang="sr-Latn-RS" sz="2000" b="1" dirty="0" err="1">
                <a:solidFill>
                  <a:srgbClr val="333333"/>
                </a:solidFill>
                <a:effectLst>
                  <a:outerShdw blurRad="38100" dist="38100" dir="2700000" algn="tl">
                    <a:srgbClr val="000000"/>
                  </a:outerShdw>
                </a:effectLst>
                <a:latin typeface="Times New Roman" pitchFamily="18" charset="0"/>
              </a:rPr>
              <a:t>pokazano</a:t>
            </a:r>
            <a:r>
              <a:rPr lang="en-US" altLang="sr-Latn-RS" sz="2000" b="1" dirty="0">
                <a:solidFill>
                  <a:srgbClr val="333333"/>
                </a:solidFill>
                <a:effectLst>
                  <a:outerShdw blurRad="38100" dist="38100" dir="2700000" algn="tl">
                    <a:srgbClr val="000000"/>
                  </a:outerShdw>
                </a:effectLst>
                <a:latin typeface="Times New Roman" pitchFamily="18" charset="0"/>
              </a:rPr>
              <a:t> da SERS </a:t>
            </a:r>
            <a:r>
              <a:rPr lang="en-US" altLang="sr-Latn-RS" sz="2000" b="1" dirty="0" err="1">
                <a:solidFill>
                  <a:srgbClr val="333333"/>
                </a:solidFill>
                <a:effectLst>
                  <a:outerShdw blurRad="38100" dist="38100" dir="2700000" algn="tl">
                    <a:srgbClr val="000000"/>
                  </a:outerShdw>
                </a:effectLst>
                <a:latin typeface="Times New Roman" pitchFamily="18" charset="0"/>
              </a:rPr>
              <a:t>tehnika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može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doprinos</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u </a:t>
            </a:r>
            <a:r>
              <a:rPr lang="en-US" altLang="sr-Latn-RS" sz="2000" b="1" dirty="0" err="1" smtClean="0">
                <a:solidFill>
                  <a:srgbClr val="333333"/>
                </a:solidFill>
                <a:effectLst>
                  <a:outerShdw blurRad="38100" dist="38100" dir="2700000" algn="tl">
                    <a:srgbClr val="000000"/>
                  </a:outerShdw>
                </a:effectLst>
                <a:latin typeface="Times New Roman" pitchFamily="18" charset="0"/>
              </a:rPr>
              <a:t>farmaceutskim</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istraživanjima</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en-U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mn</a:t>
            </a:r>
            <a:r>
              <a:rPr lang="en-US" altLang="sr-Latn-RS" sz="2000" b="1" dirty="0" err="1">
                <a:solidFill>
                  <a:srgbClr val="333333"/>
                </a:solidFill>
                <a:effectLst>
                  <a:outerShdw blurRad="38100" dist="38100" dir="2700000" algn="tl">
                    <a:srgbClr val="000000"/>
                  </a:outerShdw>
                </a:effectLst>
                <a:latin typeface="Times New Roman" pitchFamily="18" charset="0"/>
              </a:rPr>
              <a:t>oga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istraživanja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vršena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polju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konformacionih</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smtClean="0">
                <a:solidFill>
                  <a:srgbClr val="FF0066"/>
                </a:solidFill>
                <a:effectLst>
                  <a:outerShdw blurRad="38100" dist="38100" dir="2700000" algn="tl">
                    <a:srgbClr val="000000"/>
                  </a:outerShdw>
                </a:effectLst>
                <a:latin typeface="Times New Roman" pitchFamily="18" charset="0"/>
              </a:rPr>
              <a:t>promena</a:t>
            </a:r>
            <a:r>
              <a:rPr lang="sr-Latn-CS" altLang="sr-Latn-RS" sz="2000" b="1" dirty="0" smtClean="0">
                <a:solidFill>
                  <a:srgbClr val="333333"/>
                </a:solidFill>
                <a:effectLst>
                  <a:outerShdw blurRad="38100" dist="38100" dir="2700000" algn="tl">
                    <a:srgbClr val="000000"/>
                  </a:outerShdw>
                </a:effectLst>
                <a:latin typeface="Times New Roman" pitchFamily="18" charset="0"/>
              </a:rPr>
              <a:t>:</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samih</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molekula</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a:solidFill>
                  <a:srgbClr val="333333"/>
                </a:solidFill>
                <a:effectLst>
                  <a:outerShdw blurRad="38100" dist="38100" dir="2700000" algn="tl">
                    <a:srgbClr val="000000"/>
                  </a:outerShdw>
                </a:effectLst>
                <a:latin typeface="Times New Roman" pitchFamily="18" charset="0"/>
              </a:rPr>
              <a:t>DNK </a:t>
            </a:r>
            <a:r>
              <a:rPr lang="sr-Latn-CS" altLang="sr-Latn-RS" sz="2000" b="1" dirty="0">
                <a:solidFill>
                  <a:srgbClr val="333333"/>
                </a:solidFill>
                <a:effectLst>
                  <a:outerShdw blurRad="38100" dist="38100" dir="2700000" algn="tl">
                    <a:srgbClr val="000000"/>
                  </a:outerShdw>
                </a:effectLst>
                <a:latin typeface="Times New Roman" pitchFamily="18" charset="0"/>
              </a:rPr>
              <a:t>i</a:t>
            </a:r>
          </a:p>
          <a:p>
            <a:pPr marL="0" indent="0">
              <a:lnSpc>
                <a:spcPct val="80000"/>
              </a:lnSpc>
              <a:buNone/>
            </a:pP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promena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prouzrokovanih</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interakcijom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aptamer</a:t>
            </a:r>
            <a:r>
              <a:rPr lang="en-US" altLang="sr-Latn-RS" sz="2000" b="1" dirty="0">
                <a:solidFill>
                  <a:srgbClr val="FF0066"/>
                </a:solidFill>
                <a:effectLst>
                  <a:outerShdw blurRad="38100" dist="38100" dir="2700000" algn="tl">
                    <a:srgbClr val="000000"/>
                  </a:outerShdw>
                </a:effectLst>
                <a:latin typeface="Times New Roman" pitchFamily="18" charset="0"/>
              </a:rPr>
              <a:t>*-</a:t>
            </a:r>
            <a:r>
              <a:rPr lang="en-US" altLang="sr-Latn-RS" sz="2000" b="1" dirty="0" err="1">
                <a:solidFill>
                  <a:srgbClr val="FF0066"/>
                </a:solidFill>
                <a:effectLst>
                  <a:outerShdw blurRad="38100" dist="38100" dir="2700000" algn="tl">
                    <a:srgbClr val="000000"/>
                  </a:outerShdw>
                </a:effectLst>
                <a:latin typeface="Times New Roman" pitchFamily="18" charset="0"/>
              </a:rPr>
              <a:t>analit</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i="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en-US" altLang="sr-Latn-RS" sz="2000" b="1" i="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2000" b="1" i="1" dirty="0">
                <a:solidFill>
                  <a:srgbClr val="FF0066"/>
                </a:solidFill>
                <a:effectLst>
                  <a:outerShdw blurRad="38100" dist="38100" dir="2700000" algn="tl">
                    <a:srgbClr val="000000"/>
                  </a:outerShdw>
                </a:effectLst>
                <a:latin typeface="Times New Roman" pitchFamily="18" charset="0"/>
              </a:rPr>
              <a:t>*</a:t>
            </a:r>
            <a:r>
              <a:rPr lang="sr-Latn-CS" altLang="sr-Latn-RS" sz="2000" b="1" i="1" dirty="0">
                <a:solidFill>
                  <a:srgbClr val="FF0066"/>
                </a:solidFill>
                <a:effectLst>
                  <a:outerShdw blurRad="38100" dist="38100" dir="2700000" algn="tl">
                    <a:srgbClr val="000000"/>
                  </a:outerShdw>
                </a:effectLst>
                <a:latin typeface="Times New Roman" pitchFamily="18" charset="0"/>
              </a:rPr>
              <a:t>a</a:t>
            </a:r>
            <a:r>
              <a:rPr lang="en-US" altLang="sr-Latn-RS" sz="1800" b="1" i="1" dirty="0" err="1">
                <a:solidFill>
                  <a:srgbClr val="FF0066"/>
                </a:solidFill>
                <a:effectLst>
                  <a:outerShdw blurRad="38100" dist="38100" dir="2700000" algn="tl">
                    <a:srgbClr val="000000"/>
                  </a:outerShdw>
                </a:effectLst>
                <a:latin typeface="Times New Roman" pitchFamily="18" charset="0"/>
              </a:rPr>
              <a:t>ptameri</a:t>
            </a:r>
            <a:r>
              <a:rPr lang="sr-Latn-C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su</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oligonukleinske</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kiseline</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ili</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peptidi</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koji</a:t>
            </a:r>
            <a:r>
              <a:rPr lang="en-US" altLang="sr-Latn-RS" sz="1800" b="1" i="1" dirty="0">
                <a:solidFill>
                  <a:srgbClr val="333333"/>
                </a:solidFill>
                <a:effectLst>
                  <a:outerShdw blurRad="38100" dist="38100" dir="2700000" algn="tl">
                    <a:srgbClr val="000000"/>
                  </a:outerShdw>
                </a:effectLst>
                <a:latin typeface="Times New Roman" pitchFamily="18" charset="0"/>
              </a:rPr>
              <a:t> se </a:t>
            </a:r>
            <a:r>
              <a:rPr lang="en-US" altLang="sr-Latn-RS" sz="1800" b="1" i="1" dirty="0" err="1">
                <a:solidFill>
                  <a:srgbClr val="333333"/>
                </a:solidFill>
                <a:effectLst>
                  <a:outerShdw blurRad="38100" dist="38100" dir="2700000" algn="tl">
                    <a:srgbClr val="000000"/>
                  </a:outerShdw>
                </a:effectLst>
                <a:latin typeface="Times New Roman" pitchFamily="18" charset="0"/>
              </a:rPr>
              <a:t>vezuju</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za</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specifične</a:t>
            </a:r>
            <a:r>
              <a:rPr lang="en-US" altLang="sr-Latn-RS" sz="1800" b="1" i="1" dirty="0">
                <a:solidFill>
                  <a:srgbClr val="333333"/>
                </a:solidFill>
                <a:effectLst>
                  <a:outerShdw blurRad="38100" dist="38100" dir="2700000" algn="tl">
                    <a:srgbClr val="000000"/>
                  </a:outerShdw>
                </a:effectLst>
                <a:latin typeface="Times New Roman" pitchFamily="18" charset="0"/>
              </a:rPr>
              <a:t> male </a:t>
            </a:r>
            <a:r>
              <a:rPr lang="en-US" altLang="sr-Latn-RS" sz="1800" b="1" i="1" dirty="0" err="1">
                <a:solidFill>
                  <a:srgbClr val="333333"/>
                </a:solidFill>
                <a:effectLst>
                  <a:outerShdw blurRad="38100" dist="38100" dir="2700000" algn="tl">
                    <a:srgbClr val="000000"/>
                  </a:outerShdw>
                </a:effectLst>
                <a:latin typeface="Times New Roman" pitchFamily="18" charset="0"/>
              </a:rPr>
              <a:t>ili</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velike</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smtClean="0">
                <a:solidFill>
                  <a:srgbClr val="333333"/>
                </a:solidFill>
                <a:effectLst>
                  <a:outerShdw blurRad="38100" dist="38100" dir="2700000" algn="tl">
                    <a:srgbClr val="000000"/>
                  </a:outerShdw>
                </a:effectLst>
                <a:latin typeface="Times New Roman" pitchFamily="18" charset="0"/>
              </a:rPr>
              <a:t>molekule</a:t>
            </a:r>
            <a:r>
              <a:rPr lang="en-US" altLang="sr-Latn-RS" sz="1800" b="1" i="1" dirty="0" smtClean="0">
                <a:solidFill>
                  <a:srgbClr val="333333"/>
                </a:solidFill>
                <a:effectLst>
                  <a:outerShdw blurRad="38100" dist="38100" dir="2700000" algn="tl">
                    <a:srgbClr val="000000"/>
                  </a:outerShdw>
                </a:effectLst>
                <a:latin typeface="Times New Roman" pitchFamily="18" charset="0"/>
              </a:rPr>
              <a:t> </a:t>
            </a:r>
            <a:r>
              <a:rPr lang="en-US" altLang="sr-Latn-RS" sz="1800" b="1" i="1" dirty="0">
                <a:solidFill>
                  <a:srgbClr val="333333"/>
                </a:solidFill>
                <a:effectLst>
                  <a:outerShdw blurRad="38100" dist="38100" dir="2700000" algn="tl">
                    <a:srgbClr val="000000"/>
                  </a:outerShdw>
                </a:effectLst>
                <a:latin typeface="Times New Roman" pitchFamily="18" charset="0"/>
              </a:rPr>
              <a:t>(</a:t>
            </a:r>
            <a:r>
              <a:rPr lang="en-US" altLang="sr-Latn-RS" sz="1800" b="1" i="1" dirty="0" err="1">
                <a:solidFill>
                  <a:srgbClr val="333333"/>
                </a:solidFill>
                <a:effectLst>
                  <a:outerShdw blurRad="38100" dist="38100" dir="2700000" algn="tl">
                    <a:srgbClr val="000000"/>
                  </a:outerShdw>
                </a:effectLst>
                <a:latin typeface="Times New Roman" pitchFamily="18" charset="0"/>
              </a:rPr>
              <a:t>proteine</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nukleinske</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kiseline</a:t>
            </a:r>
            <a:r>
              <a:rPr lang="en-US" altLang="sr-Latn-RS" sz="1800" b="1" i="1" dirty="0">
                <a:solidFill>
                  <a:srgbClr val="333333"/>
                </a:solidFill>
                <a:effectLst>
                  <a:outerShdw blurRad="38100" dist="38100" dir="2700000" algn="tl">
                    <a:srgbClr val="000000"/>
                  </a:outerShdw>
                </a:effectLst>
                <a:latin typeface="Times New Roman" pitchFamily="18" charset="0"/>
              </a:rPr>
              <a:t> pa </a:t>
            </a:r>
            <a:r>
              <a:rPr lang="en-US" altLang="sr-Latn-RS" sz="1800" b="1" i="1" dirty="0" err="1">
                <a:solidFill>
                  <a:srgbClr val="333333"/>
                </a:solidFill>
                <a:effectLst>
                  <a:outerShdw blurRad="38100" dist="38100" dir="2700000" algn="tl">
                    <a:srgbClr val="000000"/>
                  </a:outerShdw>
                </a:effectLst>
                <a:latin typeface="Times New Roman" pitchFamily="18" charset="0"/>
              </a:rPr>
              <a:t>čak</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i</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ćelije</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tkiva</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i</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organizme</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omogućavajući</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smtClean="0">
                <a:solidFill>
                  <a:srgbClr val="333333"/>
                </a:solidFill>
                <a:effectLst>
                  <a:outerShdw blurRad="38100" dist="38100" dir="2700000" algn="tl">
                    <a:srgbClr val="000000"/>
                  </a:outerShdw>
                </a:effectLst>
                <a:latin typeface="Times New Roman" pitchFamily="18" charset="0"/>
              </a:rPr>
              <a:t>time</a:t>
            </a:r>
            <a:r>
              <a:rPr lang="sr-Latn-CS" altLang="sr-Latn-RS" sz="1800" b="1" i="1" dirty="0" smtClean="0">
                <a:solidFill>
                  <a:srgbClr val="333333"/>
                </a:solidFill>
                <a:effectLst>
                  <a:outerShdw blurRad="38100" dist="38100" dir="2700000" algn="tl">
                    <a:srgbClr val="000000"/>
                  </a:outerShdw>
                </a:effectLst>
                <a:latin typeface="Times New Roman" pitchFamily="18" charset="0"/>
              </a:rPr>
              <a:t> </a:t>
            </a:r>
            <a:r>
              <a:rPr lang="en-US" altLang="sr-Latn-RS" sz="1800" b="1" i="1" dirty="0" smtClean="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praćenje</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njihove</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koncentracije</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ili</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konformacionih</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promena</a:t>
            </a:r>
            <a:endParaRPr lang="sr-Latn-CS" altLang="sr-Latn-RS" sz="1800" b="1" i="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i="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i="1" dirty="0" smtClean="0">
                <a:solidFill>
                  <a:srgbClr val="333333"/>
                </a:solidFill>
                <a:effectLst>
                  <a:outerShdw blurRad="38100" dist="38100" dir="2700000" algn="tl">
                    <a:srgbClr val="000000"/>
                  </a:outerShdw>
                </a:effectLst>
                <a:latin typeface="Times New Roman" pitchFamily="18" charset="0"/>
              </a:rPr>
              <a:t>z</a:t>
            </a:r>
            <a:r>
              <a:rPr lang="en-US" altLang="sr-Latn-RS" sz="1800" b="1" i="1" dirty="0">
                <a:solidFill>
                  <a:srgbClr val="333333"/>
                </a:solidFill>
                <a:effectLst>
                  <a:outerShdw blurRad="38100" dist="38100" dir="2700000" algn="tl">
                    <a:srgbClr val="000000"/>
                  </a:outerShdw>
                </a:effectLst>
                <a:latin typeface="Times New Roman" pitchFamily="18" charset="0"/>
              </a:rPr>
              <a:t>a </a:t>
            </a:r>
            <a:r>
              <a:rPr lang="en-US" altLang="sr-Latn-RS" sz="1800" b="1" i="1" dirty="0" err="1">
                <a:solidFill>
                  <a:srgbClr val="333333"/>
                </a:solidFill>
                <a:effectLst>
                  <a:outerShdw blurRad="38100" dist="38100" dir="2700000" algn="tl">
                    <a:srgbClr val="000000"/>
                  </a:outerShdw>
                </a:effectLst>
                <a:latin typeface="Times New Roman" pitchFamily="18" charset="0"/>
              </a:rPr>
              <a:t>aptamere</a:t>
            </a:r>
            <a:r>
              <a:rPr lang="en-US" altLang="sr-Latn-RS" sz="1800" b="1" i="1" dirty="0">
                <a:solidFill>
                  <a:srgbClr val="333333"/>
                </a:solidFill>
                <a:effectLst>
                  <a:outerShdw blurRad="38100" dist="38100" dir="2700000" algn="tl">
                    <a:srgbClr val="000000"/>
                  </a:outerShdw>
                </a:effectLst>
                <a:latin typeface="Times New Roman" pitchFamily="18" charset="0"/>
              </a:rPr>
              <a:t> se </a:t>
            </a:r>
            <a:r>
              <a:rPr lang="en-US" altLang="sr-Latn-RS" sz="1800" b="1" i="1" dirty="0" err="1">
                <a:solidFill>
                  <a:srgbClr val="333333"/>
                </a:solidFill>
                <a:effectLst>
                  <a:outerShdw blurRad="38100" dist="38100" dir="2700000" algn="tl">
                    <a:srgbClr val="000000"/>
                  </a:outerShdw>
                </a:effectLst>
                <a:latin typeface="Times New Roman" pitchFamily="18" charset="0"/>
              </a:rPr>
              <a:t>obično</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uzimaju</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delovi</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lanaca</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prirodnih</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smtClean="0">
                <a:solidFill>
                  <a:srgbClr val="333333"/>
                </a:solidFill>
                <a:effectLst>
                  <a:outerShdw blurRad="38100" dist="38100" dir="2700000" algn="tl">
                    <a:srgbClr val="000000"/>
                  </a:outerShdw>
                </a:effectLst>
                <a:latin typeface="Times New Roman" pitchFamily="18" charset="0"/>
              </a:rPr>
              <a:t>molekula</a:t>
            </a:r>
            <a:endParaRPr lang="sr-Latn-RS" altLang="sr-Latn-RS" sz="1800" b="1" i="1" dirty="0" smtClean="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endParaRPr lang="sr-Latn-CS" altLang="sr-Latn-RS" sz="1800" b="1" i="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800" b="1" i="1" dirty="0" smtClean="0">
                <a:solidFill>
                  <a:srgbClr val="333333"/>
                </a:solidFill>
                <a:effectLst>
                  <a:outerShdw blurRad="38100" dist="38100" dir="2700000" algn="tl">
                    <a:srgbClr val="000000"/>
                  </a:outerShdw>
                </a:effectLst>
                <a:latin typeface="Times New Roman" pitchFamily="18" charset="0"/>
              </a:rPr>
              <a:t>DNK </a:t>
            </a:r>
            <a:r>
              <a:rPr lang="en-US" altLang="sr-Latn-RS" sz="1800" b="1" i="1" dirty="0" err="1">
                <a:solidFill>
                  <a:srgbClr val="333333"/>
                </a:solidFill>
                <a:effectLst>
                  <a:outerShdw blurRad="38100" dist="38100" dir="2700000" algn="tl">
                    <a:srgbClr val="000000"/>
                  </a:outerShdw>
                </a:effectLst>
                <a:latin typeface="Times New Roman" pitchFamily="18" charset="0"/>
              </a:rPr>
              <a:t>aptameri</a:t>
            </a:r>
            <a:r>
              <a:rPr lang="en-US" altLang="sr-Latn-RS" sz="1800" b="1" i="1" dirty="0">
                <a:solidFill>
                  <a:srgbClr val="333333"/>
                </a:solidFill>
                <a:effectLst>
                  <a:outerShdw blurRad="38100" dist="38100" dir="2700000" algn="tl">
                    <a:srgbClr val="000000"/>
                  </a:outerShdw>
                </a:effectLst>
                <a:latin typeface="Times New Roman" pitchFamily="18" charset="0"/>
              </a:rPr>
              <a:t> se </a:t>
            </a:r>
            <a:r>
              <a:rPr lang="en-US" altLang="sr-Latn-RS" sz="1800" b="1" i="1" dirty="0" err="1">
                <a:solidFill>
                  <a:srgbClr val="333333"/>
                </a:solidFill>
                <a:effectLst>
                  <a:outerShdw blurRad="38100" dist="38100" dir="2700000" algn="tl">
                    <a:srgbClr val="000000"/>
                  </a:outerShdw>
                </a:effectLst>
                <a:latin typeface="Times New Roman" pitchFamily="18" charset="0"/>
              </a:rPr>
              <a:t>obično</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sr-Latn-C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sastoje</a:t>
            </a:r>
            <a:r>
              <a:rPr lang="sr-Latn-C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a:solidFill>
                  <a:srgbClr val="333333"/>
                </a:solidFill>
                <a:effectLst>
                  <a:outerShdw blurRad="38100" dist="38100" dir="2700000" algn="tl">
                    <a:srgbClr val="000000"/>
                  </a:outerShdw>
                </a:effectLst>
                <a:latin typeface="Times New Roman" pitchFamily="18" charset="0"/>
              </a:rPr>
              <a:t> od </a:t>
            </a:r>
            <a:r>
              <a:rPr lang="en-US" altLang="sr-Latn-RS" sz="1800" b="1" i="1" dirty="0" err="1">
                <a:solidFill>
                  <a:srgbClr val="333333"/>
                </a:solidFill>
                <a:effectLst>
                  <a:outerShdw blurRad="38100" dist="38100" dir="2700000" algn="tl">
                    <a:srgbClr val="000000"/>
                  </a:outerShdw>
                </a:effectLst>
                <a:latin typeface="Times New Roman" pitchFamily="18" charset="0"/>
              </a:rPr>
              <a:t>kraćih</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nizova</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err="1">
                <a:solidFill>
                  <a:srgbClr val="333333"/>
                </a:solidFill>
                <a:effectLst>
                  <a:outerShdw blurRad="38100" dist="38100" dir="2700000" algn="tl">
                    <a:srgbClr val="000000"/>
                  </a:outerShdw>
                </a:effectLst>
                <a:latin typeface="Times New Roman" pitchFamily="18" charset="0"/>
              </a:rPr>
              <a:t>oligonukleotida</a:t>
            </a:r>
            <a:endParaRPr lang="en-US" altLang="sr-Latn-RS" sz="1800" b="1" i="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74499">
                                            <p:txEl>
                                              <p:pRg st="0" end="0"/>
                                            </p:txEl>
                                          </p:spTgt>
                                        </p:tgtEl>
                                        <p:attrNameLst>
                                          <p:attrName>style.visibility</p:attrName>
                                        </p:attrNameLst>
                                      </p:cBhvr>
                                      <p:to>
                                        <p:strVal val="visible"/>
                                      </p:to>
                                    </p:set>
                                    <p:animEffect transition="in" filter="fade">
                                      <p:cBhvr>
                                        <p:cTn id="7" dur="1000"/>
                                        <p:tgtEl>
                                          <p:spTgt spid="874499">
                                            <p:txEl>
                                              <p:pRg st="0" end="0"/>
                                            </p:txEl>
                                          </p:spTgt>
                                        </p:tgtEl>
                                      </p:cBhvr>
                                    </p:animEffect>
                                    <p:anim calcmode="lin" valueType="num">
                                      <p:cBhvr>
                                        <p:cTn id="8" dur="1000" fill="hold"/>
                                        <p:tgtEl>
                                          <p:spTgt spid="87449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7449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74499">
                                            <p:txEl>
                                              <p:pRg st="2" end="2"/>
                                            </p:txEl>
                                          </p:spTgt>
                                        </p:tgtEl>
                                        <p:attrNameLst>
                                          <p:attrName>style.visibility</p:attrName>
                                        </p:attrNameLst>
                                      </p:cBhvr>
                                      <p:to>
                                        <p:strVal val="visible"/>
                                      </p:to>
                                    </p:set>
                                    <p:animEffect transition="in" filter="fade">
                                      <p:cBhvr>
                                        <p:cTn id="12" dur="1000"/>
                                        <p:tgtEl>
                                          <p:spTgt spid="874499">
                                            <p:txEl>
                                              <p:pRg st="2" end="2"/>
                                            </p:txEl>
                                          </p:spTgt>
                                        </p:tgtEl>
                                      </p:cBhvr>
                                    </p:animEffect>
                                    <p:anim calcmode="lin" valueType="num">
                                      <p:cBhvr>
                                        <p:cTn id="13" dur="1000" fill="hold"/>
                                        <p:tgtEl>
                                          <p:spTgt spid="874499">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87449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874499">
                                            <p:txEl>
                                              <p:pRg st="4" end="4"/>
                                            </p:txEl>
                                          </p:spTgt>
                                        </p:tgtEl>
                                        <p:attrNameLst>
                                          <p:attrName>style.visibility</p:attrName>
                                        </p:attrNameLst>
                                      </p:cBhvr>
                                      <p:to>
                                        <p:strVal val="visible"/>
                                      </p:to>
                                    </p:set>
                                    <p:animEffect transition="in" filter="barn(inVertical)">
                                      <p:cBhvr>
                                        <p:cTn id="19" dur="500"/>
                                        <p:tgtEl>
                                          <p:spTgt spid="874499">
                                            <p:txEl>
                                              <p:pRg st="4" end="4"/>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874499">
                                            <p:txEl>
                                              <p:pRg st="5" end="5"/>
                                            </p:txEl>
                                          </p:spTgt>
                                        </p:tgtEl>
                                        <p:attrNameLst>
                                          <p:attrName>style.visibility</p:attrName>
                                        </p:attrNameLst>
                                      </p:cBhvr>
                                      <p:to>
                                        <p:strVal val="visible"/>
                                      </p:to>
                                    </p:set>
                                    <p:animEffect transition="in" filter="barn(inVertical)">
                                      <p:cBhvr>
                                        <p:cTn id="22" dur="500"/>
                                        <p:tgtEl>
                                          <p:spTgt spid="874499">
                                            <p:txEl>
                                              <p:pRg st="5" end="5"/>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874499">
                                            <p:txEl>
                                              <p:pRg st="6" end="6"/>
                                            </p:txEl>
                                          </p:spTgt>
                                        </p:tgtEl>
                                        <p:attrNameLst>
                                          <p:attrName>style.visibility</p:attrName>
                                        </p:attrNameLst>
                                      </p:cBhvr>
                                      <p:to>
                                        <p:strVal val="visible"/>
                                      </p:to>
                                    </p:set>
                                    <p:animEffect transition="in" filter="barn(inVertical)">
                                      <p:cBhvr>
                                        <p:cTn id="25" dur="500"/>
                                        <p:tgtEl>
                                          <p:spTgt spid="874499">
                                            <p:txEl>
                                              <p:pRg st="6" end="6"/>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874499">
                                            <p:txEl>
                                              <p:pRg st="10" end="10"/>
                                            </p:txEl>
                                          </p:spTgt>
                                        </p:tgtEl>
                                        <p:attrNameLst>
                                          <p:attrName>style.visibility</p:attrName>
                                        </p:attrNameLst>
                                      </p:cBhvr>
                                      <p:to>
                                        <p:strVal val="visible"/>
                                      </p:to>
                                    </p:set>
                                    <p:animEffect transition="in" filter="barn(inVertical)">
                                      <p:cBhvr>
                                        <p:cTn id="28" dur="500"/>
                                        <p:tgtEl>
                                          <p:spTgt spid="874499">
                                            <p:txEl>
                                              <p:pRg st="10" end="10"/>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874499">
                                            <p:txEl>
                                              <p:pRg st="12" end="12"/>
                                            </p:txEl>
                                          </p:spTgt>
                                        </p:tgtEl>
                                        <p:attrNameLst>
                                          <p:attrName>style.visibility</p:attrName>
                                        </p:attrNameLst>
                                      </p:cBhvr>
                                      <p:to>
                                        <p:strVal val="visible"/>
                                      </p:to>
                                    </p:set>
                                    <p:animEffect transition="in" filter="barn(inVertical)">
                                      <p:cBhvr>
                                        <p:cTn id="31" dur="500"/>
                                        <p:tgtEl>
                                          <p:spTgt spid="874499">
                                            <p:txEl>
                                              <p:pRg st="12" end="12"/>
                                            </p:txEl>
                                          </p:spTgt>
                                        </p:tgtEl>
                                      </p:cBhvr>
                                    </p:animEffect>
                                  </p:childTnLst>
                                </p:cTn>
                              </p:par>
                              <p:par>
                                <p:cTn id="32" presetID="16" presetClass="entr" presetSubtype="21" fill="hold" nodeType="withEffect">
                                  <p:stCondLst>
                                    <p:cond delay="0"/>
                                  </p:stCondLst>
                                  <p:childTnLst>
                                    <p:set>
                                      <p:cBhvr>
                                        <p:cTn id="33" dur="1" fill="hold">
                                          <p:stCondLst>
                                            <p:cond delay="0"/>
                                          </p:stCondLst>
                                        </p:cTn>
                                        <p:tgtEl>
                                          <p:spTgt spid="874499">
                                            <p:txEl>
                                              <p:pRg st="14" end="14"/>
                                            </p:txEl>
                                          </p:spTgt>
                                        </p:tgtEl>
                                        <p:attrNameLst>
                                          <p:attrName>style.visibility</p:attrName>
                                        </p:attrNameLst>
                                      </p:cBhvr>
                                      <p:to>
                                        <p:strVal val="visible"/>
                                      </p:to>
                                    </p:set>
                                    <p:animEffect transition="in" filter="barn(inVertical)">
                                      <p:cBhvr>
                                        <p:cTn id="34" dur="500"/>
                                        <p:tgtEl>
                                          <p:spTgt spid="874499">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331" name="Rectangle 3"/>
          <p:cNvSpPr>
            <a:spLocks noGrp="1" noChangeArrowheads="1"/>
          </p:cNvSpPr>
          <p:nvPr>
            <p:ph type="body" idx="1"/>
          </p:nvPr>
        </p:nvSpPr>
        <p:spPr>
          <a:xfrm>
            <a:off x="228600" y="228600"/>
            <a:ext cx="8686800" cy="4800600"/>
          </a:xfrm>
        </p:spPr>
        <p:txBody>
          <a:bodyPr/>
          <a:lstStyle/>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b) </a:t>
            </a:r>
            <a:r>
              <a:rPr lang="en-US" altLang="sr-Latn-RS" sz="2400" b="1" u="sng" dirty="0" err="1">
                <a:solidFill>
                  <a:srgbClr val="333333"/>
                </a:solidFill>
                <a:effectLst>
                  <a:outerShdw blurRad="38100" dist="38100" dir="2700000" algn="tl">
                    <a:srgbClr val="000000"/>
                  </a:outerShdw>
                </a:effectLst>
                <a:latin typeface="Times New Roman" pitchFamily="18" charset="0"/>
              </a:rPr>
              <a:t>Indirektn</a:t>
            </a:r>
            <a:r>
              <a:rPr lang="sr-Latn-CS" altLang="sr-Latn-RS" sz="2400" b="1" u="sng" dirty="0">
                <a:solidFill>
                  <a:srgbClr val="333333"/>
                </a:solidFill>
                <a:effectLst>
                  <a:outerShdw blurRad="38100" dist="38100" dir="2700000" algn="tl">
                    <a:srgbClr val="000000"/>
                  </a:outerShdw>
                </a:effectLst>
                <a:latin typeface="Times New Roman" pitchFamily="18" charset="0"/>
              </a:rPr>
              <a:t>a analiza</a:t>
            </a:r>
            <a:r>
              <a:rPr lang="en-US" altLang="sr-Latn-RS" sz="2400" b="1" u="sng" dirty="0">
                <a:solidFill>
                  <a:srgbClr val="333333"/>
                </a:solidFill>
                <a:effectLst>
                  <a:outerShdw blurRad="38100" dist="38100" dir="2700000" algn="tl">
                    <a:srgbClr val="000000"/>
                  </a:outerShdw>
                </a:effectLst>
                <a:latin typeface="Times New Roman" pitchFamily="18" charset="0"/>
              </a:rPr>
              <a:t> DNK</a:t>
            </a:r>
            <a:endParaRPr lang="sr-Latn-CS"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2400" b="1" u="sng" dirty="0">
              <a:effectLst>
                <a:outerShdw blurRad="38100" dist="38100" dir="2700000" algn="tl">
                  <a:srgbClr val="FFFFFF"/>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i</a:t>
            </a:r>
            <a:r>
              <a:rPr lang="en-US" altLang="sr-Latn-RS" sz="2000" b="1" dirty="0" err="1">
                <a:solidFill>
                  <a:srgbClr val="333333"/>
                </a:solidFill>
                <a:effectLst>
                  <a:outerShdw blurRad="38100" dist="38100" dir="2700000" algn="tl">
                    <a:srgbClr val="000000"/>
                  </a:outerShdw>
                </a:effectLst>
                <a:latin typeface="Times New Roman" pitchFamily="18" charset="0"/>
              </a:rPr>
              <a:t>ndirektn</a:t>
            </a:r>
            <a:r>
              <a:rPr lang="sr-Latn-CS" altLang="sr-Latn-RS" sz="2000" b="1" dirty="0">
                <a:solidFill>
                  <a:srgbClr val="333333"/>
                </a:solidFill>
                <a:effectLst>
                  <a:outerShdw blurRad="38100" dist="38100" dir="2700000" algn="tl">
                    <a:srgbClr val="000000"/>
                  </a:outerShdw>
                </a:effectLst>
                <a:latin typeface="Times New Roman" pitchFamily="18" charset="0"/>
              </a:rPr>
              <a:t>a analiza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molekula</a:t>
            </a:r>
            <a:r>
              <a:rPr lang="en-US" altLang="sr-Latn-RS" sz="2000" b="1" dirty="0">
                <a:solidFill>
                  <a:srgbClr val="333333"/>
                </a:solidFill>
                <a:effectLst>
                  <a:outerShdw blurRad="38100" dist="38100" dir="2700000" algn="tl">
                    <a:srgbClr val="000000"/>
                  </a:outerShdw>
                </a:effectLst>
                <a:latin typeface="Times New Roman" pitchFamily="18" charset="0"/>
              </a:rPr>
              <a:t> DNK je </a:t>
            </a:r>
            <a:r>
              <a:rPr lang="en-US" altLang="sr-Latn-RS" sz="2000" b="1" dirty="0" err="1" smtClean="0">
                <a:solidFill>
                  <a:srgbClr val="333333"/>
                </a:solidFill>
                <a:effectLst>
                  <a:outerShdw blurRad="38100" dist="38100" dir="2700000" algn="tl">
                    <a:srgbClr val="000000"/>
                  </a:outerShdw>
                </a:effectLst>
                <a:latin typeface="Times New Roman" pitchFamily="18" charset="0"/>
              </a:rPr>
              <a:t>mnogo</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šire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rasprostranjen</a:t>
            </a:r>
            <a:r>
              <a:rPr lang="sr-Latn-CS" altLang="sr-Latn-RS" sz="2000" b="1" dirty="0" smtClean="0">
                <a:solidFill>
                  <a:srgbClr val="333333"/>
                </a:solidFill>
                <a:effectLst>
                  <a:outerShdw blurRad="38100" dist="38100" dir="2700000" algn="tl">
                    <a:srgbClr val="000000"/>
                  </a:outerShdw>
                </a:effectLst>
                <a:latin typeface="Times New Roman" pitchFamily="18" charset="0"/>
              </a:rPr>
              <a:t>a </a:t>
            </a:r>
            <a:r>
              <a:rPr lang="en-US" altLang="sr-Latn-RS" sz="2000" b="1" dirty="0" smtClean="0">
                <a:solidFill>
                  <a:srgbClr val="333333"/>
                </a:solidFill>
                <a:effectLst>
                  <a:outerShdw blurRad="38100" dist="38100" dir="2700000" algn="tl">
                    <a:srgbClr val="000000"/>
                  </a:outerShdw>
                </a:effectLst>
                <a:latin typeface="Times New Roman" pitchFamily="18" charset="0"/>
              </a:rPr>
              <a:t>od </a:t>
            </a:r>
            <a:r>
              <a:rPr lang="en-US" altLang="sr-Latn-RS" sz="2000" b="1" dirty="0" err="1">
                <a:solidFill>
                  <a:srgbClr val="333333"/>
                </a:solidFill>
                <a:effectLst>
                  <a:outerShdw blurRad="38100" dist="38100" dir="2700000" algn="tl">
                    <a:srgbClr val="000000"/>
                  </a:outerShdw>
                </a:effectLst>
                <a:latin typeface="Times New Roman" pitchFamily="18" charset="0"/>
              </a:rPr>
              <a:t>direktne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metode</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indirektna </a:t>
            </a:r>
            <a:r>
              <a:rPr lang="sr-Latn-CS" altLang="sr-Latn-RS" sz="2000" b="1" dirty="0">
                <a:solidFill>
                  <a:srgbClr val="333333"/>
                </a:solidFill>
                <a:effectLst>
                  <a:outerShdw blurRad="38100" dist="38100" dir="2700000" algn="tl">
                    <a:srgbClr val="000000"/>
                  </a:outerShdw>
                </a:effectLst>
                <a:latin typeface="Times New Roman" pitchFamily="18" charset="0"/>
              </a:rPr>
              <a:t>analiza DNK SERS metodom </a:t>
            </a:r>
            <a:r>
              <a:rPr lang="sr-Latn-CS" altLang="sr-Latn-RS" sz="2000" b="1" dirty="0">
                <a:solidFill>
                  <a:srgbClr val="FF0066"/>
                </a:solidFill>
                <a:effectLst>
                  <a:outerShdw blurRad="38100" dist="38100" dir="2700000" algn="tl">
                    <a:srgbClr val="000000"/>
                  </a:outerShdw>
                </a:effectLst>
                <a:latin typeface="Times New Roman" pitchFamily="18" charset="0"/>
              </a:rPr>
              <a:t>nije </a:t>
            </a:r>
            <a:r>
              <a:rPr lang="sr-Latn-CS" altLang="sr-Latn-RS" sz="2000" b="1" i="1" dirty="0">
                <a:solidFill>
                  <a:srgbClr val="FF0066"/>
                </a:solidFill>
                <a:effectLst>
                  <a:outerShdw blurRad="38100" dist="38100" dir="2700000" algn="tl">
                    <a:srgbClr val="000000"/>
                  </a:outerShdw>
                </a:effectLst>
                <a:latin typeface="Times New Roman" pitchFamily="18" charset="0"/>
              </a:rPr>
              <a:t>“</a:t>
            </a:r>
            <a:r>
              <a:rPr lang="en-US" altLang="sr-Latn-RS" sz="2000" i="1" dirty="0">
                <a:solidFill>
                  <a:srgbClr val="FF0066"/>
                </a:solidFill>
                <a:effectLst>
                  <a:outerShdw blurRad="38100" dist="38100" dir="2700000" algn="tl">
                    <a:srgbClr val="000000"/>
                  </a:outerShdw>
                </a:effectLst>
                <a:latin typeface="Times New Roman" pitchFamily="18" charset="0"/>
              </a:rPr>
              <a:t>sequence specific</a:t>
            </a:r>
            <a:r>
              <a:rPr lang="sr-Latn-CS" altLang="sr-Latn-RS" sz="2000" b="1" dirty="0">
                <a:solidFill>
                  <a:srgbClr val="FF0066"/>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da </a:t>
            </a:r>
            <a:r>
              <a:rPr lang="sr-Latn-CS" altLang="sr-Latn-RS" sz="2000" b="1" dirty="0">
                <a:solidFill>
                  <a:srgbClr val="333333"/>
                </a:solidFill>
                <a:effectLst>
                  <a:outerShdw blurRad="38100" dist="38100" dir="2700000" algn="tl">
                    <a:srgbClr val="000000"/>
                  </a:outerShdw>
                </a:effectLst>
                <a:latin typeface="Times New Roman" pitchFamily="18" charset="0"/>
              </a:rPr>
              <a:t>bi to bila koriste se  fluorescentni reporter molekuli, obeleživači,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(fluorescentne boje) čiji  su </a:t>
            </a:r>
            <a:r>
              <a:rPr lang="sr-Latn-CS" altLang="sr-Latn-RS" sz="2000" b="1" dirty="0" smtClean="0">
                <a:solidFill>
                  <a:srgbClr val="333333"/>
                </a:solidFill>
                <a:effectLst>
                  <a:outerShdw blurRad="38100" dist="38100" dir="2700000" algn="tl">
                    <a:srgbClr val="000000"/>
                  </a:outerShdw>
                </a:effectLst>
                <a:latin typeface="Times New Roman" pitchFamily="18" charset="0"/>
              </a:rPr>
              <a:t>SERS </a:t>
            </a:r>
            <a:r>
              <a:rPr lang="sr-Latn-CS" altLang="sr-Latn-RS" sz="2000" b="1" dirty="0">
                <a:solidFill>
                  <a:srgbClr val="333333"/>
                </a:solidFill>
                <a:effectLst>
                  <a:outerShdw blurRad="38100" dist="38100" dir="2700000" algn="tl">
                    <a:srgbClr val="000000"/>
                  </a:outerShdw>
                </a:effectLst>
                <a:latin typeface="Times New Roman" pitchFamily="18" charset="0"/>
              </a:rPr>
              <a:t>spektri poznati </a:t>
            </a:r>
            <a:r>
              <a:rPr lang="sr-Latn-CS" altLang="sr-Latn-RS" sz="2000" i="1" dirty="0" smtClean="0">
                <a:solidFill>
                  <a:srgbClr val="FF0066"/>
                </a:solidFill>
                <a:effectLst>
                  <a:outerShdw blurRad="38100" dist="38100" dir="2700000" algn="tl">
                    <a:srgbClr val="000000"/>
                  </a:outerShdw>
                </a:effectLst>
                <a:latin typeface="Times New Roman" pitchFamily="18" charset="0"/>
              </a:rPr>
              <a:t>(</a:t>
            </a:r>
            <a:r>
              <a:rPr lang="sr-Latn-CS" altLang="sr-Latn-RS" sz="2000" i="1" dirty="0">
                <a:solidFill>
                  <a:srgbClr val="FF0066"/>
                </a:solidFill>
                <a:effectLst>
                  <a:outerShdw blurRad="38100" dist="38100" dir="2700000" algn="tl">
                    <a:srgbClr val="000000"/>
                  </a:outerShdw>
                </a:effectLst>
                <a:latin typeface="Times New Roman" pitchFamily="18" charset="0"/>
              </a:rPr>
              <a:t>tzv. fluorescent labelling)</a:t>
            </a:r>
          </a:p>
          <a:p>
            <a:pPr>
              <a:lnSpc>
                <a:spcPct val="80000"/>
              </a:lnSpc>
              <a:buFont typeface="Wingdings" panose="05000000000000000000" pitchFamily="2" charset="2"/>
              <a:buChar char="Ø"/>
            </a:pPr>
            <a:endParaRPr lang="sr-Latn-CS" altLang="sr-Latn-RS" sz="2000" i="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p</a:t>
            </a:r>
            <a:r>
              <a:rPr lang="en-US" altLang="sr-Latn-RS" sz="2000" b="1" dirty="0" err="1">
                <a:solidFill>
                  <a:srgbClr val="333333"/>
                </a:solidFill>
                <a:effectLst>
                  <a:outerShdw blurRad="38100" dist="38100" dir="2700000" algn="tl">
                    <a:srgbClr val="000000"/>
                  </a:outerShdw>
                </a:effectLst>
                <a:latin typeface="Times New Roman" pitchFamily="18" charset="0"/>
              </a:rPr>
              <a:t>rilikom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hibridizacije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pomenutog</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 obeleženog </a:t>
            </a:r>
            <a:r>
              <a:rPr lang="en-US" altLang="sr-Latn-RS" sz="2000" b="1" dirty="0" err="1">
                <a:solidFill>
                  <a:srgbClr val="333333"/>
                </a:solidFill>
                <a:effectLst>
                  <a:outerShdw blurRad="38100" dist="38100" dir="2700000" algn="tl">
                    <a:srgbClr val="000000"/>
                  </a:outerShdw>
                </a:effectLst>
                <a:latin typeface="Times New Roman" pitchFamily="18" charset="0"/>
              </a:rPr>
              <a:t>lanca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molekula</a:t>
            </a:r>
            <a:r>
              <a:rPr lang="en-US" altLang="sr-Latn-RS" sz="2000" b="1" dirty="0">
                <a:solidFill>
                  <a:srgbClr val="333333"/>
                </a:solidFill>
                <a:effectLst>
                  <a:outerShdw blurRad="38100" dist="38100" dir="2700000" algn="tl">
                    <a:srgbClr val="000000"/>
                  </a:outerShdw>
                </a:effectLst>
                <a:latin typeface="Times New Roman" pitchFamily="18" charset="0"/>
              </a:rPr>
              <a:t> DNK </a:t>
            </a:r>
            <a:r>
              <a:rPr lang="en-US" altLang="sr-Latn-RS" sz="2000" b="1" dirty="0" err="1">
                <a:solidFill>
                  <a:srgbClr val="333333"/>
                </a:solidFill>
                <a:effectLst>
                  <a:outerShdw blurRad="38100" dist="38100" dir="2700000" algn="tl">
                    <a:srgbClr val="000000"/>
                  </a:outerShdw>
                </a:effectLst>
                <a:latin typeface="Times New Roman" pitchFamily="18" charset="0"/>
              </a:rPr>
              <a:t>sa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drugim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lancem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vezanim</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za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drugi</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supstrat</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postoji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mogućnost</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dobijanja</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a:solidFill>
                  <a:srgbClr val="333333"/>
                </a:solidFill>
                <a:effectLst>
                  <a:outerShdw blurRad="38100" dist="38100" dir="2700000" algn="tl">
                    <a:srgbClr val="000000"/>
                  </a:outerShdw>
                </a:effectLst>
                <a:latin typeface="Times New Roman" pitchFamily="18" charset="0"/>
              </a:rPr>
              <a:t>SERS </a:t>
            </a:r>
            <a:r>
              <a:rPr lang="en-US" altLang="sr-Latn-RS" sz="2000" b="1" dirty="0" err="1">
                <a:solidFill>
                  <a:srgbClr val="333333"/>
                </a:solidFill>
                <a:effectLst>
                  <a:outerShdw blurRad="38100" dist="38100" dir="2700000" algn="tl">
                    <a:srgbClr val="000000"/>
                  </a:outerShdw>
                </a:effectLst>
                <a:latin typeface="Times New Roman" pitchFamily="18" charset="0"/>
              </a:rPr>
              <a:t>ili</a:t>
            </a:r>
            <a:r>
              <a:rPr lang="en-US" altLang="sr-Latn-RS" sz="2000" b="1" dirty="0">
                <a:solidFill>
                  <a:srgbClr val="333333"/>
                </a:solidFill>
                <a:effectLst>
                  <a:outerShdw blurRad="38100" dist="38100" dir="2700000" algn="tl">
                    <a:srgbClr val="000000"/>
                  </a:outerShdw>
                </a:effectLst>
                <a:latin typeface="Times New Roman" pitchFamily="18" charset="0"/>
              </a:rPr>
              <a:t> SERRS </a:t>
            </a:r>
            <a:r>
              <a:rPr lang="en-US" altLang="sr-Latn-RS" sz="2000" b="1" dirty="0" err="1">
                <a:solidFill>
                  <a:srgbClr val="333333"/>
                </a:solidFill>
                <a:effectLst>
                  <a:outerShdw blurRad="38100" dist="38100" dir="2700000" algn="tl">
                    <a:srgbClr val="000000"/>
                  </a:outerShdw>
                </a:effectLst>
                <a:latin typeface="Times New Roman" pitchFamily="18" charset="0"/>
              </a:rPr>
              <a:t>spektra</a:t>
            </a:r>
            <a:r>
              <a:rPr lang="en-US" altLang="sr-Latn-RS" sz="2000" b="1" dirty="0">
                <a:solidFill>
                  <a:srgbClr val="333333"/>
                </a:solidFill>
                <a:effectLst>
                  <a:outerShdw blurRad="38100" dist="38100" dir="2700000" algn="tl">
                    <a:srgbClr val="000000"/>
                  </a:outerShdw>
                </a:effectLst>
                <a:latin typeface="Times New Roman" pitchFamily="18" charset="0"/>
              </a:rPr>
              <a:t> „reporter“ </a:t>
            </a:r>
            <a:r>
              <a:rPr lang="en-US" altLang="sr-Latn-RS" sz="2000" b="1" dirty="0" err="1" smtClean="0">
                <a:solidFill>
                  <a:srgbClr val="333333"/>
                </a:solidFill>
                <a:effectLst>
                  <a:outerShdw blurRad="38100" dist="38100" dir="2700000" algn="tl">
                    <a:srgbClr val="000000"/>
                  </a:outerShdw>
                </a:effectLst>
                <a:latin typeface="Times New Roman" pitchFamily="18" charset="0"/>
              </a:rPr>
              <a:t>molekula</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što</a:t>
            </a:r>
            <a:r>
              <a:rPr lang="en-US" altLang="sr-Latn-RS" sz="2000" b="1" dirty="0">
                <a:solidFill>
                  <a:srgbClr val="333333"/>
                </a:solidFill>
                <a:effectLst>
                  <a:outerShdw blurRad="38100" dist="38100" dir="2700000" algn="tl">
                    <a:srgbClr val="000000"/>
                  </a:outerShdw>
                </a:effectLst>
                <a:latin typeface="Times New Roman" pitchFamily="18" charset="0"/>
              </a:rPr>
              <a:t> je </a:t>
            </a:r>
            <a:r>
              <a:rPr lang="en-US" altLang="sr-Latn-RS" sz="2000" b="1" dirty="0" err="1">
                <a:solidFill>
                  <a:srgbClr val="333333"/>
                </a:solidFill>
                <a:effectLst>
                  <a:outerShdw blurRad="38100" dist="38100" dir="2700000" algn="tl">
                    <a:srgbClr val="000000"/>
                  </a:outerShdw>
                </a:effectLst>
                <a:latin typeface="Times New Roman" pitchFamily="18" charset="0"/>
              </a:rPr>
              <a:t>potvrda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hibridizacije</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smtClean="0">
                <a:solidFill>
                  <a:srgbClr val="333333"/>
                </a:solidFill>
                <a:effectLst>
                  <a:outerShdw blurRad="38100" dist="38100" dir="2700000" algn="tl">
                    <a:srgbClr val="000000"/>
                  </a:outerShdw>
                </a:effectLst>
                <a:latin typeface="Times New Roman" pitchFamily="18" charset="0"/>
              </a:rPr>
              <a:t>DNK </a:t>
            </a:r>
            <a:r>
              <a:rPr lang="en-US" altLang="sr-Latn-RS" sz="2000" b="1" dirty="0" err="1">
                <a:solidFill>
                  <a:srgbClr val="333333"/>
                </a:solidFill>
                <a:effectLst>
                  <a:outerShdw blurRad="38100" dist="38100" dir="2700000" algn="tl">
                    <a:srgbClr val="000000"/>
                  </a:outerShdw>
                </a:effectLst>
                <a:latin typeface="Times New Roman" pitchFamily="18" charset="0"/>
              </a:rPr>
              <a:t>lanaca</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en-US" altLang="sr-Latn-RS" sz="2000" dirty="0"/>
          </a:p>
        </p:txBody>
      </p:sp>
      <p:sp>
        <p:nvSpPr>
          <p:cNvPr id="867335" name="Rectangle 7"/>
          <p:cNvSpPr>
            <a:spLocks noChangeArrowheads="1"/>
          </p:cNvSpPr>
          <p:nvPr/>
        </p:nvSpPr>
        <p:spPr bwMode="auto">
          <a:xfrm>
            <a:off x="228600" y="4737893"/>
            <a:ext cx="4562475" cy="166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buFont typeface="Wingdings" panose="05000000000000000000" pitchFamily="2" charset="2"/>
              <a:buChar char="Ø"/>
            </a:pPr>
            <a:r>
              <a:rPr lang="sr-Latn-CS" altLang="sr-Latn-RS" sz="2000" b="1" dirty="0" smtClean="0">
                <a:solidFill>
                  <a:srgbClr val="FF0066"/>
                </a:solidFill>
                <a:effectLst>
                  <a:outerShdw blurRad="38100" dist="38100" dir="2700000" algn="tl">
                    <a:srgbClr val="000000"/>
                  </a:outerShdw>
                </a:effectLst>
                <a:latin typeface="Times New Roman" pitchFamily="18" charset="0"/>
              </a:rPr>
              <a:t>o</a:t>
            </a:r>
            <a:r>
              <a:rPr lang="en-US" altLang="sr-Latn-RS" sz="2000" b="1" dirty="0" err="1">
                <a:solidFill>
                  <a:srgbClr val="FF0066"/>
                </a:solidFill>
                <a:effectLst>
                  <a:outerShdw blurRad="38100" dist="38100" dir="2700000" algn="tl">
                    <a:srgbClr val="000000"/>
                  </a:outerShdw>
                </a:effectLst>
                <a:latin typeface="Times New Roman" pitchFamily="18" charset="0"/>
              </a:rPr>
              <a:t>vom</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metodologijom</a:t>
            </a:r>
            <a:r>
              <a:rPr lang="en-US" altLang="sr-Latn-RS" sz="2000" b="1" dirty="0">
                <a:solidFill>
                  <a:srgbClr val="FF0066"/>
                </a:solidFill>
                <a:effectLst>
                  <a:outerShdw blurRad="38100" dist="38100" dir="2700000" algn="tl">
                    <a:srgbClr val="000000"/>
                  </a:outerShdw>
                </a:effectLst>
                <a:latin typeface="Times New Roman" pitchFamily="18" charset="0"/>
              </a:rPr>
              <a:t> je </a:t>
            </a:r>
            <a:r>
              <a:rPr lang="en-US" altLang="sr-Latn-RS" sz="2000" b="1" dirty="0" err="1" smtClean="0">
                <a:solidFill>
                  <a:srgbClr val="FF0066"/>
                </a:solidFill>
                <a:effectLst>
                  <a:outerShdw blurRad="38100" dist="38100" dir="2700000" algn="tl">
                    <a:srgbClr val="000000"/>
                  </a:outerShdw>
                </a:effectLst>
                <a:latin typeface="Times New Roman" pitchFamily="18" charset="0"/>
              </a:rPr>
              <a:t>uspešno</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detektovan</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smtClean="0">
                <a:solidFill>
                  <a:srgbClr val="FF0066"/>
                </a:solidFill>
                <a:effectLst>
                  <a:outerShdw blurRad="38100" dist="38100" dir="2700000" algn="tl">
                    <a:srgbClr val="000000"/>
                  </a:outerShdw>
                </a:effectLst>
                <a:latin typeface="Times New Roman" pitchFamily="18" charset="0"/>
              </a:rPr>
              <a:t>gen </a:t>
            </a:r>
            <a:r>
              <a:rPr lang="en-US" altLang="sr-Latn-RS" sz="2000" b="1" dirty="0" err="1" smtClean="0">
                <a:solidFill>
                  <a:srgbClr val="FF0066"/>
                </a:solidFill>
                <a:effectLst>
                  <a:outerShdw blurRad="38100" dist="38100" dir="2700000" algn="tl">
                    <a:srgbClr val="000000"/>
                  </a:outerShdw>
                </a:effectLst>
                <a:latin typeface="Times New Roman" pitchFamily="18" charset="0"/>
              </a:rPr>
              <a:t>tumora</a:t>
            </a:r>
            <a:r>
              <a:rPr lang="en-US" altLang="sr-Latn-RS" sz="2000" b="1" dirty="0" smtClean="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dojke</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en-US" altLang="sr-Latn-RS" sz="2000" b="1" dirty="0">
                <a:solidFill>
                  <a:srgbClr val="FF0066"/>
                </a:solidFill>
                <a:effectLst>
                  <a:outerShdw blurRad="38100" dist="38100" dir="2700000" algn="tl">
                    <a:srgbClr val="000000"/>
                  </a:outerShdw>
                </a:effectLst>
                <a:latin typeface="Times New Roman" pitchFamily="18" charset="0"/>
              </a:rPr>
              <a:t>(BRCA1)  </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endParaRPr lang="en-U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spcBef>
                <a:spcPct val="50000"/>
              </a:spcBef>
            </a:pPr>
            <a:r>
              <a:rPr lang="en-US" altLang="sr-Latn-RS" dirty="0"/>
              <a:t> </a:t>
            </a:r>
          </a:p>
        </p:txBody>
      </p:sp>
      <p:pic>
        <p:nvPicPr>
          <p:cNvPr id="867348"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4217894"/>
            <a:ext cx="2902857" cy="23812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963588"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828800" y="685800"/>
            <a:ext cx="5530850" cy="4525963"/>
          </a:xfrm>
          <a:noFill/>
          <a:ln/>
          <a:effectLst>
            <a:glow rad="228600">
              <a:schemeClr val="accent4">
                <a:satMod val="175000"/>
                <a:alpha val="40000"/>
              </a:schemeClr>
            </a:glow>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3589" name="Rectangle 5"/>
          <p:cNvSpPr>
            <a:spLocks noChangeArrowheads="1"/>
          </p:cNvSpPr>
          <p:nvPr/>
        </p:nvSpPr>
        <p:spPr bwMode="auto">
          <a:xfrm>
            <a:off x="1981200" y="5486400"/>
            <a:ext cx="5715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SERS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sonda</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koja</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se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sastoji</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od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nanočestice</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zlata</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prečnika</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13 nm,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funkcionalizovana</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ramanski</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aktivnim</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obojenim</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oligonukleotidom</a:t>
            </a:r>
            <a:endPar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88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676400"/>
            <a:ext cx="5414962" cy="4232748"/>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88837" name="Rectangle 5"/>
          <p:cNvSpPr>
            <a:spLocks noChangeArrowheads="1"/>
          </p:cNvSpPr>
          <p:nvPr/>
        </p:nvSpPr>
        <p:spPr bwMode="auto">
          <a:xfrm>
            <a:off x="1362754" y="838200"/>
            <a:ext cx="635340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SERS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spektri</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rodamina 6G, fluorescentnog obeleživača, </a:t>
            </a:r>
          </a:p>
          <a:p>
            <a:pPr algn="ct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na Au nanočesticama</a:t>
            </a:r>
            <a:endPar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3" name="Rectangle 3"/>
          <p:cNvSpPr>
            <a:spLocks noGrp="1" noChangeArrowheads="1"/>
          </p:cNvSpPr>
          <p:nvPr>
            <p:ph type="body" idx="1"/>
          </p:nvPr>
        </p:nvSpPr>
        <p:spPr>
          <a:xfrm>
            <a:off x="228600" y="152400"/>
            <a:ext cx="8610600" cy="6477000"/>
          </a:xfrm>
        </p:spPr>
        <p:txBody>
          <a:bodyPr/>
          <a:lstStyle/>
          <a:p>
            <a:pPr>
              <a:lnSpc>
                <a:spcPct val="80000"/>
              </a:lnSpc>
              <a:buFontTx/>
              <a:buNone/>
              <a:tabLst>
                <a:tab pos="914400" algn="l"/>
              </a:tabLst>
            </a:pPr>
            <a:r>
              <a:rPr lang="en-US" altLang="sr-Latn-RS" sz="2400" b="1" u="sng" dirty="0">
                <a:solidFill>
                  <a:srgbClr val="333333"/>
                </a:solidFill>
                <a:effectLst>
                  <a:outerShdw blurRad="38100" dist="38100" dir="2700000" algn="tl">
                    <a:srgbClr val="000000"/>
                  </a:outerShdw>
                </a:effectLst>
                <a:latin typeface="Times New Roman" pitchFamily="18" charset="0"/>
              </a:rPr>
              <a:t>PRIPREMA UZORAKA</a:t>
            </a:r>
            <a:endParaRPr lang="sr-Latn-CS"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914400" algn="l"/>
              </a:tabLst>
            </a:pPr>
            <a:endParaRPr lang="pl-PL" altLang="sr-Latn-RS" sz="1800" b="1" u="sng"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914400" algn="l"/>
              </a:tabLst>
            </a:pPr>
            <a:r>
              <a:rPr lang="pl-PL" altLang="sr-Latn-RS" sz="1800" b="1" dirty="0" smtClean="0">
                <a:solidFill>
                  <a:srgbClr val="4D4D4D"/>
                </a:solidFill>
                <a:effectLst>
                  <a:outerShdw blurRad="38100" dist="38100" dir="2700000" algn="tl">
                    <a:srgbClr val="000000"/>
                  </a:outerShdw>
                </a:effectLst>
                <a:latin typeface="Times New Roman" pitchFamily="18" charset="0"/>
              </a:rPr>
              <a:t>r</a:t>
            </a:r>
            <a:r>
              <a:rPr lang="pl-PL" altLang="sr-Latn-RS" sz="1800" b="1" dirty="0" smtClean="0">
                <a:solidFill>
                  <a:srgbClr val="333333"/>
                </a:solidFill>
                <a:effectLst>
                  <a:outerShdw blurRad="38100" dist="38100" dir="2700000" algn="tl">
                    <a:srgbClr val="000000"/>
                  </a:outerShdw>
                </a:effectLst>
                <a:latin typeface="Times New Roman" pitchFamily="18" charset="0"/>
              </a:rPr>
              <a:t>amanske spektre </a:t>
            </a:r>
            <a:r>
              <a:rPr lang="pl-PL" altLang="sr-Latn-RS" sz="1800" b="1" dirty="0">
                <a:solidFill>
                  <a:srgbClr val="333333"/>
                </a:solidFill>
                <a:effectLst>
                  <a:outerShdw blurRad="38100" dist="38100" dir="2700000" algn="tl">
                    <a:srgbClr val="000000"/>
                  </a:outerShdw>
                </a:effectLst>
                <a:latin typeface="Times New Roman" pitchFamily="18" charset="0"/>
              </a:rPr>
              <a:t>mogu imati:</a:t>
            </a:r>
          </a:p>
          <a:p>
            <a:pPr>
              <a:lnSpc>
                <a:spcPct val="80000"/>
              </a:lnSpc>
              <a:buFontTx/>
              <a:buNone/>
              <a:tabLst>
                <a:tab pos="914400" algn="l"/>
              </a:tabLst>
            </a:pPr>
            <a:r>
              <a:rPr lang="pl-PL" altLang="sr-Latn-RS" sz="1800" b="1" dirty="0">
                <a:solidFill>
                  <a:srgbClr val="333333"/>
                </a:solidFill>
                <a:effectLst>
                  <a:outerShdw blurRad="38100" dist="38100" dir="2700000" algn="tl">
                    <a:srgbClr val="000000"/>
                  </a:outerShdw>
                </a:effectLst>
                <a:latin typeface="Times New Roman" pitchFamily="18" charset="0"/>
              </a:rPr>
              <a:t>          - organski i neorganski uzorci</a:t>
            </a:r>
          </a:p>
          <a:p>
            <a:pPr>
              <a:lnSpc>
                <a:spcPct val="80000"/>
              </a:lnSpc>
              <a:buFontTx/>
              <a:buNone/>
              <a:tabLst>
                <a:tab pos="914400" algn="l"/>
              </a:tabLst>
            </a:pPr>
            <a:r>
              <a:rPr lang="sr-Latn-CS" altLang="sr-Latn-RS" sz="1800" b="1" dirty="0">
                <a:solidFill>
                  <a:srgbClr val="333333"/>
                </a:solidFill>
                <a:effectLst>
                  <a:outerShdw blurRad="38100" dist="38100" dir="2700000" algn="tl">
                    <a:srgbClr val="000000"/>
                  </a:outerShdw>
                </a:effectLst>
                <a:latin typeface="Times New Roman" pitchFamily="18" charset="0"/>
              </a:rPr>
              <a:t>          - </a:t>
            </a:r>
            <a:r>
              <a:rPr lang="fi-FI" altLang="sr-Latn-RS" sz="1800" b="1" dirty="0">
                <a:solidFill>
                  <a:srgbClr val="333333"/>
                </a:solidFill>
                <a:effectLst>
                  <a:outerShdw blurRad="38100" dist="38100" dir="2700000" algn="tl">
                    <a:srgbClr val="000000"/>
                  </a:outerShdw>
                </a:effectLst>
                <a:latin typeface="Times New Roman" pitchFamily="18" charset="0"/>
              </a:rPr>
              <a:t>čvrsti uzorci</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914400" algn="l"/>
              </a:tabLst>
            </a:pP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fi-FI" altLang="sr-Latn-RS" sz="1800" b="1" dirty="0">
                <a:solidFill>
                  <a:srgbClr val="333333"/>
                </a:solidFill>
                <a:effectLst>
                  <a:outerShdw blurRad="38100" dist="38100" dir="2700000" algn="tl">
                    <a:srgbClr val="000000"/>
                  </a:outerShdw>
                </a:effectLst>
                <a:latin typeface="Times New Roman" pitchFamily="18" charset="0"/>
              </a:rPr>
              <a:t> tečnosti</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914400" algn="l"/>
              </a:tabLst>
            </a:pPr>
            <a:r>
              <a:rPr lang="sr-Latn-CS" altLang="sr-Latn-RS" sz="1800" b="1" dirty="0">
                <a:solidFill>
                  <a:srgbClr val="333333"/>
                </a:solidFill>
                <a:effectLst>
                  <a:outerShdw blurRad="38100" dist="38100" dir="2700000" algn="tl">
                    <a:srgbClr val="000000"/>
                  </a:outerShdw>
                </a:effectLst>
                <a:latin typeface="Times New Roman" pitchFamily="18" charset="0"/>
              </a:rPr>
              <a:t>          - </a:t>
            </a:r>
            <a:r>
              <a:rPr lang="fi-FI" altLang="sr-Latn-RS" sz="1800" b="1" dirty="0">
                <a:solidFill>
                  <a:srgbClr val="333333"/>
                </a:solidFill>
                <a:effectLst>
                  <a:outerShdw blurRad="38100" dist="38100" dir="2700000" algn="tl">
                    <a:srgbClr val="000000"/>
                  </a:outerShdw>
                </a:effectLst>
                <a:latin typeface="Times New Roman" pitchFamily="18" charset="0"/>
              </a:rPr>
              <a:t>polimeri i</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914400" algn="l"/>
              </a:tabLst>
            </a:pPr>
            <a:r>
              <a:rPr lang="sr-Latn-CS" altLang="sr-Latn-RS" sz="1800" b="1" dirty="0">
                <a:solidFill>
                  <a:srgbClr val="333333"/>
                </a:solidFill>
                <a:effectLst>
                  <a:outerShdw blurRad="38100" dist="38100" dir="2700000" algn="tl">
                    <a:srgbClr val="000000"/>
                  </a:outerShdw>
                </a:effectLst>
                <a:latin typeface="Times New Roman" pitchFamily="18" charset="0"/>
              </a:rPr>
              <a:t>          - </a:t>
            </a:r>
            <a:r>
              <a:rPr lang="fi-FI" altLang="sr-Latn-RS" sz="1800" b="1" dirty="0">
                <a:solidFill>
                  <a:srgbClr val="333333"/>
                </a:solidFill>
                <a:effectLst>
                  <a:outerShdw blurRad="38100" dist="38100" dir="2700000" algn="tl">
                    <a:srgbClr val="000000"/>
                  </a:outerShdw>
                </a:effectLst>
                <a:latin typeface="Times New Roman" pitchFamily="18" charset="0"/>
              </a:rPr>
              <a:t>pare</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914400" algn="l"/>
              </a:tabLst>
            </a:pPr>
            <a:endParaRPr lang="fi-FI"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914400" algn="l"/>
              </a:tabLst>
            </a:pPr>
            <a:r>
              <a:rPr lang="fi-FI" altLang="sr-Latn-RS" sz="1800" b="1" dirty="0" smtClean="0">
                <a:solidFill>
                  <a:srgbClr val="333333"/>
                </a:solidFill>
                <a:effectLst>
                  <a:outerShdw blurRad="38100" dist="38100" dir="2700000" algn="tl">
                    <a:srgbClr val="000000"/>
                  </a:outerShdw>
                </a:effectLst>
                <a:latin typeface="Times New Roman" pitchFamily="18" charset="0"/>
              </a:rPr>
              <a:t>najveći </a:t>
            </a:r>
            <a:r>
              <a:rPr lang="fi-FI" altLang="sr-Latn-RS" sz="1800" b="1" dirty="0">
                <a:solidFill>
                  <a:srgbClr val="333333"/>
                </a:solidFill>
                <a:effectLst>
                  <a:outerShdw blurRad="38100" dist="38100" dir="2700000" algn="tl">
                    <a:srgbClr val="000000"/>
                  </a:outerShdw>
                </a:effectLst>
                <a:latin typeface="Times New Roman" pitchFamily="18" charset="0"/>
              </a:rPr>
              <a:t>problemi se javljaju</a:t>
            </a:r>
            <a:r>
              <a:rPr lang="sr-Latn-CS" altLang="sr-Latn-RS" sz="1800" b="1" dirty="0">
                <a:solidFill>
                  <a:srgbClr val="333333"/>
                </a:solidFill>
                <a:effectLst>
                  <a:outerShdw blurRad="38100" dist="38100" dir="2700000" algn="tl">
                    <a:srgbClr val="000000"/>
                  </a:outerShdw>
                </a:effectLst>
                <a:latin typeface="Times New Roman" pitchFamily="18" charset="0"/>
              </a:rPr>
              <a:t>:</a:t>
            </a:r>
          </a:p>
          <a:p>
            <a:pPr>
              <a:lnSpc>
                <a:spcPct val="80000"/>
              </a:lnSpc>
              <a:buFontTx/>
              <a:buNone/>
              <a:tabLst>
                <a:tab pos="914400" algn="l"/>
              </a:tabLst>
            </a:pPr>
            <a:r>
              <a:rPr lang="sr-Latn-CS" altLang="sr-Latn-RS" sz="1800" b="1" dirty="0">
                <a:solidFill>
                  <a:srgbClr val="4D4D4D"/>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a:t>
            </a:r>
            <a:r>
              <a:rPr lang="fi-FI" altLang="sr-Latn-RS" sz="1800" b="1" dirty="0">
                <a:solidFill>
                  <a:srgbClr val="4D4D4D"/>
                </a:solidFill>
                <a:effectLst>
                  <a:outerShdw blurRad="38100" dist="38100" dir="2700000" algn="tl">
                    <a:srgbClr val="000000"/>
                  </a:outerShdw>
                </a:effectLst>
                <a:latin typeface="Times New Roman" pitchFamily="18" charset="0"/>
              </a:rPr>
              <a:t> </a:t>
            </a:r>
            <a:r>
              <a:rPr lang="fi-FI" altLang="sr-Latn-RS" sz="1800" b="1" dirty="0">
                <a:solidFill>
                  <a:srgbClr val="FF0066"/>
                </a:solidFill>
                <a:effectLst>
                  <a:outerShdw blurRad="38100" dist="38100" dir="2700000" algn="tl">
                    <a:srgbClr val="000000"/>
                  </a:outerShdw>
                </a:effectLst>
                <a:latin typeface="Times New Roman" pitchFamily="18" charset="0"/>
              </a:rPr>
              <a:t>usled fluorescencije</a:t>
            </a:r>
            <a:r>
              <a:rPr lang="fi-FI" altLang="sr-Latn-RS" sz="1800" b="1" dirty="0">
                <a:solidFill>
                  <a:srgbClr val="4D4D4D"/>
                </a:solidFill>
                <a:effectLst>
                  <a:outerShdw blurRad="38100" dist="38100" dir="2700000" algn="tl">
                    <a:srgbClr val="000000"/>
                  </a:outerShdw>
                </a:effectLst>
                <a:latin typeface="Times New Roman" pitchFamily="18" charset="0"/>
              </a:rPr>
              <a:t> </a:t>
            </a:r>
            <a:endParaRPr lang="sr-Latn-CS" altLang="sr-Latn-RS" sz="1800" b="1" dirty="0">
              <a:solidFill>
                <a:srgbClr val="4D4D4D"/>
              </a:solidFill>
              <a:effectLst>
                <a:outerShdw blurRad="38100" dist="38100" dir="2700000" algn="tl">
                  <a:srgbClr val="000000"/>
                </a:outerShdw>
              </a:effectLst>
              <a:latin typeface="Times New Roman" pitchFamily="18" charset="0"/>
            </a:endParaRPr>
          </a:p>
          <a:p>
            <a:pPr>
              <a:lnSpc>
                <a:spcPct val="80000"/>
              </a:lnSpc>
              <a:buFontTx/>
              <a:buNone/>
              <a:tabLst>
                <a:tab pos="914400" algn="l"/>
              </a:tabLst>
            </a:pPr>
            <a:r>
              <a:rPr lang="sr-Latn-CS" altLang="sr-Latn-RS" sz="1800" b="1" dirty="0">
                <a:solidFill>
                  <a:srgbClr val="4D4D4D"/>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fi-FI" altLang="sr-Latn-RS" sz="1800" b="1" dirty="0">
                <a:solidFill>
                  <a:srgbClr val="FF0066"/>
                </a:solidFill>
                <a:effectLst>
                  <a:outerShdw blurRad="38100" dist="38100" dir="2700000" algn="tl">
                    <a:srgbClr val="000000"/>
                  </a:outerShdw>
                </a:effectLst>
                <a:latin typeface="Times New Roman" pitchFamily="18" charset="0"/>
              </a:rPr>
              <a:t>nečistoća ili </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tabLst>
                <a:tab pos="914400" algn="l"/>
              </a:tabLst>
            </a:pPr>
            <a:r>
              <a:rPr lang="sr-Latn-CS" altLang="sr-Latn-RS" sz="1800" b="1" dirty="0">
                <a:solidFill>
                  <a:srgbClr val="FF0066"/>
                </a:solidFill>
                <a:effectLst>
                  <a:outerShdw blurRad="38100" dist="38100" dir="2700000" algn="tl">
                    <a:srgbClr val="000000"/>
                  </a:outerShdw>
                </a:effectLst>
                <a:latin typeface="Times New Roman" pitchFamily="18" charset="0"/>
              </a:rPr>
              <a:t>                                - </a:t>
            </a:r>
            <a:r>
              <a:rPr lang="fi-FI" altLang="sr-Latn-RS" sz="1800" b="1" dirty="0">
                <a:solidFill>
                  <a:srgbClr val="FF0066"/>
                </a:solidFill>
                <a:effectLst>
                  <a:outerShdw blurRad="38100" dist="38100" dir="2700000" algn="tl">
                    <a:srgbClr val="000000"/>
                  </a:outerShdw>
                </a:effectLst>
                <a:latin typeface="Times New Roman" pitchFamily="18" charset="0"/>
              </a:rPr>
              <a:t>oštećenja uzorka</a:t>
            </a:r>
            <a:r>
              <a:rPr lang="sr-Latn-CS" altLang="sr-Latn-RS" sz="1800" b="1" dirty="0">
                <a:solidFill>
                  <a:srgbClr val="FF0066"/>
                </a:solidFill>
                <a:effectLst>
                  <a:outerShdw blurRad="38100" dist="38100" dir="2700000" algn="tl">
                    <a:srgbClr val="000000"/>
                  </a:outerShdw>
                </a:effectLst>
                <a:latin typeface="Times New Roman" pitchFamily="18" charset="0"/>
              </a:rPr>
              <a:t> </a:t>
            </a:r>
          </a:p>
          <a:p>
            <a:pPr>
              <a:lnSpc>
                <a:spcPct val="80000"/>
              </a:lnSpc>
              <a:buFontTx/>
              <a:buNone/>
              <a:tabLst>
                <a:tab pos="914400" algn="l"/>
              </a:tabLst>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914400" algn="l"/>
              </a:tabLst>
            </a:pPr>
            <a:r>
              <a:rPr lang="sr-Latn-CS" altLang="sr-Latn-RS" sz="1800" b="1" dirty="0" smtClean="0">
                <a:solidFill>
                  <a:srgbClr val="333333"/>
                </a:solidFill>
                <a:effectLst>
                  <a:outerShdw blurRad="38100" dist="38100" dir="2700000" algn="tl">
                    <a:srgbClr val="000000"/>
                  </a:outerShdw>
                </a:effectLst>
                <a:latin typeface="Times New Roman" pitchFamily="18" charset="0"/>
              </a:rPr>
              <a:t>pojava </a:t>
            </a:r>
            <a:r>
              <a:rPr lang="sr-Latn-CS" altLang="sr-Latn-RS" sz="1800" b="1" dirty="0">
                <a:solidFill>
                  <a:srgbClr val="333333"/>
                </a:solidFill>
                <a:effectLst>
                  <a:outerShdw blurRad="38100" dist="38100" dir="2700000" algn="tl">
                    <a:srgbClr val="000000"/>
                  </a:outerShdw>
                </a:effectLst>
                <a:latin typeface="Times New Roman" pitchFamily="18" charset="0"/>
              </a:rPr>
              <a:t>fluorescencije se može eliminisati radom </a:t>
            </a:r>
            <a:r>
              <a:rPr lang="fi-FI" altLang="sr-Latn-RS" sz="1800" b="1" dirty="0">
                <a:solidFill>
                  <a:srgbClr val="333333"/>
                </a:solidFill>
                <a:effectLst>
                  <a:outerShdw blurRad="38100" dist="38100" dir="2700000" algn="tl">
                    <a:srgbClr val="000000"/>
                  </a:outerShdw>
                </a:effectLst>
                <a:latin typeface="Times New Roman" pitchFamily="18" charset="0"/>
              </a:rPr>
              <a:t>u</a:t>
            </a:r>
            <a:r>
              <a:rPr lang="fi-FI" altLang="sr-Latn-RS" sz="1800" b="1" dirty="0">
                <a:solidFill>
                  <a:srgbClr val="4D4D4D"/>
                </a:solidFill>
                <a:effectLst>
                  <a:outerShdw blurRad="38100" dist="38100" dir="2700000" algn="tl">
                    <a:srgbClr val="000000"/>
                  </a:outerShdw>
                </a:effectLst>
                <a:latin typeface="Times New Roman" pitchFamily="18" charset="0"/>
              </a:rPr>
              <a:t> </a:t>
            </a:r>
            <a:r>
              <a:rPr lang="sr-Latn-CS" altLang="sr-Latn-RS" sz="1800" b="1" i="1" dirty="0" smtClean="0">
                <a:solidFill>
                  <a:srgbClr val="FF0066"/>
                </a:solidFill>
                <a:effectLst>
                  <a:outerShdw blurRad="38100" dist="38100" dir="2700000" algn="tl">
                    <a:srgbClr val="000000"/>
                  </a:outerShdw>
                </a:effectLst>
                <a:latin typeface="Times New Roman" pitchFamily="18" charset="0"/>
              </a:rPr>
              <a:t>photo</a:t>
            </a:r>
            <a:r>
              <a:rPr lang="fi-FI" altLang="sr-Latn-RS" sz="1800" b="1" i="1" dirty="0" smtClean="0">
                <a:solidFill>
                  <a:srgbClr val="FF0066"/>
                </a:solidFill>
                <a:effectLst>
                  <a:outerShdw blurRad="38100" dist="38100" dir="2700000" algn="tl">
                    <a:srgbClr val="000000"/>
                  </a:outerShdw>
                </a:effectLst>
                <a:latin typeface="Times New Roman" pitchFamily="18" charset="0"/>
              </a:rPr>
              <a:t>bleaching</a:t>
            </a:r>
            <a:r>
              <a:rPr lang="fi-FI" altLang="sr-Latn-RS" sz="1800" b="1" dirty="0" smtClean="0">
                <a:solidFill>
                  <a:srgbClr val="4D4D4D"/>
                </a:solidFill>
                <a:effectLst>
                  <a:outerShdw blurRad="38100" dist="38100" dir="2700000" algn="tl">
                    <a:srgbClr val="000000"/>
                  </a:outerShdw>
                </a:effectLst>
                <a:latin typeface="Times New Roman" pitchFamily="18" charset="0"/>
              </a:rPr>
              <a:t> </a:t>
            </a:r>
            <a:r>
              <a:rPr lang="fi-FI" altLang="sr-Latn-RS" sz="1800" b="1" dirty="0">
                <a:solidFill>
                  <a:srgbClr val="333333"/>
                </a:solidFill>
                <a:effectLst>
                  <a:outerShdw blurRad="38100" dist="38100" dir="2700000" algn="tl">
                    <a:srgbClr val="000000"/>
                  </a:outerShdw>
                </a:effectLst>
                <a:latin typeface="Times New Roman" pitchFamily="18" charset="0"/>
              </a:rPr>
              <a:t>modu </a:t>
            </a:r>
            <a:r>
              <a:rPr lang="fi-FI" altLang="sr-Latn-RS" sz="1800" b="1" dirty="0" smtClean="0">
                <a:solidFill>
                  <a:srgbClr val="333333"/>
                </a:solidFill>
                <a:effectLst>
                  <a:outerShdw blurRad="38100" dist="38100" dir="2700000" algn="tl">
                    <a:srgbClr val="000000"/>
                  </a:outerShdw>
                </a:effectLst>
                <a:latin typeface="Times New Roman" pitchFamily="18" charset="0"/>
              </a:rPr>
              <a:t>u</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fi-FI" altLang="sr-Latn-RS" sz="1800" b="1" dirty="0">
                <a:solidFill>
                  <a:srgbClr val="333333"/>
                </a:solidFill>
                <a:effectLst>
                  <a:outerShdw blurRad="38100" dist="38100" dir="2700000" algn="tl">
                    <a:srgbClr val="000000"/>
                  </a:outerShdw>
                </a:effectLst>
                <a:latin typeface="Times New Roman" pitchFamily="18" charset="0"/>
              </a:rPr>
              <a:t>kome se pod </a:t>
            </a:r>
            <a:r>
              <a:rPr lang="sr-Latn-CS" altLang="sr-Latn-RS" sz="1800" b="1" dirty="0">
                <a:solidFill>
                  <a:srgbClr val="333333"/>
                </a:solidFill>
                <a:effectLst>
                  <a:outerShdw blurRad="38100" dist="38100" dir="2700000" algn="tl">
                    <a:srgbClr val="000000"/>
                  </a:outerShdw>
                </a:effectLst>
                <a:latin typeface="Times New Roman" pitchFamily="18" charset="0"/>
              </a:rPr>
              <a:t> d</a:t>
            </a:r>
            <a:r>
              <a:rPr lang="fi-FI" altLang="sr-Latn-RS" sz="1800" b="1" dirty="0">
                <a:solidFill>
                  <a:srgbClr val="333333"/>
                </a:solidFill>
                <a:effectLst>
                  <a:outerShdw blurRad="38100" dist="38100" dir="2700000" algn="tl">
                    <a:srgbClr val="000000"/>
                  </a:outerShdw>
                </a:effectLst>
                <a:latin typeface="Times New Roman" pitchFamily="18" charset="0"/>
              </a:rPr>
              <a:t>ejstvom snopa jakog intenziteta uništava fluorofora</a:t>
            </a:r>
            <a:r>
              <a:rPr lang="sr-Latn-CS" altLang="sr-Latn-RS" sz="1800" b="1" dirty="0">
                <a:solidFill>
                  <a:srgbClr val="333333"/>
                </a:solidFill>
                <a:effectLst>
                  <a:outerShdw blurRad="38100" dist="38100" dir="2700000" algn="tl">
                    <a:srgbClr val="000000"/>
                  </a:outerShdw>
                </a:effectLst>
                <a:latin typeface="Times New Roman" pitchFamily="18" charset="0"/>
              </a:rPr>
              <a:t> koja emituje</a:t>
            </a:r>
          </a:p>
          <a:p>
            <a:pPr>
              <a:lnSpc>
                <a:spcPct val="80000"/>
              </a:lnSpc>
              <a:buFont typeface="Wingdings" panose="05000000000000000000" pitchFamily="2" charset="2"/>
              <a:buChar char="Ø"/>
              <a:tabLst>
                <a:tab pos="914400" algn="l"/>
              </a:tabLst>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914400" algn="l"/>
              </a:tabLst>
            </a:pPr>
            <a:r>
              <a:rPr lang="sr-Latn-RS" altLang="sr-Latn-RS" sz="1800" b="1" dirty="0" smtClean="0">
                <a:solidFill>
                  <a:srgbClr val="333333"/>
                </a:solidFill>
                <a:effectLst>
                  <a:outerShdw blurRad="38100" dist="38100" dir="2700000" algn="tl">
                    <a:srgbClr val="000000"/>
                  </a:outerShdw>
                </a:effectLst>
                <a:latin typeface="Times New Roman" pitchFamily="18" charset="0"/>
              </a:rPr>
              <a:t>s</a:t>
            </a:r>
            <a:r>
              <a:rPr lang="fi-FI" altLang="sr-Latn-RS" sz="1800" b="1" dirty="0" smtClean="0">
                <a:solidFill>
                  <a:srgbClr val="333333"/>
                </a:solidFill>
                <a:effectLst>
                  <a:outerShdw blurRad="38100" dist="38100" dir="2700000" algn="tl">
                    <a:srgbClr val="000000"/>
                  </a:outerShdw>
                </a:effectLst>
                <a:latin typeface="Times New Roman" pitchFamily="18" charset="0"/>
              </a:rPr>
              <a:t>a </a:t>
            </a:r>
            <a:r>
              <a:rPr lang="fi-FI" altLang="sr-Latn-RS" sz="1800" b="1" dirty="0">
                <a:solidFill>
                  <a:srgbClr val="333333"/>
                </a:solidFill>
                <a:effectLst>
                  <a:outerShdw blurRad="38100" dist="38100" dir="2700000" algn="tl">
                    <a:srgbClr val="000000"/>
                  </a:outerShdw>
                </a:effectLst>
                <a:latin typeface="Times New Roman" pitchFamily="18" charset="0"/>
              </a:rPr>
              <a:t>druge strane apsorpcija obojenih uzoraka </a:t>
            </a:r>
            <a:r>
              <a:rPr lang="sr-Latn-CS" altLang="sr-Latn-RS" sz="1800" b="1" dirty="0">
                <a:solidFill>
                  <a:srgbClr val="333333"/>
                </a:solidFill>
                <a:effectLst>
                  <a:outerShdw blurRad="38100" dist="38100" dir="2700000" algn="tl">
                    <a:srgbClr val="000000"/>
                  </a:outerShdw>
                </a:effectLst>
                <a:latin typeface="Times New Roman" pitchFamily="18" charset="0"/>
              </a:rPr>
              <a:t> (koji se takođe mogu analizirati)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fi-FI" altLang="sr-Latn-RS" sz="1800" b="1" dirty="0">
                <a:solidFill>
                  <a:srgbClr val="333333"/>
                </a:solidFill>
                <a:effectLst>
                  <a:outerShdw blurRad="38100" dist="38100" dir="2700000" algn="tl">
                    <a:srgbClr val="000000"/>
                  </a:outerShdw>
                </a:effectLst>
                <a:latin typeface="Times New Roman" pitchFamily="18" charset="0"/>
              </a:rPr>
              <a:t>može da </a:t>
            </a:r>
            <a:r>
              <a:rPr lang="fi-FI" altLang="sr-Latn-RS" sz="1800" b="1" dirty="0" smtClean="0">
                <a:solidFill>
                  <a:srgbClr val="333333"/>
                </a:solidFill>
                <a:effectLst>
                  <a:outerShdw blurRad="38100" dist="38100" dir="2700000" algn="tl">
                    <a:srgbClr val="000000"/>
                  </a:outerShdw>
                </a:effectLst>
                <a:latin typeface="Times New Roman" pitchFamily="18" charset="0"/>
              </a:rPr>
              <a:t>bude</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fi-FI" altLang="sr-Latn-RS" sz="1800" b="1" dirty="0" smtClean="0">
                <a:solidFill>
                  <a:srgbClr val="333333"/>
                </a:solidFill>
                <a:effectLst>
                  <a:outerShdw blurRad="38100" dist="38100" dir="2700000" algn="tl">
                    <a:srgbClr val="000000"/>
                  </a:outerShdw>
                </a:effectLst>
                <a:latin typeface="Times New Roman" pitchFamily="18" charset="0"/>
              </a:rPr>
              <a:t> </a:t>
            </a:r>
            <a:r>
              <a:rPr lang="fi-FI" altLang="sr-Latn-RS" sz="1800" b="1" dirty="0">
                <a:solidFill>
                  <a:srgbClr val="333333"/>
                </a:solidFill>
                <a:effectLst>
                  <a:outerShdw blurRad="38100" dist="38100" dir="2700000" algn="tl">
                    <a:srgbClr val="000000"/>
                  </a:outerShdw>
                </a:effectLst>
                <a:latin typeface="Times New Roman" pitchFamily="18" charset="0"/>
              </a:rPr>
              <a:t>jako velika i to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fi-FI" altLang="sr-Latn-RS" sz="1800" b="1" dirty="0">
                <a:solidFill>
                  <a:srgbClr val="333333"/>
                </a:solidFill>
                <a:effectLst>
                  <a:outerShdw blurRad="38100" dist="38100" dir="2700000" algn="tl">
                    <a:srgbClr val="000000"/>
                  </a:outerShdw>
                </a:effectLst>
                <a:latin typeface="Times New Roman" pitchFamily="18" charset="0"/>
              </a:rPr>
              <a:t>može dovesti do oštećenja </a:t>
            </a:r>
            <a:r>
              <a:rPr lang="sr-Latn-CS" altLang="sr-Latn-RS" sz="1800" b="1" dirty="0" smtClean="0">
                <a:solidFill>
                  <a:srgbClr val="FF0066"/>
                </a:solidFill>
                <a:effectLst>
                  <a:outerShdw blurRad="38100" dist="38100" dir="2700000" algn="tl">
                    <a:srgbClr val="000000"/>
                  </a:outerShdw>
                </a:effectLst>
                <a:latin typeface="Times New Roman" pitchFamily="18" charset="0"/>
              </a:rPr>
              <a:t>(</a:t>
            </a:r>
            <a:r>
              <a:rPr lang="fi-FI" altLang="sr-Latn-RS" sz="1800" b="1" dirty="0">
                <a:solidFill>
                  <a:srgbClr val="FF0066"/>
                </a:solidFill>
                <a:effectLst>
                  <a:outerShdw blurRad="38100" dist="38100" dir="2700000" algn="tl">
                    <a:srgbClr val="000000"/>
                  </a:outerShdw>
                </a:effectLst>
                <a:latin typeface="Times New Roman" pitchFamily="18" charset="0"/>
              </a:rPr>
              <a:t>može </a:t>
            </a:r>
            <a:r>
              <a:rPr lang="sr-Latn-CS" altLang="sr-Latn-RS" sz="1800" b="1" dirty="0">
                <a:solidFill>
                  <a:srgbClr val="FF0066"/>
                </a:solidFill>
                <a:effectLst>
                  <a:outerShdw blurRad="38100" dist="38100" dir="2700000" algn="tl">
                    <a:srgbClr val="000000"/>
                  </a:outerShdw>
                </a:effectLst>
                <a:latin typeface="Times New Roman" pitchFamily="18" charset="0"/>
              </a:rPr>
              <a:t>se </a:t>
            </a:r>
            <a:r>
              <a:rPr lang="fi-FI" altLang="sr-Latn-RS" sz="1800" b="1" dirty="0">
                <a:solidFill>
                  <a:srgbClr val="FF0066"/>
                </a:solidFill>
                <a:effectLst>
                  <a:outerShdw blurRad="38100" dist="38100" dir="2700000" algn="tl">
                    <a:srgbClr val="000000"/>
                  </a:outerShdw>
                </a:effectLst>
                <a:latin typeface="Times New Roman" pitchFamily="18" charset="0"/>
              </a:rPr>
              <a:t>izbeći </a:t>
            </a:r>
            <a:r>
              <a:rPr lang="sr-Latn-CS" altLang="sr-Latn-RS" sz="1800" b="1" dirty="0" smtClean="0">
                <a:solidFill>
                  <a:srgbClr val="FF0066"/>
                </a:solidFill>
                <a:effectLst>
                  <a:outerShdw blurRad="38100" dist="38100" dir="2700000" algn="tl">
                    <a:srgbClr val="000000"/>
                  </a:outerShdw>
                </a:effectLst>
                <a:latin typeface="Times New Roman" pitchFamily="18" charset="0"/>
              </a:rPr>
              <a:t> </a:t>
            </a:r>
            <a:r>
              <a:rPr lang="fi-FI" altLang="sr-Latn-RS" sz="1800" b="1" dirty="0">
                <a:solidFill>
                  <a:srgbClr val="FF0066"/>
                </a:solidFill>
                <a:effectLst>
                  <a:outerShdw blurRad="38100" dist="38100" dir="2700000" algn="tl">
                    <a:srgbClr val="000000"/>
                  </a:outerShdw>
                </a:effectLst>
                <a:latin typeface="Times New Roman" pitchFamily="18" charset="0"/>
              </a:rPr>
              <a:t>rotiranjem </a:t>
            </a:r>
            <a:r>
              <a:rPr lang="fi-FI" altLang="sr-Latn-RS" sz="1800" b="1" dirty="0" smtClean="0">
                <a:solidFill>
                  <a:srgbClr val="FF0066"/>
                </a:solidFill>
                <a:effectLst>
                  <a:outerShdw blurRad="38100" dist="38100" dir="2700000" algn="tl">
                    <a:srgbClr val="000000"/>
                  </a:outerShdw>
                </a:effectLst>
                <a:latin typeface="Times New Roman" pitchFamily="18" charset="0"/>
              </a:rPr>
              <a:t>uzorka</a:t>
            </a:r>
            <a:r>
              <a:rPr lang="sr-Latn-RS" altLang="sr-Latn-RS" sz="1800" b="1" dirty="0" smtClean="0">
                <a:solidFill>
                  <a:srgbClr val="FF0066"/>
                </a:solidFill>
                <a:effectLst>
                  <a:outerShdw blurRad="38100" dist="38100" dir="2700000" algn="tl">
                    <a:srgbClr val="000000"/>
                  </a:outerShdw>
                </a:effectLst>
                <a:latin typeface="Times New Roman" pitchFamily="18" charset="0"/>
              </a:rPr>
              <a:t> ili razblaženjem uzorka</a:t>
            </a:r>
            <a:r>
              <a:rPr lang="sr-Latn-CS" altLang="sr-Latn-RS" sz="1800" b="1" dirty="0" smtClean="0">
                <a:solidFill>
                  <a:srgbClr val="FF0066"/>
                </a:solidFill>
                <a:effectLst>
                  <a:outerShdw blurRad="38100" dist="38100" dir="2700000" algn="tl">
                    <a:srgbClr val="000000"/>
                  </a:outerShdw>
                </a:effectLst>
                <a:latin typeface="Times New Roman" pitchFamily="18" charset="0"/>
              </a:rPr>
              <a:t>)</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914400" algn="l"/>
              </a:tabLst>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914400" algn="l"/>
              </a:tabLst>
            </a:pPr>
            <a:r>
              <a:rPr lang="fi-FI" altLang="sr-Latn-RS" sz="1800" b="1" dirty="0" smtClean="0">
                <a:solidFill>
                  <a:srgbClr val="333333"/>
                </a:solidFill>
                <a:effectLst>
                  <a:outerShdw blurRad="38100" dist="38100" dir="2700000" algn="tl">
                    <a:srgbClr val="000000"/>
                  </a:outerShdw>
                </a:effectLst>
                <a:latin typeface="Times New Roman" pitchFamily="18" charset="0"/>
              </a:rPr>
              <a:t>da </a:t>
            </a:r>
            <a:r>
              <a:rPr lang="fi-FI" altLang="sr-Latn-RS" sz="1800" b="1" dirty="0">
                <a:solidFill>
                  <a:srgbClr val="333333"/>
                </a:solidFill>
                <a:effectLst>
                  <a:outerShdw blurRad="38100" dist="38100" dir="2700000" algn="tl">
                    <a:srgbClr val="000000"/>
                  </a:outerShdw>
                </a:effectLst>
                <a:latin typeface="Times New Roman" pitchFamily="18" charset="0"/>
              </a:rPr>
              <a:t>bi se izbeglo oštećenje uzorka </a:t>
            </a:r>
            <a:r>
              <a:rPr lang="sr-Latn-CS" altLang="sr-Latn-RS" sz="1800" b="1" dirty="0">
                <a:solidFill>
                  <a:srgbClr val="333333"/>
                </a:solidFill>
                <a:effectLst>
                  <a:outerShdw blurRad="38100" dist="38100" dir="2700000" algn="tl">
                    <a:srgbClr val="000000"/>
                  </a:outerShdw>
                </a:effectLst>
                <a:latin typeface="Times New Roman" pitchFamily="18" charset="0"/>
              </a:rPr>
              <a:t>on </a:t>
            </a:r>
            <a:r>
              <a:rPr lang="fi-FI" altLang="sr-Latn-RS" sz="1800" b="1" dirty="0">
                <a:solidFill>
                  <a:srgbClr val="333333"/>
                </a:solidFill>
                <a:effectLst>
                  <a:outerShdw blurRad="38100" dist="38100" dir="2700000" algn="tl">
                    <a:srgbClr val="000000"/>
                  </a:outerShdw>
                </a:effectLst>
                <a:latin typeface="Times New Roman" pitchFamily="18" charset="0"/>
              </a:rPr>
              <a:t>se može dispregovati u</a:t>
            </a:r>
            <a:r>
              <a:rPr lang="sr-Latn-CS" altLang="sr-Latn-RS" sz="1800" b="1" dirty="0">
                <a:solidFill>
                  <a:srgbClr val="333333"/>
                </a:solidFill>
                <a:effectLst>
                  <a:outerShdw blurRad="38100" dist="38100" dir="2700000" algn="tl">
                    <a:srgbClr val="000000"/>
                  </a:outerShdw>
                </a:effectLst>
                <a:latin typeface="Times New Roman" pitchFamily="18" charset="0"/>
              </a:rPr>
              <a:t> m</a:t>
            </a:r>
            <a:r>
              <a:rPr lang="fi-FI" altLang="sr-Latn-RS" sz="1800" b="1" dirty="0">
                <a:solidFill>
                  <a:srgbClr val="333333"/>
                </a:solidFill>
                <a:effectLst>
                  <a:outerShdw blurRad="38100" dist="38100" dir="2700000" algn="tl">
                    <a:srgbClr val="000000"/>
                  </a:outerShdw>
                </a:effectLst>
                <a:latin typeface="Times New Roman" pitchFamily="18" charset="0"/>
              </a:rPr>
              <a:t>atricama koje </a:t>
            </a:r>
            <a:r>
              <a:rPr lang="fi-FI" altLang="sr-Latn-RS" sz="1800" b="1" dirty="0" smtClean="0">
                <a:solidFill>
                  <a:srgbClr val="333333"/>
                </a:solidFill>
                <a:effectLst>
                  <a:outerShdw blurRad="38100" dist="38100" dir="2700000" algn="tl">
                    <a:srgbClr val="000000"/>
                  </a:outerShdw>
                </a:effectLst>
                <a:latin typeface="Times New Roman" pitchFamily="18" charset="0"/>
              </a:rPr>
              <a:t>ne</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fi-FI" altLang="sr-Latn-RS" sz="1800" b="1" dirty="0">
                <a:solidFill>
                  <a:srgbClr val="333333"/>
                </a:solidFill>
                <a:effectLst>
                  <a:outerShdw blurRad="38100" dist="38100" dir="2700000" algn="tl">
                    <a:srgbClr val="000000"/>
                  </a:outerShdw>
                </a:effectLst>
                <a:latin typeface="Times New Roman" pitchFamily="18" charset="0"/>
              </a:rPr>
              <a:t>daju ramanske spektre </a:t>
            </a:r>
            <a:r>
              <a:rPr lang="sr-Latn-CS" altLang="sr-Latn-RS" sz="1800" b="1" dirty="0">
                <a:solidFill>
                  <a:srgbClr val="333333"/>
                </a:solidFill>
                <a:effectLst>
                  <a:outerShdw blurRad="38100" dist="38100" dir="2700000" algn="tl">
                    <a:srgbClr val="000000"/>
                  </a:outerShdw>
                </a:effectLst>
                <a:latin typeface="Times New Roman" pitchFamily="18" charset="0"/>
              </a:rPr>
              <a:t>ili su im spektri slabog intenziteta</a:t>
            </a:r>
            <a:r>
              <a:rPr lang="sr-Latn-CS" altLang="sr-Latn-RS" sz="1800" b="1" dirty="0">
                <a:solidFill>
                  <a:srgbClr val="4D4D4D"/>
                </a:solidFill>
                <a:effectLst>
                  <a:outerShdw blurRad="38100" dist="38100" dir="2700000" algn="tl">
                    <a:srgbClr val="000000"/>
                  </a:outerShdw>
                </a:effectLst>
                <a:latin typeface="Times New Roman" pitchFamily="18" charset="0"/>
              </a:rPr>
              <a:t> </a:t>
            </a:r>
            <a:r>
              <a:rPr lang="fi-FI" altLang="sr-Latn-RS" sz="1800" b="1" dirty="0">
                <a:solidFill>
                  <a:srgbClr val="FF0066"/>
                </a:solidFill>
                <a:effectLst>
                  <a:outerShdw blurRad="38100" dist="38100" dir="2700000" algn="tl">
                    <a:srgbClr val="000000"/>
                  </a:outerShdw>
                </a:effectLst>
                <a:latin typeface="Times New Roman" pitchFamily="18" charset="0"/>
              </a:rPr>
              <a:t>(KBr ili KCl)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665603">
                                            <p:txEl>
                                              <p:pRg st="0" end="0"/>
                                            </p:txEl>
                                          </p:spTgt>
                                        </p:tgtEl>
                                        <p:attrNameLst>
                                          <p:attrName>style.visibility</p:attrName>
                                        </p:attrNameLst>
                                      </p:cBhvr>
                                      <p:to>
                                        <p:strVal val="visible"/>
                                      </p:to>
                                    </p:set>
                                    <p:animEffect transition="in" filter="wheel(4)">
                                      <p:cBhvr>
                                        <p:cTn id="7" dur="500"/>
                                        <p:tgtEl>
                                          <p:spTgt spid="665603">
                                            <p:txEl>
                                              <p:pRg st="0" end="0"/>
                                            </p:txEl>
                                          </p:spTgt>
                                        </p:tgtEl>
                                      </p:cBhvr>
                                    </p:animEffect>
                                  </p:childTnLst>
                                </p:cTn>
                              </p:par>
                              <p:par>
                                <p:cTn id="8" presetID="21" presetClass="entr" presetSubtype="4" fill="hold" nodeType="withEffect">
                                  <p:stCondLst>
                                    <p:cond delay="0"/>
                                  </p:stCondLst>
                                  <p:childTnLst>
                                    <p:set>
                                      <p:cBhvr>
                                        <p:cTn id="9" dur="1" fill="hold">
                                          <p:stCondLst>
                                            <p:cond delay="0"/>
                                          </p:stCondLst>
                                        </p:cTn>
                                        <p:tgtEl>
                                          <p:spTgt spid="665603">
                                            <p:txEl>
                                              <p:pRg st="2" end="2"/>
                                            </p:txEl>
                                          </p:spTgt>
                                        </p:tgtEl>
                                        <p:attrNameLst>
                                          <p:attrName>style.visibility</p:attrName>
                                        </p:attrNameLst>
                                      </p:cBhvr>
                                      <p:to>
                                        <p:strVal val="visible"/>
                                      </p:to>
                                    </p:set>
                                    <p:animEffect transition="in" filter="wheel(4)">
                                      <p:cBhvr>
                                        <p:cTn id="10" dur="500"/>
                                        <p:tgtEl>
                                          <p:spTgt spid="665603">
                                            <p:txEl>
                                              <p:pRg st="2" end="2"/>
                                            </p:txEl>
                                          </p:spTgt>
                                        </p:tgtEl>
                                      </p:cBhvr>
                                    </p:animEffect>
                                  </p:childTnLst>
                                </p:cTn>
                              </p:par>
                              <p:par>
                                <p:cTn id="11" presetID="21" presetClass="entr" presetSubtype="4" fill="hold" nodeType="withEffect">
                                  <p:stCondLst>
                                    <p:cond delay="0"/>
                                  </p:stCondLst>
                                  <p:childTnLst>
                                    <p:set>
                                      <p:cBhvr>
                                        <p:cTn id="12" dur="1" fill="hold">
                                          <p:stCondLst>
                                            <p:cond delay="0"/>
                                          </p:stCondLst>
                                        </p:cTn>
                                        <p:tgtEl>
                                          <p:spTgt spid="665603">
                                            <p:txEl>
                                              <p:pRg st="3" end="3"/>
                                            </p:txEl>
                                          </p:spTgt>
                                        </p:tgtEl>
                                        <p:attrNameLst>
                                          <p:attrName>style.visibility</p:attrName>
                                        </p:attrNameLst>
                                      </p:cBhvr>
                                      <p:to>
                                        <p:strVal val="visible"/>
                                      </p:to>
                                    </p:set>
                                    <p:animEffect transition="in" filter="wheel(4)">
                                      <p:cBhvr>
                                        <p:cTn id="13" dur="500"/>
                                        <p:tgtEl>
                                          <p:spTgt spid="665603">
                                            <p:txEl>
                                              <p:pRg st="3" end="3"/>
                                            </p:txEl>
                                          </p:spTgt>
                                        </p:tgtEl>
                                      </p:cBhvr>
                                    </p:animEffect>
                                  </p:childTnLst>
                                </p:cTn>
                              </p:par>
                              <p:par>
                                <p:cTn id="14" presetID="21" presetClass="entr" presetSubtype="4" fill="hold" nodeType="withEffect">
                                  <p:stCondLst>
                                    <p:cond delay="0"/>
                                  </p:stCondLst>
                                  <p:childTnLst>
                                    <p:set>
                                      <p:cBhvr>
                                        <p:cTn id="15" dur="1" fill="hold">
                                          <p:stCondLst>
                                            <p:cond delay="0"/>
                                          </p:stCondLst>
                                        </p:cTn>
                                        <p:tgtEl>
                                          <p:spTgt spid="665603">
                                            <p:txEl>
                                              <p:pRg st="4" end="4"/>
                                            </p:txEl>
                                          </p:spTgt>
                                        </p:tgtEl>
                                        <p:attrNameLst>
                                          <p:attrName>style.visibility</p:attrName>
                                        </p:attrNameLst>
                                      </p:cBhvr>
                                      <p:to>
                                        <p:strVal val="visible"/>
                                      </p:to>
                                    </p:set>
                                    <p:animEffect transition="in" filter="wheel(4)">
                                      <p:cBhvr>
                                        <p:cTn id="16" dur="500"/>
                                        <p:tgtEl>
                                          <p:spTgt spid="665603">
                                            <p:txEl>
                                              <p:pRg st="4" end="4"/>
                                            </p:txEl>
                                          </p:spTgt>
                                        </p:tgtEl>
                                      </p:cBhvr>
                                    </p:animEffect>
                                  </p:childTnLst>
                                </p:cTn>
                              </p:par>
                              <p:par>
                                <p:cTn id="17" presetID="21" presetClass="entr" presetSubtype="4" fill="hold" nodeType="withEffect">
                                  <p:stCondLst>
                                    <p:cond delay="0"/>
                                  </p:stCondLst>
                                  <p:childTnLst>
                                    <p:set>
                                      <p:cBhvr>
                                        <p:cTn id="18" dur="1" fill="hold">
                                          <p:stCondLst>
                                            <p:cond delay="0"/>
                                          </p:stCondLst>
                                        </p:cTn>
                                        <p:tgtEl>
                                          <p:spTgt spid="665603">
                                            <p:txEl>
                                              <p:pRg st="5" end="5"/>
                                            </p:txEl>
                                          </p:spTgt>
                                        </p:tgtEl>
                                        <p:attrNameLst>
                                          <p:attrName>style.visibility</p:attrName>
                                        </p:attrNameLst>
                                      </p:cBhvr>
                                      <p:to>
                                        <p:strVal val="visible"/>
                                      </p:to>
                                    </p:set>
                                    <p:animEffect transition="in" filter="wheel(4)">
                                      <p:cBhvr>
                                        <p:cTn id="19" dur="500"/>
                                        <p:tgtEl>
                                          <p:spTgt spid="665603">
                                            <p:txEl>
                                              <p:pRg st="5" end="5"/>
                                            </p:txEl>
                                          </p:spTgt>
                                        </p:tgtEl>
                                      </p:cBhvr>
                                    </p:animEffect>
                                  </p:childTnLst>
                                </p:cTn>
                              </p:par>
                              <p:par>
                                <p:cTn id="20" presetID="21" presetClass="entr" presetSubtype="4" fill="hold" nodeType="withEffect">
                                  <p:stCondLst>
                                    <p:cond delay="0"/>
                                  </p:stCondLst>
                                  <p:childTnLst>
                                    <p:set>
                                      <p:cBhvr>
                                        <p:cTn id="21" dur="1" fill="hold">
                                          <p:stCondLst>
                                            <p:cond delay="0"/>
                                          </p:stCondLst>
                                        </p:cTn>
                                        <p:tgtEl>
                                          <p:spTgt spid="665603">
                                            <p:txEl>
                                              <p:pRg st="6" end="6"/>
                                            </p:txEl>
                                          </p:spTgt>
                                        </p:tgtEl>
                                        <p:attrNameLst>
                                          <p:attrName>style.visibility</p:attrName>
                                        </p:attrNameLst>
                                      </p:cBhvr>
                                      <p:to>
                                        <p:strVal val="visible"/>
                                      </p:to>
                                    </p:set>
                                    <p:animEffect transition="in" filter="wheel(4)">
                                      <p:cBhvr>
                                        <p:cTn id="22" dur="500"/>
                                        <p:tgtEl>
                                          <p:spTgt spid="665603">
                                            <p:txEl>
                                              <p:pRg st="6" end="6"/>
                                            </p:txEl>
                                          </p:spTgt>
                                        </p:tgtEl>
                                      </p:cBhvr>
                                    </p:animEffect>
                                  </p:childTnLst>
                                </p:cTn>
                              </p:par>
                              <p:par>
                                <p:cTn id="23" presetID="21" presetClass="entr" presetSubtype="4" fill="hold" nodeType="withEffect">
                                  <p:stCondLst>
                                    <p:cond delay="0"/>
                                  </p:stCondLst>
                                  <p:childTnLst>
                                    <p:set>
                                      <p:cBhvr>
                                        <p:cTn id="24" dur="1" fill="hold">
                                          <p:stCondLst>
                                            <p:cond delay="0"/>
                                          </p:stCondLst>
                                        </p:cTn>
                                        <p:tgtEl>
                                          <p:spTgt spid="665603">
                                            <p:txEl>
                                              <p:pRg st="7" end="7"/>
                                            </p:txEl>
                                          </p:spTgt>
                                        </p:tgtEl>
                                        <p:attrNameLst>
                                          <p:attrName>style.visibility</p:attrName>
                                        </p:attrNameLst>
                                      </p:cBhvr>
                                      <p:to>
                                        <p:strVal val="visible"/>
                                      </p:to>
                                    </p:set>
                                    <p:animEffect transition="in" filter="wheel(4)">
                                      <p:cBhvr>
                                        <p:cTn id="25" dur="500"/>
                                        <p:tgtEl>
                                          <p:spTgt spid="665603">
                                            <p:txEl>
                                              <p:pRg st="7" end="7"/>
                                            </p:txEl>
                                          </p:spTgt>
                                        </p:tgtEl>
                                      </p:cBhvr>
                                    </p:animEffect>
                                  </p:childTnLst>
                                </p:cTn>
                              </p:par>
                              <p:par>
                                <p:cTn id="26" presetID="21" presetClass="entr" presetSubtype="4" fill="hold" nodeType="withEffect">
                                  <p:stCondLst>
                                    <p:cond delay="0"/>
                                  </p:stCondLst>
                                  <p:childTnLst>
                                    <p:set>
                                      <p:cBhvr>
                                        <p:cTn id="27" dur="1" fill="hold">
                                          <p:stCondLst>
                                            <p:cond delay="0"/>
                                          </p:stCondLst>
                                        </p:cTn>
                                        <p:tgtEl>
                                          <p:spTgt spid="665603">
                                            <p:txEl>
                                              <p:pRg st="9" end="9"/>
                                            </p:txEl>
                                          </p:spTgt>
                                        </p:tgtEl>
                                        <p:attrNameLst>
                                          <p:attrName>style.visibility</p:attrName>
                                        </p:attrNameLst>
                                      </p:cBhvr>
                                      <p:to>
                                        <p:strVal val="visible"/>
                                      </p:to>
                                    </p:set>
                                    <p:animEffect transition="in" filter="wheel(4)">
                                      <p:cBhvr>
                                        <p:cTn id="28" dur="500"/>
                                        <p:tgtEl>
                                          <p:spTgt spid="665603">
                                            <p:txEl>
                                              <p:pRg st="9" end="9"/>
                                            </p:txEl>
                                          </p:spTgt>
                                        </p:tgtEl>
                                      </p:cBhvr>
                                    </p:animEffect>
                                  </p:childTnLst>
                                </p:cTn>
                              </p:par>
                              <p:par>
                                <p:cTn id="29" presetID="21" presetClass="entr" presetSubtype="4" fill="hold" nodeType="withEffect">
                                  <p:stCondLst>
                                    <p:cond delay="0"/>
                                  </p:stCondLst>
                                  <p:childTnLst>
                                    <p:set>
                                      <p:cBhvr>
                                        <p:cTn id="30" dur="1" fill="hold">
                                          <p:stCondLst>
                                            <p:cond delay="0"/>
                                          </p:stCondLst>
                                        </p:cTn>
                                        <p:tgtEl>
                                          <p:spTgt spid="665603">
                                            <p:txEl>
                                              <p:pRg st="10" end="10"/>
                                            </p:txEl>
                                          </p:spTgt>
                                        </p:tgtEl>
                                        <p:attrNameLst>
                                          <p:attrName>style.visibility</p:attrName>
                                        </p:attrNameLst>
                                      </p:cBhvr>
                                      <p:to>
                                        <p:strVal val="visible"/>
                                      </p:to>
                                    </p:set>
                                    <p:animEffect transition="in" filter="wheel(4)">
                                      <p:cBhvr>
                                        <p:cTn id="31" dur="500"/>
                                        <p:tgtEl>
                                          <p:spTgt spid="665603">
                                            <p:txEl>
                                              <p:pRg st="10" end="10"/>
                                            </p:txEl>
                                          </p:spTgt>
                                        </p:tgtEl>
                                      </p:cBhvr>
                                    </p:animEffect>
                                  </p:childTnLst>
                                </p:cTn>
                              </p:par>
                              <p:par>
                                <p:cTn id="32" presetID="21" presetClass="entr" presetSubtype="4" fill="hold" nodeType="withEffect">
                                  <p:stCondLst>
                                    <p:cond delay="0"/>
                                  </p:stCondLst>
                                  <p:childTnLst>
                                    <p:set>
                                      <p:cBhvr>
                                        <p:cTn id="33" dur="1" fill="hold">
                                          <p:stCondLst>
                                            <p:cond delay="0"/>
                                          </p:stCondLst>
                                        </p:cTn>
                                        <p:tgtEl>
                                          <p:spTgt spid="665603">
                                            <p:txEl>
                                              <p:pRg st="11" end="11"/>
                                            </p:txEl>
                                          </p:spTgt>
                                        </p:tgtEl>
                                        <p:attrNameLst>
                                          <p:attrName>style.visibility</p:attrName>
                                        </p:attrNameLst>
                                      </p:cBhvr>
                                      <p:to>
                                        <p:strVal val="visible"/>
                                      </p:to>
                                    </p:set>
                                    <p:animEffect transition="in" filter="wheel(4)">
                                      <p:cBhvr>
                                        <p:cTn id="34" dur="500"/>
                                        <p:tgtEl>
                                          <p:spTgt spid="665603">
                                            <p:txEl>
                                              <p:pRg st="11" end="11"/>
                                            </p:txEl>
                                          </p:spTgt>
                                        </p:tgtEl>
                                      </p:cBhvr>
                                    </p:animEffect>
                                  </p:childTnLst>
                                </p:cTn>
                              </p:par>
                              <p:par>
                                <p:cTn id="35" presetID="21" presetClass="entr" presetSubtype="4" fill="hold" nodeType="withEffect">
                                  <p:stCondLst>
                                    <p:cond delay="0"/>
                                  </p:stCondLst>
                                  <p:childTnLst>
                                    <p:set>
                                      <p:cBhvr>
                                        <p:cTn id="36" dur="1" fill="hold">
                                          <p:stCondLst>
                                            <p:cond delay="0"/>
                                          </p:stCondLst>
                                        </p:cTn>
                                        <p:tgtEl>
                                          <p:spTgt spid="665603">
                                            <p:txEl>
                                              <p:pRg st="12" end="12"/>
                                            </p:txEl>
                                          </p:spTgt>
                                        </p:tgtEl>
                                        <p:attrNameLst>
                                          <p:attrName>style.visibility</p:attrName>
                                        </p:attrNameLst>
                                      </p:cBhvr>
                                      <p:to>
                                        <p:strVal val="visible"/>
                                      </p:to>
                                    </p:set>
                                    <p:animEffect transition="in" filter="wheel(4)">
                                      <p:cBhvr>
                                        <p:cTn id="37" dur="500"/>
                                        <p:tgtEl>
                                          <p:spTgt spid="665603">
                                            <p:txEl>
                                              <p:pRg st="12" end="12"/>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1" presetClass="entr" presetSubtype="4" fill="hold" nodeType="clickEffect">
                                  <p:stCondLst>
                                    <p:cond delay="0"/>
                                  </p:stCondLst>
                                  <p:childTnLst>
                                    <p:set>
                                      <p:cBhvr>
                                        <p:cTn id="41" dur="1" fill="hold">
                                          <p:stCondLst>
                                            <p:cond delay="0"/>
                                          </p:stCondLst>
                                        </p:cTn>
                                        <p:tgtEl>
                                          <p:spTgt spid="665603">
                                            <p:txEl>
                                              <p:pRg st="14" end="14"/>
                                            </p:txEl>
                                          </p:spTgt>
                                        </p:tgtEl>
                                        <p:attrNameLst>
                                          <p:attrName>style.visibility</p:attrName>
                                        </p:attrNameLst>
                                      </p:cBhvr>
                                      <p:to>
                                        <p:strVal val="visible"/>
                                      </p:to>
                                    </p:set>
                                    <p:animEffect transition="in" filter="wheel(4)">
                                      <p:cBhvr>
                                        <p:cTn id="42" dur="500"/>
                                        <p:tgtEl>
                                          <p:spTgt spid="665603">
                                            <p:txEl>
                                              <p:pRg st="14" end="14"/>
                                            </p:txEl>
                                          </p:spTgt>
                                        </p:tgtEl>
                                      </p:cBhvr>
                                    </p:animEffect>
                                  </p:childTnLst>
                                </p:cTn>
                              </p:par>
                              <p:par>
                                <p:cTn id="43" presetID="21" presetClass="entr" presetSubtype="4" fill="hold" nodeType="withEffect">
                                  <p:stCondLst>
                                    <p:cond delay="0"/>
                                  </p:stCondLst>
                                  <p:childTnLst>
                                    <p:set>
                                      <p:cBhvr>
                                        <p:cTn id="44" dur="1" fill="hold">
                                          <p:stCondLst>
                                            <p:cond delay="0"/>
                                          </p:stCondLst>
                                        </p:cTn>
                                        <p:tgtEl>
                                          <p:spTgt spid="665603">
                                            <p:txEl>
                                              <p:pRg st="16" end="16"/>
                                            </p:txEl>
                                          </p:spTgt>
                                        </p:tgtEl>
                                        <p:attrNameLst>
                                          <p:attrName>style.visibility</p:attrName>
                                        </p:attrNameLst>
                                      </p:cBhvr>
                                      <p:to>
                                        <p:strVal val="visible"/>
                                      </p:to>
                                    </p:set>
                                    <p:animEffect transition="in" filter="wheel(4)">
                                      <p:cBhvr>
                                        <p:cTn id="45" dur="500"/>
                                        <p:tgtEl>
                                          <p:spTgt spid="665603">
                                            <p:txEl>
                                              <p:pRg st="16" end="16"/>
                                            </p:txEl>
                                          </p:spTgt>
                                        </p:tgtEl>
                                      </p:cBhvr>
                                    </p:animEffect>
                                  </p:childTnLst>
                                </p:cTn>
                              </p:par>
                              <p:par>
                                <p:cTn id="46" presetID="21" presetClass="entr" presetSubtype="4" fill="hold" nodeType="withEffect">
                                  <p:stCondLst>
                                    <p:cond delay="0"/>
                                  </p:stCondLst>
                                  <p:childTnLst>
                                    <p:set>
                                      <p:cBhvr>
                                        <p:cTn id="47" dur="1" fill="hold">
                                          <p:stCondLst>
                                            <p:cond delay="0"/>
                                          </p:stCondLst>
                                        </p:cTn>
                                        <p:tgtEl>
                                          <p:spTgt spid="665603">
                                            <p:txEl>
                                              <p:pRg st="18" end="18"/>
                                            </p:txEl>
                                          </p:spTgt>
                                        </p:tgtEl>
                                        <p:attrNameLst>
                                          <p:attrName>style.visibility</p:attrName>
                                        </p:attrNameLst>
                                      </p:cBhvr>
                                      <p:to>
                                        <p:strVal val="visible"/>
                                      </p:to>
                                    </p:set>
                                    <p:animEffect transition="in" filter="wheel(4)">
                                      <p:cBhvr>
                                        <p:cTn id="48" dur="500"/>
                                        <p:tgtEl>
                                          <p:spTgt spid="665603">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925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219200"/>
            <a:ext cx="5753100" cy="4002088"/>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25705" name="Rectangle 9"/>
          <p:cNvSpPr>
            <a:spLocks noChangeArrowheads="1"/>
          </p:cNvSpPr>
          <p:nvPr/>
        </p:nvSpPr>
        <p:spPr bwMode="auto">
          <a:xfrm>
            <a:off x="2209800" y="5486400"/>
            <a:ext cx="4572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sr-Latn-R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H</a:t>
            </a:r>
            <a:r>
              <a:rPr lang="en-US" altLang="sr-Latn-RS" b="1" dirty="0" err="1" smtClean="0">
                <a:solidFill>
                  <a:schemeClr val="tx1">
                    <a:lumMod val="85000"/>
                    <a:lumOff val="15000"/>
                  </a:schemeClr>
                </a:solidFill>
                <a:effectLst>
                  <a:outerShdw blurRad="38100" dist="38100" dir="2700000" algn="tl">
                    <a:srgbClr val="000000"/>
                  </a:outerShdw>
                </a:effectLst>
                <a:latin typeface="Times New Roman" pitchFamily="18" charset="0"/>
              </a:rPr>
              <a:t>ibridizacij</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a</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smtClean="0">
                <a:solidFill>
                  <a:schemeClr val="tx1">
                    <a:lumMod val="85000"/>
                    <a:lumOff val="15000"/>
                  </a:schemeClr>
                </a:solidFill>
                <a:effectLst>
                  <a:outerShdw blurRad="38100" dist="38100" dir="2700000" algn="tl">
                    <a:srgbClr val="000000"/>
                  </a:outerShdw>
                </a:effectLst>
                <a:latin typeface="Times New Roman" pitchFamily="18" charset="0"/>
              </a:rPr>
              <a:t>kompl</a:t>
            </a:r>
            <a:r>
              <a:rPr lang="sr-Latn-R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e</a:t>
            </a:r>
            <a:r>
              <a:rPr lang="en-US" altLang="sr-Latn-RS" b="1" dirty="0" err="1" smtClean="0">
                <a:solidFill>
                  <a:schemeClr val="tx1">
                    <a:lumMod val="85000"/>
                    <a:lumOff val="15000"/>
                  </a:schemeClr>
                </a:solidFill>
                <a:effectLst>
                  <a:outerShdw blurRad="38100" dist="38100" dir="2700000" algn="tl">
                    <a:srgbClr val="000000"/>
                  </a:outerShdw>
                </a:effectLst>
                <a:latin typeface="Times New Roman" pitchFamily="18" charset="0"/>
              </a:rPr>
              <a:t>mentarnih</a:t>
            </a:r>
            <a:endPar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a:p>
            <a:pPr algn="ct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oligomernih</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lanaca</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b="1" dirty="0" err="1">
                <a:solidFill>
                  <a:schemeClr val="tx1">
                    <a:lumMod val="85000"/>
                    <a:lumOff val="15000"/>
                  </a:schemeClr>
                </a:solidFill>
                <a:effectLst>
                  <a:outerShdw blurRad="38100" dist="38100" dir="2700000" algn="tl">
                    <a:srgbClr val="000000"/>
                  </a:outerShdw>
                </a:effectLst>
                <a:latin typeface="Times New Roman" pitchFamily="18" charset="0"/>
              </a:rPr>
              <a:t>molekula</a:t>
            </a:r>
            <a:r>
              <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rPr>
              <a:t> DNK</a:t>
            </a:r>
            <a:endPar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926723" name="Object 3"/>
          <p:cNvGraphicFramePr>
            <a:graphicFrameLocks noGrp="1" noChangeAspect="1"/>
          </p:cNvGraphicFramePr>
          <p:nvPr>
            <p:ph idx="1"/>
            <p:extLst>
              <p:ext uri="{D42A27DB-BD31-4B8C-83A1-F6EECF244321}">
                <p14:modId xmlns:p14="http://schemas.microsoft.com/office/powerpoint/2010/main" val="4262765441"/>
              </p:ext>
            </p:extLst>
          </p:nvPr>
        </p:nvGraphicFramePr>
        <p:xfrm>
          <a:off x="2743200" y="381000"/>
          <a:ext cx="5559425" cy="6126163"/>
        </p:xfrm>
        <a:graphic>
          <a:graphicData uri="http://schemas.openxmlformats.org/presentationml/2006/ole">
            <mc:AlternateContent xmlns:mc="http://schemas.openxmlformats.org/markup-compatibility/2006">
              <mc:Choice xmlns:v="urn:schemas-microsoft-com:vml" Requires="v">
                <p:oleObj spid="_x0000_s926829" name="Bitmap Image" r:id="rId3" imgW="8590476" imgH="9469172" progId="Paint.Picture">
                  <p:embed/>
                </p:oleObj>
              </mc:Choice>
              <mc:Fallback>
                <p:oleObj name="Bitmap Image" r:id="rId3" imgW="8590476" imgH="9469172" progId="Paint.Picture">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381000"/>
                        <a:ext cx="5559425" cy="6126163"/>
                      </a:xfrm>
                      <a:prstGeom prst="rect">
                        <a:avLst/>
                      </a:prstGeom>
                      <a:noFill/>
                      <a:ln>
                        <a:solidFill>
                          <a:schemeClr val="tx1">
                            <a:lumMod val="75000"/>
                            <a:lumOff val="25000"/>
                          </a:schemeClr>
                        </a:solidFill>
                      </a:ln>
                      <a:effectLst/>
                      <a:extLst/>
                    </p:spPr>
                  </p:pic>
                </p:oleObj>
              </mc:Fallback>
            </mc:AlternateContent>
          </a:graphicData>
        </a:graphic>
      </p:graphicFrame>
      <p:sp>
        <p:nvSpPr>
          <p:cNvPr id="926733" name="Rectangle 13"/>
          <p:cNvSpPr>
            <a:spLocks noChangeArrowheads="1"/>
          </p:cNvSpPr>
          <p:nvPr/>
        </p:nvSpPr>
        <p:spPr bwMode="auto">
          <a:xfrm>
            <a:off x="152400" y="2895599"/>
            <a:ext cx="24384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SERS spektri ssDNK molekula timusa govečeta </a:t>
            </a:r>
          </a:p>
          <a:p>
            <a:pPr algn="ctr"/>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(1-4 uzorci uzeti iz različitih delova timusa)</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7" name="Rectangle 5"/>
          <p:cNvSpPr>
            <a:spLocks noGrp="1" noChangeArrowheads="1"/>
          </p:cNvSpPr>
          <p:nvPr>
            <p:ph type="body" idx="1"/>
          </p:nvPr>
        </p:nvSpPr>
        <p:spPr>
          <a:xfrm>
            <a:off x="228600" y="304800"/>
            <a:ext cx="8763000" cy="6400800"/>
          </a:xfrm>
        </p:spPr>
        <p:txBody>
          <a:bodyPr/>
          <a:lstStyle/>
          <a:p>
            <a:pPr>
              <a:lnSpc>
                <a:spcPct val="80000"/>
              </a:lnSpc>
              <a:buFont typeface="Wingdings" panose="05000000000000000000" pitchFamily="2" charset="2"/>
              <a:buChar char="Ø"/>
            </a:pPr>
            <a:r>
              <a:rPr lang="sr-Latn-RS" altLang="sr-Latn-RS" sz="1800" b="1" dirty="0" smtClean="0">
                <a:solidFill>
                  <a:srgbClr val="333333"/>
                </a:solidFill>
                <a:effectLst>
                  <a:outerShdw blurRad="38100" dist="38100" dir="2700000" algn="tl">
                    <a:srgbClr val="000000"/>
                  </a:outerShdw>
                </a:effectLst>
                <a:latin typeface="Times New Roman" pitchFamily="18" charset="0"/>
              </a:rPr>
              <a:t>vo</a:t>
            </a:r>
            <a:r>
              <a:rPr lang="en-US" altLang="sr-Latn-RS" sz="1800" b="1" dirty="0" smtClean="0">
                <a:solidFill>
                  <a:srgbClr val="333333"/>
                </a:solidFill>
                <a:effectLst>
                  <a:outerShdw blurRad="38100" dist="38100" dir="2700000" algn="tl">
                    <a:srgbClr val="000000"/>
                  </a:outerShdw>
                </a:effectLst>
                <a:latin typeface="Times New Roman" pitchFamily="18" charset="0"/>
              </a:rPr>
              <a:t>-D</a:t>
            </a:r>
            <a:r>
              <a:rPr lang="sr-Latn-RS" altLang="sr-Latn-RS" sz="1800" b="1" dirty="0" smtClean="0">
                <a:solidFill>
                  <a:srgbClr val="333333"/>
                </a:solidFill>
                <a:effectLst>
                  <a:outerShdw blurRad="38100" dist="38100" dir="2700000" algn="tl">
                    <a:srgbClr val="000000"/>
                  </a:outerShdw>
                </a:effectLst>
                <a:latin typeface="Times New Roman" pitchFamily="18" charset="0"/>
              </a:rPr>
              <a:t>ajn</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pt-BR" altLang="sr-Latn-RS" sz="1800" b="1" dirty="0">
                <a:solidFill>
                  <a:srgbClr val="333333"/>
                </a:solidFill>
                <a:effectLst>
                  <a:outerShdw blurRad="38100" dist="38100" dir="2700000" algn="tl">
                    <a:srgbClr val="000000"/>
                  </a:outerShdw>
                </a:effectLst>
                <a:latin typeface="Times New Roman" pitchFamily="18" charset="0"/>
              </a:rPr>
              <a:t>je SERS tehnikom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pt-BR" altLang="sr-Latn-RS" sz="1800" b="1" dirty="0">
                <a:solidFill>
                  <a:srgbClr val="333333"/>
                </a:solidFill>
                <a:effectLst>
                  <a:outerShdw blurRad="38100" dist="38100" dir="2700000" algn="tl">
                    <a:srgbClr val="000000"/>
                  </a:outerShdw>
                </a:effectLst>
                <a:latin typeface="Times New Roman" pitchFamily="18" charset="0"/>
              </a:rPr>
              <a:t>prou</a:t>
            </a:r>
            <a:r>
              <a:rPr lang="en-US" altLang="sr-Latn-RS" sz="1800" b="1" dirty="0">
                <a:solidFill>
                  <a:srgbClr val="333333"/>
                </a:solidFill>
                <a:effectLst>
                  <a:outerShdw blurRad="38100" dist="38100" dir="2700000" algn="tl">
                    <a:srgbClr val="000000"/>
                  </a:outerShdw>
                </a:effectLst>
                <a:latin typeface="Times New Roman" pitchFamily="18" charset="0"/>
              </a:rPr>
              <a:t>č</a:t>
            </a:r>
            <a:r>
              <a:rPr lang="pt-BR" altLang="sr-Latn-RS" sz="1800" b="1" dirty="0">
                <a:solidFill>
                  <a:srgbClr val="333333"/>
                </a:solidFill>
                <a:effectLst>
                  <a:outerShdw blurRad="38100" dist="38100" dir="2700000" algn="tl">
                    <a:srgbClr val="000000"/>
                  </a:outerShdw>
                </a:effectLst>
                <a:latin typeface="Times New Roman" pitchFamily="18" charset="0"/>
              </a:rPr>
              <a:t>avao posebne sekvencije nukleinskih kiselina</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u</a:t>
            </a:r>
            <a:r>
              <a:rPr lang="en-US" altLang="sr-Latn-RS" sz="1800" b="1" dirty="0">
                <a:solidFill>
                  <a:srgbClr val="333333"/>
                </a:solidFill>
                <a:effectLst>
                  <a:outerShdw blurRad="38100" dist="38100" dir="2700000" algn="tl">
                    <a:srgbClr val="000000"/>
                  </a:outerShdw>
                </a:effectLst>
                <a:latin typeface="Times New Roman" pitchFamily="18" charset="0"/>
              </a:rPr>
              <a:t>z </a:t>
            </a:r>
            <a:r>
              <a:rPr lang="en-US" altLang="sr-Latn-RS" sz="1800" b="1" dirty="0" err="1">
                <a:solidFill>
                  <a:srgbClr val="333333"/>
                </a:solidFill>
                <a:effectLst>
                  <a:outerShdw blurRad="38100" dist="38100" dir="2700000" algn="tl">
                    <a:srgbClr val="000000"/>
                  </a:outerShdw>
                </a:effectLst>
                <a:latin typeface="Times New Roman" pitchFamily="18" charset="0"/>
              </a:rPr>
              <a:t>pomoć</a:t>
            </a:r>
            <a:r>
              <a:rPr lang="en-US" altLang="sr-Latn-RS" sz="1800" b="1" dirty="0">
                <a:solidFill>
                  <a:srgbClr val="333333"/>
                </a:solidFill>
                <a:effectLst>
                  <a:outerShdw blurRad="38100" dist="38100" dir="2700000" algn="tl">
                    <a:srgbClr val="000000"/>
                  </a:outerShdw>
                </a:effectLst>
                <a:latin typeface="Times New Roman" pitchFamily="18" charset="0"/>
              </a:rPr>
              <a:t> SERS </a:t>
            </a:r>
            <a:r>
              <a:rPr lang="en-US" altLang="sr-Latn-RS" sz="1800" b="1" dirty="0" err="1">
                <a:solidFill>
                  <a:srgbClr val="333333"/>
                </a:solidFill>
                <a:effectLst>
                  <a:outerShdw blurRad="38100" dist="38100" dir="2700000" algn="tl">
                    <a:srgbClr val="000000"/>
                  </a:outerShdw>
                </a:effectLst>
                <a:latin typeface="Times New Roman" pitchFamily="18" charset="0"/>
              </a:rPr>
              <a:t>aktivnih</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obeleživača</a:t>
            </a:r>
            <a:r>
              <a:rPr lang="en-US" altLang="sr-Latn-RS" sz="1800" b="1" dirty="0">
                <a:solidFill>
                  <a:srgbClr val="333333"/>
                </a:solidFill>
                <a:effectLst>
                  <a:outerShdw blurRad="38100" dist="38100" dir="2700000" algn="tl">
                    <a:srgbClr val="000000"/>
                  </a:outerShdw>
                </a:effectLst>
                <a:latin typeface="Times New Roman" pitchFamily="18" charset="0"/>
              </a:rPr>
              <a:t> on je</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pratio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i </a:t>
            </a:r>
            <a:r>
              <a:rPr lang="en-US" altLang="sr-Latn-RS" sz="1800" b="1" dirty="0" err="1">
                <a:solidFill>
                  <a:srgbClr val="333333"/>
                </a:solidFill>
                <a:effectLst>
                  <a:outerShdw blurRad="38100" dist="38100" dir="2700000" algn="tl">
                    <a:srgbClr val="000000"/>
                  </a:outerShdw>
                </a:effectLst>
                <a:latin typeface="Times New Roman" pitchFamily="18" charset="0"/>
              </a:rPr>
              <a:t>hibridizaciju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komplementarnih</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lanaca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molekula</a:t>
            </a:r>
            <a:r>
              <a:rPr lang="en-US" altLang="sr-Latn-RS" sz="1800" b="1" dirty="0">
                <a:solidFill>
                  <a:srgbClr val="333333"/>
                </a:solidFill>
                <a:effectLst>
                  <a:outerShdw blurRad="38100" dist="38100" dir="2700000" algn="tl">
                    <a:srgbClr val="000000"/>
                  </a:outerShdw>
                </a:effectLst>
                <a:latin typeface="Times New Roman" pitchFamily="18" charset="0"/>
              </a:rPr>
              <a:t> DNK </a:t>
            </a:r>
            <a:r>
              <a:rPr lang="en-US" altLang="sr-Latn-RS" sz="1800" b="1" dirty="0" err="1">
                <a:solidFill>
                  <a:srgbClr val="333333"/>
                </a:solidFill>
                <a:effectLst>
                  <a:outerShdw blurRad="38100" dist="38100" dir="2700000" algn="tl">
                    <a:srgbClr val="000000"/>
                  </a:outerShdw>
                </a:effectLst>
                <a:latin typeface="Times New Roman" pitchFamily="18" charset="0"/>
              </a:rPr>
              <a:t>što</a:t>
            </a:r>
            <a:r>
              <a:rPr lang="en-US" altLang="sr-Latn-RS" sz="1800" b="1" dirty="0">
                <a:solidFill>
                  <a:srgbClr val="333333"/>
                </a:solidFill>
                <a:effectLst>
                  <a:outerShdw blurRad="38100" dist="38100" dir="2700000" algn="tl">
                    <a:srgbClr val="000000"/>
                  </a:outerShdw>
                </a:effectLst>
                <a:latin typeface="Times New Roman" pitchFamily="18" charset="0"/>
              </a:rPr>
              <a:t> se </a:t>
            </a:r>
            <a:r>
              <a:rPr lang="en-US" altLang="sr-Latn-RS" sz="1800" b="1" dirty="0" err="1">
                <a:solidFill>
                  <a:srgbClr val="333333"/>
                </a:solidFill>
                <a:effectLst>
                  <a:outerShdw blurRad="38100" dist="38100" dir="2700000" algn="tl">
                    <a:srgbClr val="000000"/>
                  </a:outerShdw>
                </a:effectLst>
                <a:latin typeface="Times New Roman" pitchFamily="18" charset="0"/>
              </a:rPr>
              <a:t>pokazalo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kao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izuzetno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korisno</a:t>
            </a:r>
            <a:r>
              <a:rPr lang="en-US" altLang="sr-Latn-RS" sz="1800" b="1" dirty="0">
                <a:solidFill>
                  <a:srgbClr val="333333"/>
                </a:solidFill>
                <a:effectLst>
                  <a:outerShdw blurRad="38100" dist="38100" dir="2700000" algn="tl">
                    <a:srgbClr val="000000"/>
                  </a:outerShdw>
                </a:effectLst>
                <a:latin typeface="Times New Roman" pitchFamily="18" charset="0"/>
              </a:rPr>
              <a:t> u </a:t>
            </a:r>
            <a:r>
              <a:rPr lang="en-US" altLang="sr-Latn-RS" sz="1800" b="1" dirty="0" err="1">
                <a:solidFill>
                  <a:srgbClr val="FF0066"/>
                </a:solidFill>
                <a:effectLst>
                  <a:outerShdw blurRad="38100" dist="38100" dir="2700000" algn="tl">
                    <a:srgbClr val="000000"/>
                  </a:outerShdw>
                </a:effectLst>
                <a:latin typeface="Times New Roman" pitchFamily="18" charset="0"/>
              </a:rPr>
              <a:t>detekciji</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smtClean="0">
                <a:solidFill>
                  <a:srgbClr val="FF0066"/>
                </a:solidFill>
                <a:effectLst>
                  <a:outerShdw blurRad="38100" dist="38100" dir="2700000" algn="tl">
                    <a:srgbClr val="000000"/>
                  </a:outerShdw>
                </a:effectLst>
                <a:latin typeface="Times New Roman" pitchFamily="18" charset="0"/>
              </a:rPr>
              <a:t>DNK</a:t>
            </a:r>
            <a:r>
              <a:rPr lang="sr-Latn-RS" altLang="sr-Latn-RS" sz="1800" b="1" dirty="0" smtClean="0">
                <a:solidFill>
                  <a:srgbClr val="FF0066"/>
                </a:solidFill>
                <a:effectLst>
                  <a:outerShdw blurRad="38100" dist="38100" dir="2700000" algn="tl">
                    <a:srgbClr val="000000"/>
                  </a:outerShdw>
                </a:effectLst>
                <a:latin typeface="Times New Roman" pitchFamily="18" charset="0"/>
              </a:rPr>
              <a:t> </a:t>
            </a:r>
            <a:r>
              <a:rPr lang="sr-Latn-CS" altLang="sr-Latn-RS" sz="1800" b="1" dirty="0" smtClean="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fragmenata</a:t>
            </a:r>
            <a:r>
              <a:rPr lang="sr-Latn-CS" altLang="sr-Latn-RS" sz="1800" b="1" dirty="0">
                <a:solidFill>
                  <a:srgbClr val="FF0066"/>
                </a:solidFill>
                <a:effectLst>
                  <a:outerShdw blurRad="38100" dist="38100" dir="2700000" algn="tl">
                    <a:srgbClr val="000000"/>
                  </a:outerShdw>
                </a:effectLst>
                <a:latin typeface="Times New Roman" pitchFamily="18" charset="0"/>
              </a:rPr>
              <a:t> virusa:</a:t>
            </a:r>
          </a:p>
          <a:p>
            <a:pPr marL="0" indent="0">
              <a:lnSpc>
                <a:spcPct val="80000"/>
              </a:lnSpc>
              <a:buNone/>
            </a:pP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 </a:t>
            </a:r>
            <a:r>
              <a:rPr lang="en-US" altLang="sr-Latn-RS" sz="1800" b="1" i="1" dirty="0" smtClean="0">
                <a:solidFill>
                  <a:srgbClr val="FF0066"/>
                </a:solidFill>
                <a:effectLst>
                  <a:outerShdw blurRad="38100" dist="38100" dir="2700000" algn="tl">
                    <a:srgbClr val="000000"/>
                  </a:outerShdw>
                </a:effectLst>
                <a:latin typeface="Times New Roman" pitchFamily="18" charset="0"/>
              </a:rPr>
              <a:t>HIV </a:t>
            </a:r>
            <a:endParaRPr lang="sr-Latn-CS" altLang="sr-Latn-RS" sz="1800" b="1" i="1" dirty="0">
              <a:solidFill>
                <a:srgbClr val="FF0066"/>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1800" b="1" i="1" dirty="0">
                <a:solidFill>
                  <a:srgbClr val="FF0066"/>
                </a:solidFill>
                <a:effectLst>
                  <a:outerShdw blurRad="38100" dist="38100" dir="2700000" algn="tl">
                    <a:srgbClr val="000000"/>
                  </a:outerShdw>
                </a:effectLst>
                <a:latin typeface="Times New Roman" pitchFamily="18" charset="0"/>
              </a:rPr>
              <a:t>                                  -</a:t>
            </a:r>
            <a:r>
              <a:rPr lang="en-US" altLang="sr-Latn-RS" sz="1800" b="1" i="1" dirty="0">
                <a:solidFill>
                  <a:srgbClr val="FF0066"/>
                </a:solidFill>
                <a:effectLst>
                  <a:outerShdw blurRad="38100" dist="38100" dir="2700000" algn="tl">
                    <a:srgbClr val="000000"/>
                  </a:outerShdw>
                </a:effectLst>
                <a:latin typeface="Times New Roman" pitchFamily="18" charset="0"/>
              </a:rPr>
              <a:t> h</a:t>
            </a:r>
            <a:r>
              <a:rPr lang="sr-Latn-RS" altLang="sr-Latn-RS" sz="1800" b="1" i="1" dirty="0">
                <a:solidFill>
                  <a:srgbClr val="FF0066"/>
                </a:solidFill>
                <a:effectLst>
                  <a:outerShdw blurRad="38100" dist="38100" dir="2700000" algn="tl">
                    <a:srgbClr val="000000"/>
                  </a:outerShdw>
                </a:effectLst>
                <a:latin typeface="Times New Roman" pitchFamily="18" charset="0"/>
              </a:rPr>
              <a:t>epatitis A</a:t>
            </a:r>
            <a:endParaRPr lang="sr-Latn-CS" altLang="sr-Latn-RS" sz="1800" b="1" i="1" dirty="0">
              <a:solidFill>
                <a:srgbClr val="FF0066"/>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1800" b="1" i="1" dirty="0">
                <a:solidFill>
                  <a:srgbClr val="FF0066"/>
                </a:solidFill>
                <a:effectLst>
                  <a:outerShdw blurRad="38100" dist="38100" dir="2700000" algn="tl">
                    <a:srgbClr val="000000"/>
                  </a:outerShdw>
                </a:effectLst>
                <a:latin typeface="Times New Roman" pitchFamily="18" charset="0"/>
              </a:rPr>
              <a:t>                                  - </a:t>
            </a:r>
            <a:r>
              <a:rPr lang="en-US" altLang="sr-Latn-RS" sz="1800" b="1" i="1" dirty="0">
                <a:solidFill>
                  <a:srgbClr val="FF0066"/>
                </a:solidFill>
                <a:effectLst>
                  <a:outerShdw blurRad="38100" dist="38100" dir="2700000" algn="tl">
                    <a:srgbClr val="000000"/>
                  </a:outerShdw>
                </a:effectLst>
                <a:latin typeface="Times New Roman" pitchFamily="18" charset="0"/>
              </a:rPr>
              <a:t>h</a:t>
            </a:r>
            <a:r>
              <a:rPr lang="sr-Latn-RS" altLang="sr-Latn-RS" sz="1800" b="1" i="1" dirty="0">
                <a:solidFill>
                  <a:srgbClr val="FF0066"/>
                </a:solidFill>
                <a:effectLst>
                  <a:outerShdw blurRad="38100" dist="38100" dir="2700000" algn="tl">
                    <a:srgbClr val="000000"/>
                  </a:outerShdw>
                </a:effectLst>
                <a:latin typeface="Times New Roman" pitchFamily="18" charset="0"/>
              </a:rPr>
              <a:t>epatitis B</a:t>
            </a:r>
            <a:endParaRPr lang="sr-Latn-CS" altLang="sr-Latn-RS" sz="1800" b="1" i="1" dirty="0">
              <a:solidFill>
                <a:srgbClr val="FF0066"/>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1800" b="1" i="1" dirty="0">
                <a:solidFill>
                  <a:srgbClr val="FF0066"/>
                </a:solidFill>
                <a:effectLst>
                  <a:outerShdw blurRad="38100" dist="38100" dir="2700000" algn="tl">
                    <a:srgbClr val="000000"/>
                  </a:outerShdw>
                </a:effectLst>
                <a:latin typeface="Times New Roman" pitchFamily="18" charset="0"/>
              </a:rPr>
              <a:t>                                  - </a:t>
            </a:r>
            <a:r>
              <a:rPr lang="sr-Latn-RS" altLang="sr-Latn-RS" sz="1800" b="1" i="1" dirty="0">
                <a:solidFill>
                  <a:srgbClr val="FF0066"/>
                </a:solidFill>
                <a:effectLst>
                  <a:outerShdw blurRad="38100" dist="38100" dir="2700000" algn="tl">
                    <a:srgbClr val="000000"/>
                  </a:outerShdw>
                </a:effectLst>
                <a:latin typeface="Times New Roman" pitchFamily="18" charset="0"/>
              </a:rPr>
              <a:t>Ebola </a:t>
            </a:r>
            <a:endParaRPr lang="sr-Latn-RS" altLang="sr-Latn-RS" sz="1800" b="1" i="1" dirty="0" smtClean="0">
              <a:solidFill>
                <a:srgbClr val="FF0066"/>
              </a:solidFill>
              <a:effectLst>
                <a:outerShdw blurRad="38100" dist="38100" dir="2700000" algn="tl">
                  <a:srgbClr val="000000"/>
                </a:outerShdw>
              </a:effectLst>
              <a:latin typeface="Times New Roman" pitchFamily="18" charset="0"/>
            </a:endParaRPr>
          </a:p>
          <a:p>
            <a:pPr marL="0" indent="0">
              <a:lnSpc>
                <a:spcPct val="80000"/>
              </a:lnSpc>
              <a:buNone/>
            </a:pPr>
            <a:r>
              <a:rPr lang="sr-Latn-RS" altLang="sr-Latn-RS" sz="1800" b="1" i="1" dirty="0">
                <a:solidFill>
                  <a:srgbClr val="FF0066"/>
                </a:solidFill>
                <a:effectLst>
                  <a:outerShdw blurRad="38100" dist="38100" dir="2700000" algn="tl">
                    <a:srgbClr val="000000"/>
                  </a:outerShdw>
                </a:effectLst>
                <a:latin typeface="Times New Roman" pitchFamily="18" charset="0"/>
              </a:rPr>
              <a:t> </a:t>
            </a:r>
            <a:r>
              <a:rPr lang="sr-Latn-RS" altLang="sr-Latn-RS" sz="1800" b="1" i="1" dirty="0" smtClean="0">
                <a:solidFill>
                  <a:srgbClr val="FF0066"/>
                </a:solidFill>
                <a:effectLst>
                  <a:outerShdw blurRad="38100" dist="38100" dir="2700000" algn="tl">
                    <a:srgbClr val="000000"/>
                  </a:outerShdw>
                </a:effectLst>
                <a:latin typeface="Times New Roman" pitchFamily="18" charset="0"/>
              </a:rPr>
              <a:t>                                 </a:t>
            </a:r>
            <a:r>
              <a:rPr lang="sr-Latn-CS" altLang="sr-Latn-RS" sz="1800" b="1" i="1" dirty="0" smtClean="0">
                <a:solidFill>
                  <a:srgbClr val="FF0066"/>
                </a:solidFill>
                <a:effectLst>
                  <a:outerShdw blurRad="38100" dist="38100" dir="2700000" algn="tl">
                    <a:srgbClr val="000000"/>
                  </a:outerShdw>
                </a:effectLst>
                <a:latin typeface="Times New Roman" pitchFamily="18" charset="0"/>
              </a:rPr>
              <a:t>- V</a:t>
            </a:r>
            <a:r>
              <a:rPr lang="sr-Latn-RS" altLang="sr-Latn-RS" sz="1800" b="1" i="1" dirty="0" smtClean="0">
                <a:solidFill>
                  <a:srgbClr val="FF0066"/>
                </a:solidFill>
                <a:effectLst>
                  <a:outerShdw blurRad="38100" dist="38100" dir="2700000" algn="tl">
                    <a:srgbClr val="000000"/>
                  </a:outerShdw>
                </a:effectLst>
                <a:latin typeface="Times New Roman" pitchFamily="18" charset="0"/>
              </a:rPr>
              <a:t>ariola </a:t>
            </a:r>
            <a:r>
              <a:rPr lang="sr-Latn-CS" altLang="sr-Latn-RS" sz="1800" b="1" i="1" dirty="0">
                <a:solidFill>
                  <a:srgbClr val="FF0066"/>
                </a:solidFill>
                <a:effectLst>
                  <a:outerShdw blurRad="38100" dist="38100" dir="2700000" algn="tl">
                    <a:srgbClr val="000000"/>
                  </a:outerShdw>
                </a:effectLst>
                <a:latin typeface="Times New Roman" pitchFamily="18" charset="0"/>
              </a:rPr>
              <a:t>vera </a:t>
            </a:r>
            <a:r>
              <a:rPr lang="en-US" altLang="sr-Latn-RS" sz="1800" b="1" i="1" dirty="0" smtClean="0">
                <a:solidFill>
                  <a:srgbClr val="FF0066"/>
                </a:solidFill>
                <a:effectLst>
                  <a:outerShdw blurRad="38100" dist="38100" dir="2700000" algn="tl">
                    <a:srgbClr val="000000"/>
                  </a:outerShdw>
                </a:effectLst>
                <a:latin typeface="Times New Roman" pitchFamily="18" charset="0"/>
              </a:rPr>
              <a:t>(</a:t>
            </a:r>
            <a:r>
              <a:rPr lang="sr-Latn-RS" altLang="sr-Latn-RS" sz="1800" b="1" i="1" dirty="0">
                <a:solidFill>
                  <a:srgbClr val="FF0066"/>
                </a:solidFill>
                <a:effectLst>
                  <a:outerShdw blurRad="38100" dist="38100" dir="2700000" algn="tl">
                    <a:srgbClr val="000000"/>
                  </a:outerShdw>
                </a:effectLst>
                <a:latin typeface="Times New Roman" pitchFamily="18" charset="0"/>
              </a:rPr>
              <a:t>smallpox</a:t>
            </a:r>
            <a:r>
              <a:rPr lang="en-US" altLang="sr-Latn-RS" sz="1800" b="1" i="1" dirty="0">
                <a:solidFill>
                  <a:srgbClr val="FF0066"/>
                </a:solidFill>
                <a:effectLst>
                  <a:outerShdw blurRad="38100" dist="38100" dir="2700000" algn="tl">
                    <a:srgbClr val="000000"/>
                  </a:outerShdw>
                </a:effectLst>
                <a:latin typeface="Times New Roman" pitchFamily="18" charset="0"/>
              </a:rPr>
              <a:t>)</a:t>
            </a:r>
            <a:endParaRPr lang="sr-Latn-CS" altLang="sr-Latn-RS" sz="1800" b="1" i="1" dirty="0">
              <a:solidFill>
                <a:srgbClr val="FF0066"/>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1800" b="1" i="1" dirty="0">
                <a:solidFill>
                  <a:srgbClr val="FF0066"/>
                </a:solidFill>
                <a:effectLst>
                  <a:outerShdw blurRad="38100" dist="38100" dir="2700000" algn="tl">
                    <a:srgbClr val="000000"/>
                  </a:outerShdw>
                </a:effectLst>
                <a:latin typeface="Times New Roman" pitchFamily="18" charset="0"/>
              </a:rPr>
              <a:t>                                  - </a:t>
            </a:r>
            <a:r>
              <a:rPr lang="sr-Latn-RS" altLang="sr-Latn-RS" sz="1800" b="1" i="1" dirty="0">
                <a:solidFill>
                  <a:srgbClr val="FF0066"/>
                </a:solidFill>
                <a:effectLst>
                  <a:outerShdw blurRad="38100" dist="38100" dir="2700000" algn="tl">
                    <a:srgbClr val="000000"/>
                  </a:outerShdw>
                </a:effectLst>
                <a:latin typeface="Times New Roman" pitchFamily="18" charset="0"/>
              </a:rPr>
              <a:t>Bacillus anthracis</a:t>
            </a:r>
            <a:endParaRPr lang="sr-Latn-CS" altLang="sr-Latn-RS" sz="1800" b="1" i="1" dirty="0">
              <a:solidFill>
                <a:srgbClr val="FF0066"/>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1800" b="1" i="1" dirty="0">
                <a:solidFill>
                  <a:srgbClr val="FF0066"/>
                </a:solidFill>
                <a:effectLst>
                  <a:outerShdw blurRad="38100" dist="38100" dir="2700000" algn="tl">
                    <a:srgbClr val="000000"/>
                  </a:outerShdw>
                </a:effectLst>
                <a:latin typeface="Times New Roman" pitchFamily="18" charset="0"/>
              </a:rPr>
              <a:t>                                  - </a:t>
            </a:r>
            <a:r>
              <a:rPr lang="sr-Latn-RS" altLang="sr-Latn-RS" sz="1800" b="1" i="1" dirty="0">
                <a:solidFill>
                  <a:srgbClr val="FF0066"/>
                </a:solidFill>
                <a:effectLst>
                  <a:outerShdw blurRad="38100" dist="38100" dir="2700000" algn="tl">
                    <a:srgbClr val="000000"/>
                  </a:outerShdw>
                </a:effectLst>
                <a:latin typeface="Times New Roman" pitchFamily="18" charset="0"/>
              </a:rPr>
              <a:t>Francisella tularensis  </a:t>
            </a:r>
            <a:endParaRPr lang="sr-Latn-CS" altLang="sr-Latn-RS" sz="1800" b="1" i="1" dirty="0">
              <a:solidFill>
                <a:srgbClr val="FF0066"/>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1800" b="1" i="1" dirty="0">
                <a:solidFill>
                  <a:srgbClr val="FF0066"/>
                </a:solidFill>
                <a:effectLst>
                  <a:outerShdw blurRad="38100" dist="38100" dir="2700000" algn="tl">
                    <a:srgbClr val="000000"/>
                  </a:outerShdw>
                </a:effectLst>
                <a:latin typeface="Times New Roman" pitchFamily="18" charset="0"/>
              </a:rPr>
              <a:t>                                  - </a:t>
            </a:r>
            <a:r>
              <a:rPr lang="sr-Latn-CS" altLang="sr-Latn-RS" sz="1800" b="1" i="1" dirty="0" smtClean="0">
                <a:solidFill>
                  <a:srgbClr val="FF0066"/>
                </a:solidFill>
                <a:effectLst>
                  <a:outerShdw blurRad="38100" dist="38100" dir="2700000" algn="tl">
                    <a:srgbClr val="000000"/>
                  </a:outerShdw>
                </a:effectLst>
                <a:latin typeface="Times New Roman" pitchFamily="18" charset="0"/>
              </a:rPr>
              <a:t>k</a:t>
            </a:r>
            <a:r>
              <a:rPr lang="sr-Latn-RS" altLang="sr-Latn-RS" sz="1800" b="1" i="1" dirty="0" smtClean="0">
                <a:solidFill>
                  <a:srgbClr val="FF0066"/>
                </a:solidFill>
                <a:effectLst>
                  <a:outerShdw blurRad="38100" dist="38100" dir="2700000" algn="tl">
                    <a:srgbClr val="000000"/>
                  </a:outerShdw>
                </a:effectLst>
                <a:latin typeface="Times New Roman" pitchFamily="18" charset="0"/>
              </a:rPr>
              <a:t>olera</a:t>
            </a:r>
            <a:endParaRPr lang="sr-Latn-CS" altLang="sr-Latn-RS" sz="1800" b="1" i="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t</a:t>
            </a:r>
            <a:r>
              <a:rPr lang="en-US" altLang="sr-Latn-RS" sz="1800" b="1" dirty="0" err="1">
                <a:solidFill>
                  <a:srgbClr val="333333"/>
                </a:solidFill>
                <a:effectLst>
                  <a:outerShdw blurRad="38100" dist="38100" dir="2700000" algn="tl">
                    <a:srgbClr val="000000"/>
                  </a:outerShdw>
                </a:effectLst>
                <a:latin typeface="Times New Roman" pitchFamily="18" charset="0"/>
              </a:rPr>
              <a:t>akođe</a:t>
            </a:r>
            <a:r>
              <a:rPr lang="en-US" altLang="sr-Latn-RS" sz="1800" b="1" dirty="0">
                <a:solidFill>
                  <a:srgbClr val="333333"/>
                </a:solidFill>
                <a:effectLst>
                  <a:outerShdw blurRad="38100" dist="38100" dir="2700000" algn="tl">
                    <a:srgbClr val="000000"/>
                  </a:outerShdw>
                </a:effectLst>
                <a:latin typeface="Times New Roman" pitchFamily="18" charset="0"/>
              </a:rPr>
              <a:t> je </a:t>
            </a:r>
            <a:r>
              <a:rPr lang="en-US" altLang="sr-Latn-RS" sz="1800" b="1" dirty="0" err="1">
                <a:solidFill>
                  <a:srgbClr val="333333"/>
                </a:solidFill>
                <a:effectLst>
                  <a:outerShdw blurRad="38100" dist="38100" dir="2700000" algn="tl">
                    <a:srgbClr val="000000"/>
                  </a:outerShdw>
                </a:effectLst>
                <a:latin typeface="Times New Roman" pitchFamily="18" charset="0"/>
              </a:rPr>
              <a:t>ispitivan</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hemijski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sastav</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slojeva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koji</a:t>
            </a:r>
            <a:r>
              <a:rPr lang="en-US" altLang="sr-Latn-RS" sz="1800" b="1" dirty="0">
                <a:solidFill>
                  <a:srgbClr val="333333"/>
                </a:solidFill>
                <a:effectLst>
                  <a:outerShdw blurRad="38100" dist="38100" dir="2700000" algn="tl">
                    <a:srgbClr val="000000"/>
                  </a:outerShdw>
                </a:effectLst>
                <a:latin typeface="Times New Roman" pitchFamily="18" charset="0"/>
              </a:rPr>
              <a:t> bi </a:t>
            </a:r>
            <a:r>
              <a:rPr lang="en-US" altLang="sr-Latn-RS" sz="1800" b="1" dirty="0" err="1">
                <a:solidFill>
                  <a:srgbClr val="333333"/>
                </a:solidFill>
                <a:effectLst>
                  <a:outerShdw blurRad="38100" dist="38100" dir="2700000" algn="tl">
                    <a:srgbClr val="000000"/>
                  </a:outerShdw>
                </a:effectLst>
                <a:latin typeface="Times New Roman" pitchFamily="18" charset="0"/>
              </a:rPr>
              <a:t>bil</a:t>
            </a:r>
            <a:r>
              <a:rPr lang="sr-Latn-CS" altLang="sr-Latn-RS" sz="1800" b="1" dirty="0">
                <a:solidFill>
                  <a:srgbClr val="333333"/>
                </a:solidFill>
                <a:effectLst>
                  <a:outerShdw blurRad="38100" dist="38100" dir="2700000" algn="tl">
                    <a:srgbClr val="000000"/>
                  </a:outerShdw>
                </a:effectLst>
                <a:latin typeface="Times New Roman" pitchFamily="18" charset="0"/>
              </a:rPr>
              <a:t>i </a:t>
            </a:r>
            <a:r>
              <a:rPr lang="en-US" altLang="sr-Latn-RS" sz="1800" b="1" dirty="0" err="1">
                <a:solidFill>
                  <a:srgbClr val="333333"/>
                </a:solidFill>
                <a:effectLst>
                  <a:outerShdw blurRad="38100" dist="38100" dir="2700000" algn="tl">
                    <a:srgbClr val="000000"/>
                  </a:outerShdw>
                </a:effectLst>
                <a:latin typeface="Times New Roman" pitchFamily="18" charset="0"/>
              </a:rPr>
              <a:t>najpovoljniji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za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vezivanje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molekula</a:t>
            </a:r>
            <a:r>
              <a:rPr lang="en-US" altLang="sr-Latn-RS" sz="1800" b="1" dirty="0">
                <a:solidFill>
                  <a:srgbClr val="333333"/>
                </a:solidFill>
                <a:effectLst>
                  <a:outerShdw blurRad="38100" dist="38100" dir="2700000" algn="tl">
                    <a:srgbClr val="000000"/>
                  </a:outerShdw>
                </a:effectLst>
                <a:latin typeface="Times New Roman" pitchFamily="18" charset="0"/>
              </a:rPr>
              <a:t> DNK </a:t>
            </a:r>
            <a:r>
              <a:rPr lang="en-US" altLang="sr-Latn-RS" sz="1800" b="1" dirty="0" err="1">
                <a:solidFill>
                  <a:srgbClr val="333333"/>
                </a:solidFill>
                <a:effectLst>
                  <a:outerShdw blurRad="38100" dist="38100" dir="2700000" algn="tl">
                    <a:srgbClr val="000000"/>
                  </a:outerShdw>
                </a:effectLst>
                <a:latin typeface="Times New Roman" pitchFamily="18" charset="0"/>
              </a:rPr>
              <a:t>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površini</a:t>
            </a:r>
            <a:r>
              <a:rPr lang="en-US" altLang="sr-Latn-RS" sz="1800" b="1" dirty="0">
                <a:solidFill>
                  <a:srgbClr val="333333"/>
                </a:solidFill>
                <a:effectLst>
                  <a:outerShdw blurRad="38100" dist="38100" dir="2700000" algn="tl">
                    <a:srgbClr val="000000"/>
                  </a:outerShdw>
                </a:effectLst>
                <a:latin typeface="Times New Roman" pitchFamily="18" charset="0"/>
              </a:rPr>
              <a:t> SERS </a:t>
            </a:r>
            <a:r>
              <a:rPr lang="en-US" altLang="sr-Latn-RS" sz="1800" b="1" dirty="0" err="1">
                <a:solidFill>
                  <a:srgbClr val="333333"/>
                </a:solidFill>
                <a:effectLst>
                  <a:outerShdw blurRad="38100" dist="38100" dir="2700000" algn="tl">
                    <a:srgbClr val="000000"/>
                  </a:outerShdw>
                </a:effectLst>
                <a:latin typeface="Times New Roman" pitchFamily="18" charset="0"/>
              </a:rPr>
              <a:t>supstrata</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ispitivan </a:t>
            </a:r>
            <a:r>
              <a:rPr lang="sr-Latn-CS" altLang="sr-Latn-RS" sz="1800" b="1" dirty="0">
                <a:solidFill>
                  <a:srgbClr val="333333"/>
                </a:solidFill>
                <a:effectLst>
                  <a:outerShdw blurRad="38100" dist="38100" dir="2700000" algn="tl">
                    <a:srgbClr val="000000"/>
                  </a:outerShdw>
                </a:effectLst>
                <a:latin typeface="Times New Roman" pitchFamily="18" charset="0"/>
              </a:rPr>
              <a:t>je </a:t>
            </a:r>
            <a:r>
              <a:rPr lang="sr-Latn-RS" altLang="sr-Latn-RS" sz="1800" b="1" dirty="0">
                <a:solidFill>
                  <a:srgbClr val="333333"/>
                </a:solidFill>
                <a:effectLst>
                  <a:outerShdw blurRad="38100" dist="38100" dir="2700000" algn="tl">
                    <a:srgbClr val="000000"/>
                  </a:outerShdw>
                </a:effectLst>
                <a:latin typeface="Times New Roman" pitchFamily="18" charset="0"/>
              </a:rPr>
              <a:t>niz modifikacija amina koje su bile neophodne za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RS" altLang="sr-Latn-RS" sz="1800" b="1" dirty="0">
                <a:solidFill>
                  <a:srgbClr val="333333"/>
                </a:solidFill>
                <a:effectLst>
                  <a:outerShdw blurRad="38100" dist="38100" dir="2700000" algn="tl">
                    <a:srgbClr val="000000"/>
                  </a:outerShdw>
                </a:effectLst>
                <a:latin typeface="Times New Roman" pitchFamily="18" charset="0"/>
              </a:rPr>
              <a:t>postizanje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RS" altLang="sr-Latn-RS" sz="1800" b="1" dirty="0">
                <a:solidFill>
                  <a:srgbClr val="333333"/>
                </a:solidFill>
                <a:effectLst>
                  <a:outerShdw blurRad="38100" dist="38100" dir="2700000" algn="tl">
                    <a:srgbClr val="000000"/>
                  </a:outerShdw>
                </a:effectLst>
                <a:latin typeface="Times New Roman" pitchFamily="18" charset="0"/>
              </a:rPr>
              <a:t>pozitivnog naelektrisanja lanca DNK koji bi se kao takav veoma lako vezao za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RS" altLang="sr-Latn-RS" sz="1800" b="1" dirty="0">
                <a:solidFill>
                  <a:srgbClr val="333333"/>
                </a:solidFill>
                <a:effectLst>
                  <a:outerShdw blurRad="38100" dist="38100" dir="2700000" algn="tl">
                    <a:srgbClr val="000000"/>
                  </a:outerShdw>
                </a:effectLst>
                <a:latin typeface="Times New Roman" pitchFamily="18" charset="0"/>
              </a:rPr>
              <a:t>nano</a:t>
            </a:r>
            <a:r>
              <a:rPr lang="en-US" altLang="sr-Latn-RS" sz="1800" b="1" dirty="0">
                <a:solidFill>
                  <a:srgbClr val="333333"/>
                </a:solidFill>
                <a:effectLst>
                  <a:outerShdw blurRad="38100" dist="38100" dir="2700000" algn="tl">
                    <a:srgbClr val="000000"/>
                  </a:outerShdw>
                </a:effectLst>
                <a:latin typeface="Times New Roman" pitchFamily="18" charset="0"/>
              </a:rPr>
              <a:t>č</a:t>
            </a:r>
            <a:r>
              <a:rPr lang="sr-Latn-RS" altLang="sr-Latn-RS" sz="1800" b="1" dirty="0">
                <a:solidFill>
                  <a:srgbClr val="333333"/>
                </a:solidFill>
                <a:effectLst>
                  <a:outerShdw blurRad="38100" dist="38100" dir="2700000" algn="tl">
                    <a:srgbClr val="000000"/>
                  </a:outerShdw>
                </a:effectLst>
                <a:latin typeface="Times New Roman" pitchFamily="18" charset="0"/>
              </a:rPr>
              <a:t>esticu srebra</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g</a:t>
            </a:r>
            <a:r>
              <a:rPr lang="sr-Latn-RS" altLang="sr-Latn-RS" sz="1800" b="1" dirty="0">
                <a:solidFill>
                  <a:srgbClr val="333333"/>
                </a:solidFill>
                <a:effectLst>
                  <a:outerShdw blurRad="38100" dist="38100" dir="2700000" algn="tl">
                    <a:srgbClr val="000000"/>
                  </a:outerShdw>
                </a:effectLst>
                <a:latin typeface="Times New Roman" pitchFamily="18" charset="0"/>
              </a:rPr>
              <a:t>ranica detekci</a:t>
            </a:r>
            <a:r>
              <a:rPr lang="en-US" altLang="sr-Latn-RS" sz="1800" b="1" dirty="0">
                <a:solidFill>
                  <a:srgbClr val="333333"/>
                </a:solidFill>
                <a:effectLst>
                  <a:outerShdw blurRad="38100" dist="38100" dir="2700000" algn="tl">
                    <a:srgbClr val="000000"/>
                  </a:outerShdw>
                </a:effectLst>
                <a:latin typeface="Times New Roman" pitchFamily="18" charset="0"/>
              </a:rPr>
              <a:t>je </a:t>
            </a:r>
            <a:r>
              <a:rPr lang="en-US" altLang="sr-Latn-RS" sz="1800" b="1" dirty="0" err="1">
                <a:solidFill>
                  <a:srgbClr val="333333"/>
                </a:solidFill>
                <a:effectLst>
                  <a:outerShdw blurRad="38100" dist="38100" dir="2700000" algn="tl">
                    <a:srgbClr val="000000"/>
                  </a:outerShdw>
                </a:effectLst>
                <a:latin typeface="Times New Roman" pitchFamily="18" charset="0"/>
              </a:rPr>
              <a:t>postignuta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ovim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merenjima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bila</a:t>
            </a:r>
            <a:r>
              <a:rPr lang="en-US" altLang="sr-Latn-RS" sz="1800" b="1" dirty="0">
                <a:solidFill>
                  <a:srgbClr val="333333"/>
                </a:solidFill>
                <a:effectLst>
                  <a:outerShdw blurRad="38100" dist="38100" dir="2700000" algn="tl">
                    <a:srgbClr val="000000"/>
                  </a:outerShdw>
                </a:effectLst>
                <a:latin typeface="Times New Roman" pitchFamily="18" charset="0"/>
              </a:rPr>
              <a:t> je </a:t>
            </a:r>
            <a:r>
              <a:rPr lang="en-US" altLang="sr-Latn-RS" sz="2000" b="1" dirty="0">
                <a:solidFill>
                  <a:srgbClr val="FF0066"/>
                </a:solidFill>
                <a:effectLst>
                  <a:outerShdw blurRad="38100" dist="38100" dir="2700000" algn="tl">
                    <a:srgbClr val="000000"/>
                  </a:outerShdw>
                </a:effectLst>
                <a:latin typeface="Times New Roman" pitchFamily="18" charset="0"/>
              </a:rPr>
              <a:t>10</a:t>
            </a:r>
            <a:r>
              <a:rPr lang="en-US" altLang="sr-Latn-RS" sz="2000" b="1" baseline="30000" dirty="0">
                <a:solidFill>
                  <a:srgbClr val="FF0066"/>
                </a:solidFill>
                <a:effectLst>
                  <a:outerShdw blurRad="38100" dist="38100" dir="2700000" algn="tl">
                    <a:srgbClr val="000000"/>
                  </a:outerShdw>
                </a:effectLst>
                <a:latin typeface="Times New Roman" pitchFamily="18" charset="0"/>
              </a:rPr>
              <a:t>-12</a:t>
            </a:r>
            <a:r>
              <a:rPr lang="en-US" altLang="sr-Latn-RS" sz="2000" b="1" dirty="0">
                <a:solidFill>
                  <a:srgbClr val="FF0066"/>
                </a:solidFill>
                <a:effectLst>
                  <a:outerShdw blurRad="38100" dist="38100" dir="2700000" algn="tl">
                    <a:srgbClr val="000000"/>
                  </a:outerShdw>
                </a:effectLst>
                <a:latin typeface="Times New Roman" pitchFamily="18" charset="0"/>
              </a:rPr>
              <a:t>M</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68357">
                                            <p:txEl>
                                              <p:pRg st="0" end="0"/>
                                            </p:txEl>
                                          </p:spTgt>
                                        </p:tgtEl>
                                        <p:attrNameLst>
                                          <p:attrName>style.visibility</p:attrName>
                                        </p:attrNameLst>
                                      </p:cBhvr>
                                      <p:to>
                                        <p:strVal val="visible"/>
                                      </p:to>
                                    </p:set>
                                    <p:animEffect transition="in" filter="wipe(down)">
                                      <p:cBhvr>
                                        <p:cTn id="7" dur="500"/>
                                        <p:tgtEl>
                                          <p:spTgt spid="868357">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68357">
                                            <p:txEl>
                                              <p:pRg st="2" end="2"/>
                                            </p:txEl>
                                          </p:spTgt>
                                        </p:tgtEl>
                                        <p:attrNameLst>
                                          <p:attrName>style.visibility</p:attrName>
                                        </p:attrNameLst>
                                      </p:cBhvr>
                                      <p:to>
                                        <p:strVal val="visible"/>
                                      </p:to>
                                    </p:set>
                                    <p:animEffect transition="in" filter="wipe(down)">
                                      <p:cBhvr>
                                        <p:cTn id="10" dur="500"/>
                                        <p:tgtEl>
                                          <p:spTgt spid="868357">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868357">
                                            <p:txEl>
                                              <p:pRg st="3" end="3"/>
                                            </p:txEl>
                                          </p:spTgt>
                                        </p:tgtEl>
                                        <p:attrNameLst>
                                          <p:attrName>style.visibility</p:attrName>
                                        </p:attrNameLst>
                                      </p:cBhvr>
                                      <p:to>
                                        <p:strVal val="visible"/>
                                      </p:to>
                                    </p:set>
                                    <p:animEffect transition="in" filter="wipe(down)">
                                      <p:cBhvr>
                                        <p:cTn id="13" dur="500"/>
                                        <p:tgtEl>
                                          <p:spTgt spid="868357">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868357">
                                            <p:txEl>
                                              <p:pRg st="4" end="4"/>
                                            </p:txEl>
                                          </p:spTgt>
                                        </p:tgtEl>
                                        <p:attrNameLst>
                                          <p:attrName>style.visibility</p:attrName>
                                        </p:attrNameLst>
                                      </p:cBhvr>
                                      <p:to>
                                        <p:strVal val="visible"/>
                                      </p:to>
                                    </p:set>
                                    <p:animEffect transition="in" filter="wipe(down)">
                                      <p:cBhvr>
                                        <p:cTn id="16" dur="500"/>
                                        <p:tgtEl>
                                          <p:spTgt spid="868357">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868357">
                                            <p:txEl>
                                              <p:pRg st="5" end="5"/>
                                            </p:txEl>
                                          </p:spTgt>
                                        </p:tgtEl>
                                        <p:attrNameLst>
                                          <p:attrName>style.visibility</p:attrName>
                                        </p:attrNameLst>
                                      </p:cBhvr>
                                      <p:to>
                                        <p:strVal val="visible"/>
                                      </p:to>
                                    </p:set>
                                    <p:animEffect transition="in" filter="wipe(down)">
                                      <p:cBhvr>
                                        <p:cTn id="19" dur="500"/>
                                        <p:tgtEl>
                                          <p:spTgt spid="868357">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868357">
                                            <p:txEl>
                                              <p:pRg st="6" end="6"/>
                                            </p:txEl>
                                          </p:spTgt>
                                        </p:tgtEl>
                                        <p:attrNameLst>
                                          <p:attrName>style.visibility</p:attrName>
                                        </p:attrNameLst>
                                      </p:cBhvr>
                                      <p:to>
                                        <p:strVal val="visible"/>
                                      </p:to>
                                    </p:set>
                                    <p:animEffect transition="in" filter="wipe(down)">
                                      <p:cBhvr>
                                        <p:cTn id="22" dur="500"/>
                                        <p:tgtEl>
                                          <p:spTgt spid="868357">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868357">
                                            <p:txEl>
                                              <p:pRg st="7" end="7"/>
                                            </p:txEl>
                                          </p:spTgt>
                                        </p:tgtEl>
                                        <p:attrNameLst>
                                          <p:attrName>style.visibility</p:attrName>
                                        </p:attrNameLst>
                                      </p:cBhvr>
                                      <p:to>
                                        <p:strVal val="visible"/>
                                      </p:to>
                                    </p:set>
                                    <p:animEffect transition="in" filter="wipe(down)">
                                      <p:cBhvr>
                                        <p:cTn id="25" dur="500"/>
                                        <p:tgtEl>
                                          <p:spTgt spid="868357">
                                            <p:txEl>
                                              <p:pRg st="7" end="7"/>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868357">
                                            <p:txEl>
                                              <p:pRg st="8" end="8"/>
                                            </p:txEl>
                                          </p:spTgt>
                                        </p:tgtEl>
                                        <p:attrNameLst>
                                          <p:attrName>style.visibility</p:attrName>
                                        </p:attrNameLst>
                                      </p:cBhvr>
                                      <p:to>
                                        <p:strVal val="visible"/>
                                      </p:to>
                                    </p:set>
                                    <p:animEffect transition="in" filter="wipe(down)">
                                      <p:cBhvr>
                                        <p:cTn id="28" dur="500"/>
                                        <p:tgtEl>
                                          <p:spTgt spid="868357">
                                            <p:txEl>
                                              <p:pRg st="8" end="8"/>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868357">
                                            <p:txEl>
                                              <p:pRg st="9" end="9"/>
                                            </p:txEl>
                                          </p:spTgt>
                                        </p:tgtEl>
                                        <p:attrNameLst>
                                          <p:attrName>style.visibility</p:attrName>
                                        </p:attrNameLst>
                                      </p:cBhvr>
                                      <p:to>
                                        <p:strVal val="visible"/>
                                      </p:to>
                                    </p:set>
                                    <p:animEffect transition="in" filter="wipe(down)">
                                      <p:cBhvr>
                                        <p:cTn id="31" dur="500"/>
                                        <p:tgtEl>
                                          <p:spTgt spid="868357">
                                            <p:txEl>
                                              <p:pRg st="9" end="9"/>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868357">
                                            <p:txEl>
                                              <p:pRg st="10" end="10"/>
                                            </p:txEl>
                                          </p:spTgt>
                                        </p:tgtEl>
                                        <p:attrNameLst>
                                          <p:attrName>style.visibility</p:attrName>
                                        </p:attrNameLst>
                                      </p:cBhvr>
                                      <p:to>
                                        <p:strVal val="visible"/>
                                      </p:to>
                                    </p:set>
                                    <p:animEffect transition="in" filter="wipe(down)">
                                      <p:cBhvr>
                                        <p:cTn id="34" dur="500"/>
                                        <p:tgtEl>
                                          <p:spTgt spid="868357">
                                            <p:txEl>
                                              <p:pRg st="10" end="1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1" presetClass="entr" presetSubtype="4" fill="hold" nodeType="clickEffect">
                                  <p:stCondLst>
                                    <p:cond delay="0"/>
                                  </p:stCondLst>
                                  <p:childTnLst>
                                    <p:set>
                                      <p:cBhvr>
                                        <p:cTn id="38" dur="1" fill="hold">
                                          <p:stCondLst>
                                            <p:cond delay="0"/>
                                          </p:stCondLst>
                                        </p:cTn>
                                        <p:tgtEl>
                                          <p:spTgt spid="868357">
                                            <p:txEl>
                                              <p:pRg st="12" end="12"/>
                                            </p:txEl>
                                          </p:spTgt>
                                        </p:tgtEl>
                                        <p:attrNameLst>
                                          <p:attrName>style.visibility</p:attrName>
                                        </p:attrNameLst>
                                      </p:cBhvr>
                                      <p:to>
                                        <p:strVal val="visible"/>
                                      </p:to>
                                    </p:set>
                                    <p:animEffect transition="in" filter="wheel(4)">
                                      <p:cBhvr>
                                        <p:cTn id="39" dur="500"/>
                                        <p:tgtEl>
                                          <p:spTgt spid="868357">
                                            <p:txEl>
                                              <p:pRg st="12" end="12"/>
                                            </p:txEl>
                                          </p:spTgt>
                                        </p:tgtEl>
                                      </p:cBhvr>
                                    </p:animEffect>
                                  </p:childTnLst>
                                </p:cTn>
                              </p:par>
                              <p:par>
                                <p:cTn id="40" presetID="21" presetClass="entr" presetSubtype="4" fill="hold" nodeType="withEffect">
                                  <p:stCondLst>
                                    <p:cond delay="0"/>
                                  </p:stCondLst>
                                  <p:childTnLst>
                                    <p:set>
                                      <p:cBhvr>
                                        <p:cTn id="41" dur="1" fill="hold">
                                          <p:stCondLst>
                                            <p:cond delay="0"/>
                                          </p:stCondLst>
                                        </p:cTn>
                                        <p:tgtEl>
                                          <p:spTgt spid="868357">
                                            <p:txEl>
                                              <p:pRg st="14" end="14"/>
                                            </p:txEl>
                                          </p:spTgt>
                                        </p:tgtEl>
                                        <p:attrNameLst>
                                          <p:attrName>style.visibility</p:attrName>
                                        </p:attrNameLst>
                                      </p:cBhvr>
                                      <p:to>
                                        <p:strVal val="visible"/>
                                      </p:to>
                                    </p:set>
                                    <p:animEffect transition="in" filter="wheel(4)">
                                      <p:cBhvr>
                                        <p:cTn id="42" dur="500"/>
                                        <p:tgtEl>
                                          <p:spTgt spid="868357">
                                            <p:txEl>
                                              <p:pRg st="14" end="14"/>
                                            </p:txEl>
                                          </p:spTgt>
                                        </p:tgtEl>
                                      </p:cBhvr>
                                    </p:animEffect>
                                  </p:childTnLst>
                                </p:cTn>
                              </p:par>
                              <p:par>
                                <p:cTn id="43" presetID="21" presetClass="entr" presetSubtype="4" fill="hold" nodeType="withEffect">
                                  <p:stCondLst>
                                    <p:cond delay="0"/>
                                  </p:stCondLst>
                                  <p:childTnLst>
                                    <p:set>
                                      <p:cBhvr>
                                        <p:cTn id="44" dur="1" fill="hold">
                                          <p:stCondLst>
                                            <p:cond delay="0"/>
                                          </p:stCondLst>
                                        </p:cTn>
                                        <p:tgtEl>
                                          <p:spTgt spid="868357">
                                            <p:txEl>
                                              <p:pRg st="16" end="16"/>
                                            </p:txEl>
                                          </p:spTgt>
                                        </p:tgtEl>
                                        <p:attrNameLst>
                                          <p:attrName>style.visibility</p:attrName>
                                        </p:attrNameLst>
                                      </p:cBhvr>
                                      <p:to>
                                        <p:strVal val="visible"/>
                                      </p:to>
                                    </p:set>
                                    <p:animEffect transition="in" filter="wheel(4)">
                                      <p:cBhvr>
                                        <p:cTn id="45" dur="500"/>
                                        <p:tgtEl>
                                          <p:spTgt spid="868357">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9297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9202" y="1046888"/>
            <a:ext cx="5876925" cy="4125327"/>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29797" name="Rectangle 5"/>
          <p:cNvSpPr>
            <a:spLocks noChangeArrowheads="1"/>
          </p:cNvSpPr>
          <p:nvPr/>
        </p:nvSpPr>
        <p:spPr bwMode="auto">
          <a:xfrm>
            <a:off x="3299012" y="5203591"/>
            <a:ext cx="344998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SERS</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 spektri različitih virusa</a:t>
            </a:r>
            <a:endParaRPr lang="en-US" altLang="sr-Latn-RS" sz="20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6658" name="Rectangle 2"/>
          <p:cNvSpPr>
            <a:spLocks noChangeArrowheads="1"/>
          </p:cNvSpPr>
          <p:nvPr/>
        </p:nvSpPr>
        <p:spPr bwMode="auto">
          <a:xfrm>
            <a:off x="3276600" y="5715000"/>
            <a:ext cx="2800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b="1">
                <a:latin typeface="Times New Roman" pitchFamily="18" charset="0"/>
              </a:rPr>
              <a:t>SERS </a:t>
            </a:r>
            <a:r>
              <a:rPr lang="sr-Latn-CS" altLang="sr-Latn-RS" b="1">
                <a:latin typeface="Times New Roman" pitchFamily="18" charset="0"/>
              </a:rPr>
              <a:t>spektar adenovirusa</a:t>
            </a:r>
            <a:endParaRPr lang="en-US" altLang="sr-Latn-RS" b="1">
              <a:latin typeface="Times New Roman" pitchFamily="18" charset="0"/>
            </a:endParaRPr>
          </a:p>
        </p:txBody>
      </p:sp>
      <p:pic>
        <p:nvPicPr>
          <p:cNvPr id="9666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295400"/>
            <a:ext cx="7970838" cy="418306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5" name="Rectangle 5"/>
          <p:cNvSpPr>
            <a:spLocks noChangeArrowheads="1"/>
          </p:cNvSpPr>
          <p:nvPr/>
        </p:nvSpPr>
        <p:spPr bwMode="auto">
          <a:xfrm>
            <a:off x="2057400" y="5638800"/>
            <a:ext cx="5835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b="1">
                <a:solidFill>
                  <a:srgbClr val="333333"/>
                </a:solidFill>
                <a:effectLst>
                  <a:outerShdw blurRad="38100" dist="38100" dir="2700000" algn="tl">
                    <a:srgbClr val="000000"/>
                  </a:outerShdw>
                </a:effectLst>
                <a:latin typeface="Times New Roman" pitchFamily="18" charset="0"/>
              </a:rPr>
              <a:t>SERS</a:t>
            </a:r>
            <a:r>
              <a:rPr lang="sr-Latn-CS" altLang="sr-Latn-RS" b="1">
                <a:solidFill>
                  <a:srgbClr val="333333"/>
                </a:solidFill>
                <a:effectLst>
                  <a:outerShdw blurRad="38100" dist="38100" dir="2700000" algn="tl">
                    <a:srgbClr val="000000"/>
                  </a:outerShdw>
                </a:effectLst>
                <a:latin typeface="Times New Roman" pitchFamily="18" charset="0"/>
              </a:rPr>
              <a:t> spektri  bakterija izazivača infektivnog meningitisa</a:t>
            </a:r>
            <a:endParaRPr lang="en-US" altLang="sr-Latn-RS" b="1">
              <a:solidFill>
                <a:srgbClr val="333333"/>
              </a:solidFill>
              <a:effectLst>
                <a:outerShdw blurRad="38100" dist="38100" dir="2700000" algn="tl">
                  <a:srgbClr val="000000"/>
                </a:outerShdw>
              </a:effectLst>
              <a:latin typeface="Times New Roman" pitchFamily="18" charset="0"/>
            </a:endParaRPr>
          </a:p>
        </p:txBody>
      </p:sp>
      <p:pic>
        <p:nvPicPr>
          <p:cNvPr id="93184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143000"/>
            <a:ext cx="7056438" cy="416401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3" name="Rectangle 3"/>
          <p:cNvSpPr>
            <a:spLocks noGrp="1" noChangeArrowheads="1"/>
          </p:cNvSpPr>
          <p:nvPr>
            <p:ph type="body" idx="1"/>
          </p:nvPr>
        </p:nvSpPr>
        <p:spPr>
          <a:xfrm>
            <a:off x="304800" y="457200"/>
            <a:ext cx="8534400" cy="6096000"/>
          </a:xfrm>
        </p:spPr>
        <p:txBody>
          <a:bodyPr/>
          <a:lstStyle/>
          <a:p>
            <a:pPr>
              <a:lnSpc>
                <a:spcPct val="80000"/>
              </a:lnSpc>
              <a:buFont typeface="Wingdings" panose="05000000000000000000" pitchFamily="2" charset="2"/>
              <a:buChar char="Ø"/>
            </a:pPr>
            <a:r>
              <a:rPr lang="en-U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DNK </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SERS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senzori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mogu</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biti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korišćeni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za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određivanje</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drugih</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sr-Latn-C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b</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iomolekula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korišćenjem</a:t>
            </a:r>
            <a:r>
              <a:rPr lang="sr-Latn-C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aptamera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sintetisanih</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za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detekciju</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drugih</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biomarkera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a:t>
            </a:r>
            <a:endParaRPr lang="sr-Latn-C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p</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oznat</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je SERS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proba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na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bazi</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zlato-trombinski</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anose="02020603050405020304" pitchFamily="18" charset="0"/>
              </a:rPr>
              <a:t> aptamer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uz</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korišćenje</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sr-Latn-C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m</a:t>
            </a:r>
            <a:r>
              <a:rPr lang="en-US" altLang="sr-Latn-RS" sz="2400" b="1" dirty="0" err="1"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etilensko</a:t>
            </a:r>
            <a:r>
              <a:rPr lang="en-US" altLang="sr-Latn-RS" sz="2400" b="1" dirty="0" smtClean="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plavog</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kao</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molekula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reportera</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anose="02020603050405020304" pitchFamily="18" charset="0"/>
              </a:rPr>
              <a:t> </a:t>
            </a:r>
          </a:p>
          <a:p>
            <a:pPr>
              <a:lnSpc>
                <a:spcPct val="80000"/>
              </a:lnSpc>
              <a:buFont typeface="Wingdings" panose="05000000000000000000" pitchFamily="2" charset="2"/>
              <a:buChar char="Ø"/>
            </a:pPr>
            <a:endParaRPr lang="en-US" altLang="sr-Latn-RS" sz="2400" dirty="0">
              <a:latin typeface="Times New Roman" panose="02020603050405020304" pitchFamily="18" charset="0"/>
              <a:cs typeface="Times New Roman" panose="02020603050405020304" pitchFamily="18" charset="0"/>
            </a:endParaRPr>
          </a:p>
          <a:p>
            <a:pPr>
              <a:lnSpc>
                <a:spcPct val="80000"/>
              </a:lnSpc>
              <a:buFont typeface="Wingdings" panose="05000000000000000000" pitchFamily="2" charset="2"/>
              <a:buChar char="Ø"/>
            </a:pPr>
            <a:endParaRPr lang="sr-Latn-CS" altLang="sr-Latn-RS" sz="2000" dirty="0"/>
          </a:p>
          <a:p>
            <a:pPr>
              <a:lnSpc>
                <a:spcPct val="80000"/>
              </a:lnSpc>
              <a:buFont typeface="Wingdings" panose="05000000000000000000" pitchFamily="2" charset="2"/>
              <a:buChar char="Ø"/>
            </a:pPr>
            <a:endParaRPr lang="sr-Latn-CS" altLang="sr-Latn-RS" sz="2000" dirty="0"/>
          </a:p>
          <a:p>
            <a:pPr>
              <a:lnSpc>
                <a:spcPct val="80000"/>
              </a:lnSpc>
              <a:buFont typeface="Wingdings" panose="05000000000000000000" pitchFamily="2" charset="2"/>
              <a:buChar char="Ø"/>
            </a:pPr>
            <a:endParaRPr lang="sr-Latn-CS" altLang="sr-Latn-RS" sz="2000" dirty="0"/>
          </a:p>
          <a:p>
            <a:pPr>
              <a:lnSpc>
                <a:spcPct val="80000"/>
              </a:lnSpc>
              <a:buFont typeface="Wingdings" panose="05000000000000000000" pitchFamily="2" charset="2"/>
              <a:buChar char="Ø"/>
            </a:pPr>
            <a:endParaRPr lang="sr-Latn-CS" altLang="sr-Latn-RS" sz="2000" dirty="0"/>
          </a:p>
          <a:p>
            <a:pPr>
              <a:lnSpc>
                <a:spcPct val="80000"/>
              </a:lnSpc>
              <a:buFont typeface="Wingdings" panose="05000000000000000000" pitchFamily="2" charset="2"/>
              <a:buChar char="Ø"/>
            </a:pPr>
            <a:endParaRPr lang="sr-Latn-CS" altLang="sr-Latn-RS" sz="2000" dirty="0" smtClean="0"/>
          </a:p>
          <a:p>
            <a:pPr marL="0" indent="0">
              <a:lnSpc>
                <a:spcPct val="80000"/>
              </a:lnSpc>
              <a:buNone/>
            </a:pPr>
            <a:endParaRPr lang="sr-Latn-CS" altLang="sr-Latn-RS" sz="2000" dirty="0"/>
          </a:p>
          <a:p>
            <a:pPr>
              <a:lnSpc>
                <a:spcPct val="80000"/>
              </a:lnSpc>
              <a:buFont typeface="Wingdings" panose="05000000000000000000" pitchFamily="2" charset="2"/>
              <a:buChar char="Ø"/>
            </a:pP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Biomarkeri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su</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hemijski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fizički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ili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biološki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ćelije</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biološki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molekuli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geni</a:t>
            </a:r>
            <a:r>
              <a:rPr lang="en-US" altLang="sr-Latn-RS" sz="2000" b="1" i="1" dirty="0" smtClean="0">
                <a:solidFill>
                  <a:srgbClr val="333333"/>
                </a:solidFill>
                <a:effectLst>
                  <a:outerShdw blurRad="38100" dist="38100" dir="2700000" algn="tl">
                    <a:srgbClr val="000000"/>
                  </a:outerShdw>
                </a:effectLst>
                <a:latin typeface="Times New Roman" pitchFamily="18" charset="0"/>
                <a:sym typeface="Symbol" pitchFamily="18" charset="2"/>
              </a:rPr>
              <a:t>,</a:t>
            </a:r>
            <a:r>
              <a:rPr lang="sr-Latn-CS" altLang="sr-Latn-RS" sz="2000" b="1" i="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genski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proizvodi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enzimi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hormoni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parametri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pomoću</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kojih</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se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prati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stanje</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smtClean="0">
                <a:solidFill>
                  <a:srgbClr val="333333"/>
                </a:solidFill>
                <a:effectLst>
                  <a:outerShdw blurRad="38100" dist="38100" dir="2700000" algn="tl">
                    <a:srgbClr val="000000"/>
                  </a:outerShdw>
                </a:effectLst>
                <a:latin typeface="Times New Roman" pitchFamily="18" charset="0"/>
                <a:sym typeface="Symbol" pitchFamily="18" charset="2"/>
              </a:rPr>
              <a:t>nekog</a:t>
            </a:r>
            <a:r>
              <a:rPr lang="en-US" altLang="sr-Latn-RS" sz="2000" b="1" i="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biološkog</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sistema</a:t>
            </a:r>
            <a:endParaRPr lang="sr-Latn-C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endParaRPr lang="sr-Latn-C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r>
              <a:rPr lang="sr-Latn-CS" altLang="sr-Latn-RS" sz="2000" b="1" i="1" dirty="0" smtClean="0">
                <a:solidFill>
                  <a:srgbClr val="333333"/>
                </a:solidFill>
                <a:effectLst>
                  <a:outerShdw blurRad="38100" dist="38100" dir="2700000" algn="tl">
                    <a:srgbClr val="000000"/>
                  </a:outerShdw>
                </a:effectLst>
                <a:latin typeface="Times New Roman" pitchFamily="18" charset="0"/>
                <a:sym typeface="Symbol" pitchFamily="18" charset="2"/>
              </a:rPr>
              <a:t>b</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iomarker</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može</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biti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bilo</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koji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sistem</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koji</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je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indikator</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promene</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smtClean="0">
                <a:solidFill>
                  <a:srgbClr val="333333"/>
                </a:solidFill>
                <a:effectLst>
                  <a:outerShdw blurRad="38100" dist="38100" dir="2700000" algn="tl">
                    <a:srgbClr val="000000"/>
                  </a:outerShdw>
                </a:effectLst>
                <a:latin typeface="Times New Roman" pitchFamily="18" charset="0"/>
                <a:sym typeface="Symbol" pitchFamily="18" charset="2"/>
              </a:rPr>
              <a:t>fiziološkog</a:t>
            </a:r>
            <a:r>
              <a:rPr lang="en-US" altLang="sr-Latn-RS" sz="2000" b="1" i="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a:solidFill>
                  <a:srgbClr val="333333"/>
                </a:solidFill>
                <a:effectLst>
                  <a:outerShdw blurRad="38100" dist="38100" dir="2700000" algn="tl">
                    <a:srgbClr val="000000"/>
                  </a:outerShdw>
                </a:effectLst>
                <a:latin typeface="Times New Roman" pitchFamily="18" charset="0"/>
                <a:sym typeface="Symbol" pitchFamily="18" charset="2"/>
              </a:rPr>
              <a:t>stanja</a:t>
            </a:r>
            <a:r>
              <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i="1" dirty="0" err="1" smtClean="0">
                <a:solidFill>
                  <a:srgbClr val="333333"/>
                </a:solidFill>
                <a:effectLst>
                  <a:outerShdw blurRad="38100" dist="38100" dir="2700000" algn="tl">
                    <a:srgbClr val="000000"/>
                  </a:outerShdw>
                </a:effectLst>
                <a:latin typeface="Times New Roman" pitchFamily="18" charset="0"/>
                <a:sym typeface="Symbol" pitchFamily="18" charset="2"/>
              </a:rPr>
              <a:t>organizma</a:t>
            </a:r>
            <a:endParaRPr lang="en-US" altLang="sr-Latn-RS" sz="2000" b="1" i="1" dirty="0">
              <a:solidFill>
                <a:srgbClr val="333333"/>
              </a:solidFill>
              <a:effectLst>
                <a:outerShdw blurRad="38100" dist="38100" dir="2700000" algn="tl">
                  <a:srgbClr val="000000"/>
                </a:outerShdw>
              </a:effectLst>
              <a:latin typeface="Times New Roman" pitchFamily="18" charset="0"/>
              <a:sym typeface="Symbol" pitchFamily="18" charset="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885763">
                                            <p:txEl>
                                              <p:pRg st="0" end="0"/>
                                            </p:txEl>
                                          </p:spTgt>
                                        </p:tgtEl>
                                        <p:attrNameLst>
                                          <p:attrName>style.visibility</p:attrName>
                                        </p:attrNameLst>
                                      </p:cBhvr>
                                      <p:to>
                                        <p:strVal val="visible"/>
                                      </p:to>
                                    </p:set>
                                    <p:animEffect transition="in" filter="diamond(in)">
                                      <p:cBhvr>
                                        <p:cTn id="7" dur="500"/>
                                        <p:tgtEl>
                                          <p:spTgt spid="88576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885763">
                                            <p:txEl>
                                              <p:pRg st="2" end="2"/>
                                            </p:txEl>
                                          </p:spTgt>
                                        </p:tgtEl>
                                        <p:attrNameLst>
                                          <p:attrName>style.visibility</p:attrName>
                                        </p:attrNameLst>
                                      </p:cBhvr>
                                      <p:to>
                                        <p:strVal val="visible"/>
                                      </p:to>
                                    </p:set>
                                    <p:animEffect transition="in" filter="diamond(in)">
                                      <p:cBhvr>
                                        <p:cTn id="10" dur="500"/>
                                        <p:tgtEl>
                                          <p:spTgt spid="885763">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5" presetClass="entr" presetSubtype="0" fill="hold" nodeType="clickEffect">
                                  <p:stCondLst>
                                    <p:cond delay="0"/>
                                  </p:stCondLst>
                                  <p:childTnLst>
                                    <p:set>
                                      <p:cBhvr>
                                        <p:cTn id="14" dur="1" fill="hold">
                                          <p:stCondLst>
                                            <p:cond delay="0"/>
                                          </p:stCondLst>
                                        </p:cTn>
                                        <p:tgtEl>
                                          <p:spTgt spid="885763">
                                            <p:txEl>
                                              <p:pRg st="10" end="10"/>
                                            </p:txEl>
                                          </p:spTgt>
                                        </p:tgtEl>
                                        <p:attrNameLst>
                                          <p:attrName>style.visibility</p:attrName>
                                        </p:attrNameLst>
                                      </p:cBhvr>
                                      <p:to>
                                        <p:strVal val="visible"/>
                                      </p:to>
                                    </p:set>
                                    <p:anim calcmode="lin" valueType="num">
                                      <p:cBhvr>
                                        <p:cTn id="15" dur="500" decel="50000" fill="hold">
                                          <p:stCondLst>
                                            <p:cond delay="0"/>
                                          </p:stCondLst>
                                        </p:cTn>
                                        <p:tgtEl>
                                          <p:spTgt spid="885763">
                                            <p:txEl>
                                              <p:pRg st="10" end="10"/>
                                            </p:txEl>
                                          </p:spTgt>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885763">
                                            <p:txEl>
                                              <p:pRg st="10" end="10"/>
                                            </p:txEl>
                                          </p:spTgt>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885763">
                                            <p:txEl>
                                              <p:pRg st="10" end="10"/>
                                            </p:txEl>
                                          </p:spTgt>
                                        </p:tgtEl>
                                        <p:attrNameLst>
                                          <p:attrName>ppt_w</p:attrName>
                                        </p:attrNameLst>
                                      </p:cBhvr>
                                      <p:tavLst>
                                        <p:tav tm="0">
                                          <p:val>
                                            <p:strVal val="#ppt_w*.05"/>
                                          </p:val>
                                        </p:tav>
                                        <p:tav tm="100000">
                                          <p:val>
                                            <p:strVal val="#ppt_w"/>
                                          </p:val>
                                        </p:tav>
                                      </p:tavLst>
                                    </p:anim>
                                    <p:anim calcmode="lin" valueType="num">
                                      <p:cBhvr>
                                        <p:cTn id="18" dur="1000" fill="hold"/>
                                        <p:tgtEl>
                                          <p:spTgt spid="885763">
                                            <p:txEl>
                                              <p:pRg st="10" end="10"/>
                                            </p:txEl>
                                          </p:spTgt>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885763">
                                            <p:txEl>
                                              <p:pRg st="10" end="10"/>
                                            </p:txEl>
                                          </p:spTgt>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885763">
                                            <p:txEl>
                                              <p:pRg st="10" end="10"/>
                                            </p:txEl>
                                          </p:spTgt>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885763">
                                            <p:txEl>
                                              <p:pRg st="10" end="10"/>
                                            </p:txEl>
                                          </p:spTgt>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885763">
                                            <p:txEl>
                                              <p:pRg st="10" end="10"/>
                                            </p:txEl>
                                          </p:spTgt>
                                        </p:tgtEl>
                                      </p:cBhvr>
                                    </p:animEffect>
                                  </p:childTnLst>
                                </p:cTn>
                              </p:par>
                              <p:par>
                                <p:cTn id="23" presetID="25" presetClass="entr" presetSubtype="0" fill="hold" nodeType="withEffect">
                                  <p:stCondLst>
                                    <p:cond delay="0"/>
                                  </p:stCondLst>
                                  <p:childTnLst>
                                    <p:set>
                                      <p:cBhvr>
                                        <p:cTn id="24" dur="1" fill="hold">
                                          <p:stCondLst>
                                            <p:cond delay="0"/>
                                          </p:stCondLst>
                                        </p:cTn>
                                        <p:tgtEl>
                                          <p:spTgt spid="885763">
                                            <p:txEl>
                                              <p:pRg st="12" end="12"/>
                                            </p:txEl>
                                          </p:spTgt>
                                        </p:tgtEl>
                                        <p:attrNameLst>
                                          <p:attrName>style.visibility</p:attrName>
                                        </p:attrNameLst>
                                      </p:cBhvr>
                                      <p:to>
                                        <p:strVal val="visible"/>
                                      </p:to>
                                    </p:set>
                                    <p:anim calcmode="lin" valueType="num">
                                      <p:cBhvr>
                                        <p:cTn id="25" dur="500" decel="50000" fill="hold">
                                          <p:stCondLst>
                                            <p:cond delay="0"/>
                                          </p:stCondLst>
                                        </p:cTn>
                                        <p:tgtEl>
                                          <p:spTgt spid="885763">
                                            <p:txEl>
                                              <p:pRg st="12" end="12"/>
                                            </p:txEl>
                                          </p:spTgt>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885763">
                                            <p:txEl>
                                              <p:pRg st="12" end="12"/>
                                            </p:txEl>
                                          </p:spTgt>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885763">
                                            <p:txEl>
                                              <p:pRg st="12" end="12"/>
                                            </p:txEl>
                                          </p:spTgt>
                                        </p:tgtEl>
                                        <p:attrNameLst>
                                          <p:attrName>ppt_w</p:attrName>
                                        </p:attrNameLst>
                                      </p:cBhvr>
                                      <p:tavLst>
                                        <p:tav tm="0">
                                          <p:val>
                                            <p:strVal val="#ppt_w*.05"/>
                                          </p:val>
                                        </p:tav>
                                        <p:tav tm="100000">
                                          <p:val>
                                            <p:strVal val="#ppt_w"/>
                                          </p:val>
                                        </p:tav>
                                      </p:tavLst>
                                    </p:anim>
                                    <p:anim calcmode="lin" valueType="num">
                                      <p:cBhvr>
                                        <p:cTn id="28" dur="1000" fill="hold"/>
                                        <p:tgtEl>
                                          <p:spTgt spid="885763">
                                            <p:txEl>
                                              <p:pRg st="12" end="12"/>
                                            </p:txEl>
                                          </p:spTgt>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885763">
                                            <p:txEl>
                                              <p:pRg st="12" end="12"/>
                                            </p:txEl>
                                          </p:spTgt>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885763">
                                            <p:txEl>
                                              <p:pRg st="12" end="12"/>
                                            </p:txEl>
                                          </p:spTgt>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885763">
                                            <p:txEl>
                                              <p:pRg st="12" end="12"/>
                                            </p:txEl>
                                          </p:spTgt>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88576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7" name="Rectangle 3"/>
          <p:cNvSpPr>
            <a:spLocks noGrp="1" noChangeArrowheads="1"/>
          </p:cNvSpPr>
          <p:nvPr>
            <p:ph type="body" idx="1"/>
          </p:nvPr>
        </p:nvSpPr>
        <p:spPr>
          <a:xfrm>
            <a:off x="152400" y="304800"/>
            <a:ext cx="8686800" cy="4876800"/>
          </a:xfrm>
        </p:spPr>
        <p:txBody>
          <a:bodyPr/>
          <a:lstStyle/>
          <a:p>
            <a:pPr>
              <a:lnSpc>
                <a:spcPct val="80000"/>
              </a:lnSpc>
              <a:buFontTx/>
              <a:buNone/>
            </a:pPr>
            <a:r>
              <a:rPr lang="sr-Latn-CS" altLang="sr-Latn-RS" b="1" u="sng" dirty="0">
                <a:solidFill>
                  <a:srgbClr val="333333"/>
                </a:solidFill>
                <a:effectLst>
                  <a:outerShdw blurRad="38100" dist="38100" dir="2700000" algn="tl">
                    <a:srgbClr val="000000"/>
                  </a:outerShdw>
                </a:effectLst>
                <a:latin typeface="Times New Roman" pitchFamily="18" charset="0"/>
                <a:sym typeface="Symbol" pitchFamily="18" charset="2"/>
              </a:rPr>
              <a:t>Analiza</a:t>
            </a:r>
            <a:r>
              <a:rPr lang="en-US" altLang="sr-Latn-RS" b="1" u="sng"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b="1" u="sng" dirty="0" err="1">
                <a:solidFill>
                  <a:srgbClr val="333333"/>
                </a:solidFill>
                <a:effectLst>
                  <a:outerShdw blurRad="38100" dist="38100" dir="2700000" algn="tl">
                    <a:srgbClr val="000000"/>
                  </a:outerShdw>
                </a:effectLst>
                <a:latin typeface="Times New Roman" pitchFamily="18" charset="0"/>
                <a:sym typeface="Symbol" pitchFamily="18" charset="2"/>
              </a:rPr>
              <a:t>proteina</a:t>
            </a:r>
            <a:endParaRPr lang="sr-Latn-CS" altLang="sr-Latn-RS" b="1" u="sng"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endParaRPr lang="sr-Latn-CS" altLang="sr-Latn-RS" b="1" u="sng"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a)</a:t>
            </a:r>
            <a:r>
              <a:rPr lang="sr-Latn-CS" altLang="sr-Latn-RS" sz="2400" b="1" u="sng"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u="sng" dirty="0" err="1">
                <a:solidFill>
                  <a:srgbClr val="333333"/>
                </a:solidFill>
                <a:effectLst>
                  <a:outerShdw blurRad="38100" dist="38100" dir="2700000" algn="tl">
                    <a:srgbClr val="000000"/>
                  </a:outerShdw>
                </a:effectLst>
                <a:latin typeface="Times New Roman" pitchFamily="18" charset="0"/>
                <a:sym typeface="Symbol" pitchFamily="18" charset="2"/>
              </a:rPr>
              <a:t>Direktn</a:t>
            </a:r>
            <a:r>
              <a:rPr lang="sr-Latn-CS" altLang="sr-Latn-RS" sz="2400" b="1" u="sng" dirty="0">
                <a:solidFill>
                  <a:srgbClr val="333333"/>
                </a:solidFill>
                <a:effectLst>
                  <a:outerShdw blurRad="38100" dist="38100" dir="2700000" algn="tl">
                    <a:srgbClr val="000000"/>
                  </a:outerShdw>
                </a:effectLst>
                <a:latin typeface="Times New Roman" pitchFamily="18" charset="0"/>
                <a:sym typeface="Symbol" pitchFamily="18" charset="2"/>
              </a:rPr>
              <a:t>a analiza</a:t>
            </a:r>
            <a:r>
              <a:rPr lang="en-US" altLang="sr-Latn-RS" sz="2400" b="1" u="sng"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u="sng" dirty="0" err="1">
                <a:solidFill>
                  <a:srgbClr val="333333"/>
                </a:solidFill>
                <a:effectLst>
                  <a:outerShdw blurRad="38100" dist="38100" dir="2700000" algn="tl">
                    <a:srgbClr val="000000"/>
                  </a:outerShdw>
                </a:effectLst>
                <a:latin typeface="Times New Roman" pitchFamily="18" charset="0"/>
                <a:sym typeface="Symbol" pitchFamily="18" charset="2"/>
              </a:rPr>
              <a:t>proteina</a:t>
            </a:r>
            <a:endParaRPr lang="sr-Latn-CS" altLang="sr-Latn-RS" sz="2400" b="1" u="sng"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endParaRPr lang="en-US" altLang="sr-Latn-RS" sz="2400" b="1" u="sng" dirty="0">
              <a:solidFill>
                <a:srgbClr val="333333"/>
              </a:solidFill>
              <a:effectLst>
                <a:outerShdw blurRad="38100" dist="38100" dir="2700000" algn="tl">
                  <a:srgbClr val="000000"/>
                </a:outerShdw>
              </a:effectLst>
              <a:latin typeface="Times New Roman" pitchFamily="18" charset="0"/>
              <a:sym typeface="Symbol" pitchFamily="18" charset="2"/>
            </a:endParaRPr>
          </a:p>
          <a:p>
            <a:pPr>
              <a:spcBef>
                <a:spcPts val="0"/>
              </a:spcBef>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a</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signacija</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traka</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kod</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ovakvih</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molekula</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je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više</a:t>
            </a:r>
            <a:r>
              <a:rPr lang="sr-Latn-C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zasnovana</a:t>
            </a:r>
            <a:r>
              <a:rPr lang="en-U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na</a:t>
            </a:r>
            <a:r>
              <a:rPr lang="sr-Latn-R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opštim</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R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s</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truktu</a:t>
            </a:r>
            <a:r>
              <a:rPr lang="sr-Latn-C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r</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nim</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R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k</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arakteristikama</a:t>
            </a:r>
            <a:r>
              <a:rPr lang="en-U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molekula</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nego</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na</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R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lokalizovanim</a:t>
            </a:r>
            <a:r>
              <a:rPr lang="sr-Latn-R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vibracionim</a:t>
            </a:r>
            <a:r>
              <a:rPr lang="en-U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oblicima</a:t>
            </a:r>
            <a:endParaRPr lang="sr-Latn-CS" altLang="sr-Latn-RS" sz="24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sym typeface="Symbol" pitchFamily="18" charset="2"/>
            </a:endParaRPr>
          </a:p>
          <a:p>
            <a:pPr>
              <a:spcBef>
                <a:spcPts val="0"/>
              </a:spcBef>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n</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ajopštiji</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primer je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karakteristična</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traka</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istežuće</a:t>
            </a:r>
            <a:r>
              <a:rPr lang="en-U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vibracije</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smtClean="0">
                <a:solidFill>
                  <a:srgbClr val="FF0066"/>
                </a:solidFill>
                <a:effectLst>
                  <a:outerShdw blurRad="38100" dist="38100" dir="2700000" algn="tl">
                    <a:srgbClr val="000000"/>
                  </a:outerShdw>
                </a:effectLst>
                <a:latin typeface="Times New Roman" pitchFamily="18" charset="0"/>
                <a:sym typeface="Symbol" pitchFamily="18" charset="2"/>
              </a:rPr>
              <a:t>C-COO</a:t>
            </a:r>
            <a:r>
              <a:rPr lang="en-US" altLang="sr-Latn-RS" sz="2400" b="1" baseline="30000" dirty="0" smtClean="0">
                <a:solidFill>
                  <a:srgbClr val="FF0066"/>
                </a:solidFill>
                <a:effectLst>
                  <a:outerShdw blurRad="38100" dist="38100" dir="2700000" algn="tl">
                    <a:srgbClr val="000000"/>
                  </a:outerShdw>
                </a:effectLst>
                <a:latin typeface="Times New Roman" pitchFamily="18" charset="0"/>
                <a:sym typeface="Symbol" pitchFamily="18" charset="2"/>
              </a:rPr>
              <a:t>-</a:t>
            </a:r>
            <a:r>
              <a:rPr lang="en-US" altLang="sr-Latn-RS" sz="2400" b="1" dirty="0" smtClean="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grupe</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aromatičnih</a:t>
            </a:r>
            <a:r>
              <a:rPr lang="en-U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aminokiselina</a:t>
            </a:r>
            <a:r>
              <a:rPr lang="sr-Latn-C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a:t>
            </a:r>
            <a:r>
              <a:rPr lang="sr-Latn-CS" altLang="sr-Latn-RS" sz="24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a:t>
            </a:r>
            <a:r>
              <a:rPr lang="sr-Latn-C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95</a:t>
            </a:r>
            <a:r>
              <a:rPr lang="en-U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0 cm</a:t>
            </a:r>
            <a:r>
              <a:rPr lang="en-US" altLang="sr-Latn-RS" sz="2400" b="1" baseline="30000" dirty="0">
                <a:solidFill>
                  <a:srgbClr val="FF0066"/>
                </a:solidFill>
                <a:effectLst>
                  <a:outerShdw blurRad="38100" dist="38100" dir="2700000" algn="tl">
                    <a:srgbClr val="000000"/>
                  </a:outerShdw>
                </a:effectLst>
                <a:latin typeface="Times New Roman" pitchFamily="18" charset="0"/>
                <a:sym typeface="Symbol" pitchFamily="18" charset="2"/>
              </a:rPr>
              <a:t>-1</a:t>
            </a:r>
            <a:r>
              <a:rPr lang="sr-Latn-C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kao</a:t>
            </a:r>
            <a:r>
              <a:rPr lang="en-U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i</a:t>
            </a:r>
            <a:r>
              <a:rPr lang="sr-Latn-R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traka</a:t>
            </a:r>
            <a:r>
              <a:rPr lang="en-U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k</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arakteristična</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za</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simetričnu</a:t>
            </a:r>
            <a:r>
              <a:rPr lang="en-U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istežuću</a:t>
            </a:r>
            <a:r>
              <a:rPr lang="sr-Latn-R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sym typeface="Symbol" pitchFamily="18" charset="2"/>
              </a:rPr>
              <a:t>vibraciju</a:t>
            </a:r>
            <a:r>
              <a:rPr lang="en-U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COO</a:t>
            </a:r>
            <a:r>
              <a:rPr lang="en-US" altLang="sr-Latn-RS" sz="2400" b="1" baseline="30000" dirty="0">
                <a:solidFill>
                  <a:srgbClr val="FF0066"/>
                </a:solidFill>
                <a:effectLst>
                  <a:outerShdw blurRad="38100" dist="38100" dir="2700000" algn="tl">
                    <a:srgbClr val="000000"/>
                  </a:outerShdw>
                </a:effectLst>
                <a:latin typeface="Times New Roman" pitchFamily="18" charset="0"/>
                <a:sym typeface="Symbol" pitchFamily="18" charset="2"/>
              </a:rPr>
              <a:t>-</a:t>
            </a:r>
            <a:r>
              <a:rPr lang="en-U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sr-Latn-RS" altLang="sr-Latn-RS" sz="2400" b="1" dirty="0" smtClean="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400" b="1" dirty="0" err="1">
                <a:solidFill>
                  <a:srgbClr val="333333"/>
                </a:solidFill>
                <a:effectLst>
                  <a:outerShdw blurRad="38100" dist="38100" dir="2700000" algn="tl">
                    <a:srgbClr val="000000"/>
                  </a:outerShdw>
                </a:effectLst>
                <a:latin typeface="Times New Roman" pitchFamily="18" charset="0"/>
                <a:sym typeface="Symbol" pitchFamily="18" charset="2"/>
              </a:rPr>
              <a:t>grupe</a:t>
            </a:r>
            <a:r>
              <a:rPr lang="sr-Latn-C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en-US" altLang="sr-Latn-RS" sz="24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a:t>
            </a:r>
            <a:r>
              <a:rPr lang="sr-Latn-CS" altLang="sr-Latn-RS" sz="24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a:t>
            </a:r>
            <a:r>
              <a:rPr lang="en-U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1400 cm</a:t>
            </a:r>
            <a:r>
              <a:rPr lang="en-US" altLang="sr-Latn-RS" sz="2400" b="1" baseline="30000" dirty="0">
                <a:solidFill>
                  <a:srgbClr val="FF0066"/>
                </a:solidFill>
                <a:effectLst>
                  <a:outerShdw blurRad="38100" dist="38100" dir="2700000" algn="tl">
                    <a:srgbClr val="000000"/>
                  </a:outerShdw>
                </a:effectLst>
                <a:latin typeface="Times New Roman" pitchFamily="18" charset="0"/>
                <a:sym typeface="Symbol" pitchFamily="18" charset="2"/>
              </a:rPr>
              <a:t>-1</a:t>
            </a:r>
            <a:r>
              <a:rPr lang="en-U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sr-Latn-C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a:t>
            </a:r>
          </a:p>
          <a:p>
            <a:pPr>
              <a:lnSpc>
                <a:spcPct val="80000"/>
              </a:lnSpc>
              <a:buFont typeface="Wingdings" panose="05000000000000000000" pitchFamily="2" charset="2"/>
              <a:buChar char="Ø"/>
            </a:pPr>
            <a:endParaRPr lang="sr-Latn-CS" altLang="sr-Latn-RS" sz="2400" b="1" u="sng"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endParaRPr lang="sr-Latn-CS" altLang="sr-Latn-RS" sz="2400" b="1" u="sng"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endParaRPr lang="sr-Latn-CS" altLang="sr-Latn-RS" sz="24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endParaRPr lang="sr-Latn-CS" altLang="sr-Latn-RS" sz="2800" dirty="0">
              <a:solidFill>
                <a:srgbClr val="333333"/>
              </a:solidFill>
              <a:effectLst>
                <a:outerShdw blurRad="38100" dist="38100" dir="2700000" algn="tl">
                  <a:srgbClr val="000000"/>
                </a:outerShdw>
              </a:effectLst>
              <a:latin typeface="Times New Roman" pitchFamily="18" charset="0"/>
              <a:sym typeface="Symbol" pitchFamily="18" charset="2"/>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739" name="Rectangle 3"/>
          <p:cNvSpPr>
            <a:spLocks noGrp="1" noChangeArrowheads="1"/>
          </p:cNvSpPr>
          <p:nvPr>
            <p:ph type="body" idx="1"/>
          </p:nvPr>
        </p:nvSpPr>
        <p:spPr>
          <a:xfrm>
            <a:off x="304800" y="381000"/>
            <a:ext cx="8458200" cy="4648200"/>
          </a:xfrm>
        </p:spPr>
        <p:txBody>
          <a:bodyPr/>
          <a:lstStyle/>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za</a:t>
            </a:r>
            <a:r>
              <a:rPr lang="en-U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identifikaciju</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se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takođe</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koriste</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            - </a:t>
            </a:r>
            <a:r>
              <a:rPr lang="en-U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amid-</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I traka (</a:t>
            </a:r>
            <a:r>
              <a:rPr lang="en-U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1650 </a:t>
            </a:r>
            <a:r>
              <a:rPr lang="sr-Latn-CS" altLang="sr-Latn-RS" sz="2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cm</a:t>
            </a:r>
            <a:r>
              <a:rPr lang="sr-Latn-CS" altLang="sr-Latn-RS" sz="2000" baseline="30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-1</a:t>
            </a:r>
            <a:r>
              <a:rPr lang="sr-Latn-CS" altLang="sr-Latn-RS" sz="2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a:t>
            </a:r>
            <a:r>
              <a:rPr lang="sr-Latn-CS" altLang="sr-Latn-RS" sz="2000" dirty="0">
                <a:solidFill>
                  <a:srgbClr val="333333"/>
                </a:solidFill>
                <a:effectLst>
                  <a:outerShdw blurRad="38100" dist="38100" dir="2700000" algn="tl">
                    <a:srgbClr val="000000"/>
                  </a:outerShdw>
                </a:effectLst>
                <a:latin typeface="Times New Roman" pitchFamily="18" charset="0"/>
                <a:cs typeface="Times New Roman" pitchFamily="18" charset="0"/>
                <a:sym typeface="Symbol" pitchFamily="18" charset="2"/>
              </a:rPr>
              <a:t> (</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C=O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istežuća</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vibracij</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endPar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amid-</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II (</a:t>
            </a:r>
            <a:r>
              <a:rPr lang="en-U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1550 </a:t>
            </a:r>
            <a:r>
              <a:rPr lang="sr-Latn-CS" altLang="sr-Latn-RS" sz="2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cm</a:t>
            </a:r>
            <a:r>
              <a:rPr lang="sr-Latn-CS" altLang="sr-Latn-RS" sz="2000" baseline="30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-1</a:t>
            </a:r>
            <a:r>
              <a:rPr lang="sr-Latn-CS" altLang="sr-Latn-RS" sz="2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kombinacija</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NH </a:t>
            </a:r>
            <a:r>
              <a:rPr lang="en-US" altLang="sr-Latn-RS" sz="2000" b="1" dirty="0" err="1" smtClean="0">
                <a:solidFill>
                  <a:srgbClr val="333333"/>
                </a:solidFill>
                <a:effectLst>
                  <a:outerShdw blurRad="38100" dist="38100" dir="2700000" algn="tl">
                    <a:srgbClr val="000000"/>
                  </a:outerShdw>
                </a:effectLst>
                <a:latin typeface="Times New Roman" pitchFamily="18" charset="0"/>
                <a:sym typeface="Symbol" pitchFamily="18" charset="2"/>
              </a:rPr>
              <a:t>savijajućeg</a:t>
            </a: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oblika u fazi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endPar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CN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istežućeg</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oblika</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sa doprinosom C=O </a:t>
            </a: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savijajućeg</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oblika u ravni, CC i NC istežućih</a:t>
            </a: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oblika)</a:t>
            </a: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    - amid- </a:t>
            </a:r>
            <a:r>
              <a:rPr lang="en-U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III </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FF0066"/>
                </a:solidFill>
                <a:effectLst>
                  <a:outerShdw blurRad="38100" dist="38100" dir="2700000" algn="tl">
                    <a:srgbClr val="000000"/>
                  </a:outerShdw>
                </a:effectLst>
                <a:latin typeface="Times New Roman" pitchFamily="18" charset="0"/>
                <a:sym typeface="Symbol" pitchFamily="18" charset="2"/>
              </a:rPr>
              <a:t>traka</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en-U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1400-1200 </a:t>
            </a:r>
            <a:r>
              <a:rPr lang="sr-Latn-CS" altLang="sr-Latn-RS" sz="2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cm</a:t>
            </a:r>
            <a:r>
              <a:rPr lang="sr-Latn-CS" altLang="sr-Latn-RS" sz="2000" baseline="30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-1</a:t>
            </a:r>
            <a:r>
              <a:rPr lang="sr-Latn-CS" altLang="sr-Latn-RS" sz="2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kombinacija</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NH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savijajućeg</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endPar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CN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istežućeg</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o</a:t>
            </a:r>
            <a:r>
              <a:rPr lang="en-US" altLang="sr-Latn-RS" sz="2000" b="1" dirty="0" err="1" smtClean="0">
                <a:solidFill>
                  <a:srgbClr val="333333"/>
                </a:solidFill>
                <a:effectLst>
                  <a:outerShdw blurRad="38100" dist="38100" dir="2700000" algn="tl">
                    <a:srgbClr val="000000"/>
                  </a:outerShdw>
                </a:effectLst>
                <a:latin typeface="Times New Roman" pitchFamily="18" charset="0"/>
                <a:sym typeface="Symbol" pitchFamily="18" charset="2"/>
              </a:rPr>
              <a:t>blika</a:t>
            </a:r>
            <a:r>
              <a:rPr lang="en-U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u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fazi</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sa</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endPar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malim</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doprinosom</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CO </a:t>
            </a:r>
            <a:endParaRPr lang="sr-Latn-R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r>
              <a:rPr lang="sr-Latn-R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R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sym typeface="Symbol" pitchFamily="18" charset="2"/>
              </a:rPr>
              <a:t>savijajućeg</a:t>
            </a:r>
            <a:r>
              <a:rPr lang="en-U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sym typeface="Symbol" pitchFamily="18" charset="2"/>
              </a:rPr>
              <a:t>oblika</a:t>
            </a:r>
            <a:r>
              <a:rPr lang="en-U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u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ravni</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CC </a:t>
            </a:r>
            <a:endParaRPr lang="sr-Latn-R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r>
              <a:rPr lang="sr-Latn-R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R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istežućeg</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oblika</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i</a:t>
            </a: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 skeletne istežuće vibracije</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en-U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1200-880 </a:t>
            </a:r>
            <a:r>
              <a:rPr lang="sr-Latn-CS" altLang="sr-Latn-RS" sz="2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cm</a:t>
            </a:r>
            <a:r>
              <a:rPr lang="sr-Latn-CS" altLang="sr-Latn-RS" sz="2000" baseline="30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-1</a:t>
            </a:r>
            <a:r>
              <a:rPr lang="sr-Latn-CS" altLang="sr-Latn-RS" sz="2000"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a:t>
            </a:r>
            <a:endPar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trake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ovih oblika vibracija se</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koriste</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u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direktnoj</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analizi</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peptida</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sym typeface="Symbol" pitchFamily="18" charset="2"/>
              </a:rPr>
              <a:t>proteina</a:t>
            </a: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kao</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za</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razlikovanje</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primarne</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i</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sekundarne</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strukture</a:t>
            </a:r>
            <a:r>
              <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000" b="1" dirty="0" err="1">
                <a:solidFill>
                  <a:srgbClr val="333333"/>
                </a:solidFill>
                <a:effectLst>
                  <a:outerShdw blurRad="38100" dist="38100" dir="2700000" algn="tl">
                    <a:srgbClr val="000000"/>
                  </a:outerShdw>
                </a:effectLst>
                <a:latin typeface="Times New Roman" pitchFamily="18" charset="0"/>
                <a:sym typeface="Symbol" pitchFamily="18" charset="2"/>
              </a:rPr>
              <a:t>molekula</a:t>
            </a:r>
            <a:endParaRPr lang="en-US" altLang="sr-Latn-RS" sz="20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endParaRPr lang="en-US" altLang="sr-Latn-RS" sz="2000" dirty="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6" name="Rectangle 6"/>
          <p:cNvSpPr>
            <a:spLocks noChangeArrowheads="1"/>
          </p:cNvSpPr>
          <p:nvPr/>
        </p:nvSpPr>
        <p:spPr bwMode="auto">
          <a:xfrm>
            <a:off x="1447800" y="2743200"/>
            <a:ext cx="320651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sz="2000" b="1">
                <a:solidFill>
                  <a:srgbClr val="333333"/>
                </a:solidFill>
                <a:effectLst>
                  <a:outerShdw blurRad="38100" dist="38100" dir="2700000" algn="tl">
                    <a:srgbClr val="000000"/>
                  </a:outerShdw>
                </a:effectLst>
                <a:latin typeface="Times New Roman" pitchFamily="18" charset="0"/>
                <a:sym typeface="Symbol" pitchFamily="18" charset="2"/>
              </a:rPr>
              <a:t>SER</a:t>
            </a:r>
            <a:r>
              <a:rPr lang="sr-Latn-CS" altLang="sr-Latn-RS" sz="2000" b="1">
                <a:solidFill>
                  <a:srgbClr val="333333"/>
                </a:solidFill>
                <a:effectLst>
                  <a:outerShdw blurRad="38100" dist="38100" dir="2700000" algn="tl">
                    <a:srgbClr val="000000"/>
                  </a:outerShdw>
                </a:effectLst>
                <a:latin typeface="Times New Roman" pitchFamily="18" charset="0"/>
                <a:sym typeface="Symbol" pitchFamily="18" charset="2"/>
              </a:rPr>
              <a:t>R</a:t>
            </a:r>
            <a:r>
              <a:rPr lang="en-US" altLang="sr-Latn-RS" sz="2000" b="1">
                <a:solidFill>
                  <a:srgbClr val="333333"/>
                </a:solidFill>
                <a:effectLst>
                  <a:outerShdw blurRad="38100" dist="38100" dir="2700000" algn="tl">
                    <a:srgbClr val="000000"/>
                  </a:outerShdw>
                </a:effectLst>
                <a:latin typeface="Times New Roman" pitchFamily="18" charset="0"/>
                <a:sym typeface="Symbol" pitchFamily="18" charset="2"/>
              </a:rPr>
              <a:t>S spektri</a:t>
            </a:r>
            <a:r>
              <a:rPr lang="sr-Latn-CS" altLang="sr-Latn-RS" sz="2000" b="1">
                <a:solidFill>
                  <a:srgbClr val="333333"/>
                </a:solidFill>
                <a:effectLst>
                  <a:outerShdw blurRad="38100" dist="38100" dir="2700000" algn="tl">
                    <a:srgbClr val="000000"/>
                  </a:outerShdw>
                </a:effectLst>
                <a:latin typeface="Times New Roman" pitchFamily="18" charset="0"/>
                <a:sym typeface="Symbol" pitchFamily="18" charset="2"/>
              </a:rPr>
              <a:t> citohroma c</a:t>
            </a:r>
            <a:endParaRPr lang="en-US" altLang="sr-Latn-RS" sz="2000" b="1">
              <a:solidFill>
                <a:srgbClr val="333333"/>
              </a:solidFill>
              <a:effectLst>
                <a:outerShdw blurRad="38100" dist="38100" dir="2700000" algn="tl">
                  <a:srgbClr val="000000"/>
                </a:outerShdw>
              </a:effectLst>
              <a:latin typeface="Times New Roman" pitchFamily="18" charset="0"/>
              <a:sym typeface="Symbol" pitchFamily="18" charset="2"/>
            </a:endParaRPr>
          </a:p>
        </p:txBody>
      </p:sp>
      <p:pic>
        <p:nvPicPr>
          <p:cNvPr id="942088" name="Picture 8" descr="b513379n-f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533400"/>
            <a:ext cx="3733800" cy="56197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2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28600"/>
            <a:ext cx="4429125" cy="63246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50284" name="Rectangle 12"/>
          <p:cNvSpPr>
            <a:spLocks noChangeArrowheads="1"/>
          </p:cNvSpPr>
          <p:nvPr/>
        </p:nvSpPr>
        <p:spPr bwMode="auto">
          <a:xfrm>
            <a:off x="5181600" y="2209800"/>
            <a:ext cx="36386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1600" b="1" dirty="0">
                <a:solidFill>
                  <a:srgbClr val="333333"/>
                </a:solidFill>
                <a:effectLst>
                  <a:outerShdw blurRad="38100" dist="38100" dir="2700000" algn="tl">
                    <a:srgbClr val="000000"/>
                  </a:outerShdw>
                </a:effectLst>
                <a:latin typeface="Times New Roman" pitchFamily="18" charset="0"/>
              </a:rPr>
              <a:t>ramanski spektar uzorka</a:t>
            </a:r>
          </a:p>
          <a:p>
            <a:r>
              <a:rPr lang="sr-Latn-CS" altLang="sr-Latn-RS" sz="1600" b="1" dirty="0">
                <a:solidFill>
                  <a:srgbClr val="333333"/>
                </a:solidFill>
                <a:effectLst>
                  <a:outerShdw blurRad="38100" dist="38100" dir="2700000" algn="tl">
                    <a:srgbClr val="000000"/>
                  </a:outerShdw>
                </a:effectLst>
                <a:latin typeface="Times New Roman" pitchFamily="18" charset="0"/>
              </a:rPr>
              <a:t>mastila sa intenzivnom fluorescencijom</a:t>
            </a:r>
            <a:endParaRPr lang="en-US" altLang="sr-Latn-RS" sz="1600" b="1" dirty="0">
              <a:solidFill>
                <a:srgbClr val="333333"/>
              </a:solidFill>
              <a:effectLst>
                <a:outerShdw blurRad="38100" dist="38100" dir="2700000" algn="tl">
                  <a:srgbClr val="000000"/>
                </a:outerShdw>
              </a:effectLst>
              <a:latin typeface="Times New Roman" pitchFamily="18" charset="0"/>
            </a:endParaRPr>
          </a:p>
        </p:txBody>
      </p:sp>
      <p:sp>
        <p:nvSpPr>
          <p:cNvPr id="950285" name="Rectangle 13"/>
          <p:cNvSpPr>
            <a:spLocks noChangeArrowheads="1"/>
          </p:cNvSpPr>
          <p:nvPr/>
        </p:nvSpPr>
        <p:spPr bwMode="auto">
          <a:xfrm>
            <a:off x="5257800" y="4191000"/>
            <a:ext cx="28579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1600" b="1">
                <a:solidFill>
                  <a:srgbClr val="333333"/>
                </a:solidFill>
                <a:effectLst>
                  <a:outerShdw blurRad="38100" dist="38100" dir="2700000" algn="tl">
                    <a:srgbClr val="000000"/>
                  </a:outerShdw>
                </a:effectLst>
                <a:latin typeface="Times New Roman" pitchFamily="18" charset="0"/>
              </a:rPr>
              <a:t>ramanski spektar istog uzorka</a:t>
            </a:r>
          </a:p>
          <a:p>
            <a:r>
              <a:rPr lang="sr-Latn-CS" altLang="sr-Latn-RS" sz="1600" b="1">
                <a:solidFill>
                  <a:srgbClr val="333333"/>
                </a:solidFill>
                <a:effectLst>
                  <a:outerShdw blurRad="38100" dist="38100" dir="2700000" algn="tl">
                    <a:srgbClr val="000000"/>
                  </a:outerShdw>
                </a:effectLst>
                <a:latin typeface="Times New Roman" pitchFamily="18" charset="0"/>
              </a:rPr>
              <a:t>mastila snimljen posle </a:t>
            </a:r>
          </a:p>
          <a:p>
            <a:r>
              <a:rPr lang="sr-Latn-CS" altLang="sr-Latn-RS" sz="1600" b="1">
                <a:solidFill>
                  <a:srgbClr val="333333"/>
                </a:solidFill>
                <a:effectLst>
                  <a:outerShdw blurRad="38100" dist="38100" dir="2700000" algn="tl">
                    <a:srgbClr val="000000"/>
                  </a:outerShdw>
                </a:effectLst>
                <a:latin typeface="Times New Roman" pitchFamily="18" charset="0"/>
              </a:rPr>
              <a:t>primene </a:t>
            </a:r>
            <a:r>
              <a:rPr lang="sr-Latn-CS" altLang="sr-Latn-RS" sz="1600" b="1" i="1">
                <a:solidFill>
                  <a:srgbClr val="333333"/>
                </a:solidFill>
                <a:effectLst>
                  <a:outerShdw blurRad="38100" dist="38100" dir="2700000" algn="tl">
                    <a:srgbClr val="000000"/>
                  </a:outerShdw>
                </a:effectLst>
                <a:latin typeface="Times New Roman" pitchFamily="18" charset="0"/>
              </a:rPr>
              <a:t>photobleaching</a:t>
            </a:r>
            <a:r>
              <a:rPr lang="sr-Latn-CS" altLang="sr-Latn-RS" sz="1600" b="1">
                <a:solidFill>
                  <a:srgbClr val="333333"/>
                </a:solidFill>
                <a:effectLst>
                  <a:outerShdw blurRad="38100" dist="38100" dir="2700000" algn="tl">
                    <a:srgbClr val="000000"/>
                  </a:outerShdw>
                </a:effectLst>
                <a:latin typeface="Times New Roman" pitchFamily="18" charset="0"/>
              </a:rPr>
              <a:t> moda</a:t>
            </a:r>
            <a:endParaRPr lang="en-US" altLang="sr-Latn-RS" sz="1600" b="1">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715" name="Rectangle 3"/>
          <p:cNvSpPr>
            <a:spLocks noGrp="1" noChangeArrowheads="1"/>
          </p:cNvSpPr>
          <p:nvPr>
            <p:ph type="body" idx="1"/>
          </p:nvPr>
        </p:nvSpPr>
        <p:spPr>
          <a:xfrm>
            <a:off x="457200" y="381000"/>
            <a:ext cx="8382000" cy="6172200"/>
          </a:xfrm>
        </p:spPr>
        <p:txBody>
          <a:bodyPr/>
          <a:lstStyle/>
          <a:p>
            <a:pPr>
              <a:lnSpc>
                <a:spcPct val="80000"/>
              </a:lnSpc>
              <a:buFont typeface="Wingdings" panose="05000000000000000000" pitchFamily="2" charset="2"/>
              <a:buChar char="Ø"/>
            </a:pPr>
            <a:r>
              <a:rPr lang="sr-Latn-CS" altLang="sr-Latn-RS" sz="2200" b="1" dirty="0" smtClean="0">
                <a:solidFill>
                  <a:srgbClr val="FF0066"/>
                </a:solidFill>
                <a:effectLst>
                  <a:outerShdw blurRad="38100" dist="38100" dir="2700000" algn="tl">
                    <a:srgbClr val="000000"/>
                  </a:outerShdw>
                </a:effectLst>
                <a:latin typeface="Times New Roman" pitchFamily="18" charset="0"/>
                <a:sym typeface="Symbol" pitchFamily="18" charset="2"/>
              </a:rPr>
              <a:t>po</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daci</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o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apsorpciji</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bočnih</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lanaca</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amino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kiselina</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smtClean="0">
                <a:solidFill>
                  <a:srgbClr val="FF0066"/>
                </a:solidFill>
                <a:effectLst>
                  <a:outerShdw blurRad="38100" dist="38100" dir="2700000" algn="tl">
                    <a:srgbClr val="000000"/>
                  </a:outerShdw>
                </a:effectLst>
                <a:latin typeface="Times New Roman" pitchFamily="18" charset="0"/>
                <a:sym typeface="Symbol" pitchFamily="18" charset="2"/>
              </a:rPr>
              <a:t>daju</a:t>
            </a:r>
            <a:r>
              <a:rPr lang="en-US" altLang="sr-Latn-RS" sz="2200" b="1" dirty="0" smtClean="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važne</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sr-Latn-CS" altLang="sr-Latn-RS" sz="2200" b="1" dirty="0" smtClean="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podatke</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o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mehanizmima</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reakcija</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u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kojima</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proteini</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učestvuju</a:t>
            </a:r>
            <a:endParaRPr lang="sr-Latn-CS" altLang="sr-Latn-RS" sz="2200" b="1" dirty="0">
              <a:solidFill>
                <a:srgbClr val="FF0066"/>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endParaRPr lang="sr-Latn-CS" altLang="sr-Latn-RS" sz="22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sym typeface="Symbol" pitchFamily="18" charset="2"/>
              </a:rPr>
              <a:t>o</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bično</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je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moguće</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istovremeno</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praćenje</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nekoliko</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pojedinačnih</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grupa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sym typeface="Symbol" pitchFamily="18" charset="2"/>
              </a:rPr>
              <a:t>koje</a:t>
            </a:r>
            <a:r>
              <a:rPr lang="en-US" altLang="sr-Latn-RS" sz="22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učestvuju</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u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određenim</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reakcijma</a:t>
            </a:r>
            <a:endParaRPr lang="sr-Latn-CS" altLang="sr-Latn-RS" sz="22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endParaRPr lang="sr-Latn-CS" altLang="sr-Latn-RS" sz="22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sym typeface="Symbol" pitchFamily="18" charset="2"/>
              </a:rPr>
              <a:t>i</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z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spekatara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se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mogu</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dobiti</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podaci</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o</a:t>
            </a:r>
            <a:r>
              <a:rPr lang="sr-Latn-C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a:t>
            </a:r>
          </a:p>
          <a:p>
            <a:pPr marL="0" indent="0">
              <a:lnSpc>
                <a:spcPct val="80000"/>
              </a:lnSpc>
              <a:buNone/>
            </a:pPr>
            <a:r>
              <a:rPr lang="sr-Latn-C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stepenu</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proton</a:t>
            </a:r>
            <a:r>
              <a:rPr lang="sr-Latn-C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acije</a:t>
            </a:r>
          </a:p>
          <a:p>
            <a:pPr marL="0" indent="0">
              <a:lnSpc>
                <a:spcPct val="80000"/>
              </a:lnSpc>
              <a:buNone/>
            </a:pPr>
            <a:r>
              <a:rPr lang="sr-Latn-C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koordinaciji</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katjona</a:t>
            </a:r>
            <a:endParaRPr lang="sr-Latn-CS" altLang="sr-Latn-RS" sz="2200" b="1" dirty="0">
              <a:solidFill>
                <a:srgbClr val="FF0066"/>
              </a:solidFill>
              <a:effectLst>
                <a:outerShdw blurRad="38100" dist="38100" dir="2700000" algn="tl">
                  <a:srgbClr val="000000"/>
                </a:outerShdw>
              </a:effectLst>
              <a:latin typeface="Times New Roman" pitchFamily="18" charset="0"/>
              <a:sym typeface="Symbol" pitchFamily="18" charset="2"/>
            </a:endParaRPr>
          </a:p>
          <a:p>
            <a:pPr marL="0" indent="0">
              <a:lnSpc>
                <a:spcPct val="80000"/>
              </a:lnSpc>
              <a:buNone/>
            </a:pPr>
            <a:r>
              <a:rPr lang="sr-Latn-C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prisustvu</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vodonične</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veze</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i</a:t>
            </a:r>
            <a:r>
              <a:rPr lang="sr-Latn-C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dr</a:t>
            </a:r>
            <a:r>
              <a:rPr lang="sr-Latn-C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a:t>
            </a:r>
          </a:p>
          <a:p>
            <a:pPr>
              <a:lnSpc>
                <a:spcPct val="80000"/>
              </a:lnSpc>
              <a:buFont typeface="Wingdings" panose="05000000000000000000" pitchFamily="2" charset="2"/>
              <a:buChar char="Ø"/>
            </a:pPr>
            <a:endParaRPr lang="sr-Latn-CS" altLang="sr-Latn-RS" sz="2200" b="1" dirty="0">
              <a:solidFill>
                <a:srgbClr val="FF0066"/>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sym typeface="Symbol" pitchFamily="18" charset="2"/>
              </a:rPr>
              <a:t>u </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SERS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spektrima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proteina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samo</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dva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bočna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lanaca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imaju</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tzv</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2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specifičnu</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apsorpciju</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koja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daje</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trake</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koje</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se ne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preklapaju</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sa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sym typeface="Symbol" pitchFamily="18" charset="2"/>
              </a:rPr>
              <a:t>trakama</a:t>
            </a:r>
            <a:r>
              <a:rPr lang="sr-Latn-CS" altLang="sr-Latn-RS" sz="22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sym typeface="Symbol" pitchFamily="18" charset="2"/>
              </a:rPr>
              <a:t>ostalih</a:t>
            </a:r>
            <a:r>
              <a:rPr lang="en-US" altLang="sr-Latn-RS" sz="22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grupa</a:t>
            </a:r>
            <a:endParaRPr lang="sr-Latn-CS" altLang="sr-Latn-RS" sz="22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endParaRPr lang="sr-Latn-CS" altLang="sr-Latn-RS" sz="2200" b="1" dirty="0">
              <a:solidFill>
                <a:srgbClr val="333333"/>
              </a:solidFill>
              <a:effectLst>
                <a:outerShdw blurRad="38100" dist="38100" dir="2700000" algn="tl">
                  <a:srgbClr val="000000"/>
                </a:outerShdw>
              </a:effectLst>
              <a:latin typeface="Times New Roman" pitchFamily="18" charset="0"/>
              <a:sym typeface="Symbol" pitchFamily="18" charset="2"/>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sym typeface="Symbol" pitchFamily="18" charset="2"/>
              </a:rPr>
              <a:t>t</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o je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traka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SH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grupe</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err="1">
                <a:solidFill>
                  <a:srgbClr val="333333"/>
                </a:solidFill>
                <a:effectLst>
                  <a:outerShdw blurRad="38100" dist="38100" dir="2700000" algn="tl">
                    <a:srgbClr val="000000"/>
                  </a:outerShdw>
                </a:effectLst>
                <a:latin typeface="Times New Roman" pitchFamily="18" charset="0"/>
                <a:sym typeface="Symbol" pitchFamily="18" charset="2"/>
              </a:rPr>
              <a:t>cisteina</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a:t>
            </a:r>
            <a:r>
              <a:rPr lang="en-US" altLang="sr-Latn-RS" sz="2200" b="1" dirty="0" smtClean="0">
                <a:solidFill>
                  <a:srgbClr val="FF0066"/>
                </a:solidFill>
                <a:effectLst>
                  <a:outerShdw blurRad="38100" dist="38100" dir="2700000" algn="tl">
                    <a:srgbClr val="000000"/>
                  </a:outerShdw>
                </a:effectLst>
                <a:latin typeface="Times New Roman" pitchFamily="18" charset="0"/>
                <a:sym typeface="Symbol" pitchFamily="18" charset="2"/>
              </a:rPr>
              <a:t>(</a:t>
            </a:r>
            <a:r>
              <a:rPr lang="en-US" altLang="sr-Latn-RS" sz="2200" b="1" dirty="0" err="1">
                <a:solidFill>
                  <a:srgbClr val="FF0066"/>
                </a:solidFill>
                <a:effectLst>
                  <a:outerShdw blurRad="38100" dist="38100" dir="2700000" algn="tl">
                    <a:srgbClr val="000000"/>
                  </a:outerShdw>
                </a:effectLst>
                <a:latin typeface="Times New Roman" pitchFamily="18" charset="0"/>
                <a:sym typeface="Symbol" pitchFamily="18" charset="2"/>
              </a:rPr>
              <a:t>Cys</a:t>
            </a:r>
            <a:r>
              <a:rPr lang="en-US"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pl-PL"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(2550–2600cm</a:t>
            </a:r>
            <a:r>
              <a:rPr lang="pl-PL" altLang="sr-Latn-RS" sz="2200" b="1" baseline="30000" dirty="0">
                <a:solidFill>
                  <a:srgbClr val="FF0066"/>
                </a:solidFill>
                <a:effectLst>
                  <a:outerShdw blurRad="38100" dist="38100" dir="2700000" algn="tl">
                    <a:srgbClr val="000000"/>
                  </a:outerShdw>
                </a:effectLst>
                <a:latin typeface="Times New Roman" pitchFamily="18" charset="0"/>
                <a:sym typeface="Symbol" pitchFamily="18" charset="2"/>
              </a:rPr>
              <a:t>-1</a:t>
            </a:r>
            <a:r>
              <a:rPr lang="pl-PL"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pl-PL"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 i </a:t>
            </a:r>
            <a:r>
              <a:rPr lang="pl-PL" altLang="sr-Latn-RS" sz="2200" b="1" dirty="0">
                <a:solidFill>
                  <a:schemeClr val="tx1">
                    <a:lumMod val="85000"/>
                    <a:lumOff val="15000"/>
                  </a:schemeClr>
                </a:solidFill>
                <a:effectLst>
                  <a:outerShdw blurRad="38100" dist="38100" dir="2700000" algn="tl">
                    <a:srgbClr val="000000"/>
                  </a:outerShdw>
                </a:effectLst>
                <a:latin typeface="Times New Roman" pitchFamily="18" charset="0"/>
                <a:sym typeface="Symbol" pitchFamily="18" charset="2"/>
              </a:rPr>
              <a:t>traka </a:t>
            </a:r>
            <a:r>
              <a:rPr lang="pl-PL" altLang="sr-Latn-RS" sz="2200" b="1" dirty="0" smtClean="0">
                <a:solidFill>
                  <a:schemeClr val="tx1">
                    <a:lumMod val="85000"/>
                    <a:lumOff val="15000"/>
                  </a:schemeClr>
                </a:solidFill>
                <a:effectLst>
                  <a:outerShdw blurRad="38100" dist="38100" dir="2700000" algn="tl">
                    <a:srgbClr val="000000"/>
                  </a:outerShdw>
                </a:effectLst>
                <a:latin typeface="Times New Roman" pitchFamily="18" charset="0"/>
                <a:sym typeface="Symbol" pitchFamily="18" charset="2"/>
              </a:rPr>
              <a:t>karbonilne grupe </a:t>
            </a:r>
            <a:r>
              <a:rPr lang="pl-PL" altLang="sr-Latn-RS" sz="2200" b="1" dirty="0">
                <a:solidFill>
                  <a:schemeClr val="tx1">
                    <a:lumMod val="85000"/>
                    <a:lumOff val="15000"/>
                  </a:schemeClr>
                </a:solidFill>
                <a:effectLst>
                  <a:outerShdw blurRad="38100" dist="38100" dir="2700000" algn="tl">
                    <a:srgbClr val="000000"/>
                  </a:outerShdw>
                </a:effectLst>
                <a:latin typeface="Times New Roman" pitchFamily="18" charset="0"/>
                <a:sym typeface="Symbol" pitchFamily="18" charset="2"/>
              </a:rPr>
              <a:t>(C=O) </a:t>
            </a:r>
            <a:r>
              <a:rPr lang="pl-PL"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u sastavu protonovane karboksilne grupe </a:t>
            </a:r>
            <a:r>
              <a:rPr lang="pl-PL"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(1710–1790 cm</a:t>
            </a:r>
            <a:r>
              <a:rPr lang="pl-PL" altLang="sr-Latn-RS" sz="2200" b="1" baseline="30000" dirty="0">
                <a:solidFill>
                  <a:srgbClr val="FF0066"/>
                </a:solidFill>
                <a:effectLst>
                  <a:outerShdw blurRad="38100" dist="38100" dir="2700000" algn="tl">
                    <a:srgbClr val="000000"/>
                  </a:outerShdw>
                </a:effectLst>
                <a:latin typeface="Times New Roman" pitchFamily="18" charset="0"/>
                <a:sym typeface="Symbol" pitchFamily="18" charset="2"/>
              </a:rPr>
              <a:t>-1</a:t>
            </a:r>
            <a:r>
              <a:rPr lang="pl-PL" altLang="sr-Latn-RS" sz="2200" b="1" dirty="0">
                <a:solidFill>
                  <a:srgbClr val="FF0066"/>
                </a:solidFill>
                <a:effectLst>
                  <a:outerShdw blurRad="38100" dist="38100" dir="2700000" algn="tl">
                    <a:srgbClr val="000000"/>
                  </a:outerShdw>
                </a:effectLst>
                <a:latin typeface="Times New Roman" pitchFamily="18" charset="0"/>
                <a:sym typeface="Symbol" pitchFamily="18" charset="2"/>
              </a:rPr>
              <a:t>)</a:t>
            </a:r>
          </a:p>
          <a:p>
            <a:pPr>
              <a:lnSpc>
                <a:spcPct val="80000"/>
              </a:lnSpc>
              <a:buFont typeface="Wingdings" panose="05000000000000000000" pitchFamily="2" charset="2"/>
              <a:buChar char="Ø"/>
            </a:pPr>
            <a:endParaRPr lang="en-US" altLang="sr-Latn-RS" sz="2200" b="1" i="1" dirty="0">
              <a:solidFill>
                <a:srgbClr val="333333"/>
              </a:solidFill>
              <a:effectLst>
                <a:outerShdw blurRad="38100" dist="38100" dir="2700000" algn="tl">
                  <a:srgbClr val="000000"/>
                </a:outerShdw>
              </a:effectLst>
              <a:latin typeface="Times New Roman" pitchFamily="18" charset="0"/>
              <a:sym typeface="Symbol" pitchFamily="18" charset="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83715">
                                            <p:txEl>
                                              <p:pRg st="0" end="0"/>
                                            </p:txEl>
                                          </p:spTgt>
                                        </p:tgtEl>
                                        <p:attrNameLst>
                                          <p:attrName>style.visibility</p:attrName>
                                        </p:attrNameLst>
                                      </p:cBhvr>
                                      <p:to>
                                        <p:strVal val="visible"/>
                                      </p:to>
                                    </p:set>
                                    <p:animEffect transition="in" filter="fade">
                                      <p:cBhvr>
                                        <p:cTn id="7" dur="1000"/>
                                        <p:tgtEl>
                                          <p:spTgt spid="883715">
                                            <p:txEl>
                                              <p:pRg st="0" end="0"/>
                                            </p:txEl>
                                          </p:spTgt>
                                        </p:tgtEl>
                                      </p:cBhvr>
                                    </p:animEffect>
                                    <p:anim calcmode="lin" valueType="num">
                                      <p:cBhvr>
                                        <p:cTn id="8" dur="1000" fill="hold"/>
                                        <p:tgtEl>
                                          <p:spTgt spid="88371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8371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83715">
                                            <p:txEl>
                                              <p:pRg st="2" end="2"/>
                                            </p:txEl>
                                          </p:spTgt>
                                        </p:tgtEl>
                                        <p:attrNameLst>
                                          <p:attrName>style.visibility</p:attrName>
                                        </p:attrNameLst>
                                      </p:cBhvr>
                                      <p:to>
                                        <p:strVal val="visible"/>
                                      </p:to>
                                    </p:set>
                                    <p:animEffect transition="in" filter="fade">
                                      <p:cBhvr>
                                        <p:cTn id="12" dur="1000"/>
                                        <p:tgtEl>
                                          <p:spTgt spid="883715">
                                            <p:txEl>
                                              <p:pRg st="2" end="2"/>
                                            </p:txEl>
                                          </p:spTgt>
                                        </p:tgtEl>
                                      </p:cBhvr>
                                    </p:animEffect>
                                    <p:anim calcmode="lin" valueType="num">
                                      <p:cBhvr>
                                        <p:cTn id="13" dur="1000" fill="hold"/>
                                        <p:tgtEl>
                                          <p:spTgt spid="88371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88371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83715">
                                            <p:txEl>
                                              <p:pRg st="4" end="4"/>
                                            </p:txEl>
                                          </p:spTgt>
                                        </p:tgtEl>
                                        <p:attrNameLst>
                                          <p:attrName>style.visibility</p:attrName>
                                        </p:attrNameLst>
                                      </p:cBhvr>
                                      <p:to>
                                        <p:strVal val="visible"/>
                                      </p:to>
                                    </p:set>
                                    <p:animEffect transition="in" filter="fade">
                                      <p:cBhvr>
                                        <p:cTn id="17" dur="1000"/>
                                        <p:tgtEl>
                                          <p:spTgt spid="883715">
                                            <p:txEl>
                                              <p:pRg st="4" end="4"/>
                                            </p:txEl>
                                          </p:spTgt>
                                        </p:tgtEl>
                                      </p:cBhvr>
                                    </p:animEffect>
                                    <p:anim calcmode="lin" valueType="num">
                                      <p:cBhvr>
                                        <p:cTn id="18" dur="1000" fill="hold"/>
                                        <p:tgtEl>
                                          <p:spTgt spid="883715">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883715">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83715">
                                            <p:txEl>
                                              <p:pRg st="5" end="5"/>
                                            </p:txEl>
                                          </p:spTgt>
                                        </p:tgtEl>
                                        <p:attrNameLst>
                                          <p:attrName>style.visibility</p:attrName>
                                        </p:attrNameLst>
                                      </p:cBhvr>
                                      <p:to>
                                        <p:strVal val="visible"/>
                                      </p:to>
                                    </p:set>
                                    <p:animEffect transition="in" filter="fade">
                                      <p:cBhvr>
                                        <p:cTn id="22" dur="1000"/>
                                        <p:tgtEl>
                                          <p:spTgt spid="883715">
                                            <p:txEl>
                                              <p:pRg st="5" end="5"/>
                                            </p:txEl>
                                          </p:spTgt>
                                        </p:tgtEl>
                                      </p:cBhvr>
                                    </p:animEffect>
                                    <p:anim calcmode="lin" valueType="num">
                                      <p:cBhvr>
                                        <p:cTn id="23" dur="1000" fill="hold"/>
                                        <p:tgtEl>
                                          <p:spTgt spid="883715">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883715">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83715">
                                            <p:txEl>
                                              <p:pRg st="6" end="6"/>
                                            </p:txEl>
                                          </p:spTgt>
                                        </p:tgtEl>
                                        <p:attrNameLst>
                                          <p:attrName>style.visibility</p:attrName>
                                        </p:attrNameLst>
                                      </p:cBhvr>
                                      <p:to>
                                        <p:strVal val="visible"/>
                                      </p:to>
                                    </p:set>
                                    <p:animEffect transition="in" filter="fade">
                                      <p:cBhvr>
                                        <p:cTn id="27" dur="1000"/>
                                        <p:tgtEl>
                                          <p:spTgt spid="883715">
                                            <p:txEl>
                                              <p:pRg st="6" end="6"/>
                                            </p:txEl>
                                          </p:spTgt>
                                        </p:tgtEl>
                                      </p:cBhvr>
                                    </p:animEffect>
                                    <p:anim calcmode="lin" valueType="num">
                                      <p:cBhvr>
                                        <p:cTn id="28" dur="1000" fill="hold"/>
                                        <p:tgtEl>
                                          <p:spTgt spid="883715">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883715">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83715">
                                            <p:txEl>
                                              <p:pRg st="7" end="7"/>
                                            </p:txEl>
                                          </p:spTgt>
                                        </p:tgtEl>
                                        <p:attrNameLst>
                                          <p:attrName>style.visibility</p:attrName>
                                        </p:attrNameLst>
                                      </p:cBhvr>
                                      <p:to>
                                        <p:strVal val="visible"/>
                                      </p:to>
                                    </p:set>
                                    <p:animEffect transition="in" filter="fade">
                                      <p:cBhvr>
                                        <p:cTn id="32" dur="1000"/>
                                        <p:tgtEl>
                                          <p:spTgt spid="883715">
                                            <p:txEl>
                                              <p:pRg st="7" end="7"/>
                                            </p:txEl>
                                          </p:spTgt>
                                        </p:tgtEl>
                                      </p:cBhvr>
                                    </p:animEffect>
                                    <p:anim calcmode="lin" valueType="num">
                                      <p:cBhvr>
                                        <p:cTn id="33" dur="1000" fill="hold"/>
                                        <p:tgtEl>
                                          <p:spTgt spid="883715">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88371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883715">
                                            <p:txEl>
                                              <p:pRg st="9" end="9"/>
                                            </p:txEl>
                                          </p:spTgt>
                                        </p:tgtEl>
                                        <p:attrNameLst>
                                          <p:attrName>style.visibility</p:attrName>
                                        </p:attrNameLst>
                                      </p:cBhvr>
                                      <p:to>
                                        <p:strVal val="visible"/>
                                      </p:to>
                                    </p:set>
                                    <p:animEffect transition="in" filter="circle(in)">
                                      <p:cBhvr>
                                        <p:cTn id="39" dur="2000"/>
                                        <p:tgtEl>
                                          <p:spTgt spid="883715">
                                            <p:txEl>
                                              <p:pRg st="9" end="9"/>
                                            </p:txEl>
                                          </p:spTgt>
                                        </p:tgtEl>
                                      </p:cBhvr>
                                    </p:animEffect>
                                  </p:childTnLst>
                                </p:cTn>
                              </p:par>
                              <p:par>
                                <p:cTn id="40" presetID="6" presetClass="entr" presetSubtype="16" fill="hold" nodeType="withEffect">
                                  <p:stCondLst>
                                    <p:cond delay="0"/>
                                  </p:stCondLst>
                                  <p:childTnLst>
                                    <p:set>
                                      <p:cBhvr>
                                        <p:cTn id="41" dur="1" fill="hold">
                                          <p:stCondLst>
                                            <p:cond delay="0"/>
                                          </p:stCondLst>
                                        </p:cTn>
                                        <p:tgtEl>
                                          <p:spTgt spid="883715">
                                            <p:txEl>
                                              <p:pRg st="11" end="11"/>
                                            </p:txEl>
                                          </p:spTgt>
                                        </p:tgtEl>
                                        <p:attrNameLst>
                                          <p:attrName>style.visibility</p:attrName>
                                        </p:attrNameLst>
                                      </p:cBhvr>
                                      <p:to>
                                        <p:strVal val="visible"/>
                                      </p:to>
                                    </p:set>
                                    <p:animEffect transition="in" filter="circle(in)">
                                      <p:cBhvr>
                                        <p:cTn id="42" dur="2000"/>
                                        <p:tgtEl>
                                          <p:spTgt spid="88371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7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990600"/>
            <a:ext cx="8129588" cy="337026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47203" name="Rectangle 3"/>
          <p:cNvSpPr>
            <a:spLocks noChangeArrowheads="1"/>
          </p:cNvSpPr>
          <p:nvPr/>
        </p:nvSpPr>
        <p:spPr bwMode="auto">
          <a:xfrm>
            <a:off x="609600" y="4572000"/>
            <a:ext cx="8077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sr-Latn-CS" altLang="sr-Latn-RS" sz="2000" b="1">
                <a:solidFill>
                  <a:srgbClr val="333333"/>
                </a:solidFill>
                <a:effectLst>
                  <a:outerShdw blurRad="38100" dist="38100" dir="2700000" algn="tl">
                    <a:srgbClr val="000000"/>
                  </a:outerShdw>
                </a:effectLst>
                <a:latin typeface="Times New Roman" pitchFamily="18" charset="0"/>
              </a:rPr>
              <a:t>SERRS spektri EGFP fluoresciraju</a:t>
            </a:r>
            <a:r>
              <a:rPr lang="en-US" altLang="sr-Latn-RS" sz="2000" b="1">
                <a:solidFill>
                  <a:srgbClr val="333333"/>
                </a:solidFill>
                <a:effectLst>
                  <a:outerShdw blurRad="38100" dist="38100" dir="2700000" algn="tl">
                    <a:srgbClr val="000000"/>
                  </a:outerShdw>
                </a:effectLst>
                <a:latin typeface="Times New Roman" pitchFamily="18" charset="0"/>
                <a:cs typeface="Times New Roman" pitchFamily="18" charset="0"/>
              </a:rPr>
              <a:t>ć</a:t>
            </a:r>
            <a:r>
              <a:rPr lang="sr-Latn-CS" altLang="sr-Latn-RS" sz="2000" b="1">
                <a:solidFill>
                  <a:srgbClr val="333333"/>
                </a:solidFill>
                <a:effectLst>
                  <a:outerShdw blurRad="38100" dist="38100" dir="2700000" algn="tl">
                    <a:srgbClr val="000000"/>
                  </a:outerShdw>
                </a:effectLst>
                <a:latin typeface="Times New Roman" pitchFamily="18" charset="0"/>
              </a:rPr>
              <a:t>eg proteina </a:t>
            </a:r>
            <a:r>
              <a:rPr lang="sr-Latn-CS" altLang="sr-Latn-RS" sz="2000" b="1">
                <a:solidFill>
                  <a:srgbClr val="333333"/>
                </a:solidFill>
                <a:latin typeface="Times New Roman" pitchFamily="18" charset="0"/>
              </a:rPr>
              <a:t>(“singe–molecule” detekcija i pra</a:t>
            </a:r>
            <a:r>
              <a:rPr lang="en-US" altLang="sr-Latn-RS" sz="2000" b="1">
                <a:solidFill>
                  <a:srgbClr val="333333"/>
                </a:solidFill>
                <a:latin typeface="Times New Roman" pitchFamily="18" charset="0"/>
                <a:cs typeface="Times New Roman" pitchFamily="18" charset="0"/>
              </a:rPr>
              <a:t>ć</a:t>
            </a:r>
            <a:r>
              <a:rPr lang="sr-Latn-CS" altLang="sr-Latn-RS" sz="2000" b="1">
                <a:solidFill>
                  <a:srgbClr val="333333"/>
                </a:solidFill>
                <a:latin typeface="Times New Roman" pitchFamily="18" charset="0"/>
              </a:rPr>
              <a:t>enje ravnote</a:t>
            </a:r>
            <a:r>
              <a:rPr lang="en-US" altLang="sr-Latn-RS" sz="2000" b="1">
                <a:solidFill>
                  <a:srgbClr val="333333"/>
                </a:solidFill>
                <a:latin typeface="Times New Roman" pitchFamily="18" charset="0"/>
                <a:cs typeface="Times New Roman" pitchFamily="18" charset="0"/>
              </a:rPr>
              <a:t>ž</a:t>
            </a:r>
            <a:r>
              <a:rPr lang="sr-Latn-CS" altLang="sr-Latn-RS" sz="2000" b="1">
                <a:solidFill>
                  <a:srgbClr val="333333"/>
                </a:solidFill>
                <a:latin typeface="Times New Roman" pitchFamily="18" charset="0"/>
              </a:rPr>
              <a:t>e </a:t>
            </a:r>
            <a:r>
              <a:rPr lang="sr-Latn-CS" altLang="sr-Latn-RS" sz="2000" b="1" u="sng">
                <a:solidFill>
                  <a:srgbClr val="0066FF"/>
                </a:solidFill>
                <a:effectLst>
                  <a:outerShdw blurRad="38100" dist="38100" dir="2700000" algn="tl">
                    <a:srgbClr val="000000"/>
                  </a:outerShdw>
                </a:effectLst>
                <a:latin typeface="Times New Roman" pitchFamily="18" charset="0"/>
              </a:rPr>
              <a:t>protonacije</a:t>
            </a:r>
            <a:r>
              <a:rPr lang="sr-Latn-CS" altLang="sr-Latn-RS" sz="2000" b="1" u="sng">
                <a:solidFill>
                  <a:srgbClr val="333333"/>
                </a:solidFill>
                <a:effectLst>
                  <a:outerShdw blurRad="38100" dist="38100" dir="2700000" algn="tl">
                    <a:srgbClr val="000000"/>
                  </a:outerShdw>
                </a:effectLst>
                <a:latin typeface="Times New Roman" pitchFamily="18" charset="0"/>
              </a:rPr>
              <a:t> </a:t>
            </a:r>
            <a:r>
              <a:rPr lang="sr-Latn-CS" altLang="sr-Latn-RS" sz="2000" b="1" u="sng">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u="sng">
                <a:solidFill>
                  <a:srgbClr val="FF0066"/>
                </a:solidFill>
                <a:effectLst>
                  <a:outerShdw blurRad="38100" dist="38100" dir="2700000" algn="tl">
                    <a:srgbClr val="000000"/>
                  </a:outerShdw>
                </a:effectLst>
                <a:latin typeface="Times New Roman" pitchFamily="18" charset="0"/>
              </a:rPr>
              <a:t>deprotonacija</a:t>
            </a:r>
            <a:r>
              <a:rPr lang="sr-Latn-CS" altLang="sr-Latn-RS" sz="2000" b="1">
                <a:solidFill>
                  <a:srgbClr val="333333"/>
                </a:solidFill>
                <a:latin typeface="Times New Roman" pitchFamily="18" charset="0"/>
              </a:rPr>
              <a:t> molekula)</a:t>
            </a:r>
            <a:r>
              <a:rPr lang="sr-Latn-CS" altLang="sr-Latn-RS" sz="2000" b="1">
                <a:solidFill>
                  <a:srgbClr val="333333"/>
                </a:solidFill>
                <a:effectLst>
                  <a:outerShdw blurRad="38100" dist="38100" dir="2700000" algn="tl">
                    <a:srgbClr val="000000"/>
                  </a:outerShdw>
                </a:effectLst>
                <a:latin typeface="Times New Roman" pitchFamily="18" charset="0"/>
              </a:rPr>
              <a:t> </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bg>
      <p:bgPr>
        <a:solidFill>
          <a:srgbClr val="DDDDDD"/>
        </a:solidFill>
        <a:effectLst/>
      </p:bgPr>
    </p:bg>
    <p:spTree>
      <p:nvGrpSpPr>
        <p:cNvPr id="1" name=""/>
        <p:cNvGrpSpPr/>
        <p:nvPr/>
      </p:nvGrpSpPr>
      <p:grpSpPr>
        <a:xfrm>
          <a:off x="0" y="0"/>
          <a:ext cx="0" cy="0"/>
          <a:chOff x="0" y="0"/>
          <a:chExt cx="0" cy="0"/>
        </a:xfrm>
      </p:grpSpPr>
      <p:sp>
        <p:nvSpPr>
          <p:cNvPr id="886791" name="Rectangle 7"/>
          <p:cNvSpPr>
            <a:spLocks noChangeArrowheads="1"/>
          </p:cNvSpPr>
          <p:nvPr/>
        </p:nvSpPr>
        <p:spPr bwMode="auto">
          <a:xfrm>
            <a:off x="2895600" y="1066800"/>
            <a:ext cx="384111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sz="2000" b="1">
                <a:solidFill>
                  <a:srgbClr val="333333"/>
                </a:solidFill>
                <a:effectLst>
                  <a:outerShdw blurRad="38100" dist="38100" dir="2700000" algn="tl">
                    <a:srgbClr val="000000"/>
                  </a:outerShdw>
                </a:effectLst>
                <a:latin typeface="Times New Roman" pitchFamily="18" charset="0"/>
                <a:sym typeface="Symbol" pitchFamily="18" charset="2"/>
              </a:rPr>
              <a:t>SERS spektri</a:t>
            </a:r>
            <a:r>
              <a:rPr lang="sr-Latn-CS" altLang="sr-Latn-RS" sz="2000" b="1">
                <a:solidFill>
                  <a:srgbClr val="333333"/>
                </a:solidFill>
                <a:effectLst>
                  <a:outerShdw blurRad="38100" dist="38100" dir="2700000" algn="tl">
                    <a:srgbClr val="000000"/>
                  </a:outerShdw>
                </a:effectLst>
                <a:latin typeface="Times New Roman" pitchFamily="18" charset="0"/>
                <a:sym typeface="Symbol" pitchFamily="18" charset="2"/>
              </a:rPr>
              <a:t> metionina i cisteina</a:t>
            </a:r>
            <a:endParaRPr lang="en-US" altLang="sr-Latn-RS" sz="2000" b="1">
              <a:solidFill>
                <a:srgbClr val="333333"/>
              </a:solidFill>
              <a:effectLst>
                <a:outerShdw blurRad="38100" dist="38100" dir="2700000" algn="tl">
                  <a:srgbClr val="000000"/>
                </a:outerShdw>
              </a:effectLst>
              <a:latin typeface="Times New Roman" pitchFamily="18" charset="0"/>
              <a:sym typeface="Symbol" pitchFamily="18" charset="2"/>
            </a:endParaRPr>
          </a:p>
        </p:txBody>
      </p:sp>
      <p:pic>
        <p:nvPicPr>
          <p:cNvPr id="88679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600200"/>
            <a:ext cx="7590829" cy="4138612"/>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1" name="Rectangle 3"/>
          <p:cNvSpPr>
            <a:spLocks noGrp="1" noChangeArrowheads="1"/>
          </p:cNvSpPr>
          <p:nvPr>
            <p:ph type="body" idx="1"/>
          </p:nvPr>
        </p:nvSpPr>
        <p:spPr>
          <a:xfrm>
            <a:off x="228600" y="533400"/>
            <a:ext cx="8686800" cy="5181600"/>
          </a:xfrm>
        </p:spPr>
        <p:txBody>
          <a:bodyPr/>
          <a:lstStyle/>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rPr>
              <a:t>b)</a:t>
            </a:r>
            <a:r>
              <a:rPr lang="sr-Latn-CS" altLang="sr-Latn-RS" sz="2000" b="1" u="sng" dirty="0">
                <a:solidFill>
                  <a:srgbClr val="333333"/>
                </a:solidFill>
                <a:effectLst>
                  <a:outerShdw blurRad="38100" dist="38100" dir="2700000" algn="tl">
                    <a:srgbClr val="000000"/>
                  </a:outerShdw>
                </a:effectLst>
                <a:latin typeface="Times New Roman" pitchFamily="18" charset="0"/>
              </a:rPr>
              <a:t> </a:t>
            </a:r>
            <a:r>
              <a:rPr lang="en-US" altLang="sr-Latn-RS" sz="2000" b="1" u="sng" dirty="0" err="1">
                <a:solidFill>
                  <a:srgbClr val="333333"/>
                </a:solidFill>
                <a:effectLst>
                  <a:outerShdw blurRad="38100" dist="38100" dir="2700000" algn="tl">
                    <a:srgbClr val="000000"/>
                  </a:outerShdw>
                </a:effectLst>
                <a:latin typeface="Times New Roman" pitchFamily="18" charset="0"/>
              </a:rPr>
              <a:t>Indirektn</a:t>
            </a:r>
            <a:r>
              <a:rPr lang="sr-Latn-CS" altLang="sr-Latn-RS" sz="2000" b="1" u="sng" dirty="0">
                <a:solidFill>
                  <a:srgbClr val="333333"/>
                </a:solidFill>
                <a:effectLst>
                  <a:outerShdw blurRad="38100" dist="38100" dir="2700000" algn="tl">
                    <a:srgbClr val="000000"/>
                  </a:outerShdw>
                </a:effectLst>
                <a:latin typeface="Times New Roman" pitchFamily="18" charset="0"/>
              </a:rPr>
              <a:t>a analiza</a:t>
            </a:r>
            <a:r>
              <a:rPr lang="en-US" altLang="sr-Latn-RS" sz="2000" b="1" u="sng" dirty="0">
                <a:solidFill>
                  <a:srgbClr val="333333"/>
                </a:solidFill>
                <a:effectLst>
                  <a:outerShdw blurRad="38100" dist="38100" dir="2700000" algn="tl">
                    <a:srgbClr val="000000"/>
                  </a:outerShdw>
                </a:effectLst>
                <a:latin typeface="Times New Roman" pitchFamily="18" charset="0"/>
              </a:rPr>
              <a:t> </a:t>
            </a:r>
            <a:r>
              <a:rPr lang="en-US" altLang="sr-Latn-RS" sz="2000" b="1" u="sng" dirty="0" err="1">
                <a:solidFill>
                  <a:srgbClr val="333333"/>
                </a:solidFill>
                <a:effectLst>
                  <a:outerShdw blurRad="38100" dist="38100" dir="2700000" algn="tl">
                    <a:srgbClr val="000000"/>
                  </a:outerShdw>
                </a:effectLst>
                <a:latin typeface="Times New Roman" pitchFamily="18" charset="0"/>
              </a:rPr>
              <a:t>proteina</a:t>
            </a:r>
            <a:r>
              <a:rPr lang="en-US" altLang="sr-Latn-RS" sz="2000" b="1" i="1" dirty="0">
                <a:solidFill>
                  <a:srgbClr val="333333"/>
                </a:solidFill>
                <a:effectLst>
                  <a:outerShdw blurRad="38100" dist="38100" dir="2700000" algn="tl">
                    <a:srgbClr val="000000"/>
                  </a:outerShdw>
                </a:effectLst>
                <a:latin typeface="Times New Roman" pitchFamily="18" charset="0"/>
              </a:rPr>
              <a:t> </a:t>
            </a:r>
            <a:endParaRPr lang="sr-Latn-CS" altLang="sr-Latn-RS" sz="2000" b="1" i="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FF0066"/>
                </a:solidFill>
                <a:effectLst>
                  <a:outerShdw blurRad="38100" dist="38100" dir="2700000" algn="tl">
                    <a:srgbClr val="000000"/>
                  </a:outerShdw>
                </a:effectLst>
                <a:latin typeface="Times New Roman" pitchFamily="18" charset="0"/>
              </a:rPr>
              <a:t>korišćenjem </a:t>
            </a:r>
            <a:r>
              <a:rPr lang="sr-Latn-CS" altLang="sr-Latn-RS" sz="2000" b="1" dirty="0">
                <a:solidFill>
                  <a:srgbClr val="FF0066"/>
                </a:solidFill>
                <a:effectLst>
                  <a:outerShdw blurRad="38100" dist="38100" dir="2700000" algn="tl">
                    <a:srgbClr val="000000"/>
                  </a:outerShdw>
                </a:effectLst>
                <a:latin typeface="Times New Roman" pitchFamily="18" charset="0"/>
              </a:rPr>
              <a:t>obeleživača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m</a:t>
            </a:r>
            <a:r>
              <a:rPr lang="en-US" altLang="sr-Latn-RS" sz="2000" b="1" dirty="0" err="1">
                <a:solidFill>
                  <a:srgbClr val="333333"/>
                </a:solidFill>
                <a:effectLst>
                  <a:outerShdw blurRad="38100" dist="38100" dir="2700000" algn="tl">
                    <a:srgbClr val="000000"/>
                  </a:outerShdw>
                </a:effectLst>
                <a:latin typeface="Times New Roman" pitchFamily="18" charset="0"/>
              </a:rPr>
              <a:t>olekuli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obeleživača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moraju</a:t>
            </a:r>
            <a:r>
              <a:rPr lang="en-US" altLang="sr-Latn-RS" sz="2000" b="1" dirty="0">
                <a:solidFill>
                  <a:srgbClr val="333333"/>
                </a:solidFill>
                <a:effectLst>
                  <a:outerShdw blurRad="38100" dist="38100" dir="2700000" algn="tl">
                    <a:srgbClr val="000000"/>
                  </a:outerShdw>
                </a:effectLst>
                <a:latin typeface="Times New Roman" pitchFamily="18" charset="0"/>
              </a:rPr>
              <a:t> da: </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2000" b="1" i="1" dirty="0">
                <a:solidFill>
                  <a:srgbClr val="333333"/>
                </a:solidFill>
                <a:effectLst>
                  <a:outerShdw blurRad="38100" dist="38100" dir="2700000" algn="tl">
                    <a:srgbClr val="000000"/>
                  </a:outerShdw>
                </a:effectLst>
                <a:latin typeface="Times New Roman" pitchFamily="18" charset="0"/>
              </a:rPr>
              <a:t>               -</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održe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stabilnost</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tokom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vezivanja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detekcije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daju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jak</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koherentan</a:t>
            </a:r>
            <a:r>
              <a:rPr lang="en-US" altLang="sr-Latn-RS" sz="2000" b="1" dirty="0">
                <a:solidFill>
                  <a:srgbClr val="333333"/>
                </a:solidFill>
                <a:effectLst>
                  <a:outerShdw blurRad="38100" dist="38100" dir="2700000" algn="tl">
                    <a:srgbClr val="000000"/>
                  </a:outerShdw>
                </a:effectLst>
                <a:latin typeface="Times New Roman" pitchFamily="18" charset="0"/>
              </a:rPr>
              <a:t> SERS </a:t>
            </a:r>
            <a:r>
              <a:rPr lang="sr-Latn-CS" altLang="sr-Latn-RS" sz="2000" b="1" dirty="0">
                <a:solidFill>
                  <a:srgbClr val="333333"/>
                </a:solidFill>
                <a:effectLst>
                  <a:outerShdw blurRad="38100" dist="38100" dir="2700000" algn="tl">
                    <a:srgbClr val="000000"/>
                  </a:outerShdw>
                </a:effectLst>
                <a:latin typeface="Times New Roman" pitchFamily="18" charset="0"/>
              </a:rPr>
              <a:t>(SERRS) </a:t>
            </a:r>
            <a:r>
              <a:rPr lang="en-US" altLang="sr-Latn-RS" sz="2000" b="1" dirty="0" err="1">
                <a:solidFill>
                  <a:srgbClr val="333333"/>
                </a:solidFill>
                <a:effectLst>
                  <a:outerShdw blurRad="38100" dist="38100" dir="2700000" algn="tl">
                    <a:srgbClr val="000000"/>
                  </a:outerShdw>
                </a:effectLst>
                <a:latin typeface="Times New Roman" pitchFamily="18" charset="0"/>
              </a:rPr>
              <a:t>spektar</a:t>
            </a:r>
            <a:r>
              <a:rPr lang="en-US" altLang="sr-Latn-RS" sz="2000" b="1" dirty="0">
                <a:solidFill>
                  <a:srgbClr val="333333"/>
                </a:solidFill>
                <a:effectLst>
                  <a:outerShdw blurRad="38100" dist="38100" dir="2700000" algn="tl">
                    <a:srgbClr val="000000"/>
                  </a:outerShdw>
                </a:effectLst>
                <a:latin typeface="Times New Roman" pitchFamily="18" charset="0"/>
              </a:rPr>
              <a:t> </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z</a:t>
            </a:r>
            <a:r>
              <a:rPr lang="en-US" altLang="sr-Latn-RS" sz="2000" b="1" dirty="0">
                <a:solidFill>
                  <a:srgbClr val="333333"/>
                </a:solidFill>
                <a:effectLst>
                  <a:outerShdw blurRad="38100" dist="38100" dir="2700000" algn="tl">
                    <a:srgbClr val="000000"/>
                  </a:outerShdw>
                </a:effectLst>
                <a:latin typeface="Times New Roman" pitchFamily="18" charset="0"/>
              </a:rPr>
              <a:t>a </a:t>
            </a:r>
            <a:r>
              <a:rPr lang="sr-Latn-CS" altLang="sr-Latn-RS" sz="2000" b="1" dirty="0">
                <a:solidFill>
                  <a:srgbClr val="333333"/>
                </a:solidFill>
                <a:effectLst>
                  <a:outerShdw blurRad="38100" dist="38100" dir="2700000" algn="tl">
                    <a:srgbClr val="000000"/>
                  </a:outerShdw>
                </a:effectLst>
                <a:latin typeface="Times New Roman" pitchFamily="18" charset="0"/>
              </a:rPr>
              <a:t>indirektnu </a:t>
            </a:r>
            <a:r>
              <a:rPr lang="en-US" altLang="sr-Latn-RS" sz="2000" b="1" dirty="0" err="1">
                <a:solidFill>
                  <a:srgbClr val="333333"/>
                </a:solidFill>
                <a:effectLst>
                  <a:outerShdw blurRad="38100" dist="38100" dir="2700000" algn="tl">
                    <a:srgbClr val="000000"/>
                  </a:outerShdw>
                </a:effectLst>
                <a:latin typeface="Times New Roman" pitchFamily="18" charset="0"/>
              </a:rPr>
              <a:t>detekciju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proteina</a:t>
            </a:r>
            <a:r>
              <a:rPr lang="en-US" altLang="sr-Latn-RS" sz="2000" b="1" dirty="0">
                <a:solidFill>
                  <a:srgbClr val="333333"/>
                </a:solidFill>
                <a:effectLst>
                  <a:outerShdw blurRad="38100" dist="38100" dir="2700000" algn="tl">
                    <a:srgbClr val="000000"/>
                  </a:outerShdw>
                </a:effectLst>
                <a:latin typeface="Times New Roman" pitchFamily="18" charset="0"/>
              </a:rPr>
              <a:t> se </a:t>
            </a:r>
            <a:r>
              <a:rPr lang="en-US" altLang="sr-Latn-RS" sz="2000" b="1" dirty="0" err="1">
                <a:solidFill>
                  <a:srgbClr val="333333"/>
                </a:solidFill>
                <a:effectLst>
                  <a:outerShdw blurRad="38100" dist="38100" dir="2700000" algn="tl">
                    <a:srgbClr val="000000"/>
                  </a:outerShdw>
                </a:effectLst>
                <a:latin typeface="Times New Roman" pitchFamily="18" charset="0"/>
              </a:rPr>
              <a:t>obično</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koriste</a:t>
            </a:r>
            <a:r>
              <a:rPr lang="sr-Latn-CS" altLang="sr-Latn-RS" sz="2000" b="1" dirty="0">
                <a:solidFill>
                  <a:srgbClr val="333333"/>
                </a:solidFill>
                <a:effectLst>
                  <a:outerShdw blurRad="38100" dist="38100" dir="2700000" algn="tl">
                    <a:srgbClr val="000000"/>
                  </a:outerShdw>
                </a:effectLst>
                <a:latin typeface="Times New Roman" pitchFamily="18" charset="0"/>
              </a:rPr>
              <a:t> obeleživači: </a:t>
            </a: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a:solidFill>
                  <a:srgbClr val="FF0066"/>
                </a:solidFill>
                <a:effectLst>
                  <a:outerShdw blurRad="38100" dist="38100" dir="2700000" algn="tl">
                    <a:srgbClr val="000000"/>
                  </a:outerShdw>
                </a:effectLst>
                <a:latin typeface="Times New Roman" pitchFamily="18" charset="0"/>
              </a:rPr>
              <a:t>5,5'-ditiobis (sukcinimidil-2-nitrobenzoat) (DSNB) (1336 cm</a:t>
            </a:r>
            <a:r>
              <a:rPr lang="en-US" altLang="sr-Latn-RS" sz="2000" b="1" baseline="30000" dirty="0">
                <a:solidFill>
                  <a:srgbClr val="FF0066"/>
                </a:solidFill>
                <a:effectLst>
                  <a:outerShdw blurRad="38100" dist="38100" dir="2700000" algn="tl">
                    <a:srgbClr val="000000"/>
                  </a:outerShdw>
                </a:effectLst>
                <a:latin typeface="Times New Roman" pitchFamily="18" charset="0"/>
              </a:rPr>
              <a:t>-1</a:t>
            </a:r>
            <a:r>
              <a:rPr lang="en-US" altLang="sr-Latn-RS" sz="2000" b="1" dirty="0">
                <a:solidFill>
                  <a:srgbClr val="FF0066"/>
                </a:solidFill>
                <a:effectLst>
                  <a:outerShdw blurRad="38100" dist="38100" dir="2700000" algn="tl">
                    <a:srgbClr val="000000"/>
                  </a:outerShdw>
                </a:effectLst>
                <a:latin typeface="Times New Roman" pitchFamily="18" charset="0"/>
              </a:rPr>
              <a:t>)</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 </a:t>
            </a:r>
            <a:r>
              <a:rPr lang="en-US" altLang="sr-Latn-RS" sz="2000" b="1" dirty="0">
                <a:solidFill>
                  <a:srgbClr val="FF0066"/>
                </a:solidFill>
                <a:effectLst>
                  <a:outerShdw blurRad="38100" dist="38100" dir="2700000" algn="tl">
                    <a:srgbClr val="000000"/>
                  </a:outerShdw>
                </a:effectLst>
                <a:latin typeface="Times New Roman" pitchFamily="18" charset="0"/>
              </a:rPr>
              <a:t>4-merkaptobenzojeva </a:t>
            </a:r>
            <a:r>
              <a:rPr lang="en-US" altLang="sr-Latn-RS" sz="2000" b="1" dirty="0" err="1">
                <a:solidFill>
                  <a:srgbClr val="FF0066"/>
                </a:solidFill>
                <a:effectLst>
                  <a:outerShdw blurRad="38100" dist="38100" dir="2700000" algn="tl">
                    <a:srgbClr val="000000"/>
                  </a:outerShdw>
                </a:effectLst>
                <a:latin typeface="Times New Roman" pitchFamily="18" charset="0"/>
              </a:rPr>
              <a:t>kiselina</a:t>
            </a:r>
            <a:r>
              <a:rPr lang="en-US" altLang="sr-Latn-RS" sz="2000" b="1" dirty="0">
                <a:solidFill>
                  <a:srgbClr val="FF0066"/>
                </a:solidFill>
                <a:effectLst>
                  <a:outerShdw blurRad="38100" dist="38100" dir="2700000" algn="tl">
                    <a:srgbClr val="000000"/>
                  </a:outerShdw>
                </a:effectLst>
                <a:latin typeface="Times New Roman" pitchFamily="18" charset="0"/>
              </a:rPr>
              <a:t> (4-MBA)  (1585 cm</a:t>
            </a:r>
            <a:r>
              <a:rPr lang="en-US" altLang="sr-Latn-RS" sz="2000" b="1" baseline="30000" dirty="0">
                <a:solidFill>
                  <a:srgbClr val="FF0066"/>
                </a:solidFill>
                <a:effectLst>
                  <a:outerShdw blurRad="38100" dist="38100" dir="2700000" algn="tl">
                    <a:srgbClr val="000000"/>
                  </a:outerShdw>
                </a:effectLst>
                <a:latin typeface="Times New Roman" pitchFamily="18" charset="0"/>
              </a:rPr>
              <a:t>-1</a:t>
            </a:r>
            <a:r>
              <a:rPr lang="en-US" altLang="sr-Latn-RS" sz="2000" b="1" dirty="0">
                <a:solidFill>
                  <a:srgbClr val="FF0066"/>
                </a:solidFill>
                <a:effectLst>
                  <a:outerShdw blurRad="38100" dist="38100" dir="2700000" algn="tl">
                    <a:srgbClr val="000000"/>
                  </a:outerShdw>
                </a:effectLst>
                <a:latin typeface="Times New Roman" pitchFamily="18" charset="0"/>
              </a:rPr>
              <a:t>)</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 </a:t>
            </a:r>
            <a:r>
              <a:rPr lang="en-US" altLang="sr-Latn-RS" sz="2000" b="1" dirty="0">
                <a:solidFill>
                  <a:srgbClr val="FF0066"/>
                </a:solidFill>
                <a:effectLst>
                  <a:outerShdw blurRad="38100" dist="38100" dir="2700000" algn="tl">
                    <a:srgbClr val="000000"/>
                  </a:outerShdw>
                </a:effectLst>
                <a:latin typeface="Times New Roman" pitchFamily="18" charset="0"/>
              </a:rPr>
              <a:t>2-metoksibenzene</a:t>
            </a:r>
            <a:r>
              <a:rPr lang="en-US" altLang="sr-Latn-RS" sz="2000" b="1" u="sng" dirty="0">
                <a:solidFill>
                  <a:srgbClr val="FF0066"/>
                </a:solidFill>
                <a:effectLst>
                  <a:outerShdw blurRad="38100" dist="38100" dir="2700000" algn="tl">
                    <a:srgbClr val="000000"/>
                  </a:outerShdw>
                </a:effectLst>
                <a:latin typeface="Times New Roman" pitchFamily="18" charset="0"/>
              </a:rPr>
              <a:t>tiol</a:t>
            </a:r>
            <a:r>
              <a:rPr lang="en-US" altLang="sr-Latn-RS" sz="2000" b="1" dirty="0">
                <a:solidFill>
                  <a:srgbClr val="FF0066"/>
                </a:solidFill>
                <a:effectLst>
                  <a:outerShdw blurRad="38100" dist="38100" dir="2700000" algn="tl">
                    <a:srgbClr val="000000"/>
                  </a:outerShdw>
                </a:effectLst>
                <a:latin typeface="Times New Roman" pitchFamily="18" charset="0"/>
              </a:rPr>
              <a:t> (2-MeOBT) (1037 cm</a:t>
            </a:r>
            <a:r>
              <a:rPr lang="en-US" altLang="sr-Latn-RS" sz="2000" b="1" baseline="30000" dirty="0">
                <a:solidFill>
                  <a:srgbClr val="FF0066"/>
                </a:solidFill>
                <a:effectLst>
                  <a:outerShdw blurRad="38100" dist="38100" dir="2700000" algn="tl">
                    <a:srgbClr val="000000"/>
                  </a:outerShdw>
                </a:effectLst>
                <a:latin typeface="Times New Roman" pitchFamily="18" charset="0"/>
              </a:rPr>
              <a:t>-1</a:t>
            </a:r>
            <a:r>
              <a:rPr lang="en-US" altLang="sr-Latn-RS" sz="2000" b="1" dirty="0">
                <a:solidFill>
                  <a:srgbClr val="FF0066"/>
                </a:solidFill>
                <a:effectLst>
                  <a:outerShdw blurRad="38100" dist="38100" dir="2700000" algn="tl">
                    <a:srgbClr val="000000"/>
                  </a:outerShdw>
                </a:effectLst>
                <a:latin typeface="Times New Roman" pitchFamily="18" charset="0"/>
              </a:rPr>
              <a:t>)</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 </a:t>
            </a:r>
            <a:r>
              <a:rPr lang="en-US" altLang="sr-Latn-RS" sz="2000" b="1" dirty="0">
                <a:solidFill>
                  <a:srgbClr val="FF0066"/>
                </a:solidFill>
                <a:effectLst>
                  <a:outerShdw blurRad="38100" dist="38100" dir="2700000" algn="tl">
                    <a:srgbClr val="000000"/>
                  </a:outerShdw>
                </a:effectLst>
                <a:latin typeface="Times New Roman" pitchFamily="18" charset="0"/>
              </a:rPr>
              <a:t>4-nitrobenzenetiol (4-NBT) (1336 cm</a:t>
            </a:r>
            <a:r>
              <a:rPr lang="en-US" altLang="sr-Latn-RS" sz="2000" b="1" baseline="30000" dirty="0">
                <a:solidFill>
                  <a:srgbClr val="FF0066"/>
                </a:solidFill>
                <a:effectLst>
                  <a:outerShdw blurRad="38100" dist="38100" dir="2700000" algn="tl">
                    <a:srgbClr val="000000"/>
                  </a:outerShdw>
                </a:effectLst>
                <a:latin typeface="Times New Roman" pitchFamily="18" charset="0"/>
              </a:rPr>
              <a:t>-1</a:t>
            </a:r>
            <a:r>
              <a:rPr lang="en-US" altLang="sr-Latn-RS" sz="2000" b="1" dirty="0">
                <a:solidFill>
                  <a:srgbClr val="FF0066"/>
                </a:solidFill>
                <a:effectLst>
                  <a:outerShdw blurRad="38100" dist="38100" dir="2700000" algn="tl">
                    <a:srgbClr val="000000"/>
                  </a:outerShdw>
                </a:effectLst>
                <a:latin typeface="Times New Roman" pitchFamily="18" charset="0"/>
              </a:rPr>
              <a:t>)</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 </a:t>
            </a:r>
            <a:r>
              <a:rPr lang="en-US" altLang="sr-Latn-RS" sz="2000" b="1" dirty="0">
                <a:solidFill>
                  <a:srgbClr val="FF0066"/>
                </a:solidFill>
                <a:effectLst>
                  <a:outerShdw blurRad="38100" dist="38100" dir="2700000" algn="tl">
                    <a:srgbClr val="000000"/>
                  </a:outerShdw>
                </a:effectLst>
                <a:latin typeface="Times New Roman" pitchFamily="18" charset="0"/>
              </a:rPr>
              <a:t>3-metoksibenzenetiol (3-MeOBT) (992 cm</a:t>
            </a:r>
            <a:r>
              <a:rPr lang="en-US" altLang="sr-Latn-RS" sz="2000" b="1" baseline="30000" dirty="0">
                <a:solidFill>
                  <a:srgbClr val="FF0066"/>
                </a:solidFill>
                <a:effectLst>
                  <a:outerShdw blurRad="38100" dist="38100" dir="2700000" algn="tl">
                    <a:srgbClr val="000000"/>
                  </a:outerShdw>
                </a:effectLst>
                <a:latin typeface="Times New Roman" pitchFamily="18" charset="0"/>
              </a:rPr>
              <a:t>-1</a:t>
            </a:r>
            <a:r>
              <a:rPr lang="en-US" altLang="sr-Latn-RS" sz="2000" b="1" dirty="0">
                <a:solidFill>
                  <a:srgbClr val="FF0066"/>
                </a:solidFill>
                <a:effectLst>
                  <a:outerShdw blurRad="38100" dist="38100" dir="2700000" algn="tl">
                    <a:srgbClr val="000000"/>
                  </a:outerShdw>
                </a:effectLst>
                <a:latin typeface="Times New Roman" pitchFamily="18" charset="0"/>
              </a:rPr>
              <a:t>) </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- 2</a:t>
            </a:r>
            <a:r>
              <a:rPr lang="en-US" altLang="sr-Latn-RS" sz="2000" b="1" dirty="0">
                <a:solidFill>
                  <a:srgbClr val="FF0066"/>
                </a:solidFill>
                <a:effectLst>
                  <a:outerShdw blurRad="38100" dist="38100" dir="2700000" algn="tl">
                    <a:srgbClr val="000000"/>
                  </a:outerShdw>
                </a:effectLst>
                <a:latin typeface="Times New Roman" pitchFamily="18" charset="0"/>
              </a:rPr>
              <a:t>-</a:t>
            </a:r>
            <a:r>
              <a:rPr lang="en-US" altLang="sr-Latn-RS" sz="2000" b="1" dirty="0" err="1">
                <a:solidFill>
                  <a:srgbClr val="FF0066"/>
                </a:solidFill>
                <a:effectLst>
                  <a:outerShdw blurRad="38100" dist="38100" dir="2700000" algn="tl">
                    <a:srgbClr val="000000"/>
                  </a:outerShdw>
                </a:effectLst>
                <a:latin typeface="Times New Roman" pitchFamily="18" charset="0"/>
              </a:rPr>
              <a:t>na</a:t>
            </a:r>
            <a:r>
              <a:rPr lang="sr-Latn-CS" altLang="sr-Latn-RS" sz="2000" b="1" dirty="0">
                <a:solidFill>
                  <a:srgbClr val="FF0066"/>
                </a:solidFill>
                <a:effectLst>
                  <a:outerShdw blurRad="38100" dist="38100" dir="2700000" algn="tl">
                    <a:srgbClr val="000000"/>
                  </a:outerShdw>
                </a:effectLst>
                <a:latin typeface="Times New Roman" pitchFamily="18" charset="0"/>
              </a:rPr>
              <a:t>f</a:t>
            </a:r>
            <a:r>
              <a:rPr lang="en-US" altLang="sr-Latn-RS" sz="2000" b="1" dirty="0" err="1">
                <a:solidFill>
                  <a:srgbClr val="FF0066"/>
                </a:solidFill>
                <a:effectLst>
                  <a:outerShdw blurRad="38100" dist="38100" dir="2700000" algn="tl">
                    <a:srgbClr val="000000"/>
                  </a:outerShdw>
                </a:effectLst>
                <a:latin typeface="Times New Roman" pitchFamily="18" charset="0"/>
              </a:rPr>
              <a:t>talenetiol</a:t>
            </a:r>
            <a:r>
              <a:rPr lang="en-US" altLang="sr-Latn-RS" sz="2000" b="1" dirty="0">
                <a:solidFill>
                  <a:srgbClr val="FF0066"/>
                </a:solidFill>
                <a:effectLst>
                  <a:outerShdw blurRad="38100" dist="38100" dir="2700000" algn="tl">
                    <a:srgbClr val="000000"/>
                  </a:outerShdw>
                </a:effectLst>
                <a:latin typeface="Times New Roman" pitchFamily="18" charset="0"/>
              </a:rPr>
              <a:t> (NT) (1384 cm</a:t>
            </a:r>
            <a:r>
              <a:rPr lang="en-US" altLang="sr-Latn-RS" sz="2000" b="1" baseline="30000" dirty="0">
                <a:solidFill>
                  <a:srgbClr val="FF0066"/>
                </a:solidFill>
                <a:effectLst>
                  <a:outerShdw blurRad="38100" dist="38100" dir="2700000" algn="tl">
                    <a:srgbClr val="000000"/>
                  </a:outerShdw>
                </a:effectLst>
                <a:latin typeface="Times New Roman" pitchFamily="18" charset="0"/>
              </a:rPr>
              <a:t>-1</a:t>
            </a:r>
            <a:r>
              <a:rPr lang="en-US" altLang="sr-Latn-RS" sz="2000" b="1" dirty="0">
                <a:solidFill>
                  <a:srgbClr val="FF0066"/>
                </a:solidFill>
                <a:effectLst>
                  <a:outerShdw blurRad="38100" dist="38100" dir="2700000" algn="tl">
                    <a:srgbClr val="000000"/>
                  </a:outerShdw>
                </a:effectLst>
                <a:latin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1011">
                                            <p:txEl>
                                              <p:pRg st="0" end="0"/>
                                            </p:txEl>
                                          </p:spTgt>
                                        </p:tgtEl>
                                        <p:attrNameLst>
                                          <p:attrName>style.visibility</p:attrName>
                                        </p:attrNameLst>
                                      </p:cBhvr>
                                      <p:to>
                                        <p:strVal val="visible"/>
                                      </p:to>
                                    </p:set>
                                    <p:animEffect transition="in" filter="barn(inVertical)">
                                      <p:cBhvr>
                                        <p:cTn id="7" dur="500"/>
                                        <p:tgtEl>
                                          <p:spTgt spid="811011">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11011">
                                            <p:txEl>
                                              <p:pRg st="2" end="2"/>
                                            </p:txEl>
                                          </p:spTgt>
                                        </p:tgtEl>
                                        <p:attrNameLst>
                                          <p:attrName>style.visibility</p:attrName>
                                        </p:attrNameLst>
                                      </p:cBhvr>
                                      <p:to>
                                        <p:strVal val="visible"/>
                                      </p:to>
                                    </p:set>
                                    <p:animEffect transition="in" filter="barn(inVertical)">
                                      <p:cBhvr>
                                        <p:cTn id="10" dur="500"/>
                                        <p:tgtEl>
                                          <p:spTgt spid="811011">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811011">
                                            <p:txEl>
                                              <p:pRg st="4" end="4"/>
                                            </p:txEl>
                                          </p:spTgt>
                                        </p:tgtEl>
                                        <p:attrNameLst>
                                          <p:attrName>style.visibility</p:attrName>
                                        </p:attrNameLst>
                                      </p:cBhvr>
                                      <p:to>
                                        <p:strVal val="visible"/>
                                      </p:to>
                                    </p:set>
                                    <p:animEffect transition="in" filter="barn(inVertical)">
                                      <p:cBhvr>
                                        <p:cTn id="13" dur="500"/>
                                        <p:tgtEl>
                                          <p:spTgt spid="811011">
                                            <p:txEl>
                                              <p:pRg st="4" end="4"/>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811011">
                                            <p:txEl>
                                              <p:pRg st="5" end="5"/>
                                            </p:txEl>
                                          </p:spTgt>
                                        </p:tgtEl>
                                        <p:attrNameLst>
                                          <p:attrName>style.visibility</p:attrName>
                                        </p:attrNameLst>
                                      </p:cBhvr>
                                      <p:to>
                                        <p:strVal val="visible"/>
                                      </p:to>
                                    </p:set>
                                    <p:animEffect transition="in" filter="barn(inVertical)">
                                      <p:cBhvr>
                                        <p:cTn id="16" dur="500"/>
                                        <p:tgtEl>
                                          <p:spTgt spid="811011">
                                            <p:txEl>
                                              <p:pRg st="5" end="5"/>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811011">
                                            <p:txEl>
                                              <p:pRg st="6" end="6"/>
                                            </p:txEl>
                                          </p:spTgt>
                                        </p:tgtEl>
                                        <p:attrNameLst>
                                          <p:attrName>style.visibility</p:attrName>
                                        </p:attrNameLst>
                                      </p:cBhvr>
                                      <p:to>
                                        <p:strVal val="visible"/>
                                      </p:to>
                                    </p:set>
                                    <p:animEffect transition="in" filter="barn(inVertical)">
                                      <p:cBhvr>
                                        <p:cTn id="19" dur="500"/>
                                        <p:tgtEl>
                                          <p:spTgt spid="811011">
                                            <p:txEl>
                                              <p:pRg st="6" end="6"/>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11011">
                                            <p:txEl>
                                              <p:pRg st="8" end="8"/>
                                            </p:txEl>
                                          </p:spTgt>
                                        </p:tgtEl>
                                        <p:attrNameLst>
                                          <p:attrName>style.visibility</p:attrName>
                                        </p:attrNameLst>
                                      </p:cBhvr>
                                      <p:to>
                                        <p:strVal val="visible"/>
                                      </p:to>
                                    </p:set>
                                    <p:animEffect transition="in" filter="barn(inVertical)">
                                      <p:cBhvr>
                                        <p:cTn id="24" dur="500"/>
                                        <p:tgtEl>
                                          <p:spTgt spid="811011">
                                            <p:txEl>
                                              <p:pRg st="8" end="8"/>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811011">
                                            <p:txEl>
                                              <p:pRg st="10" end="10"/>
                                            </p:txEl>
                                          </p:spTgt>
                                        </p:tgtEl>
                                        <p:attrNameLst>
                                          <p:attrName>style.visibility</p:attrName>
                                        </p:attrNameLst>
                                      </p:cBhvr>
                                      <p:to>
                                        <p:strVal val="visible"/>
                                      </p:to>
                                    </p:set>
                                    <p:animEffect transition="in" filter="barn(inVertical)">
                                      <p:cBhvr>
                                        <p:cTn id="27" dur="500"/>
                                        <p:tgtEl>
                                          <p:spTgt spid="811011">
                                            <p:txEl>
                                              <p:pRg st="10" end="10"/>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811011">
                                            <p:txEl>
                                              <p:pRg st="11" end="11"/>
                                            </p:txEl>
                                          </p:spTgt>
                                        </p:tgtEl>
                                        <p:attrNameLst>
                                          <p:attrName>style.visibility</p:attrName>
                                        </p:attrNameLst>
                                      </p:cBhvr>
                                      <p:to>
                                        <p:strVal val="visible"/>
                                      </p:to>
                                    </p:set>
                                    <p:animEffect transition="in" filter="barn(inVertical)">
                                      <p:cBhvr>
                                        <p:cTn id="30" dur="500"/>
                                        <p:tgtEl>
                                          <p:spTgt spid="811011">
                                            <p:txEl>
                                              <p:pRg st="11" end="11"/>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811011">
                                            <p:txEl>
                                              <p:pRg st="12" end="12"/>
                                            </p:txEl>
                                          </p:spTgt>
                                        </p:tgtEl>
                                        <p:attrNameLst>
                                          <p:attrName>style.visibility</p:attrName>
                                        </p:attrNameLst>
                                      </p:cBhvr>
                                      <p:to>
                                        <p:strVal val="visible"/>
                                      </p:to>
                                    </p:set>
                                    <p:animEffect transition="in" filter="barn(inVertical)">
                                      <p:cBhvr>
                                        <p:cTn id="33" dur="500"/>
                                        <p:tgtEl>
                                          <p:spTgt spid="811011">
                                            <p:txEl>
                                              <p:pRg st="12" end="12"/>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811011">
                                            <p:txEl>
                                              <p:pRg st="13" end="13"/>
                                            </p:txEl>
                                          </p:spTgt>
                                        </p:tgtEl>
                                        <p:attrNameLst>
                                          <p:attrName>style.visibility</p:attrName>
                                        </p:attrNameLst>
                                      </p:cBhvr>
                                      <p:to>
                                        <p:strVal val="visible"/>
                                      </p:to>
                                    </p:set>
                                    <p:animEffect transition="in" filter="barn(inVertical)">
                                      <p:cBhvr>
                                        <p:cTn id="36" dur="500"/>
                                        <p:tgtEl>
                                          <p:spTgt spid="811011">
                                            <p:txEl>
                                              <p:pRg st="13" end="13"/>
                                            </p:txEl>
                                          </p:spTgt>
                                        </p:tgtEl>
                                      </p:cBhvr>
                                    </p:animEffect>
                                  </p:childTnLst>
                                </p:cTn>
                              </p:par>
                              <p:par>
                                <p:cTn id="37" presetID="16" presetClass="entr" presetSubtype="21" fill="hold" nodeType="withEffect">
                                  <p:stCondLst>
                                    <p:cond delay="0"/>
                                  </p:stCondLst>
                                  <p:childTnLst>
                                    <p:set>
                                      <p:cBhvr>
                                        <p:cTn id="38" dur="1" fill="hold">
                                          <p:stCondLst>
                                            <p:cond delay="0"/>
                                          </p:stCondLst>
                                        </p:cTn>
                                        <p:tgtEl>
                                          <p:spTgt spid="811011">
                                            <p:txEl>
                                              <p:pRg st="14" end="14"/>
                                            </p:txEl>
                                          </p:spTgt>
                                        </p:tgtEl>
                                        <p:attrNameLst>
                                          <p:attrName>style.visibility</p:attrName>
                                        </p:attrNameLst>
                                      </p:cBhvr>
                                      <p:to>
                                        <p:strVal val="visible"/>
                                      </p:to>
                                    </p:set>
                                    <p:animEffect transition="in" filter="barn(inVertical)">
                                      <p:cBhvr>
                                        <p:cTn id="39" dur="500"/>
                                        <p:tgtEl>
                                          <p:spTgt spid="811011">
                                            <p:txEl>
                                              <p:pRg st="14" end="14"/>
                                            </p:txEl>
                                          </p:spTgt>
                                        </p:tgtEl>
                                      </p:cBhvr>
                                    </p:animEffect>
                                  </p:childTnLst>
                                </p:cTn>
                              </p:par>
                              <p:par>
                                <p:cTn id="40" presetID="16" presetClass="entr" presetSubtype="21" fill="hold" nodeType="withEffect">
                                  <p:stCondLst>
                                    <p:cond delay="0"/>
                                  </p:stCondLst>
                                  <p:childTnLst>
                                    <p:set>
                                      <p:cBhvr>
                                        <p:cTn id="41" dur="1" fill="hold">
                                          <p:stCondLst>
                                            <p:cond delay="0"/>
                                          </p:stCondLst>
                                        </p:cTn>
                                        <p:tgtEl>
                                          <p:spTgt spid="811011">
                                            <p:txEl>
                                              <p:pRg st="15" end="15"/>
                                            </p:txEl>
                                          </p:spTgt>
                                        </p:tgtEl>
                                        <p:attrNameLst>
                                          <p:attrName>style.visibility</p:attrName>
                                        </p:attrNameLst>
                                      </p:cBhvr>
                                      <p:to>
                                        <p:strVal val="visible"/>
                                      </p:to>
                                    </p:set>
                                    <p:animEffect transition="in" filter="barn(inVertical)">
                                      <p:cBhvr>
                                        <p:cTn id="42" dur="500"/>
                                        <p:tgtEl>
                                          <p:spTgt spid="811011">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7811" name="Rectangle 3"/>
          <p:cNvSpPr>
            <a:spLocks noGrp="1" noChangeArrowheads="1"/>
          </p:cNvSpPr>
          <p:nvPr>
            <p:ph type="body" idx="1"/>
          </p:nvPr>
        </p:nvSpPr>
        <p:spPr>
          <a:xfrm>
            <a:off x="457200" y="381000"/>
            <a:ext cx="8229600" cy="6324600"/>
          </a:xfrm>
        </p:spPr>
        <p:txBody>
          <a:bodyPr/>
          <a:lstStyle/>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k</a:t>
            </a:r>
            <a:r>
              <a:rPr lang="en-US" altLang="sr-Latn-RS" sz="1800" b="1" dirty="0" err="1">
                <a:solidFill>
                  <a:srgbClr val="333333"/>
                </a:solidFill>
                <a:effectLst>
                  <a:outerShdw blurRad="38100" dist="38100" dir="2700000" algn="tl">
                    <a:srgbClr val="000000"/>
                  </a:outerShdw>
                </a:effectLst>
                <a:latin typeface="Times New Roman" pitchFamily="18" charset="0"/>
              </a:rPr>
              <a:t>ao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ramanski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obeleživači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koriste</a:t>
            </a:r>
            <a:r>
              <a:rPr lang="en-US" altLang="sr-Latn-RS" sz="1800" b="1" dirty="0">
                <a:solidFill>
                  <a:srgbClr val="333333"/>
                </a:solidFill>
                <a:effectLst>
                  <a:outerShdw blurRad="38100" dist="38100" dir="2700000" algn="tl">
                    <a:srgbClr val="000000"/>
                  </a:outerShdw>
                </a:effectLst>
                <a:latin typeface="Times New Roman" pitchFamily="18" charset="0"/>
              </a:rPr>
              <a:t> se </a:t>
            </a:r>
            <a:r>
              <a:rPr lang="en-US" altLang="sr-Latn-RS" sz="1800" b="1" dirty="0" err="1">
                <a:solidFill>
                  <a:srgbClr val="333333"/>
                </a:solidFill>
                <a:effectLst>
                  <a:outerShdw blurRad="38100" dist="38100" dir="2700000" algn="tl">
                    <a:srgbClr val="000000"/>
                  </a:outerShdw>
                </a:effectLst>
                <a:latin typeface="Times New Roman" pitchFamily="18" charset="0"/>
              </a:rPr>
              <a:t>takođe</a:t>
            </a:r>
            <a:r>
              <a:rPr lang="sr-Latn-CS" altLang="sr-Latn-RS" sz="1800" b="1" dirty="0">
                <a:solidFill>
                  <a:srgbClr val="333333"/>
                </a:solidFill>
                <a:effectLst>
                  <a:outerShdw blurRad="38100" dist="38100" dir="2700000" algn="tl">
                    <a:srgbClr val="000000"/>
                  </a:outerShdw>
                </a:effectLst>
                <a:latin typeface="Times New Roman" pitchFamily="18" charset="0"/>
              </a:rPr>
              <a:t>:</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a:solidFill>
                  <a:srgbClr val="FF0066"/>
                </a:solidFill>
                <a:effectLst>
                  <a:outerShdw blurRad="38100" dist="38100" dir="2700000" algn="tl">
                    <a:srgbClr val="000000"/>
                  </a:outerShdw>
                </a:effectLst>
                <a:latin typeface="Times New Roman" pitchFamily="18" charset="0"/>
              </a:rPr>
              <a:t>4,4'-bipiridin (</a:t>
            </a:r>
            <a:r>
              <a:rPr lang="en-US" altLang="sr-Latn-RS" sz="1800" b="1" dirty="0" err="1">
                <a:solidFill>
                  <a:srgbClr val="FF0066"/>
                </a:solidFill>
                <a:effectLst>
                  <a:outerShdw blurRad="38100" dist="38100" dir="2700000" algn="tl">
                    <a:srgbClr val="000000"/>
                  </a:outerShdw>
                </a:effectLst>
                <a:latin typeface="Times New Roman" pitchFamily="18" charset="0"/>
              </a:rPr>
              <a:t>BiPy</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a:solidFill>
                  <a:srgbClr val="FF0066"/>
                </a:solidFill>
                <a:effectLst>
                  <a:outerShdw blurRad="38100" dist="38100" dir="2700000" algn="tl">
                    <a:srgbClr val="000000"/>
                  </a:outerShdw>
                </a:effectLst>
                <a:latin typeface="Times New Roman" pitchFamily="18" charset="0"/>
              </a:rPr>
              <a:t>(1609, 1227, </a:t>
            </a:r>
            <a:r>
              <a:rPr lang="en-US" altLang="sr-Latn-RS" sz="1800" b="1" dirty="0" err="1">
                <a:solidFill>
                  <a:srgbClr val="FF0066"/>
                </a:solidFill>
                <a:effectLst>
                  <a:outerShdw blurRad="38100" dist="38100" dir="2700000" algn="tl">
                    <a:srgbClr val="000000"/>
                  </a:outerShdw>
                </a:effectLst>
                <a:latin typeface="Times New Roman" pitchFamily="18" charset="0"/>
              </a:rPr>
              <a:t>i</a:t>
            </a:r>
            <a:r>
              <a:rPr lang="en-US" altLang="sr-Latn-RS" sz="1800" b="1" dirty="0">
                <a:solidFill>
                  <a:srgbClr val="FF0066"/>
                </a:solidFill>
                <a:effectLst>
                  <a:outerShdw blurRad="38100" dist="38100" dir="2700000" algn="tl">
                    <a:srgbClr val="000000"/>
                  </a:outerShdw>
                </a:effectLst>
                <a:latin typeface="Times New Roman" pitchFamily="18" charset="0"/>
              </a:rPr>
              <a:t> 1291 cm</a:t>
            </a:r>
            <a:r>
              <a:rPr lang="en-US" altLang="sr-Latn-RS" sz="1800" b="1" baseline="30000" dirty="0">
                <a:solidFill>
                  <a:srgbClr val="FF0066"/>
                </a:solidFill>
                <a:effectLst>
                  <a:outerShdw blurRad="38100" dist="38100" dir="2700000" algn="tl">
                    <a:srgbClr val="000000"/>
                  </a:outerShdw>
                </a:effectLst>
                <a:latin typeface="Times New Roman" pitchFamily="18" charset="0"/>
              </a:rPr>
              <a:t>-1</a:t>
            </a:r>
            <a:r>
              <a:rPr lang="en-US" altLang="sr-Latn-RS" sz="1800" b="1" dirty="0">
                <a:solidFill>
                  <a:srgbClr val="FF0066"/>
                </a:solidFill>
                <a:effectLst>
                  <a:outerShdw blurRad="38100" dist="38100" dir="2700000" algn="tl">
                    <a:srgbClr val="000000"/>
                  </a:outerShdw>
                </a:effectLst>
                <a:latin typeface="Times New Roman" pitchFamily="18" charset="0"/>
              </a:rPr>
              <a:t>)</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 </a:t>
            </a:r>
            <a:r>
              <a:rPr lang="en-US" altLang="sr-Latn-RS" sz="1800" b="1" dirty="0" err="1">
                <a:solidFill>
                  <a:srgbClr val="FF0066"/>
                </a:solidFill>
                <a:effectLst>
                  <a:outerShdw blurRad="38100" dist="38100" dir="2700000" algn="tl">
                    <a:srgbClr val="000000"/>
                  </a:outerShdw>
                </a:effectLst>
                <a:latin typeface="Times New Roman" pitchFamily="18" charset="0"/>
              </a:rPr>
              <a:t>tiofenol</a:t>
            </a:r>
            <a:r>
              <a:rPr lang="en-US" altLang="sr-Latn-RS" sz="1800" b="1" dirty="0">
                <a:solidFill>
                  <a:srgbClr val="FF0066"/>
                </a:solidFill>
                <a:effectLst>
                  <a:outerShdw blurRad="38100" dist="38100" dir="2700000" algn="tl">
                    <a:srgbClr val="000000"/>
                  </a:outerShdw>
                </a:effectLst>
                <a:latin typeface="Times New Roman" pitchFamily="18" charset="0"/>
              </a:rPr>
              <a:t> (TP) (994 </a:t>
            </a:r>
            <a:r>
              <a:rPr lang="en-US" altLang="sr-Latn-RS" sz="1800" b="1" dirty="0" err="1">
                <a:solidFill>
                  <a:srgbClr val="FF0066"/>
                </a:solidFill>
                <a:effectLst>
                  <a:outerShdw blurRad="38100" dist="38100" dir="2700000" algn="tl">
                    <a:srgbClr val="000000"/>
                  </a:outerShdw>
                </a:effectLst>
                <a:latin typeface="Times New Roman" pitchFamily="18" charset="0"/>
              </a:rPr>
              <a:t>i</a:t>
            </a:r>
            <a:r>
              <a:rPr lang="en-US" altLang="sr-Latn-RS" sz="1800" b="1" dirty="0">
                <a:solidFill>
                  <a:srgbClr val="FF0066"/>
                </a:solidFill>
                <a:effectLst>
                  <a:outerShdw blurRad="38100" dist="38100" dir="2700000" algn="tl">
                    <a:srgbClr val="000000"/>
                  </a:outerShdw>
                </a:effectLst>
                <a:latin typeface="Times New Roman" pitchFamily="18" charset="0"/>
              </a:rPr>
              <a:t> 1570 cm-1) </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 </a:t>
            </a:r>
            <a:r>
              <a:rPr lang="en-US" altLang="sr-Latn-RS" sz="1800" b="1" dirty="0">
                <a:solidFill>
                  <a:srgbClr val="FF0066"/>
                </a:solidFill>
                <a:effectLst>
                  <a:outerShdw blurRad="38100" dist="38100" dir="2700000" algn="tl">
                    <a:srgbClr val="000000"/>
                  </a:outerShdw>
                </a:effectLst>
                <a:latin typeface="Times New Roman" pitchFamily="18" charset="0"/>
              </a:rPr>
              <a:t>p-</a:t>
            </a:r>
            <a:r>
              <a:rPr lang="en-US" altLang="sr-Latn-RS" sz="1800" b="1" dirty="0" err="1">
                <a:solidFill>
                  <a:srgbClr val="FF0066"/>
                </a:solidFill>
                <a:effectLst>
                  <a:outerShdw blurRad="38100" dist="38100" dir="2700000" algn="tl">
                    <a:srgbClr val="000000"/>
                  </a:outerShdw>
                </a:effectLst>
                <a:latin typeface="Times New Roman" pitchFamily="18" charset="0"/>
              </a:rPr>
              <a:t>aminotiofenol</a:t>
            </a:r>
            <a:r>
              <a:rPr lang="en-US" altLang="sr-Latn-RS" sz="1800" b="1" dirty="0">
                <a:solidFill>
                  <a:srgbClr val="FF0066"/>
                </a:solidFill>
                <a:effectLst>
                  <a:outerShdw blurRad="38100" dist="38100" dir="2700000" algn="tl">
                    <a:srgbClr val="000000"/>
                  </a:outerShdw>
                </a:effectLst>
                <a:latin typeface="Times New Roman" pitchFamily="18" charset="0"/>
              </a:rPr>
              <a:t> (PATP) ( 390,1077, </a:t>
            </a:r>
            <a:r>
              <a:rPr lang="en-US" altLang="sr-Latn-RS" sz="1800" b="1" dirty="0" err="1">
                <a:solidFill>
                  <a:srgbClr val="FF0066"/>
                </a:solidFill>
                <a:effectLst>
                  <a:outerShdw blurRad="38100" dist="38100" dir="2700000" algn="tl">
                    <a:srgbClr val="000000"/>
                  </a:outerShdw>
                </a:effectLst>
                <a:latin typeface="Times New Roman" pitchFamily="18" charset="0"/>
              </a:rPr>
              <a:t>i</a:t>
            </a:r>
            <a:r>
              <a:rPr lang="en-US" altLang="sr-Latn-RS" sz="1800" b="1" dirty="0">
                <a:solidFill>
                  <a:srgbClr val="FF0066"/>
                </a:solidFill>
                <a:effectLst>
                  <a:outerShdw blurRad="38100" dist="38100" dir="2700000" algn="tl">
                    <a:srgbClr val="000000"/>
                  </a:outerShdw>
                </a:effectLst>
                <a:latin typeface="Times New Roman" pitchFamily="18" charset="0"/>
              </a:rPr>
              <a:t> 1578 cm</a:t>
            </a:r>
            <a:r>
              <a:rPr lang="en-US" altLang="sr-Latn-RS" sz="1800" b="1" baseline="30000" dirty="0">
                <a:solidFill>
                  <a:srgbClr val="FF0066"/>
                </a:solidFill>
                <a:effectLst>
                  <a:outerShdw blurRad="38100" dist="38100" dir="2700000" algn="tl">
                    <a:srgbClr val="000000"/>
                  </a:outerShdw>
                </a:effectLst>
                <a:latin typeface="Times New Roman" pitchFamily="18" charset="0"/>
              </a:rPr>
              <a:t>-1</a:t>
            </a:r>
            <a:r>
              <a:rPr lang="en-US" altLang="sr-Latn-RS" sz="1800" b="1" dirty="0">
                <a:solidFill>
                  <a:srgbClr val="FF0066"/>
                </a:solidFill>
                <a:effectLst>
                  <a:outerShdw blurRad="38100" dist="38100" dir="2700000" algn="tl">
                    <a:srgbClr val="000000"/>
                  </a:outerShdw>
                </a:effectLst>
                <a:latin typeface="Times New Roman" pitchFamily="18" charset="0"/>
              </a:rPr>
              <a:t>)</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RS" altLang="sr-Latn-RS" sz="1800" b="1" dirty="0" smtClean="0">
                <a:solidFill>
                  <a:srgbClr val="333333"/>
                </a:solidFill>
                <a:effectLst>
                  <a:outerShdw blurRad="38100" dist="38100" dir="2700000" algn="tl">
                    <a:srgbClr val="000000"/>
                  </a:outerShdw>
                </a:effectLst>
                <a:latin typeface="Times New Roman" pitchFamily="18" charset="0"/>
              </a:rPr>
              <a:t>f</a:t>
            </a:r>
            <a:r>
              <a:rPr lang="en-US" altLang="sr-Latn-RS" sz="1800" b="1" dirty="0" err="1" smtClean="0">
                <a:solidFill>
                  <a:srgbClr val="333333"/>
                </a:solidFill>
                <a:effectLst>
                  <a:outerShdw blurRad="38100" dist="38100" dir="2700000" algn="tl">
                    <a:srgbClr val="000000"/>
                  </a:outerShdw>
                </a:effectLst>
                <a:latin typeface="Times New Roman" pitchFamily="18" charset="0"/>
              </a:rPr>
              <a:t>luorescentni</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obeleživači</a:t>
            </a:r>
            <a:r>
              <a:rPr lang="sr-Latn-CS" altLang="sr-Latn-RS" sz="1800" b="1" dirty="0">
                <a:solidFill>
                  <a:srgbClr val="333333"/>
                </a:solidFill>
                <a:effectLst>
                  <a:outerShdw blurRad="38100" dist="38100" dir="2700000" algn="tl">
                    <a:srgbClr val="000000"/>
                  </a:outerShdw>
                </a:effectLst>
                <a:latin typeface="Times New Roman" pitchFamily="18" charset="0"/>
              </a:rPr>
              <a:t>: </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a:solidFill>
                  <a:srgbClr val="FF0066"/>
                </a:solidFill>
                <a:effectLst>
                  <a:outerShdw blurRad="38100" dist="38100" dir="2700000" algn="tl">
                    <a:srgbClr val="000000"/>
                  </a:outerShdw>
                </a:effectLst>
                <a:latin typeface="Times New Roman" pitchFamily="18" charset="0"/>
              </a:rPr>
              <a:t>fluorescein-</a:t>
            </a:r>
            <a:r>
              <a:rPr lang="en-US" altLang="sr-Latn-RS" sz="1800" b="1" dirty="0" err="1">
                <a:solidFill>
                  <a:srgbClr val="FF0066"/>
                </a:solidFill>
                <a:effectLst>
                  <a:outerShdw blurRad="38100" dist="38100" dir="2700000" algn="tl">
                    <a:srgbClr val="000000"/>
                  </a:outerShdw>
                </a:effectLst>
                <a:latin typeface="Times New Roman" pitchFamily="18" charset="0"/>
              </a:rPr>
              <a:t>izotiocijanat</a:t>
            </a:r>
            <a:r>
              <a:rPr lang="en-US" altLang="sr-Latn-RS" sz="1800" b="1" dirty="0">
                <a:solidFill>
                  <a:srgbClr val="FF0066"/>
                </a:solidFill>
                <a:effectLst>
                  <a:outerShdw blurRad="38100" dist="38100" dir="2700000" algn="tl">
                    <a:srgbClr val="000000"/>
                  </a:outerShdw>
                </a:effectLst>
                <a:latin typeface="Times New Roman" pitchFamily="18" charset="0"/>
              </a:rPr>
              <a:t> (FITC)</a:t>
            </a:r>
            <a:r>
              <a:rPr lang="sr-Latn-CS" altLang="sr-Latn-RS" sz="1800" b="1" dirty="0">
                <a:solidFill>
                  <a:srgbClr val="FF0066"/>
                </a:solidFill>
                <a:effectLst>
                  <a:outerShdw blurRad="38100" dist="38100" dir="2700000" algn="tl">
                    <a:srgbClr val="000000"/>
                  </a:outerShdw>
                </a:effectLst>
                <a:latin typeface="Times New Roman" pitchFamily="18" charset="0"/>
              </a:rPr>
              <a:t>,</a:t>
            </a:r>
            <a:r>
              <a:rPr lang="en-US" altLang="sr-Latn-RS" sz="1800" b="1" dirty="0">
                <a:solidFill>
                  <a:srgbClr val="FF0066"/>
                </a:solidFill>
                <a:effectLst>
                  <a:outerShdw blurRad="38100" dist="38100" dir="2700000" algn="tl">
                    <a:srgbClr val="000000"/>
                  </a:outerShdw>
                </a:effectLst>
                <a:latin typeface="Times New Roman" pitchFamily="18" charset="0"/>
              </a:rPr>
              <a:t> 1630 cm</a:t>
            </a:r>
            <a:r>
              <a:rPr lang="en-US" altLang="sr-Latn-RS" sz="1800" b="1" baseline="30000" dirty="0">
                <a:solidFill>
                  <a:srgbClr val="FF0066"/>
                </a:solidFill>
                <a:effectLst>
                  <a:outerShdw blurRad="38100" dist="38100" dir="2700000" algn="tl">
                    <a:srgbClr val="000000"/>
                  </a:outerShdw>
                </a:effectLst>
                <a:latin typeface="Times New Roman" pitchFamily="18" charset="0"/>
              </a:rPr>
              <a:t>-1</a:t>
            </a:r>
            <a:r>
              <a:rPr lang="en-US" altLang="sr-Latn-RS" sz="1800" b="1" dirty="0">
                <a:solidFill>
                  <a:srgbClr val="FF0066"/>
                </a:solidFill>
                <a:effectLst>
                  <a:outerShdw blurRad="38100" dist="38100" dir="2700000" algn="tl">
                    <a:srgbClr val="000000"/>
                  </a:outerShdw>
                </a:effectLst>
                <a:latin typeface="Times New Roman" pitchFamily="18" charset="0"/>
              </a:rPr>
              <a:t> </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 </a:t>
            </a:r>
            <a:r>
              <a:rPr lang="en-US" altLang="sr-Latn-RS" sz="1800" b="1" dirty="0" err="1">
                <a:solidFill>
                  <a:srgbClr val="FF0066"/>
                </a:solidFill>
                <a:effectLst>
                  <a:outerShdw blurRad="38100" dist="38100" dir="2700000" algn="tl">
                    <a:srgbClr val="000000"/>
                  </a:outerShdw>
                </a:effectLst>
                <a:latin typeface="Times New Roman" pitchFamily="18" charset="0"/>
              </a:rPr>
              <a:t>malahitno-zeleno</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izotiocijanat</a:t>
            </a:r>
            <a:r>
              <a:rPr lang="en-US" altLang="sr-Latn-RS" sz="1800" b="1" dirty="0">
                <a:solidFill>
                  <a:srgbClr val="FF0066"/>
                </a:solidFill>
                <a:effectLst>
                  <a:outerShdw blurRad="38100" dist="38100" dir="2700000" algn="tl">
                    <a:srgbClr val="000000"/>
                  </a:outerShdw>
                </a:effectLst>
                <a:latin typeface="Times New Roman" pitchFamily="18" charset="0"/>
              </a:rPr>
              <a:t>, 1615 cm</a:t>
            </a:r>
            <a:r>
              <a:rPr lang="en-US" altLang="sr-Latn-RS" sz="1800" b="1" baseline="30000" dirty="0">
                <a:solidFill>
                  <a:srgbClr val="FF0066"/>
                </a:solidFill>
                <a:effectLst>
                  <a:outerShdw blurRad="38100" dist="38100" dir="2700000" algn="tl">
                    <a:srgbClr val="000000"/>
                  </a:outerShdw>
                </a:effectLst>
                <a:latin typeface="Times New Roman" pitchFamily="18" charset="0"/>
              </a:rPr>
              <a:t>-1</a:t>
            </a:r>
            <a:r>
              <a:rPr lang="en-US" altLang="sr-Latn-RS" sz="1800" b="1" dirty="0">
                <a:solidFill>
                  <a:srgbClr val="333333"/>
                </a:solidFill>
                <a:effectLst>
                  <a:outerShdw blurRad="38100" dist="38100" dir="2700000" algn="tl">
                    <a:srgbClr val="000000"/>
                  </a:outerShdw>
                </a:effectLst>
                <a:latin typeface="Times New Roman" pitchFamily="18" charset="0"/>
              </a:rPr>
              <a:t> </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m</a:t>
            </a:r>
            <a:r>
              <a:rPr lang="en-US" altLang="sr-Latn-RS" sz="1800" b="1" dirty="0" err="1">
                <a:solidFill>
                  <a:srgbClr val="333333"/>
                </a:solidFill>
                <a:effectLst>
                  <a:outerShdw blurRad="38100" dist="38100" dir="2700000" algn="tl">
                    <a:srgbClr val="000000"/>
                  </a:outerShdw>
                </a:effectLst>
                <a:latin typeface="Times New Roman" pitchFamily="18" charset="0"/>
              </a:rPr>
              <a:t>nogi</a:t>
            </a:r>
            <a:r>
              <a:rPr lang="en-US" altLang="sr-Latn-RS" sz="1800" b="1" dirty="0">
                <a:solidFill>
                  <a:srgbClr val="333333"/>
                </a:solidFill>
                <a:effectLst>
                  <a:outerShdw blurRad="38100" dist="38100" dir="2700000" algn="tl">
                    <a:srgbClr val="000000"/>
                  </a:outerShdw>
                </a:effectLst>
                <a:latin typeface="Times New Roman" pitchFamily="18" charset="0"/>
              </a:rPr>
              <a:t> od </a:t>
            </a:r>
            <a:r>
              <a:rPr lang="en-US" altLang="sr-Latn-RS" sz="1800" b="1" dirty="0" err="1">
                <a:solidFill>
                  <a:srgbClr val="333333"/>
                </a:solidFill>
                <a:effectLst>
                  <a:outerShdw blurRad="38100" dist="38100" dir="2700000" algn="tl">
                    <a:srgbClr val="000000"/>
                  </a:outerShdw>
                </a:effectLst>
                <a:latin typeface="Times New Roman" pitchFamily="18" charset="0"/>
              </a:rPr>
              <a:t>pomenutih</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obeleživača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korišćeni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za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tzv</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imuno</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analize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koje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zasnovane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specifičnosti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interakcije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između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antitela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njemu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korespondirajućeg</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antigena</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800" b="1" dirty="0" smtClean="0">
                <a:solidFill>
                  <a:srgbClr val="333333"/>
                </a:solidFill>
                <a:effectLst>
                  <a:outerShdw blurRad="38100" dist="38100" dir="2700000" algn="tl">
                    <a:srgbClr val="000000"/>
                  </a:outerShdw>
                </a:effectLst>
                <a:latin typeface="Times New Roman" pitchFamily="18" charset="0"/>
              </a:rPr>
              <a:t>SERS </a:t>
            </a:r>
            <a:r>
              <a:rPr lang="en-US" altLang="sr-Latn-RS" sz="1800" b="1" dirty="0" err="1">
                <a:solidFill>
                  <a:srgbClr val="333333"/>
                </a:solidFill>
                <a:effectLst>
                  <a:outerShdw blurRad="38100" dist="38100" dir="2700000" algn="tl">
                    <a:srgbClr val="000000"/>
                  </a:outerShdw>
                </a:effectLst>
                <a:latin typeface="Times New Roman" pitchFamily="18" charset="0"/>
              </a:rPr>
              <a:t>imuno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analize</a:t>
            </a:r>
            <a:r>
              <a:rPr lang="en-US" altLang="sr-Latn-RS" sz="1800" b="1" dirty="0">
                <a:solidFill>
                  <a:srgbClr val="333333"/>
                </a:solidFill>
                <a:effectLst>
                  <a:outerShdw blurRad="38100" dist="38100" dir="2700000" algn="tl">
                    <a:srgbClr val="000000"/>
                  </a:outerShdw>
                </a:effectLst>
                <a:latin typeface="Times New Roman" pitchFamily="18" charset="0"/>
              </a:rPr>
              <a:t> se do </a:t>
            </a:r>
            <a:r>
              <a:rPr lang="en-US" altLang="sr-Latn-RS" sz="1800" b="1" dirty="0" err="1">
                <a:solidFill>
                  <a:srgbClr val="333333"/>
                </a:solidFill>
                <a:effectLst>
                  <a:outerShdw blurRad="38100" dist="38100" dir="2700000" algn="tl">
                    <a:srgbClr val="000000"/>
                  </a:outerShdw>
                </a:effectLst>
                <a:latin typeface="Times New Roman" pitchFamily="18" charset="0"/>
              </a:rPr>
              <a:t>sada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izvode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nekoliko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poznatih</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supstrata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kao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što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su</a:t>
            </a:r>
            <a:r>
              <a:rPr lang="sr-Latn-RS" altLang="sr-Latn-RS" sz="1800" b="1" dirty="0" smtClean="0">
                <a:solidFill>
                  <a:srgbClr val="333333"/>
                </a:solidFill>
                <a:effectLst>
                  <a:outerShdw blurRad="38100" dist="38100" dir="2700000" algn="tl">
                    <a:srgbClr val="000000"/>
                  </a:outerShdw>
                </a:effectLst>
                <a:latin typeface="Times New Roman" pitchFamily="18" charset="0"/>
              </a:rPr>
              <a:t>:</a:t>
            </a:r>
          </a:p>
          <a:p>
            <a:pPr marL="0" indent="0">
              <a:lnSpc>
                <a:spcPct val="80000"/>
              </a:lnSpc>
              <a:buNone/>
            </a:pPr>
            <a:r>
              <a:rPr lang="sr-Latn-RS" altLang="sr-Latn-RS" sz="1800" b="1" dirty="0">
                <a:solidFill>
                  <a:srgbClr val="333333"/>
                </a:solidFill>
                <a:effectLst>
                  <a:outerShdw blurRad="38100" dist="38100" dir="2700000" algn="tl">
                    <a:srgbClr val="000000"/>
                  </a:outerShdw>
                </a:effectLst>
                <a:latin typeface="Times New Roman" pitchFamily="18" charset="0"/>
              </a:rPr>
              <a:t> </a:t>
            </a:r>
            <a:r>
              <a:rPr lang="sr-Latn-R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filmovi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srebra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koloidi</a:t>
            </a:r>
            <a:r>
              <a:rPr lang="en-US" altLang="sr-Latn-RS" sz="1800" b="1" dirty="0">
                <a:solidFill>
                  <a:srgbClr val="333333"/>
                </a:solidFill>
                <a:effectLst>
                  <a:outerShdw blurRad="38100" dist="38100" dir="2700000" algn="tl">
                    <a:srgbClr val="000000"/>
                  </a:outerShdw>
                </a:effectLst>
                <a:latin typeface="Times New Roman" pitchFamily="18" charset="0"/>
              </a:rPr>
              <a:t> u </a:t>
            </a:r>
            <a:r>
              <a:rPr lang="en-US" altLang="sr-Latn-RS" sz="1800" b="1" dirty="0" err="1">
                <a:solidFill>
                  <a:srgbClr val="333333"/>
                </a:solidFill>
                <a:effectLst>
                  <a:outerShdw blurRad="38100" dist="38100" dir="2700000" algn="tl">
                    <a:srgbClr val="000000"/>
                  </a:outerShdw>
                </a:effectLst>
                <a:latin typeface="Times New Roman" pitchFamily="18" charset="0"/>
              </a:rPr>
              <a:t>rastvoru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imobilisani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ili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modifikovani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koloidi</a:t>
            </a:r>
            <a:r>
              <a:rPr lang="en-US" altLang="sr-Latn-RS" sz="1800" b="1" dirty="0">
                <a:solidFill>
                  <a:srgbClr val="333333"/>
                </a:solidFill>
                <a:effectLst>
                  <a:outerShdw blurRad="38100" dist="38100" dir="2700000" algn="tl">
                    <a:srgbClr val="000000"/>
                  </a:outerShdw>
                </a:effectLst>
                <a:latin typeface="Times New Roman" pitchFamily="18" charset="0"/>
              </a:rPr>
              <a:t> </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k</a:t>
            </a:r>
            <a:r>
              <a:rPr lang="en-US" altLang="sr-Latn-RS" sz="1800" b="1" dirty="0" err="1">
                <a:solidFill>
                  <a:srgbClr val="333333"/>
                </a:solidFill>
                <a:effectLst>
                  <a:outerShdw blurRad="38100" dist="38100" dir="2700000" algn="tl">
                    <a:srgbClr val="000000"/>
                  </a:outerShdw>
                </a:effectLst>
                <a:latin typeface="Times New Roman" pitchFamily="18" charset="0"/>
              </a:rPr>
              <a:t>oloidni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supstrati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često</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korišćeni</a:t>
            </a:r>
            <a:r>
              <a:rPr lang="en-US" altLang="sr-Latn-RS" sz="1800" b="1" dirty="0">
                <a:solidFill>
                  <a:srgbClr val="333333"/>
                </a:solidFill>
                <a:effectLst>
                  <a:outerShdw blurRad="38100" dist="38100" dir="2700000" algn="tl">
                    <a:srgbClr val="000000"/>
                  </a:outerShdw>
                </a:effectLst>
                <a:latin typeface="Times New Roman" pitchFamily="18" charset="0"/>
              </a:rPr>
              <a:t>, s </a:t>
            </a:r>
            <a:r>
              <a:rPr lang="en-US" altLang="sr-Latn-RS" sz="1800" b="1" dirty="0" err="1">
                <a:solidFill>
                  <a:srgbClr val="333333"/>
                </a:solidFill>
                <a:effectLst>
                  <a:outerShdw blurRad="38100" dist="38100" dir="2700000" algn="tl">
                    <a:srgbClr val="000000"/>
                  </a:outerShdw>
                </a:effectLst>
                <a:latin typeface="Times New Roman" pitchFamily="18" charset="0"/>
              </a:rPr>
              <a:t>obzirom</a:t>
            </a:r>
            <a:r>
              <a:rPr lang="en-US" altLang="sr-Latn-RS" sz="1800" b="1" dirty="0">
                <a:solidFill>
                  <a:srgbClr val="333333"/>
                </a:solidFill>
                <a:effectLst>
                  <a:outerShdw blurRad="38100" dist="38100" dir="2700000" algn="tl">
                    <a:srgbClr val="000000"/>
                  </a:outerShdw>
                </a:effectLst>
                <a:latin typeface="Times New Roman" pitchFamily="18" charset="0"/>
              </a:rPr>
              <a:t> da </a:t>
            </a:r>
            <a:r>
              <a:rPr lang="en-US" altLang="sr-Latn-RS" sz="1800" b="1" dirty="0" smtClean="0">
                <a:solidFill>
                  <a:srgbClr val="333333"/>
                </a:solidFill>
                <a:effectLst>
                  <a:outerShdw blurRad="38100" dist="38100" dir="2700000" algn="tl">
                    <a:srgbClr val="000000"/>
                  </a:outerShdw>
                </a:effectLst>
                <a:latin typeface="Times New Roman" pitchFamily="18" charset="0"/>
              </a:rPr>
              <a:t>se </a:t>
            </a:r>
            <a:r>
              <a:rPr lang="en-US" altLang="sr-Latn-RS" sz="1800" b="1" dirty="0" err="1">
                <a:solidFill>
                  <a:srgbClr val="333333"/>
                </a:solidFill>
                <a:effectLst>
                  <a:outerShdw blurRad="38100" dist="38100" dir="2700000" algn="tl">
                    <a:srgbClr val="000000"/>
                  </a:outerShdw>
                </a:effectLst>
                <a:latin typeface="Times New Roman" pitchFamily="18" charset="0"/>
              </a:rPr>
              <a:t>njihovim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korišćenjem</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prevazilaze</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problemi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reproduktivnosti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merenja</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koji</a:t>
            </a:r>
            <a:r>
              <a:rPr lang="en-US" altLang="sr-Latn-RS" sz="1800" b="1" dirty="0">
                <a:solidFill>
                  <a:srgbClr val="333333"/>
                </a:solidFill>
                <a:effectLst>
                  <a:outerShdw blurRad="38100" dist="38100" dir="2700000" algn="tl">
                    <a:srgbClr val="000000"/>
                  </a:outerShdw>
                </a:effectLst>
                <a:latin typeface="Times New Roman" pitchFamily="18" charset="0"/>
              </a:rPr>
              <a:t> se </a:t>
            </a:r>
            <a:r>
              <a:rPr lang="en-US" altLang="sr-Latn-RS" sz="1800" b="1" dirty="0" err="1">
                <a:solidFill>
                  <a:srgbClr val="333333"/>
                </a:solidFill>
                <a:effectLst>
                  <a:outerShdw blurRad="38100" dist="38100" dir="2700000" algn="tl">
                    <a:srgbClr val="000000"/>
                  </a:outerShdw>
                </a:effectLst>
                <a:latin typeface="Times New Roman" pitchFamily="18" charset="0"/>
              </a:rPr>
              <a:t>obično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j</a:t>
            </a:r>
            <a:r>
              <a:rPr lang="en-US" altLang="sr-Latn-RS" sz="1800" b="1" dirty="0" err="1" smtClean="0">
                <a:solidFill>
                  <a:srgbClr val="333333"/>
                </a:solidFill>
                <a:effectLst>
                  <a:outerShdw blurRad="38100" dist="38100" dir="2700000" algn="tl">
                    <a:srgbClr val="000000"/>
                  </a:outerShdw>
                </a:effectLst>
                <a:latin typeface="Times New Roman" pitchFamily="18" charset="0"/>
              </a:rPr>
              <a:t>avljaju</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kada</a:t>
            </a:r>
            <a:r>
              <a:rPr lang="en-US" altLang="sr-Latn-RS" sz="1800" b="1" dirty="0">
                <a:solidFill>
                  <a:srgbClr val="333333"/>
                </a:solidFill>
                <a:effectLst>
                  <a:outerShdw blurRad="38100" dist="38100" dir="2700000" algn="tl">
                    <a:srgbClr val="000000"/>
                  </a:outerShdw>
                </a:effectLst>
                <a:latin typeface="Times New Roman" pitchFamily="18" charset="0"/>
              </a:rPr>
              <a:t> se </a:t>
            </a:r>
            <a:r>
              <a:rPr lang="en-US" altLang="sr-Latn-RS" sz="1800" b="1" dirty="0" err="1" smtClean="0">
                <a:solidFill>
                  <a:srgbClr val="333333"/>
                </a:solidFill>
                <a:effectLst>
                  <a:outerShdw blurRad="38100" dist="38100" dir="2700000" algn="tl">
                    <a:srgbClr val="000000"/>
                  </a:outerShdw>
                </a:effectLst>
                <a:latin typeface="Times New Roman" pitchFamily="18" charset="0"/>
              </a:rPr>
              <a:t>koristi</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srebro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naneto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metodom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hladne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ili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tople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depozicije</a:t>
            </a:r>
            <a:r>
              <a:rPr lang="en-US" altLang="sr-Latn-RS" sz="1800" dirty="0">
                <a:solidFill>
                  <a:srgbClr val="333333"/>
                </a:solidFill>
                <a:latin typeface="Times New Roman" pitchFamily="18" charset="0"/>
              </a:rPr>
              <a:t> </a:t>
            </a:r>
            <a:endParaRPr lang="en-U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18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87811">
                                            <p:txEl>
                                              <p:pRg st="0" end="0"/>
                                            </p:txEl>
                                          </p:spTgt>
                                        </p:tgtEl>
                                        <p:attrNameLst>
                                          <p:attrName>style.visibility</p:attrName>
                                        </p:attrNameLst>
                                      </p:cBhvr>
                                      <p:to>
                                        <p:strVal val="visible"/>
                                      </p:to>
                                    </p:set>
                                    <p:animEffect transition="in" filter="barn(inVertical)">
                                      <p:cBhvr>
                                        <p:cTn id="7" dur="500"/>
                                        <p:tgtEl>
                                          <p:spTgt spid="887811">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87811">
                                            <p:txEl>
                                              <p:pRg st="1" end="1"/>
                                            </p:txEl>
                                          </p:spTgt>
                                        </p:tgtEl>
                                        <p:attrNameLst>
                                          <p:attrName>style.visibility</p:attrName>
                                        </p:attrNameLst>
                                      </p:cBhvr>
                                      <p:to>
                                        <p:strVal val="visible"/>
                                      </p:to>
                                    </p:set>
                                    <p:animEffect transition="in" filter="barn(inVertical)">
                                      <p:cBhvr>
                                        <p:cTn id="10" dur="500"/>
                                        <p:tgtEl>
                                          <p:spTgt spid="887811">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887811">
                                            <p:txEl>
                                              <p:pRg st="2" end="2"/>
                                            </p:txEl>
                                          </p:spTgt>
                                        </p:tgtEl>
                                        <p:attrNameLst>
                                          <p:attrName>style.visibility</p:attrName>
                                        </p:attrNameLst>
                                      </p:cBhvr>
                                      <p:to>
                                        <p:strVal val="visible"/>
                                      </p:to>
                                    </p:set>
                                    <p:animEffect transition="in" filter="barn(inVertical)">
                                      <p:cBhvr>
                                        <p:cTn id="13" dur="500"/>
                                        <p:tgtEl>
                                          <p:spTgt spid="887811">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887811">
                                            <p:txEl>
                                              <p:pRg st="3" end="3"/>
                                            </p:txEl>
                                          </p:spTgt>
                                        </p:tgtEl>
                                        <p:attrNameLst>
                                          <p:attrName>style.visibility</p:attrName>
                                        </p:attrNameLst>
                                      </p:cBhvr>
                                      <p:to>
                                        <p:strVal val="visible"/>
                                      </p:to>
                                    </p:set>
                                    <p:animEffect transition="in" filter="barn(inVertical)">
                                      <p:cBhvr>
                                        <p:cTn id="16" dur="500"/>
                                        <p:tgtEl>
                                          <p:spTgt spid="887811">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887811">
                                            <p:txEl>
                                              <p:pRg st="6" end="6"/>
                                            </p:txEl>
                                          </p:spTgt>
                                        </p:tgtEl>
                                        <p:attrNameLst>
                                          <p:attrName>style.visibility</p:attrName>
                                        </p:attrNameLst>
                                      </p:cBhvr>
                                      <p:to>
                                        <p:strVal val="visible"/>
                                      </p:to>
                                    </p:set>
                                    <p:animEffect transition="in" filter="barn(inVertical)">
                                      <p:cBhvr>
                                        <p:cTn id="19" dur="500"/>
                                        <p:tgtEl>
                                          <p:spTgt spid="887811">
                                            <p:txEl>
                                              <p:pRg st="6" end="6"/>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887811">
                                            <p:txEl>
                                              <p:pRg st="7" end="7"/>
                                            </p:txEl>
                                          </p:spTgt>
                                        </p:tgtEl>
                                        <p:attrNameLst>
                                          <p:attrName>style.visibility</p:attrName>
                                        </p:attrNameLst>
                                      </p:cBhvr>
                                      <p:to>
                                        <p:strVal val="visible"/>
                                      </p:to>
                                    </p:set>
                                    <p:animEffect transition="in" filter="barn(inVertical)">
                                      <p:cBhvr>
                                        <p:cTn id="22" dur="500"/>
                                        <p:tgtEl>
                                          <p:spTgt spid="887811">
                                            <p:txEl>
                                              <p:pRg st="7" end="7"/>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887811">
                                            <p:txEl>
                                              <p:pRg st="8" end="8"/>
                                            </p:txEl>
                                          </p:spTgt>
                                        </p:tgtEl>
                                        <p:attrNameLst>
                                          <p:attrName>style.visibility</p:attrName>
                                        </p:attrNameLst>
                                      </p:cBhvr>
                                      <p:to>
                                        <p:strVal val="visible"/>
                                      </p:to>
                                    </p:set>
                                    <p:animEffect transition="in" filter="barn(inVertical)">
                                      <p:cBhvr>
                                        <p:cTn id="25" dur="500"/>
                                        <p:tgtEl>
                                          <p:spTgt spid="887811">
                                            <p:txEl>
                                              <p:pRg st="8" end="8"/>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887811">
                                            <p:txEl>
                                              <p:pRg st="10" end="10"/>
                                            </p:txEl>
                                          </p:spTgt>
                                        </p:tgtEl>
                                        <p:attrNameLst>
                                          <p:attrName>style.visibility</p:attrName>
                                        </p:attrNameLst>
                                      </p:cBhvr>
                                      <p:to>
                                        <p:strVal val="visible"/>
                                      </p:to>
                                    </p:set>
                                    <p:animEffect transition="in" filter="wipe(down)">
                                      <p:cBhvr>
                                        <p:cTn id="28" dur="500"/>
                                        <p:tgtEl>
                                          <p:spTgt spid="887811">
                                            <p:txEl>
                                              <p:pRg st="10" end="1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887811">
                                            <p:txEl>
                                              <p:pRg st="11" end="11"/>
                                            </p:txEl>
                                          </p:spTgt>
                                        </p:tgtEl>
                                        <p:attrNameLst>
                                          <p:attrName>style.visibility</p:attrName>
                                        </p:attrNameLst>
                                      </p:cBhvr>
                                      <p:to>
                                        <p:strVal val="visible"/>
                                      </p:to>
                                    </p:set>
                                    <p:animEffect transition="in" filter="barn(inVertical)">
                                      <p:cBhvr>
                                        <p:cTn id="33" dur="500"/>
                                        <p:tgtEl>
                                          <p:spTgt spid="887811">
                                            <p:txEl>
                                              <p:pRg st="11" end="11"/>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887811">
                                            <p:txEl>
                                              <p:pRg st="13" end="13"/>
                                            </p:txEl>
                                          </p:spTgt>
                                        </p:tgtEl>
                                        <p:attrNameLst>
                                          <p:attrName>style.visibility</p:attrName>
                                        </p:attrNameLst>
                                      </p:cBhvr>
                                      <p:to>
                                        <p:strVal val="visible"/>
                                      </p:to>
                                    </p:set>
                                    <p:animEffect transition="in" filter="barn(inVertical)">
                                      <p:cBhvr>
                                        <p:cTn id="36" dur="500"/>
                                        <p:tgtEl>
                                          <p:spTgt spid="887811">
                                            <p:txEl>
                                              <p:pRg st="13" end="13"/>
                                            </p:txEl>
                                          </p:spTgt>
                                        </p:tgtEl>
                                      </p:cBhvr>
                                    </p:animEffect>
                                  </p:childTnLst>
                                </p:cTn>
                              </p:par>
                              <p:par>
                                <p:cTn id="37" presetID="16" presetClass="entr" presetSubtype="21" fill="hold" nodeType="withEffect">
                                  <p:stCondLst>
                                    <p:cond delay="0"/>
                                  </p:stCondLst>
                                  <p:childTnLst>
                                    <p:set>
                                      <p:cBhvr>
                                        <p:cTn id="38" dur="1" fill="hold">
                                          <p:stCondLst>
                                            <p:cond delay="0"/>
                                          </p:stCondLst>
                                        </p:cTn>
                                        <p:tgtEl>
                                          <p:spTgt spid="887811">
                                            <p:txEl>
                                              <p:pRg st="14" end="14"/>
                                            </p:txEl>
                                          </p:spTgt>
                                        </p:tgtEl>
                                        <p:attrNameLst>
                                          <p:attrName>style.visibility</p:attrName>
                                        </p:attrNameLst>
                                      </p:cBhvr>
                                      <p:to>
                                        <p:strVal val="visible"/>
                                      </p:to>
                                    </p:set>
                                    <p:animEffect transition="in" filter="barn(inVertical)">
                                      <p:cBhvr>
                                        <p:cTn id="39" dur="500"/>
                                        <p:tgtEl>
                                          <p:spTgt spid="887811">
                                            <p:txEl>
                                              <p:pRg st="14" end="14"/>
                                            </p:txEl>
                                          </p:spTgt>
                                        </p:tgtEl>
                                      </p:cBhvr>
                                    </p:animEffect>
                                  </p:childTnLst>
                                </p:cTn>
                              </p:par>
                              <p:par>
                                <p:cTn id="40" presetID="16" presetClass="entr" presetSubtype="21" fill="hold" nodeType="withEffect">
                                  <p:stCondLst>
                                    <p:cond delay="0"/>
                                  </p:stCondLst>
                                  <p:childTnLst>
                                    <p:set>
                                      <p:cBhvr>
                                        <p:cTn id="41" dur="1" fill="hold">
                                          <p:stCondLst>
                                            <p:cond delay="0"/>
                                          </p:stCondLst>
                                        </p:cTn>
                                        <p:tgtEl>
                                          <p:spTgt spid="887811">
                                            <p:txEl>
                                              <p:pRg st="16" end="16"/>
                                            </p:txEl>
                                          </p:spTgt>
                                        </p:tgtEl>
                                        <p:attrNameLst>
                                          <p:attrName>style.visibility</p:attrName>
                                        </p:attrNameLst>
                                      </p:cBhvr>
                                      <p:to>
                                        <p:strVal val="visible"/>
                                      </p:to>
                                    </p:set>
                                    <p:animEffect transition="in" filter="barn(inVertical)">
                                      <p:cBhvr>
                                        <p:cTn id="42" dur="500"/>
                                        <p:tgtEl>
                                          <p:spTgt spid="887811">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859" name="Rectangle 3"/>
          <p:cNvSpPr>
            <a:spLocks noGrp="1" noChangeArrowheads="1"/>
          </p:cNvSpPr>
          <p:nvPr>
            <p:ph type="body" idx="1"/>
          </p:nvPr>
        </p:nvSpPr>
        <p:spPr>
          <a:xfrm>
            <a:off x="304800" y="762000"/>
            <a:ext cx="8305800" cy="2819400"/>
          </a:xfrm>
        </p:spPr>
        <p:txBody>
          <a:bodyPr/>
          <a:lstStyle/>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p</a:t>
            </a:r>
            <a:r>
              <a:rPr lang="en-US" altLang="sr-Latn-RS" sz="2400" b="1" dirty="0" err="1">
                <a:solidFill>
                  <a:srgbClr val="333333"/>
                </a:solidFill>
                <a:effectLst>
                  <a:outerShdw blurRad="38100" dist="38100" dir="2700000" algn="tl">
                    <a:srgbClr val="000000"/>
                  </a:outerShdw>
                </a:effectLst>
                <a:latin typeface="Times New Roman" pitchFamily="18" charset="0"/>
              </a:rPr>
              <a:t>rva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imuno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analiza</a:t>
            </a:r>
            <a:r>
              <a:rPr lang="en-US" altLang="sr-Latn-RS" sz="2400" b="1" dirty="0">
                <a:solidFill>
                  <a:srgbClr val="333333"/>
                </a:solidFill>
                <a:effectLst>
                  <a:outerShdw blurRad="38100" dist="38100" dir="2700000" algn="tl">
                    <a:srgbClr val="000000"/>
                  </a:outerShdw>
                </a:effectLst>
                <a:latin typeface="Times New Roman" pitchFamily="18" charset="0"/>
              </a:rPr>
              <a:t>, u </a:t>
            </a:r>
            <a:r>
              <a:rPr lang="en-US" altLang="sr-Latn-RS" sz="2400" b="1" dirty="0" err="1">
                <a:solidFill>
                  <a:srgbClr val="333333"/>
                </a:solidFill>
                <a:effectLst>
                  <a:outerShdw blurRad="38100" dist="38100" dir="2700000" algn="tl">
                    <a:srgbClr val="000000"/>
                  </a:outerShdw>
                </a:effectLst>
                <a:latin typeface="Times New Roman" pitchFamily="18" charset="0"/>
              </a:rPr>
              <a:t>kojoj</a:t>
            </a:r>
            <a:r>
              <a:rPr lang="en-US" altLang="sr-Latn-RS" sz="2400" b="1" dirty="0">
                <a:solidFill>
                  <a:srgbClr val="333333"/>
                </a:solidFill>
                <a:effectLst>
                  <a:outerShdw blurRad="38100" dist="38100" dir="2700000" algn="tl">
                    <a:srgbClr val="000000"/>
                  </a:outerShdw>
                </a:effectLst>
                <a:latin typeface="Times New Roman" pitchFamily="18" charset="0"/>
              </a:rPr>
              <a:t> je </a:t>
            </a:r>
            <a:r>
              <a:rPr lang="en-US" altLang="sr-Latn-RS" sz="2400" b="1" dirty="0" err="1">
                <a:solidFill>
                  <a:srgbClr val="333333"/>
                </a:solidFill>
                <a:effectLst>
                  <a:outerShdw blurRad="38100" dist="38100" dir="2700000" algn="tl">
                    <a:srgbClr val="000000"/>
                  </a:outerShdw>
                </a:effectLst>
                <a:latin typeface="Times New Roman" pitchFamily="18" charset="0"/>
              </a:rPr>
              <a:t>korišćena</a:t>
            </a:r>
            <a:r>
              <a:rPr lang="en-US" altLang="sr-Latn-RS" sz="2400" b="1" dirty="0">
                <a:solidFill>
                  <a:srgbClr val="333333"/>
                </a:solidFill>
                <a:effectLst>
                  <a:outerShdw blurRad="38100" dist="38100" dir="2700000" algn="tl">
                    <a:srgbClr val="000000"/>
                  </a:outerShdw>
                </a:effectLst>
                <a:latin typeface="Times New Roman" pitchFamily="18" charset="0"/>
              </a:rPr>
              <a:t> SERS</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tehnika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izvedena</a:t>
            </a:r>
            <a:r>
              <a:rPr lang="en-US" altLang="sr-Latn-RS" sz="2400" b="1" dirty="0">
                <a:solidFill>
                  <a:srgbClr val="333333"/>
                </a:solidFill>
                <a:effectLst>
                  <a:outerShdw blurRad="38100" dist="38100" dir="2700000" algn="tl">
                    <a:srgbClr val="000000"/>
                  </a:outerShdw>
                </a:effectLst>
                <a:latin typeface="Times New Roman" pitchFamily="18" charset="0"/>
              </a:rPr>
              <a:t> je </a:t>
            </a:r>
            <a:r>
              <a:rPr lang="en-US" altLang="sr-Latn-RS" sz="2400" b="1" dirty="0" err="1" smtClean="0">
                <a:solidFill>
                  <a:srgbClr val="333333"/>
                </a:solidFill>
                <a:effectLst>
                  <a:outerShdw blurRad="38100" dist="38100" dir="2700000" algn="tl">
                    <a:srgbClr val="000000"/>
                  </a:outerShdw>
                </a:effectLst>
                <a:latin typeface="Times New Roman" pitchFamily="18" charset="0"/>
              </a:rPr>
              <a:t>još</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1989 </a:t>
            </a:r>
            <a:r>
              <a:rPr lang="sr-Latn-CS" altLang="sr-Latn-RS" sz="2400" b="1" dirty="0">
                <a:solidFill>
                  <a:srgbClr val="FF0066"/>
                </a:solidFill>
                <a:effectLst>
                  <a:outerShdw blurRad="38100" dist="38100" dir="2700000" algn="tl">
                    <a:srgbClr val="000000"/>
                  </a:outerShdw>
                </a:effectLst>
                <a:latin typeface="Times New Roman" pitchFamily="18" charset="0"/>
              </a:rPr>
              <a:t>u analizi rada š</a:t>
            </a:r>
            <a:r>
              <a:rPr lang="en-US" altLang="sr-Latn-RS" sz="2400" b="1" dirty="0" err="1">
                <a:solidFill>
                  <a:srgbClr val="FF0066"/>
                </a:solidFill>
                <a:effectLst>
                  <a:outerShdw blurRad="38100" dist="38100" dir="2700000" algn="tl">
                    <a:srgbClr val="000000"/>
                  </a:outerShdw>
                </a:effectLst>
                <a:latin typeface="Times New Roman" pitchFamily="18" charset="0"/>
              </a:rPr>
              <a:t>titne</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žlezde</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a</a:t>
            </a:r>
            <a:r>
              <a:rPr lang="en-US" altLang="sr-Latn-RS" sz="2400" b="1" dirty="0" err="1">
                <a:solidFill>
                  <a:srgbClr val="333333"/>
                </a:solidFill>
                <a:effectLst>
                  <a:outerShdw blurRad="38100" dist="38100" dir="2700000" algn="tl">
                    <a:srgbClr val="000000"/>
                  </a:outerShdw>
                </a:effectLst>
                <a:latin typeface="Times New Roman" pitchFamily="18" charset="0"/>
              </a:rPr>
              <a:t>naliza</a:t>
            </a:r>
            <a:r>
              <a:rPr lang="en-US" altLang="sr-Latn-RS" sz="2400" b="1" dirty="0">
                <a:solidFill>
                  <a:srgbClr val="333333"/>
                </a:solidFill>
                <a:effectLst>
                  <a:outerShdw blurRad="38100" dist="38100" dir="2700000" algn="tl">
                    <a:srgbClr val="000000"/>
                  </a:outerShdw>
                </a:effectLst>
                <a:latin typeface="Times New Roman" pitchFamily="18" charset="0"/>
              </a:rPr>
              <a:t> je </a:t>
            </a:r>
            <a:r>
              <a:rPr lang="en-US" altLang="sr-Latn-RS" sz="2400" b="1" dirty="0" err="1">
                <a:solidFill>
                  <a:srgbClr val="333333"/>
                </a:solidFill>
                <a:effectLst>
                  <a:outerShdw blurRad="38100" dist="38100" dir="2700000" algn="tl">
                    <a:srgbClr val="000000"/>
                  </a:outerShdw>
                </a:effectLst>
                <a:latin typeface="Times New Roman" pitchFamily="18" charset="0"/>
              </a:rPr>
              <a:t>izvedena</a:t>
            </a:r>
            <a:r>
              <a:rPr lang="en-US" altLang="sr-Latn-RS" sz="2400" b="1" dirty="0">
                <a:solidFill>
                  <a:srgbClr val="333333"/>
                </a:solidFill>
                <a:effectLst>
                  <a:outerShdw blurRad="38100" dist="38100" dir="2700000" algn="tl">
                    <a:srgbClr val="000000"/>
                  </a:outerShdw>
                </a:effectLst>
                <a:latin typeface="Times New Roman" pitchFamily="18" charset="0"/>
              </a:rPr>
              <a:t> u „</a:t>
            </a:r>
            <a:r>
              <a:rPr lang="en-US" altLang="sr-Latn-RS" sz="2400" b="1" dirty="0" err="1">
                <a:solidFill>
                  <a:srgbClr val="333333"/>
                </a:solidFill>
                <a:effectLst>
                  <a:outerShdw blurRad="38100" dist="38100" dir="2700000" algn="tl">
                    <a:srgbClr val="000000"/>
                  </a:outerShdw>
                </a:effectLst>
                <a:latin typeface="Times New Roman" pitchFamily="18" charset="0"/>
              </a:rPr>
              <a:t>sendvič</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konfigurciji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uz</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korišćenje</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filma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srebra</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a:t>
            </a:r>
            <a:r>
              <a:rPr lang="en-US" altLang="sr-Latn-RS" sz="2400" b="1" dirty="0" err="1">
                <a:solidFill>
                  <a:srgbClr val="333333"/>
                </a:solidFill>
                <a:effectLst>
                  <a:outerShdw blurRad="38100" dist="38100" dir="2700000" algn="tl">
                    <a:srgbClr val="000000"/>
                  </a:outerShdw>
                </a:effectLst>
                <a:latin typeface="Times New Roman" pitchFamily="18" charset="0"/>
              </a:rPr>
              <a:t>dobijenog</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hladnom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ili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toplom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depozicijom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metala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na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podlozi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koja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ima</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za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 r</a:t>
            </a:r>
            <a:r>
              <a:rPr lang="en-US" altLang="sr-Latn-RS" sz="2400" b="1" dirty="0" err="1">
                <a:solidFill>
                  <a:srgbClr val="333333"/>
                </a:solidFill>
                <a:effectLst>
                  <a:outerShdw blurRad="38100" dist="38100" dir="2700000" algn="tl">
                    <a:srgbClr val="000000"/>
                  </a:outerShdw>
                </a:effectLst>
                <a:latin typeface="Times New Roman" pitchFamily="18" charset="0"/>
              </a:rPr>
              <a:t>ezultat</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formiranje</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tzv</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ostrva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metala</a:t>
            </a:r>
            <a:r>
              <a:rPr lang="sr-Latn-RS" altLang="sr-Latn-RS" sz="2400" b="1" dirty="0" smtClean="0">
                <a:solidFill>
                  <a:srgbClr val="333333"/>
                </a:solidFill>
                <a:effectLst>
                  <a:outerShdw blurRad="38100" dist="38100" dir="2700000" algn="tl">
                    <a:srgbClr val="000000"/>
                  </a:outerShdw>
                </a:effectLst>
                <a:latin typeface="Times New Roman" pitchFamily="18" charset="0"/>
              </a:rPr>
              <a:t> -  </a:t>
            </a:r>
            <a:r>
              <a:rPr lang="en-US" altLang="sr-Latn-RS" sz="2400" b="1" dirty="0" smtClean="0">
                <a:solidFill>
                  <a:srgbClr val="333333"/>
                </a:solidFill>
                <a:effectLst>
                  <a:outerShdw blurRad="38100" dist="38100" dir="2700000" algn="tl">
                    <a:srgbClr val="000000"/>
                  </a:outerShdw>
                </a:effectLst>
                <a:latin typeface="Times New Roman" pitchFamily="18" charset="0"/>
              </a:rPr>
              <a:t>„</a:t>
            </a:r>
            <a:r>
              <a:rPr lang="en-US" altLang="sr-Latn-RS" sz="2400" b="1" i="1" dirty="0">
                <a:solidFill>
                  <a:srgbClr val="333333"/>
                </a:solidFill>
                <a:effectLst>
                  <a:outerShdw blurRad="38100" dist="38100" dir="2700000" algn="tl">
                    <a:srgbClr val="000000"/>
                  </a:outerShdw>
                </a:effectLst>
                <a:latin typeface="Times New Roman" pitchFamily="18" charset="0"/>
              </a:rPr>
              <a:t>island films</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kao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supstrata</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za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koji</a:t>
            </a:r>
            <a:r>
              <a:rPr lang="en-US" altLang="sr-Latn-RS" sz="2400" b="1" dirty="0">
                <a:solidFill>
                  <a:srgbClr val="333333"/>
                </a:solidFill>
                <a:effectLst>
                  <a:outerShdw blurRad="38100" dist="38100" dir="2700000" algn="tl">
                    <a:srgbClr val="000000"/>
                  </a:outerShdw>
                </a:effectLst>
                <a:latin typeface="Times New Roman" pitchFamily="18" charset="0"/>
              </a:rPr>
              <a:t> je </a:t>
            </a:r>
            <a:r>
              <a:rPr lang="en-US" altLang="sr-Latn-RS" sz="2400" b="1" dirty="0" err="1">
                <a:solidFill>
                  <a:srgbClr val="333333"/>
                </a:solidFill>
                <a:effectLst>
                  <a:outerShdw blurRad="38100" dist="38100" dir="2700000" algn="tl">
                    <a:srgbClr val="000000"/>
                  </a:outerShdw>
                </a:effectLst>
                <a:latin typeface="Times New Roman" pitchFamily="18" charset="0"/>
              </a:rPr>
              <a:t>bilo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vezano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antitelo</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en-US" altLang="sr-Latn-RS" sz="2400" dirty="0">
              <a:solidFill>
                <a:srgbClr val="333333"/>
              </a:solidFill>
              <a:latin typeface="Times New Roman" pitchFamily="18" charset="0"/>
            </a:endParaRPr>
          </a:p>
          <a:p>
            <a:pPr>
              <a:lnSpc>
                <a:spcPct val="80000"/>
              </a:lnSpc>
              <a:buFont typeface="Wingdings" panose="05000000000000000000" pitchFamily="2" charset="2"/>
              <a:buChar char="Ø"/>
            </a:pPr>
            <a:endParaRPr lang="en-US" altLang="sr-Latn-RS" sz="2400" dirty="0">
              <a:solidFill>
                <a:srgbClr val="333333"/>
              </a:solidFill>
              <a:latin typeface="Times New Roman" pitchFamily="18" charset="0"/>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451" name="Rectangle 3"/>
          <p:cNvSpPr>
            <a:spLocks noGrp="1" noChangeArrowheads="1"/>
          </p:cNvSpPr>
          <p:nvPr>
            <p:ph type="body" idx="1"/>
          </p:nvPr>
        </p:nvSpPr>
        <p:spPr>
          <a:xfrm>
            <a:off x="228600" y="228600"/>
            <a:ext cx="8763000" cy="6019800"/>
          </a:xfrm>
        </p:spPr>
        <p:txBody>
          <a:bodyPr/>
          <a:lstStyle/>
          <a:p>
            <a:pPr>
              <a:lnSpc>
                <a:spcPct val="80000"/>
              </a:lnSpc>
              <a:buFontTx/>
              <a:buNone/>
            </a:pPr>
            <a:r>
              <a:rPr lang="sr-Latn-CS" altLang="sr-Latn-RS" sz="2400" b="1" u="sng" dirty="0">
                <a:solidFill>
                  <a:srgbClr val="333333"/>
                </a:solidFill>
                <a:effectLst>
                  <a:outerShdw blurRad="38100" dist="38100" dir="2700000" algn="tl">
                    <a:srgbClr val="000000"/>
                  </a:outerShdw>
                </a:effectLst>
                <a:latin typeface="Times New Roman" pitchFamily="18" charset="0"/>
              </a:rPr>
              <a:t>Analiza</a:t>
            </a:r>
            <a:r>
              <a:rPr lang="en-US" altLang="sr-Latn-RS" sz="2400" b="1" u="sng" dirty="0">
                <a:solidFill>
                  <a:srgbClr val="333333"/>
                </a:solidFill>
                <a:effectLst>
                  <a:outerShdw blurRad="38100" dist="38100" dir="2700000" algn="tl">
                    <a:srgbClr val="000000"/>
                  </a:outerShdw>
                </a:effectLst>
                <a:latin typeface="Times New Roman" pitchFamily="18" charset="0"/>
              </a:rPr>
              <a:t> </a:t>
            </a:r>
            <a:r>
              <a:rPr lang="en-US" altLang="sr-Latn-RS" sz="2400" b="1" u="sng" dirty="0" err="1">
                <a:solidFill>
                  <a:srgbClr val="333333"/>
                </a:solidFill>
                <a:effectLst>
                  <a:outerShdw blurRad="38100" dist="38100" dir="2700000" algn="tl">
                    <a:srgbClr val="000000"/>
                  </a:outerShdw>
                </a:effectLst>
                <a:latin typeface="Times New Roman" pitchFamily="18" charset="0"/>
              </a:rPr>
              <a:t>peptida</a:t>
            </a:r>
            <a:endParaRPr lang="sr-Latn-CS"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u</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analizi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najprostijih</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struktura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aminokiselina</a:t>
            </a:r>
            <a:r>
              <a:rPr lang="sr-Latn-CS" altLang="sr-Latn-RS" sz="2000" b="1" dirty="0">
                <a:solidFill>
                  <a:srgbClr val="333333"/>
                </a:solidFill>
                <a:effectLst>
                  <a:outerShdw blurRad="38100" dist="38100" dir="2700000" algn="tl">
                    <a:srgbClr val="000000"/>
                  </a:outerShdw>
                </a:effectLst>
                <a:latin typeface="Times New Roman" pitchFamily="18" charset="0"/>
              </a:rPr>
              <a:t> 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peptida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primenjuju</a:t>
            </a:r>
            <a:r>
              <a:rPr lang="en-US" altLang="sr-Latn-RS" sz="2000" b="1" dirty="0">
                <a:solidFill>
                  <a:srgbClr val="333333"/>
                </a:solidFill>
                <a:effectLst>
                  <a:outerShdw blurRad="38100" dist="38100" dir="2700000" algn="tl">
                    <a:srgbClr val="000000"/>
                  </a:outerShdw>
                </a:effectLst>
                <a:latin typeface="Times New Roman" pitchFamily="18" charset="0"/>
              </a:rPr>
              <a:t> se </a:t>
            </a:r>
            <a:r>
              <a:rPr lang="en-US" altLang="sr-Latn-RS" sz="2000" b="1" dirty="0" err="1" smtClean="0">
                <a:solidFill>
                  <a:srgbClr val="333333"/>
                </a:solidFill>
                <a:effectLst>
                  <a:outerShdw blurRad="38100" dist="38100" dir="2700000" algn="tl">
                    <a:srgbClr val="000000"/>
                  </a:outerShdw>
                </a:effectLst>
                <a:latin typeface="Times New Roman" pitchFamily="18" charset="0"/>
              </a:rPr>
              <a:t>dva</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pristupa</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 sa ciljem </a:t>
            </a:r>
            <a:r>
              <a:rPr lang="en-US" altLang="sr-Latn-RS" sz="2000" b="1" dirty="0" err="1">
                <a:solidFill>
                  <a:srgbClr val="FF0066"/>
                </a:solidFill>
                <a:effectLst>
                  <a:outerShdw blurRad="38100" dist="38100" dir="2700000" algn="tl">
                    <a:srgbClr val="000000"/>
                  </a:outerShdw>
                </a:effectLst>
                <a:latin typeface="Times New Roman" pitchFamily="18" charset="0"/>
              </a:rPr>
              <a:t>asignacij</a:t>
            </a:r>
            <a:r>
              <a:rPr lang="sr-Latn-CS" altLang="sr-Latn-RS" sz="2000" b="1" dirty="0">
                <a:solidFill>
                  <a:srgbClr val="FF0066"/>
                </a:solidFill>
                <a:effectLst>
                  <a:outerShdw blurRad="38100" dist="38100" dir="2700000" algn="tl">
                    <a:srgbClr val="000000"/>
                  </a:outerShdw>
                </a:effectLst>
                <a:latin typeface="Times New Roman" pitchFamily="18" charset="0"/>
              </a:rPr>
              <a:t>e</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ramanskih</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traka</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pojedinačnih</a:t>
            </a:r>
            <a:r>
              <a:rPr lang="en-US" altLang="sr-Latn-RS" sz="2000" b="1" dirty="0">
                <a:solidFill>
                  <a:srgbClr val="FF0066"/>
                </a:solidFill>
                <a:effectLst>
                  <a:outerShdw blurRad="38100" dist="38100" dir="2700000" algn="tl">
                    <a:srgbClr val="000000"/>
                  </a:outerShdw>
                </a:effectLst>
                <a:latin typeface="Times New Roman" pitchFamily="18" charset="0"/>
              </a:rPr>
              <a:t> amino </a:t>
            </a:r>
            <a:r>
              <a:rPr lang="en-US" altLang="sr-Latn-RS" sz="2000" b="1" dirty="0" err="1" smtClean="0">
                <a:solidFill>
                  <a:srgbClr val="FF0066"/>
                </a:solidFill>
                <a:effectLst>
                  <a:outerShdw blurRad="38100" dist="38100" dir="2700000" algn="tl">
                    <a:srgbClr val="000000"/>
                  </a:outerShdw>
                </a:effectLst>
                <a:latin typeface="Times New Roman" pitchFamily="18" charset="0"/>
              </a:rPr>
              <a:t>kiselina</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i</a:t>
            </a:r>
          </a:p>
          <a:p>
            <a:pPr marL="0" indent="0">
              <a:lnSpc>
                <a:spcPct val="80000"/>
              </a:lnSpc>
              <a:buNone/>
            </a:pPr>
            <a:r>
              <a:rPr lang="sr-Latn-CS" altLang="sr-Latn-RS" sz="2000" b="1" dirty="0">
                <a:solidFill>
                  <a:srgbClr val="FF0066"/>
                </a:solidFill>
                <a:effectLst>
                  <a:outerShdw blurRad="38100" dist="38100" dir="2700000" algn="tl">
                    <a:srgbClr val="000000"/>
                  </a:outerShdw>
                </a:effectLst>
                <a:latin typeface="Times New Roman" pitchFamily="18" charset="0"/>
              </a:rPr>
              <a:t>                 - pr</a:t>
            </a:r>
            <a:r>
              <a:rPr lang="en-US" altLang="sr-Latn-RS" sz="2000" b="1" dirty="0" err="1">
                <a:solidFill>
                  <a:srgbClr val="FF0066"/>
                </a:solidFill>
                <a:effectLst>
                  <a:outerShdw blurRad="38100" dist="38100" dir="2700000" algn="tl">
                    <a:srgbClr val="000000"/>
                  </a:outerShdw>
                </a:effectLst>
                <a:latin typeface="Times New Roman" pitchFamily="18" charset="0"/>
              </a:rPr>
              <a:t>epoznavanje</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specifičnih</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biomarkera</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2000" b="1" dirty="0" err="1" smtClean="0">
                <a:solidFill>
                  <a:srgbClr val="333333"/>
                </a:solidFill>
                <a:effectLst>
                  <a:outerShdw blurRad="38100" dist="38100" dir="2700000" algn="tl">
                    <a:srgbClr val="000000"/>
                  </a:outerShdw>
                </a:effectLst>
                <a:latin typeface="Times New Roman" pitchFamily="18" charset="0"/>
              </a:rPr>
              <a:t>Proniewicz</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saradnici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korišćenjem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serije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homopeptida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asignirali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ramanske</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trake</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aminokiselina</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kao</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što</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su</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Cys</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Gly</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Leu</a:t>
            </a:r>
            <a:r>
              <a:rPr lang="en-US" altLang="sr-Latn-RS" sz="2000" b="1" dirty="0">
                <a:solidFill>
                  <a:srgbClr val="FF0066"/>
                </a:solidFill>
                <a:effectLst>
                  <a:outerShdw blurRad="38100" dist="38100" dir="2700000" algn="tl">
                    <a:srgbClr val="000000"/>
                  </a:outerShdw>
                </a:effectLst>
                <a:latin typeface="Times New Roman" pitchFamily="18" charset="0"/>
              </a:rPr>
              <a:t>, Met, </a:t>
            </a:r>
            <a:r>
              <a:rPr lang="en-US" altLang="sr-Latn-RS" sz="2000" b="1" dirty="0" err="1">
                <a:solidFill>
                  <a:srgbClr val="FF0066"/>
                </a:solidFill>
                <a:effectLst>
                  <a:outerShdw blurRad="38100" dist="38100" dir="2700000" algn="tl">
                    <a:srgbClr val="000000"/>
                  </a:outerShdw>
                </a:effectLst>
                <a:latin typeface="Times New Roman" pitchFamily="18" charset="0"/>
              </a:rPr>
              <a:t>Phe</a:t>
            </a:r>
            <a:r>
              <a:rPr lang="en-U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err="1">
                <a:solidFill>
                  <a:srgbClr val="FF0066"/>
                </a:solidFill>
                <a:effectLst>
                  <a:outerShdw blurRad="38100" dist="38100" dir="2700000" algn="tl">
                    <a:srgbClr val="000000"/>
                  </a:outerShdw>
                </a:effectLst>
                <a:latin typeface="Times New Roman" pitchFamily="18" charset="0"/>
              </a:rPr>
              <a:t>i</a:t>
            </a:r>
            <a:r>
              <a:rPr lang="en-US" altLang="sr-Latn-RS" sz="2000" b="1" dirty="0">
                <a:solidFill>
                  <a:srgbClr val="FF0066"/>
                </a:solidFill>
                <a:effectLst>
                  <a:outerShdw blurRad="38100" dist="38100" dir="2700000" algn="tl">
                    <a:srgbClr val="000000"/>
                  </a:outerShdw>
                </a:effectLst>
                <a:latin typeface="Times New Roman" pitchFamily="18" charset="0"/>
              </a:rPr>
              <a:t> Pro </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u</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istom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istraživanju</a:t>
            </a:r>
            <a:r>
              <a:rPr lang="en-US" altLang="sr-Latn-RS" sz="2000" b="1" dirty="0">
                <a:solidFill>
                  <a:srgbClr val="333333"/>
                </a:solidFill>
                <a:effectLst>
                  <a:outerShdw blurRad="38100" dist="38100" dir="2700000" algn="tl">
                    <a:srgbClr val="000000"/>
                  </a:outerShdw>
                </a:effectLst>
                <a:latin typeface="Times New Roman" pitchFamily="18" charset="0"/>
              </a:rPr>
              <a:t> se </a:t>
            </a:r>
            <a:r>
              <a:rPr lang="en-US" altLang="sr-Latn-RS" sz="2000" b="1" dirty="0" err="1">
                <a:solidFill>
                  <a:srgbClr val="333333"/>
                </a:solidFill>
                <a:effectLst>
                  <a:outerShdw blurRad="38100" dist="38100" dir="2700000" algn="tl">
                    <a:srgbClr val="000000"/>
                  </a:outerShdw>
                </a:effectLst>
                <a:latin typeface="Times New Roman" pitchFamily="18" charset="0"/>
              </a:rPr>
              <a:t>došlo</a:t>
            </a:r>
            <a:r>
              <a:rPr lang="en-US" altLang="sr-Latn-RS" sz="2000" b="1" dirty="0">
                <a:solidFill>
                  <a:srgbClr val="333333"/>
                </a:solidFill>
                <a:effectLst>
                  <a:outerShdw blurRad="38100" dist="38100" dir="2700000" algn="tl">
                    <a:srgbClr val="000000"/>
                  </a:outerShdw>
                </a:effectLst>
                <a:latin typeface="Times New Roman" pitchFamily="18" charset="0"/>
              </a:rPr>
              <a:t> do </a:t>
            </a:r>
            <a:r>
              <a:rPr lang="en-US" altLang="sr-Latn-RS" sz="2000" b="1" dirty="0" err="1">
                <a:solidFill>
                  <a:srgbClr val="333333"/>
                </a:solidFill>
                <a:effectLst>
                  <a:outerShdw blurRad="38100" dist="38100" dir="2700000" algn="tl">
                    <a:srgbClr val="000000"/>
                  </a:outerShdw>
                </a:effectLst>
                <a:latin typeface="Times New Roman" pitchFamily="18" charset="0"/>
              </a:rPr>
              <a:t>saznanja</a:t>
            </a:r>
            <a:r>
              <a:rPr lang="en-US" altLang="sr-Latn-RS" sz="2000" b="1" dirty="0">
                <a:solidFill>
                  <a:srgbClr val="333333"/>
                </a:solidFill>
                <a:effectLst>
                  <a:outerShdw blurRad="38100" dist="38100" dir="2700000" algn="tl">
                    <a:srgbClr val="000000"/>
                  </a:outerShdw>
                </a:effectLst>
                <a:latin typeface="Times New Roman" pitchFamily="18" charset="0"/>
              </a:rPr>
              <a:t> o </a:t>
            </a:r>
            <a:r>
              <a:rPr lang="en-US" altLang="sr-Latn-RS" sz="2000" b="1" dirty="0" err="1">
                <a:solidFill>
                  <a:srgbClr val="333333"/>
                </a:solidFill>
                <a:effectLst>
                  <a:outerShdw blurRad="38100" dist="38100" dir="2700000" algn="tl">
                    <a:srgbClr val="000000"/>
                  </a:outerShdw>
                </a:effectLst>
                <a:latin typeface="Times New Roman" pitchFamily="18" charset="0"/>
              </a:rPr>
              <a:t>orijentaciji</a:t>
            </a:r>
            <a:r>
              <a:rPr lang="en-US" altLang="sr-Latn-RS" sz="2000" b="1" dirty="0">
                <a:solidFill>
                  <a:srgbClr val="333333"/>
                </a:solidFill>
                <a:effectLst>
                  <a:outerShdw blurRad="38100" dist="38100" dir="2700000" algn="tl">
                    <a:srgbClr val="000000"/>
                  </a:outerShdw>
                </a:effectLst>
                <a:latin typeface="Times New Roman" pitchFamily="18" charset="0"/>
              </a:rPr>
              <a:t> amino </a:t>
            </a:r>
            <a:r>
              <a:rPr lang="en-US" altLang="sr-Latn-RS" sz="2000" b="1" dirty="0" err="1">
                <a:solidFill>
                  <a:srgbClr val="333333"/>
                </a:solidFill>
                <a:effectLst>
                  <a:outerShdw blurRad="38100" dist="38100" dir="2700000" algn="tl">
                    <a:srgbClr val="000000"/>
                  </a:outerShdw>
                </a:effectLst>
                <a:latin typeface="Times New Roman" pitchFamily="18" charset="0"/>
              </a:rPr>
              <a:t>kiselina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tokom</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adsorpcije</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d</a:t>
            </a:r>
            <a:r>
              <a:rPr lang="en-US" altLang="sr-Latn-RS" sz="2000" b="1" dirty="0">
                <a:solidFill>
                  <a:srgbClr val="333333"/>
                </a:solidFill>
                <a:effectLst>
                  <a:outerShdw blurRad="38100" dist="38100" dir="2700000" algn="tl">
                    <a:srgbClr val="000000"/>
                  </a:outerShdw>
                </a:effectLst>
                <a:latin typeface="Times New Roman" pitchFamily="18" charset="0"/>
              </a:rPr>
              <a:t>a bi </a:t>
            </a:r>
            <a:r>
              <a:rPr lang="en-US" altLang="sr-Latn-RS" sz="2000" b="1" dirty="0" err="1">
                <a:solidFill>
                  <a:srgbClr val="333333"/>
                </a:solidFill>
                <a:effectLst>
                  <a:outerShdw blurRad="38100" dist="38100" dir="2700000" algn="tl">
                    <a:srgbClr val="000000"/>
                  </a:outerShdw>
                </a:effectLst>
                <a:latin typeface="Times New Roman" pitchFamily="18" charset="0"/>
              </a:rPr>
              <a:t>pokazali</a:t>
            </a:r>
            <a:r>
              <a:rPr lang="en-US" altLang="sr-Latn-RS" sz="2000" b="1" dirty="0">
                <a:solidFill>
                  <a:srgbClr val="333333"/>
                </a:solidFill>
                <a:effectLst>
                  <a:outerShdw blurRad="38100" dist="38100" dir="2700000" algn="tl">
                    <a:srgbClr val="000000"/>
                  </a:outerShdw>
                </a:effectLst>
                <a:latin typeface="Times New Roman" pitchFamily="18" charset="0"/>
              </a:rPr>
              <a:t> da je </a:t>
            </a:r>
            <a:r>
              <a:rPr lang="en-US" altLang="sr-Latn-RS" sz="2000" b="1" dirty="0" err="1">
                <a:solidFill>
                  <a:srgbClr val="333333"/>
                </a:solidFill>
                <a:effectLst>
                  <a:outerShdw blurRad="38100" dist="38100" dir="2700000" algn="tl">
                    <a:srgbClr val="000000"/>
                  </a:outerShdw>
                </a:effectLst>
                <a:latin typeface="Times New Roman" pitchFamily="18" charset="0"/>
              </a:rPr>
              <a:t>moguće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razlikovanje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različitih</a:t>
            </a:r>
            <a:r>
              <a:rPr lang="en-US" altLang="sr-Latn-RS" sz="2000" b="1" dirty="0">
                <a:solidFill>
                  <a:srgbClr val="333333"/>
                </a:solidFill>
                <a:effectLst>
                  <a:outerShdw blurRad="38100" dist="38100" dir="2700000" algn="tl">
                    <a:srgbClr val="000000"/>
                  </a:outerShdw>
                </a:effectLst>
                <a:latin typeface="Times New Roman" pitchFamily="18" charset="0"/>
              </a:rPr>
              <a:t> amino </a:t>
            </a:r>
            <a:r>
              <a:rPr lang="en-US" altLang="sr-Latn-RS" sz="2000" b="1" dirty="0" err="1">
                <a:solidFill>
                  <a:srgbClr val="333333"/>
                </a:solidFill>
                <a:effectLst>
                  <a:outerShdw blurRad="38100" dist="38100" dir="2700000" algn="tl">
                    <a:srgbClr val="000000"/>
                  </a:outerShdw>
                </a:effectLst>
                <a:latin typeface="Times New Roman" pitchFamily="18" charset="0"/>
              </a:rPr>
              <a:t>kiselina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Hartegrink</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saradnici</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koristili</a:t>
            </a:r>
            <a:r>
              <a:rPr lang="en-US" altLang="sr-Latn-RS" sz="2000" b="1" dirty="0">
                <a:solidFill>
                  <a:srgbClr val="333333"/>
                </a:solidFill>
                <a:effectLst>
                  <a:outerShdw blurRad="38100" dist="38100" dir="2700000" algn="tl">
                    <a:srgbClr val="000000"/>
                  </a:outerShdw>
                </a:effectLst>
                <a:latin typeface="Times New Roman" pitchFamily="18" charset="0"/>
              </a:rPr>
              <a:t> dipeptide, </a:t>
            </a:r>
            <a:r>
              <a:rPr lang="en-US" altLang="sr-Latn-RS" sz="2000" b="1" dirty="0" err="1">
                <a:solidFill>
                  <a:srgbClr val="333333"/>
                </a:solidFill>
                <a:effectLst>
                  <a:outerShdw blurRad="38100" dist="38100" dir="2700000" algn="tl">
                    <a:srgbClr val="000000"/>
                  </a:outerShdw>
                </a:effectLst>
                <a:latin typeface="Times New Roman" pitchFamily="18" charset="0"/>
              </a:rPr>
              <a:t>gde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su</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različite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aromatične</a:t>
            </a:r>
            <a:r>
              <a:rPr lang="en-US" altLang="sr-Latn-RS" sz="2000" b="1" dirty="0">
                <a:solidFill>
                  <a:srgbClr val="333333"/>
                </a:solidFill>
                <a:effectLst>
                  <a:outerShdw blurRad="38100" dist="38100" dir="2700000" algn="tl">
                    <a:srgbClr val="000000"/>
                  </a:outerShdw>
                </a:effectLst>
                <a:latin typeface="Times New Roman" pitchFamily="18" charset="0"/>
              </a:rPr>
              <a:t> amino </a:t>
            </a:r>
            <a:r>
              <a:rPr lang="en-US" altLang="sr-Latn-RS" sz="2000" b="1" dirty="0" err="1">
                <a:solidFill>
                  <a:srgbClr val="333333"/>
                </a:solidFill>
                <a:effectLst>
                  <a:outerShdw blurRad="38100" dist="38100" dir="2700000" algn="tl">
                    <a:srgbClr val="000000"/>
                  </a:outerShdw>
                </a:effectLst>
                <a:latin typeface="Times New Roman" pitchFamily="18" charset="0"/>
              </a:rPr>
              <a:t>kiseline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smtClean="0">
                <a:solidFill>
                  <a:srgbClr val="333333"/>
                </a:solidFill>
                <a:effectLst>
                  <a:outerShdw blurRad="38100" dist="38100" dir="2700000" algn="tl">
                    <a:srgbClr val="000000"/>
                  </a:outerShdw>
                </a:effectLst>
                <a:latin typeface="Times New Roman" pitchFamily="18" charset="0"/>
              </a:rPr>
              <a:t>bile</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vezane</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za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cistein</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u</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ovom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istraživanju</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a:solidFill>
                  <a:srgbClr val="333333"/>
                </a:solidFill>
                <a:effectLst>
                  <a:outerShdw blurRad="38100" dist="38100" dir="2700000" algn="tl">
                    <a:srgbClr val="000000"/>
                  </a:outerShdw>
                </a:effectLst>
                <a:latin typeface="Times New Roman" pitchFamily="18" charset="0"/>
              </a:rPr>
              <a:t>Au </a:t>
            </a:r>
            <a:r>
              <a:rPr lang="en-US" altLang="sr-Latn-RS" sz="2000" b="1" dirty="0" err="1">
                <a:solidFill>
                  <a:srgbClr val="333333"/>
                </a:solidFill>
                <a:effectLst>
                  <a:outerShdw blurRad="38100" dist="38100" dir="2700000" algn="tl">
                    <a:srgbClr val="000000"/>
                  </a:outerShdw>
                </a:effectLst>
                <a:latin typeface="Times New Roman" pitchFamily="18" charset="0"/>
              </a:rPr>
              <a:t>nanoljuske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su</a:t>
            </a:r>
            <a:r>
              <a:rPr lang="en-US" altLang="sr-Latn-RS" sz="2000" b="1" dirty="0">
                <a:solidFill>
                  <a:srgbClr val="333333"/>
                </a:solidFill>
                <a:effectLst>
                  <a:outerShdw blurRad="38100" dist="38100" dir="2700000" algn="tl">
                    <a:srgbClr val="000000"/>
                  </a:outerShdw>
                </a:effectLst>
                <a:latin typeface="Times New Roman" pitchFamily="18" charset="0"/>
              </a:rPr>
              <a:t> bile </a:t>
            </a:r>
            <a:r>
              <a:rPr lang="en-US" altLang="sr-Latn-RS" sz="2000" b="1" dirty="0" err="1">
                <a:solidFill>
                  <a:srgbClr val="333333"/>
                </a:solidFill>
                <a:effectLst>
                  <a:outerShdw blurRad="38100" dist="38100" dir="2700000" algn="tl">
                    <a:srgbClr val="000000"/>
                  </a:outerShdw>
                </a:effectLst>
                <a:latin typeface="Times New Roman" pitchFamily="18" charset="0"/>
              </a:rPr>
              <a:t>korišćene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kao</a:t>
            </a:r>
            <a:r>
              <a:rPr lang="en-US" altLang="sr-Latn-RS" sz="2000" b="1" dirty="0">
                <a:solidFill>
                  <a:srgbClr val="333333"/>
                </a:solidFill>
                <a:effectLst>
                  <a:outerShdw blurRad="38100" dist="38100" dir="2700000" algn="tl">
                    <a:srgbClr val="000000"/>
                  </a:outerShdw>
                </a:effectLst>
                <a:latin typeface="Times New Roman" pitchFamily="18" charset="0"/>
              </a:rPr>
              <a:t> SERS </a:t>
            </a:r>
            <a:r>
              <a:rPr lang="en-US" altLang="sr-Latn-RS" sz="2000" b="1" dirty="0" err="1" smtClean="0">
                <a:solidFill>
                  <a:srgbClr val="333333"/>
                </a:solidFill>
                <a:effectLst>
                  <a:outerShdw blurRad="38100" dist="38100" dir="2700000" algn="tl">
                    <a:srgbClr val="000000"/>
                  </a:outerShdw>
                </a:effectLst>
                <a:latin typeface="Times New Roman" pitchFamily="18" charset="0"/>
              </a:rPr>
              <a:t>supstrat</a:t>
            </a:r>
            <a:r>
              <a:rPr lang="sr-Latn-RS" altLang="sr-Latn-RS" sz="2000" b="1" dirty="0" smtClean="0">
                <a:solidFill>
                  <a:srgbClr val="333333"/>
                </a:solidFill>
                <a:effectLst>
                  <a:outerShdw blurRad="38100" dist="38100" dir="2700000" algn="tl">
                    <a:srgbClr val="000000"/>
                  </a:outerShdw>
                </a:effectLst>
                <a:latin typeface="Times New Roman" pitchFamily="18" charset="0"/>
              </a:rPr>
              <a:t> dok je  c</a:t>
            </a:r>
            <a:r>
              <a:rPr lang="en-US" altLang="sr-Latn-RS" sz="2000" b="1" dirty="0" err="1" smtClean="0">
                <a:solidFill>
                  <a:srgbClr val="333333"/>
                </a:solidFill>
                <a:effectLst>
                  <a:outerShdw blurRad="38100" dist="38100" dir="2700000" algn="tl">
                    <a:srgbClr val="000000"/>
                  </a:outerShdw>
                </a:effectLst>
                <a:latin typeface="Times New Roman" pitchFamily="18" charset="0"/>
              </a:rPr>
              <a:t>istein</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korišćen</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kao</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pomoćno</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sredstvo</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za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kovalentno</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vezivanje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peptida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za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R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nanoljuske</a:t>
            </a:r>
            <a:endParaRPr lang="en-US" altLang="sr-Latn-RS" sz="2000" b="1" i="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1" name="Rectangle 3"/>
          <p:cNvSpPr>
            <a:spLocks noGrp="1" noChangeArrowheads="1"/>
          </p:cNvSpPr>
          <p:nvPr>
            <p:ph type="body" idx="1"/>
          </p:nvPr>
        </p:nvSpPr>
        <p:spPr>
          <a:xfrm>
            <a:off x="228600" y="304800"/>
            <a:ext cx="5334000" cy="5745163"/>
          </a:xfrm>
        </p:spPr>
        <p:txBody>
          <a:bodyPr/>
          <a:lstStyle/>
          <a:p>
            <a:pPr marL="0" indent="0">
              <a:lnSpc>
                <a:spcPct val="80000"/>
              </a:lnSpc>
              <a:buNone/>
            </a:pPr>
            <a:r>
              <a:rPr lang="sr-Latn-CS" altLang="sr-Latn-RS" sz="2400" b="1" u="sng" dirty="0">
                <a:solidFill>
                  <a:srgbClr val="333333"/>
                </a:solidFill>
                <a:effectLst>
                  <a:outerShdw blurRad="38100" dist="38100" dir="2700000" algn="tl">
                    <a:srgbClr val="000000"/>
                  </a:outerShdw>
                </a:effectLst>
                <a:latin typeface="Times New Roman" pitchFamily="18" charset="0"/>
              </a:rPr>
              <a:t>Analiza</a:t>
            </a:r>
            <a:r>
              <a:rPr lang="en-US" altLang="sr-Latn-RS" sz="2400" b="1" u="sng" dirty="0">
                <a:solidFill>
                  <a:srgbClr val="333333"/>
                </a:solidFill>
                <a:effectLst>
                  <a:outerShdw blurRad="38100" dist="38100" dir="2700000" algn="tl">
                    <a:srgbClr val="000000"/>
                  </a:outerShdw>
                </a:effectLst>
                <a:latin typeface="Times New Roman" pitchFamily="18" charset="0"/>
              </a:rPr>
              <a:t> </a:t>
            </a:r>
            <a:r>
              <a:rPr lang="en-US" altLang="sr-Latn-RS" sz="2400" b="1" u="sng" dirty="0" err="1">
                <a:solidFill>
                  <a:srgbClr val="333333"/>
                </a:solidFill>
                <a:effectLst>
                  <a:outerShdw blurRad="38100" dist="38100" dir="2700000" algn="tl">
                    <a:srgbClr val="000000"/>
                  </a:outerShdw>
                </a:effectLst>
                <a:latin typeface="Times New Roman" pitchFamily="18" charset="0"/>
              </a:rPr>
              <a:t>enzima</a:t>
            </a:r>
            <a:endParaRPr lang="en-US" altLang="sr-Latn-RS" sz="2400" b="1" u="sng"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r>
              <a:rPr lang="en-US" altLang="sr-Latn-RS" sz="1800" b="1" dirty="0">
                <a:solidFill>
                  <a:srgbClr val="333333"/>
                </a:solidFill>
                <a:effectLst>
                  <a:outerShdw blurRad="38100" dist="38100" dir="2700000" algn="tl">
                    <a:srgbClr val="000000"/>
                  </a:outerShdw>
                </a:effectLst>
                <a:latin typeface="Times New Roman" pitchFamily="18" charset="0"/>
              </a:rPr>
              <a:t>	</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800" b="1" dirty="0" smtClean="0">
                <a:solidFill>
                  <a:srgbClr val="333333"/>
                </a:solidFill>
                <a:effectLst>
                  <a:outerShdw blurRad="38100" dist="38100" dir="2700000" algn="tl">
                    <a:srgbClr val="000000"/>
                  </a:outerShdw>
                </a:effectLst>
                <a:latin typeface="Times New Roman" pitchFamily="18" charset="0"/>
              </a:rPr>
              <a:t>SERS </a:t>
            </a:r>
            <a:r>
              <a:rPr lang="en-US" altLang="sr-Latn-RS" sz="1800" b="1" dirty="0" err="1">
                <a:solidFill>
                  <a:srgbClr val="333333"/>
                </a:solidFill>
                <a:effectLst>
                  <a:outerShdw blurRad="38100" dist="38100" dir="2700000" algn="tl">
                    <a:srgbClr val="000000"/>
                  </a:outerShdw>
                </a:effectLst>
                <a:latin typeface="Times New Roman" pitchFamily="18" charset="0"/>
              </a:rPr>
              <a:t>tehnika</a:t>
            </a:r>
            <a:r>
              <a:rPr lang="en-US" altLang="sr-Latn-RS" sz="1800" b="1" dirty="0">
                <a:solidFill>
                  <a:srgbClr val="333333"/>
                </a:solidFill>
                <a:effectLst>
                  <a:outerShdw blurRad="38100" dist="38100" dir="2700000" algn="tl">
                    <a:srgbClr val="000000"/>
                  </a:outerShdw>
                </a:effectLst>
                <a:latin typeface="Times New Roman" pitchFamily="18" charset="0"/>
              </a:rPr>
              <a:t> je </a:t>
            </a:r>
            <a:r>
              <a:rPr lang="en-US" altLang="sr-Latn-RS" sz="1800" b="1" dirty="0" err="1">
                <a:solidFill>
                  <a:srgbClr val="333333"/>
                </a:solidFill>
                <a:effectLst>
                  <a:outerShdw blurRad="38100" dist="38100" dir="2700000" algn="tl">
                    <a:srgbClr val="000000"/>
                  </a:outerShdw>
                </a:effectLst>
                <a:latin typeface="Times New Roman" pitchFamily="18" charset="0"/>
              </a:rPr>
              <a:t>primenljiva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za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praćenje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podklase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proteina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enzima</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800" b="1" dirty="0" smtClean="0">
                <a:solidFill>
                  <a:srgbClr val="333333"/>
                </a:solidFill>
                <a:effectLst>
                  <a:outerShdw blurRad="38100" dist="38100" dir="2700000" algn="tl">
                    <a:srgbClr val="000000"/>
                  </a:outerShdw>
                </a:effectLst>
                <a:latin typeface="Times New Roman" pitchFamily="18" charset="0"/>
              </a:rPr>
              <a:t>Ozaki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sardnici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mešanjem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enzima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kiselim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sulfatom</a:t>
            </a:r>
            <a:r>
              <a:rPr lang="en-US" altLang="sr-Latn-RS" sz="1800" b="1" dirty="0">
                <a:solidFill>
                  <a:srgbClr val="333333"/>
                </a:solidFill>
                <a:effectLst>
                  <a:outerShdw blurRad="38100" dist="38100" dir="2700000" algn="tl">
                    <a:srgbClr val="000000"/>
                  </a:outerShdw>
                </a:effectLst>
                <a:latin typeface="Times New Roman" pitchFamily="18" charset="0"/>
              </a:rPr>
              <a:t> a  </a:t>
            </a:r>
            <a:r>
              <a:rPr lang="en-US" altLang="sr-Latn-RS" sz="1800" b="1" dirty="0" err="1">
                <a:solidFill>
                  <a:srgbClr val="333333"/>
                </a:solidFill>
                <a:effectLst>
                  <a:outerShdw blurRad="38100" dist="38100" dir="2700000" algn="tl">
                    <a:srgbClr val="000000"/>
                  </a:outerShdw>
                </a:effectLst>
                <a:latin typeface="Times New Roman" pitchFamily="18" charset="0"/>
              </a:rPr>
              <a:t>potom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sa</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koloidnim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srebrom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dobili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smtClean="0">
                <a:solidFill>
                  <a:srgbClr val="333333"/>
                </a:solidFill>
                <a:effectLst>
                  <a:outerShdw blurRad="38100" dist="38100" dir="2700000" algn="tl">
                    <a:srgbClr val="000000"/>
                  </a:outerShdw>
                </a:effectLst>
                <a:latin typeface="Times New Roman" pitchFamily="18" charset="0"/>
              </a:rPr>
              <a:t>SERS</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spektre</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lizoz</a:t>
            </a:r>
            <a:r>
              <a:rPr lang="sr-Latn-CS" altLang="sr-Latn-RS" sz="1800" b="1" dirty="0">
                <a:solidFill>
                  <a:srgbClr val="FF0066"/>
                </a:solidFill>
                <a:effectLst>
                  <a:outerShdw blurRad="38100" dist="38100" dir="2700000" algn="tl">
                    <a:srgbClr val="000000"/>
                  </a:outerShdw>
                </a:effectLst>
                <a:latin typeface="Times New Roman" pitchFamily="18" charset="0"/>
              </a:rPr>
              <a:t>o</a:t>
            </a:r>
            <a:r>
              <a:rPr lang="en-US" altLang="sr-Latn-RS" sz="1800" b="1" dirty="0">
                <a:solidFill>
                  <a:srgbClr val="FF0066"/>
                </a:solidFill>
                <a:effectLst>
                  <a:outerShdw blurRad="38100" dist="38100" dir="2700000" algn="tl">
                    <a:srgbClr val="000000"/>
                  </a:outerShdw>
                </a:effectLst>
                <a:latin typeface="Times New Roman" pitchFamily="18" charset="0"/>
              </a:rPr>
              <a:t>ma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ribonukleaze</a:t>
            </a:r>
            <a:r>
              <a:rPr lang="en-US" altLang="sr-Latn-RS" sz="1800" b="1" dirty="0">
                <a:solidFill>
                  <a:srgbClr val="FF0066"/>
                </a:solidFill>
                <a:effectLst>
                  <a:outerShdw blurRad="38100" dist="38100" dir="2700000" algn="tl">
                    <a:srgbClr val="000000"/>
                  </a:outerShdw>
                </a:effectLst>
                <a:latin typeface="Times New Roman" pitchFamily="18" charset="0"/>
              </a:rPr>
              <a:t> B</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avidina</a:t>
            </a:r>
            <a:r>
              <a:rPr lang="en-US" altLang="sr-Latn-RS" sz="1800" b="1" dirty="0">
                <a:solidFill>
                  <a:srgbClr val="333333"/>
                </a:solidFill>
                <a:effectLst>
                  <a:outerShdw blurRad="38100" dist="38100" dir="2700000" algn="tl">
                    <a:srgbClr val="000000"/>
                  </a:outerShdw>
                </a:effectLst>
                <a:latin typeface="Times New Roman" pitchFamily="18" charset="0"/>
              </a:rPr>
              <a:t>,</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katalaze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FF0066"/>
                </a:solidFill>
                <a:effectLst>
                  <a:outerShdw blurRad="38100" dist="38100" dir="2700000" algn="tl">
                    <a:srgbClr val="000000"/>
                  </a:outerShdw>
                </a:effectLst>
                <a:latin typeface="Times New Roman" pitchFamily="18" charset="0"/>
              </a:rPr>
              <a:t>hemoglobina</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citohrom</a:t>
            </a:r>
            <a:r>
              <a:rPr lang="en-US" altLang="sr-Latn-RS" sz="1800" b="1" dirty="0">
                <a:solidFill>
                  <a:srgbClr val="FF0066"/>
                </a:solidFill>
                <a:effectLst>
                  <a:outerShdw blurRad="38100" dist="38100" dir="2700000" algn="tl">
                    <a:srgbClr val="000000"/>
                  </a:outerShdw>
                </a:effectLst>
                <a:latin typeface="Times New Roman" pitchFamily="18" charset="0"/>
              </a:rPr>
              <a:t> c</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detekcionim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limitima</a:t>
            </a:r>
            <a:r>
              <a:rPr lang="sr-Latn-RS" altLang="sr-Latn-RS" sz="1800" b="1" dirty="0" smtClean="0">
                <a:solidFill>
                  <a:srgbClr val="333333"/>
                </a:solidFill>
                <a:effectLst>
                  <a:outerShdw blurRad="38100" dist="38100" dir="2700000" algn="tl">
                    <a:srgbClr val="000000"/>
                  </a:outerShdw>
                </a:effectLst>
                <a:latin typeface="Times New Roman" pitchFamily="18" charset="0"/>
              </a:rPr>
              <a:t>  (LOD)</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333333"/>
                </a:solidFill>
                <a:effectLst>
                  <a:outerShdw blurRad="38100" dist="38100" dir="2700000" algn="tl">
                    <a:srgbClr val="000000"/>
                  </a:outerShdw>
                </a:effectLst>
                <a:latin typeface="Times New Roman" pitchFamily="18" charset="0"/>
              </a:rPr>
              <a:t>u </a:t>
            </a:r>
            <a:r>
              <a:rPr lang="en-US" altLang="sr-Latn-RS" sz="1800" b="1" dirty="0" err="1" smtClean="0">
                <a:solidFill>
                  <a:srgbClr val="333333"/>
                </a:solidFill>
                <a:effectLst>
                  <a:outerShdw blurRad="38100" dist="38100" dir="2700000" algn="tl">
                    <a:srgbClr val="000000"/>
                  </a:outerShdw>
                </a:effectLst>
                <a:latin typeface="Times New Roman" pitchFamily="18" charset="0"/>
              </a:rPr>
              <a:t>oblasti</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333333"/>
                </a:solidFill>
                <a:effectLst>
                  <a:outerShdw blurRad="38100" dist="38100" dir="2700000" algn="tl">
                    <a:srgbClr val="000000"/>
                  </a:outerShdw>
                </a:effectLst>
                <a:latin typeface="Times New Roman" pitchFamily="18" charset="0"/>
              </a:rPr>
              <a:t>od  </a:t>
            </a:r>
            <a:endParaRPr lang="sr-Latn-RS" altLang="sr-Latn-RS" sz="1800" b="1" dirty="0" smtClean="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r>
              <a:rPr lang="sr-Latn-RS" altLang="sr-Latn-RS" sz="1800" b="1" dirty="0">
                <a:solidFill>
                  <a:srgbClr val="333333"/>
                </a:solidFill>
                <a:effectLst>
                  <a:outerShdw blurRad="38100" dist="38100" dir="2700000" algn="tl">
                    <a:srgbClr val="000000"/>
                  </a:outerShdw>
                </a:effectLst>
                <a:latin typeface="Times New Roman" pitchFamily="18" charset="0"/>
              </a:rPr>
              <a:t> </a:t>
            </a:r>
            <a:r>
              <a:rPr lang="sr-Latn-R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2000" dirty="0" err="1" smtClean="0">
                <a:solidFill>
                  <a:srgbClr val="FF0066"/>
                </a:solidFill>
                <a:effectLst>
                  <a:outerShdw blurRad="38100" dist="38100" dir="2700000" algn="tl">
                    <a:srgbClr val="000000"/>
                  </a:outerShdw>
                </a:effectLst>
                <a:latin typeface="Times New Roman" pitchFamily="18" charset="0"/>
              </a:rPr>
              <a:t>μg</a:t>
            </a:r>
            <a:r>
              <a:rPr lang="en-US" altLang="sr-Latn-RS" sz="2000" dirty="0" smtClean="0">
                <a:solidFill>
                  <a:srgbClr val="FF0066"/>
                </a:solidFill>
                <a:effectLst>
                  <a:outerShdw blurRad="38100" dist="38100" dir="2700000" algn="tl">
                    <a:srgbClr val="000000"/>
                  </a:outerShdw>
                </a:effectLst>
                <a:latin typeface="Times New Roman" pitchFamily="18" charset="0"/>
              </a:rPr>
              <a:t>/ml</a:t>
            </a:r>
            <a:r>
              <a:rPr lang="sr-Latn-RS" altLang="sr-Latn-RS" sz="2000" dirty="0" smtClean="0">
                <a:solidFill>
                  <a:srgbClr val="FF0066"/>
                </a:solidFill>
                <a:effectLst>
                  <a:outerShdw blurRad="38100" dist="38100" dir="2700000" algn="tl">
                    <a:srgbClr val="000000"/>
                  </a:outerShdw>
                </a:effectLst>
                <a:latin typeface="Times New Roman" pitchFamily="18" charset="0"/>
              </a:rPr>
              <a:t> - </a:t>
            </a:r>
            <a:r>
              <a:rPr lang="en-US" altLang="sr-Latn-RS" sz="2000" dirty="0" smtClean="0">
                <a:solidFill>
                  <a:srgbClr val="FF0066"/>
                </a:solidFill>
                <a:effectLst>
                  <a:outerShdw blurRad="38100" dist="38100" dir="2700000" algn="tl">
                    <a:srgbClr val="000000"/>
                  </a:outerShdw>
                </a:effectLst>
                <a:latin typeface="Times New Roman" pitchFamily="18" charset="0"/>
              </a:rPr>
              <a:t>ng/ml </a:t>
            </a:r>
            <a:endParaRPr lang="sr-Latn-CS" altLang="sr-Latn-RS" sz="2000"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800" b="1" dirty="0" err="1" smtClean="0">
                <a:solidFill>
                  <a:srgbClr val="333333"/>
                </a:solidFill>
                <a:effectLst>
                  <a:outerShdw blurRad="38100" dist="38100" dir="2700000" algn="tl">
                    <a:srgbClr val="000000"/>
                  </a:outerShdw>
                </a:effectLst>
                <a:latin typeface="Times New Roman" pitchFamily="18" charset="0"/>
              </a:rPr>
              <a:t>imobilisan</a:t>
            </a:r>
            <a:r>
              <a:rPr lang="sr-Latn-CS" altLang="sr-Latn-RS" sz="1800" b="1" dirty="0">
                <a:solidFill>
                  <a:srgbClr val="333333"/>
                </a:solidFill>
                <a:effectLst>
                  <a:outerShdw blurRad="38100" dist="38100" dir="2700000" algn="tl">
                    <a:srgbClr val="000000"/>
                  </a:outerShdw>
                </a:effectLst>
                <a:latin typeface="Times New Roman" pitchFamily="18" charset="0"/>
              </a:rPr>
              <a:t>i </a:t>
            </a:r>
            <a:r>
              <a:rPr lang="en-US" altLang="sr-Latn-RS" sz="1800" b="1" dirty="0" err="1">
                <a:solidFill>
                  <a:srgbClr val="333333"/>
                </a:solidFill>
                <a:effectLst>
                  <a:outerShdw blurRad="38100" dist="38100" dir="2700000" algn="tl">
                    <a:srgbClr val="000000"/>
                  </a:outerShdw>
                </a:effectLst>
                <a:latin typeface="Times New Roman" pitchFamily="18" charset="0"/>
              </a:rPr>
              <a:t>agregat</a:t>
            </a:r>
            <a:r>
              <a:rPr lang="sr-Latn-CS" altLang="sr-Latn-RS" sz="1800" b="1" dirty="0">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nanočestica</a:t>
            </a:r>
            <a:r>
              <a:rPr lang="sr-Latn-CS" altLang="sr-Latn-RS" sz="1800" b="1" dirty="0">
                <a:solidFill>
                  <a:srgbClr val="333333"/>
                </a:solidFill>
                <a:effectLst>
                  <a:outerShdw blurRad="38100" dist="38100" dir="2700000" algn="tl">
                    <a:srgbClr val="000000"/>
                  </a:outerShdw>
                </a:effectLst>
                <a:latin typeface="Times New Roman" pitchFamily="18" charset="0"/>
              </a:rPr>
              <a:t> su korišćeni u </a:t>
            </a:r>
            <a:r>
              <a:rPr lang="sr-Latn-CS" altLang="sr-Latn-RS" sz="1800" b="1" dirty="0" smtClean="0">
                <a:solidFill>
                  <a:srgbClr val="333333"/>
                </a:solidFill>
                <a:effectLst>
                  <a:outerShdw blurRad="38100" dist="38100" dir="2700000" algn="tl">
                    <a:srgbClr val="000000"/>
                  </a:outerShdw>
                </a:effectLst>
                <a:latin typeface="Times New Roman" pitchFamily="18" charset="0"/>
              </a:rPr>
              <a:t>analizi  </a:t>
            </a:r>
            <a:r>
              <a:rPr lang="en-US" altLang="sr-Latn-RS" sz="1800" b="1" dirty="0" err="1">
                <a:solidFill>
                  <a:srgbClr val="333333"/>
                </a:solidFill>
                <a:effectLst>
                  <a:outerShdw blurRad="38100" dist="38100" dir="2700000" algn="tl">
                    <a:srgbClr val="000000"/>
                  </a:outerShdw>
                </a:effectLst>
                <a:latin typeface="Times New Roman" pitchFamily="18" charset="0"/>
              </a:rPr>
              <a:t>enzima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za</a:t>
            </a:r>
            <a:r>
              <a:rPr lang="en-US" altLang="sr-Latn-RS" sz="1800" b="1" dirty="0">
                <a:solidFill>
                  <a:srgbClr val="333333"/>
                </a:solidFill>
                <a:effectLst>
                  <a:outerShdw blurRad="38100" dist="38100" dir="2700000" algn="tl">
                    <a:srgbClr val="000000"/>
                  </a:outerShdw>
                </a:effectLst>
                <a:latin typeface="Times New Roman" pitchFamily="18" charset="0"/>
              </a:rPr>
              <a:t> „single molecule“ </a:t>
            </a:r>
            <a:r>
              <a:rPr lang="en-US" altLang="sr-Latn-RS" sz="1800" b="1" dirty="0" err="1">
                <a:solidFill>
                  <a:srgbClr val="333333"/>
                </a:solidFill>
                <a:effectLst>
                  <a:outerShdw blurRad="38100" dist="38100" dir="2700000" algn="tl">
                    <a:srgbClr val="000000"/>
                  </a:outerShdw>
                </a:effectLst>
                <a:latin typeface="Times New Roman" pitchFamily="18" charset="0"/>
              </a:rPr>
              <a:t>detekciju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peroksidaze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RS" altLang="sr-Latn-RS" sz="1800" b="1" dirty="0" smtClean="0">
                <a:solidFill>
                  <a:srgbClr val="333333"/>
                </a:solidFill>
                <a:effectLst>
                  <a:outerShdw blurRad="38100" dist="38100" dir="2700000" algn="tl">
                    <a:srgbClr val="000000"/>
                  </a:outerShdw>
                </a:effectLst>
                <a:latin typeface="Times New Roman" pitchFamily="18" charset="0"/>
              </a:rPr>
              <a:t>r</a:t>
            </a:r>
            <a:r>
              <a:rPr lang="en-US" altLang="sr-Latn-RS" sz="1800" b="1" dirty="0" err="1" smtClean="0">
                <a:solidFill>
                  <a:srgbClr val="333333"/>
                </a:solidFill>
                <a:effectLst>
                  <a:outerShdw blurRad="38100" dist="38100" dir="2700000" algn="tl">
                    <a:srgbClr val="000000"/>
                  </a:outerShdw>
                </a:effectLst>
                <a:latin typeface="Times New Roman" pitchFamily="18" charset="0"/>
              </a:rPr>
              <a:t>ena</a:t>
            </a:r>
            <a:r>
              <a:rPr lang="sr-Latn-R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smtClean="0">
                <a:solidFill>
                  <a:srgbClr val="333333"/>
                </a:solidFill>
                <a:effectLst>
                  <a:outerShdw blurRad="38100" dist="38100" dir="2700000" algn="tl">
                    <a:srgbClr val="000000"/>
                  </a:outerShdw>
                </a:effectLst>
                <a:latin typeface="Times New Roman" pitchFamily="18" charset="0"/>
              </a:rPr>
              <a:t>(</a:t>
            </a:r>
            <a:r>
              <a:rPr lang="en-US" altLang="sr-Latn-RS" sz="1800" b="1" i="1" dirty="0">
                <a:solidFill>
                  <a:srgbClr val="333333"/>
                </a:solidFill>
                <a:effectLst>
                  <a:outerShdw blurRad="38100" dist="38100" dir="2700000" algn="tl">
                    <a:srgbClr val="000000"/>
                  </a:outerShdw>
                </a:effectLst>
                <a:latin typeface="Times New Roman" pitchFamily="18" charset="0"/>
              </a:rPr>
              <a:t>HRP-horse </a:t>
            </a:r>
            <a:r>
              <a:rPr lang="en-US" altLang="sr-Latn-RS" sz="1800" b="1" i="1" dirty="0" err="1">
                <a:solidFill>
                  <a:srgbClr val="333333"/>
                </a:solidFill>
                <a:effectLst>
                  <a:outerShdw blurRad="38100" dist="38100" dir="2700000" algn="tl">
                    <a:srgbClr val="000000"/>
                  </a:outerShdw>
                </a:effectLst>
                <a:latin typeface="Times New Roman" pitchFamily="18" charset="0"/>
              </a:rPr>
              <a:t>raddish</a:t>
            </a:r>
            <a:r>
              <a:rPr lang="en-US" altLang="sr-Latn-RS" sz="1800" b="1" i="1" dirty="0">
                <a:solidFill>
                  <a:srgbClr val="333333"/>
                </a:solidFill>
                <a:effectLst>
                  <a:outerShdw blurRad="38100" dist="38100" dir="2700000" algn="tl">
                    <a:srgbClr val="000000"/>
                  </a:outerShdw>
                </a:effectLst>
                <a:latin typeface="Times New Roman" pitchFamily="18" charset="0"/>
              </a:rPr>
              <a:t> </a:t>
            </a:r>
            <a:r>
              <a:rPr lang="sr-Latn-CS" altLang="sr-Latn-RS" sz="1800" b="1" i="1" dirty="0">
                <a:solidFill>
                  <a:srgbClr val="333333"/>
                </a:solidFill>
                <a:effectLst>
                  <a:outerShdw blurRad="38100" dist="38100" dir="2700000" algn="tl">
                    <a:srgbClr val="000000"/>
                  </a:outerShdw>
                </a:effectLst>
                <a:latin typeface="Times New Roman" pitchFamily="18" charset="0"/>
              </a:rPr>
              <a:t> </a:t>
            </a:r>
            <a:r>
              <a:rPr lang="en-US" altLang="sr-Latn-RS" sz="1800" b="1" i="1" dirty="0">
                <a:solidFill>
                  <a:srgbClr val="333333"/>
                </a:solidFill>
                <a:effectLst>
                  <a:outerShdw blurRad="38100" dist="38100" dir="2700000" algn="tl">
                    <a:srgbClr val="000000"/>
                  </a:outerShdw>
                </a:effectLst>
                <a:latin typeface="Times New Roman" pitchFamily="18" charset="0"/>
              </a:rPr>
              <a:t>peroxidase</a:t>
            </a:r>
            <a:r>
              <a:rPr lang="en-US" altLang="sr-Latn-RS" sz="1800" b="1" dirty="0">
                <a:solidFill>
                  <a:srgbClr val="333333"/>
                </a:solidFill>
                <a:effectLst>
                  <a:outerShdw blurRad="38100" dist="38100" dir="2700000" algn="tl">
                    <a:srgbClr val="000000"/>
                  </a:outerShdw>
                </a:effectLst>
                <a:latin typeface="Times New Roman" pitchFamily="18" charset="0"/>
              </a:rPr>
              <a:t>) u </a:t>
            </a:r>
            <a:r>
              <a:rPr lang="en-US" altLang="sr-Latn-RS" sz="1800" b="1" dirty="0" err="1">
                <a:solidFill>
                  <a:srgbClr val="333333"/>
                </a:solidFill>
                <a:effectLst>
                  <a:outerShdw blurRad="38100" dist="38100" dir="2700000" algn="tl">
                    <a:srgbClr val="000000"/>
                  </a:outerShdw>
                </a:effectLst>
                <a:latin typeface="Times New Roman" pitchFamily="18" charset="0"/>
              </a:rPr>
              <a:t>različitim</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tačkama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enzimskog</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ciklusa</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p</a:t>
            </a:r>
            <a:r>
              <a:rPr lang="en-US" altLang="sr-Latn-RS" sz="1800" b="1" dirty="0" err="1">
                <a:solidFill>
                  <a:srgbClr val="333333"/>
                </a:solidFill>
                <a:effectLst>
                  <a:outerShdw blurRad="38100" dist="38100" dir="2700000" algn="tl">
                    <a:srgbClr val="000000"/>
                  </a:outerShdw>
                </a:effectLst>
                <a:latin typeface="Times New Roman" pitchFamily="18" charset="0"/>
              </a:rPr>
              <a:t>okazalo</a:t>
            </a:r>
            <a:r>
              <a:rPr lang="en-US" altLang="sr-Latn-RS" sz="1800" b="1" dirty="0">
                <a:solidFill>
                  <a:srgbClr val="333333"/>
                </a:solidFill>
                <a:effectLst>
                  <a:outerShdw blurRad="38100" dist="38100" dir="2700000" algn="tl">
                    <a:srgbClr val="000000"/>
                  </a:outerShdw>
                </a:effectLst>
                <a:latin typeface="Times New Roman" pitchFamily="18" charset="0"/>
              </a:rPr>
              <a:t> se da </a:t>
            </a:r>
            <a:r>
              <a:rPr lang="en-US" altLang="sr-Latn-RS" sz="1800" b="1" dirty="0" err="1">
                <a:solidFill>
                  <a:srgbClr val="333333"/>
                </a:solidFill>
                <a:effectLst>
                  <a:outerShdw blurRad="38100" dist="38100" dir="2700000" algn="tl">
                    <a:srgbClr val="000000"/>
                  </a:outerShdw>
                </a:effectLst>
                <a:latin typeface="Times New Roman" pitchFamily="18" charset="0"/>
              </a:rPr>
              <a:t>nanočestice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srebra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denaturišu</a:t>
            </a:r>
            <a:r>
              <a:rPr lang="en-US" altLang="sr-Latn-RS" sz="1800" b="1" dirty="0">
                <a:solidFill>
                  <a:srgbClr val="333333"/>
                </a:solidFill>
                <a:effectLst>
                  <a:outerShdw blurRad="38100" dist="38100" dir="2700000" algn="tl">
                    <a:srgbClr val="000000"/>
                  </a:outerShdw>
                </a:effectLst>
                <a:latin typeface="Times New Roman" pitchFamily="18" charset="0"/>
              </a:rPr>
              <a:t> protein </a:t>
            </a:r>
            <a:r>
              <a:rPr lang="en-US" altLang="sr-Latn-RS" sz="1800" b="1" dirty="0" err="1">
                <a:solidFill>
                  <a:srgbClr val="333333"/>
                </a:solidFill>
                <a:effectLst>
                  <a:outerShdw blurRad="38100" dist="38100" dir="2700000" algn="tl">
                    <a:srgbClr val="000000"/>
                  </a:outerShdw>
                </a:effectLst>
                <a:latin typeface="Times New Roman" pitchFamily="18" charset="0"/>
              </a:rPr>
              <a:t>ali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i</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333333"/>
                </a:solidFill>
                <a:effectLst>
                  <a:outerShdw blurRad="38100" dist="38100" dir="2700000" algn="tl">
                    <a:srgbClr val="000000"/>
                  </a:outerShdw>
                </a:effectLst>
                <a:latin typeface="Times New Roman" pitchFamily="18" charset="0"/>
              </a:rPr>
              <a:t>da </a:t>
            </a:r>
            <a:r>
              <a:rPr lang="en-US" altLang="sr-Latn-RS" sz="1800" b="1" dirty="0" err="1">
                <a:solidFill>
                  <a:srgbClr val="333333"/>
                </a:solidFill>
                <a:effectLst>
                  <a:outerShdw blurRad="38100" dist="38100" dir="2700000" algn="tl">
                    <a:srgbClr val="000000"/>
                  </a:outerShdw>
                </a:effectLst>
                <a:latin typeface="Times New Roman" pitchFamily="18" charset="0"/>
              </a:rPr>
              <a:t>mogu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biti</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biokompatibilne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što</a:t>
            </a:r>
            <a:r>
              <a:rPr lang="en-US" altLang="sr-Latn-RS" sz="1800" b="1" dirty="0">
                <a:solidFill>
                  <a:srgbClr val="333333"/>
                </a:solidFill>
                <a:effectLst>
                  <a:outerShdw blurRad="38100" dist="38100" dir="2700000" algn="tl">
                    <a:srgbClr val="000000"/>
                  </a:outerShdw>
                </a:effectLst>
                <a:latin typeface="Times New Roman" pitchFamily="18" charset="0"/>
              </a:rPr>
              <a:t> se </a:t>
            </a:r>
            <a:r>
              <a:rPr lang="en-US" altLang="sr-Latn-RS" sz="1800" b="1" dirty="0" err="1">
                <a:solidFill>
                  <a:srgbClr val="333333"/>
                </a:solidFill>
                <a:effectLst>
                  <a:outerShdw blurRad="38100" dist="38100" dir="2700000" algn="tl">
                    <a:srgbClr val="000000"/>
                  </a:outerShdw>
                </a:effectLst>
                <a:latin typeface="Times New Roman" pitchFamily="18" charset="0"/>
              </a:rPr>
              <a:t>postiže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dodavanjem</a:t>
            </a:r>
            <a:r>
              <a:rPr lang="sr-Latn-R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vodonik-peroksida</a:t>
            </a:r>
            <a:r>
              <a:rPr lang="en-US" altLang="sr-Latn-RS" sz="1800" b="1" dirty="0">
                <a:solidFill>
                  <a:srgbClr val="333333"/>
                </a:solidFill>
                <a:effectLst>
                  <a:outerShdw blurRad="38100" dist="38100" dir="2700000" algn="tl">
                    <a:srgbClr val="000000"/>
                  </a:outerShdw>
                </a:effectLst>
                <a:latin typeface="Times New Roman" pitchFamily="18" charset="0"/>
              </a:rPr>
              <a:t>, pre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dodavanja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enzima</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p:txBody>
      </p:sp>
      <p:pic>
        <p:nvPicPr>
          <p:cNvPr id="8929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838200"/>
            <a:ext cx="3486150" cy="4572000"/>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2933" name="Rectangle 5"/>
          <p:cNvSpPr>
            <a:spLocks noChangeArrowheads="1"/>
          </p:cNvSpPr>
          <p:nvPr/>
        </p:nvSpPr>
        <p:spPr bwMode="auto">
          <a:xfrm>
            <a:off x="5701506" y="5546725"/>
            <a:ext cx="30559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sz="1600" b="1" dirty="0">
                <a:solidFill>
                  <a:srgbClr val="333333"/>
                </a:solidFill>
                <a:effectLst>
                  <a:outerShdw blurRad="38100" dist="38100" dir="2700000" algn="tl">
                    <a:srgbClr val="000000"/>
                  </a:outerShdw>
                </a:effectLst>
                <a:latin typeface="Times New Roman" pitchFamily="18" charset="0"/>
                <a:sym typeface="Symbol" pitchFamily="18" charset="2"/>
              </a:rPr>
              <a:t>SERS </a:t>
            </a:r>
            <a:r>
              <a:rPr lang="en-US" altLang="sr-Latn-RS" sz="1600" b="1" dirty="0" err="1">
                <a:solidFill>
                  <a:srgbClr val="333333"/>
                </a:solidFill>
                <a:effectLst>
                  <a:outerShdw blurRad="38100" dist="38100" dir="2700000" algn="tl">
                    <a:srgbClr val="000000"/>
                  </a:outerShdw>
                </a:effectLst>
                <a:latin typeface="Times New Roman" pitchFamily="18" charset="0"/>
                <a:sym typeface="Symbol" pitchFamily="18" charset="2"/>
              </a:rPr>
              <a:t>spektri</a:t>
            </a:r>
            <a:r>
              <a:rPr lang="sr-Latn-CS" altLang="sr-Latn-RS" sz="1600" b="1" dirty="0">
                <a:solidFill>
                  <a:srgbClr val="333333"/>
                </a:solidFill>
                <a:effectLst>
                  <a:outerShdw blurRad="38100" dist="38100" dir="2700000" algn="tl">
                    <a:srgbClr val="000000"/>
                  </a:outerShdw>
                </a:effectLst>
                <a:latin typeface="Times New Roman" pitchFamily="18" charset="0"/>
                <a:sym typeface="Symbol" pitchFamily="18" charset="2"/>
              </a:rPr>
              <a:t> lizozoma i katalaze</a:t>
            </a:r>
            <a:endParaRPr lang="en-US" altLang="sr-Latn-RS" sz="1600" b="1" dirty="0">
              <a:solidFill>
                <a:srgbClr val="333333"/>
              </a:solidFill>
              <a:effectLst>
                <a:outerShdw blurRad="38100" dist="38100" dir="2700000" algn="tl">
                  <a:srgbClr val="000000"/>
                </a:outerShdw>
              </a:effectLst>
              <a:latin typeface="Times New Roman" pitchFamily="18" charset="0"/>
              <a:sym typeface="Symbol" pitchFamily="18" charset="2"/>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906" name="Rectangle 2"/>
          <p:cNvSpPr>
            <a:spLocks noGrp="1" noChangeArrowheads="1"/>
          </p:cNvSpPr>
          <p:nvPr>
            <p:ph type="body" idx="1"/>
          </p:nvPr>
        </p:nvSpPr>
        <p:spPr>
          <a:xfrm>
            <a:off x="381000" y="457200"/>
            <a:ext cx="8305800" cy="4876800"/>
          </a:xfrm>
        </p:spPr>
        <p:txBody>
          <a:bodyPr/>
          <a:lstStyle/>
          <a:p>
            <a:pPr>
              <a:lnSpc>
                <a:spcPct val="90000"/>
              </a:lnSpc>
              <a:buFontTx/>
              <a:buNone/>
            </a:pPr>
            <a:r>
              <a:rPr lang="sr-Latn-CS" altLang="sr-Latn-RS" sz="2400" b="1" u="sng" dirty="0">
                <a:solidFill>
                  <a:srgbClr val="333333"/>
                </a:solidFill>
                <a:effectLst>
                  <a:outerShdw blurRad="38100" dist="38100" dir="2700000" algn="tl">
                    <a:srgbClr val="000000"/>
                  </a:outerShdw>
                </a:effectLst>
                <a:latin typeface="Times New Roman" pitchFamily="18" charset="0"/>
              </a:rPr>
              <a:t>Druge primene SPR biosenzora u analizi:</a:t>
            </a:r>
          </a:p>
          <a:p>
            <a:pPr>
              <a:lnSpc>
                <a:spcPct val="90000"/>
              </a:lnSpc>
              <a:buFontTx/>
              <a:buNone/>
            </a:pPr>
            <a:endParaRPr lang="sr-Latn-CS" altLang="sr-Latn-RS" sz="2400" b="1" u="sng"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400" b="1" dirty="0" smtClean="0">
                <a:solidFill>
                  <a:srgbClr val="FF0066"/>
                </a:solidFill>
                <a:effectLst>
                  <a:outerShdw blurRad="38100" dist="38100" dir="2700000" algn="tl">
                    <a:srgbClr val="000000"/>
                  </a:outerShdw>
                </a:effectLst>
                <a:latin typeface="Times New Roman" pitchFamily="18" charset="0"/>
              </a:rPr>
              <a:t>eksploziva</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400" b="1" dirty="0" smtClean="0">
                <a:solidFill>
                  <a:srgbClr val="FF0066"/>
                </a:solidFill>
                <a:effectLst>
                  <a:outerShdw blurRad="38100" dist="38100" dir="2700000" algn="tl">
                    <a:srgbClr val="000000"/>
                  </a:outerShdw>
                </a:effectLst>
                <a:latin typeface="Times New Roman" pitchFamily="18" charset="0"/>
              </a:rPr>
              <a:t>zagađivača</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400" b="1" dirty="0" smtClean="0">
                <a:solidFill>
                  <a:srgbClr val="FF0066"/>
                </a:solidFill>
                <a:effectLst>
                  <a:outerShdw blurRad="38100" dist="38100" dir="2700000" algn="tl">
                    <a:srgbClr val="000000"/>
                  </a:outerShdw>
                </a:effectLst>
                <a:latin typeface="Times New Roman" pitchFamily="18" charset="0"/>
              </a:rPr>
              <a:t>bakterija </a:t>
            </a:r>
            <a:r>
              <a:rPr lang="sr-Latn-CS" altLang="sr-Latn-RS" sz="2400" b="1" dirty="0">
                <a:solidFill>
                  <a:srgbClr val="FF0066"/>
                </a:solidFill>
                <a:effectLst>
                  <a:outerShdw blurRad="38100" dist="38100" dir="2700000" algn="tl">
                    <a:srgbClr val="000000"/>
                  </a:outerShdw>
                </a:effectLst>
                <a:latin typeface="Times New Roman" pitchFamily="18" charset="0"/>
              </a:rPr>
              <a:t>(</a:t>
            </a:r>
            <a:r>
              <a:rPr lang="sr-Latn-CS" altLang="sr-Latn-RS" sz="2400" b="1" i="1" dirty="0">
                <a:solidFill>
                  <a:srgbClr val="FF0066"/>
                </a:solidFill>
                <a:effectLst>
                  <a:outerShdw blurRad="38100" dist="38100" dir="2700000" algn="tl">
                    <a:srgbClr val="000000"/>
                  </a:outerShdw>
                </a:effectLst>
                <a:latin typeface="Times New Roman" pitchFamily="18" charset="0"/>
              </a:rPr>
              <a:t>ešerihija, listerija, salmonela, kolera, streptokoka areus</a:t>
            </a:r>
            <a:r>
              <a:rPr lang="sr-Latn-CS" altLang="sr-Latn-RS" sz="2400" b="1" dirty="0">
                <a:solidFill>
                  <a:srgbClr val="FF0066"/>
                </a:solidFill>
                <a:effectLst>
                  <a:outerShdw blurRad="38100" dist="38100" dir="2700000" algn="tl">
                    <a:srgbClr val="000000"/>
                  </a:outerShdw>
                </a:effectLst>
                <a:latin typeface="Times New Roman" pitchFamily="18" charset="0"/>
              </a:rPr>
              <a:t>, ....)</a:t>
            </a:r>
          </a:p>
          <a:p>
            <a:pPr>
              <a:lnSpc>
                <a:spcPct val="90000"/>
              </a:lnSpc>
              <a:buFont typeface="Wingdings" panose="05000000000000000000" pitchFamily="2" charset="2"/>
              <a:buChar char="Ø"/>
            </a:pPr>
            <a:r>
              <a:rPr lang="sr-Latn-CS" altLang="sr-Latn-RS" sz="2400" b="1" dirty="0" smtClean="0">
                <a:solidFill>
                  <a:srgbClr val="FF0066"/>
                </a:solidFill>
                <a:effectLst>
                  <a:outerShdw blurRad="38100" dist="38100" dir="2700000" algn="tl">
                    <a:srgbClr val="000000"/>
                  </a:outerShdw>
                </a:effectLst>
                <a:latin typeface="Times New Roman" pitchFamily="18" charset="0"/>
              </a:rPr>
              <a:t>virusa </a:t>
            </a:r>
            <a:r>
              <a:rPr lang="sr-Latn-CS" altLang="sr-Latn-RS" sz="2400" b="1" dirty="0">
                <a:solidFill>
                  <a:srgbClr val="FF0066"/>
                </a:solidFill>
                <a:effectLst>
                  <a:outerShdw blurRad="38100" dist="38100" dir="2700000" algn="tl">
                    <a:srgbClr val="000000"/>
                  </a:outerShdw>
                </a:effectLst>
                <a:latin typeface="Times New Roman" pitchFamily="18" charset="0"/>
              </a:rPr>
              <a:t>(</a:t>
            </a:r>
            <a:r>
              <a:rPr lang="sr-Latn-CS" altLang="sr-Latn-RS" sz="2400" b="1" i="1" dirty="0">
                <a:solidFill>
                  <a:srgbClr val="FF0066"/>
                </a:solidFill>
                <a:effectLst>
                  <a:outerShdw blurRad="38100" dist="38100" dir="2700000" algn="tl">
                    <a:srgbClr val="000000"/>
                  </a:outerShdw>
                </a:effectLst>
                <a:latin typeface="Times New Roman" pitchFamily="18" charset="0"/>
              </a:rPr>
              <a:t>Epstajn-Bar, hepatitis B, HIV</a:t>
            </a:r>
            <a:r>
              <a:rPr lang="sr-Latn-CS" altLang="sr-Latn-RS" sz="2400" b="1" dirty="0">
                <a:solidFill>
                  <a:srgbClr val="FF0066"/>
                </a:solidFill>
                <a:effectLst>
                  <a:outerShdw blurRad="38100" dist="38100" dir="2700000" algn="tl">
                    <a:srgbClr val="000000"/>
                  </a:outerShdw>
                </a:effectLst>
                <a:latin typeface="Times New Roman" pitchFamily="18" charset="0"/>
              </a:rPr>
              <a:t>, ...)</a:t>
            </a:r>
          </a:p>
          <a:p>
            <a:pPr>
              <a:lnSpc>
                <a:spcPct val="90000"/>
              </a:lnSpc>
              <a:buFont typeface="Wingdings" panose="05000000000000000000" pitchFamily="2" charset="2"/>
              <a:buChar char="Ø"/>
            </a:pPr>
            <a:r>
              <a:rPr lang="sr-Latn-CS" altLang="sr-Latn-RS" sz="2400" b="1" dirty="0" smtClean="0">
                <a:solidFill>
                  <a:srgbClr val="FF0066"/>
                </a:solidFill>
                <a:effectLst>
                  <a:outerShdw blurRad="38100" dist="38100" dir="2700000" algn="tl">
                    <a:srgbClr val="000000"/>
                  </a:outerShdw>
                </a:effectLst>
                <a:latin typeface="Times New Roman" pitchFamily="18" charset="0"/>
              </a:rPr>
              <a:t>tkiva</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400" b="1" dirty="0" smtClean="0">
                <a:solidFill>
                  <a:srgbClr val="FF0066"/>
                </a:solidFill>
                <a:effectLst>
                  <a:outerShdw blurRad="38100" dist="38100" dir="2700000" algn="tl">
                    <a:srgbClr val="000000"/>
                  </a:outerShdw>
                </a:effectLst>
                <a:latin typeface="Times New Roman" pitchFamily="18" charset="0"/>
              </a:rPr>
              <a:t>toksina </a:t>
            </a:r>
            <a:r>
              <a:rPr lang="sr-Latn-CS" altLang="sr-Latn-RS" sz="2400" b="1" dirty="0">
                <a:solidFill>
                  <a:srgbClr val="FF0066"/>
                </a:solidFill>
                <a:effectLst>
                  <a:outerShdw blurRad="38100" dist="38100" dir="2700000" algn="tl">
                    <a:srgbClr val="000000"/>
                  </a:outerShdw>
                </a:effectLst>
                <a:latin typeface="Times New Roman" pitchFamily="18" charset="0"/>
              </a:rPr>
              <a:t>(</a:t>
            </a:r>
            <a:r>
              <a:rPr lang="sr-Latn-CS" altLang="sr-Latn-RS" sz="2400" b="1" i="1" dirty="0">
                <a:solidFill>
                  <a:srgbClr val="FF0066"/>
                </a:solidFill>
                <a:effectLst>
                  <a:outerShdw blurRad="38100" dist="38100" dir="2700000" algn="tl">
                    <a:srgbClr val="000000"/>
                  </a:outerShdw>
                </a:effectLst>
                <a:latin typeface="Times New Roman" pitchFamily="18" charset="0"/>
              </a:rPr>
              <a:t>afla toksin</a:t>
            </a:r>
            <a:r>
              <a:rPr lang="sr-Latn-CS" altLang="sr-Latn-RS" sz="2400" b="1" dirty="0">
                <a:solidFill>
                  <a:srgbClr val="FF0066"/>
                </a:solidFill>
                <a:effectLst>
                  <a:outerShdw blurRad="38100" dist="38100" dir="2700000" algn="tl">
                    <a:srgbClr val="000000"/>
                  </a:outerShdw>
                </a:effectLst>
                <a:latin typeface="Times New Roman" pitchFamily="18" charset="0"/>
              </a:rPr>
              <a:t>,...)</a:t>
            </a:r>
          </a:p>
          <a:p>
            <a:pPr>
              <a:lnSpc>
                <a:spcPct val="90000"/>
              </a:lnSpc>
              <a:buFont typeface="Wingdings" panose="05000000000000000000" pitchFamily="2" charset="2"/>
              <a:buChar char="Ø"/>
            </a:pPr>
            <a:r>
              <a:rPr lang="sr-Latn-CS" altLang="sr-Latn-RS" sz="2400" b="1" dirty="0" smtClean="0">
                <a:solidFill>
                  <a:srgbClr val="FF0066"/>
                </a:solidFill>
                <a:effectLst>
                  <a:outerShdw blurRad="38100" dist="38100" dir="2700000" algn="tl">
                    <a:srgbClr val="000000"/>
                  </a:outerShdw>
                </a:effectLst>
                <a:latin typeface="Times New Roman" pitchFamily="18" charset="0"/>
              </a:rPr>
              <a:t>alergena </a:t>
            </a:r>
            <a:r>
              <a:rPr lang="sr-Latn-CS" altLang="sr-Latn-RS" sz="2400" b="1" dirty="0">
                <a:solidFill>
                  <a:srgbClr val="FF0066"/>
                </a:solidFill>
                <a:effectLst>
                  <a:outerShdw blurRad="38100" dist="38100" dir="2700000" algn="tl">
                    <a:srgbClr val="000000"/>
                  </a:outerShdw>
                </a:effectLst>
                <a:latin typeface="Times New Roman" pitchFamily="18" charset="0"/>
              </a:rPr>
              <a:t>(</a:t>
            </a:r>
            <a:r>
              <a:rPr lang="sr-Latn-CS" altLang="sr-Latn-RS" sz="2400" b="1" i="1" dirty="0">
                <a:solidFill>
                  <a:srgbClr val="FF0066"/>
                </a:solidFill>
                <a:effectLst>
                  <a:outerShdw blurRad="38100" dist="38100" dir="2700000" algn="tl">
                    <a:srgbClr val="000000"/>
                  </a:outerShdw>
                </a:effectLst>
                <a:latin typeface="Times New Roman" pitchFamily="18" charset="0"/>
              </a:rPr>
              <a:t>histamin, polen</a:t>
            </a:r>
            <a:r>
              <a:rPr lang="sr-Latn-CS" altLang="sr-Latn-RS" sz="2400" b="1" dirty="0">
                <a:solidFill>
                  <a:srgbClr val="FF0066"/>
                </a:solidFill>
                <a:effectLst>
                  <a:outerShdw blurRad="38100" dist="38100" dir="2700000" algn="tl">
                    <a:srgbClr val="000000"/>
                  </a:outerShdw>
                </a:effectLst>
                <a:latin typeface="Times New Roman" pitchFamily="18" charset="0"/>
              </a:rPr>
              <a:t>, ...)</a:t>
            </a:r>
          </a:p>
          <a:p>
            <a:pPr>
              <a:lnSpc>
                <a:spcPct val="90000"/>
              </a:lnSpc>
              <a:buFont typeface="Wingdings" panose="05000000000000000000" pitchFamily="2" charset="2"/>
              <a:buChar char="Ø"/>
            </a:pPr>
            <a:r>
              <a:rPr lang="sr-Latn-CS" altLang="sr-Latn-RS" sz="2400" b="1" dirty="0" smtClean="0">
                <a:solidFill>
                  <a:srgbClr val="FF0066"/>
                </a:solidFill>
                <a:effectLst>
                  <a:outerShdw blurRad="38100" dist="38100" dir="2700000" algn="tl">
                    <a:srgbClr val="000000"/>
                  </a:outerShdw>
                </a:effectLst>
                <a:latin typeface="Times New Roman" pitchFamily="18" charset="0"/>
              </a:rPr>
              <a:t>hormona </a:t>
            </a:r>
            <a:r>
              <a:rPr lang="sr-Latn-CS" altLang="sr-Latn-RS" sz="2400" b="1" dirty="0">
                <a:solidFill>
                  <a:srgbClr val="FF0066"/>
                </a:solidFill>
                <a:effectLst>
                  <a:outerShdw blurRad="38100" dist="38100" dir="2700000" algn="tl">
                    <a:srgbClr val="000000"/>
                  </a:outerShdw>
                </a:effectLst>
                <a:latin typeface="Times New Roman" pitchFamily="18" charset="0"/>
              </a:rPr>
              <a:t>(</a:t>
            </a:r>
            <a:r>
              <a:rPr lang="sr-Latn-CS" altLang="sr-Latn-RS" sz="2400" b="1" i="1" dirty="0">
                <a:solidFill>
                  <a:srgbClr val="FF0066"/>
                </a:solidFill>
                <a:effectLst>
                  <a:outerShdw blurRad="38100" dist="38100" dir="2700000" algn="tl">
                    <a:srgbClr val="000000"/>
                  </a:outerShdw>
                </a:effectLst>
                <a:latin typeface="Times New Roman" pitchFamily="18" charset="0"/>
              </a:rPr>
              <a:t>progesteron, insulin</a:t>
            </a:r>
            <a:r>
              <a:rPr lang="sr-Latn-CS" altLang="sr-Latn-RS" sz="2400" b="1" dirty="0">
                <a:solidFill>
                  <a:srgbClr val="FF0066"/>
                </a:solidFill>
                <a:effectLst>
                  <a:outerShdw blurRad="38100" dist="38100" dir="2700000" algn="tl">
                    <a:srgbClr val="000000"/>
                  </a:outerShdw>
                </a:effectLst>
                <a:latin typeface="Times New Roman" pitchFamily="18" charset="0"/>
              </a:rPr>
              <a:t>,...)</a:t>
            </a:r>
          </a:p>
          <a:p>
            <a:pPr>
              <a:lnSpc>
                <a:spcPct val="90000"/>
              </a:lnSpc>
              <a:buFont typeface="Wingdings" panose="05000000000000000000" pitchFamily="2" charset="2"/>
              <a:buChar char="Ø"/>
            </a:pPr>
            <a:r>
              <a:rPr lang="sr-Latn-CS" altLang="sr-Latn-RS" sz="2400" b="1" dirty="0" smtClean="0">
                <a:solidFill>
                  <a:srgbClr val="FF0066"/>
                </a:solidFill>
                <a:effectLst>
                  <a:outerShdw blurRad="38100" dist="38100" dir="2700000" algn="tl">
                    <a:srgbClr val="000000"/>
                  </a:outerShdw>
                </a:effectLst>
                <a:latin typeface="Times New Roman" pitchFamily="18" charset="0"/>
              </a:rPr>
              <a:t>lekova </a:t>
            </a:r>
            <a:r>
              <a:rPr lang="sr-Latn-CS" altLang="sr-Latn-RS" sz="2400" b="1" dirty="0">
                <a:solidFill>
                  <a:srgbClr val="FF0066"/>
                </a:solidFill>
                <a:effectLst>
                  <a:outerShdw blurRad="38100" dist="38100" dir="2700000" algn="tl">
                    <a:srgbClr val="000000"/>
                  </a:outerShdw>
                </a:effectLst>
                <a:latin typeface="Times New Roman" pitchFamily="18" charset="0"/>
              </a:rPr>
              <a:t>(</a:t>
            </a:r>
            <a:r>
              <a:rPr lang="sr-Latn-CS" altLang="sr-Latn-RS" sz="2400" b="1" i="1" dirty="0">
                <a:solidFill>
                  <a:srgbClr val="FF0066"/>
                </a:solidFill>
                <a:effectLst>
                  <a:outerShdw blurRad="38100" dist="38100" dir="2700000" algn="tl">
                    <a:srgbClr val="000000"/>
                  </a:outerShdw>
                </a:effectLst>
                <a:latin typeface="Times New Roman" pitchFamily="18" charset="0"/>
              </a:rPr>
              <a:t>morfin, penicilin, heparin</a:t>
            </a:r>
            <a:r>
              <a:rPr lang="sr-Latn-CS" altLang="sr-Latn-RS" sz="2400" b="1" dirty="0">
                <a:solidFill>
                  <a:srgbClr val="FF0066"/>
                </a:solidFill>
                <a:effectLst>
                  <a:outerShdw blurRad="38100" dist="38100" dir="2700000" algn="tl">
                    <a:srgbClr val="000000"/>
                  </a:outerShdw>
                </a:effectLst>
                <a:latin typeface="Times New Roman" pitchFamily="18" charset="0"/>
              </a:rPr>
              <a:t>, ...), ......</a:t>
            </a:r>
            <a:endParaRPr lang="en-US" altLang="sr-Latn-RS" sz="2400" b="1" dirty="0">
              <a:solidFill>
                <a:srgbClr val="FF0066"/>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91906">
                                            <p:txEl>
                                              <p:pRg st="0" end="0"/>
                                            </p:txEl>
                                          </p:spTgt>
                                        </p:tgtEl>
                                        <p:attrNameLst>
                                          <p:attrName>style.visibility</p:attrName>
                                        </p:attrNameLst>
                                      </p:cBhvr>
                                      <p:to>
                                        <p:strVal val="visible"/>
                                      </p:to>
                                    </p:set>
                                    <p:animEffect transition="in" filter="wipe(down)">
                                      <p:cBhvr>
                                        <p:cTn id="7" dur="500"/>
                                        <p:tgtEl>
                                          <p:spTgt spid="89190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91906">
                                            <p:txEl>
                                              <p:pRg st="2" end="2"/>
                                            </p:txEl>
                                          </p:spTgt>
                                        </p:tgtEl>
                                        <p:attrNameLst>
                                          <p:attrName>style.visibility</p:attrName>
                                        </p:attrNameLst>
                                      </p:cBhvr>
                                      <p:to>
                                        <p:strVal val="visible"/>
                                      </p:to>
                                    </p:set>
                                    <p:animEffect transition="in" filter="wipe(down)">
                                      <p:cBhvr>
                                        <p:cTn id="10" dur="500"/>
                                        <p:tgtEl>
                                          <p:spTgt spid="891906">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891906">
                                            <p:txEl>
                                              <p:pRg st="3" end="3"/>
                                            </p:txEl>
                                          </p:spTgt>
                                        </p:tgtEl>
                                        <p:attrNameLst>
                                          <p:attrName>style.visibility</p:attrName>
                                        </p:attrNameLst>
                                      </p:cBhvr>
                                      <p:to>
                                        <p:strVal val="visible"/>
                                      </p:to>
                                    </p:set>
                                    <p:animEffect transition="in" filter="wipe(down)">
                                      <p:cBhvr>
                                        <p:cTn id="13" dur="500"/>
                                        <p:tgtEl>
                                          <p:spTgt spid="891906">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891906">
                                            <p:txEl>
                                              <p:pRg st="4" end="4"/>
                                            </p:txEl>
                                          </p:spTgt>
                                        </p:tgtEl>
                                        <p:attrNameLst>
                                          <p:attrName>style.visibility</p:attrName>
                                        </p:attrNameLst>
                                      </p:cBhvr>
                                      <p:to>
                                        <p:strVal val="visible"/>
                                      </p:to>
                                    </p:set>
                                    <p:animEffect transition="in" filter="wipe(down)">
                                      <p:cBhvr>
                                        <p:cTn id="16" dur="500"/>
                                        <p:tgtEl>
                                          <p:spTgt spid="891906">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891906">
                                            <p:txEl>
                                              <p:pRg st="5" end="5"/>
                                            </p:txEl>
                                          </p:spTgt>
                                        </p:tgtEl>
                                        <p:attrNameLst>
                                          <p:attrName>style.visibility</p:attrName>
                                        </p:attrNameLst>
                                      </p:cBhvr>
                                      <p:to>
                                        <p:strVal val="visible"/>
                                      </p:to>
                                    </p:set>
                                    <p:animEffect transition="in" filter="wipe(down)">
                                      <p:cBhvr>
                                        <p:cTn id="19" dur="500"/>
                                        <p:tgtEl>
                                          <p:spTgt spid="891906">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891906">
                                            <p:txEl>
                                              <p:pRg st="6" end="6"/>
                                            </p:txEl>
                                          </p:spTgt>
                                        </p:tgtEl>
                                        <p:attrNameLst>
                                          <p:attrName>style.visibility</p:attrName>
                                        </p:attrNameLst>
                                      </p:cBhvr>
                                      <p:to>
                                        <p:strVal val="visible"/>
                                      </p:to>
                                    </p:set>
                                    <p:animEffect transition="in" filter="wipe(down)">
                                      <p:cBhvr>
                                        <p:cTn id="22" dur="500"/>
                                        <p:tgtEl>
                                          <p:spTgt spid="891906">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891906">
                                            <p:txEl>
                                              <p:pRg st="7" end="7"/>
                                            </p:txEl>
                                          </p:spTgt>
                                        </p:tgtEl>
                                        <p:attrNameLst>
                                          <p:attrName>style.visibility</p:attrName>
                                        </p:attrNameLst>
                                      </p:cBhvr>
                                      <p:to>
                                        <p:strVal val="visible"/>
                                      </p:to>
                                    </p:set>
                                    <p:animEffect transition="in" filter="wipe(down)">
                                      <p:cBhvr>
                                        <p:cTn id="25" dur="500"/>
                                        <p:tgtEl>
                                          <p:spTgt spid="891906">
                                            <p:txEl>
                                              <p:pRg st="7" end="7"/>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8" presetClass="entr" presetSubtype="16" fill="hold" nodeType="clickEffect">
                                  <p:stCondLst>
                                    <p:cond delay="0"/>
                                  </p:stCondLst>
                                  <p:childTnLst>
                                    <p:set>
                                      <p:cBhvr>
                                        <p:cTn id="29" dur="1" fill="hold">
                                          <p:stCondLst>
                                            <p:cond delay="0"/>
                                          </p:stCondLst>
                                        </p:cTn>
                                        <p:tgtEl>
                                          <p:spTgt spid="891906">
                                            <p:txEl>
                                              <p:pRg st="8" end="8"/>
                                            </p:txEl>
                                          </p:spTgt>
                                        </p:tgtEl>
                                        <p:attrNameLst>
                                          <p:attrName>style.visibility</p:attrName>
                                        </p:attrNameLst>
                                      </p:cBhvr>
                                      <p:to>
                                        <p:strVal val="visible"/>
                                      </p:to>
                                    </p:set>
                                    <p:animEffect transition="in" filter="diamond(in)">
                                      <p:cBhvr>
                                        <p:cTn id="30" dur="500"/>
                                        <p:tgtEl>
                                          <p:spTgt spid="891906">
                                            <p:txEl>
                                              <p:pRg st="8" end="8"/>
                                            </p:txEl>
                                          </p:spTgt>
                                        </p:tgtEl>
                                      </p:cBhvr>
                                    </p:animEffect>
                                  </p:childTnLst>
                                </p:cTn>
                              </p:par>
                              <p:par>
                                <p:cTn id="31" presetID="8" presetClass="entr" presetSubtype="16" fill="hold" nodeType="withEffect">
                                  <p:stCondLst>
                                    <p:cond delay="0"/>
                                  </p:stCondLst>
                                  <p:childTnLst>
                                    <p:set>
                                      <p:cBhvr>
                                        <p:cTn id="32" dur="1" fill="hold">
                                          <p:stCondLst>
                                            <p:cond delay="0"/>
                                          </p:stCondLst>
                                        </p:cTn>
                                        <p:tgtEl>
                                          <p:spTgt spid="891906">
                                            <p:txEl>
                                              <p:pRg st="9" end="9"/>
                                            </p:txEl>
                                          </p:spTgt>
                                        </p:tgtEl>
                                        <p:attrNameLst>
                                          <p:attrName>style.visibility</p:attrName>
                                        </p:attrNameLst>
                                      </p:cBhvr>
                                      <p:to>
                                        <p:strVal val="visible"/>
                                      </p:to>
                                    </p:set>
                                    <p:animEffect transition="in" filter="diamond(in)">
                                      <p:cBhvr>
                                        <p:cTn id="33" dur="500"/>
                                        <p:tgtEl>
                                          <p:spTgt spid="891906">
                                            <p:txEl>
                                              <p:pRg st="9" end="9"/>
                                            </p:txEl>
                                          </p:spTgt>
                                        </p:tgtEl>
                                      </p:cBhvr>
                                    </p:animEffect>
                                  </p:childTnLst>
                                </p:cTn>
                              </p:par>
                              <p:par>
                                <p:cTn id="34" presetID="8" presetClass="entr" presetSubtype="16" fill="hold" nodeType="withEffect">
                                  <p:stCondLst>
                                    <p:cond delay="0"/>
                                  </p:stCondLst>
                                  <p:childTnLst>
                                    <p:set>
                                      <p:cBhvr>
                                        <p:cTn id="35" dur="1" fill="hold">
                                          <p:stCondLst>
                                            <p:cond delay="0"/>
                                          </p:stCondLst>
                                        </p:cTn>
                                        <p:tgtEl>
                                          <p:spTgt spid="891906">
                                            <p:txEl>
                                              <p:pRg st="10" end="10"/>
                                            </p:txEl>
                                          </p:spTgt>
                                        </p:tgtEl>
                                        <p:attrNameLst>
                                          <p:attrName>style.visibility</p:attrName>
                                        </p:attrNameLst>
                                      </p:cBhvr>
                                      <p:to>
                                        <p:strVal val="visible"/>
                                      </p:to>
                                    </p:set>
                                    <p:animEffect transition="in" filter="diamond(in)">
                                      <p:cBhvr>
                                        <p:cTn id="36" dur="500"/>
                                        <p:tgtEl>
                                          <p:spTgt spid="89190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8711" name="Picture 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71918" y="1143000"/>
            <a:ext cx="6194425" cy="4932363"/>
          </a:xfrm>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68712" name="Rectangle 8"/>
          <p:cNvSpPr>
            <a:spLocks noChangeArrowheads="1"/>
          </p:cNvSpPr>
          <p:nvPr/>
        </p:nvSpPr>
        <p:spPr bwMode="auto">
          <a:xfrm>
            <a:off x="1676400" y="304800"/>
            <a:ext cx="6273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sr-Latn-CS" altLang="sr-Latn-RS" b="1" dirty="0">
                <a:solidFill>
                  <a:srgbClr val="333333"/>
                </a:solidFill>
                <a:effectLst>
                  <a:outerShdw blurRad="38100" dist="38100" dir="2700000" algn="tl">
                    <a:srgbClr val="000000"/>
                  </a:outerShdw>
                </a:effectLst>
                <a:latin typeface="Times New Roman" pitchFamily="18" charset="0"/>
              </a:rPr>
              <a:t>SERS spektri zdravog tkiva usta i tkiva zahvaćenog tumorom </a:t>
            </a:r>
          </a:p>
          <a:p>
            <a:pPr algn="ctr"/>
            <a:r>
              <a:rPr lang="sr-Latn-CS" altLang="sr-Latn-RS" b="1" dirty="0">
                <a:solidFill>
                  <a:srgbClr val="333333"/>
                </a:solidFill>
                <a:effectLst>
                  <a:outerShdw blurRad="38100" dist="38100" dir="2700000" algn="tl">
                    <a:srgbClr val="000000"/>
                  </a:outerShdw>
                </a:effectLst>
                <a:latin typeface="Times New Roman" pitchFamily="18" charset="0"/>
              </a:rPr>
              <a:t>usne šupljine</a:t>
            </a:r>
            <a:endParaRPr lang="en-US" altLang="sr-Latn-RS"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1" name="Rectangle 3"/>
          <p:cNvSpPr>
            <a:spLocks noGrp="1" noChangeArrowheads="1"/>
          </p:cNvSpPr>
          <p:nvPr>
            <p:ph type="body" idx="1"/>
          </p:nvPr>
        </p:nvSpPr>
        <p:spPr>
          <a:xfrm>
            <a:off x="152400" y="304800"/>
            <a:ext cx="4800600" cy="6096000"/>
          </a:xfrm>
        </p:spPr>
        <p:txBody>
          <a:bodyPr/>
          <a:lstStyle/>
          <a:p>
            <a:pPr>
              <a:lnSpc>
                <a:spcPct val="80000"/>
              </a:lnSpc>
              <a:buFontTx/>
              <a:buNone/>
            </a:pP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fi-FI" altLang="sr-Latn-RS" sz="2000" b="1" dirty="0" smtClean="0">
                <a:solidFill>
                  <a:srgbClr val="333333"/>
                </a:solidFill>
                <a:effectLst>
                  <a:outerShdw blurRad="38100" dist="38100" dir="2700000" algn="tl">
                    <a:srgbClr val="000000"/>
                  </a:outerShdw>
                </a:effectLst>
                <a:latin typeface="Times New Roman" pitchFamily="18" charset="0"/>
              </a:rPr>
              <a:t>kod </a:t>
            </a:r>
            <a:r>
              <a:rPr lang="fi-FI" altLang="sr-Latn-RS" sz="2000" b="1" dirty="0">
                <a:solidFill>
                  <a:srgbClr val="333333"/>
                </a:solidFill>
                <a:effectLst>
                  <a:outerShdw blurRad="38100" dist="38100" dir="2700000" algn="tl">
                    <a:srgbClr val="000000"/>
                  </a:outerShdw>
                </a:effectLst>
                <a:latin typeface="Times New Roman" pitchFamily="18" charset="0"/>
              </a:rPr>
              <a:t>uzoraka koji se nalaze u matricama </a:t>
            </a:r>
            <a:r>
              <a:rPr lang="fi-FI" altLang="sr-Latn-RS" sz="2000" b="1" dirty="0" smtClean="0">
                <a:solidFill>
                  <a:srgbClr val="333333"/>
                </a:solidFill>
                <a:effectLst>
                  <a:outerShdw blurRad="38100" dist="38100" dir="2700000" algn="tl">
                    <a:srgbClr val="000000"/>
                  </a:outerShdw>
                </a:effectLst>
                <a:latin typeface="Times New Roman" pitchFamily="18" charset="0"/>
              </a:rPr>
              <a:t>ili</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kontejnerima </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treba znati</a:t>
            </a:r>
            <a:r>
              <a:rPr lang="fi-FI" altLang="sr-Latn-RS" sz="2000" b="1" dirty="0">
                <a:solidFill>
                  <a:srgbClr val="4D4D4D"/>
                </a:solidFill>
                <a:effectLst>
                  <a:outerShdw blurRad="38100" dist="38100" dir="2700000" algn="tl">
                    <a:srgbClr val="000000"/>
                  </a:outerShdw>
                </a:effectLst>
                <a:latin typeface="Times New Roman" pitchFamily="18" charset="0"/>
              </a:rPr>
              <a:t> </a:t>
            </a:r>
            <a:r>
              <a:rPr lang="fi-FI" altLang="sr-Latn-RS" sz="2000" b="1" dirty="0" smtClean="0">
                <a:solidFill>
                  <a:srgbClr val="FF0066"/>
                </a:solidFill>
                <a:effectLst>
                  <a:outerShdw blurRad="38100" dist="38100" dir="2700000" algn="tl">
                    <a:srgbClr val="000000"/>
                  </a:outerShdw>
                </a:effectLst>
                <a:latin typeface="Times New Roman" pitchFamily="18" charset="0"/>
              </a:rPr>
              <a:t>spektralne </a:t>
            </a:r>
            <a:r>
              <a:rPr lang="sr-Latn-CS" altLang="sr-Latn-RS" sz="2000" b="1" dirty="0">
                <a:solidFill>
                  <a:srgbClr val="FF0066"/>
                </a:solidFill>
                <a:effectLst>
                  <a:outerShdw blurRad="38100" dist="38100" dir="2700000" algn="tl">
                    <a:srgbClr val="000000"/>
                  </a:outerShdw>
                </a:effectLst>
                <a:latin typeface="Times New Roman" pitchFamily="18" charset="0"/>
              </a:rPr>
              <a:t>k</a:t>
            </a:r>
            <a:r>
              <a:rPr lang="fi-FI" altLang="sr-Latn-RS" sz="2000" b="1" dirty="0">
                <a:solidFill>
                  <a:srgbClr val="FF0066"/>
                </a:solidFill>
                <a:effectLst>
                  <a:outerShdw blurRad="38100" dist="38100" dir="2700000" algn="tl">
                    <a:srgbClr val="000000"/>
                  </a:outerShdw>
                </a:effectLst>
                <a:latin typeface="Times New Roman" pitchFamily="18" charset="0"/>
              </a:rPr>
              <a:t>arakteristike tih materijala</a:t>
            </a: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fi-FI" altLang="sr-Latn-RS" sz="2000" b="1" dirty="0" smtClean="0">
                <a:solidFill>
                  <a:srgbClr val="FF0066"/>
                </a:solidFill>
                <a:effectLst>
                  <a:outerShdw blurRad="38100" dist="38100" dir="2700000" algn="tl">
                    <a:srgbClr val="000000"/>
                  </a:outerShdw>
                </a:effectLst>
                <a:latin typeface="Times New Roman" pitchFamily="18" charset="0"/>
              </a:rPr>
              <a:t>voda </a:t>
            </a:r>
            <a:r>
              <a:rPr lang="fi-FI" altLang="sr-Latn-RS" sz="2000" b="1" dirty="0">
                <a:solidFill>
                  <a:srgbClr val="FF0066"/>
                </a:solidFill>
                <a:effectLst>
                  <a:outerShdw blurRad="38100" dist="38100" dir="2700000" algn="tl">
                    <a:srgbClr val="000000"/>
                  </a:outerShdw>
                </a:effectLst>
                <a:latin typeface="Times New Roman" pitchFamily="18" charset="0"/>
              </a:rPr>
              <a:t>i</a:t>
            </a:r>
            <a:r>
              <a:rPr lang="sr-Latn-CS" altLang="sr-Latn-RS" sz="2000" b="1" dirty="0">
                <a:solidFill>
                  <a:srgbClr val="FF0066"/>
                </a:solidFill>
                <a:effectLst>
                  <a:outerShdw blurRad="38100" dist="38100" dir="2700000" algn="tl">
                    <a:srgbClr val="000000"/>
                  </a:outerShdw>
                </a:effectLst>
                <a:latin typeface="Times New Roman" pitchFamily="18" charset="0"/>
              </a:rPr>
              <a:t> </a:t>
            </a:r>
            <a:r>
              <a:rPr lang="fi-FI" altLang="sr-Latn-RS" sz="2000" b="1" dirty="0">
                <a:solidFill>
                  <a:srgbClr val="FF0066"/>
                </a:solidFill>
                <a:effectLst>
                  <a:outerShdw blurRad="38100" dist="38100" dir="2700000" algn="tl">
                    <a:srgbClr val="000000"/>
                  </a:outerShdw>
                </a:effectLst>
                <a:latin typeface="Times New Roman" pitchFamily="18" charset="0"/>
              </a:rPr>
              <a:t>staklo su povoljni materijali</a:t>
            </a:r>
            <a:r>
              <a:rPr lang="fi-FI" altLang="sr-Latn-RS" sz="2000" b="1" dirty="0">
                <a:solidFill>
                  <a:srgbClr val="4D4D4D"/>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jer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nemaju</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 intenzivno </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rasejanje a sa druge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strane imaju jako intenzivnu apsorpciju </a:t>
            </a:r>
            <a:r>
              <a:rPr lang="fi-FI" altLang="sr-Latn-RS" sz="2000" b="1" dirty="0" smtClean="0">
                <a:solidFill>
                  <a:srgbClr val="333333"/>
                </a:solidFill>
                <a:effectLst>
                  <a:outerShdw blurRad="38100" dist="38100" dir="2700000" algn="tl">
                    <a:srgbClr val="000000"/>
                  </a:outerShdw>
                </a:effectLst>
                <a:latin typeface="Times New Roman" pitchFamily="18" charset="0"/>
              </a:rPr>
              <a:t>u</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I</a:t>
            </a:r>
            <a:r>
              <a:rPr lang="sr-Latn-CS" altLang="sr-Latn-RS" sz="2000" b="1" dirty="0">
                <a:solidFill>
                  <a:srgbClr val="333333"/>
                </a:solidFill>
                <a:effectLst>
                  <a:outerShdw blurRad="38100" dist="38100" dir="2700000" algn="tl">
                    <a:srgbClr val="000000"/>
                  </a:outerShdw>
                </a:effectLst>
                <a:latin typeface="Times New Roman" pitchFamily="18" charset="0"/>
              </a:rPr>
              <a:t>C</a:t>
            </a:r>
            <a:r>
              <a:rPr lang="fi-FI" altLang="sr-Latn-RS" sz="2000" b="1" dirty="0">
                <a:solidFill>
                  <a:srgbClr val="333333"/>
                </a:solidFill>
                <a:effectLst>
                  <a:outerShdw blurRad="38100" dist="38100" dir="2700000" algn="tl">
                    <a:srgbClr val="000000"/>
                  </a:outerShdw>
                </a:effectLst>
                <a:latin typeface="Times New Roman" pitchFamily="18" charset="0"/>
              </a:rPr>
              <a:t> oblasti</a:t>
            </a:r>
            <a:r>
              <a:rPr lang="sr-Latn-CS" altLang="sr-Latn-RS" sz="2000" b="1" dirty="0">
                <a:solidFill>
                  <a:srgbClr val="333333"/>
                </a:solidFill>
                <a:effectLst>
                  <a:outerShdw blurRad="38100" dist="38100" dir="2700000" algn="tl">
                    <a:srgbClr val="000000"/>
                  </a:outerShdw>
                </a:effectLst>
                <a:latin typeface="Times New Roman" pitchFamily="18" charset="0"/>
              </a:rPr>
              <a:t> (posebno u bliskoj IC)</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fi-FI" altLang="sr-Latn-RS" sz="2000" b="1" dirty="0" smtClean="0">
                <a:solidFill>
                  <a:srgbClr val="333333"/>
                </a:solidFill>
                <a:effectLst>
                  <a:outerShdw blurRad="38100" dist="38100" dir="2700000" algn="tl">
                    <a:srgbClr val="000000"/>
                  </a:outerShdw>
                </a:effectLst>
                <a:latin typeface="Times New Roman" pitchFamily="18" charset="0"/>
              </a:rPr>
              <a:t>male </a:t>
            </a:r>
            <a:r>
              <a:rPr lang="fi-FI" altLang="sr-Latn-RS" sz="2000" b="1" dirty="0">
                <a:solidFill>
                  <a:srgbClr val="333333"/>
                </a:solidFill>
                <a:effectLst>
                  <a:outerShdw blurRad="38100" dist="38100" dir="2700000" algn="tl">
                    <a:srgbClr val="000000"/>
                  </a:outerShdw>
                </a:effectLst>
                <a:latin typeface="Times New Roman" pitchFamily="18" charset="0"/>
              </a:rPr>
              <a:t>količi</a:t>
            </a:r>
            <a:r>
              <a:rPr lang="sr-Latn-CS" altLang="sr-Latn-RS" sz="2000" b="1" dirty="0">
                <a:solidFill>
                  <a:srgbClr val="333333"/>
                </a:solidFill>
                <a:effectLst>
                  <a:outerShdw blurRad="38100" dist="38100" dir="2700000" algn="tl">
                    <a:srgbClr val="000000"/>
                  </a:outerShdw>
                </a:effectLst>
                <a:latin typeface="Times New Roman" pitchFamily="18" charset="0"/>
              </a:rPr>
              <a:t>n</a:t>
            </a:r>
            <a:r>
              <a:rPr lang="fi-FI" altLang="sr-Latn-RS" sz="2000" b="1" dirty="0">
                <a:solidFill>
                  <a:srgbClr val="333333"/>
                </a:solidFill>
                <a:effectLst>
                  <a:outerShdw blurRad="38100" dist="38100" dir="2700000" algn="tl">
                    <a:srgbClr val="000000"/>
                  </a:outerShdw>
                </a:effectLst>
                <a:latin typeface="Times New Roman" pitchFamily="18" charset="0"/>
              </a:rPr>
              <a:t>e uzoraka se mogu snimati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pomoću </a:t>
            </a:r>
            <a:r>
              <a:rPr lang="fi-FI" altLang="sr-Latn-RS" sz="2000" b="1" dirty="0">
                <a:solidFill>
                  <a:srgbClr val="333333"/>
                </a:solidFill>
                <a:effectLst>
                  <a:outerShdw blurRad="38100" dist="38100" dir="2700000" algn="tl">
                    <a:srgbClr val="000000"/>
                  </a:outerShdw>
                </a:effectLst>
                <a:latin typeface="Times New Roman" pitchFamily="18" charset="0"/>
              </a:rPr>
              <a:t> mikroskopa ali</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 se mora voditi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računa o </a:t>
            </a:r>
            <a:r>
              <a:rPr lang="sr-Latn-CS" altLang="sr-Latn-RS" sz="2000" b="1" dirty="0">
                <a:solidFill>
                  <a:srgbClr val="333333"/>
                </a:solidFill>
                <a:effectLst>
                  <a:outerShdw blurRad="38100" dist="38100" dir="2700000" algn="tl">
                    <a:srgbClr val="000000"/>
                  </a:outerShdw>
                </a:effectLst>
                <a:latin typeface="Times New Roman" pitchFamily="18" charset="0"/>
              </a:rPr>
              <a:t> h</a:t>
            </a:r>
            <a:r>
              <a:rPr lang="fi-FI" altLang="sr-Latn-RS" sz="2000" b="1" dirty="0">
                <a:solidFill>
                  <a:srgbClr val="333333"/>
                </a:solidFill>
                <a:effectLst>
                  <a:outerShdw blurRad="38100" dist="38100" dir="2700000" algn="tl">
                    <a:srgbClr val="000000"/>
                  </a:outerShdw>
                </a:effectLst>
                <a:latin typeface="Times New Roman" pitchFamily="18" charset="0"/>
              </a:rPr>
              <a:t>omogenosti uzorka ili se </a:t>
            </a:r>
            <a:r>
              <a:rPr lang="fi-FI" altLang="sr-Latn-RS" sz="2000" b="1" dirty="0" smtClean="0">
                <a:solidFill>
                  <a:srgbClr val="333333"/>
                </a:solidFill>
                <a:effectLst>
                  <a:outerShdw blurRad="38100" dist="38100" dir="2700000" algn="tl">
                    <a:srgbClr val="000000"/>
                  </a:outerShdw>
                </a:effectLst>
                <a:latin typeface="Times New Roman" pitchFamily="18" charset="0"/>
              </a:rPr>
              <a:t>uzorak</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mora </a:t>
            </a:r>
            <a:r>
              <a:rPr lang="fi-FI" altLang="sr-Latn-RS" sz="2000" b="1" dirty="0">
                <a:solidFill>
                  <a:srgbClr val="333333"/>
                </a:solidFill>
                <a:effectLst>
                  <a:outerShdw blurRad="38100" dist="38100" dir="2700000" algn="tl">
                    <a:srgbClr val="000000"/>
                  </a:outerShdw>
                </a:effectLst>
                <a:latin typeface="Times New Roman" pitchFamily="18" charset="0"/>
              </a:rPr>
              <a:t>meriti na više </a:t>
            </a:r>
            <a:r>
              <a:rPr lang="sr-Latn-CS" altLang="sr-Latn-RS" sz="2000" b="1" dirty="0">
                <a:solidFill>
                  <a:srgbClr val="333333"/>
                </a:solidFill>
                <a:effectLst>
                  <a:outerShdw blurRad="38100" dist="38100" dir="2700000" algn="tl">
                    <a:srgbClr val="000000"/>
                  </a:outerShdw>
                </a:effectLst>
                <a:latin typeface="Times New Roman" pitchFamily="18" charset="0"/>
              </a:rPr>
              <a:t>me</a:t>
            </a:r>
            <a:r>
              <a:rPr lang="fi-FI" altLang="sr-Latn-RS" sz="2000" b="1" dirty="0">
                <a:solidFill>
                  <a:srgbClr val="333333"/>
                </a:solidFill>
                <a:effectLst>
                  <a:outerShdw blurRad="38100" dist="38100" dir="2700000" algn="tl">
                    <a:srgbClr val="000000"/>
                  </a:outerShdw>
                </a:effectLst>
                <a:latin typeface="Times New Roman" pitchFamily="18" charset="0"/>
              </a:rPr>
              <a:t>sta</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u</a:t>
            </a:r>
            <a:r>
              <a:rPr lang="fi-FI" altLang="sr-Latn-RS" sz="2000" b="1" dirty="0">
                <a:solidFill>
                  <a:srgbClr val="333333"/>
                </a:solidFill>
                <a:effectLst>
                  <a:outerShdw blurRad="38100" dist="38100" dir="2700000" algn="tl">
                    <a:srgbClr val="000000"/>
                  </a:outerShdw>
                </a:effectLst>
                <a:latin typeface="Times New Roman" pitchFamily="18" charset="0"/>
              </a:rPr>
              <a:t>koliko uzorak jako rasejava svetlost on </a:t>
            </a:r>
            <a:r>
              <a:rPr lang="fi-FI" altLang="sr-Latn-RS" sz="2000" b="1" dirty="0" smtClean="0">
                <a:solidFill>
                  <a:srgbClr val="333333"/>
                </a:solidFill>
                <a:effectLst>
                  <a:outerShdw blurRad="38100" dist="38100" dir="2700000" algn="tl">
                    <a:srgbClr val="000000"/>
                  </a:outerShdw>
                </a:effectLst>
                <a:latin typeface="Times New Roman" pitchFamily="18" charset="0"/>
              </a:rPr>
              <a:t>se</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može meriti u kontejnerima direktno pri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fi-FI" altLang="sr-Latn-RS" sz="2000" b="1" dirty="0">
                <a:solidFill>
                  <a:srgbClr val="333333"/>
                </a:solidFill>
                <a:effectLst>
                  <a:outerShdw blurRad="38100" dist="38100" dir="2700000" algn="tl">
                    <a:srgbClr val="000000"/>
                  </a:outerShdw>
                </a:effectLst>
                <a:latin typeface="Times New Roman" pitchFamily="18" charset="0"/>
              </a:rPr>
              <a:t>čemu oblik i boja kontejnera nisu bitni </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pPr>
            <a:endParaRPr lang="en-US" altLang="sr-Latn-RS" sz="2000" b="1" dirty="0">
              <a:solidFill>
                <a:srgbClr val="4D4D4D"/>
              </a:solidFill>
              <a:effectLst>
                <a:outerShdw blurRad="38100" dist="38100" dir="2700000" algn="tl">
                  <a:srgbClr val="000000"/>
                </a:outerShdw>
              </a:effectLst>
              <a:latin typeface="Times New Roman" pitchFamily="18" charset="0"/>
            </a:endParaRPr>
          </a:p>
        </p:txBody>
      </p:sp>
      <p:pic>
        <p:nvPicPr>
          <p:cNvPr id="672780"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457200"/>
            <a:ext cx="3962400" cy="19526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67278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276600"/>
            <a:ext cx="3648075" cy="19907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672783" name="Rectangle 15"/>
          <p:cNvSpPr>
            <a:spLocks noChangeArrowheads="1"/>
          </p:cNvSpPr>
          <p:nvPr/>
        </p:nvSpPr>
        <p:spPr bwMode="auto">
          <a:xfrm>
            <a:off x="4959350" y="2540000"/>
            <a:ext cx="372745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sz="1400">
                <a:solidFill>
                  <a:srgbClr val="333333"/>
                </a:solidFill>
                <a:effectLst>
                  <a:outerShdw blurRad="38100" dist="38100" dir="2700000" algn="tl">
                    <a:srgbClr val="000000"/>
                  </a:outerShdw>
                </a:effectLst>
                <a:latin typeface="Times New Roman" pitchFamily="18" charset="0"/>
              </a:rPr>
              <a:t>ramanski spektar supstance snimljene u staklenom kontejneru i spektar staklenog kontejnera</a:t>
            </a:r>
            <a:endParaRPr lang="en-US" altLang="sr-Latn-RS" sz="1400">
              <a:solidFill>
                <a:srgbClr val="333333"/>
              </a:solidFill>
              <a:effectLst>
                <a:outerShdw blurRad="38100" dist="38100" dir="2700000" algn="tl">
                  <a:srgbClr val="000000"/>
                </a:outerShdw>
              </a:effectLst>
              <a:latin typeface="Times New Roman" pitchFamily="18" charset="0"/>
            </a:endParaRPr>
          </a:p>
        </p:txBody>
      </p:sp>
      <p:sp>
        <p:nvSpPr>
          <p:cNvPr id="672784" name="Rectangle 16"/>
          <p:cNvSpPr>
            <a:spLocks noChangeArrowheads="1"/>
          </p:cNvSpPr>
          <p:nvPr/>
        </p:nvSpPr>
        <p:spPr bwMode="auto">
          <a:xfrm>
            <a:off x="5181600" y="5334000"/>
            <a:ext cx="30829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1400">
                <a:solidFill>
                  <a:srgbClr val="333333"/>
                </a:solidFill>
                <a:effectLst>
                  <a:outerShdw blurRad="38100" dist="38100" dir="2700000" algn="tl">
                    <a:srgbClr val="000000"/>
                  </a:outerShdw>
                </a:effectLst>
                <a:latin typeface="Times New Roman" pitchFamily="18" charset="0"/>
              </a:rPr>
              <a:t>ramanski spektar supstance snimljen bez</a:t>
            </a:r>
          </a:p>
          <a:p>
            <a:r>
              <a:rPr lang="sr-Latn-CS" altLang="sr-Latn-RS" sz="1400">
                <a:solidFill>
                  <a:srgbClr val="333333"/>
                </a:solidFill>
                <a:effectLst>
                  <a:outerShdw blurRad="38100" dist="38100" dir="2700000" algn="tl">
                    <a:srgbClr val="000000"/>
                  </a:outerShdw>
                </a:effectLst>
                <a:latin typeface="Times New Roman" pitchFamily="18" charset="0"/>
              </a:rPr>
              <a:t>staklenog kontejnera</a:t>
            </a:r>
            <a:endParaRPr lang="en-US" altLang="sr-Latn-RS" sz="140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672771">
                                            <p:txEl>
                                              <p:pRg st="1" end="1"/>
                                            </p:txEl>
                                          </p:spTgt>
                                        </p:tgtEl>
                                        <p:attrNameLst>
                                          <p:attrName>style.visibility</p:attrName>
                                        </p:attrNameLst>
                                      </p:cBhvr>
                                      <p:to>
                                        <p:strVal val="visible"/>
                                      </p:to>
                                    </p:set>
                                    <p:animEffect transition="in" filter="wipe(down)">
                                      <p:cBhvr>
                                        <p:cTn id="7" dur="500"/>
                                        <p:tgtEl>
                                          <p:spTgt spid="672771">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72771">
                                            <p:txEl>
                                              <p:pRg st="3" end="3"/>
                                            </p:txEl>
                                          </p:spTgt>
                                        </p:tgtEl>
                                        <p:attrNameLst>
                                          <p:attrName>style.visibility</p:attrName>
                                        </p:attrNameLst>
                                      </p:cBhvr>
                                      <p:to>
                                        <p:strVal val="visible"/>
                                      </p:to>
                                    </p:set>
                                    <p:animEffect transition="in" filter="wipe(down)">
                                      <p:cBhvr>
                                        <p:cTn id="10" dur="500"/>
                                        <p:tgtEl>
                                          <p:spTgt spid="672771">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72771">
                                            <p:txEl>
                                              <p:pRg st="5" end="5"/>
                                            </p:txEl>
                                          </p:spTgt>
                                        </p:tgtEl>
                                        <p:attrNameLst>
                                          <p:attrName>style.visibility</p:attrName>
                                        </p:attrNameLst>
                                      </p:cBhvr>
                                      <p:to>
                                        <p:strVal val="visible"/>
                                      </p:to>
                                    </p:set>
                                    <p:animEffect transition="in" filter="wipe(down)">
                                      <p:cBhvr>
                                        <p:cTn id="13" dur="500"/>
                                        <p:tgtEl>
                                          <p:spTgt spid="672771">
                                            <p:txEl>
                                              <p:pRg st="5" end="5"/>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672771">
                                            <p:txEl>
                                              <p:pRg st="7" end="7"/>
                                            </p:txEl>
                                          </p:spTgt>
                                        </p:tgtEl>
                                        <p:attrNameLst>
                                          <p:attrName>style.visibility</p:attrName>
                                        </p:attrNameLst>
                                      </p:cBhvr>
                                      <p:to>
                                        <p:strVal val="visible"/>
                                      </p:to>
                                    </p:set>
                                    <p:animEffect transition="in" filter="wipe(down)">
                                      <p:cBhvr>
                                        <p:cTn id="18" dur="500"/>
                                        <p:tgtEl>
                                          <p:spTgt spid="6727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383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533400"/>
            <a:ext cx="6865938" cy="56197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73840" name="Rectangle 16"/>
          <p:cNvSpPr>
            <a:spLocks noChangeArrowheads="1"/>
          </p:cNvSpPr>
          <p:nvPr/>
        </p:nvSpPr>
        <p:spPr bwMode="auto">
          <a:xfrm>
            <a:off x="3124200" y="6248400"/>
            <a:ext cx="307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333333"/>
                </a:solidFill>
                <a:effectLst>
                  <a:outerShdw blurRad="38100" dist="38100" dir="2700000" algn="tl">
                    <a:srgbClr val="000000"/>
                  </a:outerShdw>
                </a:effectLst>
                <a:latin typeface="Times New Roman" pitchFamily="18" charset="0"/>
              </a:rPr>
              <a:t>SERS spektri masnih kiselina</a:t>
            </a:r>
            <a:endParaRPr lang="en-US" altLang="sr-Latn-RS" b="1">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934" name="Rectangle 14"/>
          <p:cNvSpPr>
            <a:spLocks noChangeArrowheads="1"/>
          </p:cNvSpPr>
          <p:nvPr/>
        </p:nvSpPr>
        <p:spPr bwMode="auto">
          <a:xfrm>
            <a:off x="2133600" y="914400"/>
            <a:ext cx="5060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sr-Latn-CS" altLang="sr-Latn-RS" b="1" dirty="0">
                <a:solidFill>
                  <a:srgbClr val="4D4D4D"/>
                </a:solidFill>
                <a:effectLst>
                  <a:outerShdw blurRad="38100" dist="38100" dir="2700000" algn="tl">
                    <a:srgbClr val="000000"/>
                  </a:outerShdw>
                </a:effectLst>
                <a:latin typeface="Times New Roman" pitchFamily="18" charset="0"/>
              </a:rPr>
              <a:t>NIR SERS spektar bolesnog tkiva pankreasa (a) i </a:t>
            </a:r>
          </a:p>
          <a:p>
            <a:pPr algn="ctr"/>
            <a:r>
              <a:rPr lang="sr-Latn-CS" altLang="sr-Latn-RS" b="1" dirty="0">
                <a:solidFill>
                  <a:srgbClr val="4D4D4D"/>
                </a:solidFill>
                <a:effectLst>
                  <a:outerShdw blurRad="38100" dist="38100" dir="2700000" algn="tl">
                    <a:srgbClr val="000000"/>
                  </a:outerShdw>
                </a:effectLst>
                <a:latin typeface="Times New Roman" pitchFamily="18" charset="0"/>
              </a:rPr>
              <a:t>NR spektar istog tkiva (b)</a:t>
            </a:r>
            <a:endParaRPr lang="en-US" altLang="sr-Latn-RS" b="1" dirty="0">
              <a:solidFill>
                <a:srgbClr val="4D4D4D"/>
              </a:solidFill>
              <a:effectLst>
                <a:outerShdw blurRad="38100" dist="38100" dir="2700000" algn="tl">
                  <a:srgbClr val="000000"/>
                </a:outerShdw>
              </a:effectLst>
              <a:latin typeface="Times New Roman" pitchFamily="18" charset="0"/>
            </a:endParaRPr>
          </a:p>
        </p:txBody>
      </p:sp>
      <p:pic>
        <p:nvPicPr>
          <p:cNvPr id="977935"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4612" y="1600200"/>
            <a:ext cx="6638925" cy="437299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55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143000"/>
            <a:ext cx="7405688" cy="44577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1005573" name="Rectangle 5"/>
          <p:cNvSpPr>
            <a:spLocks noChangeArrowheads="1"/>
          </p:cNvSpPr>
          <p:nvPr/>
        </p:nvSpPr>
        <p:spPr bwMode="auto">
          <a:xfrm>
            <a:off x="3200400" y="609600"/>
            <a:ext cx="2622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333333"/>
                </a:solidFill>
                <a:effectLst>
                  <a:outerShdw blurRad="38100" dist="38100" dir="2700000" algn="tl">
                    <a:srgbClr val="000000"/>
                  </a:outerShdw>
                </a:effectLst>
                <a:latin typeface="Times New Roman" pitchFamily="18" charset="0"/>
              </a:rPr>
              <a:t>SERS spektri makrofaga</a:t>
            </a:r>
            <a:endParaRPr lang="en-US" altLang="sr-Latn-RS" b="1">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9618" name="Rectangle 2"/>
          <p:cNvSpPr>
            <a:spLocks noGrp="1" noChangeArrowheads="1"/>
          </p:cNvSpPr>
          <p:nvPr>
            <p:ph type="body" idx="1"/>
          </p:nvPr>
        </p:nvSpPr>
        <p:spPr>
          <a:xfrm>
            <a:off x="457200" y="152400"/>
            <a:ext cx="8229600" cy="6172200"/>
          </a:xfrm>
        </p:spPr>
        <p:txBody>
          <a:bodyPr/>
          <a:lstStyle/>
          <a:p>
            <a:pPr>
              <a:lnSpc>
                <a:spcPct val="80000"/>
              </a:lnSpc>
              <a:buFontTx/>
              <a:buNone/>
            </a:pPr>
            <a:r>
              <a:rPr lang="sr-Latn-CS" altLang="sr-Latn-RS" sz="2500" b="1" u="sng" dirty="0">
                <a:solidFill>
                  <a:srgbClr val="333333"/>
                </a:solidFill>
                <a:effectLst>
                  <a:outerShdw blurRad="38100" dist="38100" dir="2700000" algn="tl">
                    <a:srgbClr val="000000"/>
                  </a:outerShdw>
                </a:effectLst>
                <a:latin typeface="Times New Roman" pitchFamily="18" charset="0"/>
              </a:rPr>
              <a:t>Nedostatci biosenzora na principu SRP</a:t>
            </a:r>
          </a:p>
          <a:p>
            <a:pPr>
              <a:lnSpc>
                <a:spcPct val="80000"/>
              </a:lnSpc>
              <a:buFontTx/>
              <a:buNone/>
            </a:pPr>
            <a:endParaRPr lang="sr-Latn-CS" altLang="sr-Latn-RS" sz="25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često </a:t>
            </a:r>
            <a:r>
              <a:rPr lang="sr-Latn-CS" altLang="sr-Latn-RS" sz="2200" b="1" dirty="0">
                <a:solidFill>
                  <a:srgbClr val="333333"/>
                </a:solidFill>
                <a:effectLst>
                  <a:outerShdw blurRad="38100" dist="38100" dir="2700000" algn="tl">
                    <a:srgbClr val="000000"/>
                  </a:outerShdw>
                </a:effectLst>
                <a:latin typeface="Times New Roman" pitchFamily="18" charset="0"/>
              </a:rPr>
              <a:t>prisutna </a:t>
            </a:r>
            <a:r>
              <a:rPr lang="en-US" altLang="sr-Latn-RS" sz="2200" b="1" dirty="0" err="1">
                <a:solidFill>
                  <a:srgbClr val="FF0066"/>
                </a:solidFill>
                <a:effectLst>
                  <a:outerShdw blurRad="38100" dist="38100" dir="2700000" algn="tl">
                    <a:srgbClr val="000000"/>
                  </a:outerShdw>
                </a:effectLst>
                <a:latin typeface="Times New Roman" pitchFamily="18" charset="0"/>
              </a:rPr>
              <a:t>nereproduktivnost</a:t>
            </a:r>
            <a:r>
              <a:rPr lang="en-U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faktora</a:t>
            </a:r>
            <a:r>
              <a:rPr lang="en-U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pojačanja</a:t>
            </a:r>
            <a:endParaRPr lang="sr-Latn-CS" altLang="sr-Latn-RS" sz="22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b</a:t>
            </a:r>
            <a:r>
              <a:rPr lang="en-US" altLang="sr-Latn-RS" sz="2200" b="1" dirty="0" err="1">
                <a:solidFill>
                  <a:srgbClr val="333333"/>
                </a:solidFill>
                <a:effectLst>
                  <a:outerShdw blurRad="38100" dist="38100" dir="2700000" algn="tl">
                    <a:srgbClr val="000000"/>
                  </a:outerShdw>
                </a:effectLst>
                <a:latin typeface="Times New Roman" pitchFamily="18" charset="0"/>
              </a:rPr>
              <a:t>rojni</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primeri</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pokazuju</a:t>
            </a:r>
            <a:r>
              <a:rPr lang="en-US" altLang="sr-Latn-RS" sz="2200" b="1" dirty="0">
                <a:solidFill>
                  <a:srgbClr val="333333"/>
                </a:solidFill>
                <a:effectLst>
                  <a:outerShdw blurRad="38100" dist="38100" dir="2700000" algn="tl">
                    <a:srgbClr val="000000"/>
                  </a:outerShdw>
                </a:effectLst>
                <a:latin typeface="Times New Roman" pitchFamily="18" charset="0"/>
              </a:rPr>
              <a:t> da </a:t>
            </a:r>
            <a:r>
              <a:rPr lang="en-US" altLang="sr-Latn-RS" sz="2200" b="1" dirty="0" err="1">
                <a:solidFill>
                  <a:srgbClr val="333333"/>
                </a:solidFill>
                <a:effectLst>
                  <a:outerShdw blurRad="38100" dist="38100" dir="2700000" algn="tl">
                    <a:srgbClr val="000000"/>
                  </a:outerShdw>
                </a:effectLst>
                <a:latin typeface="Times New Roman" pitchFamily="18" charset="0"/>
              </a:rPr>
              <a:t>isti</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supstrat</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pokazuje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nešto</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drukčije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performanse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smtClean="0">
                <a:solidFill>
                  <a:srgbClr val="333333"/>
                </a:solidFill>
                <a:effectLst>
                  <a:outerShdw blurRad="38100" dist="38100" dir="2700000" algn="tl">
                    <a:srgbClr val="000000"/>
                  </a:outerShdw>
                </a:effectLst>
                <a:latin typeface="Times New Roman" pitchFamily="18" charset="0"/>
              </a:rPr>
              <a:t>u</a:t>
            </a:r>
            <a:r>
              <a:rPr lang="sr-Latn-C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različitim</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laboratorijama</a:t>
            </a:r>
            <a:r>
              <a:rPr lang="en-US" altLang="sr-Latn-RS" sz="2200" b="1" dirty="0">
                <a:solidFill>
                  <a:srgbClr val="333333"/>
                </a:solidFill>
                <a:effectLst>
                  <a:outerShdw blurRad="38100" dist="38100" dir="2700000" algn="tl">
                    <a:srgbClr val="000000"/>
                  </a:outerShdw>
                </a:effectLst>
                <a:latin typeface="Times New Roman" pitchFamily="18" charset="0"/>
              </a:rPr>
              <a:t> </a:t>
            </a: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p</a:t>
            </a:r>
            <a:r>
              <a:rPr lang="en-US" altLang="sr-Latn-RS" sz="2200" b="1" dirty="0" err="1">
                <a:solidFill>
                  <a:srgbClr val="333333"/>
                </a:solidFill>
                <a:effectLst>
                  <a:outerShdw blurRad="38100" dist="38100" dir="2700000" algn="tl">
                    <a:srgbClr val="000000"/>
                  </a:outerShdw>
                </a:effectLst>
                <a:latin typeface="Times New Roman" pitchFamily="18" charset="0"/>
              </a:rPr>
              <a:t>oznato</a:t>
            </a:r>
            <a:r>
              <a:rPr lang="en-US" altLang="sr-Latn-RS" sz="2200" b="1" dirty="0">
                <a:solidFill>
                  <a:srgbClr val="333333"/>
                </a:solidFill>
                <a:effectLst>
                  <a:outerShdw blurRad="38100" dist="38100" dir="2700000" algn="tl">
                    <a:srgbClr val="000000"/>
                  </a:outerShdw>
                </a:effectLst>
                <a:latin typeface="Times New Roman" pitchFamily="18" charset="0"/>
              </a:rPr>
              <a:t> je da </a:t>
            </a:r>
            <a:r>
              <a:rPr lang="en-US" altLang="sr-Latn-RS" sz="2200" b="1" dirty="0" err="1">
                <a:solidFill>
                  <a:srgbClr val="333333"/>
                </a:solidFill>
                <a:effectLst>
                  <a:outerShdw blurRad="38100" dist="38100" dir="2700000" algn="tl">
                    <a:srgbClr val="000000"/>
                  </a:outerShdw>
                </a:effectLst>
                <a:latin typeface="Times New Roman" pitchFamily="18" charset="0"/>
              </a:rPr>
              <a:t>veoma</a:t>
            </a:r>
            <a:r>
              <a:rPr lang="en-US" altLang="sr-Latn-RS" sz="2200" b="1" dirty="0">
                <a:solidFill>
                  <a:srgbClr val="333333"/>
                </a:solidFill>
                <a:effectLst>
                  <a:outerShdw blurRad="38100" dist="38100" dir="2700000" algn="tl">
                    <a:srgbClr val="000000"/>
                  </a:outerShdw>
                </a:effectLst>
                <a:latin typeface="Times New Roman" pitchFamily="18" charset="0"/>
              </a:rPr>
              <a:t> male </a:t>
            </a:r>
            <a:r>
              <a:rPr lang="en-US" altLang="sr-Latn-RS" sz="2200" b="1" dirty="0" err="1">
                <a:solidFill>
                  <a:srgbClr val="333333"/>
                </a:solidFill>
                <a:effectLst>
                  <a:outerShdw blurRad="38100" dist="38100" dir="2700000" algn="tl">
                    <a:srgbClr val="000000"/>
                  </a:outerShdw>
                </a:effectLst>
                <a:latin typeface="Times New Roman" pitchFamily="18" charset="0"/>
              </a:rPr>
              <a:t>promene</a:t>
            </a:r>
            <a:r>
              <a:rPr lang="en-US" altLang="sr-Latn-RS" sz="2200" b="1" dirty="0">
                <a:solidFill>
                  <a:srgbClr val="333333"/>
                </a:solidFill>
                <a:effectLst>
                  <a:outerShdw blurRad="38100" dist="38100" dir="2700000" algn="tl">
                    <a:srgbClr val="000000"/>
                  </a:outerShdw>
                </a:effectLst>
                <a:latin typeface="Times New Roman" pitchFamily="18" charset="0"/>
              </a:rPr>
              <a:t> u </a:t>
            </a:r>
            <a:r>
              <a:rPr lang="en-US" altLang="sr-Latn-RS" sz="2200" b="1" dirty="0" err="1" smtClean="0">
                <a:solidFill>
                  <a:srgbClr val="333333"/>
                </a:solidFill>
                <a:effectLst>
                  <a:outerShdw blurRad="38100" dist="38100" dir="2700000" algn="tl">
                    <a:srgbClr val="000000"/>
                  </a:outerShdw>
                </a:effectLst>
                <a:latin typeface="Times New Roman" pitchFamily="18" charset="0"/>
              </a:rPr>
              <a:t>nanostruktu</a:t>
            </a:r>
            <a:r>
              <a:rPr lang="sr-Latn-RS" altLang="sr-Latn-RS" sz="2200" b="1" dirty="0" smtClean="0">
                <a:solidFill>
                  <a:srgbClr val="333333"/>
                </a:solidFill>
                <a:effectLst>
                  <a:outerShdw blurRad="38100" dist="38100" dir="2700000" algn="tl">
                    <a:srgbClr val="000000"/>
                  </a:outerShdw>
                </a:effectLst>
                <a:latin typeface="Times New Roman" pitchFamily="18" charset="0"/>
              </a:rPr>
              <a:t>risanim </a:t>
            </a:r>
            <a:r>
              <a:rPr lang="en-US" altLang="sr-Latn-RS" sz="2200" b="1" dirty="0" err="1" smtClean="0">
                <a:solidFill>
                  <a:srgbClr val="333333"/>
                </a:solidFill>
                <a:effectLst>
                  <a:outerShdw blurRad="38100" dist="38100" dir="2700000" algn="tl">
                    <a:srgbClr val="000000"/>
                  </a:outerShdw>
                </a:effectLst>
                <a:latin typeface="Times New Roman" pitchFamily="18" charset="0"/>
              </a:rPr>
              <a:t>plemenitim</a:t>
            </a:r>
            <a:r>
              <a:rPr lang="en-U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rPr>
              <a:t>metalima</a:t>
            </a:r>
            <a:r>
              <a:rPr lang="sr-Latn-C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rPr>
              <a:t>vode</a:t>
            </a:r>
            <a:r>
              <a:rPr lang="en-U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a:solidFill>
                  <a:srgbClr val="333333"/>
                </a:solidFill>
                <a:effectLst>
                  <a:outerShdw blurRad="38100" dist="38100" dir="2700000" algn="tl">
                    <a:srgbClr val="000000"/>
                  </a:outerShdw>
                </a:effectLst>
                <a:latin typeface="Times New Roman" pitchFamily="18" charset="0"/>
              </a:rPr>
              <a:t>do</a:t>
            </a:r>
            <a:r>
              <a:rPr lang="sr-Latn-C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rPr>
              <a:t>znatnih</a:t>
            </a:r>
            <a:r>
              <a:rPr lang="en-U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promena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uslova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rezonancije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lokalnih</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površinskih</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plazmona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rPr>
              <a:t>što</a:t>
            </a:r>
            <a:r>
              <a:rPr lang="sr-Latn-C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utiče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na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faktor</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pojačanja</a:t>
            </a: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s </a:t>
            </a:r>
            <a:r>
              <a:rPr lang="en-US" altLang="sr-Latn-RS" sz="2200" b="1" dirty="0" err="1">
                <a:solidFill>
                  <a:srgbClr val="333333"/>
                </a:solidFill>
                <a:effectLst>
                  <a:outerShdw blurRad="38100" dist="38100" dir="2700000" algn="tl">
                    <a:srgbClr val="000000"/>
                  </a:outerShdw>
                </a:effectLst>
                <a:latin typeface="Times New Roman" pitchFamily="18" charset="0"/>
              </a:rPr>
              <a:t>obzirom</a:t>
            </a:r>
            <a:r>
              <a:rPr lang="en-US" altLang="sr-Latn-RS" sz="2200" b="1" dirty="0">
                <a:solidFill>
                  <a:srgbClr val="333333"/>
                </a:solidFill>
                <a:effectLst>
                  <a:outerShdw blurRad="38100" dist="38100" dir="2700000" algn="tl">
                    <a:srgbClr val="000000"/>
                  </a:outerShdw>
                </a:effectLst>
                <a:latin typeface="Times New Roman" pitchFamily="18" charset="0"/>
              </a:rPr>
              <a:t> da je </a:t>
            </a:r>
            <a:r>
              <a:rPr lang="en-US" altLang="sr-Latn-RS" sz="2200" b="1" dirty="0" err="1">
                <a:solidFill>
                  <a:srgbClr val="333333"/>
                </a:solidFill>
                <a:effectLst>
                  <a:outerShdw blurRad="38100" dist="38100" dir="2700000" algn="tl">
                    <a:srgbClr val="000000"/>
                  </a:outerShdw>
                </a:effectLst>
                <a:latin typeface="Times New Roman" pitchFamily="18" charset="0"/>
              </a:rPr>
              <a:t>efikasni</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presek</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fluorescencije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znatno</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veći</a:t>
            </a:r>
            <a:r>
              <a:rPr lang="en-US" altLang="sr-Latn-RS" sz="2200" b="1" dirty="0">
                <a:solidFill>
                  <a:srgbClr val="333333"/>
                </a:solidFill>
                <a:effectLst>
                  <a:outerShdw blurRad="38100" dist="38100" dir="2700000" algn="tl">
                    <a:srgbClr val="000000"/>
                  </a:outerShdw>
                </a:effectLst>
                <a:latin typeface="Times New Roman" pitchFamily="18" charset="0"/>
              </a:rPr>
              <a:t> od </a:t>
            </a:r>
            <a:r>
              <a:rPr lang="en-US" altLang="sr-Latn-RS" sz="2200" b="1" dirty="0" err="1">
                <a:solidFill>
                  <a:srgbClr val="333333"/>
                </a:solidFill>
                <a:effectLst>
                  <a:outerShdw blurRad="38100" dist="38100" dir="2700000" algn="tl">
                    <a:srgbClr val="000000"/>
                  </a:outerShdw>
                </a:effectLst>
                <a:latin typeface="Times New Roman" pitchFamily="18" charset="0"/>
              </a:rPr>
              <a:t>efikasnog</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rPr>
              <a:t>preseka</a:t>
            </a:r>
            <a:r>
              <a:rPr lang="sr-Latn-C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ramanskog</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rasejanja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čak</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i</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vrlo</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slaba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fluorescencija</a:t>
            </a:r>
            <a:r>
              <a:rPr lang="en-U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može</a:t>
            </a:r>
            <a:r>
              <a:rPr lang="en-U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ometati</a:t>
            </a:r>
            <a:r>
              <a:rPr lang="en-U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ili</a:t>
            </a:r>
            <a:r>
              <a:rPr lang="en-U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čak</a:t>
            </a:r>
            <a:r>
              <a:rPr lang="en-U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smtClean="0">
                <a:solidFill>
                  <a:srgbClr val="FF0066"/>
                </a:solidFill>
                <a:effectLst>
                  <a:outerShdw blurRad="38100" dist="38100" dir="2700000" algn="tl">
                    <a:srgbClr val="000000"/>
                  </a:outerShdw>
                </a:effectLst>
                <a:latin typeface="Times New Roman" pitchFamily="18" charset="0"/>
              </a:rPr>
              <a:t>potpuno</a:t>
            </a:r>
            <a:r>
              <a:rPr lang="en-US" altLang="sr-Latn-RS" sz="2200" b="1" dirty="0" smtClean="0">
                <a:solidFill>
                  <a:srgbClr val="FF0066"/>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zakloniti</a:t>
            </a:r>
            <a:r>
              <a:rPr lang="en-US" altLang="sr-Latn-RS" sz="2200" b="1" dirty="0">
                <a:solidFill>
                  <a:srgbClr val="FF0066"/>
                </a:solidFill>
                <a:effectLst>
                  <a:outerShdw blurRad="38100" dist="38100" dir="2700000" algn="tl">
                    <a:srgbClr val="000000"/>
                  </a:outerShdw>
                </a:effectLst>
                <a:latin typeface="Times New Roman" pitchFamily="18" charset="0"/>
              </a:rPr>
              <a:t> SERS signal</a:t>
            </a:r>
            <a:r>
              <a:rPr lang="sr-Latn-CS" altLang="sr-Latn-RS" sz="2200" b="1" dirty="0">
                <a:solidFill>
                  <a:srgbClr val="FF0066"/>
                </a:solidFill>
                <a:effectLst>
                  <a:outerShdw blurRad="38100" dist="38100" dir="2700000" algn="tl">
                    <a:srgbClr val="000000"/>
                  </a:outerShdw>
                </a:effectLst>
                <a:latin typeface="Times New Roman" pitchFamily="18" charset="0"/>
              </a:rPr>
              <a:t> </a:t>
            </a:r>
            <a:r>
              <a:rPr lang="sr-Latn-CS" altLang="sr-Latn-RS" sz="2200" b="1" dirty="0" smtClean="0">
                <a:solidFill>
                  <a:srgbClr val="333333"/>
                </a:solidFill>
                <a:effectLst>
                  <a:outerShdw blurRad="38100" dist="38100" dir="2700000" algn="tl">
                    <a:srgbClr val="000000"/>
                  </a:outerShdw>
                </a:effectLst>
                <a:latin typeface="Times New Roman" pitchFamily="18" charset="0"/>
              </a:rPr>
              <a:t>(o</a:t>
            </a:r>
            <a:r>
              <a:rPr lang="en-US" altLang="sr-Latn-RS" sz="2200" b="1" dirty="0" err="1">
                <a:solidFill>
                  <a:srgbClr val="333333"/>
                </a:solidFill>
                <a:effectLst>
                  <a:outerShdw blurRad="38100" dist="38100" dir="2700000" algn="tl">
                    <a:srgbClr val="000000"/>
                  </a:outerShdw>
                </a:effectLst>
                <a:latin typeface="Times New Roman" pitchFamily="18" charset="0"/>
              </a:rPr>
              <a:t>vaj</a:t>
            </a:r>
            <a:r>
              <a:rPr lang="en-US" altLang="sr-Latn-RS" sz="2200" b="1" dirty="0">
                <a:solidFill>
                  <a:srgbClr val="333333"/>
                </a:solidFill>
                <a:effectLst>
                  <a:outerShdw blurRad="38100" dist="38100" dir="2700000" algn="tl">
                    <a:srgbClr val="000000"/>
                  </a:outerShdw>
                </a:effectLst>
                <a:latin typeface="Times New Roman" pitchFamily="18" charset="0"/>
              </a:rPr>
              <a:t> problem se </a:t>
            </a:r>
            <a:r>
              <a:rPr lang="en-US" altLang="sr-Latn-RS" sz="2200" b="1" dirty="0" err="1">
                <a:solidFill>
                  <a:srgbClr val="333333"/>
                </a:solidFill>
                <a:effectLst>
                  <a:outerShdw blurRad="38100" dist="38100" dir="2700000" algn="tl">
                    <a:srgbClr val="000000"/>
                  </a:outerShdw>
                </a:effectLst>
                <a:latin typeface="Times New Roman" pitchFamily="18" charset="0"/>
              </a:rPr>
              <a:t>prevazilazi</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korišćenjem</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lasera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rPr>
              <a:t>koji</a:t>
            </a:r>
            <a:r>
              <a:rPr lang="en-U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emituju</a:t>
            </a:r>
            <a:r>
              <a:rPr lang="en-US" altLang="sr-Latn-RS" sz="2200" b="1" dirty="0">
                <a:solidFill>
                  <a:srgbClr val="333333"/>
                </a:solidFill>
                <a:effectLst>
                  <a:outerShdw blurRad="38100" dist="38100" dir="2700000" algn="tl">
                    <a:srgbClr val="000000"/>
                  </a:outerShdw>
                </a:effectLst>
                <a:latin typeface="Times New Roman" pitchFamily="18" charset="0"/>
              </a:rPr>
              <a:t> u IC </a:t>
            </a:r>
            <a:r>
              <a:rPr lang="en-US" altLang="sr-Latn-RS" sz="2200" b="1" dirty="0" err="1">
                <a:solidFill>
                  <a:srgbClr val="333333"/>
                </a:solidFill>
                <a:effectLst>
                  <a:outerShdw blurRad="38100" dist="38100" dir="2700000" algn="tl">
                    <a:srgbClr val="000000"/>
                  </a:outerShdw>
                </a:effectLst>
                <a:latin typeface="Times New Roman" pitchFamily="18" charset="0"/>
              </a:rPr>
              <a:t>oblasti</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spektra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ili</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rPr>
              <a:t>metalnih</a:t>
            </a:r>
            <a:r>
              <a:rPr lang="en-U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površine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koje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gase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emisiju</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sr-Latn-C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fluorofora</a:t>
            </a:r>
            <a:r>
              <a:rPr lang="sr-Latn-CS" altLang="sr-Latn-RS" sz="2200" b="1" dirty="0">
                <a:solidFill>
                  <a:srgbClr val="333333"/>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i </a:t>
            </a:r>
            <a:r>
              <a:rPr lang="en-US" altLang="sr-Latn-RS" sz="2200" b="1" dirty="0" err="1">
                <a:solidFill>
                  <a:srgbClr val="333333"/>
                </a:solidFill>
                <a:effectLst>
                  <a:outerShdw blurRad="38100" dist="38100" dir="2700000" algn="tl">
                    <a:srgbClr val="000000"/>
                  </a:outerShdw>
                </a:effectLst>
                <a:latin typeface="Times New Roman" pitchFamily="18" charset="0"/>
              </a:rPr>
              <a:t>slučaju</a:t>
            </a:r>
            <a:r>
              <a:rPr lang="en-US" altLang="sr-Latn-RS" sz="2200" b="1" dirty="0">
                <a:solidFill>
                  <a:srgbClr val="333333"/>
                </a:solidFill>
                <a:effectLst>
                  <a:outerShdw blurRad="38100" dist="38100" dir="2700000" algn="tl">
                    <a:srgbClr val="000000"/>
                  </a:outerShdw>
                </a:effectLst>
                <a:latin typeface="Times New Roman" pitchFamily="18" charset="0"/>
              </a:rPr>
              <a:t> da </a:t>
            </a:r>
            <a:r>
              <a:rPr lang="en-US" altLang="sr-Latn-RS" sz="2200" b="1" dirty="0" err="1">
                <a:solidFill>
                  <a:srgbClr val="333333"/>
                </a:solidFill>
                <a:effectLst>
                  <a:outerShdw blurRad="38100" dist="38100" dir="2700000" algn="tl">
                    <a:srgbClr val="000000"/>
                  </a:outerShdw>
                </a:effectLst>
                <a:latin typeface="Times New Roman" pitchFamily="18" charset="0"/>
              </a:rPr>
              <a:t>fluorofora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nije</a:t>
            </a:r>
            <a:r>
              <a:rPr lang="en-US" altLang="sr-Latn-RS" sz="2200" b="1" dirty="0">
                <a:solidFill>
                  <a:srgbClr val="333333"/>
                </a:solidFill>
                <a:effectLst>
                  <a:outerShdw blurRad="38100" dist="38100" dir="2700000" algn="tl">
                    <a:srgbClr val="000000"/>
                  </a:outerShdw>
                </a:effectLst>
                <a:latin typeface="Times New Roman" pitchFamily="18" charset="0"/>
              </a:rPr>
              <a:t> u </a:t>
            </a:r>
            <a:r>
              <a:rPr lang="en-US" altLang="sr-Latn-RS" sz="2200" b="1" dirty="0" err="1">
                <a:solidFill>
                  <a:srgbClr val="333333"/>
                </a:solidFill>
                <a:effectLst>
                  <a:outerShdw blurRad="38100" dist="38100" dir="2700000" algn="tl">
                    <a:srgbClr val="000000"/>
                  </a:outerShdw>
                </a:effectLst>
                <a:latin typeface="Times New Roman" pitchFamily="18" charset="0"/>
              </a:rPr>
              <a:t>direktnom</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kontaktu</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sa</a:t>
            </a:r>
            <a:r>
              <a:rPr lang="en-US" altLang="sr-Latn-RS" sz="2200" b="1" dirty="0">
                <a:solidFill>
                  <a:srgbClr val="333333"/>
                </a:solidFill>
                <a:effectLst>
                  <a:outerShdw blurRad="38100" dist="38100" dir="2700000" algn="tl">
                    <a:srgbClr val="000000"/>
                  </a:outerShdw>
                </a:effectLst>
                <a:latin typeface="Times New Roman" pitchFamily="18" charset="0"/>
              </a:rPr>
              <a:t> SERS </a:t>
            </a:r>
            <a:r>
              <a:rPr lang="en-US" altLang="sr-Latn-RS" sz="2200" b="1" dirty="0" err="1">
                <a:solidFill>
                  <a:srgbClr val="333333"/>
                </a:solidFill>
                <a:effectLst>
                  <a:outerShdw blurRad="38100" dist="38100" dir="2700000" algn="tl">
                    <a:srgbClr val="000000"/>
                  </a:outerShdw>
                </a:effectLst>
                <a:latin typeface="Times New Roman" pitchFamily="18" charset="0"/>
              </a:rPr>
              <a:t>supstratom</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i</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rPr>
              <a:t>dalje</a:t>
            </a:r>
            <a:r>
              <a:rPr lang="sr-Latn-C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može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doći</a:t>
            </a:r>
            <a:r>
              <a:rPr lang="en-US" altLang="sr-Latn-RS" sz="2200" b="1" dirty="0">
                <a:solidFill>
                  <a:srgbClr val="333333"/>
                </a:solidFill>
                <a:effectLst>
                  <a:outerShdw blurRad="38100" dist="38100" dir="2700000" algn="tl">
                    <a:srgbClr val="000000"/>
                  </a:outerShdw>
                </a:effectLst>
                <a:latin typeface="Times New Roman" pitchFamily="18" charset="0"/>
              </a:rPr>
              <a:t> do </a:t>
            </a:r>
            <a:r>
              <a:rPr lang="en-US" altLang="sr-Latn-RS" sz="2200" b="1" dirty="0" err="1">
                <a:solidFill>
                  <a:srgbClr val="FF0066"/>
                </a:solidFill>
                <a:effectLst>
                  <a:outerShdw blurRad="38100" dist="38100" dir="2700000" algn="tl">
                    <a:srgbClr val="000000"/>
                  </a:outerShdw>
                </a:effectLst>
                <a:latin typeface="Times New Roman" pitchFamily="18" charset="0"/>
              </a:rPr>
              <a:t>pozadinske</a:t>
            </a:r>
            <a:r>
              <a:rPr lang="en-U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fluorescencije</a:t>
            </a:r>
            <a:endParaRPr lang="sr-Latn-CS" altLang="sr-Latn-RS" sz="22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18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879618">
                                            <p:txEl>
                                              <p:pRg st="0" end="0"/>
                                            </p:txEl>
                                          </p:spTgt>
                                        </p:tgtEl>
                                        <p:attrNameLst>
                                          <p:attrName>style.visibility</p:attrName>
                                        </p:attrNameLst>
                                      </p:cBhvr>
                                      <p:to>
                                        <p:strVal val="visible"/>
                                      </p:to>
                                    </p:set>
                                    <p:animEffect transition="in" filter="strips(downLeft)">
                                      <p:cBhvr>
                                        <p:cTn id="7" dur="500"/>
                                        <p:tgtEl>
                                          <p:spTgt spid="879618">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879618">
                                            <p:txEl>
                                              <p:pRg st="2" end="2"/>
                                            </p:txEl>
                                          </p:spTgt>
                                        </p:tgtEl>
                                        <p:attrNameLst>
                                          <p:attrName>style.visibility</p:attrName>
                                        </p:attrNameLst>
                                      </p:cBhvr>
                                      <p:to>
                                        <p:strVal val="visible"/>
                                      </p:to>
                                    </p:set>
                                    <p:animEffect transition="in" filter="strips(downLeft)">
                                      <p:cBhvr>
                                        <p:cTn id="10" dur="500"/>
                                        <p:tgtEl>
                                          <p:spTgt spid="879618">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879618">
                                            <p:txEl>
                                              <p:pRg st="4" end="4"/>
                                            </p:txEl>
                                          </p:spTgt>
                                        </p:tgtEl>
                                        <p:attrNameLst>
                                          <p:attrName>style.visibility</p:attrName>
                                        </p:attrNameLst>
                                      </p:cBhvr>
                                      <p:to>
                                        <p:strVal val="visible"/>
                                      </p:to>
                                    </p:set>
                                    <p:animEffect transition="in" filter="strips(downLeft)">
                                      <p:cBhvr>
                                        <p:cTn id="13" dur="500"/>
                                        <p:tgtEl>
                                          <p:spTgt spid="879618">
                                            <p:txEl>
                                              <p:pRg st="4" end="4"/>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879618">
                                            <p:txEl>
                                              <p:pRg st="6" end="6"/>
                                            </p:txEl>
                                          </p:spTgt>
                                        </p:tgtEl>
                                        <p:attrNameLst>
                                          <p:attrName>style.visibility</p:attrName>
                                        </p:attrNameLst>
                                      </p:cBhvr>
                                      <p:to>
                                        <p:strVal val="visible"/>
                                      </p:to>
                                    </p:set>
                                    <p:animEffect transition="in" filter="strips(downLeft)">
                                      <p:cBhvr>
                                        <p:cTn id="16" dur="500"/>
                                        <p:tgtEl>
                                          <p:spTgt spid="879618">
                                            <p:txEl>
                                              <p:pRg st="6" end="6"/>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879618">
                                            <p:txEl>
                                              <p:pRg st="8" end="8"/>
                                            </p:txEl>
                                          </p:spTgt>
                                        </p:tgtEl>
                                        <p:attrNameLst>
                                          <p:attrName>style.visibility</p:attrName>
                                        </p:attrNameLst>
                                      </p:cBhvr>
                                      <p:to>
                                        <p:strVal val="visible"/>
                                      </p:to>
                                    </p:set>
                                    <p:anim calcmode="lin" valueType="num">
                                      <p:cBhvr>
                                        <p:cTn id="21" dur="1000" fill="hold"/>
                                        <p:tgtEl>
                                          <p:spTgt spid="879618">
                                            <p:txEl>
                                              <p:pRg st="8" end="8"/>
                                            </p:txEl>
                                          </p:spTgt>
                                        </p:tgtEl>
                                        <p:attrNameLst>
                                          <p:attrName>ppt_w</p:attrName>
                                        </p:attrNameLst>
                                      </p:cBhvr>
                                      <p:tavLst>
                                        <p:tav tm="0">
                                          <p:val>
                                            <p:strVal val="#ppt_w*0.70"/>
                                          </p:val>
                                        </p:tav>
                                        <p:tav tm="100000">
                                          <p:val>
                                            <p:strVal val="#ppt_w"/>
                                          </p:val>
                                        </p:tav>
                                      </p:tavLst>
                                    </p:anim>
                                    <p:anim calcmode="lin" valueType="num">
                                      <p:cBhvr>
                                        <p:cTn id="22" dur="1000" fill="hold"/>
                                        <p:tgtEl>
                                          <p:spTgt spid="879618">
                                            <p:txEl>
                                              <p:pRg st="8" end="8"/>
                                            </p:txEl>
                                          </p:spTgt>
                                        </p:tgtEl>
                                        <p:attrNameLst>
                                          <p:attrName>ppt_h</p:attrName>
                                        </p:attrNameLst>
                                      </p:cBhvr>
                                      <p:tavLst>
                                        <p:tav tm="0">
                                          <p:val>
                                            <p:strVal val="#ppt_h"/>
                                          </p:val>
                                        </p:tav>
                                        <p:tav tm="100000">
                                          <p:val>
                                            <p:strVal val="#ppt_h"/>
                                          </p:val>
                                        </p:tav>
                                      </p:tavLst>
                                    </p:anim>
                                    <p:animEffect transition="in" filter="fade">
                                      <p:cBhvr>
                                        <p:cTn id="23" dur="1000"/>
                                        <p:tgtEl>
                                          <p:spTgt spid="879618">
                                            <p:txEl>
                                              <p:pRg st="8" end="8"/>
                                            </p:txEl>
                                          </p:spTgt>
                                        </p:tgtEl>
                                      </p:cBhvr>
                                    </p:animEffect>
                                  </p:childTnLst>
                                </p:cTn>
                              </p:par>
                              <p:par>
                                <p:cTn id="24" presetID="55" presetClass="entr" presetSubtype="0" fill="hold" nodeType="withEffect">
                                  <p:stCondLst>
                                    <p:cond delay="0"/>
                                  </p:stCondLst>
                                  <p:childTnLst>
                                    <p:set>
                                      <p:cBhvr>
                                        <p:cTn id="25" dur="1" fill="hold">
                                          <p:stCondLst>
                                            <p:cond delay="0"/>
                                          </p:stCondLst>
                                        </p:cTn>
                                        <p:tgtEl>
                                          <p:spTgt spid="879618">
                                            <p:txEl>
                                              <p:pRg st="10" end="10"/>
                                            </p:txEl>
                                          </p:spTgt>
                                        </p:tgtEl>
                                        <p:attrNameLst>
                                          <p:attrName>style.visibility</p:attrName>
                                        </p:attrNameLst>
                                      </p:cBhvr>
                                      <p:to>
                                        <p:strVal val="visible"/>
                                      </p:to>
                                    </p:set>
                                    <p:anim calcmode="lin" valueType="num">
                                      <p:cBhvr>
                                        <p:cTn id="26" dur="1000" fill="hold"/>
                                        <p:tgtEl>
                                          <p:spTgt spid="879618">
                                            <p:txEl>
                                              <p:pRg st="10" end="10"/>
                                            </p:txEl>
                                          </p:spTgt>
                                        </p:tgtEl>
                                        <p:attrNameLst>
                                          <p:attrName>ppt_w</p:attrName>
                                        </p:attrNameLst>
                                      </p:cBhvr>
                                      <p:tavLst>
                                        <p:tav tm="0">
                                          <p:val>
                                            <p:strVal val="#ppt_w*0.70"/>
                                          </p:val>
                                        </p:tav>
                                        <p:tav tm="100000">
                                          <p:val>
                                            <p:strVal val="#ppt_w"/>
                                          </p:val>
                                        </p:tav>
                                      </p:tavLst>
                                    </p:anim>
                                    <p:anim calcmode="lin" valueType="num">
                                      <p:cBhvr>
                                        <p:cTn id="27" dur="1000" fill="hold"/>
                                        <p:tgtEl>
                                          <p:spTgt spid="879618">
                                            <p:txEl>
                                              <p:pRg st="10" end="10"/>
                                            </p:txEl>
                                          </p:spTgt>
                                        </p:tgtEl>
                                        <p:attrNameLst>
                                          <p:attrName>ppt_h</p:attrName>
                                        </p:attrNameLst>
                                      </p:cBhvr>
                                      <p:tavLst>
                                        <p:tav tm="0">
                                          <p:val>
                                            <p:strVal val="#ppt_h"/>
                                          </p:val>
                                        </p:tav>
                                        <p:tav tm="100000">
                                          <p:val>
                                            <p:strVal val="#ppt_h"/>
                                          </p:val>
                                        </p:tav>
                                      </p:tavLst>
                                    </p:anim>
                                    <p:animEffect transition="in" filter="fade">
                                      <p:cBhvr>
                                        <p:cTn id="28" dur="1000"/>
                                        <p:tgtEl>
                                          <p:spTgt spid="87961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666" name="Rectangle 2"/>
          <p:cNvSpPr>
            <a:spLocks noGrp="1" noChangeArrowheads="1"/>
          </p:cNvSpPr>
          <p:nvPr>
            <p:ph type="body" idx="1"/>
          </p:nvPr>
        </p:nvSpPr>
        <p:spPr>
          <a:xfrm>
            <a:off x="304800" y="990600"/>
            <a:ext cx="8382000" cy="4114800"/>
          </a:xfrm>
        </p:spPr>
        <p:txBody>
          <a:bodyPr/>
          <a:lstStyle/>
          <a:p>
            <a:pPr>
              <a:lnSpc>
                <a:spcPct val="80000"/>
              </a:lnSpc>
              <a:buFont typeface="Wingdings" panose="05000000000000000000" pitchFamily="2" charset="2"/>
              <a:buChar char="Ø"/>
            </a:pPr>
            <a:r>
              <a:rPr lang="sr-Latn-CS" altLang="sr-Latn-RS" sz="2500" b="1" dirty="0" smtClean="0">
                <a:solidFill>
                  <a:srgbClr val="333333"/>
                </a:solidFill>
                <a:effectLst>
                  <a:outerShdw blurRad="38100" dist="38100" dir="2700000" algn="tl">
                    <a:srgbClr val="000000"/>
                  </a:outerShdw>
                </a:effectLst>
                <a:latin typeface="Times New Roman" pitchFamily="18" charset="0"/>
              </a:rPr>
              <a:t>jo</a:t>
            </a:r>
            <a:r>
              <a:rPr lang="en-US" altLang="sr-Latn-RS" sz="2500" b="1" dirty="0">
                <a:solidFill>
                  <a:srgbClr val="333333"/>
                </a:solidFill>
                <a:effectLst>
                  <a:outerShdw blurRad="38100" dist="38100" dir="2700000" algn="tl">
                    <a:srgbClr val="000000"/>
                  </a:outerShdw>
                </a:effectLst>
                <a:latin typeface="Times New Roman" pitchFamily="18" charset="0"/>
              </a:rPr>
              <a:t>š </a:t>
            </a:r>
            <a:r>
              <a:rPr lang="en-US" altLang="sr-Latn-RS" sz="2500" b="1" dirty="0" err="1">
                <a:solidFill>
                  <a:srgbClr val="333333"/>
                </a:solidFill>
                <a:effectLst>
                  <a:outerShdw blurRad="38100" dist="38100" dir="2700000" algn="tl">
                    <a:srgbClr val="000000"/>
                  </a:outerShdw>
                </a:effectLst>
                <a:latin typeface="Times New Roman" pitchFamily="18" charset="0"/>
              </a:rPr>
              <a:t>jedan</a:t>
            </a:r>
            <a:r>
              <a:rPr lang="en-US" altLang="sr-Latn-RS" sz="2500" b="1" dirty="0">
                <a:solidFill>
                  <a:srgbClr val="333333"/>
                </a:solidFill>
                <a:effectLst>
                  <a:outerShdw blurRad="38100" dist="38100" dir="2700000" algn="tl">
                    <a:srgbClr val="000000"/>
                  </a:outerShdw>
                </a:effectLst>
                <a:latin typeface="Times New Roman" pitchFamily="18" charset="0"/>
              </a:rPr>
              <a:t> od </a:t>
            </a:r>
            <a:r>
              <a:rPr lang="en-US" altLang="sr-Latn-RS" sz="2500" b="1" dirty="0" err="1">
                <a:solidFill>
                  <a:srgbClr val="333333"/>
                </a:solidFill>
                <a:effectLst>
                  <a:outerShdw blurRad="38100" dist="38100" dir="2700000" algn="tl">
                    <a:srgbClr val="000000"/>
                  </a:outerShdw>
                </a:effectLst>
                <a:latin typeface="Times New Roman" pitchFamily="18" charset="0"/>
              </a:rPr>
              <a:t>problema</a:t>
            </a:r>
            <a:r>
              <a:rPr lang="en-US" altLang="sr-Latn-RS" sz="2500" b="1" dirty="0">
                <a:solidFill>
                  <a:srgbClr val="333333"/>
                </a:solidFill>
                <a:effectLst>
                  <a:outerShdw blurRad="38100" dist="38100" dir="2700000" algn="tl">
                    <a:srgbClr val="000000"/>
                  </a:outerShdw>
                </a:effectLst>
                <a:latin typeface="Times New Roman" pitchFamily="18" charset="0"/>
              </a:rPr>
              <a:t> je </a:t>
            </a:r>
            <a:r>
              <a:rPr lang="en-US" altLang="sr-Latn-RS" sz="2500" b="1" dirty="0" err="1">
                <a:solidFill>
                  <a:srgbClr val="FF0066"/>
                </a:solidFill>
                <a:effectLst>
                  <a:outerShdw blurRad="38100" dist="38100" dir="2700000" algn="tl">
                    <a:srgbClr val="000000"/>
                  </a:outerShdw>
                </a:effectLst>
                <a:latin typeface="Times New Roman" pitchFamily="18" charset="0"/>
              </a:rPr>
              <a:t>i</a:t>
            </a:r>
            <a:r>
              <a:rPr lang="en-US" altLang="sr-Latn-RS" sz="2500" b="1" dirty="0">
                <a:solidFill>
                  <a:srgbClr val="FF0066"/>
                </a:solidFill>
                <a:effectLst>
                  <a:outerShdw blurRad="38100" dist="38100" dir="2700000" algn="tl">
                    <a:srgbClr val="000000"/>
                  </a:outerShdw>
                </a:effectLst>
                <a:latin typeface="Times New Roman" pitchFamily="18" charset="0"/>
              </a:rPr>
              <a:t> </a:t>
            </a:r>
            <a:r>
              <a:rPr lang="en-US" altLang="sr-Latn-RS" sz="2500" b="1" dirty="0" err="1">
                <a:solidFill>
                  <a:srgbClr val="FF0066"/>
                </a:solidFill>
                <a:effectLst>
                  <a:outerShdw blurRad="38100" dist="38100" dir="2700000" algn="tl">
                    <a:srgbClr val="000000"/>
                  </a:outerShdw>
                </a:effectLst>
                <a:latin typeface="Times New Roman" pitchFamily="18" charset="0"/>
              </a:rPr>
              <a:t>efekat</a:t>
            </a:r>
            <a:r>
              <a:rPr lang="en-US" altLang="sr-Latn-RS" sz="2500" b="1" dirty="0">
                <a:solidFill>
                  <a:srgbClr val="FF0066"/>
                </a:solidFill>
                <a:effectLst>
                  <a:outerShdw blurRad="38100" dist="38100" dir="2700000" algn="tl">
                    <a:srgbClr val="000000"/>
                  </a:outerShdw>
                </a:effectLst>
                <a:latin typeface="Times New Roman" pitchFamily="18" charset="0"/>
              </a:rPr>
              <a:t> </a:t>
            </a:r>
            <a:r>
              <a:rPr lang="en-US" altLang="sr-Latn-RS" sz="2500" b="1" dirty="0" err="1">
                <a:solidFill>
                  <a:srgbClr val="FF0066"/>
                </a:solidFill>
                <a:effectLst>
                  <a:outerShdw blurRad="38100" dist="38100" dir="2700000" algn="tl">
                    <a:srgbClr val="000000"/>
                  </a:outerShdw>
                </a:effectLst>
                <a:latin typeface="Times New Roman" pitchFamily="18" charset="0"/>
              </a:rPr>
              <a:t>elastičnog</a:t>
            </a:r>
            <a:r>
              <a:rPr lang="en-US" altLang="sr-Latn-RS" sz="2500" b="1" dirty="0">
                <a:solidFill>
                  <a:srgbClr val="FF0066"/>
                </a:solidFill>
                <a:effectLst>
                  <a:outerShdw blurRad="38100" dist="38100" dir="2700000" algn="tl">
                    <a:srgbClr val="000000"/>
                  </a:outerShdw>
                </a:effectLst>
                <a:latin typeface="Times New Roman" pitchFamily="18" charset="0"/>
              </a:rPr>
              <a:t> </a:t>
            </a:r>
            <a:r>
              <a:rPr lang="en-US" altLang="sr-Latn-RS" sz="2500" b="1" dirty="0" err="1">
                <a:solidFill>
                  <a:srgbClr val="FF0066"/>
                </a:solidFill>
                <a:effectLst>
                  <a:outerShdw blurRad="38100" dist="38100" dir="2700000" algn="tl">
                    <a:srgbClr val="000000"/>
                  </a:outerShdw>
                </a:effectLst>
                <a:latin typeface="Times New Roman" pitchFamily="18" charset="0"/>
              </a:rPr>
              <a:t>rasejanja</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veoma</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često</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smtClean="0">
                <a:solidFill>
                  <a:srgbClr val="333333"/>
                </a:solidFill>
                <a:effectLst>
                  <a:outerShdw blurRad="38100" dist="38100" dir="2700000" algn="tl">
                    <a:srgbClr val="000000"/>
                  </a:outerShdw>
                </a:effectLst>
                <a:latin typeface="Times New Roman" pitchFamily="18" charset="0"/>
              </a:rPr>
              <a:t>prisutan</a:t>
            </a:r>
            <a:r>
              <a:rPr lang="en-US" altLang="sr-Latn-RS" sz="2500" b="1" dirty="0" smtClean="0">
                <a:solidFill>
                  <a:srgbClr val="333333"/>
                </a:solidFill>
                <a:effectLst>
                  <a:outerShdw blurRad="38100" dist="38100" dir="2700000" algn="tl">
                    <a:srgbClr val="000000"/>
                  </a:outerShdw>
                </a:effectLst>
                <a:latin typeface="Times New Roman" pitchFamily="18" charset="0"/>
              </a:rPr>
              <a:t> </a:t>
            </a:r>
            <a:r>
              <a:rPr lang="en-US" altLang="sr-Latn-RS" sz="2500" b="1" dirty="0">
                <a:solidFill>
                  <a:srgbClr val="333333"/>
                </a:solidFill>
                <a:effectLst>
                  <a:outerShdw blurRad="38100" dist="38100" dir="2700000" algn="tl">
                    <a:srgbClr val="000000"/>
                  </a:outerShdw>
                </a:effectLst>
                <a:latin typeface="Times New Roman" pitchFamily="18" charset="0"/>
              </a:rPr>
              <a:t>u </a:t>
            </a:r>
            <a:r>
              <a:rPr lang="en-US" altLang="sr-Latn-RS" sz="2500" b="1" dirty="0" err="1">
                <a:solidFill>
                  <a:srgbClr val="333333"/>
                </a:solidFill>
                <a:effectLst>
                  <a:outerShdw blurRad="38100" dist="38100" dir="2700000" algn="tl">
                    <a:srgbClr val="000000"/>
                  </a:outerShdw>
                </a:effectLst>
                <a:latin typeface="Times New Roman" pitchFamily="18" charset="0"/>
              </a:rPr>
              <a:t>analizama</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biloških</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fluida</a:t>
            </a:r>
            <a:endParaRPr lang="sr-Latn-CS" altLang="sr-Latn-RS" sz="25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5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500" b="1" dirty="0" smtClean="0">
                <a:solidFill>
                  <a:srgbClr val="333333"/>
                </a:solidFill>
                <a:effectLst>
                  <a:outerShdw blurRad="38100" dist="38100" dir="2700000" algn="tl">
                    <a:srgbClr val="000000"/>
                  </a:outerShdw>
                </a:effectLst>
                <a:latin typeface="Times New Roman" pitchFamily="18" charset="0"/>
              </a:rPr>
              <a:t>e</a:t>
            </a:r>
            <a:r>
              <a:rPr lang="en-US" altLang="sr-Latn-RS" sz="2500" b="1" dirty="0" err="1">
                <a:solidFill>
                  <a:srgbClr val="333333"/>
                </a:solidFill>
                <a:effectLst>
                  <a:outerShdw blurRad="38100" dist="38100" dir="2700000" algn="tl">
                    <a:srgbClr val="000000"/>
                  </a:outerShdw>
                </a:effectLst>
                <a:latin typeface="Times New Roman" pitchFamily="18" charset="0"/>
              </a:rPr>
              <a:t>lastično</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rasejanje</a:t>
            </a:r>
            <a:r>
              <a:rPr lang="en-US" altLang="sr-Latn-RS" sz="2500" b="1" dirty="0">
                <a:solidFill>
                  <a:srgbClr val="333333"/>
                </a:solidFill>
                <a:effectLst>
                  <a:outerShdw blurRad="38100" dist="38100" dir="2700000" algn="tl">
                    <a:srgbClr val="000000"/>
                  </a:outerShdw>
                </a:effectLst>
                <a:latin typeface="Times New Roman" pitchFamily="18" charset="0"/>
              </a:rPr>
              <a:t> je </a:t>
            </a:r>
            <a:r>
              <a:rPr lang="en-US" altLang="sr-Latn-RS" sz="2500" b="1" dirty="0" err="1">
                <a:solidFill>
                  <a:srgbClr val="333333"/>
                </a:solidFill>
                <a:effectLst>
                  <a:outerShdw blurRad="38100" dist="38100" dir="2700000" algn="tl">
                    <a:srgbClr val="000000"/>
                  </a:outerShdw>
                </a:effectLst>
                <a:latin typeface="Times New Roman" pitchFamily="18" charset="0"/>
              </a:rPr>
              <a:t>takođe</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mnogo</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verovatniji</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proces</a:t>
            </a:r>
            <a:r>
              <a:rPr lang="en-US" altLang="sr-Latn-RS" sz="2500" b="1" dirty="0">
                <a:solidFill>
                  <a:srgbClr val="333333"/>
                </a:solidFill>
                <a:effectLst>
                  <a:outerShdw blurRad="38100" dist="38100" dir="2700000" algn="tl">
                    <a:srgbClr val="000000"/>
                  </a:outerShdw>
                </a:effectLst>
                <a:latin typeface="Times New Roman" pitchFamily="18" charset="0"/>
              </a:rPr>
              <a:t> od </a:t>
            </a:r>
            <a:r>
              <a:rPr lang="en-US" altLang="sr-Latn-RS" sz="2500" b="1" dirty="0" err="1" smtClean="0">
                <a:solidFill>
                  <a:srgbClr val="333333"/>
                </a:solidFill>
                <a:effectLst>
                  <a:outerShdw blurRad="38100" dist="38100" dir="2700000" algn="tl">
                    <a:srgbClr val="000000"/>
                  </a:outerShdw>
                </a:effectLst>
                <a:latin typeface="Times New Roman" pitchFamily="18" charset="0"/>
              </a:rPr>
              <a:t>ramanskog</a:t>
            </a:r>
            <a:r>
              <a:rPr lang="sr-Latn-CS" altLang="sr-Latn-RS" sz="2500" b="1" dirty="0" smtClean="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rasejanja</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i</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sr-Latn-C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može</a:t>
            </a:r>
            <a:r>
              <a:rPr lang="en-US" altLang="sr-Latn-RS" sz="2500" b="1" dirty="0">
                <a:solidFill>
                  <a:srgbClr val="333333"/>
                </a:solidFill>
                <a:effectLst>
                  <a:outerShdw blurRad="38100" dist="38100" dir="2700000" algn="tl">
                    <a:srgbClr val="000000"/>
                  </a:outerShdw>
                </a:effectLst>
                <a:latin typeface="Times New Roman" pitchFamily="18" charset="0"/>
              </a:rPr>
              <a:t> se </a:t>
            </a:r>
            <a:r>
              <a:rPr lang="en-US" altLang="sr-Latn-RS" sz="2500" b="1" dirty="0" err="1">
                <a:solidFill>
                  <a:srgbClr val="333333"/>
                </a:solidFill>
                <a:effectLst>
                  <a:outerShdw blurRad="38100" dist="38100" dir="2700000" algn="tl">
                    <a:srgbClr val="000000"/>
                  </a:outerShdw>
                </a:effectLst>
                <a:latin typeface="Times New Roman" pitchFamily="18" charset="0"/>
              </a:rPr>
              <a:t>javiti</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na</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raznim</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delovima</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ćelija</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chemeClr val="tx1">
                    <a:lumMod val="85000"/>
                    <a:lumOff val="15000"/>
                  </a:schemeClr>
                </a:solidFill>
                <a:effectLst>
                  <a:outerShdw blurRad="38100" dist="38100" dir="2700000" algn="tl">
                    <a:srgbClr val="000000"/>
                  </a:outerShdw>
                </a:effectLst>
                <a:latin typeface="Times New Roman" pitchFamily="18" charset="0"/>
              </a:rPr>
              <a:t>citoskelet</a:t>
            </a:r>
            <a:r>
              <a:rPr lang="en-US" altLang="sr-Latn-RS" sz="2500"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sz="2500" b="1" dirty="0" err="1" smtClean="0">
                <a:solidFill>
                  <a:schemeClr val="tx1">
                    <a:lumMod val="85000"/>
                    <a:lumOff val="15000"/>
                  </a:schemeClr>
                </a:solidFill>
                <a:effectLst>
                  <a:outerShdw blurRad="38100" dist="38100" dir="2700000" algn="tl">
                    <a:srgbClr val="000000"/>
                  </a:outerShdw>
                </a:effectLst>
                <a:latin typeface="Times New Roman" pitchFamily="18" charset="0"/>
              </a:rPr>
              <a:t>ćelijske</a:t>
            </a:r>
            <a:r>
              <a:rPr lang="sr-Latn-RS" altLang="sr-Latn-RS" sz="25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en-US" altLang="sr-Latn-RS" sz="2500" b="1" dirty="0" err="1" smtClean="0">
                <a:solidFill>
                  <a:schemeClr val="tx1">
                    <a:lumMod val="85000"/>
                    <a:lumOff val="15000"/>
                  </a:schemeClr>
                </a:solidFill>
                <a:effectLst>
                  <a:outerShdw blurRad="38100" dist="38100" dir="2700000" algn="tl">
                    <a:srgbClr val="000000"/>
                  </a:outerShdw>
                </a:effectLst>
                <a:latin typeface="Times New Roman" pitchFamily="18" charset="0"/>
              </a:rPr>
              <a:t>organele</a:t>
            </a:r>
            <a:r>
              <a:rPr lang="en-US" altLang="sr-Latn-RS" sz="2500" b="1" dirty="0">
                <a:solidFill>
                  <a:schemeClr val="tx1">
                    <a:lumMod val="85000"/>
                    <a:lumOff val="15000"/>
                  </a:schemeClr>
                </a:solidFill>
                <a:effectLst>
                  <a:outerShdw blurRad="38100" dist="38100" dir="2700000" algn="tl">
                    <a:srgbClr val="000000"/>
                  </a:outerShdw>
                </a:effectLst>
                <a:latin typeface="Times New Roman" pitchFamily="18" charset="0"/>
              </a:rPr>
              <a:t>...)</a:t>
            </a:r>
            <a:endParaRPr lang="sr-Latn-CS" altLang="sr-Latn-RS" sz="2500" b="1" dirty="0">
              <a:solidFill>
                <a:schemeClr val="tx1">
                  <a:lumMod val="85000"/>
                  <a:lumOff val="15000"/>
                </a:schemeClr>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500" b="1" dirty="0">
              <a:solidFill>
                <a:schemeClr val="tx1">
                  <a:lumMod val="85000"/>
                  <a:lumOff val="15000"/>
                </a:schemeClr>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500" b="1" dirty="0" smtClean="0">
                <a:solidFill>
                  <a:srgbClr val="333333"/>
                </a:solidFill>
                <a:effectLst>
                  <a:outerShdw blurRad="38100" dist="38100" dir="2700000" algn="tl">
                    <a:srgbClr val="000000"/>
                  </a:outerShdw>
                </a:effectLst>
                <a:latin typeface="Times New Roman" pitchFamily="18" charset="0"/>
              </a:rPr>
              <a:t>d</a:t>
            </a:r>
            <a:r>
              <a:rPr lang="en-US" altLang="sr-Latn-RS" sz="2500" b="1" dirty="0" err="1">
                <a:solidFill>
                  <a:srgbClr val="333333"/>
                </a:solidFill>
                <a:effectLst>
                  <a:outerShdw blurRad="38100" dist="38100" dir="2700000" algn="tl">
                    <a:srgbClr val="000000"/>
                  </a:outerShdw>
                </a:effectLst>
                <a:latin typeface="Times New Roman" pitchFamily="18" charset="0"/>
              </a:rPr>
              <a:t>odatni</a:t>
            </a:r>
            <a:r>
              <a:rPr lang="en-US" altLang="sr-Latn-RS" sz="2500" b="1" dirty="0">
                <a:solidFill>
                  <a:srgbClr val="333333"/>
                </a:solidFill>
                <a:effectLst>
                  <a:outerShdw blurRad="38100" dist="38100" dir="2700000" algn="tl">
                    <a:srgbClr val="000000"/>
                  </a:outerShdw>
                </a:effectLst>
                <a:latin typeface="Times New Roman" pitchFamily="18" charset="0"/>
              </a:rPr>
              <a:t> problem </a:t>
            </a:r>
            <a:r>
              <a:rPr lang="en-US" altLang="sr-Latn-RS" sz="2500" b="1" dirty="0" err="1">
                <a:solidFill>
                  <a:srgbClr val="333333"/>
                </a:solidFill>
                <a:effectLst>
                  <a:outerShdw blurRad="38100" dist="38100" dir="2700000" algn="tl">
                    <a:srgbClr val="000000"/>
                  </a:outerShdw>
                </a:effectLst>
                <a:latin typeface="Times New Roman" pitchFamily="18" charset="0"/>
              </a:rPr>
              <a:t>mogu</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predstavljati</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i</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FF0066"/>
                </a:solidFill>
                <a:effectLst>
                  <a:outerShdw blurRad="38100" dist="38100" dir="2700000" algn="tl">
                    <a:srgbClr val="000000"/>
                  </a:outerShdw>
                </a:effectLst>
                <a:latin typeface="Times New Roman" pitchFamily="18" charset="0"/>
              </a:rPr>
              <a:t>razne</a:t>
            </a:r>
            <a:r>
              <a:rPr lang="en-US" altLang="sr-Latn-RS" sz="2500" b="1" dirty="0">
                <a:solidFill>
                  <a:srgbClr val="FF0066"/>
                </a:solidFill>
                <a:effectLst>
                  <a:outerShdw blurRad="38100" dist="38100" dir="2700000" algn="tl">
                    <a:srgbClr val="000000"/>
                  </a:outerShdw>
                </a:effectLst>
                <a:latin typeface="Times New Roman" pitchFamily="18" charset="0"/>
              </a:rPr>
              <a:t> </a:t>
            </a:r>
            <a:r>
              <a:rPr lang="en-US" altLang="sr-Latn-RS" sz="2500" b="1" dirty="0" err="1">
                <a:solidFill>
                  <a:srgbClr val="FF0066"/>
                </a:solidFill>
                <a:effectLst>
                  <a:outerShdw blurRad="38100" dist="38100" dir="2700000" algn="tl">
                    <a:srgbClr val="000000"/>
                  </a:outerShdw>
                </a:effectLst>
                <a:latin typeface="Times New Roman" pitchFamily="18" charset="0"/>
              </a:rPr>
              <a:t>interferujuće</a:t>
            </a:r>
            <a:r>
              <a:rPr lang="en-US" altLang="sr-Latn-RS" sz="2500" b="1" dirty="0">
                <a:solidFill>
                  <a:srgbClr val="FF0066"/>
                </a:solidFill>
                <a:effectLst>
                  <a:outerShdw blurRad="38100" dist="38100" dir="2700000" algn="tl">
                    <a:srgbClr val="000000"/>
                  </a:outerShdw>
                </a:effectLst>
                <a:latin typeface="Times New Roman" pitchFamily="18" charset="0"/>
              </a:rPr>
              <a:t> </a:t>
            </a:r>
            <a:r>
              <a:rPr lang="en-US" altLang="sr-Latn-RS" sz="2500" b="1" dirty="0" err="1" smtClean="0">
                <a:solidFill>
                  <a:srgbClr val="FF0066"/>
                </a:solidFill>
                <a:effectLst>
                  <a:outerShdw blurRad="38100" dist="38100" dir="2700000" algn="tl">
                    <a:srgbClr val="000000"/>
                  </a:outerShdw>
                </a:effectLst>
                <a:latin typeface="Times New Roman" pitchFamily="18" charset="0"/>
              </a:rPr>
              <a:t>hemijske</a:t>
            </a:r>
            <a:r>
              <a:rPr lang="en-US" altLang="sr-Latn-RS" sz="2500" b="1" dirty="0" smtClean="0">
                <a:solidFill>
                  <a:srgbClr val="FF0066"/>
                </a:solidFill>
                <a:effectLst>
                  <a:outerShdw blurRad="38100" dist="38100" dir="2700000" algn="tl">
                    <a:srgbClr val="000000"/>
                  </a:outerShdw>
                </a:effectLst>
                <a:latin typeface="Times New Roman" pitchFamily="18" charset="0"/>
              </a:rPr>
              <a:t> </a:t>
            </a:r>
            <a:r>
              <a:rPr lang="en-US" altLang="sr-Latn-RS" sz="2500" b="1" dirty="0" err="1" smtClean="0">
                <a:solidFill>
                  <a:srgbClr val="FF0066"/>
                </a:solidFill>
                <a:effectLst>
                  <a:outerShdw blurRad="38100" dist="38100" dir="2700000" algn="tl">
                    <a:srgbClr val="000000"/>
                  </a:outerShdw>
                </a:effectLst>
                <a:latin typeface="Times New Roman" pitchFamily="18" charset="0"/>
              </a:rPr>
              <a:t>vrste</a:t>
            </a:r>
            <a:r>
              <a:rPr lang="sr-Latn-CS" altLang="sr-Latn-RS" sz="2500" b="1" dirty="0" smtClean="0">
                <a:solidFill>
                  <a:srgbClr val="333333"/>
                </a:solidFill>
                <a:effectLst>
                  <a:outerShdw blurRad="38100" dist="38100" dir="2700000" algn="tl">
                    <a:srgbClr val="000000"/>
                  </a:outerShdw>
                </a:effectLst>
                <a:latin typeface="Times New Roman" pitchFamily="18" charset="0"/>
              </a:rPr>
              <a:t> </a:t>
            </a:r>
            <a:r>
              <a:rPr lang="en-US" altLang="sr-Latn-RS" sz="2500" b="1" dirty="0" err="1" smtClean="0">
                <a:solidFill>
                  <a:srgbClr val="333333"/>
                </a:solidFill>
                <a:effectLst>
                  <a:outerShdw blurRad="38100" dist="38100" dir="2700000" algn="tl">
                    <a:srgbClr val="000000"/>
                  </a:outerShdw>
                </a:effectLst>
                <a:latin typeface="Times New Roman" pitchFamily="18" charset="0"/>
              </a:rPr>
              <a:t>ili</a:t>
            </a:r>
            <a:r>
              <a:rPr lang="en-US" altLang="sr-Latn-RS" sz="2500" b="1" dirty="0" smtClean="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nespecifično</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vezivanje</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molekula</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koji</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mogu</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ometati</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i</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prekriti</a:t>
            </a:r>
            <a:r>
              <a:rPr lang="en-US" altLang="sr-Latn-RS" sz="2500" b="1" dirty="0">
                <a:solidFill>
                  <a:srgbClr val="333333"/>
                </a:solidFill>
                <a:effectLst>
                  <a:outerShdw blurRad="38100" dist="38100" dir="2700000" algn="tl">
                    <a:srgbClr val="000000"/>
                  </a:outerShdw>
                </a:effectLst>
                <a:latin typeface="Times New Roman" pitchFamily="18" charset="0"/>
              </a:rPr>
              <a:t> </a:t>
            </a:r>
            <a:r>
              <a:rPr lang="en-US" altLang="sr-Latn-RS" sz="2500" b="1" dirty="0" err="1" smtClean="0">
                <a:solidFill>
                  <a:srgbClr val="333333"/>
                </a:solidFill>
                <a:effectLst>
                  <a:outerShdw blurRad="38100" dist="38100" dir="2700000" algn="tl">
                    <a:srgbClr val="000000"/>
                  </a:outerShdw>
                </a:effectLst>
                <a:latin typeface="Times New Roman" pitchFamily="18" charset="0"/>
              </a:rPr>
              <a:t>trake</a:t>
            </a:r>
            <a:r>
              <a:rPr lang="sr-Latn-CS" altLang="sr-Latn-RS" sz="2500" b="1" dirty="0" smtClean="0">
                <a:solidFill>
                  <a:srgbClr val="333333"/>
                </a:solidFill>
                <a:effectLst>
                  <a:outerShdw blurRad="38100" dist="38100" dir="2700000" algn="tl">
                    <a:srgbClr val="000000"/>
                  </a:outerShdw>
                </a:effectLst>
                <a:latin typeface="Times New Roman" pitchFamily="18" charset="0"/>
              </a:rPr>
              <a:t> </a:t>
            </a:r>
            <a:r>
              <a:rPr lang="en-US" altLang="sr-Latn-RS" sz="2500" b="1" dirty="0" err="1" smtClean="0">
                <a:solidFill>
                  <a:srgbClr val="333333"/>
                </a:solidFill>
                <a:effectLst>
                  <a:outerShdw blurRad="38100" dist="38100" dir="2700000" algn="tl">
                    <a:srgbClr val="000000"/>
                  </a:outerShdw>
                </a:effectLst>
                <a:latin typeface="Times New Roman" pitchFamily="18" charset="0"/>
              </a:rPr>
              <a:t>ispitivanog</a:t>
            </a:r>
            <a:r>
              <a:rPr lang="en-US" altLang="sr-Latn-RS" sz="2500" b="1" dirty="0" smtClean="0">
                <a:solidFill>
                  <a:srgbClr val="333333"/>
                </a:solidFill>
                <a:effectLst>
                  <a:outerShdw blurRad="38100" dist="38100" dir="2700000" algn="tl">
                    <a:srgbClr val="000000"/>
                  </a:outerShdw>
                </a:effectLst>
                <a:latin typeface="Times New Roman" pitchFamily="18" charset="0"/>
              </a:rPr>
              <a:t> </a:t>
            </a:r>
            <a:r>
              <a:rPr lang="en-US" altLang="sr-Latn-RS" sz="2500" b="1" dirty="0" err="1">
                <a:solidFill>
                  <a:srgbClr val="333333"/>
                </a:solidFill>
                <a:effectLst>
                  <a:outerShdw blurRad="38100" dist="38100" dir="2700000" algn="tl">
                    <a:srgbClr val="000000"/>
                  </a:outerShdw>
                </a:effectLst>
                <a:latin typeface="Times New Roman" pitchFamily="18" charset="0"/>
              </a:rPr>
              <a:t>analita</a:t>
            </a:r>
            <a:endParaRPr lang="en-US" altLang="sr-Latn-RS" sz="2500" b="1" dirty="0">
              <a:effectLst>
                <a:outerShdw blurRad="38100" dist="38100" dir="2700000" algn="tl">
                  <a:srgbClr val="FFFFFF"/>
                </a:outerShdw>
              </a:effectLst>
              <a:latin typeface="Times New Roman" pitchFamily="18" charset="0"/>
            </a:endParaRPr>
          </a:p>
          <a:p>
            <a:pPr>
              <a:lnSpc>
                <a:spcPct val="80000"/>
              </a:lnSpc>
            </a:pPr>
            <a:endParaRPr lang="en-US" altLang="sr-Latn-RS" sz="25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7" name="Rectangle 3"/>
          <p:cNvSpPr>
            <a:spLocks noGrp="1" noChangeArrowheads="1"/>
          </p:cNvSpPr>
          <p:nvPr>
            <p:ph type="body" idx="1"/>
          </p:nvPr>
        </p:nvSpPr>
        <p:spPr>
          <a:xfrm>
            <a:off x="457200" y="533400"/>
            <a:ext cx="8534400" cy="5745163"/>
          </a:xfrm>
        </p:spPr>
        <p:txBody>
          <a:bodyPr/>
          <a:lstStyle/>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k</a:t>
            </a:r>
            <a:r>
              <a:rPr lang="fi-FI" altLang="sr-Latn-RS" sz="2400" b="1" dirty="0">
                <a:solidFill>
                  <a:srgbClr val="333333"/>
                </a:solidFill>
                <a:effectLst>
                  <a:outerShdw blurRad="38100" dist="38100" dir="2700000" algn="tl">
                    <a:srgbClr val="000000"/>
                  </a:outerShdw>
                </a:effectLst>
                <a:latin typeface="Times New Roman" pitchFamily="18" charset="0"/>
              </a:rPr>
              <a:t>ontejneri moraju biti čisti, bez otisaka prstiju (to </a:t>
            </a:r>
            <a:r>
              <a:rPr lang="sr-Latn-CS" altLang="sr-Latn-RS" sz="2400" b="1" dirty="0">
                <a:solidFill>
                  <a:srgbClr val="333333"/>
                </a:solidFill>
                <a:effectLst>
                  <a:outerShdw blurRad="38100" dist="38100" dir="2700000" algn="tl">
                    <a:srgbClr val="000000"/>
                  </a:outerShdw>
                </a:effectLst>
                <a:latin typeface="Times New Roman" pitchFamily="18" charset="0"/>
              </a:rPr>
              <a:t>uzrokuje </a:t>
            </a:r>
            <a:r>
              <a:rPr lang="fi-FI" altLang="sr-Latn-RS" sz="2400" b="1" dirty="0">
                <a:solidFill>
                  <a:srgbClr val="333333"/>
                </a:solidFill>
                <a:effectLst>
                  <a:outerShdw blurRad="38100" dist="38100" dir="2700000" algn="tl">
                    <a:srgbClr val="000000"/>
                  </a:outerShdw>
                </a:effectLst>
                <a:latin typeface="Times New Roman" pitchFamily="18" charset="0"/>
              </a:rPr>
              <a:t>fluorescenciju) </a:t>
            </a:r>
            <a:r>
              <a:rPr lang="fi-FI" altLang="sr-Latn-RS" sz="2400" b="1" dirty="0" smtClean="0">
                <a:solidFill>
                  <a:srgbClr val="333333"/>
                </a:solidFill>
                <a:effectLst>
                  <a:outerShdw blurRad="38100" dist="38100" dir="2700000" algn="tl">
                    <a:srgbClr val="000000"/>
                  </a:outerShdw>
                </a:effectLst>
                <a:latin typeface="Times New Roman" pitchFamily="18" charset="0"/>
              </a:rPr>
              <a:t>i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fi-FI" altLang="sr-Latn-RS" sz="2400" b="1" dirty="0">
                <a:solidFill>
                  <a:srgbClr val="333333"/>
                </a:solidFill>
                <a:effectLst>
                  <a:outerShdw blurRad="38100" dist="38100" dir="2700000" algn="tl">
                    <a:srgbClr val="000000"/>
                  </a:outerShdw>
                </a:effectLst>
                <a:latin typeface="Times New Roman" pitchFamily="18" charset="0"/>
              </a:rPr>
              <a:t>nalepnica</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u</a:t>
            </a:r>
            <a:r>
              <a:rPr lang="fi-FI" altLang="sr-Latn-RS" sz="2400" b="1" dirty="0">
                <a:solidFill>
                  <a:srgbClr val="333333"/>
                </a:solidFill>
                <a:effectLst>
                  <a:outerShdw blurRad="38100" dist="38100" dir="2700000" algn="tl">
                    <a:srgbClr val="000000"/>
                  </a:outerShdw>
                </a:effectLst>
                <a:latin typeface="Times New Roman" pitchFamily="18" charset="0"/>
              </a:rPr>
              <a:t>koliko uzorak slabo rasejava svetlost onda se o svim ovim detaljima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fi-FI" altLang="sr-Latn-RS" sz="2400" b="1" dirty="0">
                <a:solidFill>
                  <a:srgbClr val="333333"/>
                </a:solidFill>
                <a:effectLst>
                  <a:outerShdw blurRad="38100" dist="38100" dir="2700000" algn="tl">
                    <a:srgbClr val="000000"/>
                  </a:outerShdw>
                </a:effectLst>
                <a:latin typeface="Times New Roman" pitchFamily="18" charset="0"/>
              </a:rPr>
              <a:t>mora </a:t>
            </a:r>
            <a:r>
              <a:rPr lang="fi-FI" altLang="sr-Latn-RS" sz="2400" b="1" dirty="0" smtClean="0">
                <a:solidFill>
                  <a:srgbClr val="333333"/>
                </a:solidFill>
                <a:effectLst>
                  <a:outerShdw blurRad="38100" dist="38100" dir="2700000" algn="tl">
                    <a:srgbClr val="000000"/>
                  </a:outerShdw>
                </a:effectLst>
                <a:latin typeface="Times New Roman" pitchFamily="18" charset="0"/>
              </a:rPr>
              <a:t>voditi </a:t>
            </a:r>
            <a:r>
              <a:rPr lang="fi-FI" altLang="sr-Latn-RS" sz="2400" b="1" dirty="0">
                <a:solidFill>
                  <a:srgbClr val="333333"/>
                </a:solidFill>
                <a:effectLst>
                  <a:outerShdw blurRad="38100" dist="38100" dir="2700000" algn="tl">
                    <a:srgbClr val="000000"/>
                  </a:outerShdw>
                </a:effectLst>
                <a:latin typeface="Times New Roman" pitchFamily="18" charset="0"/>
              </a:rPr>
              <a:t>računa</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fi-FI" altLang="sr-Latn-RS" sz="2400" b="1" dirty="0">
                <a:solidFill>
                  <a:srgbClr val="333333"/>
                </a:solidFill>
                <a:effectLst>
                  <a:outerShdw blurRad="38100" dist="38100" dir="2700000" algn="tl">
                    <a:srgbClr val="000000"/>
                  </a:outerShdw>
                </a:effectLst>
                <a:latin typeface="Times New Roman" pitchFamily="18" charset="0"/>
              </a:rPr>
              <a:t>u tom slučaju se mogu koristiti </a:t>
            </a:r>
            <a:r>
              <a:rPr lang="sr-Latn-CS" altLang="sr-Latn-RS" sz="2400" b="1" dirty="0">
                <a:solidFill>
                  <a:srgbClr val="333333"/>
                </a:solidFill>
                <a:effectLst>
                  <a:outerShdw blurRad="38100" dist="38100" dir="2700000" algn="tl">
                    <a:srgbClr val="000000"/>
                  </a:outerShdw>
                </a:effectLst>
                <a:latin typeface="Times New Roman" pitchFamily="18" charset="0"/>
              </a:rPr>
              <a:t>npr. </a:t>
            </a:r>
            <a:r>
              <a:rPr lang="fi-FI" altLang="sr-Latn-RS" sz="2400" b="1" dirty="0">
                <a:solidFill>
                  <a:srgbClr val="333333"/>
                </a:solidFill>
                <a:effectLst>
                  <a:outerShdw blurRad="38100" dist="38100" dir="2700000" algn="tl">
                    <a:srgbClr val="000000"/>
                  </a:outerShdw>
                </a:effectLst>
                <a:latin typeface="Times New Roman" pitchFamily="18" charset="0"/>
              </a:rPr>
              <a:t>plastične </a:t>
            </a:r>
            <a:r>
              <a:rPr lang="fi-FI" altLang="sr-Latn-RS" sz="2400" b="1" dirty="0" smtClean="0">
                <a:solidFill>
                  <a:srgbClr val="333333"/>
                </a:solidFill>
                <a:effectLst>
                  <a:outerShdw blurRad="38100" dist="38100" dir="2700000" algn="tl">
                    <a:srgbClr val="000000"/>
                  </a:outerShdw>
                </a:effectLst>
                <a:latin typeface="Times New Roman" pitchFamily="18" charset="0"/>
              </a:rPr>
              <a:t>kivete</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ali se </a:t>
            </a:r>
            <a:r>
              <a:rPr lang="pt-BR" altLang="sr-Latn-RS" sz="2400" b="1" dirty="0">
                <a:solidFill>
                  <a:srgbClr val="333333"/>
                </a:solidFill>
                <a:effectLst>
                  <a:outerShdw blurRad="38100" dist="38100" dir="2700000" algn="tl">
                    <a:srgbClr val="000000"/>
                  </a:outerShdw>
                </a:effectLst>
                <a:latin typeface="Times New Roman" pitchFamily="18" charset="0"/>
              </a:rPr>
              <a:t>mora viditi računa da upadni zrak ne pada na ivice kivete</a:t>
            </a:r>
            <a:r>
              <a:rPr lang="sr-Latn-CS" altLang="sr-Latn-RS" sz="2400" b="1" dirty="0">
                <a:solidFill>
                  <a:srgbClr val="333333"/>
                </a:solidFill>
                <a:effectLst>
                  <a:outerShdw blurRad="38100" dist="38100" dir="2700000" algn="tl">
                    <a:srgbClr val="000000"/>
                  </a:outerShdw>
                </a:effectLst>
                <a:latin typeface="Times New Roman" pitchFamily="18" charset="0"/>
              </a:rPr>
              <a:t>)</a:t>
            </a:r>
            <a:r>
              <a:rPr lang="pt-BR" altLang="sr-Latn-RS" sz="2400" b="1" dirty="0">
                <a:solidFill>
                  <a:srgbClr val="333333"/>
                </a:solidFill>
                <a:effectLst>
                  <a:outerShdw blurRad="38100" dist="38100" dir="2700000" algn="tl">
                    <a:srgbClr val="000000"/>
                  </a:outerShdw>
                </a:effectLst>
                <a:latin typeface="Times New Roman" pitchFamily="18" charset="0"/>
              </a:rPr>
              <a:t> </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t-BR" altLang="sr-Latn-RS" sz="2400" b="1" dirty="0" smtClean="0">
                <a:solidFill>
                  <a:srgbClr val="333333"/>
                </a:solidFill>
                <a:effectLst>
                  <a:outerShdw blurRad="38100" dist="38100" dir="2700000" algn="tl">
                    <a:srgbClr val="000000"/>
                  </a:outerShdw>
                </a:effectLst>
                <a:latin typeface="Times New Roman" pitchFamily="18" charset="0"/>
              </a:rPr>
              <a:t>tehnika </a:t>
            </a:r>
            <a:r>
              <a:rPr lang="pt-BR" altLang="sr-Latn-RS" sz="2400" b="1" dirty="0">
                <a:solidFill>
                  <a:srgbClr val="333333"/>
                </a:solidFill>
                <a:effectLst>
                  <a:outerShdw blurRad="38100" dist="38100" dir="2700000" algn="tl">
                    <a:srgbClr val="000000"/>
                  </a:outerShdw>
                </a:effectLst>
                <a:latin typeface="Times New Roman" pitchFamily="18" charset="0"/>
              </a:rPr>
              <a:t>KCl diska u tom slučaju takođe daje dobre spektre uzoraka ali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kako podrazumeva primenu velikog pritiska postoji opasnost od </a:t>
            </a:r>
            <a:r>
              <a:rPr lang="pt-BR" altLang="sr-Latn-RS" sz="2400" b="1" dirty="0" smtClean="0">
                <a:solidFill>
                  <a:srgbClr val="333333"/>
                </a:solidFill>
                <a:effectLst>
                  <a:outerShdw blurRad="38100" dist="38100" dir="2700000" algn="tl">
                    <a:srgbClr val="000000"/>
                  </a:outerShdw>
                </a:effectLst>
                <a:latin typeface="Times New Roman" pitchFamily="18" charset="0"/>
              </a:rPr>
              <a:t>promena</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karakteristika uzoraka</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t-BR" altLang="sr-Latn-RS" sz="2400" b="1" dirty="0" smtClean="0">
                <a:solidFill>
                  <a:srgbClr val="333333"/>
                </a:solidFill>
                <a:effectLst>
                  <a:outerShdw blurRad="38100" dist="38100" dir="2700000" algn="tl">
                    <a:srgbClr val="000000"/>
                  </a:outerShdw>
                </a:effectLst>
                <a:latin typeface="Times New Roman" pitchFamily="18" charset="0"/>
              </a:rPr>
              <a:t>ukoliko </a:t>
            </a:r>
            <a:r>
              <a:rPr lang="pt-BR" altLang="sr-Latn-RS" sz="2400" b="1" dirty="0">
                <a:solidFill>
                  <a:srgbClr val="333333"/>
                </a:solidFill>
                <a:effectLst>
                  <a:outerShdw blurRad="38100" dist="38100" dir="2700000" algn="tl">
                    <a:srgbClr val="000000"/>
                  </a:outerShdw>
                </a:effectLst>
                <a:latin typeface="Times New Roman" pitchFamily="18" charset="0"/>
              </a:rPr>
              <a:t>se u uzorku posmatraju polimorfne promene tada se </a:t>
            </a:r>
            <a:r>
              <a:rPr lang="pt-BR" altLang="sr-Latn-RS" sz="2400" b="1" dirty="0" smtClean="0">
                <a:solidFill>
                  <a:srgbClr val="333333"/>
                </a:solidFill>
                <a:effectLst>
                  <a:outerShdw blurRad="38100" dist="38100" dir="2700000" algn="tl">
                    <a:srgbClr val="000000"/>
                  </a:outerShdw>
                </a:effectLst>
                <a:latin typeface="Times New Roman" pitchFamily="18" charset="0"/>
              </a:rPr>
              <a:t>metoda</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KCl matrice ne primenjuje</a:t>
            </a: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5" name="Rectangle 3"/>
          <p:cNvSpPr>
            <a:spLocks noGrp="1" noChangeArrowheads="1"/>
          </p:cNvSpPr>
          <p:nvPr>
            <p:ph type="body" idx="1"/>
          </p:nvPr>
        </p:nvSpPr>
        <p:spPr>
          <a:xfrm>
            <a:off x="381000" y="533400"/>
            <a:ext cx="8305800" cy="4648200"/>
          </a:xfrm>
        </p:spPr>
        <p:txBody>
          <a:bodyPr/>
          <a:lstStyle/>
          <a:p>
            <a:pPr>
              <a:lnSpc>
                <a:spcPct val="80000"/>
              </a:lnSpc>
              <a:buFont typeface="Wingdings" panose="05000000000000000000" pitchFamily="2" charset="2"/>
              <a:buChar char="Ø"/>
            </a:pPr>
            <a:r>
              <a:rPr lang="pt-BR" altLang="sr-Latn-RS" sz="2400" b="1" dirty="0" smtClean="0">
                <a:solidFill>
                  <a:srgbClr val="333333"/>
                </a:solidFill>
                <a:effectLst>
                  <a:outerShdw blurRad="38100" dist="38100" dir="2700000" algn="tl">
                    <a:srgbClr val="000000"/>
                  </a:outerShdw>
                </a:effectLst>
                <a:latin typeface="Times New Roman" pitchFamily="18" charset="0"/>
              </a:rPr>
              <a:t>najveća </a:t>
            </a:r>
            <a:r>
              <a:rPr lang="pt-BR" altLang="sr-Latn-RS" sz="2400" b="1" dirty="0">
                <a:solidFill>
                  <a:srgbClr val="333333"/>
                </a:solidFill>
                <a:effectLst>
                  <a:outerShdw blurRad="38100" dist="38100" dir="2700000" algn="tl">
                    <a:srgbClr val="000000"/>
                  </a:outerShdw>
                </a:effectLst>
                <a:latin typeface="Times New Roman" pitchFamily="18" charset="0"/>
              </a:rPr>
              <a:t>prepreka </a:t>
            </a:r>
            <a:r>
              <a:rPr lang="sr-Latn-CS" altLang="sr-Latn-RS" sz="2400" b="1" dirty="0">
                <a:solidFill>
                  <a:srgbClr val="333333"/>
                </a:solidFill>
                <a:effectLst>
                  <a:outerShdw blurRad="38100" dist="38100" dir="2700000" algn="tl">
                    <a:srgbClr val="000000"/>
                  </a:outerShdw>
                </a:effectLst>
                <a:latin typeface="Times New Roman" pitchFamily="18" charset="0"/>
              </a:rPr>
              <a:t>u anlizi uzoraka </a:t>
            </a:r>
            <a:r>
              <a:rPr lang="pt-BR" altLang="sr-Latn-RS" sz="2400" b="1" dirty="0">
                <a:solidFill>
                  <a:srgbClr val="333333"/>
                </a:solidFill>
                <a:effectLst>
                  <a:outerShdw blurRad="38100" dist="38100" dir="2700000" algn="tl">
                    <a:srgbClr val="000000"/>
                  </a:outerShdw>
                </a:effectLst>
                <a:latin typeface="Times New Roman" pitchFamily="18" charset="0"/>
              </a:rPr>
              <a:t>je fluorescencija koja se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javlja ULJ i VID </a:t>
            </a:r>
            <a:r>
              <a:rPr lang="pt-BR" altLang="sr-Latn-RS" sz="2400" b="1" dirty="0">
                <a:solidFill>
                  <a:srgbClr val="333333"/>
                </a:solidFill>
                <a:effectLst>
                  <a:outerShdw blurRad="38100" dist="38100" dir="2700000" algn="tl">
                    <a:srgbClr val="000000"/>
                  </a:outerShdw>
                </a:effectLst>
                <a:latin typeface="Times New Roman" pitchFamily="18" charset="0"/>
              </a:rPr>
              <a:t>oblasti spektra </a:t>
            </a:r>
            <a:r>
              <a:rPr lang="sr-Latn-CS" altLang="sr-Latn-RS" sz="2400" b="1" dirty="0">
                <a:solidFill>
                  <a:srgbClr val="333333"/>
                </a:solidFill>
                <a:effectLst>
                  <a:outerShdw blurRad="38100" dist="38100" dir="2700000" algn="tl">
                    <a:srgbClr val="000000"/>
                  </a:outerShdw>
                </a:effectLst>
                <a:latin typeface="Times New Roman" pitchFamily="18" charset="0"/>
              </a:rPr>
              <a:t> gde se javljaju i ra</a:t>
            </a:r>
            <a:r>
              <a:rPr lang="pt-BR" altLang="sr-Latn-RS" sz="2400" b="1" dirty="0" smtClean="0">
                <a:solidFill>
                  <a:srgbClr val="333333"/>
                </a:solidFill>
                <a:effectLst>
                  <a:outerShdw blurRad="38100" dist="38100" dir="2700000" algn="tl">
                    <a:srgbClr val="000000"/>
                  </a:outerShdw>
                </a:effectLst>
                <a:latin typeface="Times New Roman" pitchFamily="18" charset="0"/>
              </a:rPr>
              <a:t>manski</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spektri</a:t>
            </a: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t-BR" altLang="sr-Latn-RS" sz="2400" b="1" dirty="0" smtClean="0">
                <a:solidFill>
                  <a:srgbClr val="333333"/>
                </a:solidFill>
                <a:effectLst>
                  <a:outerShdw blurRad="38100" dist="38100" dir="2700000" algn="tl">
                    <a:srgbClr val="000000"/>
                  </a:outerShdw>
                </a:effectLst>
                <a:latin typeface="Times New Roman" pitchFamily="18" charset="0"/>
              </a:rPr>
              <a:t>rama</a:t>
            </a:r>
            <a:r>
              <a:rPr lang="sr-Latn-CS" altLang="sr-Latn-RS" sz="2400" b="1" dirty="0">
                <a:solidFill>
                  <a:srgbClr val="333333"/>
                </a:solidFill>
                <a:effectLst>
                  <a:outerShdw blurRad="38100" dist="38100" dir="2700000" algn="tl">
                    <a:srgbClr val="000000"/>
                  </a:outerShdw>
                </a:effectLst>
                <a:latin typeface="Times New Roman" pitchFamily="18" charset="0"/>
              </a:rPr>
              <a:t>ns</a:t>
            </a:r>
            <a:r>
              <a:rPr lang="pt-BR" altLang="sr-Latn-RS" sz="2400" b="1" dirty="0">
                <a:solidFill>
                  <a:srgbClr val="333333"/>
                </a:solidFill>
                <a:effectLst>
                  <a:outerShdw blurRad="38100" dist="38100" dir="2700000" algn="tl">
                    <a:srgbClr val="000000"/>
                  </a:outerShdw>
                </a:effectLst>
                <a:latin typeface="Times New Roman" pitchFamily="18" charset="0"/>
              </a:rPr>
              <a:t>ki spektri mogu biti potpuno pekriveni </a:t>
            </a:r>
            <a:r>
              <a:rPr lang="pt-BR" altLang="sr-Latn-RS" sz="2400" b="1" dirty="0" smtClean="0">
                <a:solidFill>
                  <a:srgbClr val="333333"/>
                </a:solidFill>
                <a:effectLst>
                  <a:outerShdw blurRad="38100" dist="38100" dir="2700000" algn="tl">
                    <a:srgbClr val="000000"/>
                  </a:outerShdw>
                </a:effectLst>
                <a:latin typeface="Times New Roman" pitchFamily="18" charset="0"/>
              </a:rPr>
              <a:t>intenzivnom</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fluorescencijom </a:t>
            </a:r>
            <a:r>
              <a:rPr lang="pt-BR" altLang="sr-Latn-RS" sz="2400" b="1" dirty="0" smtClean="0">
                <a:solidFill>
                  <a:srgbClr val="333333"/>
                </a:solidFill>
                <a:effectLst>
                  <a:outerShdw blurRad="38100" dist="38100" dir="2700000" algn="tl">
                    <a:srgbClr val="000000"/>
                  </a:outerShdw>
                </a:effectLst>
                <a:latin typeface="Times New Roman" pitchFamily="18" charset="0"/>
              </a:rPr>
              <a:t>pa </a:t>
            </a:r>
            <a:r>
              <a:rPr lang="pt-BR" altLang="sr-Latn-RS" sz="2400" b="1" dirty="0">
                <a:solidFill>
                  <a:srgbClr val="333333"/>
                </a:solidFill>
                <a:effectLst>
                  <a:outerShdw blurRad="38100" dist="38100" dir="2700000" algn="tl">
                    <a:srgbClr val="000000"/>
                  </a:outerShdw>
                </a:effectLst>
                <a:latin typeface="Times New Roman" pitchFamily="18" charset="0"/>
              </a:rPr>
              <a:t>se iz tog razloga ide ka NIR </a:t>
            </a:r>
            <a:r>
              <a:rPr lang="pt-BR" altLang="sr-Latn-RS" sz="2400" b="1" dirty="0" smtClean="0">
                <a:solidFill>
                  <a:srgbClr val="333333"/>
                </a:solidFill>
                <a:effectLst>
                  <a:outerShdw blurRad="38100" dist="38100" dir="2700000" algn="tl">
                    <a:srgbClr val="000000"/>
                  </a:outerShdw>
                </a:effectLst>
                <a:latin typeface="Times New Roman" pitchFamily="18" charset="0"/>
              </a:rPr>
              <a:t>ekscitaciji</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sa laserima koji emituju na 1064 nm</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RS" altLang="sr-Latn-RS" sz="2400" b="1" dirty="0" smtClean="0">
                <a:solidFill>
                  <a:srgbClr val="333333"/>
                </a:solidFill>
                <a:effectLst>
                  <a:outerShdw blurRad="38100" dist="38100" dir="2700000" algn="tl">
                    <a:srgbClr val="000000"/>
                  </a:outerShdw>
                </a:effectLst>
                <a:latin typeface="Times New Roman" pitchFamily="18" charset="0"/>
              </a:rPr>
              <a:t>i</a:t>
            </a:r>
            <a:r>
              <a:rPr lang="pt-BR" altLang="sr-Latn-RS" sz="2400" b="1" dirty="0" smtClean="0">
                <a:solidFill>
                  <a:srgbClr val="333333"/>
                </a:solidFill>
                <a:effectLst>
                  <a:outerShdw blurRad="38100" dist="38100" dir="2700000" algn="tl">
                    <a:srgbClr val="000000"/>
                  </a:outerShdw>
                </a:effectLst>
                <a:latin typeface="Times New Roman" pitchFamily="18" charset="0"/>
              </a:rPr>
              <a:t>ma </a:t>
            </a:r>
            <a:r>
              <a:rPr lang="pt-BR" altLang="sr-Latn-RS" sz="2400" b="1" dirty="0">
                <a:solidFill>
                  <a:srgbClr val="333333"/>
                </a:solidFill>
                <a:effectLst>
                  <a:outerShdw blurRad="38100" dist="38100" dir="2700000" algn="tl">
                    <a:srgbClr val="000000"/>
                  </a:outerShdw>
                </a:effectLst>
                <a:latin typeface="Times New Roman" pitchFamily="18" charset="0"/>
              </a:rPr>
              <a:t>jedinjenja kod kojih </a:t>
            </a:r>
            <a:r>
              <a:rPr lang="sr-Latn-CS" altLang="sr-Latn-RS" sz="2400" b="1" dirty="0">
                <a:solidFill>
                  <a:srgbClr val="333333"/>
                </a:solidFill>
                <a:effectLst>
                  <a:outerShdw blurRad="38100" dist="38100" dir="2700000" algn="tl">
                    <a:srgbClr val="000000"/>
                  </a:outerShdw>
                </a:effectLst>
                <a:latin typeface="Times New Roman" pitchFamily="18" charset="0"/>
              </a:rPr>
              <a:t>i </a:t>
            </a:r>
            <a:r>
              <a:rPr lang="pt-BR" altLang="sr-Latn-RS" sz="2400" b="1" dirty="0">
                <a:solidFill>
                  <a:srgbClr val="333333"/>
                </a:solidFill>
                <a:effectLst>
                  <a:outerShdw blurRad="38100" dist="38100" dir="2700000" algn="tl">
                    <a:srgbClr val="000000"/>
                  </a:outerShdw>
                </a:effectLst>
                <a:latin typeface="Times New Roman" pitchFamily="18" charset="0"/>
              </a:rPr>
              <a:t>pobuđivanje u NIR oblasti </a:t>
            </a:r>
            <a:r>
              <a:rPr lang="sr-Latn-CS" altLang="sr-Latn-RS" sz="2400" b="1" dirty="0">
                <a:solidFill>
                  <a:srgbClr val="333333"/>
                </a:solidFill>
                <a:effectLst>
                  <a:outerShdw blurRad="38100" dist="38100" dir="2700000" algn="tl">
                    <a:srgbClr val="000000"/>
                  </a:outerShdw>
                </a:effectLst>
                <a:latin typeface="Times New Roman" pitchFamily="18" charset="0"/>
              </a:rPr>
              <a:t>ne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eliminiše  fluorescenciju</a:t>
            </a:r>
            <a:r>
              <a:rPr lang="sr-Latn-CS" altLang="sr-Latn-RS" sz="2400" b="1" dirty="0">
                <a:solidFill>
                  <a:srgbClr val="4D4D4D"/>
                </a:solidFill>
                <a:effectLst>
                  <a:outerShdw blurRad="38100" dist="38100" dir="2700000" algn="tl">
                    <a:srgbClr val="000000"/>
                  </a:outerShdw>
                </a:effectLst>
                <a:latin typeface="Times New Roman" pitchFamily="18" charset="0"/>
              </a:rPr>
              <a:t> </a:t>
            </a:r>
            <a:r>
              <a:rPr lang="pt-BR" altLang="sr-Latn-RS" sz="2400" b="1" dirty="0">
                <a:solidFill>
                  <a:srgbClr val="4D4D4D"/>
                </a:solidFill>
                <a:effectLst>
                  <a:outerShdw blurRad="38100" dist="38100" dir="2700000" algn="tl">
                    <a:srgbClr val="000000"/>
                  </a:outerShdw>
                </a:effectLst>
                <a:latin typeface="Times New Roman" pitchFamily="18" charset="0"/>
              </a:rPr>
              <a:t>(</a:t>
            </a:r>
            <a:r>
              <a:rPr lang="pt-BR" altLang="sr-Latn-RS" sz="2400" b="1" dirty="0">
                <a:solidFill>
                  <a:srgbClr val="FF0066"/>
                </a:solidFill>
                <a:effectLst>
                  <a:outerShdw blurRad="38100" dist="38100" dir="2700000" algn="tl">
                    <a:srgbClr val="000000"/>
                  </a:outerShdw>
                </a:effectLst>
                <a:latin typeface="Times New Roman" pitchFamily="18" charset="0"/>
              </a:rPr>
              <a:t>Cu-ftalocijanin</a:t>
            </a:r>
            <a:r>
              <a:rPr lang="pt-BR" altLang="sr-Latn-RS" sz="2400" b="1" dirty="0">
                <a:solidFill>
                  <a:srgbClr val="4D4D4D"/>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kod koga </a:t>
            </a:r>
            <a:r>
              <a:rPr lang="pt-BR" altLang="sr-Latn-RS" sz="2400" b="1" dirty="0" smtClean="0">
                <a:solidFill>
                  <a:srgbClr val="333333"/>
                </a:solidFill>
                <a:effectLst>
                  <a:outerShdw blurRad="38100" dist="38100" dir="2700000" algn="tl">
                    <a:srgbClr val="000000"/>
                  </a:outerShdw>
                </a:effectLst>
                <a:latin typeface="Times New Roman" pitchFamily="18" charset="0"/>
              </a:rPr>
              <a:t>se</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intenzitet fluorescencija pojačava sa ekscitacijom u NIR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oblasti)</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673795">
                                            <p:txEl>
                                              <p:pRg st="0" end="0"/>
                                            </p:txEl>
                                          </p:spTgt>
                                        </p:tgtEl>
                                        <p:attrNameLst>
                                          <p:attrName>style.visibility</p:attrName>
                                        </p:attrNameLst>
                                      </p:cBhvr>
                                      <p:to>
                                        <p:strVal val="visible"/>
                                      </p:to>
                                    </p:set>
                                    <p:animEffect transition="in" filter="wipe(down)">
                                      <p:cBhvr>
                                        <p:cTn id="7" dur="500"/>
                                        <p:tgtEl>
                                          <p:spTgt spid="67379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73795">
                                            <p:txEl>
                                              <p:pRg st="2" end="2"/>
                                            </p:txEl>
                                          </p:spTgt>
                                        </p:tgtEl>
                                        <p:attrNameLst>
                                          <p:attrName>style.visibility</p:attrName>
                                        </p:attrNameLst>
                                      </p:cBhvr>
                                      <p:to>
                                        <p:strVal val="visible"/>
                                      </p:to>
                                    </p:set>
                                    <p:animEffect transition="in" filter="wipe(down)">
                                      <p:cBhvr>
                                        <p:cTn id="10" dur="500"/>
                                        <p:tgtEl>
                                          <p:spTgt spid="673795">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673795">
                                            <p:txEl>
                                              <p:pRg st="4" end="4"/>
                                            </p:txEl>
                                          </p:spTgt>
                                        </p:tgtEl>
                                        <p:attrNameLst>
                                          <p:attrName>style.visibility</p:attrName>
                                        </p:attrNameLst>
                                      </p:cBhvr>
                                      <p:to>
                                        <p:strVal val="visible"/>
                                      </p:to>
                                    </p:set>
                                    <p:animEffect transition="in" filter="wipe(down)">
                                      <p:cBhvr>
                                        <p:cTn id="15" dur="500"/>
                                        <p:tgtEl>
                                          <p:spTgt spid="673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1" name="Rectangle 3"/>
          <p:cNvSpPr>
            <a:spLocks noGrp="1" noChangeArrowheads="1"/>
          </p:cNvSpPr>
          <p:nvPr>
            <p:ph type="body" idx="1"/>
          </p:nvPr>
        </p:nvSpPr>
        <p:spPr>
          <a:xfrm>
            <a:off x="457200" y="457200"/>
            <a:ext cx="8229600" cy="5943600"/>
          </a:xfrm>
        </p:spPr>
        <p:txBody>
          <a:bodyPr/>
          <a:lstStyle/>
          <a:p>
            <a:pPr>
              <a:buFontTx/>
              <a:buNone/>
            </a:pPr>
            <a:r>
              <a:rPr lang="en-US" altLang="sr-Latn-RS" sz="2400" b="1" u="sng" dirty="0">
                <a:solidFill>
                  <a:srgbClr val="333333"/>
                </a:solidFill>
                <a:effectLst>
                  <a:outerShdw blurRad="38100" dist="38100" dir="2700000" algn="tl">
                    <a:srgbClr val="000000"/>
                  </a:outerShdw>
                </a:effectLst>
                <a:latin typeface="Times New Roman" pitchFamily="18" charset="0"/>
              </a:rPr>
              <a:t>ŠTA </a:t>
            </a:r>
            <a:r>
              <a:rPr lang="sr-Latn-CS" altLang="sr-Latn-RS" sz="2400" b="1" u="sng" dirty="0">
                <a:solidFill>
                  <a:srgbClr val="333333"/>
                </a:solidFill>
                <a:effectLst>
                  <a:outerShdw blurRad="38100" dist="38100" dir="2700000" algn="tl">
                    <a:srgbClr val="000000"/>
                  </a:outerShdw>
                </a:effectLst>
                <a:latin typeface="Times New Roman" pitchFamily="18" charset="0"/>
              </a:rPr>
              <a:t>PODRAZUMEVA POČETAK M</a:t>
            </a:r>
            <a:r>
              <a:rPr lang="en-US" altLang="sr-Latn-RS" sz="2400" b="1" u="sng" dirty="0">
                <a:solidFill>
                  <a:srgbClr val="333333"/>
                </a:solidFill>
                <a:effectLst>
                  <a:outerShdw blurRad="38100" dist="38100" dir="2700000" algn="tl">
                    <a:srgbClr val="000000"/>
                  </a:outerShdw>
                </a:effectLst>
                <a:latin typeface="Times New Roman" pitchFamily="18" charset="0"/>
              </a:rPr>
              <a:t>ERENJA</a:t>
            </a:r>
            <a:endParaRPr lang="sr-Latn-CS" altLang="sr-Latn-RS" sz="2400" b="1" u="sng" dirty="0">
              <a:solidFill>
                <a:srgbClr val="333333"/>
              </a:solidFill>
              <a:effectLst>
                <a:outerShdw blurRad="38100" dist="38100" dir="2700000" algn="tl">
                  <a:srgbClr val="000000"/>
                </a:outerShdw>
              </a:effectLst>
              <a:latin typeface="Times New Roman" pitchFamily="18" charset="0"/>
            </a:endParaRPr>
          </a:p>
          <a:p>
            <a:pPr>
              <a:buFontTx/>
              <a:buNone/>
            </a:pPr>
            <a:endParaRPr lang="sr-Latn-CS" altLang="sr-Latn-RS" sz="2400" b="1" u="sng" dirty="0">
              <a:effectLst>
                <a:outerShdw blurRad="38100" dist="38100" dir="2700000" algn="tl">
                  <a:srgbClr val="FFFFFF"/>
                </a:outerShdw>
              </a:effectLst>
              <a:latin typeface="Times New Roman" pitchFamily="18" charset="0"/>
            </a:endParaRPr>
          </a:p>
          <a:p>
            <a:pPr>
              <a:buFont typeface="Wingdings" panose="05000000000000000000" pitchFamily="2" charset="2"/>
              <a:buChar char="Ø"/>
            </a:pPr>
            <a:r>
              <a:rPr lang="sr-Latn-CS" altLang="sr-Latn-RS" sz="2800" b="1" dirty="0" smtClean="0">
                <a:solidFill>
                  <a:srgbClr val="333333"/>
                </a:solidFill>
                <a:effectLst>
                  <a:outerShdw blurRad="38100" dist="38100" dir="2700000" algn="tl">
                    <a:srgbClr val="000000"/>
                  </a:outerShdw>
                </a:effectLst>
                <a:latin typeface="Times New Roman" pitchFamily="18" charset="0"/>
              </a:rPr>
              <a:t>izbor </a:t>
            </a:r>
            <a:r>
              <a:rPr lang="sr-Latn-CS" altLang="sr-Latn-RS" sz="2800" b="1" dirty="0">
                <a:solidFill>
                  <a:srgbClr val="333333"/>
                </a:solidFill>
                <a:effectLst>
                  <a:outerShdw blurRad="38100" dist="38100" dir="2700000" algn="tl">
                    <a:srgbClr val="000000"/>
                  </a:outerShdw>
                </a:effectLst>
                <a:latin typeface="Times New Roman" pitchFamily="18" charset="0"/>
              </a:rPr>
              <a:t>instrumenta</a:t>
            </a:r>
          </a:p>
          <a:p>
            <a:pPr>
              <a:buFont typeface="Wingdings" panose="05000000000000000000" pitchFamily="2" charset="2"/>
              <a:buChar char="Ø"/>
            </a:pPr>
            <a:r>
              <a:rPr lang="sr-Latn-CS" altLang="sr-Latn-RS" sz="2800" b="1" dirty="0" smtClean="0">
                <a:solidFill>
                  <a:srgbClr val="333333"/>
                </a:solidFill>
                <a:effectLst>
                  <a:outerShdw blurRad="38100" dist="38100" dir="2700000" algn="tl">
                    <a:srgbClr val="000000"/>
                  </a:outerShdw>
                </a:effectLst>
                <a:latin typeface="Times New Roman" pitchFamily="18" charset="0"/>
              </a:rPr>
              <a:t>kalibraciju </a:t>
            </a:r>
            <a:r>
              <a:rPr lang="sr-Latn-CS" altLang="sr-Latn-RS" sz="2800" b="1" dirty="0">
                <a:solidFill>
                  <a:srgbClr val="333333"/>
                </a:solidFill>
                <a:effectLst>
                  <a:outerShdw blurRad="38100" dist="38100" dir="2700000" algn="tl">
                    <a:srgbClr val="000000"/>
                  </a:outerShdw>
                </a:effectLst>
                <a:latin typeface="Times New Roman" pitchFamily="18" charset="0"/>
              </a:rPr>
              <a:t>instrumenta</a:t>
            </a:r>
          </a:p>
          <a:p>
            <a:pPr>
              <a:buFont typeface="Wingdings" panose="05000000000000000000" pitchFamily="2" charset="2"/>
              <a:buChar char="Ø"/>
            </a:pPr>
            <a:r>
              <a:rPr lang="sr-Latn-CS" altLang="sr-Latn-RS" sz="2800" b="1" dirty="0" smtClean="0">
                <a:solidFill>
                  <a:srgbClr val="333333"/>
                </a:solidFill>
                <a:effectLst>
                  <a:outerShdw blurRad="38100" dist="38100" dir="2700000" algn="tl">
                    <a:srgbClr val="000000"/>
                  </a:outerShdw>
                </a:effectLst>
                <a:latin typeface="Times New Roman" pitchFamily="18" charset="0"/>
              </a:rPr>
              <a:t>izbor </a:t>
            </a:r>
            <a:r>
              <a:rPr lang="sr-Latn-CS" altLang="sr-Latn-RS" sz="2800" b="1" dirty="0">
                <a:solidFill>
                  <a:srgbClr val="333333"/>
                </a:solidFill>
                <a:effectLst>
                  <a:outerShdw blurRad="38100" dist="38100" dir="2700000" algn="tl">
                    <a:srgbClr val="000000"/>
                  </a:outerShdw>
                </a:effectLst>
                <a:latin typeface="Times New Roman" pitchFamily="18" charset="0"/>
              </a:rPr>
              <a:t>načina pobuđivanja uzorka</a:t>
            </a:r>
          </a:p>
          <a:p>
            <a:pPr>
              <a:buFont typeface="Wingdings" panose="05000000000000000000" pitchFamily="2" charset="2"/>
              <a:buChar char="Ø"/>
            </a:pPr>
            <a:r>
              <a:rPr lang="sr-Latn-CS" altLang="sr-Latn-RS" sz="2800" b="1" dirty="0" smtClean="0">
                <a:solidFill>
                  <a:srgbClr val="333333"/>
                </a:solidFill>
                <a:effectLst>
                  <a:outerShdw blurRad="38100" dist="38100" dir="2700000" algn="tl">
                    <a:srgbClr val="000000"/>
                  </a:outerShdw>
                </a:effectLst>
                <a:latin typeface="Times New Roman" pitchFamily="18" charset="0"/>
              </a:rPr>
              <a:t>poznavanje </a:t>
            </a:r>
            <a:r>
              <a:rPr lang="sr-Latn-CS" altLang="sr-Latn-RS" sz="2800" b="1" dirty="0">
                <a:solidFill>
                  <a:srgbClr val="333333"/>
                </a:solidFill>
                <a:effectLst>
                  <a:outerShdw blurRad="38100" dist="38100" dir="2700000" algn="tl">
                    <a:srgbClr val="000000"/>
                  </a:outerShdw>
                </a:effectLst>
                <a:latin typeface="Times New Roman" pitchFamily="18" charset="0"/>
              </a:rPr>
              <a:t>i pripremu uzorka</a:t>
            </a:r>
          </a:p>
          <a:p>
            <a:pPr>
              <a:buFontTx/>
              <a:buNone/>
            </a:pPr>
            <a:endParaRPr lang="en-US" altLang="sr-Latn-RS" sz="28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251" name="Rectangle 3"/>
          <p:cNvSpPr>
            <a:spLocks noGrp="1" noChangeArrowheads="1"/>
          </p:cNvSpPr>
          <p:nvPr>
            <p:ph type="body" idx="1"/>
          </p:nvPr>
        </p:nvSpPr>
        <p:spPr>
          <a:xfrm>
            <a:off x="381000" y="914400"/>
            <a:ext cx="8305800" cy="4724400"/>
          </a:xfrm>
        </p:spPr>
        <p:txBody>
          <a:bodyPr/>
          <a:lstStyle/>
          <a:p>
            <a:pPr>
              <a:lnSpc>
                <a:spcPct val="9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iako </a:t>
            </a:r>
            <a:r>
              <a:rPr lang="sr-Latn-CS" altLang="sr-Latn-RS" sz="2400" b="1" dirty="0">
                <a:solidFill>
                  <a:srgbClr val="333333"/>
                </a:solidFill>
                <a:effectLst>
                  <a:outerShdw blurRad="38100" dist="38100" dir="2700000" algn="tl">
                    <a:srgbClr val="000000"/>
                  </a:outerShdw>
                </a:effectLst>
                <a:latin typeface="Times New Roman" pitchFamily="18" charset="0"/>
              </a:rPr>
              <a:t>se </a:t>
            </a:r>
            <a:r>
              <a:rPr lang="pt-BR" altLang="sr-Latn-RS" sz="2400" b="1" dirty="0">
                <a:solidFill>
                  <a:srgbClr val="333333"/>
                </a:solidFill>
                <a:effectLst>
                  <a:outerShdw blurRad="38100" dist="38100" dir="2700000" algn="tl">
                    <a:srgbClr val="000000"/>
                  </a:outerShdw>
                </a:effectLst>
                <a:latin typeface="Times New Roman" pitchFamily="18" charset="0"/>
              </a:rPr>
              <a:t>FT Ramanskom tehnikom  mogu analizirati</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smtClean="0">
                <a:solidFill>
                  <a:srgbClr val="333333"/>
                </a:solidFill>
                <a:effectLst>
                  <a:outerShdw blurRad="38100" dist="38100" dir="2700000" algn="tl">
                    <a:srgbClr val="000000"/>
                  </a:outerShdw>
                </a:effectLst>
                <a:latin typeface="Times New Roman" pitchFamily="18" charset="0"/>
              </a:rPr>
              <a:t>obojeni  </a:t>
            </a:r>
            <a:r>
              <a:rPr lang="sr-Latn-CS" altLang="sr-Latn-RS" sz="2400" b="1" dirty="0">
                <a:solidFill>
                  <a:srgbClr val="333333"/>
                </a:solidFill>
                <a:effectLst>
                  <a:outerShdw blurRad="38100" dist="38100" dir="2700000" algn="tl">
                    <a:srgbClr val="000000"/>
                  </a:outerShdw>
                </a:effectLst>
                <a:latin typeface="Times New Roman" pitchFamily="18" charset="0"/>
              </a:rPr>
              <a:t>uzorci</a:t>
            </a:r>
            <a:r>
              <a:rPr lang="pt-BR" altLang="sr-Latn-RS" sz="2400" b="1" dirty="0">
                <a:solidFill>
                  <a:srgbClr val="4D4D4D"/>
                </a:solidFill>
                <a:effectLst>
                  <a:outerShdw blurRad="38100" dist="38100" dir="2700000" algn="tl">
                    <a:srgbClr val="000000"/>
                  </a:outerShdw>
                </a:effectLst>
                <a:latin typeface="Times New Roman" pitchFamily="18" charset="0"/>
              </a:rPr>
              <a:t> </a:t>
            </a:r>
            <a:r>
              <a:rPr lang="sr-Latn-CS" altLang="sr-Latn-RS" sz="2400" b="1" dirty="0">
                <a:solidFill>
                  <a:srgbClr val="FF0066"/>
                </a:solidFill>
                <a:effectLst>
                  <a:outerShdw blurRad="38100" dist="38100" dir="2700000" algn="tl">
                    <a:srgbClr val="000000"/>
                  </a:outerShdw>
                </a:effectLst>
                <a:latin typeface="Times New Roman" pitchFamily="18" charset="0"/>
              </a:rPr>
              <a:t> </a:t>
            </a:r>
            <a:r>
              <a:rPr lang="pt-BR"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plavi i zeleni uzorci na bazi </a:t>
            </a:r>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pt-BR"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Cu-ftalocijanina </a:t>
            </a:r>
            <a:r>
              <a:rPr lang="sr-Latn-CS" altLang="sr-Latn-RS" sz="24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pt-BR"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pokazuju</a:t>
            </a:r>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 intenzivnu</a:t>
            </a:r>
            <a:r>
              <a:rPr lang="pt-BR"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 fluorescenciju </a:t>
            </a:r>
            <a:r>
              <a:rPr lang="pt-BR" altLang="sr-Latn-RS" sz="2400" b="1" dirty="0" smtClean="0">
                <a:solidFill>
                  <a:schemeClr val="tx1">
                    <a:lumMod val="85000"/>
                    <a:lumOff val="15000"/>
                  </a:schemeClr>
                </a:solidFill>
                <a:effectLst>
                  <a:outerShdw blurRad="38100" dist="38100" dir="2700000" algn="tl">
                    <a:srgbClr val="000000"/>
                  </a:outerShdw>
                </a:effectLst>
                <a:latin typeface="Times New Roman" pitchFamily="18" charset="0"/>
              </a:rPr>
              <a:t>(</a:t>
            </a:r>
            <a:r>
              <a:rPr lang="pt-BR"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tada se ide </a:t>
            </a:r>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na </a:t>
            </a:r>
            <a:r>
              <a:rPr lang="sr-Latn-CS" altLang="sr-Latn-RS" sz="24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pt-BR"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ekscitacij</a:t>
            </a:r>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u</a:t>
            </a:r>
            <a:r>
              <a:rPr lang="pt-BR"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 sa </a:t>
            </a:r>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svetlošću od </a:t>
            </a:r>
            <a:r>
              <a:rPr lang="pt-BR"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1339 nm)</a:t>
            </a:r>
            <a:endPar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rPr>
              <a:t>ftalocijanini koji nisu na bazi Cu daju dobre ramanske </a:t>
            </a:r>
            <a:r>
              <a:rPr lang="pl-PL" altLang="sr-Latn-RS" sz="2400" b="1" dirty="0" smtClean="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rPr>
              <a:t>spektre </a:t>
            </a:r>
          </a:p>
          <a:p>
            <a:pPr>
              <a:lnSpc>
                <a:spcPct val="90000"/>
              </a:lnSpc>
              <a:buFont typeface="Wingdings" panose="05000000000000000000" pitchFamily="2" charset="2"/>
              <a:buChar char="Ø"/>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boja </a:t>
            </a:r>
            <a:r>
              <a:rPr lang="pl-PL" altLang="sr-Latn-RS" sz="2400" b="1" dirty="0">
                <a:solidFill>
                  <a:srgbClr val="333333"/>
                </a:solidFill>
                <a:effectLst>
                  <a:outerShdw blurRad="38100" dist="38100" dir="2700000" algn="tl">
                    <a:srgbClr val="000000"/>
                  </a:outerShdw>
                </a:effectLst>
                <a:latin typeface="Times New Roman" pitchFamily="18" charset="0"/>
              </a:rPr>
              <a:t>uzorka ne mora obavezno značiti i fluorescenciju </a:t>
            </a:r>
            <a:r>
              <a:rPr lang="pl-PL" altLang="sr-Latn-RS" sz="2400" b="1" dirty="0" smtClean="0">
                <a:solidFill>
                  <a:srgbClr val="333333"/>
                </a:solidFill>
                <a:effectLst>
                  <a:outerShdw blurRad="38100" dist="38100" dir="2700000" algn="tl">
                    <a:srgbClr val="000000"/>
                  </a:outerShdw>
                </a:effectLst>
                <a:latin typeface="Times New Roman" pitchFamily="18" charset="0"/>
              </a:rPr>
              <a:t>uzorka</a:t>
            </a:r>
            <a:r>
              <a:rPr lang="pl-PL" altLang="sr-Latn-RS" sz="2400" b="1" dirty="0">
                <a:solidFill>
                  <a:srgbClr val="333333"/>
                </a:solidFill>
                <a:effectLst>
                  <a:outerShdw blurRad="38100" dist="38100" dir="2700000" algn="tl">
                    <a:srgbClr val="000000"/>
                  </a:outerShdw>
                </a:effectLst>
                <a:latin typeface="Times New Roman" pitchFamily="18" charset="0"/>
              </a:rPr>
              <a:t>, ima primera potpuno transparentnih uzoraka koji </a:t>
            </a:r>
            <a:r>
              <a:rPr lang="pl-PL" altLang="sr-Latn-RS" sz="2400" b="1" dirty="0" smtClean="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rPr>
              <a:t>intenzivno fluoresciraju</a:t>
            </a:r>
            <a:endParaRPr lang="en-US" altLang="sr-Latn-RS" sz="24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en-US" altLang="sr-Latn-RS" sz="24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en-US" altLang="sr-Latn-RS" sz="2400" dirty="0">
              <a:solidFill>
                <a:srgbClr val="333333"/>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ChangeArrowheads="1"/>
          </p:cNvSpPr>
          <p:nvPr/>
        </p:nvSpPr>
        <p:spPr bwMode="auto">
          <a:xfrm>
            <a:off x="5029200" y="304800"/>
            <a:ext cx="3200400" cy="112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b="1">
                <a:solidFill>
                  <a:srgbClr val="333333"/>
                </a:solidFill>
                <a:effectLst>
                  <a:outerShdw blurRad="38100" dist="38100" dir="2700000" algn="tl">
                    <a:srgbClr val="000000"/>
                  </a:outerShdw>
                </a:effectLst>
                <a:latin typeface="Times New Roman" pitchFamily="18" charset="0"/>
              </a:rPr>
              <a:t>RS Cu-ftalocijanina</a:t>
            </a:r>
          </a:p>
          <a:p>
            <a:r>
              <a:rPr lang="sr-Latn-CS" altLang="sr-Latn-RS" b="1">
                <a:solidFill>
                  <a:srgbClr val="333333"/>
                </a:solidFill>
                <a:effectLst>
                  <a:outerShdw blurRad="38100" dist="38100" dir="2700000" algn="tl">
                    <a:srgbClr val="000000"/>
                  </a:outerShdw>
                </a:effectLst>
                <a:latin typeface="Times New Roman" pitchFamily="18" charset="0"/>
              </a:rPr>
              <a:t> (</a:t>
            </a:r>
            <a:r>
              <a:rPr lang="el-GR" altLang="sr-Latn-RS" b="1">
                <a:solidFill>
                  <a:srgbClr val="333333"/>
                </a:solidFill>
                <a:effectLst>
                  <a:outerShdw blurRad="38100" dist="38100" dir="2700000" algn="tl">
                    <a:srgbClr val="000000"/>
                  </a:outerShdw>
                </a:effectLst>
                <a:latin typeface="Times New Roman" pitchFamily="18" charset="0"/>
                <a:cs typeface="Times New Roman" pitchFamily="18" charset="0"/>
              </a:rPr>
              <a:t>λ</a:t>
            </a:r>
            <a:r>
              <a:rPr lang="sr-Latn-CS" altLang="sr-Latn-RS" b="1" baseline="-25000">
                <a:solidFill>
                  <a:srgbClr val="333333"/>
                </a:solidFill>
                <a:effectLst>
                  <a:outerShdw blurRad="38100" dist="38100" dir="2700000" algn="tl">
                    <a:srgbClr val="000000"/>
                  </a:outerShdw>
                </a:effectLst>
                <a:latin typeface="Times New Roman" pitchFamily="18" charset="0"/>
                <a:cs typeface="Times New Roman" pitchFamily="18" charset="0"/>
              </a:rPr>
              <a:t>ex</a:t>
            </a:r>
            <a:r>
              <a:rPr lang="sr-Latn-CS" altLang="sr-Latn-RS" b="1">
                <a:solidFill>
                  <a:srgbClr val="333333"/>
                </a:solidFill>
                <a:effectLst>
                  <a:outerShdw blurRad="38100" dist="38100" dir="2700000" algn="tl">
                    <a:srgbClr val="000000"/>
                  </a:outerShdw>
                </a:effectLst>
                <a:latin typeface="Times New Roman" pitchFamily="18" charset="0"/>
                <a:cs typeface="Times New Roman" pitchFamily="18" charset="0"/>
              </a:rPr>
              <a:t> = </a:t>
            </a:r>
            <a:r>
              <a:rPr lang="sr-Latn-CS" altLang="sr-Latn-RS" b="1">
                <a:solidFill>
                  <a:srgbClr val="333333"/>
                </a:solidFill>
                <a:effectLst>
                  <a:outerShdw blurRad="38100" dist="38100" dir="2700000" algn="tl">
                    <a:srgbClr val="000000"/>
                  </a:outerShdw>
                </a:effectLst>
                <a:latin typeface="Times New Roman" pitchFamily="18" charset="0"/>
              </a:rPr>
              <a:t>632 nm)</a:t>
            </a:r>
          </a:p>
          <a:p>
            <a:endParaRPr lang="sr-Latn-CS" altLang="sr-Latn-RS" b="1">
              <a:solidFill>
                <a:srgbClr val="333333"/>
              </a:solidFill>
              <a:effectLst>
                <a:outerShdw blurRad="38100" dist="38100" dir="2700000" algn="tl">
                  <a:srgbClr val="000000"/>
                </a:outerShdw>
              </a:effectLst>
              <a:latin typeface="Times New Roman" pitchFamily="18" charset="0"/>
            </a:endParaRPr>
          </a:p>
          <a:p>
            <a:endParaRPr lang="sr-Latn-CS" altLang="sr-Latn-RS" sz="1400">
              <a:latin typeface="Times New Roman" pitchFamily="18" charset="0"/>
            </a:endParaRPr>
          </a:p>
        </p:txBody>
      </p:sp>
      <p:pic>
        <p:nvPicPr>
          <p:cNvPr id="6881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81000"/>
            <a:ext cx="4648200" cy="29273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688133" name="Rectangle 5"/>
          <p:cNvSpPr>
            <a:spLocks noChangeArrowheads="1"/>
          </p:cNvSpPr>
          <p:nvPr/>
        </p:nvSpPr>
        <p:spPr bwMode="auto">
          <a:xfrm>
            <a:off x="5638800" y="5105400"/>
            <a:ext cx="2590800" cy="140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b="1">
                <a:solidFill>
                  <a:srgbClr val="333333"/>
                </a:solidFill>
                <a:effectLst>
                  <a:outerShdw blurRad="38100" dist="38100" dir="2700000" algn="tl">
                    <a:srgbClr val="000000"/>
                  </a:outerShdw>
                </a:effectLst>
                <a:latin typeface="Times New Roman" pitchFamily="18" charset="0"/>
              </a:rPr>
              <a:t>RS Cu-ftalocijanina </a:t>
            </a:r>
          </a:p>
          <a:p>
            <a:r>
              <a:rPr lang="sr-Latn-CS" altLang="sr-Latn-RS" b="1">
                <a:solidFill>
                  <a:srgbClr val="333333"/>
                </a:solidFill>
                <a:effectLst>
                  <a:outerShdw blurRad="38100" dist="38100" dir="2700000" algn="tl">
                    <a:srgbClr val="000000"/>
                  </a:outerShdw>
                </a:effectLst>
                <a:latin typeface="Times New Roman" pitchFamily="18" charset="0"/>
              </a:rPr>
              <a:t>(</a:t>
            </a:r>
            <a:r>
              <a:rPr lang="el-GR" altLang="sr-Latn-RS" b="1">
                <a:solidFill>
                  <a:srgbClr val="333333"/>
                </a:solidFill>
                <a:effectLst>
                  <a:outerShdw blurRad="38100" dist="38100" dir="2700000" algn="tl">
                    <a:srgbClr val="000000"/>
                  </a:outerShdw>
                </a:effectLst>
                <a:latin typeface="Times New Roman" pitchFamily="18" charset="0"/>
                <a:cs typeface="Times New Roman" pitchFamily="18" charset="0"/>
              </a:rPr>
              <a:t>λ</a:t>
            </a:r>
            <a:r>
              <a:rPr lang="sr-Latn-CS" altLang="sr-Latn-RS" b="1" baseline="-25000">
                <a:solidFill>
                  <a:srgbClr val="333333"/>
                </a:solidFill>
                <a:effectLst>
                  <a:outerShdw blurRad="38100" dist="38100" dir="2700000" algn="tl">
                    <a:srgbClr val="000000"/>
                  </a:outerShdw>
                </a:effectLst>
                <a:latin typeface="Times New Roman" pitchFamily="18" charset="0"/>
                <a:cs typeface="Times New Roman" pitchFamily="18" charset="0"/>
              </a:rPr>
              <a:t>ex</a:t>
            </a:r>
            <a:r>
              <a:rPr lang="sr-Latn-CS" altLang="sr-Latn-RS" b="1">
                <a:solidFill>
                  <a:srgbClr val="333333"/>
                </a:solidFill>
                <a:effectLst>
                  <a:outerShdw blurRad="38100" dist="38100" dir="2700000" algn="tl">
                    <a:srgbClr val="000000"/>
                  </a:outerShdw>
                </a:effectLst>
                <a:latin typeface="Times New Roman" pitchFamily="18" charset="0"/>
                <a:cs typeface="Times New Roman" pitchFamily="18" charset="0"/>
              </a:rPr>
              <a:t> = </a:t>
            </a:r>
            <a:r>
              <a:rPr lang="sr-Latn-CS" altLang="sr-Latn-RS" b="1">
                <a:solidFill>
                  <a:srgbClr val="333333"/>
                </a:solidFill>
                <a:effectLst>
                  <a:outerShdw blurRad="38100" dist="38100" dir="2700000" algn="tl">
                    <a:srgbClr val="000000"/>
                  </a:outerShdw>
                </a:effectLst>
                <a:latin typeface="Times New Roman" pitchFamily="18" charset="0"/>
              </a:rPr>
              <a:t>1064 nm, </a:t>
            </a:r>
            <a:r>
              <a:rPr lang="sr-Latn-CS" altLang="sr-Latn-RS" sz="1600">
                <a:solidFill>
                  <a:srgbClr val="333333"/>
                </a:solidFill>
                <a:effectLst>
                  <a:outerShdw blurRad="38100" dist="38100" dir="2700000" algn="tl">
                    <a:srgbClr val="000000"/>
                  </a:outerShdw>
                </a:effectLst>
                <a:latin typeface="Times New Roman" pitchFamily="18" charset="0"/>
              </a:rPr>
              <a:t>vidljiva je intenzivna fluorescencija</a:t>
            </a:r>
            <a:r>
              <a:rPr lang="sr-Latn-CS" altLang="sr-Latn-RS" b="1">
                <a:solidFill>
                  <a:srgbClr val="333333"/>
                </a:solidFill>
                <a:effectLst>
                  <a:outerShdw blurRad="38100" dist="38100" dir="2700000" algn="tl">
                    <a:srgbClr val="000000"/>
                  </a:outerShdw>
                </a:effectLst>
                <a:latin typeface="Times New Roman" pitchFamily="18" charset="0"/>
              </a:rPr>
              <a:t>)</a:t>
            </a:r>
          </a:p>
          <a:p>
            <a:endParaRPr lang="sr-Latn-CS" altLang="sr-Latn-RS">
              <a:solidFill>
                <a:srgbClr val="333333"/>
              </a:solidFill>
              <a:latin typeface="Times New Roman" pitchFamily="18" charset="0"/>
            </a:endParaRPr>
          </a:p>
          <a:p>
            <a:endParaRPr lang="sr-Latn-CS" altLang="sr-Latn-RS" sz="1400">
              <a:latin typeface="Times New Roman" pitchFamily="18" charset="0"/>
            </a:endParaRPr>
          </a:p>
        </p:txBody>
      </p:sp>
      <p:pic>
        <p:nvPicPr>
          <p:cNvPr id="68814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733800"/>
            <a:ext cx="4800600" cy="28162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688144" name="Picture 16" descr="phthalocyan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905000"/>
            <a:ext cx="2476500" cy="246697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1" name="Rectangle 3"/>
          <p:cNvSpPr>
            <a:spLocks noGrp="1" noChangeArrowheads="1"/>
          </p:cNvSpPr>
          <p:nvPr>
            <p:ph type="body" idx="1"/>
          </p:nvPr>
        </p:nvSpPr>
        <p:spPr>
          <a:xfrm>
            <a:off x="457200" y="457200"/>
            <a:ext cx="8229600" cy="6324600"/>
          </a:xfrm>
        </p:spPr>
        <p:txBody>
          <a:bodyPr/>
          <a:lstStyle/>
          <a:p>
            <a:pPr>
              <a:lnSpc>
                <a:spcPct val="80000"/>
              </a:lnSpc>
              <a:buFontTx/>
              <a:buNone/>
            </a:pPr>
            <a:r>
              <a:rPr lang="pl-PL" altLang="sr-Latn-RS" sz="2400" b="1" u="sng" dirty="0">
                <a:solidFill>
                  <a:srgbClr val="333333"/>
                </a:solidFill>
                <a:effectLst>
                  <a:outerShdw blurRad="38100" dist="38100" dir="2700000" algn="tl">
                    <a:srgbClr val="000000"/>
                  </a:outerShdw>
                </a:effectLst>
                <a:latin typeface="Times New Roman" pitchFamily="18" charset="0"/>
              </a:rPr>
              <a:t>POZNAVANJE UZORKA</a:t>
            </a:r>
          </a:p>
          <a:p>
            <a:pPr>
              <a:lnSpc>
                <a:spcPct val="80000"/>
              </a:lnSpc>
              <a:buFontTx/>
              <a:buNone/>
            </a:pPr>
            <a:endParaRPr lang="pl-PL"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ramanski </a:t>
            </a:r>
            <a:r>
              <a:rPr lang="pl-PL" altLang="sr-Latn-RS" sz="1800" b="1" dirty="0">
                <a:solidFill>
                  <a:srgbClr val="333333"/>
                </a:solidFill>
                <a:effectLst>
                  <a:outerShdw blurRad="38100" dist="38100" dir="2700000" algn="tl">
                    <a:srgbClr val="000000"/>
                  </a:outerShdw>
                </a:effectLst>
                <a:latin typeface="Times New Roman" pitchFamily="18" charset="0"/>
              </a:rPr>
              <a:t>spektri nekog  jedinjenja </a:t>
            </a:r>
            <a:r>
              <a:rPr lang="pl-PL" altLang="sr-Latn-RS" sz="1800" b="1" dirty="0">
                <a:solidFill>
                  <a:srgbClr val="FF0066"/>
                </a:solidFill>
                <a:effectLst>
                  <a:outerShdw blurRad="38100" dist="38100" dir="2700000" algn="tl">
                    <a:srgbClr val="000000"/>
                  </a:outerShdw>
                </a:effectLst>
                <a:latin typeface="Times New Roman" pitchFamily="18" charset="0"/>
              </a:rPr>
              <a:t>nisu posebno zavisni od hemijskog i fizičkog </a:t>
            </a:r>
            <a:r>
              <a:rPr lang="pl-PL" altLang="sr-Latn-RS" sz="1800" b="1" dirty="0" smtClean="0">
                <a:solidFill>
                  <a:srgbClr val="FF0066"/>
                </a:solidFill>
                <a:effectLst>
                  <a:outerShdw blurRad="38100" dist="38100" dir="2700000" algn="tl">
                    <a:srgbClr val="000000"/>
                  </a:outerShdw>
                </a:effectLst>
                <a:latin typeface="Times New Roman" pitchFamily="18" charset="0"/>
              </a:rPr>
              <a:t> </a:t>
            </a:r>
            <a:r>
              <a:rPr lang="pl-PL" altLang="sr-Latn-RS" sz="1800" b="1" dirty="0">
                <a:solidFill>
                  <a:srgbClr val="FF0066"/>
                </a:solidFill>
                <a:effectLst>
                  <a:outerShdw blurRad="38100" dist="38100" dir="2700000" algn="tl">
                    <a:srgbClr val="000000"/>
                  </a:outerShdw>
                </a:effectLst>
                <a:latin typeface="Times New Roman" pitchFamily="18" charset="0"/>
              </a:rPr>
              <a:t>okruženja samog uzorka</a:t>
            </a:r>
            <a:r>
              <a:rPr lang="pl-PL" altLang="sr-Latn-RS" sz="1800" b="1" dirty="0">
                <a:solidFill>
                  <a:srgbClr val="333333"/>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pPr>
            <a:endParaRPr lang="pl-PL"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da </a:t>
            </a:r>
            <a:r>
              <a:rPr lang="pl-PL" altLang="sr-Latn-RS" sz="1800" b="1" dirty="0">
                <a:solidFill>
                  <a:srgbClr val="333333"/>
                </a:solidFill>
                <a:effectLst>
                  <a:outerShdw blurRad="38100" dist="38100" dir="2700000" algn="tl">
                    <a:srgbClr val="000000"/>
                  </a:outerShdw>
                </a:effectLst>
                <a:latin typeface="Times New Roman" pitchFamily="18" charset="0"/>
              </a:rPr>
              <a:t>li je uzorak tečan, gasovit ili čvrst nije  odmah uočljivo iz </a:t>
            </a:r>
            <a:r>
              <a:rPr lang="pl-PL" altLang="sr-Latn-RS" sz="1800" b="1" dirty="0" smtClean="0">
                <a:solidFill>
                  <a:srgbClr val="333333"/>
                </a:solidFill>
                <a:effectLst>
                  <a:outerShdw blurRad="38100" dist="38100" dir="2700000" algn="tl">
                    <a:srgbClr val="000000"/>
                  </a:outerShdw>
                </a:effectLst>
                <a:latin typeface="Times New Roman" pitchFamily="18" charset="0"/>
              </a:rPr>
              <a:t>spektara ali </a:t>
            </a:r>
            <a:r>
              <a:rPr lang="pl-PL" altLang="sr-Latn-RS" sz="1800" b="1" dirty="0" smtClean="0">
                <a:solidFill>
                  <a:srgbClr val="FF0066"/>
                </a:solidFill>
                <a:effectLst>
                  <a:outerShdw blurRad="38100" dist="38100" dir="2700000" algn="tl">
                    <a:srgbClr val="000000"/>
                  </a:outerShdw>
                </a:effectLst>
                <a:latin typeface="Times New Roman" pitchFamily="18" charset="0"/>
              </a:rPr>
              <a:t>fizičko </a:t>
            </a:r>
            <a:r>
              <a:rPr lang="pl-PL" altLang="sr-Latn-RS" sz="1800" b="1" dirty="0">
                <a:solidFill>
                  <a:srgbClr val="FF0066"/>
                </a:solidFill>
                <a:effectLst>
                  <a:outerShdw blurRad="38100" dist="38100" dir="2700000" algn="tl">
                    <a:srgbClr val="000000"/>
                  </a:outerShdw>
                </a:effectLst>
                <a:latin typeface="Times New Roman" pitchFamily="18" charset="0"/>
              </a:rPr>
              <a:t>stanje </a:t>
            </a:r>
            <a:r>
              <a:rPr lang="pl-PL" altLang="sr-Latn-RS" sz="1800" b="1" dirty="0" smtClean="0">
                <a:solidFill>
                  <a:srgbClr val="FF0066"/>
                </a:solidFill>
                <a:effectLst>
                  <a:outerShdw blurRad="38100" dist="38100" dir="2700000" algn="tl">
                    <a:srgbClr val="000000"/>
                  </a:outerShdw>
                </a:effectLst>
                <a:latin typeface="Times New Roman" pitchFamily="18" charset="0"/>
              </a:rPr>
              <a:t>supastance </a:t>
            </a:r>
            <a:r>
              <a:rPr lang="pl-PL" altLang="sr-Latn-RS" sz="1800" b="1" dirty="0">
                <a:solidFill>
                  <a:srgbClr val="FF0066"/>
                </a:solidFill>
                <a:effectLst>
                  <a:outerShdw blurRad="38100" dist="38100" dir="2700000" algn="tl">
                    <a:srgbClr val="000000"/>
                  </a:outerShdw>
                </a:effectLst>
                <a:latin typeface="Times New Roman" pitchFamily="18" charset="0"/>
              </a:rPr>
              <a:t>utiče na intenzitet i oblik traka</a:t>
            </a:r>
          </a:p>
          <a:p>
            <a:pPr>
              <a:lnSpc>
                <a:spcPct val="80000"/>
              </a:lnSpc>
              <a:buFont typeface="Wingdings" panose="05000000000000000000" pitchFamily="2" charset="2"/>
              <a:buChar char="Ø"/>
            </a:pPr>
            <a:endParaRPr lang="pl-PL"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kristalne </a:t>
            </a:r>
            <a:r>
              <a:rPr lang="pl-PL" altLang="sr-Latn-RS" sz="1800" b="1" dirty="0">
                <a:solidFill>
                  <a:srgbClr val="333333"/>
                </a:solidFill>
                <a:effectLst>
                  <a:outerShdw blurRad="38100" dist="38100" dir="2700000" algn="tl">
                    <a:srgbClr val="000000"/>
                  </a:outerShdw>
                </a:effectLst>
                <a:latin typeface="Times New Roman" pitchFamily="18" charset="0"/>
              </a:rPr>
              <a:t>čvrste supstance daju intenzivne spektre a tečnosti i pare </a:t>
            </a:r>
            <a:r>
              <a:rPr lang="pl-PL" altLang="sr-Latn-RS" sz="1800" b="1" dirty="0" smtClean="0">
                <a:solidFill>
                  <a:srgbClr val="333333"/>
                </a:solidFill>
                <a:effectLst>
                  <a:outerShdw blurRad="38100" dist="38100" dir="2700000" algn="tl">
                    <a:srgbClr val="000000"/>
                  </a:outerShdw>
                </a:effectLst>
                <a:latin typeface="Times New Roman" pitchFamily="18" charset="0"/>
              </a:rPr>
              <a:t>spektre   </a:t>
            </a:r>
            <a:r>
              <a:rPr lang="pl-PL" altLang="sr-Latn-RS" sz="1800" b="1" dirty="0">
                <a:solidFill>
                  <a:srgbClr val="333333"/>
                </a:solidFill>
                <a:effectLst>
                  <a:outerShdw blurRad="38100" dist="38100" dir="2700000" algn="tl">
                    <a:srgbClr val="000000"/>
                  </a:outerShdw>
                </a:effectLst>
                <a:latin typeface="Times New Roman" pitchFamily="18" charset="0"/>
              </a:rPr>
              <a:t>manjeg intenziteta </a:t>
            </a:r>
          </a:p>
          <a:p>
            <a:pPr>
              <a:lnSpc>
                <a:spcPct val="80000"/>
              </a:lnSpc>
              <a:buFont typeface="Wingdings" panose="05000000000000000000" pitchFamily="2" charset="2"/>
              <a:buChar char="Ø"/>
            </a:pPr>
            <a:endParaRPr lang="pl-PL"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na </a:t>
            </a:r>
            <a:r>
              <a:rPr lang="pl-PL" altLang="sr-Latn-RS" sz="1800" b="1" dirty="0">
                <a:solidFill>
                  <a:srgbClr val="333333"/>
                </a:solidFill>
                <a:effectLst>
                  <a:outerShdw blurRad="38100" dist="38100" dir="2700000" algn="tl">
                    <a:srgbClr val="000000"/>
                  </a:outerShdw>
                </a:effectLst>
                <a:latin typeface="Times New Roman" pitchFamily="18" charset="0"/>
              </a:rPr>
              <a:t>izgled spektara utiču:</a:t>
            </a:r>
          </a:p>
          <a:p>
            <a:pPr>
              <a:lnSpc>
                <a:spcPct val="80000"/>
              </a:lnSpc>
              <a:buFontTx/>
              <a:buNone/>
            </a:pPr>
            <a:r>
              <a:rPr lang="pl-PL" altLang="sr-Latn-RS" sz="1800" b="1" dirty="0">
                <a:solidFill>
                  <a:srgbClr val="333333"/>
                </a:solidFill>
                <a:effectLst>
                  <a:outerShdw blurRad="38100" dist="38100" dir="2700000" algn="tl">
                    <a:srgbClr val="000000"/>
                  </a:outerShdw>
                </a:effectLst>
                <a:latin typeface="Times New Roman" pitchFamily="18" charset="0"/>
              </a:rPr>
              <a:t>                              - pritisak</a:t>
            </a:r>
          </a:p>
          <a:p>
            <a:pPr>
              <a:lnSpc>
                <a:spcPct val="80000"/>
              </a:lnSpc>
              <a:buFontTx/>
              <a:buNone/>
            </a:pPr>
            <a:r>
              <a:rPr lang="pl-PL" altLang="sr-Latn-RS" sz="1800" b="1" dirty="0">
                <a:solidFill>
                  <a:srgbClr val="333333"/>
                </a:solidFill>
                <a:effectLst>
                  <a:outerShdw blurRad="38100" dist="38100" dir="2700000" algn="tl">
                    <a:srgbClr val="000000"/>
                  </a:outerShdw>
                </a:effectLst>
                <a:latin typeface="Times New Roman" pitchFamily="18" charset="0"/>
              </a:rPr>
              <a:t>                              - orijentacija</a:t>
            </a:r>
          </a:p>
          <a:p>
            <a:pPr>
              <a:lnSpc>
                <a:spcPct val="80000"/>
              </a:lnSpc>
              <a:buFontTx/>
              <a:buNone/>
            </a:pPr>
            <a:r>
              <a:rPr lang="pl-PL" altLang="sr-Latn-RS" sz="1800" b="1" dirty="0">
                <a:solidFill>
                  <a:srgbClr val="333333"/>
                </a:solidFill>
                <a:effectLst>
                  <a:outerShdw blurRad="38100" dist="38100" dir="2700000" algn="tl">
                    <a:srgbClr val="000000"/>
                  </a:outerShdw>
                </a:effectLst>
                <a:latin typeface="Times New Roman" pitchFamily="18" charset="0"/>
              </a:rPr>
              <a:t>                              - veličina kristala  i  </a:t>
            </a:r>
          </a:p>
          <a:p>
            <a:pPr>
              <a:lnSpc>
                <a:spcPct val="80000"/>
              </a:lnSpc>
              <a:buFontTx/>
              <a:buNone/>
            </a:pPr>
            <a:r>
              <a:rPr lang="pl-PL" altLang="sr-Latn-RS" sz="1800" b="1" dirty="0">
                <a:solidFill>
                  <a:srgbClr val="333333"/>
                </a:solidFill>
                <a:effectLst>
                  <a:outerShdw blurRad="38100" dist="38100" dir="2700000" algn="tl">
                    <a:srgbClr val="000000"/>
                  </a:outerShdw>
                </a:effectLst>
                <a:latin typeface="Times New Roman" pitchFamily="18" charset="0"/>
              </a:rPr>
              <a:t>                              - polimorfizam</a:t>
            </a:r>
          </a:p>
          <a:p>
            <a:pPr>
              <a:lnSpc>
                <a:spcPct val="80000"/>
              </a:lnSpc>
              <a:buFontTx/>
              <a:buNone/>
            </a:pPr>
            <a:endParaRPr lang="pl-PL"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ramanski </a:t>
            </a:r>
            <a:r>
              <a:rPr lang="pl-PL" altLang="sr-Latn-RS" sz="1800" b="1" dirty="0">
                <a:solidFill>
                  <a:srgbClr val="333333"/>
                </a:solidFill>
                <a:effectLst>
                  <a:outerShdw blurRad="38100" dist="38100" dir="2700000" algn="tl">
                    <a:srgbClr val="000000"/>
                  </a:outerShdw>
                </a:effectLst>
                <a:latin typeface="Times New Roman" pitchFamily="18" charset="0"/>
              </a:rPr>
              <a:t>spektri su </a:t>
            </a:r>
            <a:r>
              <a:rPr lang="pl-PL" altLang="sr-Latn-RS" sz="1800" b="1" dirty="0">
                <a:solidFill>
                  <a:srgbClr val="FF0066"/>
                </a:solidFill>
                <a:effectLst>
                  <a:outerShdw blurRad="38100" dist="38100" dir="2700000" algn="tl">
                    <a:srgbClr val="000000"/>
                  </a:outerShdw>
                </a:effectLst>
                <a:latin typeface="Times New Roman" pitchFamily="18" charset="0"/>
              </a:rPr>
              <a:t>izutetno osetljivi na temperaturu</a:t>
            </a:r>
          </a:p>
          <a:p>
            <a:pPr>
              <a:lnSpc>
                <a:spcPct val="80000"/>
              </a:lnSpc>
              <a:buFont typeface="Wingdings" panose="05000000000000000000" pitchFamily="2" charset="2"/>
              <a:buChar char="Ø"/>
            </a:pPr>
            <a:endParaRPr lang="pl-PL"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građenje </a:t>
            </a:r>
            <a:r>
              <a:rPr lang="pt-BR" altLang="sr-Latn-RS" sz="1800" b="1" dirty="0" smtClean="0">
                <a:solidFill>
                  <a:srgbClr val="333333"/>
                </a:solidFill>
                <a:effectLst>
                  <a:outerShdw blurRad="38100" dist="38100" dir="2700000" algn="tl">
                    <a:srgbClr val="000000"/>
                  </a:outerShdw>
                </a:effectLst>
                <a:latin typeface="Times New Roman" pitchFamily="18" charset="0"/>
              </a:rPr>
              <a:t> </a:t>
            </a:r>
            <a:r>
              <a:rPr lang="pt-BR" altLang="sr-Latn-RS" sz="1800" b="1" dirty="0">
                <a:solidFill>
                  <a:srgbClr val="333333"/>
                </a:solidFill>
                <a:effectLst>
                  <a:outerShdw blurRad="38100" dist="38100" dir="2700000" algn="tl">
                    <a:srgbClr val="000000"/>
                  </a:outerShdw>
                </a:effectLst>
                <a:latin typeface="Times New Roman" pitchFamily="18" charset="0"/>
              </a:rPr>
              <a:t>H veze </a:t>
            </a:r>
            <a:r>
              <a:rPr lang="sr-Latn-CS" altLang="sr-Latn-RS" sz="1800" b="1" dirty="0">
                <a:solidFill>
                  <a:srgbClr val="333333"/>
                </a:solidFill>
                <a:effectLst>
                  <a:outerShdw blurRad="38100" dist="38100" dir="2700000" algn="tl">
                    <a:srgbClr val="000000"/>
                  </a:outerShdw>
                </a:effectLst>
                <a:latin typeface="Times New Roman" pitchFamily="18" charset="0"/>
              </a:rPr>
              <a:t>se </a:t>
            </a:r>
            <a:r>
              <a:rPr lang="pt-BR" altLang="sr-Latn-RS" sz="1800" b="1" dirty="0">
                <a:solidFill>
                  <a:srgbClr val="333333"/>
                </a:solidFill>
                <a:effectLst>
                  <a:outerShdw blurRad="38100" dist="38100" dir="2700000" algn="tl">
                    <a:srgbClr val="000000"/>
                  </a:outerShdw>
                </a:effectLst>
                <a:latin typeface="Times New Roman" pitchFamily="18" charset="0"/>
              </a:rPr>
              <a:t> više </a:t>
            </a:r>
            <a:r>
              <a:rPr lang="pt-BR" altLang="sr-Latn-RS" sz="1800" b="1" dirty="0" smtClean="0">
                <a:solidFill>
                  <a:srgbClr val="333333"/>
                </a:solidFill>
                <a:effectLst>
                  <a:outerShdw blurRad="38100" dist="38100" dir="2700000" algn="tl">
                    <a:srgbClr val="000000"/>
                  </a:outerShdw>
                </a:effectLst>
                <a:latin typeface="Times New Roman" pitchFamily="18" charset="0"/>
              </a:rPr>
              <a:t>ispoljava </a:t>
            </a:r>
            <a:r>
              <a:rPr lang="pt-BR" altLang="sr-Latn-RS" sz="1800" b="1" dirty="0">
                <a:solidFill>
                  <a:srgbClr val="333333"/>
                </a:solidFill>
                <a:effectLst>
                  <a:outerShdw blurRad="38100" dist="38100" dir="2700000" algn="tl">
                    <a:srgbClr val="000000"/>
                  </a:outerShdw>
                </a:effectLst>
                <a:latin typeface="Times New Roman" pitchFamily="18" charset="0"/>
              </a:rPr>
              <a:t>na pomeraj traka nego na oblik traka</a:t>
            </a:r>
          </a:p>
          <a:p>
            <a:pPr marL="0" indent="0">
              <a:lnSpc>
                <a:spcPct val="80000"/>
              </a:lnSpc>
              <a:buNone/>
            </a:pPr>
            <a:r>
              <a:rPr lang="pt-BR" altLang="sr-Latn-RS" sz="1800" b="1" dirty="0">
                <a:solidFill>
                  <a:srgbClr val="333333"/>
                </a:solidFill>
                <a:effectLst>
                  <a:outerShdw blurRad="38100" dist="38100" dir="2700000" algn="tl">
                    <a:srgbClr val="000000"/>
                  </a:outerShdw>
                </a:effectLst>
                <a:latin typeface="Times New Roman" pitchFamily="18" charset="0"/>
              </a:rPr>
              <a:t> </a:t>
            </a:r>
            <a:endParaRPr lang="en-US" altLang="sr-Latn-RS" sz="1800" b="1" dirty="0">
              <a:solidFill>
                <a:srgbClr val="333333"/>
              </a:solidFill>
              <a:effectLst>
                <a:outerShdw blurRad="38100" dist="38100" dir="2700000" algn="tl">
                  <a:srgbClr val="000000"/>
                </a:outerShdw>
              </a:effectLst>
              <a:latin typeface="Times New Roman" pitchFamily="18" charset="0"/>
            </a:endParaRPr>
          </a:p>
        </p:txBody>
      </p:sp>
      <p:pic>
        <p:nvPicPr>
          <p:cNvPr id="6676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3124200"/>
            <a:ext cx="4238625" cy="22034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67659" name="Group 11"/>
          <p:cNvGraphicFramePr>
            <a:graphicFrameLocks noGrp="1"/>
          </p:cNvGraphicFramePr>
          <p:nvPr/>
        </p:nvGraphicFramePr>
        <p:xfrm>
          <a:off x="4495800" y="3124200"/>
          <a:ext cx="4267200" cy="2209800"/>
        </p:xfrm>
        <a:graphic>
          <a:graphicData uri="http://schemas.openxmlformats.org/drawingml/2006/table">
            <a:tbl>
              <a:tblPr/>
              <a:tblGrid>
                <a:gridCol w="4267200"/>
              </a:tblGrid>
              <a:tr h="2209800">
                <a:tc>
                  <a:txBody>
                    <a:bodyPr/>
                    <a:lstStyle>
                      <a:lvl1pPr>
                        <a:spcBef>
                          <a:spcPct val="20000"/>
                        </a:spcBef>
                        <a:defRPr sz="2800">
                          <a:solidFill>
                            <a:schemeClr val="tx1"/>
                          </a:solidFill>
                          <a:latin typeface="Arial" charset="0"/>
                          <a:cs typeface="Arial" charset="0"/>
                        </a:defRPr>
                      </a:lvl1pPr>
                      <a:lvl2pPr>
                        <a:spcBef>
                          <a:spcPct val="20000"/>
                        </a:spcBef>
                        <a:defRPr sz="2400">
                          <a:solidFill>
                            <a:schemeClr val="tx1"/>
                          </a:solidFill>
                          <a:latin typeface="Arial" charset="0"/>
                          <a:cs typeface="Arial" charset="0"/>
                        </a:defRPr>
                      </a:lvl2pPr>
                      <a:lvl3pPr>
                        <a:spcBef>
                          <a:spcPct val="20000"/>
                        </a:spcBef>
                        <a:defRPr sz="2000">
                          <a:solidFill>
                            <a:schemeClr val="tx1"/>
                          </a:solidFill>
                          <a:latin typeface="Arial" charset="0"/>
                          <a:cs typeface="Arial" charset="0"/>
                        </a:defRPr>
                      </a:lvl3pPr>
                      <a:lvl4pPr>
                        <a:spcBef>
                          <a:spcPct val="20000"/>
                        </a:spcBef>
                        <a:defRPr>
                          <a:solidFill>
                            <a:schemeClr val="tx1"/>
                          </a:solidFill>
                          <a:latin typeface="Arial" charset="0"/>
                          <a:cs typeface="Arial" charset="0"/>
                        </a:defRPr>
                      </a:lvl4pPr>
                      <a:lvl5pPr>
                        <a:spcBef>
                          <a:spcPct val="20000"/>
                        </a:spcBef>
                        <a:defRPr>
                          <a:solidFill>
                            <a:schemeClr val="tx1"/>
                          </a:solidFill>
                          <a:latin typeface="Arial" charset="0"/>
                          <a:cs typeface="Arial" charset="0"/>
                        </a:defRPr>
                      </a:lvl5pPr>
                      <a:lvl6pPr fontAlgn="base">
                        <a:spcBef>
                          <a:spcPct val="20000"/>
                        </a:spcBef>
                        <a:spcAft>
                          <a:spcPct val="0"/>
                        </a:spcAft>
                        <a:defRPr>
                          <a:solidFill>
                            <a:schemeClr val="tx1"/>
                          </a:solidFill>
                          <a:latin typeface="Arial" charset="0"/>
                          <a:cs typeface="Arial" charset="0"/>
                        </a:defRPr>
                      </a:lvl6pPr>
                      <a:lvl7pPr fontAlgn="base">
                        <a:spcBef>
                          <a:spcPct val="20000"/>
                        </a:spcBef>
                        <a:spcAft>
                          <a:spcPct val="0"/>
                        </a:spcAft>
                        <a:defRPr>
                          <a:solidFill>
                            <a:schemeClr val="tx1"/>
                          </a:solidFill>
                          <a:latin typeface="Arial" charset="0"/>
                          <a:cs typeface="Arial" charset="0"/>
                        </a:defRPr>
                      </a:lvl7pPr>
                      <a:lvl8pPr fontAlgn="base">
                        <a:spcBef>
                          <a:spcPct val="20000"/>
                        </a:spcBef>
                        <a:spcAft>
                          <a:spcPct val="0"/>
                        </a:spcAft>
                        <a:defRPr>
                          <a:solidFill>
                            <a:schemeClr val="tx1"/>
                          </a:solidFill>
                          <a:latin typeface="Arial" charset="0"/>
                          <a:cs typeface="Arial" charset="0"/>
                        </a:defRPr>
                      </a:lvl8pPr>
                      <a:lvl9pPr fontAlgn="base">
                        <a:spcBef>
                          <a:spcPct val="20000"/>
                        </a:spcBef>
                        <a:spcAft>
                          <a:spcPct val="0"/>
                        </a:spcAft>
                        <a:defRPr>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sr-Latn-RS"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777777"/>
                      </a:solidFill>
                      <a:prstDash val="solid"/>
                      <a:round/>
                      <a:headEnd type="none" w="med" len="med"/>
                      <a:tailEnd type="none" w="med" len="med"/>
                    </a:lnL>
                    <a:lnR w="12700" cap="flat" cmpd="sng" algn="ctr">
                      <a:solidFill>
                        <a:srgbClr val="777777"/>
                      </a:solidFill>
                      <a:prstDash val="solid"/>
                      <a:round/>
                      <a:headEnd type="none" w="med" len="med"/>
                      <a:tailEnd type="none" w="med" len="med"/>
                    </a:lnR>
                    <a:lnT w="12700" cap="flat" cmpd="sng" algn="ctr">
                      <a:solidFill>
                        <a:srgbClr val="777777"/>
                      </a:solidFill>
                      <a:prstDash val="solid"/>
                      <a:round/>
                      <a:headEnd type="none" w="med" len="med"/>
                      <a:tailEnd type="none" w="med" len="med"/>
                    </a:lnT>
                    <a:lnB w="12700" cap="flat" cmpd="sng" algn="ctr">
                      <a:solidFill>
                        <a:srgbClr val="777777"/>
                      </a:solidFill>
                      <a:prstDash val="solid"/>
                      <a:round/>
                      <a:headEnd type="none" w="med" len="med"/>
                      <a:tailEnd type="none" w="med" len="med"/>
                    </a:lnB>
                    <a:lnTlToBr>
                      <a:noFill/>
                    </a:lnTlToBr>
                    <a:lnBlToTr>
                      <a:noFill/>
                    </a:lnBlToTr>
                    <a:noFill/>
                  </a:tcPr>
                </a:tc>
              </a:tr>
            </a:tbl>
          </a:graphicData>
        </a:graphic>
      </p:graphicFrame>
      <p:sp>
        <p:nvSpPr>
          <p:cNvPr id="667660" name="AutoShape 12"/>
          <p:cNvSpPr>
            <a:spLocks noChangeArrowheads="1"/>
          </p:cNvSpPr>
          <p:nvPr/>
        </p:nvSpPr>
        <p:spPr bwMode="auto">
          <a:xfrm>
            <a:off x="6629400" y="609600"/>
            <a:ext cx="2209800" cy="1143000"/>
          </a:xfrm>
          <a:prstGeom prst="wedgeEllipseCallout">
            <a:avLst>
              <a:gd name="adj1" fmla="val -85991"/>
              <a:gd name="adj2" fmla="val 205417"/>
            </a:avLst>
          </a:prstGeom>
          <a:gradFill rotWithShape="1">
            <a:gsLst>
              <a:gs pos="0">
                <a:srgbClr val="777777">
                  <a:gamma/>
                  <a:shade val="46275"/>
                  <a:invGamma/>
                </a:srgbClr>
              </a:gs>
              <a:gs pos="50000">
                <a:srgbClr val="777777"/>
              </a:gs>
              <a:gs pos="100000">
                <a:srgbClr val="777777">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400" b="1">
                <a:solidFill>
                  <a:schemeClr val="bg1"/>
                </a:solidFill>
                <a:effectLst>
                  <a:outerShdw blurRad="38100" dist="38100" dir="2700000" algn="tl">
                    <a:srgbClr val="000000"/>
                  </a:outerShdw>
                </a:effectLst>
                <a:latin typeface="Times New Roman" pitchFamily="18" charset="0"/>
              </a:rPr>
              <a:t>RS različitih polimorfnih oblika jedinjenja</a:t>
            </a:r>
            <a:endParaRPr lang="en-US" altLang="sr-Latn-RS" sz="1400" b="1">
              <a:solidFill>
                <a:schemeClr val="bg1"/>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67660"/>
                                        </p:tgtEl>
                                        <p:attrNameLst>
                                          <p:attrName>style.visibility</p:attrName>
                                        </p:attrNameLst>
                                      </p:cBhvr>
                                      <p:to>
                                        <p:strVal val="visible"/>
                                      </p:to>
                                    </p:set>
                                    <p:animEffect transition="in" filter="wipe(down)">
                                      <p:cBhvr>
                                        <p:cTn id="7" dur="500"/>
                                        <p:tgtEl>
                                          <p:spTgt spid="667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766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9" name="Rectangle 3"/>
          <p:cNvSpPr>
            <a:spLocks noGrp="1" noChangeArrowheads="1"/>
          </p:cNvSpPr>
          <p:nvPr>
            <p:ph type="body" idx="1"/>
          </p:nvPr>
        </p:nvSpPr>
        <p:spPr>
          <a:xfrm>
            <a:off x="457200" y="457200"/>
            <a:ext cx="8229600" cy="6096000"/>
          </a:xfrm>
        </p:spPr>
        <p:txBody>
          <a:bodyPr/>
          <a:lstStyle/>
          <a:p>
            <a:pPr>
              <a:lnSpc>
                <a:spcPct val="80000"/>
              </a:lnSpc>
              <a:buFontTx/>
              <a:buNone/>
            </a:pPr>
            <a:r>
              <a:rPr lang="pl-PL" altLang="sr-Latn-RS" sz="2000" b="1" u="sng" dirty="0">
                <a:solidFill>
                  <a:srgbClr val="FF0066"/>
                </a:solidFill>
                <a:effectLst>
                  <a:outerShdw blurRad="38100" dist="38100" dir="2700000" algn="tl">
                    <a:srgbClr val="000000"/>
                  </a:outerShdw>
                </a:effectLst>
                <a:latin typeface="Times New Roman" pitchFamily="18" charset="0"/>
              </a:rPr>
              <a:t>Ono što treba zanti o uzorku je:</a:t>
            </a:r>
          </a:p>
          <a:p>
            <a:pPr>
              <a:lnSpc>
                <a:spcPct val="80000"/>
              </a:lnSpc>
              <a:buFontTx/>
              <a:buNone/>
            </a:pPr>
            <a:endParaRPr lang="pl-PL" altLang="sr-Latn-RS" sz="2000" b="1" u="sng"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kako </a:t>
            </a:r>
            <a:r>
              <a:rPr lang="pl-PL" altLang="sr-Latn-RS" sz="2000" b="1" dirty="0">
                <a:solidFill>
                  <a:srgbClr val="333333"/>
                </a:solidFill>
                <a:effectLst>
                  <a:outerShdw blurRad="38100" dist="38100" dir="2700000" algn="tl">
                    <a:srgbClr val="000000"/>
                  </a:outerShdw>
                </a:effectLst>
                <a:latin typeface="Times New Roman" pitchFamily="18" charset="0"/>
              </a:rPr>
              <a:t>je proizveden</a:t>
            </a:r>
          </a:p>
          <a:p>
            <a:pPr>
              <a:lnSpc>
                <a:spcPct val="80000"/>
              </a:lnSpc>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ima </a:t>
            </a:r>
            <a:r>
              <a:rPr lang="pl-PL" altLang="sr-Latn-RS" sz="2000" b="1" dirty="0">
                <a:solidFill>
                  <a:srgbClr val="333333"/>
                </a:solidFill>
                <a:effectLst>
                  <a:outerShdw blurRad="38100" dist="38100" dir="2700000" algn="tl">
                    <a:srgbClr val="000000"/>
                  </a:outerShdw>
                </a:effectLst>
                <a:latin typeface="Times New Roman" pitchFamily="18" charset="0"/>
              </a:rPr>
              <a:t>li sporednih reakcija</a:t>
            </a:r>
          </a:p>
          <a:p>
            <a:pPr>
              <a:lnSpc>
                <a:spcPct val="80000"/>
              </a:lnSpc>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da </a:t>
            </a:r>
            <a:r>
              <a:rPr lang="pl-PL" altLang="sr-Latn-RS" sz="2000" b="1" dirty="0">
                <a:solidFill>
                  <a:srgbClr val="333333"/>
                </a:solidFill>
                <a:effectLst>
                  <a:outerShdw blurRad="38100" dist="38100" dir="2700000" algn="tl">
                    <a:srgbClr val="000000"/>
                  </a:outerShdw>
                </a:effectLst>
                <a:latin typeface="Times New Roman" pitchFamily="18" charset="0"/>
              </a:rPr>
              <a:t>li su u uzorku prisutni rastvarači</a:t>
            </a:r>
          </a:p>
          <a:p>
            <a:pPr>
              <a:lnSpc>
                <a:spcPct val="80000"/>
              </a:lnSpc>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koja </a:t>
            </a:r>
            <a:r>
              <a:rPr lang="pl-PL" altLang="sr-Latn-RS" sz="2000" b="1" dirty="0">
                <a:solidFill>
                  <a:srgbClr val="333333"/>
                </a:solidFill>
                <a:effectLst>
                  <a:outerShdw blurRad="38100" dist="38100" dir="2700000" algn="tl">
                    <a:srgbClr val="000000"/>
                  </a:outerShdw>
                </a:effectLst>
                <a:latin typeface="Times New Roman" pitchFamily="18" charset="0"/>
              </a:rPr>
              <a:t>je čistoća uzorka, da li sadrži N, S ili halogene</a:t>
            </a:r>
          </a:p>
          <a:p>
            <a:pPr>
              <a:lnSpc>
                <a:spcPct val="80000"/>
              </a:lnSpc>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ako </a:t>
            </a:r>
            <a:r>
              <a:rPr lang="pl-PL" altLang="sr-Latn-RS" sz="2000" b="1" dirty="0">
                <a:solidFill>
                  <a:srgbClr val="333333"/>
                </a:solidFill>
                <a:effectLst>
                  <a:outerShdw blurRad="38100" dist="38100" dir="2700000" algn="tl">
                    <a:srgbClr val="000000"/>
                  </a:outerShdw>
                </a:effectLst>
                <a:latin typeface="Times New Roman" pitchFamily="18" charset="0"/>
              </a:rPr>
              <a:t>je uzorak čvrst – da li je suv ili u obliku paste</a:t>
            </a:r>
          </a:p>
          <a:p>
            <a:pPr>
              <a:lnSpc>
                <a:spcPct val="80000"/>
              </a:lnSpc>
              <a:buFont typeface="Wingdings" panose="05000000000000000000" pitchFamily="2" charset="2"/>
              <a:buChar char="Ø"/>
            </a:pPr>
            <a:endParaRPr lang="fi-FI"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fi-FI" altLang="sr-Latn-RS" sz="2000" b="1" dirty="0" smtClean="0">
                <a:solidFill>
                  <a:srgbClr val="333333"/>
                </a:solidFill>
                <a:effectLst>
                  <a:outerShdw blurRad="38100" dist="38100" dir="2700000" algn="tl">
                    <a:srgbClr val="000000"/>
                  </a:outerShdw>
                </a:effectLst>
                <a:latin typeface="Times New Roman" pitchFamily="18" charset="0"/>
              </a:rPr>
              <a:t>da </a:t>
            </a:r>
            <a:r>
              <a:rPr lang="fi-FI" altLang="sr-Latn-RS" sz="2000" b="1" dirty="0">
                <a:solidFill>
                  <a:srgbClr val="333333"/>
                </a:solidFill>
                <a:effectLst>
                  <a:outerShdw blurRad="38100" dist="38100" dir="2700000" algn="tl">
                    <a:srgbClr val="000000"/>
                  </a:outerShdw>
                </a:effectLst>
                <a:latin typeface="Times New Roman" pitchFamily="18" charset="0"/>
              </a:rPr>
              <a:t>li </a:t>
            </a:r>
            <a:r>
              <a:rPr lang="sr-Latn-CS" altLang="sr-Latn-RS" sz="2000" b="1" dirty="0">
                <a:solidFill>
                  <a:srgbClr val="333333"/>
                </a:solidFill>
                <a:effectLst>
                  <a:outerShdw blurRad="38100" dist="38100" dir="2700000" algn="tl">
                    <a:srgbClr val="000000"/>
                  </a:outerShdw>
                </a:effectLst>
                <a:latin typeface="Times New Roman" pitchFamily="18" charset="0"/>
              </a:rPr>
              <a:t>je </a:t>
            </a:r>
            <a:r>
              <a:rPr lang="fi-FI" altLang="sr-Latn-RS" sz="2000" b="1" dirty="0">
                <a:solidFill>
                  <a:srgbClr val="333333"/>
                </a:solidFill>
                <a:effectLst>
                  <a:outerShdw blurRad="38100" dist="38100" dir="2700000" algn="tl">
                    <a:srgbClr val="000000"/>
                  </a:outerShdw>
                </a:effectLst>
                <a:latin typeface="Times New Roman" pitchFamily="18" charset="0"/>
              </a:rPr>
              <a:t>ispran ili rekristalizovan rastvaračem</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ako </a:t>
            </a:r>
            <a:r>
              <a:rPr lang="pl-PL" altLang="sr-Latn-RS" sz="2000" b="1" dirty="0">
                <a:solidFill>
                  <a:srgbClr val="333333"/>
                </a:solidFill>
                <a:effectLst>
                  <a:outerShdw blurRad="38100" dist="38100" dir="2700000" algn="tl">
                    <a:srgbClr val="000000"/>
                  </a:outerShdw>
                </a:effectLst>
                <a:latin typeface="Times New Roman" pitchFamily="18" charset="0"/>
              </a:rPr>
              <a:t>je tečan - da li je isparljiv, alkalan, neutralan ili kiseo</a:t>
            </a:r>
          </a:p>
          <a:p>
            <a:pPr>
              <a:lnSpc>
                <a:spcPct val="80000"/>
              </a:lnSpc>
              <a:buFont typeface="Wingdings" panose="05000000000000000000" pitchFamily="2" charset="2"/>
              <a:buChar char="Ø"/>
            </a:pPr>
            <a:endParaRPr lang="pt-BR"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t-BR" altLang="sr-Latn-RS" sz="2000" b="1" dirty="0" smtClean="0">
                <a:solidFill>
                  <a:srgbClr val="333333"/>
                </a:solidFill>
                <a:effectLst>
                  <a:outerShdw blurRad="38100" dist="38100" dir="2700000" algn="tl">
                    <a:srgbClr val="000000"/>
                  </a:outerShdw>
                </a:effectLst>
                <a:latin typeface="Times New Roman" pitchFamily="18" charset="0"/>
              </a:rPr>
              <a:t>da </a:t>
            </a:r>
            <a:r>
              <a:rPr lang="pt-BR" altLang="sr-Latn-RS" sz="2000" b="1" dirty="0">
                <a:solidFill>
                  <a:srgbClr val="333333"/>
                </a:solidFill>
                <a:effectLst>
                  <a:outerShdw blurRad="38100" dist="38100" dir="2700000" algn="tl">
                    <a:srgbClr val="000000"/>
                  </a:outerShdw>
                </a:effectLst>
                <a:latin typeface="Times New Roman" pitchFamily="18" charset="0"/>
              </a:rPr>
              <a:t>li može da polimerizuje, da li </a:t>
            </a:r>
            <a:r>
              <a:rPr lang="sr-Latn-CS" altLang="sr-Latn-RS" sz="2000" b="1" dirty="0">
                <a:solidFill>
                  <a:srgbClr val="333333"/>
                </a:solidFill>
                <a:effectLst>
                  <a:outerShdw blurRad="38100" dist="38100" dir="2700000" algn="tl">
                    <a:srgbClr val="000000"/>
                  </a:outerShdw>
                </a:effectLst>
                <a:latin typeface="Times New Roman" pitchFamily="18" charset="0"/>
              </a:rPr>
              <a:t>može da se javi o</a:t>
            </a:r>
            <a:r>
              <a:rPr lang="pt-BR" altLang="sr-Latn-RS" sz="2000" b="1" dirty="0">
                <a:solidFill>
                  <a:srgbClr val="333333"/>
                </a:solidFill>
                <a:effectLst>
                  <a:outerShdw blurRad="38100" dist="38100" dir="2700000" algn="tl">
                    <a:srgbClr val="000000"/>
                  </a:outerShdw>
                </a:effectLst>
                <a:latin typeface="Times New Roman" pitchFamily="18" charset="0"/>
              </a:rPr>
              <a:t>rijentacija</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molekula  </a:t>
            </a:r>
            <a:r>
              <a:rPr lang="pt-BR" altLang="sr-Latn-RS" sz="2000" b="1" dirty="0">
                <a:solidFill>
                  <a:srgbClr val="333333"/>
                </a:solidFill>
                <a:effectLst>
                  <a:outerShdw blurRad="38100" dist="38100" dir="2700000" algn="tl">
                    <a:srgbClr val="000000"/>
                  </a:outerShdw>
                </a:effectLst>
                <a:latin typeface="Times New Roman" pitchFamily="18" charset="0"/>
              </a:rPr>
              <a:t>uzorka, kakav je</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pt-BR" altLang="sr-Latn-RS" sz="2000" b="1" dirty="0">
                <a:solidFill>
                  <a:srgbClr val="333333"/>
                </a:solidFill>
                <a:effectLst>
                  <a:outerShdw blurRad="38100" dist="38100" dir="2700000" algn="tl">
                    <a:srgbClr val="000000"/>
                  </a:outerShdw>
                </a:effectLst>
                <a:latin typeface="Times New Roman" pitchFamily="18" charset="0"/>
              </a:rPr>
              <a:t>uticaj temperatur</a:t>
            </a:r>
            <a:r>
              <a:rPr lang="sr-Latn-CS" altLang="sr-Latn-RS" sz="2000" b="1" dirty="0">
                <a:solidFill>
                  <a:srgbClr val="333333"/>
                </a:solidFill>
                <a:effectLst>
                  <a:outerShdw blurRad="38100" dist="38100" dir="2700000" algn="tl">
                    <a:srgbClr val="000000"/>
                  </a:outerShdw>
                </a:effectLst>
                <a:latin typeface="Times New Roman" pitchFamily="18" charset="0"/>
              </a:rPr>
              <a:t>e</a:t>
            </a:r>
            <a:endParaRPr lang="en-US" altLang="sr-Latn-RS" sz="20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674819">
                                            <p:txEl>
                                              <p:pRg st="0" end="0"/>
                                            </p:txEl>
                                          </p:spTgt>
                                        </p:tgtEl>
                                        <p:attrNameLst>
                                          <p:attrName>style.visibility</p:attrName>
                                        </p:attrNameLst>
                                      </p:cBhvr>
                                      <p:to>
                                        <p:strVal val="visible"/>
                                      </p:to>
                                    </p:set>
                                    <p:anim calcmode="lin" valueType="num">
                                      <p:cBhvr>
                                        <p:cTn id="7" dur="500" fill="hold"/>
                                        <p:tgtEl>
                                          <p:spTgt spid="674819">
                                            <p:txEl>
                                              <p:pRg st="0" end="0"/>
                                            </p:txEl>
                                          </p:spTgt>
                                        </p:tgtEl>
                                        <p:attrNameLst>
                                          <p:attrName>ppt_x</p:attrName>
                                        </p:attrNameLst>
                                      </p:cBhvr>
                                      <p:tavLst>
                                        <p:tav tm="0">
                                          <p:val>
                                            <p:strVal val="#ppt_x-.2"/>
                                          </p:val>
                                        </p:tav>
                                        <p:tav tm="100000">
                                          <p:val>
                                            <p:strVal val="#ppt_x"/>
                                          </p:val>
                                        </p:tav>
                                      </p:tavLst>
                                    </p:anim>
                                    <p:anim calcmode="lin" valueType="num">
                                      <p:cBhvr>
                                        <p:cTn id="8" dur="500" fill="hold"/>
                                        <p:tgtEl>
                                          <p:spTgt spid="67481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
                                        <p:tgtEl>
                                          <p:spTgt spid="674819">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674819">
                                            <p:txEl>
                                              <p:pRg st="2" end="2"/>
                                            </p:txEl>
                                          </p:spTgt>
                                        </p:tgtEl>
                                        <p:attrNameLst>
                                          <p:attrName>style.visibility</p:attrName>
                                        </p:attrNameLst>
                                      </p:cBhvr>
                                      <p:to>
                                        <p:strVal val="visible"/>
                                      </p:to>
                                    </p:set>
                                    <p:anim calcmode="lin" valueType="num">
                                      <p:cBhvr>
                                        <p:cTn id="12" dur="500" fill="hold"/>
                                        <p:tgtEl>
                                          <p:spTgt spid="674819">
                                            <p:txEl>
                                              <p:pRg st="2" end="2"/>
                                            </p:txEl>
                                          </p:spTgt>
                                        </p:tgtEl>
                                        <p:attrNameLst>
                                          <p:attrName>ppt_x</p:attrName>
                                        </p:attrNameLst>
                                      </p:cBhvr>
                                      <p:tavLst>
                                        <p:tav tm="0">
                                          <p:val>
                                            <p:strVal val="#ppt_x-.2"/>
                                          </p:val>
                                        </p:tav>
                                        <p:tav tm="100000">
                                          <p:val>
                                            <p:strVal val="#ppt_x"/>
                                          </p:val>
                                        </p:tav>
                                      </p:tavLst>
                                    </p:anim>
                                    <p:anim calcmode="lin" valueType="num">
                                      <p:cBhvr>
                                        <p:cTn id="13" dur="500" fill="hold"/>
                                        <p:tgtEl>
                                          <p:spTgt spid="67481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500"/>
                                        <p:tgtEl>
                                          <p:spTgt spid="674819">
                                            <p:txEl>
                                              <p:pRg st="2" end="2"/>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674819">
                                            <p:txEl>
                                              <p:pRg st="4" end="4"/>
                                            </p:txEl>
                                          </p:spTgt>
                                        </p:tgtEl>
                                        <p:attrNameLst>
                                          <p:attrName>style.visibility</p:attrName>
                                        </p:attrNameLst>
                                      </p:cBhvr>
                                      <p:to>
                                        <p:strVal val="visible"/>
                                      </p:to>
                                    </p:set>
                                    <p:anim calcmode="lin" valueType="num">
                                      <p:cBhvr>
                                        <p:cTn id="17" dur="500" fill="hold"/>
                                        <p:tgtEl>
                                          <p:spTgt spid="674819">
                                            <p:txEl>
                                              <p:pRg st="4" end="4"/>
                                            </p:txEl>
                                          </p:spTgt>
                                        </p:tgtEl>
                                        <p:attrNameLst>
                                          <p:attrName>ppt_x</p:attrName>
                                        </p:attrNameLst>
                                      </p:cBhvr>
                                      <p:tavLst>
                                        <p:tav tm="0">
                                          <p:val>
                                            <p:strVal val="#ppt_x-.2"/>
                                          </p:val>
                                        </p:tav>
                                        <p:tav tm="100000">
                                          <p:val>
                                            <p:strVal val="#ppt_x"/>
                                          </p:val>
                                        </p:tav>
                                      </p:tavLst>
                                    </p:anim>
                                    <p:anim calcmode="lin" valueType="num">
                                      <p:cBhvr>
                                        <p:cTn id="18" dur="500" fill="hold"/>
                                        <p:tgtEl>
                                          <p:spTgt spid="67481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9" dur="500"/>
                                        <p:tgtEl>
                                          <p:spTgt spid="674819">
                                            <p:txEl>
                                              <p:pRg st="4" end="4"/>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674819">
                                            <p:txEl>
                                              <p:pRg st="6" end="6"/>
                                            </p:txEl>
                                          </p:spTgt>
                                        </p:tgtEl>
                                        <p:attrNameLst>
                                          <p:attrName>style.visibility</p:attrName>
                                        </p:attrNameLst>
                                      </p:cBhvr>
                                      <p:to>
                                        <p:strVal val="visible"/>
                                      </p:to>
                                    </p:set>
                                    <p:anim calcmode="lin" valueType="num">
                                      <p:cBhvr>
                                        <p:cTn id="22" dur="500" fill="hold"/>
                                        <p:tgtEl>
                                          <p:spTgt spid="674819">
                                            <p:txEl>
                                              <p:pRg st="6" end="6"/>
                                            </p:txEl>
                                          </p:spTgt>
                                        </p:tgtEl>
                                        <p:attrNameLst>
                                          <p:attrName>ppt_x</p:attrName>
                                        </p:attrNameLst>
                                      </p:cBhvr>
                                      <p:tavLst>
                                        <p:tav tm="0">
                                          <p:val>
                                            <p:strVal val="#ppt_x-.2"/>
                                          </p:val>
                                        </p:tav>
                                        <p:tav tm="100000">
                                          <p:val>
                                            <p:strVal val="#ppt_x"/>
                                          </p:val>
                                        </p:tav>
                                      </p:tavLst>
                                    </p:anim>
                                    <p:anim calcmode="lin" valueType="num">
                                      <p:cBhvr>
                                        <p:cTn id="23" dur="500" fill="hold"/>
                                        <p:tgtEl>
                                          <p:spTgt spid="674819">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4" dur="500"/>
                                        <p:tgtEl>
                                          <p:spTgt spid="674819">
                                            <p:txEl>
                                              <p:pRg st="6" end="6"/>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674819">
                                            <p:txEl>
                                              <p:pRg st="8" end="8"/>
                                            </p:txEl>
                                          </p:spTgt>
                                        </p:tgtEl>
                                        <p:attrNameLst>
                                          <p:attrName>style.visibility</p:attrName>
                                        </p:attrNameLst>
                                      </p:cBhvr>
                                      <p:to>
                                        <p:strVal val="visible"/>
                                      </p:to>
                                    </p:set>
                                    <p:anim calcmode="lin" valueType="num">
                                      <p:cBhvr>
                                        <p:cTn id="27" dur="500" fill="hold"/>
                                        <p:tgtEl>
                                          <p:spTgt spid="674819">
                                            <p:txEl>
                                              <p:pRg st="8" end="8"/>
                                            </p:txEl>
                                          </p:spTgt>
                                        </p:tgtEl>
                                        <p:attrNameLst>
                                          <p:attrName>ppt_x</p:attrName>
                                        </p:attrNameLst>
                                      </p:cBhvr>
                                      <p:tavLst>
                                        <p:tav tm="0">
                                          <p:val>
                                            <p:strVal val="#ppt_x-.2"/>
                                          </p:val>
                                        </p:tav>
                                        <p:tav tm="100000">
                                          <p:val>
                                            <p:strVal val="#ppt_x"/>
                                          </p:val>
                                        </p:tav>
                                      </p:tavLst>
                                    </p:anim>
                                    <p:anim calcmode="lin" valueType="num">
                                      <p:cBhvr>
                                        <p:cTn id="28" dur="500" fill="hold"/>
                                        <p:tgtEl>
                                          <p:spTgt spid="674819">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29" dur="500"/>
                                        <p:tgtEl>
                                          <p:spTgt spid="674819">
                                            <p:txEl>
                                              <p:pRg st="8" end="8"/>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674819">
                                            <p:txEl>
                                              <p:pRg st="10" end="10"/>
                                            </p:txEl>
                                          </p:spTgt>
                                        </p:tgtEl>
                                        <p:attrNameLst>
                                          <p:attrName>style.visibility</p:attrName>
                                        </p:attrNameLst>
                                      </p:cBhvr>
                                      <p:to>
                                        <p:strVal val="visible"/>
                                      </p:to>
                                    </p:set>
                                    <p:anim calcmode="lin" valueType="num">
                                      <p:cBhvr>
                                        <p:cTn id="32" dur="500" fill="hold"/>
                                        <p:tgtEl>
                                          <p:spTgt spid="674819">
                                            <p:txEl>
                                              <p:pRg st="10" end="10"/>
                                            </p:txEl>
                                          </p:spTgt>
                                        </p:tgtEl>
                                        <p:attrNameLst>
                                          <p:attrName>ppt_x</p:attrName>
                                        </p:attrNameLst>
                                      </p:cBhvr>
                                      <p:tavLst>
                                        <p:tav tm="0">
                                          <p:val>
                                            <p:strVal val="#ppt_x-.2"/>
                                          </p:val>
                                        </p:tav>
                                        <p:tav tm="100000">
                                          <p:val>
                                            <p:strVal val="#ppt_x"/>
                                          </p:val>
                                        </p:tav>
                                      </p:tavLst>
                                    </p:anim>
                                    <p:anim calcmode="lin" valueType="num">
                                      <p:cBhvr>
                                        <p:cTn id="33" dur="500" fill="hold"/>
                                        <p:tgtEl>
                                          <p:spTgt spid="674819">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34" dur="500"/>
                                        <p:tgtEl>
                                          <p:spTgt spid="674819">
                                            <p:txEl>
                                              <p:pRg st="10" end="1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9" presetClass="entr" presetSubtype="0" fill="hold" nodeType="clickEffect">
                                  <p:stCondLst>
                                    <p:cond delay="0"/>
                                  </p:stCondLst>
                                  <p:childTnLst>
                                    <p:set>
                                      <p:cBhvr>
                                        <p:cTn id="38" dur="1" fill="hold">
                                          <p:stCondLst>
                                            <p:cond delay="0"/>
                                          </p:stCondLst>
                                        </p:cTn>
                                        <p:tgtEl>
                                          <p:spTgt spid="674819">
                                            <p:txEl>
                                              <p:pRg st="12" end="12"/>
                                            </p:txEl>
                                          </p:spTgt>
                                        </p:tgtEl>
                                        <p:attrNameLst>
                                          <p:attrName>style.visibility</p:attrName>
                                        </p:attrNameLst>
                                      </p:cBhvr>
                                      <p:to>
                                        <p:strVal val="visible"/>
                                      </p:to>
                                    </p:set>
                                    <p:anim calcmode="lin" valueType="num">
                                      <p:cBhvr>
                                        <p:cTn id="39" dur="500" fill="hold"/>
                                        <p:tgtEl>
                                          <p:spTgt spid="674819">
                                            <p:txEl>
                                              <p:pRg st="12" end="12"/>
                                            </p:txEl>
                                          </p:spTgt>
                                        </p:tgtEl>
                                        <p:attrNameLst>
                                          <p:attrName>ppt_x</p:attrName>
                                        </p:attrNameLst>
                                      </p:cBhvr>
                                      <p:tavLst>
                                        <p:tav tm="0">
                                          <p:val>
                                            <p:strVal val="#ppt_x-.2"/>
                                          </p:val>
                                        </p:tav>
                                        <p:tav tm="100000">
                                          <p:val>
                                            <p:strVal val="#ppt_x"/>
                                          </p:val>
                                        </p:tav>
                                      </p:tavLst>
                                    </p:anim>
                                    <p:anim calcmode="lin" valueType="num">
                                      <p:cBhvr>
                                        <p:cTn id="40" dur="500" fill="hold"/>
                                        <p:tgtEl>
                                          <p:spTgt spid="674819">
                                            <p:txEl>
                                              <p:pRg st="12" end="12"/>
                                            </p:txEl>
                                          </p:spTgt>
                                        </p:tgtEl>
                                        <p:attrNameLst>
                                          <p:attrName>ppt_y</p:attrName>
                                        </p:attrNameLst>
                                      </p:cBhvr>
                                      <p:tavLst>
                                        <p:tav tm="0">
                                          <p:val>
                                            <p:strVal val="#ppt_y"/>
                                          </p:val>
                                        </p:tav>
                                        <p:tav tm="100000">
                                          <p:val>
                                            <p:strVal val="#ppt_y"/>
                                          </p:val>
                                        </p:tav>
                                      </p:tavLst>
                                    </p:anim>
                                    <p:animEffect transition="in" filter="wipe(right)" prLst="gradientSize: 0.1">
                                      <p:cBhvr>
                                        <p:cTn id="41" dur="500"/>
                                        <p:tgtEl>
                                          <p:spTgt spid="674819">
                                            <p:txEl>
                                              <p:pRg st="12" end="12"/>
                                            </p:txEl>
                                          </p:spTgt>
                                        </p:tgtEl>
                                      </p:cBhvr>
                                    </p:animEffect>
                                  </p:childTnLst>
                                </p:cTn>
                              </p:par>
                              <p:par>
                                <p:cTn id="42" presetID="29" presetClass="entr" presetSubtype="0" fill="hold" nodeType="withEffect">
                                  <p:stCondLst>
                                    <p:cond delay="0"/>
                                  </p:stCondLst>
                                  <p:childTnLst>
                                    <p:set>
                                      <p:cBhvr>
                                        <p:cTn id="43" dur="1" fill="hold">
                                          <p:stCondLst>
                                            <p:cond delay="0"/>
                                          </p:stCondLst>
                                        </p:cTn>
                                        <p:tgtEl>
                                          <p:spTgt spid="674819">
                                            <p:txEl>
                                              <p:pRg st="14" end="14"/>
                                            </p:txEl>
                                          </p:spTgt>
                                        </p:tgtEl>
                                        <p:attrNameLst>
                                          <p:attrName>style.visibility</p:attrName>
                                        </p:attrNameLst>
                                      </p:cBhvr>
                                      <p:to>
                                        <p:strVal val="visible"/>
                                      </p:to>
                                    </p:set>
                                    <p:anim calcmode="lin" valueType="num">
                                      <p:cBhvr>
                                        <p:cTn id="44" dur="500" fill="hold"/>
                                        <p:tgtEl>
                                          <p:spTgt spid="674819">
                                            <p:txEl>
                                              <p:pRg st="14" end="14"/>
                                            </p:txEl>
                                          </p:spTgt>
                                        </p:tgtEl>
                                        <p:attrNameLst>
                                          <p:attrName>ppt_x</p:attrName>
                                        </p:attrNameLst>
                                      </p:cBhvr>
                                      <p:tavLst>
                                        <p:tav tm="0">
                                          <p:val>
                                            <p:strVal val="#ppt_x-.2"/>
                                          </p:val>
                                        </p:tav>
                                        <p:tav tm="100000">
                                          <p:val>
                                            <p:strVal val="#ppt_x"/>
                                          </p:val>
                                        </p:tav>
                                      </p:tavLst>
                                    </p:anim>
                                    <p:anim calcmode="lin" valueType="num">
                                      <p:cBhvr>
                                        <p:cTn id="45" dur="500" fill="hold"/>
                                        <p:tgtEl>
                                          <p:spTgt spid="674819">
                                            <p:txEl>
                                              <p:pRg st="14" end="14"/>
                                            </p:txEl>
                                          </p:spTgt>
                                        </p:tgtEl>
                                        <p:attrNameLst>
                                          <p:attrName>ppt_y</p:attrName>
                                        </p:attrNameLst>
                                      </p:cBhvr>
                                      <p:tavLst>
                                        <p:tav tm="0">
                                          <p:val>
                                            <p:strVal val="#ppt_y"/>
                                          </p:val>
                                        </p:tav>
                                        <p:tav tm="100000">
                                          <p:val>
                                            <p:strVal val="#ppt_y"/>
                                          </p:val>
                                        </p:tav>
                                      </p:tavLst>
                                    </p:anim>
                                    <p:animEffect transition="in" filter="wipe(right)" prLst="gradientSize: 0.1">
                                      <p:cBhvr>
                                        <p:cTn id="46" dur="500"/>
                                        <p:tgtEl>
                                          <p:spTgt spid="674819">
                                            <p:txEl>
                                              <p:pRg st="14" end="14"/>
                                            </p:txEl>
                                          </p:spTgt>
                                        </p:tgtEl>
                                      </p:cBhvr>
                                    </p:animEffect>
                                  </p:childTnLst>
                                </p:cTn>
                              </p:par>
                              <p:par>
                                <p:cTn id="47" presetID="29" presetClass="entr" presetSubtype="0" fill="hold" nodeType="withEffect">
                                  <p:stCondLst>
                                    <p:cond delay="0"/>
                                  </p:stCondLst>
                                  <p:childTnLst>
                                    <p:set>
                                      <p:cBhvr>
                                        <p:cTn id="48" dur="1" fill="hold">
                                          <p:stCondLst>
                                            <p:cond delay="0"/>
                                          </p:stCondLst>
                                        </p:cTn>
                                        <p:tgtEl>
                                          <p:spTgt spid="674819">
                                            <p:txEl>
                                              <p:pRg st="16" end="16"/>
                                            </p:txEl>
                                          </p:spTgt>
                                        </p:tgtEl>
                                        <p:attrNameLst>
                                          <p:attrName>style.visibility</p:attrName>
                                        </p:attrNameLst>
                                      </p:cBhvr>
                                      <p:to>
                                        <p:strVal val="visible"/>
                                      </p:to>
                                    </p:set>
                                    <p:anim calcmode="lin" valueType="num">
                                      <p:cBhvr>
                                        <p:cTn id="49" dur="500" fill="hold"/>
                                        <p:tgtEl>
                                          <p:spTgt spid="674819">
                                            <p:txEl>
                                              <p:pRg st="16" end="16"/>
                                            </p:txEl>
                                          </p:spTgt>
                                        </p:tgtEl>
                                        <p:attrNameLst>
                                          <p:attrName>ppt_x</p:attrName>
                                        </p:attrNameLst>
                                      </p:cBhvr>
                                      <p:tavLst>
                                        <p:tav tm="0">
                                          <p:val>
                                            <p:strVal val="#ppt_x-.2"/>
                                          </p:val>
                                        </p:tav>
                                        <p:tav tm="100000">
                                          <p:val>
                                            <p:strVal val="#ppt_x"/>
                                          </p:val>
                                        </p:tav>
                                      </p:tavLst>
                                    </p:anim>
                                    <p:anim calcmode="lin" valueType="num">
                                      <p:cBhvr>
                                        <p:cTn id="50" dur="500" fill="hold"/>
                                        <p:tgtEl>
                                          <p:spTgt spid="674819">
                                            <p:txEl>
                                              <p:pRg st="16" end="16"/>
                                            </p:txEl>
                                          </p:spTgt>
                                        </p:tgtEl>
                                        <p:attrNameLst>
                                          <p:attrName>ppt_y</p:attrName>
                                        </p:attrNameLst>
                                      </p:cBhvr>
                                      <p:tavLst>
                                        <p:tav tm="0">
                                          <p:val>
                                            <p:strVal val="#ppt_y"/>
                                          </p:val>
                                        </p:tav>
                                        <p:tav tm="100000">
                                          <p:val>
                                            <p:strVal val="#ppt_y"/>
                                          </p:val>
                                        </p:tav>
                                      </p:tavLst>
                                    </p:anim>
                                    <p:animEffect transition="in" filter="wipe(right)" prLst="gradientSize: 0.1">
                                      <p:cBhvr>
                                        <p:cTn id="51" dur="500"/>
                                        <p:tgtEl>
                                          <p:spTgt spid="674819">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5" name="Rectangle 3"/>
          <p:cNvSpPr>
            <a:spLocks noGrp="1" noChangeArrowheads="1"/>
          </p:cNvSpPr>
          <p:nvPr>
            <p:ph type="body" idx="1"/>
          </p:nvPr>
        </p:nvSpPr>
        <p:spPr>
          <a:xfrm>
            <a:off x="457200" y="838200"/>
            <a:ext cx="8229600" cy="3886200"/>
          </a:xfrm>
        </p:spPr>
        <p:txBody>
          <a:bodyPr/>
          <a:lstStyle/>
          <a:p>
            <a:pPr>
              <a:lnSpc>
                <a:spcPct val="80000"/>
              </a:lnSpc>
              <a:buFont typeface="Wingdings" panose="05000000000000000000" pitchFamily="2" charset="2"/>
              <a:buChar char="Ø"/>
              <a:tabLst>
                <a:tab pos="3541713" algn="l"/>
              </a:tabLst>
            </a:pPr>
            <a:r>
              <a:rPr lang="pt-BR" altLang="sr-Latn-RS" sz="2400" b="1" dirty="0" smtClean="0">
                <a:solidFill>
                  <a:srgbClr val="333333"/>
                </a:solidFill>
                <a:effectLst>
                  <a:outerShdw blurRad="38100" dist="38100" dir="2700000" algn="tl">
                    <a:srgbClr val="000000"/>
                  </a:outerShdw>
                </a:effectLst>
                <a:latin typeface="Times New Roman" pitchFamily="18" charset="0"/>
              </a:rPr>
              <a:t>ako </a:t>
            </a:r>
            <a:r>
              <a:rPr lang="pt-BR" altLang="sr-Latn-RS" sz="2400" b="1" dirty="0">
                <a:solidFill>
                  <a:srgbClr val="333333"/>
                </a:solidFill>
                <a:effectLst>
                  <a:outerShdw blurRad="38100" dist="38100" dir="2700000" algn="tl">
                    <a:srgbClr val="000000"/>
                  </a:outerShdw>
                </a:effectLst>
                <a:latin typeface="Times New Roman" pitchFamily="18" charset="0"/>
              </a:rPr>
              <a:t>se radi o čvrst</a:t>
            </a:r>
            <a:r>
              <a:rPr lang="sr-Latn-CS" altLang="sr-Latn-RS" sz="2400" b="1" dirty="0">
                <a:solidFill>
                  <a:srgbClr val="333333"/>
                </a:solidFill>
                <a:effectLst>
                  <a:outerShdw blurRad="38100" dist="38100" dir="2700000" algn="tl">
                    <a:srgbClr val="000000"/>
                  </a:outerShdw>
                </a:effectLst>
                <a:latin typeface="Times New Roman" pitchFamily="18" charset="0"/>
              </a:rPr>
              <a:t>oj</a:t>
            </a:r>
            <a:r>
              <a:rPr lang="pt-BR" altLang="sr-Latn-RS" sz="2400" b="1" dirty="0">
                <a:solidFill>
                  <a:srgbClr val="333333"/>
                </a:solidFill>
                <a:effectLst>
                  <a:outerShdw blurRad="38100" dist="38100" dir="2700000" algn="tl">
                    <a:srgbClr val="000000"/>
                  </a:outerShdw>
                </a:effectLst>
                <a:latin typeface="Times New Roman" pitchFamily="18" charset="0"/>
              </a:rPr>
              <a:t> supstanc</a:t>
            </a:r>
            <a:r>
              <a:rPr lang="sr-Latn-CS" altLang="sr-Latn-RS" sz="2400" b="1" dirty="0">
                <a:solidFill>
                  <a:srgbClr val="333333"/>
                </a:solidFill>
                <a:effectLst>
                  <a:outerShdw blurRad="38100" dist="38100" dir="2700000" algn="tl">
                    <a:srgbClr val="000000"/>
                  </a:outerShdw>
                </a:effectLst>
                <a:latin typeface="Times New Roman" pitchFamily="18" charset="0"/>
              </a:rPr>
              <a:t>i</a:t>
            </a:r>
            <a:r>
              <a:rPr lang="pt-BR" altLang="sr-Latn-RS" sz="2400" b="1" dirty="0">
                <a:solidFill>
                  <a:srgbClr val="333333"/>
                </a:solidFill>
                <a:effectLst>
                  <a:outerShdw blurRad="38100" dist="38100" dir="2700000" algn="tl">
                    <a:srgbClr val="000000"/>
                  </a:outerShdw>
                </a:effectLst>
                <a:latin typeface="Times New Roman" pitchFamily="18" charset="0"/>
              </a:rPr>
              <a:t>: da li se radi o čistom uzorku </a:t>
            </a:r>
            <a:r>
              <a:rPr lang="pt-BR" altLang="sr-Latn-RS" sz="2400" b="1" dirty="0" smtClean="0">
                <a:solidFill>
                  <a:srgbClr val="333333"/>
                </a:solidFill>
                <a:effectLst>
                  <a:outerShdw blurRad="38100" dist="38100" dir="2700000" algn="tl">
                    <a:srgbClr val="000000"/>
                  </a:outerShdw>
                </a:effectLst>
                <a:latin typeface="Times New Roman" pitchFamily="18" charset="0"/>
              </a:rPr>
              <a:t>ili </a:t>
            </a:r>
            <a:r>
              <a:rPr lang="pt-BR" altLang="sr-Latn-RS" sz="2400" b="1" dirty="0">
                <a:solidFill>
                  <a:srgbClr val="333333"/>
                </a:solidFill>
                <a:effectLst>
                  <a:outerShdw blurRad="38100" dist="38100" dir="2700000" algn="tl">
                    <a:srgbClr val="000000"/>
                  </a:outerShdw>
                </a:effectLst>
                <a:latin typeface="Times New Roman" pitchFamily="18" charset="0"/>
              </a:rPr>
              <a:t>uzorku </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koji se nanosi na</a:t>
            </a:r>
            <a:r>
              <a:rPr lang="sr-Latn-CS" altLang="sr-Latn-RS" sz="2400" b="1" dirty="0">
                <a:solidFill>
                  <a:srgbClr val="333333"/>
                </a:solidFill>
                <a:effectLst>
                  <a:outerShdw blurRad="38100" dist="38100" dir="2700000" algn="tl">
                    <a:srgbClr val="000000"/>
                  </a:outerShdw>
                </a:effectLst>
                <a:latin typeface="Times New Roman" pitchFamily="18" charset="0"/>
              </a:rPr>
              <a:t> neku</a:t>
            </a:r>
            <a:r>
              <a:rPr lang="pt-BR" altLang="sr-Latn-RS" sz="2400" b="1" dirty="0">
                <a:solidFill>
                  <a:srgbClr val="333333"/>
                </a:solidFill>
                <a:effectLst>
                  <a:outerShdw blurRad="38100" dist="38100" dir="2700000" algn="tl">
                    <a:srgbClr val="000000"/>
                  </a:outerShdw>
                </a:effectLst>
                <a:latin typeface="Times New Roman" pitchFamily="18" charset="0"/>
              </a:rPr>
              <a:t> matricu</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3541713" algn="l"/>
              </a:tabLst>
            </a:pPr>
            <a:endParaRPr lang="pt-BR"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3541713" algn="l"/>
              </a:tabLst>
            </a:pPr>
            <a:r>
              <a:rPr lang="pt-BR" altLang="sr-Latn-RS" sz="2400" b="1" dirty="0" smtClean="0">
                <a:solidFill>
                  <a:srgbClr val="333333"/>
                </a:solidFill>
                <a:effectLst>
                  <a:outerShdw blurRad="38100" dist="38100" dir="2700000" algn="tl">
                    <a:srgbClr val="000000"/>
                  </a:outerShdw>
                </a:effectLst>
                <a:latin typeface="Times New Roman" pitchFamily="18" charset="0"/>
              </a:rPr>
              <a:t>ako </a:t>
            </a:r>
            <a:r>
              <a:rPr lang="pt-BR" altLang="sr-Latn-RS" sz="2400" b="1" dirty="0">
                <a:solidFill>
                  <a:srgbClr val="333333"/>
                </a:solidFill>
                <a:effectLst>
                  <a:outerShdw blurRad="38100" dist="38100" dir="2700000" algn="tl">
                    <a:srgbClr val="000000"/>
                  </a:outerShdw>
                </a:effectLst>
                <a:latin typeface="Times New Roman" pitchFamily="18" charset="0"/>
              </a:rPr>
              <a:t>se radi o čistoj supstanci</a:t>
            </a:r>
            <a:r>
              <a:rPr lang="sr-Latn-CS" altLang="sr-Latn-RS" sz="2400" b="1" dirty="0">
                <a:solidFill>
                  <a:srgbClr val="333333"/>
                </a:solidFill>
                <a:effectLst>
                  <a:outerShdw blurRad="38100" dist="38100" dir="2700000" algn="tl">
                    <a:srgbClr val="000000"/>
                  </a:outerShdw>
                </a:effectLst>
                <a:latin typeface="Times New Roman" pitchFamily="18" charset="0"/>
              </a:rPr>
              <a:t>:</a:t>
            </a:r>
            <a:r>
              <a:rPr lang="pt-BR" altLang="sr-Latn-RS" sz="2400" b="1" dirty="0">
                <a:solidFill>
                  <a:srgbClr val="333333"/>
                </a:solidFill>
                <a:effectLst>
                  <a:outerShdw blurRad="38100" dist="38100" dir="2700000" algn="tl">
                    <a:srgbClr val="000000"/>
                  </a:outerShdw>
                </a:effectLst>
                <a:latin typeface="Times New Roman" pitchFamily="18" charset="0"/>
              </a:rPr>
              <a:t> da li  je moguće očekivati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pt-BR" altLang="sr-Latn-RS" sz="2400" b="1" dirty="0">
                <a:solidFill>
                  <a:srgbClr val="333333"/>
                </a:solidFill>
                <a:effectLst>
                  <a:outerShdw blurRad="38100" dist="38100" dir="2700000" algn="tl">
                    <a:srgbClr val="000000"/>
                  </a:outerShdw>
                </a:effectLst>
                <a:latin typeface="Times New Roman" pitchFamily="18" charset="0"/>
              </a:rPr>
              <a:t>orijentaciju čestica ili efekte izazvane veličinom čestica</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3541713" algn="l"/>
              </a:tabLst>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3541713" algn="l"/>
              </a:tabLst>
            </a:pPr>
            <a:r>
              <a:rPr lang="pl-PL" altLang="sr-Latn-RS" sz="2400" b="1" dirty="0" smtClean="0">
                <a:solidFill>
                  <a:srgbClr val="333333"/>
                </a:solidFill>
                <a:effectLst>
                  <a:outerShdw blurRad="38100" dist="38100" dir="2700000" algn="tl">
                    <a:srgbClr val="000000"/>
                  </a:outerShdw>
                </a:effectLst>
                <a:latin typeface="Times New Roman" pitchFamily="18" charset="0"/>
              </a:rPr>
              <a:t>da </a:t>
            </a:r>
            <a:r>
              <a:rPr lang="pl-PL" altLang="sr-Latn-RS" sz="2400" b="1" dirty="0">
                <a:solidFill>
                  <a:srgbClr val="333333"/>
                </a:solidFill>
                <a:effectLst>
                  <a:outerShdw blurRad="38100" dist="38100" dir="2700000" algn="tl">
                    <a:srgbClr val="000000"/>
                  </a:outerShdw>
                </a:effectLst>
                <a:latin typeface="Times New Roman" pitchFamily="18" charset="0"/>
              </a:rPr>
              <a:t>li se uzorak snima u kontejneru ili ne, </a:t>
            </a:r>
            <a:r>
              <a:rPr lang="pl-PL" altLang="sr-Latn-RS" sz="2400" b="1" dirty="0" smtClean="0">
                <a:solidFill>
                  <a:srgbClr val="333333"/>
                </a:solidFill>
                <a:effectLst>
                  <a:outerShdw blurRad="38100" dist="38100" dir="2700000" algn="tl">
                    <a:srgbClr val="000000"/>
                  </a:outerShdw>
                </a:effectLst>
                <a:latin typeface="Times New Roman" pitchFamily="18" charset="0"/>
              </a:rPr>
              <a:t>označiti  </a:t>
            </a:r>
            <a:r>
              <a:rPr lang="pl-PL" altLang="sr-Latn-RS" sz="2400" b="1" dirty="0">
                <a:solidFill>
                  <a:srgbClr val="333333"/>
                </a:solidFill>
                <a:effectLst>
                  <a:outerShdw blurRad="38100" dist="38100" dir="2700000" algn="tl">
                    <a:srgbClr val="000000"/>
                  </a:outerShdw>
                </a:effectLst>
                <a:latin typeface="Times New Roman" pitchFamily="18" charset="0"/>
              </a:rPr>
              <a:t>trake </a:t>
            </a:r>
            <a:r>
              <a:rPr lang="pl-PL" altLang="sr-Latn-RS" sz="2400" b="1" dirty="0" smtClean="0">
                <a:solidFill>
                  <a:srgbClr val="333333"/>
                </a:solidFill>
                <a:effectLst>
                  <a:outerShdw blurRad="38100" dist="38100" dir="2700000" algn="tl">
                    <a:srgbClr val="000000"/>
                  </a:outerShdw>
                </a:effectLst>
                <a:latin typeface="Times New Roman" pitchFamily="18" charset="0"/>
              </a:rPr>
              <a:t>kontejnera</a:t>
            </a:r>
          </a:p>
          <a:p>
            <a:pPr marL="0" indent="0">
              <a:lnSpc>
                <a:spcPct val="80000"/>
              </a:lnSpc>
              <a:buNone/>
              <a:tabLst>
                <a:tab pos="3541713" algn="l"/>
              </a:tabLst>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3541713" algn="l"/>
              </a:tabLst>
            </a:pPr>
            <a:r>
              <a:rPr lang="pl-PL" altLang="sr-Latn-RS" sz="2400" b="1" dirty="0" smtClean="0">
                <a:solidFill>
                  <a:srgbClr val="333333"/>
                </a:solidFill>
                <a:effectLst>
                  <a:outerShdw blurRad="38100" dist="38100" dir="2700000" algn="tl">
                    <a:srgbClr val="000000"/>
                  </a:outerShdw>
                </a:effectLst>
                <a:latin typeface="Times New Roman" pitchFamily="18" charset="0"/>
              </a:rPr>
              <a:t>ako </a:t>
            </a:r>
            <a:r>
              <a:rPr lang="pl-PL" altLang="sr-Latn-RS" sz="2400" b="1" dirty="0">
                <a:solidFill>
                  <a:srgbClr val="333333"/>
                </a:solidFill>
                <a:effectLst>
                  <a:outerShdw blurRad="38100" dist="38100" dir="2700000" algn="tl">
                    <a:srgbClr val="000000"/>
                  </a:outerShdw>
                </a:effectLst>
                <a:latin typeface="Times New Roman" pitchFamily="18" charset="0"/>
              </a:rPr>
              <a:t>se radi sa tečnim uzorcima označiti trake rastvarača</a:t>
            </a:r>
            <a:endParaRPr lang="en-US" altLang="sr-Latn-RS" sz="24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3" name="Rectangle 3"/>
          <p:cNvSpPr>
            <a:spLocks noGrp="1" noChangeArrowheads="1"/>
          </p:cNvSpPr>
          <p:nvPr>
            <p:ph type="body" idx="1"/>
          </p:nvPr>
        </p:nvSpPr>
        <p:spPr>
          <a:xfrm>
            <a:off x="304800" y="228600"/>
            <a:ext cx="8305800" cy="3810000"/>
          </a:xfrm>
        </p:spPr>
        <p:txBody>
          <a:bodyPr/>
          <a:lstStyle/>
          <a:p>
            <a:pPr>
              <a:lnSpc>
                <a:spcPct val="80000"/>
              </a:lnSpc>
              <a:buFontTx/>
              <a:buNone/>
            </a:pPr>
            <a:r>
              <a:rPr lang="sr-Latn-CS" altLang="sr-Latn-RS" sz="2400" b="1" u="sng" dirty="0">
                <a:solidFill>
                  <a:srgbClr val="333333"/>
                </a:solidFill>
                <a:effectLst>
                  <a:outerShdw blurRad="38100" dist="38100" dir="2700000" algn="tl">
                    <a:srgbClr val="000000"/>
                  </a:outerShdw>
                </a:effectLst>
                <a:latin typeface="Times New Roman" pitchFamily="18" charset="0"/>
              </a:rPr>
              <a:t>Raman imaging </a:t>
            </a:r>
          </a:p>
          <a:p>
            <a:pPr>
              <a:lnSpc>
                <a:spcPct val="80000"/>
              </a:lnSpc>
              <a:buFontTx/>
              <a:buNone/>
            </a:pPr>
            <a:r>
              <a:rPr lang="sr-Latn-CS" altLang="sr-Latn-RS" sz="2400" b="1" u="sng" dirty="0">
                <a:solidFill>
                  <a:srgbClr val="333333"/>
                </a:solidFill>
                <a:effectLst>
                  <a:outerShdw blurRad="38100" dist="38100" dir="2700000" algn="tl">
                    <a:srgbClr val="000000"/>
                  </a:outerShdw>
                </a:effectLst>
                <a:latin typeface="Times New Roman" pitchFamily="18" charset="0"/>
              </a:rPr>
              <a:t>(ramansko oslikavanje)</a:t>
            </a: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latin typeface="Times New Roman" pitchFamily="18" charset="0"/>
              </a:rPr>
              <a:t>kod </a:t>
            </a:r>
            <a:r>
              <a:rPr lang="sr-Latn-CS" altLang="sr-Latn-RS" sz="1800" b="1" dirty="0">
                <a:solidFill>
                  <a:srgbClr val="333333"/>
                </a:solidFill>
                <a:latin typeface="Times New Roman" pitchFamily="18" charset="0"/>
              </a:rPr>
              <a:t>ramanskog oslikavanja snimaju </a:t>
            </a:r>
            <a:r>
              <a:rPr lang="sr-Latn-CS" altLang="sr-Latn-RS" sz="1800" b="1" dirty="0" smtClean="0">
                <a:solidFill>
                  <a:srgbClr val="333333"/>
                </a:solidFill>
                <a:latin typeface="Times New Roman" pitchFamily="18" charset="0"/>
              </a:rPr>
              <a:t>se </a:t>
            </a:r>
            <a:r>
              <a:rPr lang="sr-Latn-CS" altLang="sr-Latn-RS" sz="1800" b="1" dirty="0">
                <a:solidFill>
                  <a:srgbClr val="FF0066"/>
                </a:solidFill>
                <a:effectLst>
                  <a:outerShdw blurRad="38100" dist="38100" dir="2700000" algn="tl">
                    <a:srgbClr val="000000">
                      <a:alpha val="43137"/>
                    </a:srgbClr>
                  </a:outerShdw>
                </a:effectLst>
                <a:latin typeface="Times New Roman" pitchFamily="18" charset="0"/>
              </a:rPr>
              <a:t>spektri određene površine uzorka </a:t>
            </a:r>
            <a:r>
              <a:rPr lang="sr-Latn-CS" altLang="sr-Latn-RS" sz="1800" b="1" dirty="0" smtClean="0">
                <a:solidFill>
                  <a:srgbClr val="333333"/>
                </a:solidFill>
                <a:latin typeface="Times New Roman" pitchFamily="18" charset="0"/>
              </a:rPr>
              <a:t>u   </a:t>
            </a:r>
            <a:r>
              <a:rPr lang="sr-Latn-CS" altLang="sr-Latn-RS" sz="1800" b="1" dirty="0">
                <a:solidFill>
                  <a:srgbClr val="333333"/>
                </a:solidFill>
                <a:latin typeface="Times New Roman" pitchFamily="18" charset="0"/>
              </a:rPr>
              <a:t>određenoj rezoluciji</a:t>
            </a:r>
          </a:p>
          <a:p>
            <a:pPr>
              <a:lnSpc>
                <a:spcPct val="80000"/>
              </a:lnSpc>
              <a:buFont typeface="Wingdings" panose="05000000000000000000" pitchFamily="2" charset="2"/>
              <a:buChar char="Ø"/>
            </a:pPr>
            <a:endParaRPr lang="sr-Latn-CS" altLang="sr-Latn-RS" sz="1800" b="1" dirty="0">
              <a:solidFill>
                <a:srgbClr val="333333"/>
              </a:solidFill>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latin typeface="Times New Roman" pitchFamily="18" charset="0"/>
              </a:rPr>
              <a:t>ovakav </a:t>
            </a:r>
            <a:r>
              <a:rPr lang="sr-Latn-CS" altLang="sr-Latn-RS" sz="1800" b="1" dirty="0">
                <a:solidFill>
                  <a:srgbClr val="333333"/>
                </a:solidFill>
                <a:latin typeface="Times New Roman" pitchFamily="18" charset="0"/>
              </a:rPr>
              <a:t>set podataka se prikazuje kao slika na kojoj se oblasti sa velikim </a:t>
            </a:r>
            <a:r>
              <a:rPr lang="sr-Latn-CS" altLang="sr-Latn-RS" sz="1800" b="1" dirty="0" smtClean="0">
                <a:solidFill>
                  <a:srgbClr val="333333"/>
                </a:solidFill>
                <a:latin typeface="Times New Roman" pitchFamily="18" charset="0"/>
              </a:rPr>
              <a:t>  intenzitetom </a:t>
            </a:r>
            <a:r>
              <a:rPr lang="sr-Latn-CS" altLang="sr-Latn-RS" sz="1800" b="1" dirty="0">
                <a:solidFill>
                  <a:srgbClr val="333333"/>
                </a:solidFill>
                <a:latin typeface="Times New Roman" pitchFamily="18" charset="0"/>
              </a:rPr>
              <a:t>ramanskog rasejanja prikazuju obično crvenom bojom a </a:t>
            </a:r>
            <a:r>
              <a:rPr lang="sr-Latn-CS" altLang="sr-Latn-RS" sz="1800" b="1" dirty="0" smtClean="0">
                <a:solidFill>
                  <a:srgbClr val="333333"/>
                </a:solidFill>
                <a:latin typeface="Times New Roman" pitchFamily="18" charset="0"/>
              </a:rPr>
              <a:t>oblasti   </a:t>
            </a:r>
            <a:r>
              <a:rPr lang="sr-Latn-CS" altLang="sr-Latn-RS" sz="1800" b="1" dirty="0">
                <a:solidFill>
                  <a:srgbClr val="333333"/>
                </a:solidFill>
                <a:latin typeface="Times New Roman" pitchFamily="18" charset="0"/>
              </a:rPr>
              <a:t>sa manjim intenzitetom </a:t>
            </a:r>
            <a:r>
              <a:rPr lang="sr-Latn-CS" altLang="sr-Latn-RS" sz="1800" b="1" dirty="0" smtClean="0">
                <a:solidFill>
                  <a:srgbClr val="333333"/>
                </a:solidFill>
                <a:latin typeface="Times New Roman" pitchFamily="18" charset="0"/>
              </a:rPr>
              <a:t>plavom bojom</a:t>
            </a:r>
            <a:endParaRPr lang="sr-Latn-CS" altLang="sr-Latn-RS" sz="1800" b="1" dirty="0">
              <a:solidFill>
                <a:srgbClr val="333333"/>
              </a:solidFill>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latin typeface="Times New Roman" pitchFamily="18" charset="0"/>
              </a:rPr>
              <a:t>na </a:t>
            </a:r>
            <a:r>
              <a:rPr lang="sr-Latn-CS" altLang="sr-Latn-RS" sz="1800" b="1" dirty="0">
                <a:solidFill>
                  <a:srgbClr val="333333"/>
                </a:solidFill>
                <a:latin typeface="Times New Roman" pitchFamily="18" charset="0"/>
              </a:rPr>
              <a:t>taj način se oslikava </a:t>
            </a:r>
            <a:r>
              <a:rPr lang="sr-Latn-CS" altLang="sr-Latn-RS" sz="1800" b="1" dirty="0" smtClean="0">
                <a:solidFill>
                  <a:srgbClr val="333333"/>
                </a:solidFill>
                <a:latin typeface="Times New Roman" pitchFamily="18" charset="0"/>
              </a:rPr>
              <a:t>razlika u koncentraciji ili </a:t>
            </a:r>
            <a:r>
              <a:rPr lang="sr-Latn-CS" altLang="sr-Latn-RS" sz="1800" b="1" dirty="0">
                <a:solidFill>
                  <a:srgbClr val="333333"/>
                </a:solidFill>
                <a:latin typeface="Times New Roman" pitchFamily="18" charset="0"/>
              </a:rPr>
              <a:t>sastavu uzorka</a:t>
            </a:r>
          </a:p>
          <a:p>
            <a:pPr>
              <a:lnSpc>
                <a:spcPct val="80000"/>
              </a:lnSpc>
              <a:buFontTx/>
              <a:buNone/>
            </a:pPr>
            <a:endParaRPr lang="sr-Latn-CS" altLang="sr-Latn-RS" sz="1800" b="1" dirty="0">
              <a:solidFill>
                <a:srgbClr val="333333"/>
              </a:solidFill>
              <a:latin typeface="Times New Roman" pitchFamily="18" charset="0"/>
            </a:endParaRPr>
          </a:p>
          <a:p>
            <a:pPr>
              <a:lnSpc>
                <a:spcPct val="80000"/>
              </a:lnSpc>
              <a:buFontTx/>
              <a:buNone/>
            </a:pPr>
            <a:endParaRPr lang="en-US" altLang="sr-Latn-RS" sz="1800" dirty="0"/>
          </a:p>
          <a:p>
            <a:pPr>
              <a:lnSpc>
                <a:spcPct val="80000"/>
              </a:lnSpc>
              <a:buFontTx/>
              <a:buNone/>
            </a:pPr>
            <a:endParaRPr lang="en-US" altLang="sr-Latn-RS" sz="1800" dirty="0"/>
          </a:p>
          <a:p>
            <a:pPr>
              <a:lnSpc>
                <a:spcPct val="80000"/>
              </a:lnSpc>
            </a:pPr>
            <a:endParaRPr lang="en-US" altLang="sr-Latn-RS" sz="1800" dirty="0"/>
          </a:p>
          <a:p>
            <a:pPr>
              <a:lnSpc>
                <a:spcPct val="80000"/>
              </a:lnSpc>
            </a:pPr>
            <a:endParaRPr lang="en-US" altLang="sr-Latn-RS" sz="1800" dirty="0"/>
          </a:p>
        </p:txBody>
      </p:sp>
      <p:pic>
        <p:nvPicPr>
          <p:cNvPr id="9523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467100"/>
            <a:ext cx="4381500" cy="3276600"/>
          </a:xfrm>
          <a:prstGeom prst="rect">
            <a:avLst/>
          </a:prstGeom>
          <a:noFill/>
          <a:ln>
            <a:solidFill>
              <a:schemeClr val="tx1">
                <a:lumMod val="85000"/>
                <a:lumOff val="1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931" name="Rectangle 3"/>
          <p:cNvSpPr>
            <a:spLocks noGrp="1" noChangeArrowheads="1"/>
          </p:cNvSpPr>
          <p:nvPr>
            <p:ph type="body" idx="1"/>
          </p:nvPr>
        </p:nvSpPr>
        <p:spPr>
          <a:xfrm>
            <a:off x="381000" y="3962400"/>
            <a:ext cx="8229600" cy="1676400"/>
          </a:xfrm>
        </p:spPr>
        <p:txBody>
          <a:bodyPr/>
          <a:lstStyle/>
          <a:p>
            <a:pPr>
              <a:buFontTx/>
              <a:buNone/>
            </a:pPr>
            <a:r>
              <a:rPr lang="sr-Latn-CS" altLang="sr-Latn-RS" sz="4000" b="1" dirty="0" smtClean="0">
                <a:solidFill>
                  <a:srgbClr val="333333"/>
                </a:solidFill>
                <a:effectLst>
                  <a:outerShdw blurRad="38100" dist="38100" dir="2700000" algn="tl">
                    <a:srgbClr val="000000"/>
                  </a:outerShdw>
                </a:effectLst>
                <a:latin typeface="Times New Roman" pitchFamily="18" charset="0"/>
              </a:rPr>
              <a:t>PRIMENA RAMANSKE</a:t>
            </a:r>
          </a:p>
          <a:p>
            <a:pPr>
              <a:buFontTx/>
              <a:buNone/>
            </a:pPr>
            <a:r>
              <a:rPr lang="sr-Latn-CS" altLang="sr-Latn-RS" sz="4000" b="1" dirty="0" smtClean="0">
                <a:solidFill>
                  <a:srgbClr val="333333"/>
                </a:solidFill>
                <a:effectLst>
                  <a:outerShdw blurRad="38100" dist="38100" dir="2700000" algn="tl">
                    <a:srgbClr val="000000"/>
                  </a:outerShdw>
                </a:effectLst>
                <a:latin typeface="Times New Roman" pitchFamily="18" charset="0"/>
              </a:rPr>
              <a:t>SPEKTROSKOPIJE</a:t>
            </a:r>
            <a:endParaRPr lang="en-US" altLang="sr-Latn-RS" sz="40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rgbClr val="EAEAEA"/>
            </a:gs>
            <a:gs pos="100000">
              <a:srgbClr val="EAEAEA">
                <a:gamma/>
                <a:shade val="46275"/>
                <a:invGamma/>
              </a:srgbClr>
            </a:gs>
          </a:gsLst>
          <a:lin ang="5400000" scaled="1"/>
        </a:gradFill>
        <a:effectLst/>
      </p:bgPr>
    </p:bg>
    <p:spTree>
      <p:nvGrpSpPr>
        <p:cNvPr id="1" name=""/>
        <p:cNvGrpSpPr/>
        <p:nvPr/>
      </p:nvGrpSpPr>
      <p:grpSpPr>
        <a:xfrm>
          <a:off x="0" y="0"/>
          <a:ext cx="0" cy="0"/>
          <a:chOff x="0" y="0"/>
          <a:chExt cx="0" cy="0"/>
        </a:xfrm>
      </p:grpSpPr>
      <p:sp>
        <p:nvSpPr>
          <p:cNvPr id="743427" name="Rectangle 3"/>
          <p:cNvSpPr>
            <a:spLocks noGrp="1" noChangeArrowheads="1"/>
          </p:cNvSpPr>
          <p:nvPr>
            <p:ph type="body" idx="1"/>
          </p:nvPr>
        </p:nvSpPr>
        <p:spPr>
          <a:xfrm>
            <a:off x="381000" y="3810000"/>
            <a:ext cx="8229600" cy="2133600"/>
          </a:xfrm>
        </p:spPr>
        <p:txBody>
          <a:bodyPr/>
          <a:lstStyle/>
          <a:p>
            <a:pPr marL="0" indent="0">
              <a:buFontTx/>
              <a:buNone/>
            </a:pPr>
            <a:r>
              <a:rPr lang="sr-Latn-RS" altLang="sr-Latn-RS" sz="4000" b="1" dirty="0" smtClean="0">
                <a:solidFill>
                  <a:srgbClr val="333333"/>
                </a:solidFill>
                <a:effectLst>
                  <a:outerShdw blurRad="38100" dist="38100" dir="2700000" algn="tl">
                    <a:srgbClr val="000000"/>
                  </a:outerShdw>
                </a:effectLst>
                <a:latin typeface="Times New Roman" pitchFamily="18" charset="0"/>
              </a:rPr>
              <a:t>1. </a:t>
            </a:r>
            <a:r>
              <a:rPr lang="en-US" altLang="sr-Latn-RS" sz="4000" b="1" dirty="0" smtClean="0">
                <a:solidFill>
                  <a:srgbClr val="333333"/>
                </a:solidFill>
                <a:effectLst>
                  <a:outerShdw blurRad="38100" dist="38100" dir="2700000" algn="tl">
                    <a:srgbClr val="000000"/>
                  </a:outerShdw>
                </a:effectLst>
                <a:latin typeface="Times New Roman" pitchFamily="18" charset="0"/>
              </a:rPr>
              <a:t>POLIMER</a:t>
            </a:r>
            <a:r>
              <a:rPr lang="sr-Latn-CS" altLang="sr-Latn-RS" sz="4000" b="1" dirty="0">
                <a:solidFill>
                  <a:srgbClr val="333333"/>
                </a:solidFill>
                <a:effectLst>
                  <a:outerShdw blurRad="38100" dist="38100" dir="2700000" algn="tl">
                    <a:srgbClr val="000000"/>
                  </a:outerShdw>
                </a:effectLst>
                <a:latin typeface="Times New Roman" pitchFamily="18" charset="0"/>
              </a:rPr>
              <a:t>I</a:t>
            </a:r>
            <a:r>
              <a:rPr lang="en-US" altLang="sr-Latn-RS" sz="4000" b="1" dirty="0">
                <a:solidFill>
                  <a:srgbClr val="333333"/>
                </a:solidFill>
                <a:effectLst>
                  <a:outerShdw blurRad="38100" dist="38100" dir="2700000" algn="tl">
                    <a:srgbClr val="000000"/>
                  </a:outerShdw>
                </a:effectLst>
                <a:latin typeface="Times New Roman" pitchFamily="18" charset="0"/>
              </a:rPr>
              <a:t> </a:t>
            </a:r>
            <a:endParaRPr lang="sr-Latn-CS" altLang="sr-Latn-RS" sz="4000" b="1" dirty="0">
              <a:solidFill>
                <a:srgbClr val="333333"/>
              </a:solidFill>
              <a:effectLst>
                <a:outerShdw blurRad="38100" dist="38100" dir="2700000" algn="tl">
                  <a:srgbClr val="000000"/>
                </a:outerShdw>
              </a:effectLst>
              <a:latin typeface="Times New Roman" pitchFamily="18" charset="0"/>
            </a:endParaRPr>
          </a:p>
          <a:p>
            <a:pPr marL="0" indent="0">
              <a:buFontTx/>
              <a:buNone/>
            </a:pPr>
            <a:r>
              <a:rPr lang="en-US" altLang="sr-Latn-RS" sz="4000" b="1" dirty="0" err="1">
                <a:solidFill>
                  <a:srgbClr val="333333"/>
                </a:solidFill>
                <a:effectLst>
                  <a:outerShdw blurRad="38100" dist="38100" dir="2700000" algn="tl">
                    <a:srgbClr val="000000"/>
                  </a:outerShdw>
                </a:effectLst>
                <a:latin typeface="Times New Roman" pitchFamily="18" charset="0"/>
              </a:rPr>
              <a:t>i</a:t>
            </a:r>
            <a:r>
              <a:rPr lang="en-US" altLang="sr-Latn-RS" sz="4000" b="1" dirty="0">
                <a:solidFill>
                  <a:srgbClr val="333333"/>
                </a:solidFill>
                <a:effectLst>
                  <a:outerShdw blurRad="38100" dist="38100" dir="2700000" algn="tl">
                    <a:srgbClr val="000000"/>
                  </a:outerShdw>
                </a:effectLst>
                <a:latin typeface="Times New Roman" pitchFamily="18" charset="0"/>
              </a:rPr>
              <a:t> </a:t>
            </a:r>
            <a:r>
              <a:rPr lang="en-US" altLang="sr-Latn-RS" sz="4000" b="1" dirty="0" smtClean="0">
                <a:solidFill>
                  <a:srgbClr val="333333"/>
                </a:solidFill>
                <a:effectLst>
                  <a:outerShdw blurRad="38100" dist="38100" dir="2700000" algn="tl">
                    <a:srgbClr val="000000"/>
                  </a:outerShdw>
                </a:effectLst>
                <a:latin typeface="Times New Roman" pitchFamily="18" charset="0"/>
              </a:rPr>
              <a:t>EMULZIJ</a:t>
            </a:r>
            <a:r>
              <a:rPr lang="sr-Latn-CS" altLang="sr-Latn-RS" sz="4000" b="1" dirty="0">
                <a:solidFill>
                  <a:srgbClr val="333333"/>
                </a:solidFill>
                <a:effectLst>
                  <a:outerShdw blurRad="38100" dist="38100" dir="2700000" algn="tl">
                    <a:srgbClr val="000000"/>
                  </a:outerShdw>
                </a:effectLst>
                <a:latin typeface="Times New Roman" pitchFamily="18" charset="0"/>
              </a:rPr>
              <a:t>E</a:t>
            </a:r>
            <a:endParaRPr lang="en-US" altLang="sr-Latn-RS" sz="4000" b="1" dirty="0">
              <a:solidFill>
                <a:srgbClr val="333333"/>
              </a:solidFill>
              <a:effectLst>
                <a:outerShdw blurRad="38100" dist="38100" dir="2700000" algn="tl">
                  <a:srgbClr val="000000"/>
                </a:outerShdw>
              </a:effectLst>
              <a:latin typeface="Times New Roman" pitchFamily="18" charset="0"/>
            </a:endParaRPr>
          </a:p>
          <a:p>
            <a:pPr marL="0" indent="0"/>
            <a:endParaRPr lang="en-US" altLang="sr-Latn-RS" dirty="0">
              <a:solidFill>
                <a:srgbClr val="333333"/>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5" name="Rectangle 3"/>
          <p:cNvSpPr>
            <a:spLocks noGrp="1" noChangeArrowheads="1"/>
          </p:cNvSpPr>
          <p:nvPr>
            <p:ph type="body" idx="1"/>
          </p:nvPr>
        </p:nvSpPr>
        <p:spPr>
          <a:xfrm>
            <a:off x="457200" y="457200"/>
            <a:ext cx="8229600" cy="5867400"/>
          </a:xfrm>
        </p:spPr>
        <p:txBody>
          <a:bodyPr/>
          <a:lstStyle/>
          <a:p>
            <a:pPr>
              <a:lnSpc>
                <a:spcPct val="80000"/>
              </a:lnSpc>
              <a:buFont typeface="Wingdings" panose="05000000000000000000" pitchFamily="2" charset="2"/>
              <a:buChar char="Ø"/>
            </a:pPr>
            <a:r>
              <a:rPr lang="en-US" altLang="sr-Latn-RS" sz="2400" b="1" dirty="0" err="1" smtClean="0">
                <a:solidFill>
                  <a:srgbClr val="333333"/>
                </a:solidFill>
                <a:effectLst>
                  <a:outerShdw blurRad="38100" dist="38100" dir="2700000" algn="tl">
                    <a:srgbClr val="000000"/>
                  </a:outerShdw>
                </a:effectLst>
                <a:latin typeface="Times New Roman" pitchFamily="18" charset="0"/>
              </a:rPr>
              <a:t>polimeri</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se, </a:t>
            </a:r>
            <a:r>
              <a:rPr lang="en-US" altLang="sr-Latn-RS" sz="2400" b="1" dirty="0" err="1">
                <a:solidFill>
                  <a:srgbClr val="333333"/>
                </a:solidFill>
                <a:effectLst>
                  <a:outerShdw blurRad="38100" dist="38100" dir="2700000" algn="tl">
                    <a:srgbClr val="000000"/>
                  </a:outerShdw>
                </a:effectLst>
                <a:latin typeface="Times New Roman" pitchFamily="18" charset="0"/>
              </a:rPr>
              <a:t>iako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imaju</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malu</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sr-Latn-CS" altLang="sr-Latn-RS" sz="2400" b="1" dirty="0">
                <a:solidFill>
                  <a:srgbClr val="FF0066"/>
                </a:solidFill>
                <a:effectLst>
                  <a:outerShdw blurRad="38100" dist="38100" dir="2700000" algn="tl">
                    <a:srgbClr val="000000"/>
                  </a:outerShdw>
                </a:effectLst>
                <a:latin typeface="Times New Roman" pitchFamily="18" charset="0"/>
              </a:rPr>
              <a:t>sp</a:t>
            </a:r>
            <a:r>
              <a:rPr lang="en-US" altLang="sr-Latn-RS" sz="2400" b="1" dirty="0" err="1">
                <a:solidFill>
                  <a:srgbClr val="FF0066"/>
                </a:solidFill>
                <a:effectLst>
                  <a:outerShdw blurRad="38100" dist="38100" dir="2700000" algn="tl">
                    <a:srgbClr val="000000"/>
                  </a:outerShdw>
                </a:effectLst>
                <a:latin typeface="Times New Roman" pitchFamily="18" charset="0"/>
              </a:rPr>
              <a:t>osobnost</a:t>
            </a:r>
            <a:r>
              <a:rPr lang="en-US" altLang="sr-Latn-RS" sz="2400" b="1" dirty="0">
                <a:solidFill>
                  <a:srgbClr val="FF0066"/>
                </a:solidFill>
                <a:effectLst>
                  <a:outerShdw blurRad="38100" dist="38100" dir="2700000" algn="tl">
                    <a:srgbClr val="000000"/>
                  </a:outerShdw>
                </a:effectLst>
                <a:latin typeface="Times New Roman" pitchFamily="18" charset="0"/>
              </a:rPr>
              <a:t> r</a:t>
            </a:r>
            <a:r>
              <a:rPr lang="sr-Latn-CS" altLang="sr-Latn-RS" sz="2400" b="1" dirty="0">
                <a:solidFill>
                  <a:srgbClr val="FF0066"/>
                </a:solidFill>
                <a:effectLst>
                  <a:outerShdw blurRad="38100" dist="38100" dir="2700000" algn="tl">
                    <a:srgbClr val="000000"/>
                  </a:outerShdw>
                </a:effectLst>
                <a:latin typeface="Times New Roman" pitchFamily="18" charset="0"/>
              </a:rPr>
              <a:t>a</a:t>
            </a:r>
            <a:r>
              <a:rPr lang="en-US" altLang="sr-Latn-RS" sz="2400" b="1" dirty="0" err="1" smtClean="0">
                <a:solidFill>
                  <a:srgbClr val="FF0066"/>
                </a:solidFill>
                <a:effectLst>
                  <a:outerShdw blurRad="38100" dist="38100" dir="2700000" algn="tl">
                    <a:srgbClr val="000000"/>
                  </a:outerShdw>
                </a:effectLst>
                <a:latin typeface="Times New Roman" pitchFamily="18" charset="0"/>
              </a:rPr>
              <a:t>sipanja</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svetlosti</a:t>
            </a:r>
            <a:r>
              <a:rPr lang="sr-Latn-CS" altLang="sr-Latn-RS" sz="2400" b="1" dirty="0">
                <a:solidFill>
                  <a:srgbClr val="333333"/>
                </a:solidFill>
                <a:effectLst>
                  <a:outerShdw blurRad="38100" dist="38100" dir="2700000" algn="tl">
                    <a:srgbClr val="000000"/>
                  </a:outerShdw>
                </a:effectLst>
                <a:latin typeface="Times New Roman" pitchFamily="18" charset="0"/>
              </a:rPr>
              <a:t>,</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dosta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uspešno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ispituju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metodom</a:t>
            </a:r>
            <a:r>
              <a:rPr lang="en-US" altLang="sr-Latn-RS" sz="2400" b="1" dirty="0">
                <a:solidFill>
                  <a:srgbClr val="333333"/>
                </a:solidFill>
                <a:effectLst>
                  <a:outerShdw blurRad="38100" dist="38100" dir="2700000" algn="tl">
                    <a:srgbClr val="000000"/>
                  </a:outerShdw>
                </a:effectLst>
                <a:latin typeface="Times New Roman" pitchFamily="18" charset="0"/>
              </a:rPr>
              <a:t> RS</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2400" b="1" dirty="0" smtClean="0">
                <a:solidFill>
                  <a:srgbClr val="333333"/>
                </a:solidFill>
                <a:effectLst>
                  <a:outerShdw blurRad="38100" dist="38100" dir="2700000" algn="tl">
                    <a:srgbClr val="000000"/>
                  </a:outerShdw>
                </a:effectLst>
                <a:latin typeface="Times New Roman" pitchFamily="18" charset="0"/>
              </a:rPr>
              <a:t>RS </a:t>
            </a:r>
            <a:r>
              <a:rPr lang="en-US" altLang="sr-Latn-RS" sz="2400" b="1" dirty="0" err="1">
                <a:solidFill>
                  <a:srgbClr val="333333"/>
                </a:solidFill>
                <a:effectLst>
                  <a:outerShdw blurRad="38100" dist="38100" dir="2700000" algn="tl">
                    <a:srgbClr val="000000"/>
                  </a:outerShdw>
                </a:effectLst>
                <a:latin typeface="Times New Roman" pitchFamily="18" charset="0"/>
              </a:rPr>
              <a:t>polimera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su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često</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ograničeni</a:t>
            </a:r>
            <a:r>
              <a:rPr lang="en-US" altLang="sr-Latn-RS" sz="2400" b="1" dirty="0">
                <a:solidFill>
                  <a:srgbClr val="FF0066"/>
                </a:solidFill>
                <a:effectLst>
                  <a:outerShdw blurRad="38100" dist="38100" dir="2700000" algn="tl">
                    <a:srgbClr val="000000"/>
                  </a:outerShdw>
                </a:effectLst>
                <a:latin typeface="Times New Roman" pitchFamily="18" charset="0"/>
              </a:rPr>
              <a:t> flu</a:t>
            </a:r>
            <a:r>
              <a:rPr lang="sr-Latn-CS" altLang="sr-Latn-RS" sz="2400" b="1" dirty="0">
                <a:solidFill>
                  <a:srgbClr val="FF0066"/>
                </a:solidFill>
                <a:effectLst>
                  <a:outerShdw blurRad="38100" dist="38100" dir="2700000" algn="tl">
                    <a:srgbClr val="000000"/>
                  </a:outerShdw>
                </a:effectLst>
                <a:latin typeface="Times New Roman" pitchFamily="18" charset="0"/>
              </a:rPr>
              <a:t>o</a:t>
            </a:r>
            <a:r>
              <a:rPr lang="en-US" altLang="sr-Latn-RS" sz="2400" b="1" dirty="0" err="1">
                <a:solidFill>
                  <a:srgbClr val="FF0066"/>
                </a:solidFill>
                <a:effectLst>
                  <a:outerShdw blurRad="38100" dist="38100" dir="2700000" algn="tl">
                    <a:srgbClr val="000000"/>
                  </a:outerShdw>
                </a:effectLst>
                <a:latin typeface="Times New Roman" pitchFamily="18" charset="0"/>
              </a:rPr>
              <a:t>rescencijom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koja</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se </a:t>
            </a:r>
            <a:r>
              <a:rPr lang="en-US" altLang="sr-Latn-RS" sz="2400" b="1" dirty="0" err="1">
                <a:solidFill>
                  <a:srgbClr val="333333"/>
                </a:solidFill>
                <a:effectLst>
                  <a:outerShdw blurRad="38100" dist="38100" dir="2700000" algn="tl">
                    <a:srgbClr val="000000"/>
                  </a:outerShdw>
                </a:effectLst>
                <a:latin typeface="Times New Roman" pitchFamily="18" charset="0"/>
              </a:rPr>
              <a:t>može</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izbeći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ekscitacijom</a:t>
            </a:r>
            <a:r>
              <a:rPr lang="en-US" altLang="sr-Latn-RS" sz="2400" b="1" dirty="0">
                <a:solidFill>
                  <a:srgbClr val="333333"/>
                </a:solidFill>
                <a:effectLst>
                  <a:outerShdw blurRad="38100" dist="38100" dir="2700000" algn="tl">
                    <a:srgbClr val="000000"/>
                  </a:outerShdw>
                </a:effectLst>
                <a:latin typeface="Times New Roman" pitchFamily="18" charset="0"/>
              </a:rPr>
              <a:t> u NIR </a:t>
            </a:r>
            <a:r>
              <a:rPr lang="en-US" altLang="sr-Latn-RS" sz="2400" b="1" dirty="0" err="1">
                <a:solidFill>
                  <a:srgbClr val="333333"/>
                </a:solidFill>
                <a:effectLst>
                  <a:outerShdw blurRad="38100" dist="38100" dir="2700000" algn="tl">
                    <a:srgbClr val="000000"/>
                  </a:outerShdw>
                </a:effectLst>
                <a:latin typeface="Times New Roman" pitchFamily="18" charset="0"/>
              </a:rPr>
              <a:t>oblasti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smtClean="0">
                <a:solidFill>
                  <a:srgbClr val="333333"/>
                </a:solidFill>
                <a:effectLst>
                  <a:outerShdw blurRad="38100" dist="38100" dir="2700000" algn="tl">
                    <a:srgbClr val="000000"/>
                  </a:outerShdw>
                </a:effectLst>
                <a:latin typeface="Times New Roman" pitchFamily="18" charset="0"/>
              </a:rPr>
              <a:t>sa</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talasnom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dužinom</a:t>
            </a:r>
            <a:r>
              <a:rPr lang="en-US" altLang="sr-Latn-RS" sz="2400" b="1" dirty="0">
                <a:solidFill>
                  <a:srgbClr val="333333"/>
                </a:solidFill>
                <a:effectLst>
                  <a:outerShdw blurRad="38100" dist="38100" dir="2700000" algn="tl">
                    <a:srgbClr val="000000"/>
                  </a:outerShdw>
                </a:effectLst>
                <a:latin typeface="Times New Roman" pitchFamily="18" charset="0"/>
              </a:rPr>
              <a:t> od 1064 nm</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u</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radu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sa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polimerima</a:t>
            </a:r>
            <a:r>
              <a:rPr lang="en-US" altLang="sr-Latn-RS" sz="2400" b="1" dirty="0">
                <a:solidFill>
                  <a:srgbClr val="333333"/>
                </a:solidFill>
                <a:effectLst>
                  <a:outerShdw blurRad="38100" dist="38100" dir="2700000" algn="tl">
                    <a:srgbClr val="000000"/>
                  </a:outerShdw>
                </a:effectLst>
                <a:latin typeface="Times New Roman" pitchFamily="18" charset="0"/>
              </a:rPr>
              <a:t> mora se </a:t>
            </a:r>
            <a:r>
              <a:rPr lang="en-US" altLang="sr-Latn-RS" sz="2400" b="1" dirty="0" err="1">
                <a:solidFill>
                  <a:srgbClr val="333333"/>
                </a:solidFill>
                <a:effectLst>
                  <a:outerShdw blurRad="38100" dist="38100" dir="2700000" algn="tl">
                    <a:srgbClr val="000000"/>
                  </a:outerShdw>
                </a:effectLst>
                <a:latin typeface="Times New Roman" pitchFamily="18" charset="0"/>
              </a:rPr>
              <a:t>voditi</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računa</a:t>
            </a:r>
            <a:r>
              <a:rPr lang="en-US" altLang="sr-Latn-RS" sz="2400" b="1" dirty="0">
                <a:solidFill>
                  <a:srgbClr val="333333"/>
                </a:solidFill>
                <a:effectLst>
                  <a:outerShdw blurRad="38100" dist="38100" dir="2700000" algn="tl">
                    <a:srgbClr val="000000"/>
                  </a:outerShdw>
                </a:effectLst>
                <a:latin typeface="Times New Roman" pitchFamily="18" charset="0"/>
              </a:rPr>
              <a:t> o</a:t>
            </a:r>
            <a:r>
              <a:rPr lang="sr-Latn-CS" altLang="sr-Latn-RS" sz="2400" b="1" dirty="0">
                <a:solidFill>
                  <a:srgbClr val="333333"/>
                </a:solidFill>
                <a:effectLst>
                  <a:outerShdw blurRad="38100" dist="38100" dir="2700000" algn="tl">
                    <a:srgbClr val="000000"/>
                  </a:outerShdw>
                </a:effectLst>
                <a:latin typeface="Times New Roman" pitchFamily="18" charset="0"/>
              </a:rPr>
              <a:t>:</a:t>
            </a:r>
          </a:p>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FF0066"/>
                </a:solidFill>
                <a:effectLst>
                  <a:outerShdw blurRad="38100" dist="38100" dir="2700000" algn="tl">
                    <a:srgbClr val="000000"/>
                  </a:outerShdw>
                </a:effectLst>
                <a:latin typeface="Times New Roman" pitchFamily="18" charset="0"/>
              </a:rPr>
              <a:t>-</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fizičkom</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stanju</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materijala</a:t>
            </a:r>
            <a:r>
              <a:rPr lang="sr-Latn-C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a:solidFill>
                  <a:srgbClr val="FF0066"/>
                </a:solidFill>
                <a:effectLst>
                  <a:outerShdw blurRad="38100" dist="38100" dir="2700000" algn="tl">
                    <a:srgbClr val="000000"/>
                  </a:outerShdw>
                </a:effectLst>
                <a:latin typeface="Times New Roman" pitchFamily="18" charset="0"/>
              </a:rPr>
              <a:t>(granule, f</a:t>
            </a:r>
            <a:r>
              <a:rPr lang="sr-Latn-CS" altLang="sr-Latn-RS" sz="2400" b="1" dirty="0">
                <a:solidFill>
                  <a:srgbClr val="FF0066"/>
                </a:solidFill>
                <a:effectLst>
                  <a:outerShdw blurRad="38100" dist="38100" dir="2700000" algn="tl">
                    <a:srgbClr val="000000"/>
                  </a:outerShdw>
                </a:effectLst>
                <a:latin typeface="Times New Roman" pitchFamily="18" charset="0"/>
              </a:rPr>
              <a:t>i</a:t>
            </a:r>
            <a:r>
              <a:rPr lang="en-US" altLang="sr-Latn-RS" sz="2400" b="1" dirty="0">
                <a:solidFill>
                  <a:srgbClr val="FF0066"/>
                </a:solidFill>
                <a:effectLst>
                  <a:outerShdw blurRad="38100" dist="38100" dir="2700000" algn="tl">
                    <a:srgbClr val="000000"/>
                  </a:outerShdw>
                </a:effectLst>
                <a:latin typeface="Times New Roman" pitchFamily="18" charset="0"/>
              </a:rPr>
              <a:t>lm,…)</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400" b="1" dirty="0">
                <a:solidFill>
                  <a:srgbClr val="FF0066"/>
                </a:solidFill>
                <a:effectLst>
                  <a:outerShdw blurRad="38100" dist="38100" dir="2700000" algn="tl">
                    <a:srgbClr val="000000"/>
                  </a:outerShdw>
                </a:effectLst>
                <a:latin typeface="Times New Roman" pitchFamily="18" charset="0"/>
              </a:rPr>
              <a:t>          - </a:t>
            </a:r>
            <a:r>
              <a:rPr lang="en-US" altLang="sr-Latn-RS" sz="2400" b="1" dirty="0" err="1">
                <a:solidFill>
                  <a:srgbClr val="FF0066"/>
                </a:solidFill>
                <a:effectLst>
                  <a:outerShdw blurRad="38100" dist="38100" dir="2700000" algn="tl">
                    <a:srgbClr val="000000"/>
                  </a:outerShdw>
                </a:effectLst>
                <a:latin typeface="Times New Roman" pitchFamily="18" charset="0"/>
              </a:rPr>
              <a:t>morfologiji</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makro</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ili</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mikro</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kristaliničnost</a:t>
            </a:r>
            <a:r>
              <a:rPr lang="en-US" altLang="sr-Latn-RS" sz="2400" b="1" dirty="0">
                <a:solidFill>
                  <a:srgbClr val="FF0066"/>
                </a:solidFill>
                <a:effectLst>
                  <a:outerShdw blurRad="38100" dist="38100" dir="2700000" algn="tl">
                    <a:srgbClr val="000000"/>
                  </a:outerShdw>
                </a:effectLst>
                <a:latin typeface="Times New Roman" pitchFamily="18" charset="0"/>
              </a:rPr>
              <a:t>)</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a:solidFill>
                  <a:srgbClr val="FF0066"/>
                </a:solidFill>
                <a:effectLst>
                  <a:outerShdw blurRad="38100" dist="38100" dir="2700000" algn="tl">
                    <a:srgbClr val="000000"/>
                  </a:outerShdw>
                </a:effectLst>
                <a:latin typeface="Times New Roman" pitchFamily="18" charset="0"/>
              </a:rPr>
              <a:t> term</a:t>
            </a:r>
            <a:r>
              <a:rPr lang="sr-Latn-CS" altLang="sr-Latn-RS" sz="2400" b="1" dirty="0">
                <a:solidFill>
                  <a:srgbClr val="FF0066"/>
                </a:solidFill>
                <a:effectLst>
                  <a:outerShdw blurRad="38100" dist="38100" dir="2700000" algn="tl">
                    <a:srgbClr val="000000"/>
                  </a:outerShdw>
                </a:effectLst>
                <a:latin typeface="Times New Roman" pitchFamily="18" charset="0"/>
              </a:rPr>
              <a:t>ičkim </a:t>
            </a:r>
            <a:r>
              <a:rPr lang="en-US" altLang="sr-Latn-RS" sz="2400" b="1" dirty="0" err="1">
                <a:solidFill>
                  <a:srgbClr val="FF0066"/>
                </a:solidFill>
                <a:effectLst>
                  <a:outerShdw blurRad="38100" dist="38100" dir="2700000" algn="tl">
                    <a:srgbClr val="000000"/>
                  </a:outerShdw>
                </a:effectLst>
                <a:latin typeface="Times New Roman" pitchFamily="18" charset="0"/>
              </a:rPr>
              <a:t>osobinama</a:t>
            </a:r>
            <a:r>
              <a:rPr lang="en-US" altLang="sr-Latn-RS" sz="2400" b="1" dirty="0">
                <a:solidFill>
                  <a:srgbClr val="FF0066"/>
                </a:solidFill>
                <a:effectLst>
                  <a:outerShdw blurRad="38100" dist="38100" dir="2700000" algn="tl">
                    <a:srgbClr val="000000"/>
                  </a:outerShdw>
                </a:effectLst>
                <a:latin typeface="Times New Roman" pitchFamily="18" charset="0"/>
              </a:rPr>
              <a:t> (temp. </a:t>
            </a:r>
            <a:r>
              <a:rPr lang="en-US" altLang="sr-Latn-RS" sz="2400" b="1" dirty="0" err="1">
                <a:solidFill>
                  <a:srgbClr val="FF0066"/>
                </a:solidFill>
                <a:effectLst>
                  <a:outerShdw blurRad="38100" dist="38100" dir="2700000" algn="tl">
                    <a:srgbClr val="000000"/>
                  </a:outerShdw>
                </a:effectLst>
                <a:latin typeface="Times New Roman" pitchFamily="18" charset="0"/>
              </a:rPr>
              <a:t>topljenja</a:t>
            </a:r>
            <a:r>
              <a:rPr lang="en-US" altLang="sr-Latn-RS" sz="2400" b="1" dirty="0">
                <a:solidFill>
                  <a:srgbClr val="FF0066"/>
                </a:solidFill>
                <a:effectLst>
                  <a:outerShdw blurRad="38100" dist="38100" dir="2700000" algn="tl">
                    <a:srgbClr val="000000"/>
                  </a:outerShdw>
                </a:effectLst>
                <a:latin typeface="Times New Roman" pitchFamily="18" charset="0"/>
              </a:rPr>
              <a:t>)</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400" b="1" dirty="0">
                <a:solidFill>
                  <a:srgbClr val="FF0066"/>
                </a:solidFill>
                <a:effectLst>
                  <a:outerShdw blurRad="38100" dist="38100" dir="2700000" algn="tl">
                    <a:srgbClr val="000000"/>
                  </a:outerShdw>
                </a:effectLst>
                <a:latin typeface="Times New Roman" pitchFamily="18" charset="0"/>
              </a:rPr>
              <a:t>          - </a:t>
            </a:r>
            <a:r>
              <a:rPr lang="en-US" altLang="sr-Latn-RS" sz="2400" b="1" dirty="0">
                <a:solidFill>
                  <a:srgbClr val="FF0066"/>
                </a:solidFill>
                <a:effectLst>
                  <a:outerShdw blurRad="38100" dist="38100" dir="2700000" algn="tl">
                    <a:srgbClr val="000000"/>
                  </a:outerShdw>
                </a:effectLst>
                <a:latin typeface="Times New Roman" pitchFamily="18" charset="0"/>
              </a:rPr>
              <a:t>r</a:t>
            </a:r>
            <a:r>
              <a:rPr lang="sr-Latn-CS" altLang="sr-Latn-RS" sz="2400" b="1" dirty="0">
                <a:solidFill>
                  <a:srgbClr val="FF0066"/>
                </a:solidFill>
                <a:effectLst>
                  <a:outerShdw blurRad="38100" dist="38100" dir="2700000" algn="tl">
                    <a:srgbClr val="000000"/>
                  </a:outerShdw>
                </a:effectLst>
                <a:latin typeface="Times New Roman" pitchFamily="18" charset="0"/>
              </a:rPr>
              <a:t>e</a:t>
            </a:r>
            <a:r>
              <a:rPr lang="en-US" altLang="sr-Latn-RS" sz="2400" b="1" dirty="0" err="1">
                <a:solidFill>
                  <a:srgbClr val="FF0066"/>
                </a:solidFill>
                <a:effectLst>
                  <a:outerShdw blurRad="38100" dist="38100" dir="2700000" algn="tl">
                    <a:srgbClr val="000000"/>
                  </a:outerShdw>
                </a:effectLst>
                <a:latin typeface="Times New Roman" pitchFamily="18" charset="0"/>
              </a:rPr>
              <a:t>distribuciji</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kopolimera</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400" b="1" dirty="0">
                <a:solidFill>
                  <a:srgbClr val="FF0066"/>
                </a:solidFill>
                <a:effectLst>
                  <a:outerShdw blurRad="38100" dist="38100" dir="2700000" algn="tl">
                    <a:srgbClr val="000000"/>
                  </a:outerShdw>
                </a:effectLst>
                <a:latin typeface="Times New Roman" pitchFamily="18" charset="0"/>
              </a:rPr>
              <a:t>          - </a:t>
            </a:r>
            <a:r>
              <a:rPr lang="en-US" altLang="sr-Latn-RS" sz="2400" b="1" dirty="0">
                <a:solidFill>
                  <a:srgbClr val="FF0066"/>
                </a:solidFill>
                <a:effectLst>
                  <a:outerShdw blurRad="38100" dist="38100" dir="2700000" algn="tl">
                    <a:srgbClr val="000000"/>
                  </a:outerShdw>
                </a:effectLst>
                <a:latin typeface="Times New Roman" pitchFamily="18" charset="0"/>
              </a:rPr>
              <a:t> ho</a:t>
            </a:r>
            <a:r>
              <a:rPr lang="sr-Latn-CS" altLang="sr-Latn-RS" sz="2400" b="1" dirty="0">
                <a:solidFill>
                  <a:srgbClr val="FF0066"/>
                </a:solidFill>
                <a:effectLst>
                  <a:outerShdw blurRad="38100" dist="38100" dir="2700000" algn="tl">
                    <a:srgbClr val="000000"/>
                  </a:outerShdw>
                </a:effectLst>
                <a:latin typeface="Times New Roman" pitchFamily="18" charset="0"/>
              </a:rPr>
              <a:t>m</a:t>
            </a:r>
            <a:r>
              <a:rPr lang="en-US" altLang="sr-Latn-RS" sz="2400" b="1" dirty="0" err="1">
                <a:solidFill>
                  <a:srgbClr val="FF0066"/>
                </a:solidFill>
                <a:effectLst>
                  <a:outerShdw blurRad="38100" dist="38100" dir="2700000" algn="tl">
                    <a:srgbClr val="000000"/>
                  </a:outerShdw>
                </a:effectLst>
                <a:latin typeface="Times New Roman" pitchFamily="18" charset="0"/>
              </a:rPr>
              <a:t>ogenosti</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filera</a:t>
            </a:r>
            <a:r>
              <a:rPr lang="en-U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err="1">
                <a:solidFill>
                  <a:srgbClr val="FF0066"/>
                </a:solidFill>
                <a:effectLst>
                  <a:outerShdw blurRad="38100" dist="38100" dir="2700000" algn="tl">
                    <a:srgbClr val="000000"/>
                  </a:outerShdw>
                </a:effectLst>
                <a:latin typeface="Times New Roman" pitchFamily="18" charset="0"/>
              </a:rPr>
              <a:t>punjača</a:t>
            </a:r>
            <a:r>
              <a:rPr lang="en-US" altLang="sr-Latn-RS" sz="2400" b="1" dirty="0">
                <a:solidFill>
                  <a:srgbClr val="FF0066"/>
                </a:solidFill>
                <a:effectLst>
                  <a:outerShdw blurRad="38100" dist="38100" dir="2700000" algn="tl">
                    <a:srgbClr val="000000"/>
                  </a:outerShdw>
                </a:effectLst>
                <a:latin typeface="Times New Roman" pitchFamily="18" charset="0"/>
              </a:rPr>
              <a:t>)…</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RS" altLang="sr-Latn-RS" sz="2400" b="1" dirty="0" smtClean="0">
                <a:solidFill>
                  <a:srgbClr val="333333"/>
                </a:solidFill>
                <a:effectLst>
                  <a:outerShdw blurRad="38100" dist="38100" dir="2700000" algn="tl">
                    <a:srgbClr val="000000"/>
                  </a:outerShdw>
                </a:effectLst>
                <a:latin typeface="Times New Roman" pitchFamily="18" charset="0"/>
              </a:rPr>
              <a:t>u</a:t>
            </a:r>
            <a:r>
              <a:rPr lang="en-US" altLang="sr-Latn-RS" sz="2400" b="1" dirty="0" err="1" smtClean="0">
                <a:solidFill>
                  <a:srgbClr val="333333"/>
                </a:solidFill>
                <a:effectLst>
                  <a:outerShdw blurRad="38100" dist="38100" dir="2700000" algn="tl">
                    <a:srgbClr val="000000"/>
                  </a:outerShdw>
                </a:effectLst>
                <a:latin typeface="Times New Roman" pitchFamily="18" charset="0"/>
              </a:rPr>
              <a:t>zorci</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mogu</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biti</a:t>
            </a:r>
            <a:r>
              <a:rPr lang="en-US" altLang="sr-Latn-RS" sz="2400" b="1" dirty="0">
                <a:solidFill>
                  <a:srgbClr val="333333"/>
                </a:solidFill>
                <a:effectLst>
                  <a:outerShdw blurRad="38100" dist="38100" dir="2700000" algn="tl">
                    <a:srgbClr val="000000"/>
                  </a:outerShdw>
                </a:effectLst>
                <a:latin typeface="Times New Roman" pitchFamily="18" charset="0"/>
              </a:rPr>
              <a:t> u </a:t>
            </a:r>
            <a:r>
              <a:rPr lang="en-US" altLang="sr-Latn-RS" sz="2400" b="1" dirty="0" err="1">
                <a:solidFill>
                  <a:srgbClr val="333333"/>
                </a:solidFill>
                <a:effectLst>
                  <a:outerShdw blurRad="38100" dist="38100" dir="2700000" algn="tl">
                    <a:srgbClr val="000000"/>
                  </a:outerShdw>
                </a:effectLst>
                <a:latin typeface="Times New Roman" pitchFamily="18" charset="0"/>
              </a:rPr>
              <a:t>staklenim</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kontejnerima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mogu</a:t>
            </a:r>
            <a:r>
              <a:rPr lang="en-US" altLang="sr-Latn-RS" sz="2400" b="1" dirty="0">
                <a:solidFill>
                  <a:srgbClr val="333333"/>
                </a:solidFill>
                <a:effectLst>
                  <a:outerShdw blurRad="38100" dist="38100" dir="2700000" algn="tl">
                    <a:srgbClr val="000000"/>
                  </a:outerShdw>
                </a:effectLst>
                <a:latin typeface="Times New Roman" pitchFamily="18" charset="0"/>
              </a:rPr>
              <a:t> se </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analizirati</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vodene</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emulzije</a:t>
            </a:r>
            <a:endParaRPr lang="en-US" altLang="sr-Latn-RS" sz="24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637955">
                                            <p:txEl>
                                              <p:pRg st="0" end="0"/>
                                            </p:txEl>
                                          </p:spTgt>
                                        </p:tgtEl>
                                        <p:attrNameLst>
                                          <p:attrName>style.visibility</p:attrName>
                                        </p:attrNameLst>
                                      </p:cBhvr>
                                      <p:to>
                                        <p:strVal val="visible"/>
                                      </p:to>
                                    </p:set>
                                    <p:anim calcmode="lin" valueType="num">
                                      <p:cBhvr>
                                        <p:cTn id="7" dur="500" fill="hold"/>
                                        <p:tgtEl>
                                          <p:spTgt spid="637955">
                                            <p:txEl>
                                              <p:pRg st="0" end="0"/>
                                            </p:txEl>
                                          </p:spTgt>
                                        </p:tgtEl>
                                        <p:attrNameLst>
                                          <p:attrName>ppt_x</p:attrName>
                                        </p:attrNameLst>
                                      </p:cBhvr>
                                      <p:tavLst>
                                        <p:tav tm="0">
                                          <p:val>
                                            <p:strVal val="#ppt_x-.2"/>
                                          </p:val>
                                        </p:tav>
                                        <p:tav tm="100000">
                                          <p:val>
                                            <p:strVal val="#ppt_x"/>
                                          </p:val>
                                        </p:tav>
                                      </p:tavLst>
                                    </p:anim>
                                    <p:anim calcmode="lin" valueType="num">
                                      <p:cBhvr>
                                        <p:cTn id="8" dur="500" fill="hold"/>
                                        <p:tgtEl>
                                          <p:spTgt spid="63795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
                                        <p:tgtEl>
                                          <p:spTgt spid="637955">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637955">
                                            <p:txEl>
                                              <p:pRg st="2" end="2"/>
                                            </p:txEl>
                                          </p:spTgt>
                                        </p:tgtEl>
                                        <p:attrNameLst>
                                          <p:attrName>style.visibility</p:attrName>
                                        </p:attrNameLst>
                                      </p:cBhvr>
                                      <p:to>
                                        <p:strVal val="visible"/>
                                      </p:to>
                                    </p:set>
                                    <p:anim calcmode="lin" valueType="num">
                                      <p:cBhvr>
                                        <p:cTn id="12" dur="500" fill="hold"/>
                                        <p:tgtEl>
                                          <p:spTgt spid="637955">
                                            <p:txEl>
                                              <p:pRg st="2" end="2"/>
                                            </p:txEl>
                                          </p:spTgt>
                                        </p:tgtEl>
                                        <p:attrNameLst>
                                          <p:attrName>ppt_x</p:attrName>
                                        </p:attrNameLst>
                                      </p:cBhvr>
                                      <p:tavLst>
                                        <p:tav tm="0">
                                          <p:val>
                                            <p:strVal val="#ppt_x-.2"/>
                                          </p:val>
                                        </p:tav>
                                        <p:tav tm="100000">
                                          <p:val>
                                            <p:strVal val="#ppt_x"/>
                                          </p:val>
                                        </p:tav>
                                      </p:tavLst>
                                    </p:anim>
                                    <p:anim calcmode="lin" valueType="num">
                                      <p:cBhvr>
                                        <p:cTn id="13" dur="500" fill="hold"/>
                                        <p:tgtEl>
                                          <p:spTgt spid="63795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500"/>
                                        <p:tgtEl>
                                          <p:spTgt spid="637955">
                                            <p:txEl>
                                              <p:pRg st="2" end="2"/>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5" presetClass="entr" presetSubtype="0" fill="hold" nodeType="clickEffect">
                                  <p:stCondLst>
                                    <p:cond delay="0"/>
                                  </p:stCondLst>
                                  <p:childTnLst>
                                    <p:set>
                                      <p:cBhvr>
                                        <p:cTn id="18" dur="1" fill="hold">
                                          <p:stCondLst>
                                            <p:cond delay="0"/>
                                          </p:stCondLst>
                                        </p:cTn>
                                        <p:tgtEl>
                                          <p:spTgt spid="637955">
                                            <p:txEl>
                                              <p:pRg st="4" end="4"/>
                                            </p:txEl>
                                          </p:spTgt>
                                        </p:tgtEl>
                                        <p:attrNameLst>
                                          <p:attrName>style.visibility</p:attrName>
                                        </p:attrNameLst>
                                      </p:cBhvr>
                                      <p:to>
                                        <p:strVal val="visible"/>
                                      </p:to>
                                    </p:set>
                                    <p:anim calcmode="lin" valueType="num">
                                      <p:cBhvr>
                                        <p:cTn id="19" dur="500" fill="hold"/>
                                        <p:tgtEl>
                                          <p:spTgt spid="637955">
                                            <p:txEl>
                                              <p:pRg st="4" end="4"/>
                                            </p:txEl>
                                          </p:spTgt>
                                        </p:tgtEl>
                                        <p:attrNameLst>
                                          <p:attrName>ppt_w</p:attrName>
                                        </p:attrNameLst>
                                      </p:cBhvr>
                                      <p:tavLst>
                                        <p:tav tm="0">
                                          <p:val>
                                            <p:strVal val="#ppt_w*0.70"/>
                                          </p:val>
                                        </p:tav>
                                        <p:tav tm="100000">
                                          <p:val>
                                            <p:strVal val="#ppt_w"/>
                                          </p:val>
                                        </p:tav>
                                      </p:tavLst>
                                    </p:anim>
                                    <p:anim calcmode="lin" valueType="num">
                                      <p:cBhvr>
                                        <p:cTn id="20" dur="500" fill="hold"/>
                                        <p:tgtEl>
                                          <p:spTgt spid="637955">
                                            <p:txEl>
                                              <p:pRg st="4" end="4"/>
                                            </p:txEl>
                                          </p:spTgt>
                                        </p:tgtEl>
                                        <p:attrNameLst>
                                          <p:attrName>ppt_h</p:attrName>
                                        </p:attrNameLst>
                                      </p:cBhvr>
                                      <p:tavLst>
                                        <p:tav tm="0">
                                          <p:val>
                                            <p:strVal val="#ppt_h"/>
                                          </p:val>
                                        </p:tav>
                                        <p:tav tm="100000">
                                          <p:val>
                                            <p:strVal val="#ppt_h"/>
                                          </p:val>
                                        </p:tav>
                                      </p:tavLst>
                                    </p:anim>
                                    <p:animEffect transition="in" filter="fade">
                                      <p:cBhvr>
                                        <p:cTn id="21" dur="500"/>
                                        <p:tgtEl>
                                          <p:spTgt spid="637955">
                                            <p:txEl>
                                              <p:pRg st="4" end="4"/>
                                            </p:txEl>
                                          </p:spTgt>
                                        </p:tgtEl>
                                      </p:cBhvr>
                                    </p:animEffect>
                                  </p:childTnLst>
                                </p:cTn>
                              </p:par>
                              <p:par>
                                <p:cTn id="22" presetID="55" presetClass="entr" presetSubtype="0" fill="hold" nodeType="withEffect">
                                  <p:stCondLst>
                                    <p:cond delay="0"/>
                                  </p:stCondLst>
                                  <p:childTnLst>
                                    <p:set>
                                      <p:cBhvr>
                                        <p:cTn id="23" dur="1" fill="hold">
                                          <p:stCondLst>
                                            <p:cond delay="0"/>
                                          </p:stCondLst>
                                        </p:cTn>
                                        <p:tgtEl>
                                          <p:spTgt spid="637955">
                                            <p:txEl>
                                              <p:pRg st="5" end="5"/>
                                            </p:txEl>
                                          </p:spTgt>
                                        </p:tgtEl>
                                        <p:attrNameLst>
                                          <p:attrName>style.visibility</p:attrName>
                                        </p:attrNameLst>
                                      </p:cBhvr>
                                      <p:to>
                                        <p:strVal val="visible"/>
                                      </p:to>
                                    </p:set>
                                    <p:anim calcmode="lin" valueType="num">
                                      <p:cBhvr>
                                        <p:cTn id="24" dur="500" fill="hold"/>
                                        <p:tgtEl>
                                          <p:spTgt spid="637955">
                                            <p:txEl>
                                              <p:pRg st="5" end="5"/>
                                            </p:txEl>
                                          </p:spTgt>
                                        </p:tgtEl>
                                        <p:attrNameLst>
                                          <p:attrName>ppt_w</p:attrName>
                                        </p:attrNameLst>
                                      </p:cBhvr>
                                      <p:tavLst>
                                        <p:tav tm="0">
                                          <p:val>
                                            <p:strVal val="#ppt_w*0.70"/>
                                          </p:val>
                                        </p:tav>
                                        <p:tav tm="100000">
                                          <p:val>
                                            <p:strVal val="#ppt_w"/>
                                          </p:val>
                                        </p:tav>
                                      </p:tavLst>
                                    </p:anim>
                                    <p:anim calcmode="lin" valueType="num">
                                      <p:cBhvr>
                                        <p:cTn id="25" dur="500" fill="hold"/>
                                        <p:tgtEl>
                                          <p:spTgt spid="637955">
                                            <p:txEl>
                                              <p:pRg st="5" end="5"/>
                                            </p:txEl>
                                          </p:spTgt>
                                        </p:tgtEl>
                                        <p:attrNameLst>
                                          <p:attrName>ppt_h</p:attrName>
                                        </p:attrNameLst>
                                      </p:cBhvr>
                                      <p:tavLst>
                                        <p:tav tm="0">
                                          <p:val>
                                            <p:strVal val="#ppt_h"/>
                                          </p:val>
                                        </p:tav>
                                        <p:tav tm="100000">
                                          <p:val>
                                            <p:strVal val="#ppt_h"/>
                                          </p:val>
                                        </p:tav>
                                      </p:tavLst>
                                    </p:anim>
                                    <p:animEffect transition="in" filter="fade">
                                      <p:cBhvr>
                                        <p:cTn id="26" dur="500"/>
                                        <p:tgtEl>
                                          <p:spTgt spid="637955">
                                            <p:txEl>
                                              <p:pRg st="5" end="5"/>
                                            </p:txEl>
                                          </p:spTgt>
                                        </p:tgtEl>
                                      </p:cBhvr>
                                    </p:animEffect>
                                  </p:childTnLst>
                                </p:cTn>
                              </p:par>
                              <p:par>
                                <p:cTn id="27" presetID="55" presetClass="entr" presetSubtype="0" fill="hold" nodeType="withEffect">
                                  <p:stCondLst>
                                    <p:cond delay="0"/>
                                  </p:stCondLst>
                                  <p:childTnLst>
                                    <p:set>
                                      <p:cBhvr>
                                        <p:cTn id="28" dur="1" fill="hold">
                                          <p:stCondLst>
                                            <p:cond delay="0"/>
                                          </p:stCondLst>
                                        </p:cTn>
                                        <p:tgtEl>
                                          <p:spTgt spid="637955">
                                            <p:txEl>
                                              <p:pRg st="6" end="6"/>
                                            </p:txEl>
                                          </p:spTgt>
                                        </p:tgtEl>
                                        <p:attrNameLst>
                                          <p:attrName>style.visibility</p:attrName>
                                        </p:attrNameLst>
                                      </p:cBhvr>
                                      <p:to>
                                        <p:strVal val="visible"/>
                                      </p:to>
                                    </p:set>
                                    <p:anim calcmode="lin" valueType="num">
                                      <p:cBhvr>
                                        <p:cTn id="29" dur="500" fill="hold"/>
                                        <p:tgtEl>
                                          <p:spTgt spid="637955">
                                            <p:txEl>
                                              <p:pRg st="6" end="6"/>
                                            </p:txEl>
                                          </p:spTgt>
                                        </p:tgtEl>
                                        <p:attrNameLst>
                                          <p:attrName>ppt_w</p:attrName>
                                        </p:attrNameLst>
                                      </p:cBhvr>
                                      <p:tavLst>
                                        <p:tav tm="0">
                                          <p:val>
                                            <p:strVal val="#ppt_w*0.70"/>
                                          </p:val>
                                        </p:tav>
                                        <p:tav tm="100000">
                                          <p:val>
                                            <p:strVal val="#ppt_w"/>
                                          </p:val>
                                        </p:tav>
                                      </p:tavLst>
                                    </p:anim>
                                    <p:anim calcmode="lin" valueType="num">
                                      <p:cBhvr>
                                        <p:cTn id="30" dur="500" fill="hold"/>
                                        <p:tgtEl>
                                          <p:spTgt spid="637955">
                                            <p:txEl>
                                              <p:pRg st="6" end="6"/>
                                            </p:txEl>
                                          </p:spTgt>
                                        </p:tgtEl>
                                        <p:attrNameLst>
                                          <p:attrName>ppt_h</p:attrName>
                                        </p:attrNameLst>
                                      </p:cBhvr>
                                      <p:tavLst>
                                        <p:tav tm="0">
                                          <p:val>
                                            <p:strVal val="#ppt_h"/>
                                          </p:val>
                                        </p:tav>
                                        <p:tav tm="100000">
                                          <p:val>
                                            <p:strVal val="#ppt_h"/>
                                          </p:val>
                                        </p:tav>
                                      </p:tavLst>
                                    </p:anim>
                                    <p:animEffect transition="in" filter="fade">
                                      <p:cBhvr>
                                        <p:cTn id="31" dur="500"/>
                                        <p:tgtEl>
                                          <p:spTgt spid="637955">
                                            <p:txEl>
                                              <p:pRg st="6" end="6"/>
                                            </p:txEl>
                                          </p:spTgt>
                                        </p:tgtEl>
                                      </p:cBhvr>
                                    </p:animEffect>
                                  </p:childTnLst>
                                </p:cTn>
                              </p:par>
                              <p:par>
                                <p:cTn id="32" presetID="55" presetClass="entr" presetSubtype="0" fill="hold" nodeType="withEffect">
                                  <p:stCondLst>
                                    <p:cond delay="0"/>
                                  </p:stCondLst>
                                  <p:childTnLst>
                                    <p:set>
                                      <p:cBhvr>
                                        <p:cTn id="33" dur="1" fill="hold">
                                          <p:stCondLst>
                                            <p:cond delay="0"/>
                                          </p:stCondLst>
                                        </p:cTn>
                                        <p:tgtEl>
                                          <p:spTgt spid="637955">
                                            <p:txEl>
                                              <p:pRg st="7" end="7"/>
                                            </p:txEl>
                                          </p:spTgt>
                                        </p:tgtEl>
                                        <p:attrNameLst>
                                          <p:attrName>style.visibility</p:attrName>
                                        </p:attrNameLst>
                                      </p:cBhvr>
                                      <p:to>
                                        <p:strVal val="visible"/>
                                      </p:to>
                                    </p:set>
                                    <p:anim calcmode="lin" valueType="num">
                                      <p:cBhvr>
                                        <p:cTn id="34" dur="500" fill="hold"/>
                                        <p:tgtEl>
                                          <p:spTgt spid="637955">
                                            <p:txEl>
                                              <p:pRg st="7" end="7"/>
                                            </p:txEl>
                                          </p:spTgt>
                                        </p:tgtEl>
                                        <p:attrNameLst>
                                          <p:attrName>ppt_w</p:attrName>
                                        </p:attrNameLst>
                                      </p:cBhvr>
                                      <p:tavLst>
                                        <p:tav tm="0">
                                          <p:val>
                                            <p:strVal val="#ppt_w*0.70"/>
                                          </p:val>
                                        </p:tav>
                                        <p:tav tm="100000">
                                          <p:val>
                                            <p:strVal val="#ppt_w"/>
                                          </p:val>
                                        </p:tav>
                                      </p:tavLst>
                                    </p:anim>
                                    <p:anim calcmode="lin" valueType="num">
                                      <p:cBhvr>
                                        <p:cTn id="35" dur="500" fill="hold"/>
                                        <p:tgtEl>
                                          <p:spTgt spid="637955">
                                            <p:txEl>
                                              <p:pRg st="7" end="7"/>
                                            </p:txEl>
                                          </p:spTgt>
                                        </p:tgtEl>
                                        <p:attrNameLst>
                                          <p:attrName>ppt_h</p:attrName>
                                        </p:attrNameLst>
                                      </p:cBhvr>
                                      <p:tavLst>
                                        <p:tav tm="0">
                                          <p:val>
                                            <p:strVal val="#ppt_h"/>
                                          </p:val>
                                        </p:tav>
                                        <p:tav tm="100000">
                                          <p:val>
                                            <p:strVal val="#ppt_h"/>
                                          </p:val>
                                        </p:tav>
                                      </p:tavLst>
                                    </p:anim>
                                    <p:animEffect transition="in" filter="fade">
                                      <p:cBhvr>
                                        <p:cTn id="36" dur="500"/>
                                        <p:tgtEl>
                                          <p:spTgt spid="637955">
                                            <p:txEl>
                                              <p:pRg st="7" end="7"/>
                                            </p:txEl>
                                          </p:spTgt>
                                        </p:tgtEl>
                                      </p:cBhvr>
                                    </p:animEffect>
                                  </p:childTnLst>
                                </p:cTn>
                              </p:par>
                              <p:par>
                                <p:cTn id="37" presetID="55" presetClass="entr" presetSubtype="0" fill="hold" nodeType="withEffect">
                                  <p:stCondLst>
                                    <p:cond delay="0"/>
                                  </p:stCondLst>
                                  <p:childTnLst>
                                    <p:set>
                                      <p:cBhvr>
                                        <p:cTn id="38" dur="1" fill="hold">
                                          <p:stCondLst>
                                            <p:cond delay="0"/>
                                          </p:stCondLst>
                                        </p:cTn>
                                        <p:tgtEl>
                                          <p:spTgt spid="637955">
                                            <p:txEl>
                                              <p:pRg st="8" end="8"/>
                                            </p:txEl>
                                          </p:spTgt>
                                        </p:tgtEl>
                                        <p:attrNameLst>
                                          <p:attrName>style.visibility</p:attrName>
                                        </p:attrNameLst>
                                      </p:cBhvr>
                                      <p:to>
                                        <p:strVal val="visible"/>
                                      </p:to>
                                    </p:set>
                                    <p:anim calcmode="lin" valueType="num">
                                      <p:cBhvr>
                                        <p:cTn id="39" dur="500" fill="hold"/>
                                        <p:tgtEl>
                                          <p:spTgt spid="637955">
                                            <p:txEl>
                                              <p:pRg st="8" end="8"/>
                                            </p:txEl>
                                          </p:spTgt>
                                        </p:tgtEl>
                                        <p:attrNameLst>
                                          <p:attrName>ppt_w</p:attrName>
                                        </p:attrNameLst>
                                      </p:cBhvr>
                                      <p:tavLst>
                                        <p:tav tm="0">
                                          <p:val>
                                            <p:strVal val="#ppt_w*0.70"/>
                                          </p:val>
                                        </p:tav>
                                        <p:tav tm="100000">
                                          <p:val>
                                            <p:strVal val="#ppt_w"/>
                                          </p:val>
                                        </p:tav>
                                      </p:tavLst>
                                    </p:anim>
                                    <p:anim calcmode="lin" valueType="num">
                                      <p:cBhvr>
                                        <p:cTn id="40" dur="500" fill="hold"/>
                                        <p:tgtEl>
                                          <p:spTgt spid="637955">
                                            <p:txEl>
                                              <p:pRg st="8" end="8"/>
                                            </p:txEl>
                                          </p:spTgt>
                                        </p:tgtEl>
                                        <p:attrNameLst>
                                          <p:attrName>ppt_h</p:attrName>
                                        </p:attrNameLst>
                                      </p:cBhvr>
                                      <p:tavLst>
                                        <p:tav tm="0">
                                          <p:val>
                                            <p:strVal val="#ppt_h"/>
                                          </p:val>
                                        </p:tav>
                                        <p:tav tm="100000">
                                          <p:val>
                                            <p:strVal val="#ppt_h"/>
                                          </p:val>
                                        </p:tav>
                                      </p:tavLst>
                                    </p:anim>
                                    <p:animEffect transition="in" filter="fade">
                                      <p:cBhvr>
                                        <p:cTn id="41" dur="500"/>
                                        <p:tgtEl>
                                          <p:spTgt spid="637955">
                                            <p:txEl>
                                              <p:pRg st="8" end="8"/>
                                            </p:txEl>
                                          </p:spTgt>
                                        </p:tgtEl>
                                      </p:cBhvr>
                                    </p:animEffect>
                                  </p:childTnLst>
                                </p:cTn>
                              </p:par>
                              <p:par>
                                <p:cTn id="42" presetID="55" presetClass="entr" presetSubtype="0" fill="hold" nodeType="withEffect">
                                  <p:stCondLst>
                                    <p:cond delay="0"/>
                                  </p:stCondLst>
                                  <p:childTnLst>
                                    <p:set>
                                      <p:cBhvr>
                                        <p:cTn id="43" dur="1" fill="hold">
                                          <p:stCondLst>
                                            <p:cond delay="0"/>
                                          </p:stCondLst>
                                        </p:cTn>
                                        <p:tgtEl>
                                          <p:spTgt spid="637955">
                                            <p:txEl>
                                              <p:pRg st="9" end="9"/>
                                            </p:txEl>
                                          </p:spTgt>
                                        </p:tgtEl>
                                        <p:attrNameLst>
                                          <p:attrName>style.visibility</p:attrName>
                                        </p:attrNameLst>
                                      </p:cBhvr>
                                      <p:to>
                                        <p:strVal val="visible"/>
                                      </p:to>
                                    </p:set>
                                    <p:anim calcmode="lin" valueType="num">
                                      <p:cBhvr>
                                        <p:cTn id="44" dur="500" fill="hold"/>
                                        <p:tgtEl>
                                          <p:spTgt spid="637955">
                                            <p:txEl>
                                              <p:pRg st="9" end="9"/>
                                            </p:txEl>
                                          </p:spTgt>
                                        </p:tgtEl>
                                        <p:attrNameLst>
                                          <p:attrName>ppt_w</p:attrName>
                                        </p:attrNameLst>
                                      </p:cBhvr>
                                      <p:tavLst>
                                        <p:tav tm="0">
                                          <p:val>
                                            <p:strVal val="#ppt_w*0.70"/>
                                          </p:val>
                                        </p:tav>
                                        <p:tav tm="100000">
                                          <p:val>
                                            <p:strVal val="#ppt_w"/>
                                          </p:val>
                                        </p:tav>
                                      </p:tavLst>
                                    </p:anim>
                                    <p:anim calcmode="lin" valueType="num">
                                      <p:cBhvr>
                                        <p:cTn id="45" dur="500" fill="hold"/>
                                        <p:tgtEl>
                                          <p:spTgt spid="637955">
                                            <p:txEl>
                                              <p:pRg st="9" end="9"/>
                                            </p:txEl>
                                          </p:spTgt>
                                        </p:tgtEl>
                                        <p:attrNameLst>
                                          <p:attrName>ppt_h</p:attrName>
                                        </p:attrNameLst>
                                      </p:cBhvr>
                                      <p:tavLst>
                                        <p:tav tm="0">
                                          <p:val>
                                            <p:strVal val="#ppt_h"/>
                                          </p:val>
                                        </p:tav>
                                        <p:tav tm="100000">
                                          <p:val>
                                            <p:strVal val="#ppt_h"/>
                                          </p:val>
                                        </p:tav>
                                      </p:tavLst>
                                    </p:anim>
                                    <p:animEffect transition="in" filter="fade">
                                      <p:cBhvr>
                                        <p:cTn id="46" dur="500"/>
                                        <p:tgtEl>
                                          <p:spTgt spid="637955">
                                            <p:txEl>
                                              <p:pRg st="9" end="9"/>
                                            </p:txEl>
                                          </p:spTgt>
                                        </p:tgtEl>
                                      </p:cBhvr>
                                    </p:animEffect>
                                  </p:childTnLst>
                                </p:cTn>
                              </p:par>
                              <p:par>
                                <p:cTn id="47" presetID="55" presetClass="entr" presetSubtype="0" fill="hold" nodeType="withEffect">
                                  <p:stCondLst>
                                    <p:cond delay="0"/>
                                  </p:stCondLst>
                                  <p:childTnLst>
                                    <p:set>
                                      <p:cBhvr>
                                        <p:cTn id="48" dur="1" fill="hold">
                                          <p:stCondLst>
                                            <p:cond delay="0"/>
                                          </p:stCondLst>
                                        </p:cTn>
                                        <p:tgtEl>
                                          <p:spTgt spid="637955">
                                            <p:txEl>
                                              <p:pRg st="11" end="11"/>
                                            </p:txEl>
                                          </p:spTgt>
                                        </p:tgtEl>
                                        <p:attrNameLst>
                                          <p:attrName>style.visibility</p:attrName>
                                        </p:attrNameLst>
                                      </p:cBhvr>
                                      <p:to>
                                        <p:strVal val="visible"/>
                                      </p:to>
                                    </p:set>
                                    <p:anim calcmode="lin" valueType="num">
                                      <p:cBhvr>
                                        <p:cTn id="49" dur="500" fill="hold"/>
                                        <p:tgtEl>
                                          <p:spTgt spid="637955">
                                            <p:txEl>
                                              <p:pRg st="11" end="11"/>
                                            </p:txEl>
                                          </p:spTgt>
                                        </p:tgtEl>
                                        <p:attrNameLst>
                                          <p:attrName>ppt_w</p:attrName>
                                        </p:attrNameLst>
                                      </p:cBhvr>
                                      <p:tavLst>
                                        <p:tav tm="0">
                                          <p:val>
                                            <p:strVal val="#ppt_w*0.70"/>
                                          </p:val>
                                        </p:tav>
                                        <p:tav tm="100000">
                                          <p:val>
                                            <p:strVal val="#ppt_w"/>
                                          </p:val>
                                        </p:tav>
                                      </p:tavLst>
                                    </p:anim>
                                    <p:anim calcmode="lin" valueType="num">
                                      <p:cBhvr>
                                        <p:cTn id="50" dur="500" fill="hold"/>
                                        <p:tgtEl>
                                          <p:spTgt spid="637955">
                                            <p:txEl>
                                              <p:pRg st="11" end="11"/>
                                            </p:txEl>
                                          </p:spTgt>
                                        </p:tgtEl>
                                        <p:attrNameLst>
                                          <p:attrName>ppt_h</p:attrName>
                                        </p:attrNameLst>
                                      </p:cBhvr>
                                      <p:tavLst>
                                        <p:tav tm="0">
                                          <p:val>
                                            <p:strVal val="#ppt_h"/>
                                          </p:val>
                                        </p:tav>
                                        <p:tav tm="100000">
                                          <p:val>
                                            <p:strVal val="#ppt_h"/>
                                          </p:val>
                                        </p:tav>
                                      </p:tavLst>
                                    </p:anim>
                                    <p:animEffect transition="in" filter="fade">
                                      <p:cBhvr>
                                        <p:cTn id="51" dur="500"/>
                                        <p:tgtEl>
                                          <p:spTgt spid="63795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5" name="Rectangle 3"/>
          <p:cNvSpPr>
            <a:spLocks noGrp="1" noChangeArrowheads="1"/>
          </p:cNvSpPr>
          <p:nvPr>
            <p:ph type="body" idx="1"/>
          </p:nvPr>
        </p:nvSpPr>
        <p:spPr>
          <a:xfrm>
            <a:off x="228600" y="304800"/>
            <a:ext cx="8534400" cy="6096000"/>
          </a:xfrm>
        </p:spPr>
        <p:txBody>
          <a:bodyPr/>
          <a:lstStyle/>
          <a:p>
            <a:pPr>
              <a:lnSpc>
                <a:spcPct val="80000"/>
              </a:lnSpc>
              <a:buFontTx/>
              <a:buNone/>
            </a:pPr>
            <a:r>
              <a:rPr lang="sr-Latn-CS" altLang="sr-Latn-RS" sz="1600" b="1" dirty="0">
                <a:solidFill>
                  <a:srgbClr val="333333"/>
                </a:solidFill>
                <a:effectLst>
                  <a:outerShdw blurRad="38100" dist="38100" dir="2700000" algn="tl">
                    <a:srgbClr val="000000"/>
                  </a:outerShdw>
                </a:effectLst>
                <a:latin typeface="Times New Roman" pitchFamily="18" charset="0"/>
              </a:rPr>
              <a:t>Z</a:t>
            </a:r>
            <a:r>
              <a:rPr lang="sr-Latn-CS" altLang="sr-Latn-RS" sz="1800" b="1" dirty="0">
                <a:solidFill>
                  <a:srgbClr val="333333"/>
                </a:solidFill>
                <a:effectLst>
                  <a:outerShdw blurRad="38100" dist="38100" dir="2700000" algn="tl">
                    <a:srgbClr val="000000"/>
                  </a:outerShdw>
                </a:effectLst>
                <a:latin typeface="Times New Roman" pitchFamily="18" charset="0"/>
              </a:rPr>
              <a:t>a anlizu RS polimera koriste se: </a:t>
            </a:r>
          </a:p>
          <a:p>
            <a:pPr marL="0" indent="0">
              <a:lnSpc>
                <a:spcPct val="80000"/>
              </a:lnSpc>
              <a:buNone/>
            </a:pP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disperzivni</a:t>
            </a:r>
            <a:r>
              <a:rPr lang="sr-Latn-CS" altLang="sr-Latn-RS" sz="1800" b="1" dirty="0">
                <a:solidFill>
                  <a:srgbClr val="333333"/>
                </a:solidFill>
                <a:effectLst>
                  <a:outerShdw blurRad="38100" dist="38100" dir="2700000" algn="tl">
                    <a:srgbClr val="000000"/>
                  </a:outerShdw>
                </a:effectLst>
                <a:latin typeface="Times New Roman" pitchFamily="18" charset="0"/>
              </a:rPr>
              <a:t>  (laseri: </a:t>
            </a:r>
            <a:r>
              <a:rPr lang="en-US" altLang="sr-Latn-RS" sz="1800" b="1" dirty="0" err="1">
                <a:solidFill>
                  <a:srgbClr val="FF0066"/>
                </a:solidFill>
                <a:effectLst>
                  <a:outerShdw blurRad="38100" dist="38100" dir="2700000" algn="tl">
                    <a:srgbClr val="000000"/>
                  </a:outerShdw>
                </a:effectLst>
                <a:latin typeface="Times New Roman" pitchFamily="18" charset="0"/>
              </a:rPr>
              <a:t>HeNe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na </a:t>
            </a:r>
            <a:r>
              <a:rPr lang="en-US" altLang="sr-Latn-RS" sz="1800" b="1" dirty="0">
                <a:solidFill>
                  <a:srgbClr val="333333"/>
                </a:solidFill>
                <a:effectLst>
                  <a:outerShdw blurRad="38100" dist="38100" dir="2700000" algn="tl">
                    <a:srgbClr val="000000"/>
                  </a:outerShdw>
                </a:effectLst>
                <a:latin typeface="Times New Roman" pitchFamily="18" charset="0"/>
              </a:rPr>
              <a:t>633 nm,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FF0066"/>
                </a:solidFill>
                <a:effectLst>
                  <a:outerShdw blurRad="38100" dist="38100" dir="2700000" algn="tl">
                    <a:srgbClr val="000000"/>
                  </a:outerShdw>
                </a:effectLst>
                <a:latin typeface="Times New Roman" pitchFamily="18" charset="0"/>
              </a:rPr>
              <a:t>Kr</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na</a:t>
            </a:r>
            <a:r>
              <a:rPr lang="en-US" altLang="sr-Latn-RS" sz="1800" b="1" dirty="0">
                <a:solidFill>
                  <a:srgbClr val="333333"/>
                </a:solidFill>
                <a:effectLst>
                  <a:outerShdw blurRad="38100" dist="38100" dir="2700000" algn="tl">
                    <a:srgbClr val="000000"/>
                  </a:outerShdw>
                </a:effectLst>
                <a:latin typeface="Times New Roman" pitchFamily="18" charset="0"/>
              </a:rPr>
              <a:t> 647 </a:t>
            </a:r>
            <a:r>
              <a:rPr lang="sr-Latn-CS" altLang="sr-Latn-RS" sz="1800" b="1" dirty="0">
                <a:solidFill>
                  <a:srgbClr val="333333"/>
                </a:solidFill>
                <a:effectLst>
                  <a:outerShdw blurRad="38100" dist="38100" dir="2700000" algn="tl">
                    <a:srgbClr val="000000"/>
                  </a:outerShdw>
                </a:effectLst>
                <a:latin typeface="Times New Roman" pitchFamily="18" charset="0"/>
              </a:rPr>
              <a:t>i </a:t>
            </a:r>
            <a:r>
              <a:rPr lang="en-US" altLang="sr-Latn-RS" sz="1800" b="1" dirty="0">
                <a:solidFill>
                  <a:srgbClr val="333333"/>
                </a:solidFill>
                <a:effectLst>
                  <a:outerShdw blurRad="38100" dist="38100" dir="2700000" algn="tl">
                    <a:srgbClr val="000000"/>
                  </a:outerShdw>
                </a:effectLst>
                <a:latin typeface="Times New Roman" pitchFamily="18" charset="0"/>
              </a:rPr>
              <a:t>752 nm, </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marL="0" indent="0">
              <a:lnSpc>
                <a:spcPct val="80000"/>
              </a:lnSpc>
              <a:buNone/>
            </a:pP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diodni laseri</a:t>
            </a:r>
            <a:r>
              <a:rPr lang="sr-Latn-CS" altLang="sr-Latn-RS" sz="1800" b="1" dirty="0">
                <a:solidFill>
                  <a:srgbClr val="333333"/>
                </a:solidFill>
                <a:effectLst>
                  <a:outerShdw blurRad="38100" dist="38100" dir="2700000" algn="tl">
                    <a:srgbClr val="000000"/>
                  </a:outerShdw>
                </a:effectLst>
                <a:latin typeface="Times New Roman" pitchFamily="18" charset="0"/>
              </a:rPr>
              <a:t> na</a:t>
            </a:r>
            <a:r>
              <a:rPr lang="en-US" altLang="sr-Latn-RS" sz="1800" b="1" dirty="0">
                <a:solidFill>
                  <a:srgbClr val="333333"/>
                </a:solidFill>
                <a:effectLst>
                  <a:outerShdw blurRad="38100" dist="38100" dir="2700000" algn="tl">
                    <a:srgbClr val="000000"/>
                  </a:outerShdw>
                </a:effectLst>
                <a:latin typeface="Times New Roman" pitchFamily="18" charset="0"/>
              </a:rPr>
              <a:t> 780-830 nm</a:t>
            </a:r>
            <a:r>
              <a:rPr lang="sr-Latn-CS" altLang="sr-Latn-RS" sz="1800" b="1" dirty="0">
                <a:solidFill>
                  <a:srgbClr val="333333"/>
                </a:solidFill>
                <a:effectLst>
                  <a:outerShdw blurRad="38100" dist="38100" dir="2700000" algn="tl">
                    <a:srgbClr val="000000"/>
                  </a:outerShdw>
                </a:effectLst>
                <a:latin typeface="Times New Roman" pitchFamily="18" charset="0"/>
              </a:rPr>
              <a:t>)  i</a:t>
            </a:r>
          </a:p>
          <a:p>
            <a:pPr marL="0" indent="0">
              <a:lnSpc>
                <a:spcPct val="80000"/>
              </a:lnSpc>
              <a:buNone/>
            </a:pP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FT ramanski spektrofotometri</a:t>
            </a:r>
          </a:p>
          <a:p>
            <a:pPr>
              <a:lnSpc>
                <a:spcPct val="80000"/>
              </a:lnSpc>
              <a:buFontTx/>
              <a:buNone/>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iako </a:t>
            </a:r>
            <a:r>
              <a:rPr lang="sr-Latn-CS" altLang="sr-Latn-RS" sz="1800" b="1" dirty="0">
                <a:solidFill>
                  <a:srgbClr val="333333"/>
                </a:solidFill>
                <a:effectLst>
                  <a:outerShdw blurRad="38100" dist="38100" dir="2700000" algn="tl">
                    <a:srgbClr val="000000"/>
                  </a:outerShdw>
                </a:effectLst>
                <a:latin typeface="Times New Roman" pitchFamily="18" charset="0"/>
              </a:rPr>
              <a:t>je u analizi polimera takođe dosta primenjiva i  IC spektroskopija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ramanska spektroskopija je efikasnija u nekim pogledima:</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a:t>
            </a: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 ramanske trake koje potiču od vibracija struktura sa dvostrukim i </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trostrukim vezama su mnogo intenzivnije od odgovarajućih traka u </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IC spektrima</a:t>
            </a: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 - u nekim slučajevima vibracije ovih veza mogu biti i neaktivne u IC</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spektrima</a:t>
            </a: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  lakša je analiza veza tipa </a:t>
            </a:r>
            <a:r>
              <a:rPr lang="en-US" altLang="sr-Latn-RS" sz="1800" b="1" dirty="0">
                <a:solidFill>
                  <a:srgbClr val="FF0066"/>
                </a:solidFill>
                <a:effectLst>
                  <a:outerShdw blurRad="38100" dist="38100" dir="2700000" algn="tl">
                    <a:srgbClr val="000000"/>
                  </a:outerShdw>
                </a:effectLst>
                <a:latin typeface="Times New Roman" pitchFamily="18" charset="0"/>
              </a:rPr>
              <a:t>-S-S-, -C-S-</a:t>
            </a:r>
            <a:r>
              <a:rPr lang="sr-Latn-CS" altLang="sr-Latn-RS" sz="1800" b="1" dirty="0">
                <a:solidFill>
                  <a:srgbClr val="333333"/>
                </a:solidFill>
                <a:effectLst>
                  <a:outerShdw blurRad="38100" dist="38100" dir="2700000" algn="tl">
                    <a:srgbClr val="000000"/>
                  </a:outerShdw>
                </a:effectLst>
                <a:latin typeface="Times New Roman" pitchFamily="18" charset="0"/>
              </a:rPr>
              <a:t> (detekcija sumpora je veoma </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važna u procesu vuklanizacije)</a:t>
            </a: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  - mogućnost rada sa </a:t>
            </a:r>
            <a:r>
              <a:rPr lang="sr-Latn-CS" altLang="sr-Latn-RS" sz="1800" b="1" dirty="0">
                <a:solidFill>
                  <a:srgbClr val="FF0066"/>
                </a:solidFill>
                <a:effectLst>
                  <a:outerShdw blurRad="38100" dist="38100" dir="2700000" algn="tl">
                    <a:srgbClr val="000000"/>
                  </a:outerShdw>
                </a:effectLst>
                <a:latin typeface="Times New Roman" pitchFamily="18" charset="0"/>
              </a:rPr>
              <a:t>vodenim rastvorima</a:t>
            </a:r>
            <a:r>
              <a:rPr lang="sr-Latn-CS" altLang="sr-Latn-RS" sz="1800" b="1" dirty="0">
                <a:solidFill>
                  <a:srgbClr val="333333"/>
                </a:solidFill>
                <a:effectLst>
                  <a:outerShdw blurRad="38100" dist="38100" dir="2700000" algn="tl">
                    <a:srgbClr val="000000"/>
                  </a:outerShdw>
                </a:effectLst>
                <a:latin typeface="Times New Roman" pitchFamily="18" charset="0"/>
              </a:rPr>
              <a:t> odn. mogućnost praćenja </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polimerizacije iz emulzija</a:t>
            </a:r>
          </a:p>
          <a:p>
            <a:pPr>
              <a:lnSpc>
                <a:spcPct val="80000"/>
              </a:lnSpc>
              <a:buFontTx/>
              <a:buNone/>
            </a:pPr>
            <a:endParaRPr lang="sr-Latn-CS" altLang="sr-Latn-RS" sz="1800" dirty="0">
              <a:solidFill>
                <a:srgbClr val="333333"/>
              </a:solidFill>
              <a:latin typeface="Times New Roman" pitchFamily="18" charset="0"/>
            </a:endParaRP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pPr>
            <a:endParaRPr lang="en-US" altLang="sr-Latn-RS" sz="1800" dirty="0">
              <a:solidFill>
                <a:srgbClr val="333333"/>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52995">
                                            <p:txEl>
                                              <p:pRg st="0" end="0"/>
                                            </p:txEl>
                                          </p:spTgt>
                                        </p:tgtEl>
                                        <p:attrNameLst>
                                          <p:attrName>style.visibility</p:attrName>
                                        </p:attrNameLst>
                                      </p:cBhvr>
                                      <p:to>
                                        <p:strVal val="visible"/>
                                      </p:to>
                                    </p:set>
                                    <p:animEffect transition="in" filter="wipe(down)">
                                      <p:cBhvr>
                                        <p:cTn id="7" dur="500"/>
                                        <p:tgtEl>
                                          <p:spTgt spid="85299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52995">
                                            <p:txEl>
                                              <p:pRg st="1" end="1"/>
                                            </p:txEl>
                                          </p:spTgt>
                                        </p:tgtEl>
                                        <p:attrNameLst>
                                          <p:attrName>style.visibility</p:attrName>
                                        </p:attrNameLst>
                                      </p:cBhvr>
                                      <p:to>
                                        <p:strVal val="visible"/>
                                      </p:to>
                                    </p:set>
                                    <p:animEffect transition="in" filter="wipe(down)">
                                      <p:cBhvr>
                                        <p:cTn id="10" dur="500"/>
                                        <p:tgtEl>
                                          <p:spTgt spid="852995">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852995">
                                            <p:txEl>
                                              <p:pRg st="2" end="2"/>
                                            </p:txEl>
                                          </p:spTgt>
                                        </p:tgtEl>
                                        <p:attrNameLst>
                                          <p:attrName>style.visibility</p:attrName>
                                        </p:attrNameLst>
                                      </p:cBhvr>
                                      <p:to>
                                        <p:strVal val="visible"/>
                                      </p:to>
                                    </p:set>
                                    <p:animEffect transition="in" filter="wipe(down)">
                                      <p:cBhvr>
                                        <p:cTn id="13" dur="500"/>
                                        <p:tgtEl>
                                          <p:spTgt spid="852995">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852995">
                                            <p:txEl>
                                              <p:pRg st="3" end="3"/>
                                            </p:txEl>
                                          </p:spTgt>
                                        </p:tgtEl>
                                        <p:attrNameLst>
                                          <p:attrName>style.visibility</p:attrName>
                                        </p:attrNameLst>
                                      </p:cBhvr>
                                      <p:to>
                                        <p:strVal val="visible"/>
                                      </p:to>
                                    </p:set>
                                    <p:animEffect transition="in" filter="wipe(down)">
                                      <p:cBhvr>
                                        <p:cTn id="16" dur="500"/>
                                        <p:tgtEl>
                                          <p:spTgt spid="852995">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852995">
                                            <p:txEl>
                                              <p:pRg st="6" end="6"/>
                                            </p:txEl>
                                          </p:spTgt>
                                        </p:tgtEl>
                                        <p:attrNameLst>
                                          <p:attrName>style.visibility</p:attrName>
                                        </p:attrNameLst>
                                      </p:cBhvr>
                                      <p:to>
                                        <p:strVal val="visible"/>
                                      </p:to>
                                    </p:set>
                                    <p:animEffect transition="in" filter="wipe(down)">
                                      <p:cBhvr>
                                        <p:cTn id="21" dur="500"/>
                                        <p:tgtEl>
                                          <p:spTgt spid="852995">
                                            <p:txEl>
                                              <p:pRg st="6" end="6"/>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852995">
                                            <p:txEl>
                                              <p:pRg st="7" end="7"/>
                                            </p:txEl>
                                          </p:spTgt>
                                        </p:tgtEl>
                                        <p:attrNameLst>
                                          <p:attrName>style.visibility</p:attrName>
                                        </p:attrNameLst>
                                      </p:cBhvr>
                                      <p:to>
                                        <p:strVal val="visible"/>
                                      </p:to>
                                    </p:set>
                                    <p:animEffect transition="in" filter="wipe(down)">
                                      <p:cBhvr>
                                        <p:cTn id="24" dur="500"/>
                                        <p:tgtEl>
                                          <p:spTgt spid="852995">
                                            <p:txEl>
                                              <p:pRg st="7" end="7"/>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852995">
                                            <p:txEl>
                                              <p:pRg st="8" end="8"/>
                                            </p:txEl>
                                          </p:spTgt>
                                        </p:tgtEl>
                                        <p:attrNameLst>
                                          <p:attrName>style.visibility</p:attrName>
                                        </p:attrNameLst>
                                      </p:cBhvr>
                                      <p:to>
                                        <p:strVal val="visible"/>
                                      </p:to>
                                    </p:set>
                                    <p:animEffect transition="in" filter="wipe(down)">
                                      <p:cBhvr>
                                        <p:cTn id="27" dur="500"/>
                                        <p:tgtEl>
                                          <p:spTgt spid="852995">
                                            <p:txEl>
                                              <p:pRg st="8" end="8"/>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852995">
                                            <p:txEl>
                                              <p:pRg st="9" end="9"/>
                                            </p:txEl>
                                          </p:spTgt>
                                        </p:tgtEl>
                                        <p:attrNameLst>
                                          <p:attrName>style.visibility</p:attrName>
                                        </p:attrNameLst>
                                      </p:cBhvr>
                                      <p:to>
                                        <p:strVal val="visible"/>
                                      </p:to>
                                    </p:set>
                                    <p:animEffect transition="in" filter="wipe(down)">
                                      <p:cBhvr>
                                        <p:cTn id="30" dur="500"/>
                                        <p:tgtEl>
                                          <p:spTgt spid="852995">
                                            <p:txEl>
                                              <p:pRg st="9" end="9"/>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852995">
                                            <p:txEl>
                                              <p:pRg st="10" end="10"/>
                                            </p:txEl>
                                          </p:spTgt>
                                        </p:tgtEl>
                                        <p:attrNameLst>
                                          <p:attrName>style.visibility</p:attrName>
                                        </p:attrNameLst>
                                      </p:cBhvr>
                                      <p:to>
                                        <p:strVal val="visible"/>
                                      </p:to>
                                    </p:set>
                                    <p:animEffect transition="in" filter="wipe(down)">
                                      <p:cBhvr>
                                        <p:cTn id="33" dur="500"/>
                                        <p:tgtEl>
                                          <p:spTgt spid="852995">
                                            <p:txEl>
                                              <p:pRg st="10" end="10"/>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852995">
                                            <p:txEl>
                                              <p:pRg st="12" end="12"/>
                                            </p:txEl>
                                          </p:spTgt>
                                        </p:tgtEl>
                                        <p:attrNameLst>
                                          <p:attrName>style.visibility</p:attrName>
                                        </p:attrNameLst>
                                      </p:cBhvr>
                                      <p:to>
                                        <p:strVal val="visible"/>
                                      </p:to>
                                    </p:set>
                                    <p:animEffect transition="in" filter="wipe(down)">
                                      <p:cBhvr>
                                        <p:cTn id="36" dur="500"/>
                                        <p:tgtEl>
                                          <p:spTgt spid="852995">
                                            <p:txEl>
                                              <p:pRg st="12" end="12"/>
                                            </p:txEl>
                                          </p:spTgt>
                                        </p:tgtEl>
                                      </p:cBhvr>
                                    </p:animEffect>
                                  </p:childTnLst>
                                </p:cTn>
                              </p:par>
                              <p:par>
                                <p:cTn id="37" presetID="22" presetClass="entr" presetSubtype="4" fill="hold" nodeType="withEffect">
                                  <p:stCondLst>
                                    <p:cond delay="0"/>
                                  </p:stCondLst>
                                  <p:childTnLst>
                                    <p:set>
                                      <p:cBhvr>
                                        <p:cTn id="38" dur="1" fill="hold">
                                          <p:stCondLst>
                                            <p:cond delay="0"/>
                                          </p:stCondLst>
                                        </p:cTn>
                                        <p:tgtEl>
                                          <p:spTgt spid="852995">
                                            <p:txEl>
                                              <p:pRg st="13" end="13"/>
                                            </p:txEl>
                                          </p:spTgt>
                                        </p:tgtEl>
                                        <p:attrNameLst>
                                          <p:attrName>style.visibility</p:attrName>
                                        </p:attrNameLst>
                                      </p:cBhvr>
                                      <p:to>
                                        <p:strVal val="visible"/>
                                      </p:to>
                                    </p:set>
                                    <p:animEffect transition="in" filter="wipe(down)">
                                      <p:cBhvr>
                                        <p:cTn id="39" dur="500"/>
                                        <p:tgtEl>
                                          <p:spTgt spid="852995">
                                            <p:txEl>
                                              <p:pRg st="13" end="13"/>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55" presetClass="entr" presetSubtype="0" fill="hold" nodeType="clickEffect">
                                  <p:stCondLst>
                                    <p:cond delay="0"/>
                                  </p:stCondLst>
                                  <p:childTnLst>
                                    <p:set>
                                      <p:cBhvr>
                                        <p:cTn id="43" dur="1" fill="hold">
                                          <p:stCondLst>
                                            <p:cond delay="0"/>
                                          </p:stCondLst>
                                        </p:cTn>
                                        <p:tgtEl>
                                          <p:spTgt spid="852995">
                                            <p:txEl>
                                              <p:pRg st="15" end="15"/>
                                            </p:txEl>
                                          </p:spTgt>
                                        </p:tgtEl>
                                        <p:attrNameLst>
                                          <p:attrName>style.visibility</p:attrName>
                                        </p:attrNameLst>
                                      </p:cBhvr>
                                      <p:to>
                                        <p:strVal val="visible"/>
                                      </p:to>
                                    </p:set>
                                    <p:anim calcmode="lin" valueType="num">
                                      <p:cBhvr>
                                        <p:cTn id="44" dur="500" fill="hold"/>
                                        <p:tgtEl>
                                          <p:spTgt spid="852995">
                                            <p:txEl>
                                              <p:pRg st="15" end="15"/>
                                            </p:txEl>
                                          </p:spTgt>
                                        </p:tgtEl>
                                        <p:attrNameLst>
                                          <p:attrName>ppt_w</p:attrName>
                                        </p:attrNameLst>
                                      </p:cBhvr>
                                      <p:tavLst>
                                        <p:tav tm="0">
                                          <p:val>
                                            <p:strVal val="#ppt_w*0.70"/>
                                          </p:val>
                                        </p:tav>
                                        <p:tav tm="100000">
                                          <p:val>
                                            <p:strVal val="#ppt_w"/>
                                          </p:val>
                                        </p:tav>
                                      </p:tavLst>
                                    </p:anim>
                                    <p:anim calcmode="lin" valueType="num">
                                      <p:cBhvr>
                                        <p:cTn id="45" dur="500" fill="hold"/>
                                        <p:tgtEl>
                                          <p:spTgt spid="852995">
                                            <p:txEl>
                                              <p:pRg st="15" end="15"/>
                                            </p:txEl>
                                          </p:spTgt>
                                        </p:tgtEl>
                                        <p:attrNameLst>
                                          <p:attrName>ppt_h</p:attrName>
                                        </p:attrNameLst>
                                      </p:cBhvr>
                                      <p:tavLst>
                                        <p:tav tm="0">
                                          <p:val>
                                            <p:strVal val="#ppt_h"/>
                                          </p:val>
                                        </p:tav>
                                        <p:tav tm="100000">
                                          <p:val>
                                            <p:strVal val="#ppt_h"/>
                                          </p:val>
                                        </p:tav>
                                      </p:tavLst>
                                    </p:anim>
                                    <p:animEffect transition="in" filter="fade">
                                      <p:cBhvr>
                                        <p:cTn id="46" dur="500"/>
                                        <p:tgtEl>
                                          <p:spTgt spid="852995">
                                            <p:txEl>
                                              <p:pRg st="15" end="15"/>
                                            </p:txEl>
                                          </p:spTgt>
                                        </p:tgtEl>
                                      </p:cBhvr>
                                    </p:animEffect>
                                  </p:childTnLst>
                                </p:cTn>
                              </p:par>
                              <p:par>
                                <p:cTn id="47" presetID="55" presetClass="entr" presetSubtype="0" fill="hold" nodeType="withEffect">
                                  <p:stCondLst>
                                    <p:cond delay="0"/>
                                  </p:stCondLst>
                                  <p:childTnLst>
                                    <p:set>
                                      <p:cBhvr>
                                        <p:cTn id="48" dur="1" fill="hold">
                                          <p:stCondLst>
                                            <p:cond delay="0"/>
                                          </p:stCondLst>
                                        </p:cTn>
                                        <p:tgtEl>
                                          <p:spTgt spid="852995">
                                            <p:txEl>
                                              <p:pRg st="16" end="16"/>
                                            </p:txEl>
                                          </p:spTgt>
                                        </p:tgtEl>
                                        <p:attrNameLst>
                                          <p:attrName>style.visibility</p:attrName>
                                        </p:attrNameLst>
                                      </p:cBhvr>
                                      <p:to>
                                        <p:strVal val="visible"/>
                                      </p:to>
                                    </p:set>
                                    <p:anim calcmode="lin" valueType="num">
                                      <p:cBhvr>
                                        <p:cTn id="49" dur="500" fill="hold"/>
                                        <p:tgtEl>
                                          <p:spTgt spid="852995">
                                            <p:txEl>
                                              <p:pRg st="16" end="16"/>
                                            </p:txEl>
                                          </p:spTgt>
                                        </p:tgtEl>
                                        <p:attrNameLst>
                                          <p:attrName>ppt_w</p:attrName>
                                        </p:attrNameLst>
                                      </p:cBhvr>
                                      <p:tavLst>
                                        <p:tav tm="0">
                                          <p:val>
                                            <p:strVal val="#ppt_w*0.70"/>
                                          </p:val>
                                        </p:tav>
                                        <p:tav tm="100000">
                                          <p:val>
                                            <p:strVal val="#ppt_w"/>
                                          </p:val>
                                        </p:tav>
                                      </p:tavLst>
                                    </p:anim>
                                    <p:anim calcmode="lin" valueType="num">
                                      <p:cBhvr>
                                        <p:cTn id="50" dur="500" fill="hold"/>
                                        <p:tgtEl>
                                          <p:spTgt spid="852995">
                                            <p:txEl>
                                              <p:pRg st="16" end="16"/>
                                            </p:txEl>
                                          </p:spTgt>
                                        </p:tgtEl>
                                        <p:attrNameLst>
                                          <p:attrName>ppt_h</p:attrName>
                                        </p:attrNameLst>
                                      </p:cBhvr>
                                      <p:tavLst>
                                        <p:tav tm="0">
                                          <p:val>
                                            <p:strVal val="#ppt_h"/>
                                          </p:val>
                                        </p:tav>
                                        <p:tav tm="100000">
                                          <p:val>
                                            <p:strVal val="#ppt_h"/>
                                          </p:val>
                                        </p:tav>
                                      </p:tavLst>
                                    </p:anim>
                                    <p:animEffect transition="in" filter="fade">
                                      <p:cBhvr>
                                        <p:cTn id="51" dur="500"/>
                                        <p:tgtEl>
                                          <p:spTgt spid="852995">
                                            <p:txEl>
                                              <p:pRg st="16" end="16"/>
                                            </p:txEl>
                                          </p:spTgt>
                                        </p:tgtEl>
                                      </p:cBhvr>
                                    </p:animEffect>
                                  </p:childTnLst>
                                </p:cTn>
                              </p:par>
                              <p:par>
                                <p:cTn id="52" presetID="55" presetClass="entr" presetSubtype="0" fill="hold" nodeType="withEffect">
                                  <p:stCondLst>
                                    <p:cond delay="0"/>
                                  </p:stCondLst>
                                  <p:childTnLst>
                                    <p:set>
                                      <p:cBhvr>
                                        <p:cTn id="53" dur="1" fill="hold">
                                          <p:stCondLst>
                                            <p:cond delay="0"/>
                                          </p:stCondLst>
                                        </p:cTn>
                                        <p:tgtEl>
                                          <p:spTgt spid="852995">
                                            <p:txEl>
                                              <p:pRg st="18" end="18"/>
                                            </p:txEl>
                                          </p:spTgt>
                                        </p:tgtEl>
                                        <p:attrNameLst>
                                          <p:attrName>style.visibility</p:attrName>
                                        </p:attrNameLst>
                                      </p:cBhvr>
                                      <p:to>
                                        <p:strVal val="visible"/>
                                      </p:to>
                                    </p:set>
                                    <p:anim calcmode="lin" valueType="num">
                                      <p:cBhvr>
                                        <p:cTn id="54" dur="500" fill="hold"/>
                                        <p:tgtEl>
                                          <p:spTgt spid="852995">
                                            <p:txEl>
                                              <p:pRg st="18" end="18"/>
                                            </p:txEl>
                                          </p:spTgt>
                                        </p:tgtEl>
                                        <p:attrNameLst>
                                          <p:attrName>ppt_w</p:attrName>
                                        </p:attrNameLst>
                                      </p:cBhvr>
                                      <p:tavLst>
                                        <p:tav tm="0">
                                          <p:val>
                                            <p:strVal val="#ppt_w*0.70"/>
                                          </p:val>
                                        </p:tav>
                                        <p:tav tm="100000">
                                          <p:val>
                                            <p:strVal val="#ppt_w"/>
                                          </p:val>
                                        </p:tav>
                                      </p:tavLst>
                                    </p:anim>
                                    <p:anim calcmode="lin" valueType="num">
                                      <p:cBhvr>
                                        <p:cTn id="55" dur="500" fill="hold"/>
                                        <p:tgtEl>
                                          <p:spTgt spid="852995">
                                            <p:txEl>
                                              <p:pRg st="18" end="18"/>
                                            </p:txEl>
                                          </p:spTgt>
                                        </p:tgtEl>
                                        <p:attrNameLst>
                                          <p:attrName>ppt_h</p:attrName>
                                        </p:attrNameLst>
                                      </p:cBhvr>
                                      <p:tavLst>
                                        <p:tav tm="0">
                                          <p:val>
                                            <p:strVal val="#ppt_h"/>
                                          </p:val>
                                        </p:tav>
                                        <p:tav tm="100000">
                                          <p:val>
                                            <p:strVal val="#ppt_h"/>
                                          </p:val>
                                        </p:tav>
                                      </p:tavLst>
                                    </p:anim>
                                    <p:animEffect transition="in" filter="fade">
                                      <p:cBhvr>
                                        <p:cTn id="56" dur="500"/>
                                        <p:tgtEl>
                                          <p:spTgt spid="852995">
                                            <p:txEl>
                                              <p:pRg st="18" end="18"/>
                                            </p:txEl>
                                          </p:spTgt>
                                        </p:tgtEl>
                                      </p:cBhvr>
                                    </p:animEffect>
                                  </p:childTnLst>
                                </p:cTn>
                              </p:par>
                              <p:par>
                                <p:cTn id="57" presetID="55" presetClass="entr" presetSubtype="0" fill="hold" nodeType="withEffect">
                                  <p:stCondLst>
                                    <p:cond delay="0"/>
                                  </p:stCondLst>
                                  <p:childTnLst>
                                    <p:set>
                                      <p:cBhvr>
                                        <p:cTn id="58" dur="1" fill="hold">
                                          <p:stCondLst>
                                            <p:cond delay="0"/>
                                          </p:stCondLst>
                                        </p:cTn>
                                        <p:tgtEl>
                                          <p:spTgt spid="852995">
                                            <p:txEl>
                                              <p:pRg st="19" end="19"/>
                                            </p:txEl>
                                          </p:spTgt>
                                        </p:tgtEl>
                                        <p:attrNameLst>
                                          <p:attrName>style.visibility</p:attrName>
                                        </p:attrNameLst>
                                      </p:cBhvr>
                                      <p:to>
                                        <p:strVal val="visible"/>
                                      </p:to>
                                    </p:set>
                                    <p:anim calcmode="lin" valueType="num">
                                      <p:cBhvr>
                                        <p:cTn id="59" dur="500" fill="hold"/>
                                        <p:tgtEl>
                                          <p:spTgt spid="852995">
                                            <p:txEl>
                                              <p:pRg st="19" end="19"/>
                                            </p:txEl>
                                          </p:spTgt>
                                        </p:tgtEl>
                                        <p:attrNameLst>
                                          <p:attrName>ppt_w</p:attrName>
                                        </p:attrNameLst>
                                      </p:cBhvr>
                                      <p:tavLst>
                                        <p:tav tm="0">
                                          <p:val>
                                            <p:strVal val="#ppt_w*0.70"/>
                                          </p:val>
                                        </p:tav>
                                        <p:tav tm="100000">
                                          <p:val>
                                            <p:strVal val="#ppt_w"/>
                                          </p:val>
                                        </p:tav>
                                      </p:tavLst>
                                    </p:anim>
                                    <p:anim calcmode="lin" valueType="num">
                                      <p:cBhvr>
                                        <p:cTn id="60" dur="500" fill="hold"/>
                                        <p:tgtEl>
                                          <p:spTgt spid="852995">
                                            <p:txEl>
                                              <p:pRg st="19" end="19"/>
                                            </p:txEl>
                                          </p:spTgt>
                                        </p:tgtEl>
                                        <p:attrNameLst>
                                          <p:attrName>ppt_h</p:attrName>
                                        </p:attrNameLst>
                                      </p:cBhvr>
                                      <p:tavLst>
                                        <p:tav tm="0">
                                          <p:val>
                                            <p:strVal val="#ppt_h"/>
                                          </p:val>
                                        </p:tav>
                                        <p:tav tm="100000">
                                          <p:val>
                                            <p:strVal val="#ppt_h"/>
                                          </p:val>
                                        </p:tav>
                                      </p:tavLst>
                                    </p:anim>
                                    <p:animEffect transition="in" filter="fade">
                                      <p:cBhvr>
                                        <p:cTn id="61" dur="500"/>
                                        <p:tgtEl>
                                          <p:spTgt spid="852995">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9" name="Rectangle 3"/>
          <p:cNvSpPr>
            <a:spLocks noGrp="1" noChangeArrowheads="1"/>
          </p:cNvSpPr>
          <p:nvPr>
            <p:ph type="body" idx="1"/>
          </p:nvPr>
        </p:nvSpPr>
        <p:spPr>
          <a:xfrm>
            <a:off x="228600" y="228600"/>
            <a:ext cx="8763000" cy="6172200"/>
          </a:xfrm>
        </p:spPr>
        <p:txBody>
          <a:bodyPr/>
          <a:lstStyle/>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a)  </a:t>
            </a:r>
            <a:r>
              <a:rPr lang="en-US" altLang="sr-Latn-RS" sz="2400" b="1" u="sng" dirty="0">
                <a:solidFill>
                  <a:srgbClr val="333333"/>
                </a:solidFill>
                <a:effectLst>
                  <a:outerShdw blurRad="38100" dist="38100" dir="2700000" algn="tl">
                    <a:srgbClr val="000000"/>
                  </a:outerShdw>
                </a:effectLst>
                <a:latin typeface="Times New Roman" pitchFamily="18" charset="0"/>
              </a:rPr>
              <a:t>IZBOR INSTRUMENATA</a:t>
            </a:r>
            <a:endParaRPr lang="sr-Latn-CS"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2400" b="1" u="sng" dirty="0">
              <a:solidFill>
                <a:srgbClr val="333333"/>
              </a:solidFill>
              <a:latin typeface="Times New Roman" pitchFamily="18" charset="0"/>
            </a:endParaRPr>
          </a:p>
          <a:p>
            <a:pPr>
              <a:lnSpc>
                <a:spcPct val="80000"/>
              </a:lnSpc>
              <a:buFont typeface="Wingdings" panose="05000000000000000000" pitchFamily="2" charset="2"/>
              <a:buChar char="Ø"/>
            </a:pPr>
            <a:r>
              <a:rPr lang="en-US" altLang="sr-Latn-RS" sz="1800" b="1" dirty="0" err="1" smtClean="0">
                <a:solidFill>
                  <a:srgbClr val="333333"/>
                </a:solidFill>
                <a:effectLst>
                  <a:outerShdw blurRad="38100" dist="38100" dir="2700000" algn="tl">
                    <a:srgbClr val="000000"/>
                  </a:outerShdw>
                </a:effectLst>
                <a:latin typeface="Times New Roman" pitchFamily="18" charset="0"/>
              </a:rPr>
              <a:t>intenzitet</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rasutog zračnja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zavisi</a:t>
            </a:r>
            <a:r>
              <a:rPr lang="en-US" altLang="sr-Latn-RS" sz="1800" b="1" dirty="0">
                <a:solidFill>
                  <a:srgbClr val="333333"/>
                </a:solidFill>
                <a:effectLst>
                  <a:outerShdw blurRad="38100" dist="38100" dir="2700000" algn="tl">
                    <a:srgbClr val="000000"/>
                  </a:outerShdw>
                </a:effectLst>
                <a:latin typeface="Times New Roman" pitchFamily="18" charset="0"/>
              </a:rPr>
              <a:t> od </a:t>
            </a:r>
            <a:r>
              <a:rPr lang="en-US" altLang="sr-Latn-RS" sz="1800" b="1" dirty="0" err="1">
                <a:solidFill>
                  <a:srgbClr val="333333"/>
                </a:solidFill>
                <a:effectLst>
                  <a:outerShdw blurRad="38100" dist="38100" dir="2700000" algn="tl">
                    <a:srgbClr val="000000"/>
                  </a:outerShdw>
                </a:effectLst>
                <a:latin typeface="Times New Roman" pitchFamily="18" charset="0"/>
              </a:rPr>
              <a:t>snage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lasera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koji</a:t>
            </a:r>
            <a:r>
              <a:rPr lang="en-US" altLang="sr-Latn-RS" sz="1800" b="1" dirty="0">
                <a:solidFill>
                  <a:srgbClr val="333333"/>
                </a:solidFill>
                <a:effectLst>
                  <a:outerShdw blurRad="38100" dist="38100" dir="2700000" algn="tl">
                    <a:srgbClr val="000000"/>
                  </a:outerShdw>
                </a:effectLst>
                <a:latin typeface="Times New Roman" pitchFamily="18" charset="0"/>
              </a:rPr>
              <a:t> se </a:t>
            </a:r>
            <a:r>
              <a:rPr lang="en-US" altLang="sr-Latn-RS" sz="1800" b="1" dirty="0" err="1">
                <a:solidFill>
                  <a:srgbClr val="333333"/>
                </a:solidFill>
                <a:effectLst>
                  <a:outerShdw blurRad="38100" dist="38100" dir="2700000" algn="tl">
                    <a:srgbClr val="000000"/>
                  </a:outerShdw>
                </a:effectLst>
                <a:latin typeface="Times New Roman" pitchFamily="18" charset="0"/>
              </a:rPr>
              <a:t>koristi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kvadrata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polarizabilnosti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4-tog </a:t>
            </a:r>
            <a:r>
              <a:rPr lang="en-US" altLang="sr-Latn-RS" sz="1800" b="1" dirty="0" err="1">
                <a:solidFill>
                  <a:srgbClr val="333333"/>
                </a:solidFill>
                <a:effectLst>
                  <a:outerShdw blurRad="38100" dist="38100" dir="2700000" algn="tl">
                    <a:srgbClr val="000000"/>
                  </a:outerShdw>
                </a:effectLst>
                <a:latin typeface="Times New Roman" pitchFamily="18" charset="0"/>
              </a:rPr>
              <a:t>stepana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frekvencije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upadnog</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lasersog</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zračenja</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(I=k</a:t>
            </a:r>
            <a:r>
              <a:rPr lang="sr-Latn-CS" altLang="sr-Latn-RS" sz="2400" b="1" dirty="0">
                <a:solidFill>
                  <a:srgbClr val="FF0066"/>
                </a:solidFill>
                <a:effectLst>
                  <a:outerShdw blurRad="38100" dist="38100" dir="2700000" algn="tl">
                    <a:srgbClr val="000000"/>
                  </a:outerShdw>
                </a:effectLst>
                <a:latin typeface="Times New Roman" pitchFamily="18" charset="0"/>
              </a:rPr>
              <a:t>P</a:t>
            </a:r>
            <a:r>
              <a:rPr lang="sr-Latn-C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sr-Latn-CS" altLang="sr-Latn-RS" sz="2400" b="1" baseline="30000" dirty="0">
                <a:solidFill>
                  <a:srgbClr val="333333"/>
                </a:solidFill>
                <a:effectLst>
                  <a:outerShdw blurRad="38100" dist="38100" dir="2700000" algn="tl">
                    <a:srgbClr val="000000"/>
                  </a:outerShdw>
                </a:effectLst>
                <a:latin typeface="Times New Roman" pitchFamily="18" charset="0"/>
                <a:sym typeface="Symbol" pitchFamily="18" charset="2"/>
              </a:rPr>
              <a:t>2</a:t>
            </a:r>
            <a:r>
              <a:rPr lang="sr-Latn-CS"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sr-Latn-CS" altLang="sr-Latn-RS" sz="2400" b="1" baseline="30000" dirty="0">
                <a:solidFill>
                  <a:srgbClr val="FF0066"/>
                </a:solidFill>
                <a:effectLst>
                  <a:outerShdw blurRad="38100" dist="38100" dir="2700000" algn="tl">
                    <a:srgbClr val="000000"/>
                  </a:outerShdw>
                </a:effectLst>
                <a:latin typeface="Times New Roman" pitchFamily="18" charset="0"/>
                <a:sym typeface="Symbol" pitchFamily="18" charset="2"/>
              </a:rPr>
              <a:t>4</a:t>
            </a:r>
            <a:r>
              <a:rPr lang="sr-Latn-CS"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a:t>
            </a:r>
          </a:p>
          <a:p>
            <a:pPr>
              <a:lnSpc>
                <a:spcPct val="80000"/>
              </a:lnSpc>
              <a:buFont typeface="Wingdings" panose="05000000000000000000" pitchFamily="2" charset="2"/>
              <a:buChar char="Ø"/>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relacija </a:t>
            </a:r>
            <a:r>
              <a:rPr lang="pl-PL" altLang="sr-Latn-RS" sz="1800" b="1" dirty="0">
                <a:solidFill>
                  <a:srgbClr val="333333"/>
                </a:solidFill>
                <a:effectLst>
                  <a:outerShdw blurRad="38100" dist="38100" dir="2700000" algn="tl">
                    <a:srgbClr val="000000"/>
                  </a:outerShdw>
                </a:effectLst>
                <a:latin typeface="Times New Roman" pitchFamily="18" charset="0"/>
              </a:rPr>
              <a:t>ukazuje na dva eksperimentalna parametra koji uslovljavaju intenzitet </a:t>
            </a:r>
            <a:r>
              <a:rPr lang="pl-PL" altLang="sr-Latn-RS" sz="1800" b="1" dirty="0" smtClean="0">
                <a:solidFill>
                  <a:srgbClr val="333333"/>
                </a:solidFill>
                <a:effectLst>
                  <a:outerShdw blurRad="38100" dist="38100" dir="2700000" algn="tl">
                    <a:srgbClr val="000000"/>
                  </a:outerShdw>
                </a:effectLst>
                <a:latin typeface="Times New Roman" pitchFamily="18" charset="0"/>
              </a:rPr>
              <a:t>  </a:t>
            </a:r>
            <a:r>
              <a:rPr lang="pl-PL" altLang="sr-Latn-RS" sz="1800" b="1" dirty="0">
                <a:solidFill>
                  <a:srgbClr val="333333"/>
                </a:solidFill>
                <a:effectLst>
                  <a:outerShdw blurRad="38100" dist="38100" dir="2700000" algn="tl">
                    <a:srgbClr val="000000"/>
                  </a:outerShdw>
                </a:effectLst>
                <a:latin typeface="Times New Roman" pitchFamily="18" charset="0"/>
              </a:rPr>
              <a:t>rasipanja, </a:t>
            </a:r>
            <a:r>
              <a:rPr lang="pl-PL" altLang="sr-Latn-RS" sz="1800" b="1" dirty="0">
                <a:solidFill>
                  <a:srgbClr val="FF0066"/>
                </a:solidFill>
                <a:effectLst>
                  <a:outerShdw blurRad="38100" dist="38100" dir="2700000" algn="tl">
                    <a:srgbClr val="000000"/>
                  </a:outerShdw>
                </a:effectLst>
                <a:latin typeface="Times New Roman" pitchFamily="18" charset="0"/>
              </a:rPr>
              <a:t>snagu lasera</a:t>
            </a:r>
            <a:r>
              <a:rPr lang="pl-PL" altLang="sr-Latn-RS" sz="1800" b="1" dirty="0">
                <a:solidFill>
                  <a:srgbClr val="333333"/>
                </a:solidFill>
                <a:effectLst>
                  <a:outerShdw blurRad="38100" dist="38100" dir="2700000" algn="tl">
                    <a:srgbClr val="000000"/>
                  </a:outerShdw>
                </a:effectLst>
                <a:latin typeface="Times New Roman" pitchFamily="18" charset="0"/>
              </a:rPr>
              <a:t> i </a:t>
            </a:r>
            <a:r>
              <a:rPr lang="en-US" altLang="sr-Latn-RS" sz="1800" b="1" dirty="0" err="1">
                <a:solidFill>
                  <a:srgbClr val="FF0066"/>
                </a:solidFill>
                <a:effectLst>
                  <a:outerShdw blurRad="38100" dist="38100" dir="2700000" algn="tl">
                    <a:srgbClr val="000000"/>
                  </a:outerShdw>
                </a:effectLst>
                <a:latin typeface="Times New Roman" pitchFamily="18" charset="0"/>
              </a:rPr>
              <a:t>frekvencij</a:t>
            </a:r>
            <a:r>
              <a:rPr lang="sr-Latn-CS" altLang="sr-Latn-RS" sz="1800" b="1" dirty="0">
                <a:solidFill>
                  <a:srgbClr val="FF0066"/>
                </a:solidFill>
                <a:effectLst>
                  <a:outerShdw blurRad="38100" dist="38100" dir="2700000" algn="tl">
                    <a:srgbClr val="000000"/>
                  </a:outerShdw>
                </a:effectLst>
                <a:latin typeface="Times New Roman" pitchFamily="18" charset="0"/>
              </a:rPr>
              <a:t>u</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upadnog</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lasersog</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zračenja</a:t>
            </a:r>
            <a:endParaRPr lang="pl-PL"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800" b="1" dirty="0" err="1" smtClean="0">
                <a:solidFill>
                  <a:srgbClr val="333333"/>
                </a:solidFill>
                <a:effectLst>
                  <a:outerShdw blurRad="38100" dist="38100" dir="2700000" algn="tl">
                    <a:srgbClr val="000000"/>
                  </a:outerShdw>
                </a:effectLst>
                <a:latin typeface="Times New Roman" pitchFamily="18" charset="0"/>
              </a:rPr>
              <a:t>veće</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frekvencije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lasera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daju</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veći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intenzitet</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što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ukazuje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da je k</a:t>
            </a:r>
            <a:r>
              <a:rPr lang="en-US" altLang="sr-Latn-RS" sz="1800" b="1" dirty="0" err="1">
                <a:solidFill>
                  <a:srgbClr val="333333"/>
                </a:solidFill>
                <a:effectLst>
                  <a:outerShdw blurRad="38100" dist="38100" dir="2700000" algn="tl">
                    <a:srgbClr val="000000"/>
                  </a:outerShdw>
                </a:effectLst>
                <a:latin typeface="Times New Roman" pitchFamily="18" charset="0"/>
              </a:rPr>
              <a:t>orišćenje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smtClean="0">
                <a:solidFill>
                  <a:srgbClr val="333333"/>
                </a:solidFill>
                <a:effectLst>
                  <a:outerShdw blurRad="38100" dist="38100" dir="2700000" algn="tl">
                    <a:srgbClr val="000000"/>
                  </a:outerShdw>
                </a:effectLst>
                <a:latin typeface="Times New Roman" pitchFamily="18" charset="0"/>
              </a:rPr>
              <a:t>lasera</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koji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emituju</a:t>
            </a:r>
            <a:r>
              <a:rPr lang="en-US" altLang="sr-Latn-RS" sz="1800" b="1" dirty="0">
                <a:solidFill>
                  <a:srgbClr val="333333"/>
                </a:solidFill>
                <a:effectLst>
                  <a:outerShdw blurRad="38100" dist="38100" dir="2700000" algn="tl">
                    <a:srgbClr val="000000"/>
                  </a:outerShdw>
                </a:effectLst>
                <a:latin typeface="Times New Roman" pitchFamily="18" charset="0"/>
              </a:rPr>
              <a:t> u </a:t>
            </a:r>
            <a:r>
              <a:rPr lang="en-US" altLang="sr-Latn-RS" sz="1800" b="1" dirty="0" err="1">
                <a:solidFill>
                  <a:srgbClr val="333333"/>
                </a:solidFill>
                <a:effectLst>
                  <a:outerShdw blurRad="38100" dist="38100" dir="2700000" algn="tl">
                    <a:srgbClr val="000000"/>
                  </a:outerShdw>
                </a:effectLst>
                <a:latin typeface="Times New Roman" pitchFamily="18" charset="0"/>
              </a:rPr>
              <a:t>U</a:t>
            </a:r>
            <a:r>
              <a:rPr lang="sr-Latn-CS" altLang="sr-Latn-RS" sz="1800" b="1" dirty="0">
                <a:solidFill>
                  <a:srgbClr val="333333"/>
                </a:solidFill>
                <a:effectLst>
                  <a:outerShdw blurRad="38100" dist="38100" dir="2700000" algn="tl">
                    <a:srgbClr val="000000"/>
                  </a:outerShdw>
                </a:effectLst>
                <a:latin typeface="Times New Roman" pitchFamily="18" charset="0"/>
              </a:rPr>
              <a:t>LJ</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oblasti</a:t>
            </a:r>
            <a:r>
              <a:rPr lang="sr-Latn-CS" altLang="sr-Latn-RS" sz="1800" b="1" dirty="0">
                <a:solidFill>
                  <a:srgbClr val="333333"/>
                </a:solidFill>
                <a:effectLst>
                  <a:outerShdw blurRad="38100" dist="38100" dir="2700000" algn="tl">
                    <a:srgbClr val="000000"/>
                  </a:outerShdw>
                </a:effectLst>
                <a:latin typeface="Times New Roman" pitchFamily="18" charset="0"/>
              </a:rPr>
              <a:t> povoljnije</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800" b="1" dirty="0" err="1" smtClean="0">
                <a:solidFill>
                  <a:srgbClr val="333333"/>
                </a:solidFill>
                <a:effectLst>
                  <a:outerShdw blurRad="38100" dist="38100" dir="2700000" algn="tl">
                    <a:srgbClr val="000000"/>
                  </a:outerShdw>
                </a:effectLst>
                <a:latin typeface="Times New Roman" pitchFamily="18" charset="0"/>
              </a:rPr>
              <a:t>korišćenjem</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lasera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koji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emituju</a:t>
            </a:r>
            <a:r>
              <a:rPr lang="en-US" altLang="sr-Latn-RS" sz="1800" b="1" dirty="0">
                <a:solidFill>
                  <a:srgbClr val="333333"/>
                </a:solidFill>
                <a:effectLst>
                  <a:outerShdw blurRad="38100" dist="38100" dir="2700000" algn="tl">
                    <a:srgbClr val="000000"/>
                  </a:outerShdw>
                </a:effectLst>
                <a:latin typeface="Times New Roman" pitchFamily="18" charset="0"/>
              </a:rPr>
              <a:t> u </a:t>
            </a:r>
            <a:r>
              <a:rPr lang="en-US" altLang="sr-Latn-RS" sz="1800" b="1" dirty="0" err="1">
                <a:solidFill>
                  <a:srgbClr val="333333"/>
                </a:solidFill>
                <a:effectLst>
                  <a:outerShdw blurRad="38100" dist="38100" dir="2700000" algn="tl">
                    <a:srgbClr val="000000"/>
                  </a:outerShdw>
                </a:effectLst>
                <a:latin typeface="Times New Roman" pitchFamily="18" charset="0"/>
              </a:rPr>
              <a:t>U</a:t>
            </a:r>
            <a:r>
              <a:rPr lang="sr-Latn-CS" altLang="sr-Latn-RS" sz="1800" b="1" dirty="0">
                <a:solidFill>
                  <a:srgbClr val="333333"/>
                </a:solidFill>
                <a:effectLst>
                  <a:outerShdw blurRad="38100" dist="38100" dir="2700000" algn="tl">
                    <a:srgbClr val="000000"/>
                  </a:outerShdw>
                </a:effectLst>
                <a:latin typeface="Times New Roman" pitchFamily="18" charset="0"/>
              </a:rPr>
              <a:t>LJ</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oblasti</a:t>
            </a:r>
            <a:r>
              <a:rPr lang="sr-Latn-CS" altLang="sr-Latn-RS" sz="1800" b="1" dirty="0">
                <a:solidFill>
                  <a:srgbClr val="333333"/>
                </a:solidFill>
                <a:effectLst>
                  <a:outerShdw blurRad="38100" dist="38100" dir="2700000" algn="tl">
                    <a:srgbClr val="000000"/>
                  </a:outerShdw>
                </a:effectLst>
                <a:latin typeface="Times New Roman" pitchFamily="18" charset="0"/>
              </a:rPr>
              <a:t>: </a:t>
            </a:r>
          </a:p>
          <a:p>
            <a:pPr marL="0" indent="0">
              <a:lnSpc>
                <a:spcPct val="80000"/>
              </a:lnSpc>
              <a:buNone/>
            </a:pPr>
            <a:r>
              <a:rPr lang="sr-Latn-CS" altLang="sr-Latn-RS" sz="1800" b="1" dirty="0">
                <a:solidFill>
                  <a:srgbClr val="333333"/>
                </a:solidFill>
                <a:effectLst>
                  <a:outerShdw blurRad="38100" dist="38100" dir="2700000" algn="tl">
                    <a:srgbClr val="000000"/>
                  </a:outerShdw>
                </a:effectLst>
                <a:latin typeface="Times New Roman" pitchFamily="18" charset="0"/>
              </a:rPr>
              <a:t>                                 - </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izbegava</a:t>
            </a:r>
            <a:r>
              <a:rPr lang="en-US" altLang="sr-Latn-RS" sz="1800" b="1" dirty="0">
                <a:solidFill>
                  <a:srgbClr val="333333"/>
                </a:solidFill>
                <a:effectLst>
                  <a:outerShdw blurRad="38100" dist="38100" dir="2700000" algn="tl">
                    <a:srgbClr val="000000"/>
                  </a:outerShdw>
                </a:effectLst>
                <a:latin typeface="Times New Roman" pitchFamily="18" charset="0"/>
              </a:rPr>
              <a:t> se </a:t>
            </a:r>
            <a:r>
              <a:rPr lang="en-US" altLang="sr-Latn-RS" sz="1800" b="1" dirty="0" err="1">
                <a:solidFill>
                  <a:srgbClr val="333333"/>
                </a:solidFill>
                <a:effectLst>
                  <a:outerShdw blurRad="38100" dist="38100" dir="2700000" algn="tl">
                    <a:srgbClr val="000000"/>
                  </a:outerShdw>
                </a:effectLst>
                <a:latin typeface="Times New Roman" pitchFamily="18" charset="0"/>
              </a:rPr>
              <a:t>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mogućnost</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javljanja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fluorescencije</a:t>
            </a:r>
            <a:r>
              <a:rPr lang="sr-Latn-CS" altLang="sr-Latn-RS" sz="1800" b="1" dirty="0">
                <a:solidFill>
                  <a:srgbClr val="333333"/>
                </a:solidFill>
                <a:effectLst>
                  <a:outerShdw blurRad="38100" dist="38100" dir="2700000" algn="tl">
                    <a:srgbClr val="000000"/>
                  </a:outerShdw>
                </a:effectLst>
                <a:latin typeface="Times New Roman" pitchFamily="18" charset="0"/>
              </a:rPr>
              <a:t> ali se i</a:t>
            </a:r>
          </a:p>
          <a:p>
            <a:pPr marL="0" indent="0">
              <a:lnSpc>
                <a:spcPct val="80000"/>
              </a:lnSpc>
              <a:buNone/>
            </a:pPr>
            <a:r>
              <a:rPr lang="sr-Latn-CS" altLang="sr-Latn-RS" sz="1800" b="1" dirty="0">
                <a:solidFill>
                  <a:srgbClr val="333333"/>
                </a:solidFill>
                <a:effectLst>
                  <a:outerShdw blurRad="38100" dist="38100" dir="2700000" algn="tl">
                    <a:srgbClr val="000000"/>
                  </a:outerShdw>
                </a:effectLst>
                <a:latin typeface="Times New Roman" pitchFamily="18" charset="0"/>
              </a:rPr>
              <a:t>                                 - </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povećava</a:t>
            </a:r>
            <a:r>
              <a:rPr lang="sr-Latn-CS" altLang="sr-Latn-RS" sz="1800" b="1" dirty="0">
                <a:solidFill>
                  <a:srgbClr val="333333"/>
                </a:solidFill>
                <a:effectLst>
                  <a:outerShdw blurRad="38100" dist="38100" dir="2700000" algn="tl">
                    <a:srgbClr val="000000"/>
                  </a:outerShdw>
                </a:effectLst>
                <a:latin typeface="Times New Roman" pitchFamily="18" charset="0"/>
              </a:rPr>
              <a:t> se</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rizik</a:t>
            </a:r>
            <a:r>
              <a:rPr lang="en-US" altLang="sr-Latn-RS" sz="1800" b="1" dirty="0">
                <a:solidFill>
                  <a:srgbClr val="333333"/>
                </a:solidFill>
                <a:effectLst>
                  <a:outerShdw blurRad="38100" dist="38100" dir="2700000" algn="tl">
                    <a:srgbClr val="000000"/>
                  </a:outerShdw>
                </a:effectLst>
                <a:latin typeface="Times New Roman" pitchFamily="18" charset="0"/>
              </a:rPr>
              <a:t> od </a:t>
            </a:r>
            <a:r>
              <a:rPr lang="en-US" altLang="sr-Latn-RS" sz="1800" b="1" dirty="0" err="1">
                <a:solidFill>
                  <a:srgbClr val="333333"/>
                </a:solidFill>
                <a:effectLst>
                  <a:outerShdw blurRad="38100" dist="38100" dir="2700000" algn="tl">
                    <a:srgbClr val="000000"/>
                  </a:outerShdw>
                </a:effectLst>
                <a:latin typeface="Times New Roman" pitchFamily="18" charset="0"/>
              </a:rPr>
              <a:t>oštećenja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uzorka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uz prisutan i  rizik </a:t>
            </a:r>
          </a:p>
          <a:p>
            <a:pPr marL="0" indent="0">
              <a:lnSpc>
                <a:spcPct val="80000"/>
              </a:lnSpc>
              <a:buNone/>
            </a:pPr>
            <a:r>
              <a:rPr lang="sr-Latn-CS" altLang="sr-Latn-RS" sz="1800" b="1" dirty="0">
                <a:solidFill>
                  <a:srgbClr val="333333"/>
                </a:solidFill>
                <a:effectLst>
                  <a:outerShdw blurRad="38100" dist="38100" dir="2700000" algn="tl">
                    <a:srgbClr val="000000"/>
                  </a:outerShdw>
                </a:effectLst>
                <a:latin typeface="Times New Roman" pitchFamily="18" charset="0"/>
              </a:rPr>
              <a:t>                                    od rada sa ULJ </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laserima</a:t>
            </a:r>
            <a:r>
              <a:rPr lang="en-US" altLang="sr-Latn-RS" sz="1800" b="1" dirty="0">
                <a:solidFill>
                  <a:srgbClr val="333333"/>
                </a:solidFill>
                <a:effectLst>
                  <a:outerShdw blurRad="38100" dist="38100" dir="2700000" algn="tl">
                    <a:srgbClr val="000000"/>
                  </a:outerShdw>
                </a:effectLst>
                <a:latin typeface="Times New Roman" pitchFamily="18" charset="0"/>
              </a:rPr>
              <a:t> </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instrumenti </a:t>
            </a:r>
            <a:r>
              <a:rPr lang="sr-Latn-CS" altLang="sr-Latn-RS" sz="1800" b="1" dirty="0">
                <a:solidFill>
                  <a:srgbClr val="333333"/>
                </a:solidFill>
                <a:effectLst>
                  <a:outerShdw blurRad="38100" dist="38100" dir="2700000" algn="tl">
                    <a:srgbClr val="000000"/>
                  </a:outerShdw>
                </a:effectLst>
                <a:latin typeface="Times New Roman" pitchFamily="18" charset="0"/>
              </a:rPr>
              <a:t>mogu biti </a:t>
            </a:r>
            <a:r>
              <a:rPr lang="en-US" altLang="sr-Latn-RS" sz="1800" b="1" dirty="0" err="1">
                <a:solidFill>
                  <a:srgbClr val="FF0066"/>
                </a:solidFill>
                <a:effectLst>
                  <a:outerShdw blurRad="38100" dist="38100" dir="2700000" algn="tl">
                    <a:srgbClr val="000000"/>
                  </a:outerShdw>
                </a:effectLst>
                <a:latin typeface="Times New Roman" pitchFamily="18" charset="0"/>
              </a:rPr>
              <a:t>disperzivni</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ili</a:t>
            </a:r>
            <a:r>
              <a:rPr lang="en-US" altLang="sr-Latn-RS" sz="1800" b="1" dirty="0">
                <a:solidFill>
                  <a:srgbClr val="FF0066"/>
                </a:solidFill>
                <a:effectLst>
                  <a:outerShdw blurRad="38100" dist="38100" dir="2700000" algn="tl">
                    <a:srgbClr val="000000"/>
                  </a:outerShdw>
                </a:effectLst>
                <a:latin typeface="Times New Roman" pitchFamily="18" charset="0"/>
              </a:rPr>
              <a:t> FT </a:t>
            </a:r>
            <a:r>
              <a:rPr lang="en-US" altLang="sr-Latn-RS" sz="1800" b="1" dirty="0" err="1">
                <a:solidFill>
                  <a:srgbClr val="FF0066"/>
                </a:solidFill>
                <a:effectLst>
                  <a:outerShdw blurRad="38100" dist="38100" dir="2700000" algn="tl">
                    <a:srgbClr val="000000"/>
                  </a:outerShdw>
                </a:effectLst>
                <a:latin typeface="Times New Roman" pitchFamily="18" charset="0"/>
              </a:rPr>
              <a:t>spektrofotometri</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a:t>
            </a:r>
            <a:r>
              <a:rPr lang="en-US" altLang="sr-Latn-RS" sz="1800" b="1" dirty="0" err="1">
                <a:solidFill>
                  <a:srgbClr val="333333"/>
                </a:solidFill>
                <a:effectLst>
                  <a:outerShdw blurRad="38100" dist="38100" dir="2700000" algn="tl">
                    <a:srgbClr val="000000"/>
                  </a:outerShdw>
                </a:effectLst>
                <a:latin typeface="Times New Roman" pitchFamily="18" charset="0"/>
              </a:rPr>
              <a:t>koriste</a:t>
            </a:r>
            <a:r>
              <a:rPr lang="en-US" altLang="sr-Latn-RS" sz="1800" b="1" dirty="0">
                <a:solidFill>
                  <a:srgbClr val="333333"/>
                </a:solidFill>
                <a:effectLst>
                  <a:outerShdw blurRad="38100" dist="38100" dir="2700000" algn="tl">
                    <a:srgbClr val="000000"/>
                  </a:outerShdw>
                </a:effectLst>
                <a:latin typeface="Times New Roman" pitchFamily="18" charset="0"/>
              </a:rPr>
              <a:t> CCD </a:t>
            </a:r>
            <a:r>
              <a:rPr lang="en-US" altLang="sr-Latn-RS" sz="1800" b="1" dirty="0" err="1">
                <a:solidFill>
                  <a:srgbClr val="333333"/>
                </a:solidFill>
                <a:effectLst>
                  <a:outerShdw blurRad="38100" dist="38100" dir="2700000" algn="tl">
                    <a:srgbClr val="000000"/>
                  </a:outerShdw>
                </a:effectLst>
                <a:latin typeface="Times New Roman" pitchFamily="18" charset="0"/>
              </a:rPr>
              <a:t>kao</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detektor</a:t>
            </a:r>
            <a:r>
              <a:rPr lang="sr-Latn-CS" altLang="sr-Latn-RS" sz="1800" b="1" dirty="0">
                <a:solidFill>
                  <a:srgbClr val="333333"/>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kod  </a:t>
            </a:r>
            <a:r>
              <a:rPr lang="sr-Latn-CS" altLang="sr-Latn-RS" sz="1800" b="1" dirty="0">
                <a:solidFill>
                  <a:srgbClr val="333333"/>
                </a:solidFill>
                <a:effectLst>
                  <a:outerShdw blurRad="38100" dist="38100" dir="2700000" algn="tl">
                    <a:srgbClr val="000000"/>
                  </a:outerShdw>
                </a:effectLst>
                <a:latin typeface="Times New Roman" pitchFamily="18" charset="0"/>
              </a:rPr>
              <a:t>i</a:t>
            </a:r>
            <a:r>
              <a:rPr lang="en-US" altLang="sr-Latn-RS" sz="1800" b="1" dirty="0" err="1">
                <a:solidFill>
                  <a:srgbClr val="333333"/>
                </a:solidFill>
                <a:effectLst>
                  <a:outerShdw blurRad="38100" dist="38100" dir="2700000" algn="tl">
                    <a:srgbClr val="000000"/>
                  </a:outerShdw>
                </a:effectLst>
                <a:latin typeface="Times New Roman" pitchFamily="18" charset="0"/>
              </a:rPr>
              <a:t>nstrumen</a:t>
            </a:r>
            <a:r>
              <a:rPr lang="sr-Latn-CS" altLang="sr-Latn-RS" sz="1800" b="1" dirty="0">
                <a:solidFill>
                  <a:srgbClr val="333333"/>
                </a:solidFill>
                <a:effectLst>
                  <a:outerShdw blurRad="38100" dist="38100" dir="2700000" algn="tl">
                    <a:srgbClr val="000000"/>
                  </a:outerShdw>
                </a:effectLst>
                <a:latin typeface="Times New Roman" pitchFamily="18" charset="0"/>
              </a:rPr>
              <a:t>ata sa </a:t>
            </a:r>
            <a:r>
              <a:rPr lang="en-US" altLang="sr-Latn-RS" sz="1800" b="1" dirty="0" err="1">
                <a:solidFill>
                  <a:srgbClr val="333333"/>
                </a:solidFill>
                <a:effectLst>
                  <a:outerShdw blurRad="38100" dist="38100" dir="2700000" algn="tl">
                    <a:srgbClr val="000000"/>
                  </a:outerShdw>
                </a:effectLst>
                <a:latin typeface="Times New Roman" pitchFamily="18" charset="0"/>
              </a:rPr>
              <a:t>mikroskop</a:t>
            </a:r>
            <a:r>
              <a:rPr lang="sr-Latn-CS" altLang="sr-Latn-RS" sz="1800" b="1" dirty="0">
                <a:solidFill>
                  <a:srgbClr val="333333"/>
                </a:solidFill>
                <a:effectLst>
                  <a:outerShdw blurRad="38100" dist="38100" dir="2700000" algn="tl">
                    <a:srgbClr val="000000"/>
                  </a:outerShdw>
                </a:effectLst>
                <a:latin typeface="Times New Roman" pitchFamily="18" charset="0"/>
              </a:rPr>
              <a:t>om postoji  </a:t>
            </a:r>
            <a:r>
              <a:rPr lang="en-US" altLang="sr-Latn-RS" sz="1800" b="1" dirty="0" err="1">
                <a:solidFill>
                  <a:srgbClr val="333333"/>
                </a:solidFill>
                <a:effectLst>
                  <a:outerShdw blurRad="38100" dist="38100" dir="2700000" algn="tl">
                    <a:srgbClr val="000000"/>
                  </a:outerShdw>
                </a:effectLst>
                <a:latin typeface="Times New Roman" pitchFamily="18" charset="0"/>
              </a:rPr>
              <a:t>mogućnost</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oštećenja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uzorka</a:t>
            </a:r>
            <a:r>
              <a:rPr lang="en-U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err="1">
                <a:solidFill>
                  <a:srgbClr val="333333"/>
                </a:solidFill>
                <a:effectLst>
                  <a:outerShdw blurRad="38100" dist="38100" dir="2700000" algn="tl">
                    <a:srgbClr val="000000"/>
                  </a:outerShdw>
                </a:effectLst>
                <a:latin typeface="Times New Roman" pitchFamily="18" charset="0"/>
              </a:rPr>
              <a:t>jer</a:t>
            </a:r>
            <a:r>
              <a:rPr lang="en-US" altLang="sr-Latn-RS" sz="1800" b="1" dirty="0">
                <a:solidFill>
                  <a:srgbClr val="333333"/>
                </a:solidFill>
                <a:effectLst>
                  <a:outerShdw blurRad="38100" dist="38100" dir="2700000" algn="tl">
                    <a:srgbClr val="000000"/>
                  </a:outerShdw>
                </a:effectLst>
                <a:latin typeface="Times New Roman" pitchFamily="18" charset="0"/>
              </a:rPr>
              <a:t> je</a:t>
            </a:r>
            <a:r>
              <a:rPr lang="en-US" altLang="sr-Latn-RS" sz="1800" b="1" dirty="0">
                <a:solidFill>
                  <a:srgbClr val="4D4D4D"/>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sr-Latn-CS" altLang="sr-Latn-RS" sz="1800" b="1" dirty="0" smtClean="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intenzitet</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svetlosti</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na</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fokalnoj</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tački</a:t>
            </a:r>
            <a:r>
              <a:rPr lang="en-U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jako</a:t>
            </a: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en-US" altLang="sr-Latn-RS" sz="1800" b="1" dirty="0" err="1">
                <a:solidFill>
                  <a:srgbClr val="FF0066"/>
                </a:solidFill>
                <a:effectLst>
                  <a:outerShdw blurRad="38100" dist="38100" dir="2700000" algn="tl">
                    <a:srgbClr val="000000"/>
                  </a:outerShdw>
                </a:effectLst>
                <a:latin typeface="Times New Roman" pitchFamily="18" charset="0"/>
              </a:rPr>
              <a:t>velik</a:t>
            </a:r>
            <a:endParaRPr lang="en-U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pPr>
            <a:endParaRPr lang="en-US" altLang="sr-Latn-RS" sz="1800" dirty="0">
              <a:solidFill>
                <a:srgbClr val="333333"/>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766979">
                                            <p:txEl>
                                              <p:pRg st="0" end="0"/>
                                            </p:txEl>
                                          </p:spTgt>
                                        </p:tgtEl>
                                        <p:attrNameLst>
                                          <p:attrName>style.visibility</p:attrName>
                                        </p:attrNameLst>
                                      </p:cBhvr>
                                      <p:to>
                                        <p:strVal val="visible"/>
                                      </p:to>
                                    </p:set>
                                    <p:animEffect transition="in" filter="wipe(down)">
                                      <p:cBhvr>
                                        <p:cTn id="7" dur="500"/>
                                        <p:tgtEl>
                                          <p:spTgt spid="76697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66979">
                                            <p:txEl>
                                              <p:pRg st="2" end="2"/>
                                            </p:txEl>
                                          </p:spTgt>
                                        </p:tgtEl>
                                        <p:attrNameLst>
                                          <p:attrName>style.visibility</p:attrName>
                                        </p:attrNameLst>
                                      </p:cBhvr>
                                      <p:to>
                                        <p:strVal val="visible"/>
                                      </p:to>
                                    </p:set>
                                    <p:animEffect transition="in" filter="wipe(down)">
                                      <p:cBhvr>
                                        <p:cTn id="10" dur="500"/>
                                        <p:tgtEl>
                                          <p:spTgt spid="766979">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66979">
                                            <p:txEl>
                                              <p:pRg st="4" end="4"/>
                                            </p:txEl>
                                          </p:spTgt>
                                        </p:tgtEl>
                                        <p:attrNameLst>
                                          <p:attrName>style.visibility</p:attrName>
                                        </p:attrNameLst>
                                      </p:cBhvr>
                                      <p:to>
                                        <p:strVal val="visible"/>
                                      </p:to>
                                    </p:set>
                                    <p:animEffect transition="in" filter="wipe(down)">
                                      <p:cBhvr>
                                        <p:cTn id="13" dur="500"/>
                                        <p:tgtEl>
                                          <p:spTgt spid="766979">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766979">
                                            <p:txEl>
                                              <p:pRg st="6" end="6"/>
                                            </p:txEl>
                                          </p:spTgt>
                                        </p:tgtEl>
                                        <p:attrNameLst>
                                          <p:attrName>style.visibility</p:attrName>
                                        </p:attrNameLst>
                                      </p:cBhvr>
                                      <p:to>
                                        <p:strVal val="visible"/>
                                      </p:to>
                                    </p:set>
                                    <p:animEffect transition="in" filter="wipe(down)">
                                      <p:cBhvr>
                                        <p:cTn id="16" dur="500"/>
                                        <p:tgtEl>
                                          <p:spTgt spid="766979">
                                            <p:txEl>
                                              <p:pRg st="6" end="6"/>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766979">
                                            <p:txEl>
                                              <p:pRg st="8" end="8"/>
                                            </p:txEl>
                                          </p:spTgt>
                                        </p:tgtEl>
                                        <p:attrNameLst>
                                          <p:attrName>style.visibility</p:attrName>
                                        </p:attrNameLst>
                                      </p:cBhvr>
                                      <p:to>
                                        <p:strVal val="visible"/>
                                      </p:to>
                                    </p:set>
                                    <p:animEffect transition="in" filter="wipe(down)">
                                      <p:cBhvr>
                                        <p:cTn id="21" dur="500"/>
                                        <p:tgtEl>
                                          <p:spTgt spid="766979">
                                            <p:txEl>
                                              <p:pRg st="8" end="8"/>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766979">
                                            <p:txEl>
                                              <p:pRg st="9" end="9"/>
                                            </p:txEl>
                                          </p:spTgt>
                                        </p:tgtEl>
                                        <p:attrNameLst>
                                          <p:attrName>style.visibility</p:attrName>
                                        </p:attrNameLst>
                                      </p:cBhvr>
                                      <p:to>
                                        <p:strVal val="visible"/>
                                      </p:to>
                                    </p:set>
                                    <p:animEffect transition="in" filter="wipe(down)">
                                      <p:cBhvr>
                                        <p:cTn id="24" dur="500"/>
                                        <p:tgtEl>
                                          <p:spTgt spid="766979">
                                            <p:txEl>
                                              <p:pRg st="9" end="9"/>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766979">
                                            <p:txEl>
                                              <p:pRg st="10" end="10"/>
                                            </p:txEl>
                                          </p:spTgt>
                                        </p:tgtEl>
                                        <p:attrNameLst>
                                          <p:attrName>style.visibility</p:attrName>
                                        </p:attrNameLst>
                                      </p:cBhvr>
                                      <p:to>
                                        <p:strVal val="visible"/>
                                      </p:to>
                                    </p:set>
                                    <p:animEffect transition="in" filter="wipe(down)">
                                      <p:cBhvr>
                                        <p:cTn id="27" dur="500"/>
                                        <p:tgtEl>
                                          <p:spTgt spid="766979">
                                            <p:txEl>
                                              <p:pRg st="10" end="10"/>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766979">
                                            <p:txEl>
                                              <p:pRg st="11" end="11"/>
                                            </p:txEl>
                                          </p:spTgt>
                                        </p:tgtEl>
                                        <p:attrNameLst>
                                          <p:attrName>style.visibility</p:attrName>
                                        </p:attrNameLst>
                                      </p:cBhvr>
                                      <p:to>
                                        <p:strVal val="visible"/>
                                      </p:to>
                                    </p:set>
                                    <p:animEffect transition="in" filter="wipe(down)">
                                      <p:cBhvr>
                                        <p:cTn id="30" dur="500"/>
                                        <p:tgtEl>
                                          <p:spTgt spid="766979">
                                            <p:txEl>
                                              <p:pRg st="11" end="11"/>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766979">
                                            <p:txEl>
                                              <p:pRg st="13" end="13"/>
                                            </p:txEl>
                                          </p:spTgt>
                                        </p:tgtEl>
                                        <p:attrNameLst>
                                          <p:attrName>style.visibility</p:attrName>
                                        </p:attrNameLst>
                                      </p:cBhvr>
                                      <p:to>
                                        <p:strVal val="visible"/>
                                      </p:to>
                                    </p:set>
                                    <p:animEffect transition="in" filter="wipe(down)">
                                      <p:cBhvr>
                                        <p:cTn id="33" dur="500"/>
                                        <p:tgtEl>
                                          <p:spTgt spid="766979">
                                            <p:txEl>
                                              <p:pRg st="13" end="13"/>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766979">
                                            <p:txEl>
                                              <p:pRg st="15" end="15"/>
                                            </p:txEl>
                                          </p:spTgt>
                                        </p:tgtEl>
                                        <p:attrNameLst>
                                          <p:attrName>style.visibility</p:attrName>
                                        </p:attrNameLst>
                                      </p:cBhvr>
                                      <p:to>
                                        <p:strVal val="visible"/>
                                      </p:to>
                                    </p:set>
                                    <p:animEffect transition="in" filter="wipe(down)">
                                      <p:cBhvr>
                                        <p:cTn id="36" dur="500"/>
                                        <p:tgtEl>
                                          <p:spTgt spid="766979">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79" name="Rectangle 3"/>
          <p:cNvSpPr>
            <a:spLocks noGrp="1" noChangeArrowheads="1"/>
          </p:cNvSpPr>
          <p:nvPr>
            <p:ph type="body" idx="1"/>
          </p:nvPr>
        </p:nvSpPr>
        <p:spPr>
          <a:xfrm>
            <a:off x="381000" y="381000"/>
            <a:ext cx="5943600" cy="2209800"/>
          </a:xfrm>
        </p:spPr>
        <p:txBody>
          <a:bodyPr/>
          <a:lstStyle/>
          <a:p>
            <a:pPr>
              <a:lnSpc>
                <a:spcPct val="80000"/>
              </a:lnSpc>
              <a:buFontTx/>
              <a:buNone/>
            </a:pPr>
            <a:r>
              <a:rPr lang="en-US" altLang="sr-Latn-RS" sz="2400" b="1" dirty="0">
                <a:solidFill>
                  <a:srgbClr val="333333"/>
                </a:solidFill>
                <a:effectLst>
                  <a:outerShdw blurRad="38100" dist="38100" dir="2700000" algn="tl">
                    <a:srgbClr val="000000"/>
                  </a:outerShdw>
                </a:effectLst>
                <a:latin typeface="Times New Roman" pitchFamily="18" charset="0"/>
              </a:rPr>
              <a:t>KVALITATIVNA ANALIZA POLIMERA</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800" b="1" dirty="0" err="1" smtClean="0">
                <a:effectLst>
                  <a:outerShdw blurRad="38100" dist="38100" dir="2700000" algn="tl">
                    <a:srgbClr val="000000">
                      <a:alpha val="43137"/>
                    </a:srgbClr>
                  </a:outerShdw>
                </a:effectLst>
                <a:latin typeface="Times New Roman" pitchFamily="18" charset="0"/>
              </a:rPr>
              <a:t>najčešći</a:t>
            </a:r>
            <a:r>
              <a:rPr lang="en-US" altLang="sr-Latn-RS" sz="1800" b="1" dirty="0" smtClean="0">
                <a:effectLst>
                  <a:outerShdw blurRad="38100" dist="38100" dir="2700000" algn="tl">
                    <a:srgbClr val="000000">
                      <a:alpha val="43137"/>
                    </a:srgbClr>
                  </a:outerShdw>
                </a:effectLst>
                <a:latin typeface="Times New Roman" pitchFamily="18" charset="0"/>
              </a:rPr>
              <a:t> </a:t>
            </a:r>
            <a:r>
              <a:rPr lang="en-US" altLang="sr-Latn-RS" sz="1800" b="1" dirty="0" err="1">
                <a:effectLst>
                  <a:outerShdw blurRad="38100" dist="38100" dir="2700000" algn="tl">
                    <a:srgbClr val="000000">
                      <a:alpha val="43137"/>
                    </a:srgbClr>
                  </a:outerShdw>
                </a:effectLst>
                <a:latin typeface="Times New Roman" pitchFamily="18" charset="0"/>
              </a:rPr>
              <a:t>polimeri</a:t>
            </a:r>
            <a:r>
              <a:rPr lang="en-US" altLang="sr-Latn-RS" sz="1800" b="1" dirty="0">
                <a:effectLst>
                  <a:outerShdw blurRad="38100" dist="38100" dir="2700000" algn="tl">
                    <a:srgbClr val="000000">
                      <a:alpha val="43137"/>
                    </a:srgbClr>
                  </a:outerShdw>
                </a:effectLst>
                <a:latin typeface="Times New Roman" pitchFamily="18" charset="0"/>
              </a:rPr>
              <a:t> </a:t>
            </a:r>
            <a:r>
              <a:rPr lang="en-US" altLang="sr-Latn-RS" sz="1800" b="1" dirty="0" err="1">
                <a:effectLst>
                  <a:outerShdw blurRad="38100" dist="38100" dir="2700000" algn="tl">
                    <a:srgbClr val="000000">
                      <a:alpha val="43137"/>
                    </a:srgbClr>
                  </a:outerShdw>
                </a:effectLst>
                <a:latin typeface="Times New Roman" pitchFamily="18" charset="0"/>
              </a:rPr>
              <a:t>su</a:t>
            </a:r>
            <a:r>
              <a:rPr lang="en-US" altLang="sr-Latn-RS" sz="1800" b="1" dirty="0">
                <a:effectLst>
                  <a:outerShdw blurRad="38100" dist="38100" dir="2700000" algn="tl">
                    <a:srgbClr val="000000">
                      <a:alpha val="43137"/>
                    </a:srgbClr>
                  </a:outerShdw>
                </a:effectLst>
                <a:latin typeface="Times New Roman" pitchFamily="18" charset="0"/>
              </a:rPr>
              <a:t> </a:t>
            </a:r>
            <a:r>
              <a:rPr lang="en-US" altLang="sr-Latn-RS" sz="1800" b="1" dirty="0" err="1">
                <a:effectLst>
                  <a:outerShdw blurRad="38100" dist="38100" dir="2700000" algn="tl">
                    <a:srgbClr val="000000">
                      <a:alpha val="43137"/>
                    </a:srgbClr>
                  </a:outerShdw>
                </a:effectLst>
                <a:latin typeface="Times New Roman" pitchFamily="18" charset="0"/>
              </a:rPr>
              <a:t>polietiel</a:t>
            </a:r>
            <a:r>
              <a:rPr lang="sr-Latn-CS" altLang="sr-Latn-RS" sz="1800" b="1" dirty="0">
                <a:effectLst>
                  <a:outerShdw blurRad="38100" dist="38100" dir="2700000" algn="tl">
                    <a:srgbClr val="000000">
                      <a:alpha val="43137"/>
                    </a:srgbClr>
                  </a:outerShdw>
                </a:effectLst>
                <a:latin typeface="Times New Roman" pitchFamily="18" charset="0"/>
              </a:rPr>
              <a:t>e</a:t>
            </a:r>
            <a:r>
              <a:rPr lang="en-US" altLang="sr-Latn-RS" sz="1800" b="1" dirty="0">
                <a:effectLst>
                  <a:outerShdw blurRad="38100" dist="38100" dir="2700000" algn="tl">
                    <a:srgbClr val="000000">
                      <a:alpha val="43137"/>
                    </a:srgbClr>
                  </a:outerShdw>
                </a:effectLst>
                <a:latin typeface="Times New Roman" pitchFamily="18" charset="0"/>
              </a:rPr>
              <a:t>n (PE</a:t>
            </a:r>
            <a:r>
              <a:rPr lang="en-US" altLang="sr-Latn-RS" sz="1800" b="1" dirty="0" smtClean="0">
                <a:effectLst>
                  <a:outerShdw blurRad="38100" dist="38100" dir="2700000" algn="tl">
                    <a:srgbClr val="000000">
                      <a:alpha val="43137"/>
                    </a:srgbClr>
                  </a:outerShdw>
                </a:effectLst>
                <a:latin typeface="Times New Roman" pitchFamily="18" charset="0"/>
              </a:rPr>
              <a:t>),</a:t>
            </a:r>
            <a:r>
              <a:rPr lang="sr-Latn-CS" altLang="sr-Latn-RS" sz="1800" b="1" dirty="0" smtClean="0">
                <a:effectLst>
                  <a:outerShdw blurRad="38100" dist="38100" dir="2700000" algn="tl">
                    <a:srgbClr val="000000">
                      <a:alpha val="43137"/>
                    </a:srgbClr>
                  </a:outerShdw>
                </a:effectLst>
                <a:latin typeface="Times New Roman" pitchFamily="18" charset="0"/>
              </a:rPr>
              <a:t>  </a:t>
            </a:r>
            <a:r>
              <a:rPr lang="en-US" altLang="sr-Latn-RS" sz="1800" b="1" dirty="0" err="1">
                <a:effectLst>
                  <a:outerShdw blurRad="38100" dist="38100" dir="2700000" algn="tl">
                    <a:srgbClr val="000000">
                      <a:alpha val="43137"/>
                    </a:srgbClr>
                  </a:outerShdw>
                </a:effectLst>
                <a:latin typeface="Times New Roman" pitchFamily="18" charset="0"/>
              </a:rPr>
              <a:t>polipropilen</a:t>
            </a:r>
            <a:r>
              <a:rPr lang="en-US" altLang="sr-Latn-RS" sz="1800" b="1" dirty="0">
                <a:effectLst>
                  <a:outerShdw blurRad="38100" dist="38100" dir="2700000" algn="tl">
                    <a:srgbClr val="000000">
                      <a:alpha val="43137"/>
                    </a:srgbClr>
                  </a:outerShdw>
                </a:effectLst>
                <a:latin typeface="Times New Roman" pitchFamily="18" charset="0"/>
              </a:rPr>
              <a:t> (PP), </a:t>
            </a:r>
            <a:r>
              <a:rPr lang="en-US" altLang="sr-Latn-RS" sz="1800" b="1" dirty="0" err="1">
                <a:effectLst>
                  <a:outerShdw blurRad="38100" dist="38100" dir="2700000" algn="tl">
                    <a:srgbClr val="000000">
                      <a:alpha val="43137"/>
                    </a:srgbClr>
                  </a:outerShdw>
                </a:effectLst>
                <a:latin typeface="Times New Roman" pitchFamily="18" charset="0"/>
              </a:rPr>
              <a:t>polietilen</a:t>
            </a:r>
            <a:r>
              <a:rPr lang="en-US" altLang="sr-Latn-RS" sz="1800" b="1" dirty="0">
                <a:effectLst>
                  <a:outerShdw blurRad="38100" dist="38100" dir="2700000" algn="tl">
                    <a:srgbClr val="000000">
                      <a:alpha val="43137"/>
                    </a:srgbClr>
                  </a:outerShdw>
                </a:effectLst>
                <a:latin typeface="Times New Roman" pitchFamily="18" charset="0"/>
              </a:rPr>
              <a:t> </a:t>
            </a:r>
            <a:r>
              <a:rPr lang="en-US" altLang="sr-Latn-RS" sz="1800" b="1" dirty="0" err="1">
                <a:effectLst>
                  <a:outerShdw blurRad="38100" dist="38100" dir="2700000" algn="tl">
                    <a:srgbClr val="000000">
                      <a:alpha val="43137"/>
                    </a:srgbClr>
                  </a:outerShdw>
                </a:effectLst>
                <a:latin typeface="Times New Roman" pitchFamily="18" charset="0"/>
              </a:rPr>
              <a:t>tereftalat</a:t>
            </a:r>
            <a:r>
              <a:rPr lang="en-US" altLang="sr-Latn-RS" sz="1800" b="1" dirty="0">
                <a:effectLst>
                  <a:outerShdw blurRad="38100" dist="38100" dir="2700000" algn="tl">
                    <a:srgbClr val="000000">
                      <a:alpha val="43137"/>
                    </a:srgbClr>
                  </a:outerShdw>
                </a:effectLst>
                <a:latin typeface="Times New Roman" pitchFamily="18" charset="0"/>
              </a:rPr>
              <a:t> </a:t>
            </a:r>
            <a:r>
              <a:rPr lang="sr-Latn-CS" altLang="sr-Latn-RS" sz="1800" b="1" dirty="0" smtClean="0">
                <a:effectLst>
                  <a:outerShdw blurRad="38100" dist="38100" dir="2700000" algn="tl">
                    <a:srgbClr val="000000">
                      <a:alpha val="43137"/>
                    </a:srgbClr>
                  </a:outerShdw>
                </a:effectLst>
                <a:latin typeface="Times New Roman" pitchFamily="18" charset="0"/>
              </a:rPr>
              <a:t> </a:t>
            </a:r>
            <a:r>
              <a:rPr lang="en-US" altLang="sr-Latn-RS" sz="1800" b="1" dirty="0">
                <a:effectLst>
                  <a:outerShdw blurRad="38100" dist="38100" dir="2700000" algn="tl">
                    <a:srgbClr val="000000">
                      <a:alpha val="43137"/>
                    </a:srgbClr>
                  </a:outerShdw>
                </a:effectLst>
                <a:latin typeface="Times New Roman" pitchFamily="18" charset="0"/>
              </a:rPr>
              <a:t>(PET), </a:t>
            </a:r>
            <a:r>
              <a:rPr lang="en-US" altLang="sr-Latn-RS" sz="1800" b="1" dirty="0" err="1">
                <a:effectLst>
                  <a:outerShdw blurRad="38100" dist="38100" dir="2700000" algn="tl">
                    <a:srgbClr val="000000">
                      <a:alpha val="43137"/>
                    </a:srgbClr>
                  </a:outerShdw>
                </a:effectLst>
                <a:latin typeface="Times New Roman" pitchFamily="18" charset="0"/>
              </a:rPr>
              <a:t>polikarbonat</a:t>
            </a:r>
            <a:r>
              <a:rPr lang="sr-Latn-CS" altLang="sr-Latn-RS" sz="1800" b="1" dirty="0">
                <a:effectLst>
                  <a:outerShdw blurRad="38100" dist="38100" dir="2700000" algn="tl">
                    <a:srgbClr val="000000">
                      <a:alpha val="43137"/>
                    </a:srgbClr>
                  </a:outerShdw>
                </a:effectLst>
                <a:latin typeface="Times New Roman" pitchFamily="18" charset="0"/>
              </a:rPr>
              <a:t> (PK)</a:t>
            </a:r>
            <a:r>
              <a:rPr lang="en-US" altLang="sr-Latn-RS" sz="1800" b="1" dirty="0">
                <a:effectLst>
                  <a:outerShdw blurRad="38100" dist="38100" dir="2700000" algn="tl">
                    <a:srgbClr val="000000">
                      <a:alpha val="43137"/>
                    </a:srgbClr>
                  </a:outerShdw>
                </a:effectLst>
                <a:latin typeface="Times New Roman" pitchFamily="18" charset="0"/>
              </a:rPr>
              <a:t> </a:t>
            </a:r>
            <a:r>
              <a:rPr lang="en-US" altLang="sr-Latn-RS" sz="1800" b="1" dirty="0" err="1">
                <a:effectLst>
                  <a:outerShdw blurRad="38100" dist="38100" dir="2700000" algn="tl">
                    <a:srgbClr val="000000">
                      <a:alpha val="43137"/>
                    </a:srgbClr>
                  </a:outerShdw>
                </a:effectLst>
                <a:latin typeface="Times New Roman" pitchFamily="18" charset="0"/>
              </a:rPr>
              <a:t>i</a:t>
            </a:r>
            <a:r>
              <a:rPr lang="en-US" altLang="sr-Latn-RS" sz="1800" b="1" dirty="0">
                <a:effectLst>
                  <a:outerShdw blurRad="38100" dist="38100" dir="2700000" algn="tl">
                    <a:srgbClr val="000000">
                      <a:alpha val="43137"/>
                    </a:srgbClr>
                  </a:outerShdw>
                </a:effectLst>
                <a:latin typeface="Times New Roman" pitchFamily="18" charset="0"/>
              </a:rPr>
              <a:t> </a:t>
            </a:r>
            <a:r>
              <a:rPr lang="en-US" altLang="sr-Latn-RS" sz="1800" b="1" dirty="0" err="1">
                <a:effectLst>
                  <a:outerShdw blurRad="38100" dist="38100" dir="2700000" algn="tl">
                    <a:srgbClr val="000000">
                      <a:alpha val="43137"/>
                    </a:srgbClr>
                  </a:outerShdw>
                </a:effectLst>
                <a:latin typeface="Times New Roman" pitchFamily="18" charset="0"/>
              </a:rPr>
              <a:t>polistiren</a:t>
            </a:r>
            <a:r>
              <a:rPr lang="sr-Latn-CS" altLang="sr-Latn-RS" sz="1800" b="1" dirty="0">
                <a:effectLst>
                  <a:outerShdw blurRad="38100" dist="38100" dir="2700000" algn="tl">
                    <a:srgbClr val="000000">
                      <a:alpha val="43137"/>
                    </a:srgbClr>
                  </a:outerShdw>
                </a:effectLst>
                <a:latin typeface="Times New Roman" pitchFamily="18" charset="0"/>
              </a:rPr>
              <a:t> (PS)</a:t>
            </a:r>
          </a:p>
          <a:p>
            <a:pPr>
              <a:lnSpc>
                <a:spcPct val="80000"/>
              </a:lnSpc>
              <a:buFont typeface="Wingdings" panose="05000000000000000000" pitchFamily="2" charset="2"/>
              <a:buChar char="Ø"/>
            </a:pPr>
            <a:endParaRPr lang="sr-Latn-CS" altLang="sr-Latn-RS" sz="1800" b="1" dirty="0">
              <a:effectLst>
                <a:outerShdw blurRad="38100" dist="38100" dir="2700000" algn="tl">
                  <a:srgbClr val="000000">
                    <a:alpha val="43137"/>
                  </a:srgbClr>
                </a:outerShdw>
              </a:effectLst>
              <a:latin typeface="Times New Roman" pitchFamily="18" charset="0"/>
            </a:endParaRPr>
          </a:p>
          <a:p>
            <a:pPr>
              <a:lnSpc>
                <a:spcPct val="80000"/>
              </a:lnSpc>
              <a:buFont typeface="Wingdings" panose="05000000000000000000" pitchFamily="2" charset="2"/>
              <a:buChar char="Ø"/>
            </a:pPr>
            <a:r>
              <a:rPr lang="fi-FI" altLang="sr-Latn-RS" sz="1800" b="1" dirty="0" smtClean="0">
                <a:effectLst>
                  <a:outerShdw blurRad="38100" dist="38100" dir="2700000" algn="tl">
                    <a:srgbClr val="000000">
                      <a:alpha val="43137"/>
                    </a:srgbClr>
                  </a:outerShdw>
                </a:effectLst>
                <a:latin typeface="Times New Roman" pitchFamily="18" charset="0"/>
              </a:rPr>
              <a:t>RS </a:t>
            </a:r>
            <a:r>
              <a:rPr lang="fi-FI" altLang="sr-Latn-RS" sz="1800" b="1" dirty="0">
                <a:effectLst>
                  <a:outerShdw blurRad="38100" dist="38100" dir="2700000" algn="tl">
                    <a:srgbClr val="000000">
                      <a:alpha val="43137"/>
                    </a:srgbClr>
                  </a:outerShdw>
                </a:effectLst>
                <a:latin typeface="Times New Roman" pitchFamily="18" charset="0"/>
              </a:rPr>
              <a:t>ovih polimera se jasno razlikuju </a:t>
            </a:r>
            <a:endParaRPr lang="sr-Latn-CS" altLang="sr-Latn-RS" sz="1800" b="1" dirty="0">
              <a:effectLst>
                <a:outerShdw blurRad="38100" dist="38100" dir="2700000" algn="tl">
                  <a:srgbClr val="000000">
                    <a:alpha val="43137"/>
                  </a:srgbClr>
                </a:outerShdw>
              </a:effectLst>
              <a:latin typeface="Times New Roman" pitchFamily="18" charset="0"/>
            </a:endParaRPr>
          </a:p>
          <a:p>
            <a:pPr>
              <a:lnSpc>
                <a:spcPct val="80000"/>
              </a:lnSpc>
              <a:buFontTx/>
              <a:buNone/>
            </a:pPr>
            <a:endParaRPr lang="sr-Latn-CS" altLang="sr-Latn-RS" sz="1800" b="1" dirty="0">
              <a:latin typeface="Times New Roman" pitchFamily="18" charset="0"/>
            </a:endParaRPr>
          </a:p>
          <a:p>
            <a:pPr>
              <a:lnSpc>
                <a:spcPct val="80000"/>
              </a:lnSpc>
              <a:buFontTx/>
              <a:buNone/>
            </a:pPr>
            <a:endParaRPr lang="pl-PL" altLang="sr-Latn-RS" sz="2400" b="1" dirty="0">
              <a:latin typeface="Times New Roman" pitchFamily="18" charset="0"/>
            </a:endParaRPr>
          </a:p>
          <a:p>
            <a:pPr>
              <a:lnSpc>
                <a:spcPct val="80000"/>
              </a:lnSpc>
              <a:buFontTx/>
              <a:buNone/>
            </a:pPr>
            <a:endParaRPr lang="pl-PL" altLang="sr-Latn-RS" sz="24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a:p>
            <a:pPr>
              <a:lnSpc>
                <a:spcPct val="80000"/>
              </a:lnSpc>
              <a:buFontTx/>
              <a:buNone/>
            </a:pPr>
            <a:endParaRPr lang="pl-PL" altLang="sr-Latn-RS" sz="2000" b="1" dirty="0">
              <a:latin typeface="Times New Roman" pitchFamily="18" charset="0"/>
            </a:endParaRPr>
          </a:p>
        </p:txBody>
      </p:sp>
      <p:pic>
        <p:nvPicPr>
          <p:cNvPr id="63898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9170" y="2128837"/>
            <a:ext cx="3728311" cy="3662363"/>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8981" name="Rectangle 5"/>
          <p:cNvSpPr>
            <a:spLocks noChangeArrowheads="1"/>
          </p:cNvSpPr>
          <p:nvPr/>
        </p:nvSpPr>
        <p:spPr bwMode="auto">
          <a:xfrm>
            <a:off x="5414681" y="5786718"/>
            <a:ext cx="3352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pl-PL" altLang="sr-Latn-RS" b="1" dirty="0">
                <a:solidFill>
                  <a:srgbClr val="333333"/>
                </a:solidFill>
                <a:effectLst>
                  <a:outerShdw blurRad="38100" dist="38100" dir="2700000" algn="tl">
                    <a:srgbClr val="000000"/>
                  </a:outerShdw>
                </a:effectLst>
                <a:latin typeface="Times New Roman" pitchFamily="18" charset="0"/>
              </a:rPr>
              <a:t>ramanski spektri  polietilena (gore) i polipropilena (dole)</a:t>
            </a:r>
            <a:r>
              <a:rPr lang="pl-PL" altLang="sr-Latn-RS" b="1" dirty="0">
                <a:solidFill>
                  <a:srgbClr val="FF0066"/>
                </a:solidFill>
                <a:effectLst>
                  <a:outerShdw blurRad="38100" dist="38100" dir="2700000" algn="tl">
                    <a:srgbClr val="000000"/>
                  </a:outerShdw>
                </a:effectLst>
                <a:latin typeface="Times New Roman" pitchFamily="18" charset="0"/>
              </a:rPr>
              <a:t> </a:t>
            </a:r>
            <a:endParaRPr lang="en-US" altLang="sr-Latn-RS" b="1" dirty="0">
              <a:solidFill>
                <a:srgbClr val="FF0066"/>
              </a:solidFill>
              <a:effectLst>
                <a:outerShdw blurRad="38100" dist="38100" dir="2700000" algn="tl">
                  <a:srgbClr val="000000"/>
                </a:outerShdw>
              </a:effectLst>
              <a:latin typeface="Times New Roman" pitchFamily="18" charset="0"/>
            </a:endParaRPr>
          </a:p>
        </p:txBody>
      </p:sp>
      <p:sp>
        <p:nvSpPr>
          <p:cNvPr id="638993" name="AutoShape 17" descr="2Q=="/>
          <p:cNvSpPr>
            <a:spLocks noChangeAspect="1" noChangeArrowheads="1"/>
          </p:cNvSpPr>
          <p:nvPr/>
        </p:nvSpPr>
        <p:spPr bwMode="auto">
          <a:xfrm>
            <a:off x="155575" y="4603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sr-Latn-RS"/>
          </a:p>
        </p:txBody>
      </p:sp>
      <p:pic>
        <p:nvPicPr>
          <p:cNvPr id="638995" name="Picture 19" descr="Polyethylene-repeat-2D-fla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2743200"/>
            <a:ext cx="1447800" cy="13843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638997" name="Picture 21" descr="512px-Polypropylen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0" y="2743200"/>
            <a:ext cx="2057400" cy="1325563"/>
          </a:xfrm>
          <a:prstGeom prst="rect">
            <a:avLst/>
          </a:prstGeom>
          <a:noFill/>
          <a:effectLst>
            <a:glow rad="635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639006" name="Rectangle 30"/>
          <p:cNvSpPr>
            <a:spLocks noChangeArrowheads="1"/>
          </p:cNvSpPr>
          <p:nvPr/>
        </p:nvSpPr>
        <p:spPr bwMode="auto">
          <a:xfrm>
            <a:off x="914400" y="4343400"/>
            <a:ext cx="476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b="1">
                <a:solidFill>
                  <a:srgbClr val="333333"/>
                </a:solidFill>
                <a:latin typeface="Times New Roman" pitchFamily="18" charset="0"/>
              </a:rPr>
              <a:t>PE</a:t>
            </a:r>
          </a:p>
        </p:txBody>
      </p:sp>
      <p:sp>
        <p:nvSpPr>
          <p:cNvPr id="639007" name="Rectangle 31"/>
          <p:cNvSpPr>
            <a:spLocks noChangeArrowheads="1"/>
          </p:cNvSpPr>
          <p:nvPr/>
        </p:nvSpPr>
        <p:spPr bwMode="auto">
          <a:xfrm>
            <a:off x="7315200" y="1677988"/>
            <a:ext cx="476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b="1">
                <a:solidFill>
                  <a:srgbClr val="333333"/>
                </a:solidFill>
                <a:latin typeface="Times New Roman" pitchFamily="18" charset="0"/>
              </a:rPr>
              <a:t>PE</a:t>
            </a:r>
          </a:p>
        </p:txBody>
      </p:sp>
      <p:sp>
        <p:nvSpPr>
          <p:cNvPr id="639008" name="Rectangle 32"/>
          <p:cNvSpPr>
            <a:spLocks noChangeArrowheads="1"/>
          </p:cNvSpPr>
          <p:nvPr/>
        </p:nvSpPr>
        <p:spPr bwMode="auto">
          <a:xfrm>
            <a:off x="7239000" y="3582988"/>
            <a:ext cx="463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b="1">
                <a:solidFill>
                  <a:srgbClr val="333333"/>
                </a:solidFill>
                <a:latin typeface="Times New Roman" pitchFamily="18" charset="0"/>
              </a:rPr>
              <a:t>P</a:t>
            </a:r>
            <a:r>
              <a:rPr lang="sr-Latn-CS" altLang="sr-Latn-RS" b="1">
                <a:solidFill>
                  <a:srgbClr val="333333"/>
                </a:solidFill>
                <a:latin typeface="Times New Roman" pitchFamily="18" charset="0"/>
              </a:rPr>
              <a:t>P</a:t>
            </a:r>
            <a:endParaRPr lang="en-US" altLang="sr-Latn-RS" b="1">
              <a:solidFill>
                <a:srgbClr val="333333"/>
              </a:solidFill>
              <a:latin typeface="Times New Roman" pitchFamily="18" charset="0"/>
            </a:endParaRPr>
          </a:p>
        </p:txBody>
      </p:sp>
      <p:sp>
        <p:nvSpPr>
          <p:cNvPr id="639009" name="Rectangle 33"/>
          <p:cNvSpPr>
            <a:spLocks noChangeArrowheads="1"/>
          </p:cNvSpPr>
          <p:nvPr/>
        </p:nvSpPr>
        <p:spPr bwMode="auto">
          <a:xfrm>
            <a:off x="3276600" y="4343400"/>
            <a:ext cx="463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b="1">
                <a:solidFill>
                  <a:srgbClr val="333333"/>
                </a:solidFill>
                <a:latin typeface="Times New Roman" pitchFamily="18" charset="0"/>
              </a:rPr>
              <a:t>P</a:t>
            </a:r>
            <a:r>
              <a:rPr lang="sr-Latn-CS" altLang="sr-Latn-RS" b="1">
                <a:solidFill>
                  <a:srgbClr val="333333"/>
                </a:solidFill>
                <a:latin typeface="Times New Roman" pitchFamily="18" charset="0"/>
              </a:rPr>
              <a:t>P</a:t>
            </a:r>
            <a:endParaRPr lang="en-US" altLang="sr-Latn-RS" b="1">
              <a:solidFill>
                <a:srgbClr val="333333"/>
              </a:solidFill>
              <a:latin typeface="Times New Roman" pitchFamily="18" charset="0"/>
            </a:endParaRPr>
          </a:p>
        </p:txBody>
      </p:sp>
      <p:pic>
        <p:nvPicPr>
          <p:cNvPr id="639016" name="Picture 40" descr="File:PET.sv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975" y="4926947"/>
            <a:ext cx="2266950" cy="1266825"/>
          </a:xfrm>
          <a:prstGeom prst="rect">
            <a:avLst/>
          </a:prstGeom>
          <a:noFill/>
          <a:effectLst>
            <a:glow rad="635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639017" name="Rectangle 41"/>
          <p:cNvSpPr>
            <a:spLocks noChangeArrowheads="1"/>
          </p:cNvSpPr>
          <p:nvPr/>
        </p:nvSpPr>
        <p:spPr bwMode="auto">
          <a:xfrm>
            <a:off x="2667000" y="5791200"/>
            <a:ext cx="62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sr-Latn-RS" b="1">
                <a:solidFill>
                  <a:srgbClr val="333333"/>
                </a:solidFill>
                <a:latin typeface="Times New Roman" pitchFamily="18" charset="0"/>
              </a:rPr>
              <a:t>PE</a:t>
            </a:r>
            <a:r>
              <a:rPr lang="sr-Latn-CS" altLang="sr-Latn-RS" b="1">
                <a:solidFill>
                  <a:srgbClr val="333333"/>
                </a:solidFill>
                <a:latin typeface="Times New Roman" pitchFamily="18" charset="0"/>
              </a:rPr>
              <a:t>T</a:t>
            </a:r>
            <a:endParaRPr lang="en-US" altLang="sr-Latn-RS" b="1">
              <a:solidFill>
                <a:srgbClr val="333333"/>
              </a:solidFill>
              <a:latin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23" name="Rectangle 3"/>
          <p:cNvSpPr>
            <a:spLocks noGrp="1" noChangeArrowheads="1"/>
          </p:cNvSpPr>
          <p:nvPr>
            <p:ph type="body" idx="1"/>
          </p:nvPr>
        </p:nvSpPr>
        <p:spPr>
          <a:xfrm>
            <a:off x="179294" y="381000"/>
            <a:ext cx="4800600" cy="4724400"/>
          </a:xfrm>
        </p:spPr>
        <p:txBody>
          <a:bodyPr/>
          <a:lstStyle/>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pomoću </a:t>
            </a:r>
            <a:r>
              <a:rPr lang="sr-Latn-CS" altLang="sr-Latn-RS" sz="2000" b="1" dirty="0">
                <a:solidFill>
                  <a:srgbClr val="333333"/>
                </a:solidFill>
                <a:effectLst>
                  <a:outerShdw blurRad="38100" dist="38100" dir="2700000" algn="tl">
                    <a:srgbClr val="000000"/>
                  </a:outerShdw>
                </a:effectLst>
                <a:latin typeface="Times New Roman" pitchFamily="18" charset="0"/>
              </a:rPr>
              <a:t>RS mogu se pratiti </a:t>
            </a:r>
            <a:r>
              <a:rPr lang="sr-Latn-CS" altLang="sr-Latn-RS" sz="2000" b="1" dirty="0">
                <a:solidFill>
                  <a:srgbClr val="FF0066"/>
                </a:solidFill>
                <a:effectLst>
                  <a:outerShdw blurRad="38100" dist="38100" dir="2700000" algn="tl">
                    <a:srgbClr val="000000"/>
                  </a:outerShdw>
                </a:effectLst>
                <a:latin typeface="Times New Roman" pitchFamily="18" charset="0"/>
              </a:rPr>
              <a:t>polimerizacija </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kao i degradacija polimera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FF0066"/>
                </a:solidFill>
                <a:effectLst>
                  <a:outerShdw blurRad="38100" dist="38100" dir="2700000" algn="tl">
                    <a:srgbClr val="000000"/>
                  </a:outerShdw>
                </a:effectLst>
                <a:latin typeface="Times New Roman" pitchFamily="18" charset="0"/>
              </a:rPr>
              <a:t>polimerizacija </a:t>
            </a:r>
            <a:r>
              <a:rPr lang="sr-Latn-CS" altLang="sr-Latn-RS" sz="2000" b="1" dirty="0">
                <a:solidFill>
                  <a:srgbClr val="FF0066"/>
                </a:solidFill>
                <a:effectLst>
                  <a:outerShdw blurRad="38100" dist="38100" dir="2700000" algn="tl">
                    <a:srgbClr val="000000"/>
                  </a:outerShdw>
                </a:effectLst>
                <a:latin typeface="Times New Roman" pitchFamily="18" charset="0"/>
              </a:rPr>
              <a:t>mononmera</a:t>
            </a:r>
            <a:r>
              <a:rPr lang="sr-Latn-CS" altLang="sr-Latn-RS" sz="2000" b="1" dirty="0">
                <a:solidFill>
                  <a:srgbClr val="333333"/>
                </a:solidFill>
                <a:effectLst>
                  <a:outerShdw blurRad="38100" dist="38100" dir="2700000" algn="tl">
                    <a:srgbClr val="000000"/>
                  </a:outerShdw>
                </a:effectLst>
                <a:latin typeface="Times New Roman" pitchFamily="18" charset="0"/>
              </a:rPr>
              <a:t> praćena je skoro </a:t>
            </a:r>
            <a:r>
              <a:rPr lang="sr-Latn-CS" altLang="sr-Latn-RS" sz="2000" b="1" dirty="0" smtClean="0">
                <a:solidFill>
                  <a:srgbClr val="333333"/>
                </a:solidFill>
                <a:effectLst>
                  <a:outerShdw blurRad="38100" dist="38100" dir="2700000" algn="tl">
                    <a:srgbClr val="000000"/>
                  </a:outerShdw>
                </a:effectLst>
                <a:latin typeface="Times New Roman" pitchFamily="18" charset="0"/>
              </a:rPr>
              <a:t>uvek </a:t>
            </a:r>
            <a:r>
              <a:rPr lang="sr-Latn-CS" altLang="sr-Latn-RS" sz="2000" b="1" dirty="0">
                <a:solidFill>
                  <a:srgbClr val="FF0066"/>
                </a:solidFill>
                <a:effectLst>
                  <a:outerShdw blurRad="38100" dist="38100" dir="2700000" algn="tl">
                    <a:srgbClr val="000000"/>
                  </a:outerShdw>
                </a:effectLst>
                <a:latin typeface="Times New Roman" pitchFamily="18" charset="0"/>
              </a:rPr>
              <a:t>gubljenjem  dvostruke  veze</a:t>
            </a:r>
            <a:r>
              <a:rPr lang="sr-Latn-CS" altLang="sr-Latn-RS" sz="2000" b="1" dirty="0">
                <a:solidFill>
                  <a:srgbClr val="333333"/>
                </a:solidFill>
                <a:effectLst>
                  <a:outerShdw blurRad="38100" dist="38100" dir="2700000" algn="tl">
                    <a:srgbClr val="000000"/>
                  </a:outerShdw>
                </a:effectLst>
                <a:latin typeface="Times New Roman" pitchFamily="18" charset="0"/>
              </a:rPr>
              <a:t> ( npr. u </a:t>
            </a:r>
            <a:r>
              <a:rPr lang="sr-Latn-CS" altLang="sr-Latn-RS" sz="2000" b="1" dirty="0" smtClean="0">
                <a:solidFill>
                  <a:srgbClr val="333333"/>
                </a:solidFill>
                <a:effectLst>
                  <a:outerShdw blurRad="38100" dist="38100" dir="2700000" algn="tl">
                    <a:srgbClr val="000000"/>
                  </a:outerShdw>
                </a:effectLst>
                <a:latin typeface="Times New Roman" pitchFamily="18" charset="0"/>
              </a:rPr>
              <a:t>polietilenu </a:t>
            </a:r>
            <a:r>
              <a:rPr lang="sr-Latn-CS" altLang="sr-Latn-RS" sz="2000" b="1" dirty="0">
                <a:solidFill>
                  <a:srgbClr val="333333"/>
                </a:solidFill>
                <a:effectLst>
                  <a:outerShdw blurRad="38100" dist="38100" dir="2700000" algn="tl">
                    <a:srgbClr val="000000"/>
                  </a:outerShdw>
                </a:effectLst>
                <a:latin typeface="Times New Roman" pitchFamily="18" charset="0"/>
              </a:rPr>
              <a:t>se sa strukture H</a:t>
            </a:r>
            <a:r>
              <a:rPr lang="sr-Latn-CS" altLang="sr-Latn-RS" sz="2000" b="1" baseline="-25000" dirty="0">
                <a:solidFill>
                  <a:srgbClr val="333333"/>
                </a:solidFill>
                <a:effectLst>
                  <a:outerShdw blurRad="38100" dist="38100" dir="2700000" algn="tl">
                    <a:srgbClr val="000000"/>
                  </a:outerShdw>
                </a:effectLst>
                <a:latin typeface="Times New Roman" pitchFamily="18" charset="0"/>
              </a:rPr>
              <a:t>2</a:t>
            </a:r>
            <a:r>
              <a:rPr lang="sr-Latn-CS" altLang="sr-Latn-RS" sz="2000" b="1" dirty="0">
                <a:solidFill>
                  <a:srgbClr val="333333"/>
                </a:solidFill>
                <a:effectLst>
                  <a:outerShdw blurRad="38100" dist="38100" dir="2700000" algn="tl">
                    <a:srgbClr val="000000"/>
                  </a:outerShdw>
                </a:effectLst>
                <a:latin typeface="Times New Roman" pitchFamily="18" charset="0"/>
              </a:rPr>
              <a:t>C=CH</a:t>
            </a:r>
            <a:r>
              <a:rPr lang="sr-Latn-CS" altLang="sr-Latn-RS" sz="2000" b="1" baseline="-25000" dirty="0">
                <a:solidFill>
                  <a:srgbClr val="333333"/>
                </a:solidFill>
                <a:effectLst>
                  <a:outerShdw blurRad="38100" dist="38100" dir="2700000" algn="tl">
                    <a:srgbClr val="000000"/>
                  </a:outerShdw>
                </a:effectLst>
                <a:latin typeface="Times New Roman" pitchFamily="18" charset="0"/>
              </a:rPr>
              <a:t>2 </a:t>
            </a:r>
            <a:r>
              <a:rPr lang="sr-Latn-CS" altLang="sr-Latn-RS" sz="2000" b="1" baseline="-25000"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prelazi na strukturu</a:t>
            </a:r>
            <a:r>
              <a:rPr lang="sr-Latn-CS" altLang="sr-Latn-RS" sz="2000" b="1" baseline="-25000"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(CH</a:t>
            </a:r>
            <a:r>
              <a:rPr lang="sr-Latn-CS" altLang="sr-Latn-RS" sz="2000" b="1" baseline="-25000" dirty="0">
                <a:solidFill>
                  <a:srgbClr val="333333"/>
                </a:solidFill>
                <a:effectLst>
                  <a:outerShdw blurRad="38100" dist="38100" dir="2700000" algn="tl">
                    <a:srgbClr val="000000"/>
                  </a:outerShdw>
                </a:effectLst>
                <a:latin typeface="Times New Roman" pitchFamily="18" charset="0"/>
              </a:rPr>
              <a:t>2</a:t>
            </a:r>
            <a:r>
              <a:rPr lang="sr-Latn-CS" altLang="sr-Latn-RS" sz="2000" b="1" dirty="0">
                <a:solidFill>
                  <a:srgbClr val="333333"/>
                </a:solidFill>
                <a:effectLst>
                  <a:outerShdw blurRad="38100" dist="38100" dir="2700000" algn="tl">
                    <a:srgbClr val="000000"/>
                  </a:outerShdw>
                </a:effectLst>
                <a:latin typeface="Times New Roman" pitchFamily="18" charset="0"/>
              </a:rPr>
              <a:t>)</a:t>
            </a:r>
            <a:r>
              <a:rPr lang="sr-Latn-CS" altLang="sr-Latn-RS" sz="2000" b="1" baseline="-25000" dirty="0">
                <a:solidFill>
                  <a:srgbClr val="333333"/>
                </a:solidFill>
                <a:effectLst>
                  <a:outerShdw blurRad="38100" dist="38100" dir="2700000" algn="tl">
                    <a:srgbClr val="000000"/>
                  </a:outerShdw>
                </a:effectLst>
                <a:latin typeface="Times New Roman" pitchFamily="18" charset="0"/>
              </a:rPr>
              <a:t>n</a:t>
            </a:r>
            <a:r>
              <a:rPr lang="sr-Latn-CS" altLang="sr-Latn-RS" sz="2000" b="1" dirty="0">
                <a:solidFill>
                  <a:srgbClr val="333333"/>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u </a:t>
            </a:r>
            <a:r>
              <a:rPr lang="sr-Latn-CS" altLang="sr-Latn-RS" sz="2000" b="1" dirty="0">
                <a:solidFill>
                  <a:srgbClr val="333333"/>
                </a:solidFill>
                <a:effectLst>
                  <a:outerShdw blurRad="38100" dist="38100" dir="2700000" algn="tl">
                    <a:srgbClr val="000000"/>
                  </a:outerShdw>
                </a:effectLst>
                <a:latin typeface="Times New Roman" pitchFamily="18" charset="0"/>
              </a:rPr>
              <a:t>oblasti </a:t>
            </a:r>
            <a:r>
              <a:rPr lang="sr-Latn-CS" altLang="sr-Latn-RS" sz="2000" b="1" dirty="0">
                <a:solidFill>
                  <a:srgbClr val="FF0066"/>
                </a:solidFill>
                <a:effectLst>
                  <a:outerShdw blurRad="38100" dist="38100" dir="2700000" algn="tl">
                    <a:srgbClr val="000000"/>
                  </a:outerShdw>
                </a:effectLst>
                <a:latin typeface="Times New Roman" pitchFamily="18" charset="0"/>
              </a:rPr>
              <a:t>1650 cm</a:t>
            </a:r>
            <a:r>
              <a:rPr lang="sr-Latn-CS" altLang="sr-Latn-RS" sz="2000" b="1" baseline="30000" dirty="0">
                <a:solidFill>
                  <a:srgbClr val="FF0066"/>
                </a:solidFill>
                <a:effectLst>
                  <a:outerShdw blurRad="38100" dist="38100" dir="2700000" algn="tl">
                    <a:srgbClr val="000000"/>
                  </a:outerShdw>
                </a:effectLst>
                <a:latin typeface="Times New Roman" pitchFamily="18" charset="0"/>
              </a:rPr>
              <a:t>-1</a:t>
            </a:r>
            <a:r>
              <a:rPr lang="sr-Latn-CS" altLang="sr-Latn-RS" sz="2000" b="1" dirty="0">
                <a:solidFill>
                  <a:srgbClr val="FF0066"/>
                </a:solidFill>
                <a:effectLst>
                  <a:outerShdw blurRad="38100" dist="38100" dir="2700000" algn="tl">
                    <a:srgbClr val="000000"/>
                  </a:outerShdw>
                </a:effectLst>
                <a:latin typeface="Times New Roman" pitchFamily="18" charset="0"/>
              </a:rPr>
              <a:t> traka C=C</a:t>
            </a:r>
            <a:r>
              <a:rPr lang="sr-Latn-CS" altLang="sr-Latn-RS" sz="2000" b="1" dirty="0">
                <a:solidFill>
                  <a:srgbClr val="333333"/>
                </a:solidFill>
                <a:effectLst>
                  <a:outerShdw blurRad="38100" dist="38100" dir="2700000" algn="tl">
                    <a:srgbClr val="000000"/>
                  </a:outerShdw>
                </a:effectLst>
                <a:latin typeface="Times New Roman" pitchFamily="18" charset="0"/>
              </a:rPr>
              <a:t> veze se ne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“meša” sa trakama drugih veza što daje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mogućnost da se polimerizacija jasno </a:t>
            </a:r>
            <a:r>
              <a:rPr lang="sr-Latn-CS" altLang="sr-Latn-RS" sz="2000" b="1" dirty="0" smtClean="0">
                <a:solidFill>
                  <a:srgbClr val="333333"/>
                </a:solidFill>
                <a:effectLst>
                  <a:outerShdw blurRad="38100" dist="38100" dir="2700000" algn="tl">
                    <a:srgbClr val="000000"/>
                  </a:outerShdw>
                </a:effectLst>
                <a:latin typeface="Times New Roman" pitchFamily="18" charset="0"/>
              </a:rPr>
              <a:t>može  </a:t>
            </a:r>
            <a:r>
              <a:rPr lang="sr-Latn-CS" altLang="sr-Latn-RS" sz="2000" b="1" dirty="0">
                <a:solidFill>
                  <a:srgbClr val="333333"/>
                </a:solidFill>
                <a:effectLst>
                  <a:outerShdw blurRad="38100" dist="38100" dir="2700000" algn="tl">
                    <a:srgbClr val="000000"/>
                  </a:outerShdw>
                </a:effectLst>
                <a:latin typeface="Times New Roman" pitchFamily="18" charset="0"/>
              </a:rPr>
              <a:t>pratiti preko date trake koja nestaje kako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proces polimerizacije napreduje</a:t>
            </a: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2000" dirty="0"/>
          </a:p>
        </p:txBody>
      </p:sp>
      <p:pic>
        <p:nvPicPr>
          <p:cNvPr id="8499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609600"/>
            <a:ext cx="3857625" cy="54959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49925" name="Rectangle 5"/>
          <p:cNvSpPr>
            <a:spLocks noChangeArrowheads="1"/>
          </p:cNvSpPr>
          <p:nvPr/>
        </p:nvSpPr>
        <p:spPr bwMode="auto">
          <a:xfrm>
            <a:off x="1770529" y="4876800"/>
            <a:ext cx="32766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sz="1600" b="1" dirty="0">
                <a:solidFill>
                  <a:srgbClr val="333333"/>
                </a:solidFill>
                <a:effectLst>
                  <a:outerShdw blurRad="38100" dist="38100" dir="2700000" algn="tl">
                    <a:srgbClr val="000000"/>
                  </a:outerShdw>
                </a:effectLst>
                <a:latin typeface="Times New Roman" pitchFamily="18" charset="0"/>
              </a:rPr>
              <a:t>a): IC spektar monomera; b) ramanski spektar monomera; </a:t>
            </a:r>
          </a:p>
          <a:p>
            <a:r>
              <a:rPr lang="sr-Latn-CS" altLang="sr-Latn-RS" sz="1600" b="1" dirty="0">
                <a:solidFill>
                  <a:srgbClr val="333333"/>
                </a:solidFill>
                <a:effectLst>
                  <a:outerShdw blurRad="38100" dist="38100" dir="2700000" algn="tl">
                    <a:srgbClr val="000000"/>
                  </a:outerShdw>
                </a:effectLst>
                <a:latin typeface="Times New Roman" pitchFamily="18" charset="0"/>
              </a:rPr>
              <a:t>c) IC spektar delimično polimerizovanog monomera; </a:t>
            </a:r>
          </a:p>
          <a:p>
            <a:r>
              <a:rPr lang="sr-Latn-CS" altLang="sr-Latn-RS" sz="1600" b="1" dirty="0">
                <a:solidFill>
                  <a:srgbClr val="333333"/>
                </a:solidFill>
                <a:effectLst>
                  <a:outerShdw blurRad="38100" dist="38100" dir="2700000" algn="tl">
                    <a:srgbClr val="000000"/>
                  </a:outerShdw>
                </a:effectLst>
                <a:latin typeface="Times New Roman" pitchFamily="18" charset="0"/>
              </a:rPr>
              <a:t>d) ramanski spektar delimično polimerizovanog monomera</a:t>
            </a:r>
          </a:p>
          <a:p>
            <a:endParaRPr lang="en-US" altLang="sr-Latn-RS" sz="1600" b="1" dirty="0">
              <a:solidFill>
                <a:srgbClr val="333333"/>
              </a:solidFill>
              <a:effectLst>
                <a:outerShdw blurRad="38100" dist="38100" dir="2700000" algn="tl">
                  <a:srgbClr val="000000"/>
                </a:outerShdw>
              </a:effectLst>
              <a:latin typeface="Times New Roman" pitchFamily="18" charset="0"/>
            </a:endParaRPr>
          </a:p>
        </p:txBody>
      </p:sp>
      <p:sp>
        <p:nvSpPr>
          <p:cNvPr id="849926" name="AutoShape 6"/>
          <p:cNvSpPr>
            <a:spLocks noChangeArrowheads="1"/>
          </p:cNvSpPr>
          <p:nvPr/>
        </p:nvSpPr>
        <p:spPr bwMode="auto">
          <a:xfrm>
            <a:off x="4495800" y="5334000"/>
            <a:ext cx="457200" cy="333375"/>
          </a:xfrm>
          <a:prstGeom prst="rightArrow">
            <a:avLst>
              <a:gd name="adj1" fmla="val 50000"/>
              <a:gd name="adj2" fmla="val 34286"/>
            </a:avLst>
          </a:prstGeom>
          <a:solidFill>
            <a:srgbClr val="4D4D4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849927" name="Oval 7"/>
          <p:cNvSpPr>
            <a:spLocks noChangeArrowheads="1"/>
          </p:cNvSpPr>
          <p:nvPr/>
        </p:nvSpPr>
        <p:spPr bwMode="auto">
          <a:xfrm>
            <a:off x="5867400" y="914400"/>
            <a:ext cx="304800" cy="32004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849923">
                                            <p:txEl>
                                              <p:pRg st="0" end="0"/>
                                            </p:txEl>
                                          </p:spTgt>
                                        </p:tgtEl>
                                        <p:attrNameLst>
                                          <p:attrName>style.visibility</p:attrName>
                                        </p:attrNameLst>
                                      </p:cBhvr>
                                      <p:to>
                                        <p:strVal val="visible"/>
                                      </p:to>
                                    </p:set>
                                    <p:animEffect transition="in" filter="strips(downLeft)">
                                      <p:cBhvr>
                                        <p:cTn id="7" dur="500"/>
                                        <p:tgtEl>
                                          <p:spTgt spid="849923">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849923">
                                            <p:txEl>
                                              <p:pRg st="2" end="2"/>
                                            </p:txEl>
                                          </p:spTgt>
                                        </p:tgtEl>
                                        <p:attrNameLst>
                                          <p:attrName>style.visibility</p:attrName>
                                        </p:attrNameLst>
                                      </p:cBhvr>
                                      <p:to>
                                        <p:strVal val="visible"/>
                                      </p:to>
                                    </p:set>
                                    <p:animEffect transition="in" filter="strips(downLeft)">
                                      <p:cBhvr>
                                        <p:cTn id="10" dur="500"/>
                                        <p:tgtEl>
                                          <p:spTgt spid="849923">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849923">
                                            <p:txEl>
                                              <p:pRg st="4" end="4"/>
                                            </p:txEl>
                                          </p:spTgt>
                                        </p:tgtEl>
                                        <p:attrNameLst>
                                          <p:attrName>style.visibility</p:attrName>
                                        </p:attrNameLst>
                                      </p:cBhvr>
                                      <p:to>
                                        <p:strVal val="visible"/>
                                      </p:to>
                                    </p:set>
                                    <p:animEffect transition="in" filter="wipe(down)">
                                      <p:cBhvr>
                                        <p:cTn id="15" dur="500"/>
                                        <p:tgtEl>
                                          <p:spTgt spid="8499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042" name="Rectangle 2"/>
          <p:cNvSpPr>
            <a:spLocks noGrp="1" noChangeArrowheads="1"/>
          </p:cNvSpPr>
          <p:nvPr>
            <p:ph type="body" idx="1"/>
          </p:nvPr>
        </p:nvSpPr>
        <p:spPr>
          <a:xfrm>
            <a:off x="152400" y="381000"/>
            <a:ext cx="3581400" cy="4343400"/>
          </a:xfrm>
        </p:spPr>
        <p:txBody>
          <a:bodyPr/>
          <a:lstStyle/>
          <a:p>
            <a:pPr>
              <a:buFont typeface="Wingdings" panose="05000000000000000000" pitchFamily="2" charset="2"/>
              <a:buChar char="Ø"/>
            </a:pPr>
            <a:endParaRPr lang="sr-Latn-CS" altLang="sr-Latn-RS" sz="2800" b="1" dirty="0">
              <a:solidFill>
                <a:srgbClr val="FF0066"/>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en-US" altLang="sr-Latn-RS" sz="2000" b="1" dirty="0" err="1" smtClean="0">
                <a:solidFill>
                  <a:srgbClr val="333333"/>
                </a:solidFill>
                <a:effectLst>
                  <a:outerShdw blurRad="38100" dist="38100" dir="2700000" algn="tl">
                    <a:srgbClr val="000000"/>
                  </a:outerShdw>
                </a:effectLst>
                <a:latin typeface="Times New Roman" pitchFamily="18" charset="0"/>
              </a:rPr>
              <a:t>dvostruka</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veza</a:t>
            </a:r>
            <a:r>
              <a:rPr lang="en-US" altLang="sr-Latn-RS" sz="2000" b="1" dirty="0">
                <a:solidFill>
                  <a:srgbClr val="333333"/>
                </a:solidFill>
                <a:effectLst>
                  <a:outerShdw blurRad="38100" dist="38100" dir="2700000" algn="tl">
                    <a:srgbClr val="000000"/>
                  </a:outerShdw>
                </a:effectLst>
                <a:latin typeface="Times New Roman" pitchFamily="18" charset="0"/>
              </a:rPr>
              <a:t> u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akrilatima</a:t>
            </a:r>
            <a:r>
              <a:rPr lang="en-US" altLang="sr-Latn-RS" sz="2000" b="1" dirty="0">
                <a:solidFill>
                  <a:srgbClr val="333333"/>
                </a:solidFill>
                <a:effectLst>
                  <a:outerShdw blurRad="38100" dist="38100" dir="2700000" algn="tl">
                    <a:srgbClr val="000000"/>
                  </a:outerShdw>
                </a:effectLst>
                <a:latin typeface="Times New Roman" pitchFamily="18" charset="0"/>
              </a:rPr>
              <a:t> je </a:t>
            </a:r>
            <a:r>
              <a:rPr lang="en-US" altLang="sr-Latn-RS" sz="2000" b="1" dirty="0" err="1">
                <a:solidFill>
                  <a:srgbClr val="333333"/>
                </a:solidFill>
                <a:effectLst>
                  <a:outerShdw blurRad="38100" dist="38100" dir="2700000" algn="tl">
                    <a:srgbClr val="000000"/>
                  </a:outerShdw>
                </a:effectLst>
                <a:latin typeface="Times New Roman" pitchFamily="18" charset="0"/>
              </a:rPr>
              <a:t>izuzetno</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jaka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kako</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p</a:t>
            </a:r>
            <a:r>
              <a:rPr lang="en-US" altLang="sr-Latn-RS" sz="2000" b="1" dirty="0" err="1" smtClean="0">
                <a:solidFill>
                  <a:srgbClr val="333333"/>
                </a:solidFill>
                <a:effectLst>
                  <a:outerShdw blurRad="38100" dist="38100" dir="2700000" algn="tl">
                    <a:srgbClr val="000000"/>
                  </a:outerShdw>
                </a:effectLst>
                <a:latin typeface="Times New Roman" pitchFamily="18" charset="0"/>
              </a:rPr>
              <a:t>olimerizacija</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napreduje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intenzitet</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ove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trake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opada</a:t>
            </a:r>
            <a:r>
              <a:rPr lang="en-US" altLang="sr-Latn-RS" sz="2000" b="1" dirty="0">
                <a:solidFill>
                  <a:srgbClr val="333333"/>
                </a:solidFill>
                <a:effectLst>
                  <a:outerShdw blurRad="38100" dist="38100" dir="2700000" algn="tl">
                    <a:srgbClr val="000000"/>
                  </a:outerShdw>
                </a:effectLst>
                <a:latin typeface="Times New Roman" pitchFamily="18" charset="0"/>
              </a:rPr>
              <a:t> </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kod </a:t>
            </a:r>
            <a:r>
              <a:rPr lang="pl-PL" altLang="sr-Latn-RS" sz="2000" b="1" dirty="0">
                <a:solidFill>
                  <a:srgbClr val="333333"/>
                </a:solidFill>
                <a:effectLst>
                  <a:outerShdw blurRad="38100" dist="38100" dir="2700000" algn="tl">
                    <a:srgbClr val="000000"/>
                  </a:outerShdw>
                </a:effectLst>
                <a:latin typeface="Times New Roman" pitchFamily="18" charset="0"/>
              </a:rPr>
              <a:t>emulzija na bazi </a:t>
            </a:r>
            <a:r>
              <a:rPr lang="pl-PL"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akrilata promena u </a:t>
            </a:r>
            <a:r>
              <a:rPr lang="pl-PL" altLang="sr-Latn-RS" sz="2000" b="1" dirty="0" smtClean="0">
                <a:solidFill>
                  <a:srgbClr val="333333"/>
                </a:solidFill>
                <a:effectLst>
                  <a:outerShdw blurRad="38100" dist="38100" dir="2700000" algn="tl">
                    <a:srgbClr val="000000"/>
                  </a:outerShdw>
                </a:effectLst>
                <a:latin typeface="Times New Roman" pitchFamily="18" charset="0"/>
              </a:rPr>
              <a:t>vezi  </a:t>
            </a:r>
            <a:r>
              <a:rPr lang="pl-PL" altLang="sr-Latn-RS" sz="2000" b="1" dirty="0">
                <a:solidFill>
                  <a:srgbClr val="333333"/>
                </a:solidFill>
                <a:effectLst>
                  <a:outerShdw blurRad="38100" dist="38100" dir="2700000" algn="tl">
                    <a:srgbClr val="000000"/>
                  </a:outerShdw>
                </a:effectLst>
                <a:latin typeface="Times New Roman" pitchFamily="18" charset="0"/>
              </a:rPr>
              <a:t>C=C na 1665cm</a:t>
            </a:r>
            <a:r>
              <a:rPr lang="pl-PL" altLang="sr-Latn-RS" sz="2000" b="1" baseline="30000" dirty="0">
                <a:solidFill>
                  <a:srgbClr val="333333"/>
                </a:solidFill>
                <a:effectLst>
                  <a:outerShdw blurRad="38100" dist="38100" dir="2700000" algn="tl">
                    <a:srgbClr val="000000"/>
                  </a:outerShdw>
                </a:effectLst>
                <a:latin typeface="Times New Roman" pitchFamily="18" charset="0"/>
              </a:rPr>
              <a:t>-1</a:t>
            </a:r>
            <a:r>
              <a:rPr lang="pl-PL" altLang="sr-Latn-RS" sz="2000" b="1" dirty="0">
                <a:solidFill>
                  <a:srgbClr val="333333"/>
                </a:solidFill>
                <a:effectLst>
                  <a:outerShdw blurRad="38100" dist="38100" dir="2700000" algn="tl">
                    <a:srgbClr val="000000"/>
                  </a:outerShdw>
                </a:effectLst>
                <a:latin typeface="Times New Roman" pitchFamily="18" charset="0"/>
              </a:rPr>
              <a:t> </a:t>
            </a:r>
            <a:r>
              <a:rPr lang="pl-PL" altLang="sr-Latn-RS" sz="2000" b="1" dirty="0" smtClean="0">
                <a:solidFill>
                  <a:srgbClr val="333333"/>
                </a:solidFill>
                <a:effectLst>
                  <a:outerShdw blurRad="38100" dist="38100" dir="2700000" algn="tl">
                    <a:srgbClr val="000000"/>
                  </a:outerShdw>
                </a:effectLst>
                <a:latin typeface="Times New Roman" pitchFamily="18" charset="0"/>
              </a:rPr>
              <a:t>(</a:t>
            </a:r>
            <a:r>
              <a:rPr lang="pl-PL" altLang="sr-Latn-RS" sz="2000" b="1" dirty="0">
                <a:solidFill>
                  <a:srgbClr val="333333"/>
                </a:solidFill>
                <a:effectLst>
                  <a:outerShdw blurRad="38100" dist="38100" dir="2700000" algn="tl">
                    <a:srgbClr val="000000"/>
                  </a:outerShdw>
                </a:effectLst>
                <a:latin typeface="Times New Roman" pitchFamily="18" charset="0"/>
              </a:rPr>
              <a:t>v. sliku) je jasna </a:t>
            </a:r>
          </a:p>
          <a:p>
            <a:pPr>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p:txBody>
      </p:sp>
      <p:pic>
        <p:nvPicPr>
          <p:cNvPr id="8550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1752600"/>
            <a:ext cx="5019675" cy="3132138"/>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5050" name="Rectangle 10"/>
          <p:cNvSpPr>
            <a:spLocks noChangeArrowheads="1"/>
          </p:cNvSpPr>
          <p:nvPr/>
        </p:nvSpPr>
        <p:spPr bwMode="auto">
          <a:xfrm>
            <a:off x="4267200" y="5029200"/>
            <a:ext cx="4572000"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spcBef>
                <a:spcPct val="20000"/>
              </a:spcBef>
            </a:pPr>
            <a:r>
              <a:rPr lang="pl-PL" altLang="sr-Latn-RS" b="1">
                <a:solidFill>
                  <a:srgbClr val="FF0066"/>
                </a:solidFill>
                <a:effectLst>
                  <a:outerShdw blurRad="38100" dist="38100" dir="2700000" algn="tl">
                    <a:srgbClr val="000000"/>
                  </a:outerShdw>
                </a:effectLst>
                <a:latin typeface="Times New Roman" pitchFamily="18" charset="0"/>
              </a:rPr>
              <a:t>NIR ramanski spektar uljane emulzije (gore)</a:t>
            </a:r>
          </a:p>
          <a:p>
            <a:pPr>
              <a:lnSpc>
                <a:spcPct val="80000"/>
              </a:lnSpc>
              <a:spcBef>
                <a:spcPct val="20000"/>
              </a:spcBef>
            </a:pPr>
            <a:r>
              <a:rPr lang="pl-PL" altLang="sr-Latn-RS" b="1">
                <a:solidFill>
                  <a:srgbClr val="FF0066"/>
                </a:solidFill>
                <a:effectLst>
                  <a:outerShdw blurRad="38100" dist="38100" dir="2700000" algn="tl">
                    <a:srgbClr val="000000"/>
                  </a:outerShdw>
                </a:effectLst>
                <a:latin typeface="Times New Roman" pitchFamily="18" charset="0"/>
              </a:rPr>
              <a:t>i čistog ulja (dole)</a:t>
            </a:r>
          </a:p>
        </p:txBody>
      </p:sp>
      <p:sp>
        <p:nvSpPr>
          <p:cNvPr id="855051" name="Oval 11"/>
          <p:cNvSpPr>
            <a:spLocks noChangeArrowheads="1"/>
          </p:cNvSpPr>
          <p:nvPr/>
        </p:nvSpPr>
        <p:spPr bwMode="auto">
          <a:xfrm>
            <a:off x="4876800" y="2057400"/>
            <a:ext cx="762000" cy="2514600"/>
          </a:xfrm>
          <a:prstGeom prst="ellipse">
            <a:avLst/>
          </a:prstGeom>
          <a:noFill/>
          <a:ln w="12700">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7" name="Rectangle 3"/>
          <p:cNvSpPr>
            <a:spLocks noGrp="1" noChangeArrowheads="1"/>
          </p:cNvSpPr>
          <p:nvPr>
            <p:ph type="body" idx="1"/>
          </p:nvPr>
        </p:nvSpPr>
        <p:spPr>
          <a:xfrm>
            <a:off x="457200" y="762000"/>
            <a:ext cx="8077200" cy="3657600"/>
          </a:xfrm>
        </p:spPr>
        <p:txBody>
          <a:bodyPr/>
          <a:lstStyle/>
          <a:p>
            <a:pPr>
              <a:lnSpc>
                <a:spcPct val="90000"/>
              </a:lnSpc>
              <a:buFont typeface="Wingdings" panose="05000000000000000000" pitchFamily="2" charset="2"/>
              <a:buChar char="Ø"/>
            </a:pPr>
            <a:r>
              <a:rPr lang="sr-Latn-CS" altLang="sr-Latn-RS" sz="2800" b="1" dirty="0" smtClean="0">
                <a:solidFill>
                  <a:srgbClr val="333333"/>
                </a:solidFill>
                <a:effectLst>
                  <a:outerShdw blurRad="38100" dist="38100" dir="2700000" algn="tl">
                    <a:srgbClr val="000000"/>
                  </a:outerShdw>
                </a:effectLst>
                <a:latin typeface="Times New Roman" pitchFamily="18" charset="0"/>
              </a:rPr>
              <a:t>polimeri </a:t>
            </a:r>
            <a:r>
              <a:rPr lang="sr-Latn-CS" altLang="sr-Latn-RS" sz="2800" b="1" dirty="0">
                <a:solidFill>
                  <a:srgbClr val="333333"/>
                </a:solidFill>
                <a:effectLst>
                  <a:outerShdw blurRad="38100" dist="38100" dir="2700000" algn="tl">
                    <a:srgbClr val="000000"/>
                  </a:outerShdw>
                </a:effectLst>
                <a:latin typeface="Times New Roman" pitchFamily="18" charset="0"/>
              </a:rPr>
              <a:t>mogu, kao i neorganski  molekuli, imati </a:t>
            </a:r>
            <a:r>
              <a:rPr lang="sr-Latn-CS" altLang="sr-Latn-RS" sz="2800" b="1" dirty="0" smtClean="0">
                <a:solidFill>
                  <a:srgbClr val="333333"/>
                </a:solidFill>
                <a:effectLst>
                  <a:outerShdw blurRad="38100" dist="38100" dir="2700000" algn="tl">
                    <a:srgbClr val="000000"/>
                  </a:outerShdw>
                </a:effectLst>
                <a:latin typeface="Times New Roman" pitchFamily="18" charset="0"/>
              </a:rPr>
              <a:t>   </a:t>
            </a:r>
            <a:r>
              <a:rPr lang="sr-Latn-CS" altLang="sr-Latn-RS" sz="2800" b="1" dirty="0">
                <a:solidFill>
                  <a:srgbClr val="333333"/>
                </a:solidFill>
                <a:effectLst>
                  <a:outerShdw blurRad="38100" dist="38100" dir="2700000" algn="tl">
                    <a:srgbClr val="000000"/>
                  </a:outerShdw>
                </a:effectLst>
                <a:latin typeface="Times New Roman" pitchFamily="18" charset="0"/>
              </a:rPr>
              <a:t>određeni stepen </a:t>
            </a:r>
            <a:r>
              <a:rPr lang="sr-Latn-CS" altLang="sr-Latn-RS" sz="2800" b="1" dirty="0">
                <a:solidFill>
                  <a:srgbClr val="FF0066"/>
                </a:solidFill>
                <a:effectLst>
                  <a:outerShdw blurRad="38100" dist="38100" dir="2700000" algn="tl">
                    <a:srgbClr val="000000"/>
                  </a:outerShdw>
                </a:effectLst>
                <a:latin typeface="Times New Roman" pitchFamily="18" charset="0"/>
              </a:rPr>
              <a:t>kristaliničnosti</a:t>
            </a:r>
          </a:p>
          <a:p>
            <a:pPr>
              <a:lnSpc>
                <a:spcPct val="90000"/>
              </a:lnSpc>
              <a:buFont typeface="Wingdings" panose="05000000000000000000" pitchFamily="2" charset="2"/>
              <a:buChar char="Ø"/>
            </a:pPr>
            <a:endParaRPr lang="sr-Latn-CS" altLang="sr-Latn-RS" sz="2800" b="1" dirty="0">
              <a:solidFill>
                <a:srgbClr val="FF0066"/>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800" b="1" dirty="0" smtClean="0">
                <a:solidFill>
                  <a:srgbClr val="333333"/>
                </a:solidFill>
                <a:effectLst>
                  <a:outerShdw blurRad="38100" dist="38100" dir="2700000" algn="tl">
                    <a:srgbClr val="000000"/>
                  </a:outerShdw>
                </a:effectLst>
                <a:latin typeface="Times New Roman" pitchFamily="18" charset="0"/>
              </a:rPr>
              <a:t>kristalni </a:t>
            </a:r>
            <a:r>
              <a:rPr lang="sr-Latn-CS" altLang="sr-Latn-RS" sz="2800" b="1" dirty="0">
                <a:solidFill>
                  <a:srgbClr val="333333"/>
                </a:solidFill>
                <a:effectLst>
                  <a:outerShdw blurRad="38100" dist="38100" dir="2700000" algn="tl">
                    <a:srgbClr val="000000"/>
                  </a:outerShdw>
                </a:effectLst>
                <a:latin typeface="Times New Roman" pitchFamily="18" charset="0"/>
              </a:rPr>
              <a:t>oblici polimernih materijala mogu se pratiti </a:t>
            </a:r>
            <a:r>
              <a:rPr lang="sr-Latn-CS" altLang="sr-Latn-RS" sz="2800" b="1" dirty="0" smtClean="0">
                <a:solidFill>
                  <a:srgbClr val="333333"/>
                </a:solidFill>
                <a:effectLst>
                  <a:outerShdw blurRad="38100" dist="38100" dir="2700000" algn="tl">
                    <a:srgbClr val="000000"/>
                  </a:outerShdw>
                </a:effectLst>
                <a:latin typeface="Times New Roman" pitchFamily="18" charset="0"/>
              </a:rPr>
              <a:t>preko karakterističnih </a:t>
            </a:r>
            <a:r>
              <a:rPr lang="sr-Latn-CS" altLang="sr-Latn-RS" sz="2800" b="1" dirty="0">
                <a:solidFill>
                  <a:srgbClr val="333333"/>
                </a:solidFill>
                <a:effectLst>
                  <a:outerShdw blurRad="38100" dist="38100" dir="2700000" algn="tl">
                    <a:srgbClr val="000000"/>
                  </a:outerShdw>
                </a:effectLst>
                <a:latin typeface="Times New Roman" pitchFamily="18" charset="0"/>
              </a:rPr>
              <a:t>traka u ramanskim spektrima</a:t>
            </a:r>
          </a:p>
          <a:p>
            <a:pPr>
              <a:lnSpc>
                <a:spcPct val="90000"/>
              </a:lnSpc>
              <a:buFont typeface="Wingdings" panose="05000000000000000000" pitchFamily="2" charset="2"/>
              <a:buChar char="Ø"/>
            </a:pPr>
            <a:endParaRPr lang="sr-Latn-CS" altLang="sr-Latn-RS" sz="28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800" b="1" dirty="0" smtClean="0">
                <a:solidFill>
                  <a:srgbClr val="333333"/>
                </a:solidFill>
                <a:effectLst>
                  <a:outerShdw blurRad="38100" dist="38100" dir="2700000" algn="tl">
                    <a:srgbClr val="000000"/>
                  </a:outerShdw>
                </a:effectLst>
                <a:latin typeface="Times New Roman" pitchFamily="18" charset="0"/>
              </a:rPr>
              <a:t>u </a:t>
            </a:r>
            <a:r>
              <a:rPr lang="sr-Latn-CS" altLang="sr-Latn-RS" sz="2800" b="1" dirty="0">
                <a:solidFill>
                  <a:srgbClr val="333333"/>
                </a:solidFill>
                <a:effectLst>
                  <a:outerShdw blurRad="38100" dist="38100" dir="2700000" algn="tl">
                    <a:srgbClr val="000000"/>
                  </a:outerShdw>
                </a:effectLst>
                <a:latin typeface="Times New Roman" pitchFamily="18" charset="0"/>
              </a:rPr>
              <a:t>slučaju PET-a to je </a:t>
            </a:r>
            <a:r>
              <a:rPr lang="sr-Latn-CS" altLang="sr-Latn-RS" sz="2800" b="1" dirty="0">
                <a:solidFill>
                  <a:srgbClr val="FF0066"/>
                </a:solidFill>
                <a:effectLst>
                  <a:outerShdw blurRad="38100" dist="38100" dir="2700000" algn="tl">
                    <a:srgbClr val="000000"/>
                  </a:outerShdw>
                </a:effectLst>
                <a:latin typeface="Times New Roman" pitchFamily="18" charset="0"/>
              </a:rPr>
              <a:t>traka </a:t>
            </a:r>
            <a:r>
              <a:rPr lang="en-US" altLang="sr-Latn-RS" sz="2800" b="1" dirty="0">
                <a:solidFill>
                  <a:srgbClr val="FF0066"/>
                </a:solidFill>
                <a:effectLst>
                  <a:outerShdw blurRad="38100" dist="38100" dir="2700000" algn="tl">
                    <a:srgbClr val="000000"/>
                  </a:outerShdw>
                </a:effectLst>
                <a:latin typeface="Times New Roman" pitchFamily="18" charset="0"/>
              </a:rPr>
              <a:t>&gt;C=O</a:t>
            </a:r>
            <a:r>
              <a:rPr lang="sr-Latn-CS" altLang="sr-Latn-RS" sz="2800" b="1" dirty="0">
                <a:solidFill>
                  <a:srgbClr val="FF0066"/>
                </a:solidFill>
                <a:effectLst>
                  <a:outerShdw blurRad="38100" dist="38100" dir="2700000" algn="tl">
                    <a:srgbClr val="000000"/>
                  </a:outerShdw>
                </a:effectLst>
                <a:latin typeface="Times New Roman" pitchFamily="18" charset="0"/>
              </a:rPr>
              <a:t> </a:t>
            </a:r>
            <a:r>
              <a:rPr lang="sr-Latn-CS" altLang="sr-Latn-RS" sz="2800" b="1" dirty="0" smtClean="0">
                <a:solidFill>
                  <a:srgbClr val="FF0066"/>
                </a:solidFill>
                <a:effectLst>
                  <a:outerShdw blurRad="38100" dist="38100" dir="2700000" algn="tl">
                    <a:srgbClr val="000000"/>
                  </a:outerShdw>
                </a:effectLst>
                <a:latin typeface="Times New Roman" pitchFamily="18" charset="0"/>
              </a:rPr>
              <a:t>vibracije</a:t>
            </a:r>
            <a:r>
              <a:rPr lang="sr-Latn-CS" altLang="sr-Latn-RS" sz="2800" b="1" dirty="0" smtClean="0">
                <a:solidFill>
                  <a:srgbClr val="333333"/>
                </a:solidFill>
                <a:effectLst>
                  <a:outerShdw blurRad="38100" dist="38100" dir="2700000" algn="tl">
                    <a:srgbClr val="000000"/>
                  </a:outerShdw>
                </a:effectLst>
                <a:latin typeface="Times New Roman" pitchFamily="18" charset="0"/>
              </a:rPr>
              <a:t> koja postaje </a:t>
            </a:r>
            <a:r>
              <a:rPr lang="sr-Latn-CS" altLang="sr-Latn-RS" sz="2800" b="1" dirty="0">
                <a:solidFill>
                  <a:srgbClr val="333333"/>
                </a:solidFill>
                <a:effectLst>
                  <a:outerShdw blurRad="38100" dist="38100" dir="2700000" algn="tl">
                    <a:srgbClr val="000000"/>
                  </a:outerShdw>
                </a:effectLst>
                <a:latin typeface="Times New Roman" pitchFamily="18" charset="0"/>
              </a:rPr>
              <a:t>uža i “oštrija” kako stepen  kristaliničnosti raste</a:t>
            </a:r>
          </a:p>
          <a:p>
            <a:pPr>
              <a:lnSpc>
                <a:spcPct val="90000"/>
              </a:lnSpc>
              <a:buFont typeface="Wingdings" panose="05000000000000000000" pitchFamily="2" charset="2"/>
              <a:buChar char="Ø"/>
            </a:pPr>
            <a:endParaRPr lang="sr-Latn-CS" altLang="sr-Latn-RS" sz="28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sr-Latn-CS" altLang="sr-Latn-RS" sz="28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sr-Latn-CS" altLang="sr-Latn-RS" sz="28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sr-Latn-CS" altLang="sr-Latn-RS" sz="28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sr-Latn-CS" altLang="sr-Latn-RS" sz="28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en-US" altLang="sr-Latn-RS" sz="2800" b="1" dirty="0">
              <a:solidFill>
                <a:srgbClr val="333333"/>
              </a:solidFill>
              <a:latin typeface="Times New Roman" pitchFamily="18" charset="0"/>
            </a:endParaRPr>
          </a:p>
          <a:p>
            <a:pPr>
              <a:lnSpc>
                <a:spcPct val="90000"/>
              </a:lnSpc>
              <a:buFont typeface="Wingdings" panose="05000000000000000000" pitchFamily="2" charset="2"/>
              <a:buChar char="Ø"/>
            </a:pPr>
            <a:endParaRPr lang="en-US" altLang="sr-Latn-RS" sz="28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40003" name="Rectangle 3"/>
          <p:cNvSpPr>
            <a:spLocks noGrp="1" noChangeArrowheads="1"/>
          </p:cNvSpPr>
          <p:nvPr>
            <p:ph type="body" idx="1"/>
          </p:nvPr>
        </p:nvSpPr>
        <p:spPr>
          <a:xfrm>
            <a:off x="457200" y="4465638"/>
            <a:ext cx="8153400" cy="2163762"/>
          </a:xfrm>
        </p:spPr>
        <p:txBody>
          <a:bodyPr/>
          <a:lstStyle/>
          <a:p>
            <a:pPr>
              <a:lnSpc>
                <a:spcPct val="80000"/>
              </a:lnSpc>
              <a:buFontTx/>
              <a:buNone/>
            </a:pPr>
            <a:endPar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rPr>
              <a:t>na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rPr>
              <a:t>slici je  prikazan  RS polikarbonata  u kome  dominiraju dve trake koje potiču </a:t>
            </a: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rPr>
              <a:t>od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rPr>
              <a:t>vibracija  aromatičnih grupa uz prisutnu razliku između alifatičnih metil i </a:t>
            </a: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rPr>
              <a:t>cikloheksil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rPr>
              <a:t>grupa</a:t>
            </a:r>
          </a:p>
          <a:p>
            <a:pPr>
              <a:lnSpc>
                <a:spcPct val="80000"/>
              </a:lnSpc>
              <a:buFont typeface="Wingdings" panose="05000000000000000000" pitchFamily="2" charset="2"/>
              <a:buChar char="Ø"/>
            </a:pPr>
            <a:endPar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endParaRPr>
          </a:p>
          <a:p>
            <a:pPr>
              <a:lnSpc>
                <a:spcPct val="80000"/>
              </a:lnSpc>
              <a:buFont typeface="Wingdings" panose="05000000000000000000" pitchFamily="2" charset="2"/>
              <a:buChar char="Ø"/>
            </a:pP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rPr>
              <a:t> </a:t>
            </a: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rPr>
              <a:t>posebno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rPr>
              <a:t>je važna i karakteristična traka na 1776 cm</a:t>
            </a:r>
            <a:r>
              <a:rPr lang="pl-PL" altLang="sr-Latn-RS" sz="1800" b="1" baseline="30000" dirty="0">
                <a:solidFill>
                  <a:schemeClr val="tx1">
                    <a:lumMod val="85000"/>
                    <a:lumOff val="15000"/>
                  </a:schemeClr>
                </a:solidFill>
                <a:effectLst>
                  <a:outerShdw blurRad="38100" dist="38100" dir="2700000" algn="tl">
                    <a:srgbClr val="000000">
                      <a:alpha val="43137"/>
                    </a:srgbClr>
                  </a:outerShdw>
                </a:effectLst>
                <a:latin typeface="Times New Roman" pitchFamily="18" charset="0"/>
              </a:rPr>
              <a:t>-1</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rPr>
              <a:t> koja pripada asimetričnom </a:t>
            </a: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rPr>
              <a:t>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rPr>
              <a:t>istežućem obliku C=O vibracije</a:t>
            </a:r>
          </a:p>
          <a:p>
            <a:pPr>
              <a:lnSpc>
                <a:spcPct val="80000"/>
              </a:lnSpc>
              <a:buFontTx/>
              <a:buNone/>
            </a:pPr>
            <a:endPar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endParaRPr>
          </a:p>
          <a:p>
            <a:pPr>
              <a:lnSpc>
                <a:spcPct val="80000"/>
              </a:lnSpc>
              <a:buFontTx/>
              <a:buNone/>
            </a:pPr>
            <a:endPar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endParaRPr>
          </a:p>
          <a:p>
            <a:pPr>
              <a:lnSpc>
                <a:spcPct val="80000"/>
              </a:lnSpc>
            </a:pPr>
            <a:endParaRPr lang="en-US" altLang="sr-Latn-RS" sz="1800" dirty="0">
              <a:solidFill>
                <a:schemeClr val="tx1">
                  <a:lumMod val="85000"/>
                  <a:lumOff val="15000"/>
                </a:schemeClr>
              </a:solidFill>
              <a:effectLst>
                <a:outerShdw blurRad="38100" dist="38100" dir="2700000" algn="tl">
                  <a:srgbClr val="000000">
                    <a:alpha val="43137"/>
                  </a:srgbClr>
                </a:outerShdw>
              </a:effectLst>
            </a:endParaRPr>
          </a:p>
        </p:txBody>
      </p:sp>
      <p:pic>
        <p:nvPicPr>
          <p:cNvPr id="6400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457200"/>
            <a:ext cx="4800600" cy="3930650"/>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0006" name="Picture 6" descr="Lexa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1676400"/>
            <a:ext cx="3733800" cy="1036638"/>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640028" name="Rectangle 28"/>
          <p:cNvSpPr>
            <a:spLocks noChangeArrowheads="1"/>
          </p:cNvSpPr>
          <p:nvPr/>
        </p:nvSpPr>
        <p:spPr bwMode="auto">
          <a:xfrm>
            <a:off x="6172200" y="2973388"/>
            <a:ext cx="145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b="1" dirty="0">
                <a:solidFill>
                  <a:schemeClr val="tx1">
                    <a:lumMod val="85000"/>
                    <a:lumOff val="15000"/>
                  </a:schemeClr>
                </a:solidFill>
                <a:effectLst>
                  <a:outerShdw blurRad="38100" dist="38100" dir="2700000" algn="tl">
                    <a:srgbClr val="000000"/>
                  </a:outerShdw>
                </a:effectLst>
                <a:latin typeface="Times New Roman" pitchFamily="18" charset="0"/>
              </a:rPr>
              <a:t>polikarbonat</a:t>
            </a:r>
            <a:endPar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
        <p:nvSpPr>
          <p:cNvPr id="640029" name="Rectangle 29"/>
          <p:cNvSpPr>
            <a:spLocks noChangeArrowheads="1"/>
          </p:cNvSpPr>
          <p:nvPr/>
        </p:nvSpPr>
        <p:spPr bwMode="auto">
          <a:xfrm>
            <a:off x="5321300" y="3810000"/>
            <a:ext cx="3759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b="1" dirty="0">
                <a:solidFill>
                  <a:schemeClr val="tx1">
                    <a:lumMod val="85000"/>
                    <a:lumOff val="15000"/>
                  </a:schemeClr>
                </a:solidFill>
                <a:effectLst>
                  <a:outerShdw blurRad="38100" dist="38100" dir="2700000" algn="tl">
                    <a:srgbClr val="000000"/>
                  </a:outerShdw>
                </a:effectLst>
                <a:latin typeface="Times New Roman" pitchFamily="18" charset="0"/>
              </a:rPr>
              <a:t>ramanski spektar dva polikarbonata</a:t>
            </a:r>
            <a:endPar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
        <p:nvSpPr>
          <p:cNvPr id="640030" name="AutoShape 30"/>
          <p:cNvSpPr>
            <a:spLocks noChangeArrowheads="1"/>
          </p:cNvSpPr>
          <p:nvPr/>
        </p:nvSpPr>
        <p:spPr bwMode="auto">
          <a:xfrm>
            <a:off x="5334000" y="3657600"/>
            <a:ext cx="381000" cy="180975"/>
          </a:xfrm>
          <a:prstGeom prst="leftArrow">
            <a:avLst>
              <a:gd name="adj1" fmla="val 50000"/>
              <a:gd name="adj2" fmla="val 52632"/>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640031" name="Oval 31"/>
          <p:cNvSpPr>
            <a:spLocks noChangeArrowheads="1"/>
          </p:cNvSpPr>
          <p:nvPr/>
        </p:nvSpPr>
        <p:spPr bwMode="auto">
          <a:xfrm>
            <a:off x="1981200" y="1447800"/>
            <a:ext cx="533400" cy="8382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640032" name="Oval 32"/>
          <p:cNvSpPr>
            <a:spLocks noChangeArrowheads="1"/>
          </p:cNvSpPr>
          <p:nvPr/>
        </p:nvSpPr>
        <p:spPr bwMode="auto">
          <a:xfrm>
            <a:off x="914400" y="2286000"/>
            <a:ext cx="457200" cy="6096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640033" name="Oval 33"/>
          <p:cNvSpPr>
            <a:spLocks noChangeArrowheads="1"/>
          </p:cNvSpPr>
          <p:nvPr/>
        </p:nvSpPr>
        <p:spPr bwMode="auto">
          <a:xfrm>
            <a:off x="2667000" y="2667000"/>
            <a:ext cx="457200" cy="6096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79939" name="Rectangle 3"/>
          <p:cNvSpPr>
            <a:spLocks noGrp="1" noChangeArrowheads="1"/>
          </p:cNvSpPr>
          <p:nvPr>
            <p:ph type="body" idx="1"/>
          </p:nvPr>
        </p:nvSpPr>
        <p:spPr>
          <a:xfrm>
            <a:off x="457200" y="4724400"/>
            <a:ext cx="8229600" cy="685800"/>
          </a:xfrm>
        </p:spPr>
        <p:txBody>
          <a:bodyPr/>
          <a:lstStyle/>
          <a:p>
            <a:pPr>
              <a:lnSpc>
                <a:spcPct val="90000"/>
              </a:lnSpc>
              <a:buFont typeface="Wingdings" panose="05000000000000000000" pitchFamily="2" charset="2"/>
              <a:buChar char="Ø"/>
            </a:pPr>
            <a:r>
              <a:rPr lang="pl-PL" altLang="sr-Latn-RS" sz="20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rPr>
              <a:t>na </a:t>
            </a:r>
            <a:r>
              <a:rPr lang="pl-PL" altLang="sr-Latn-RS" sz="20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rPr>
              <a:t>spektru PP je jasno izražena traka karbonilne vibracije</a:t>
            </a:r>
          </a:p>
          <a:p>
            <a:pPr>
              <a:lnSpc>
                <a:spcPct val="90000"/>
              </a:lnSpc>
              <a:buFontTx/>
              <a:buNone/>
            </a:pPr>
            <a:endParaRPr lang="pl-PL" altLang="sr-Latn-RS" sz="20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endParaRPr>
          </a:p>
        </p:txBody>
      </p:sp>
      <p:pic>
        <p:nvPicPr>
          <p:cNvPr id="6799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341" y="533400"/>
            <a:ext cx="5181600" cy="3883025"/>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9948" name="Rectangle 12"/>
          <p:cNvSpPr>
            <a:spLocks noChangeArrowheads="1"/>
          </p:cNvSpPr>
          <p:nvPr/>
        </p:nvSpPr>
        <p:spPr bwMode="auto">
          <a:xfrm>
            <a:off x="5715000" y="2819400"/>
            <a:ext cx="3270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rPr>
              <a:t>ramanski spektar polipropilena</a:t>
            </a:r>
            <a:endParaRPr lang="en-US" altLang="sr-Latn-RS" sz="14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endParaRPr>
          </a:p>
        </p:txBody>
      </p:sp>
      <p:sp>
        <p:nvSpPr>
          <p:cNvPr id="679949" name="Oval 13"/>
          <p:cNvSpPr>
            <a:spLocks noChangeArrowheads="1"/>
          </p:cNvSpPr>
          <p:nvPr/>
        </p:nvSpPr>
        <p:spPr bwMode="auto">
          <a:xfrm>
            <a:off x="2438400" y="1236709"/>
            <a:ext cx="457200" cy="6858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80963" name="Rectangle 3"/>
          <p:cNvSpPr>
            <a:spLocks noGrp="1" noChangeArrowheads="1"/>
          </p:cNvSpPr>
          <p:nvPr>
            <p:ph type="body" idx="1"/>
          </p:nvPr>
        </p:nvSpPr>
        <p:spPr>
          <a:xfrm>
            <a:off x="381000" y="3886200"/>
            <a:ext cx="8610600" cy="2667000"/>
          </a:xfrm>
        </p:spPr>
        <p:txBody>
          <a:bodyPr/>
          <a:lstStyle/>
          <a:p>
            <a:pPr>
              <a:lnSpc>
                <a:spcPct val="80000"/>
              </a:lnSpc>
              <a:buFont typeface="Wingdings" panose="05000000000000000000" pitchFamily="2" charset="2"/>
              <a:buChar char="Ø"/>
            </a:pP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na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slici su prikazani uporedo IC i RS polistirena sa jasnom razlikom na </a:t>
            </a: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trakama aromatičnih grupa</a:t>
            </a:r>
          </a:p>
          <a:p>
            <a:pPr>
              <a:lnSpc>
                <a:spcPct val="80000"/>
              </a:lnSpc>
              <a:buFont typeface="Wingdings" panose="05000000000000000000" pitchFamily="2" charset="2"/>
              <a:buChar char="Ø"/>
            </a:pPr>
            <a:endPar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endParaRPr>
          </a:p>
          <a:p>
            <a:pPr>
              <a:lnSpc>
                <a:spcPct val="80000"/>
              </a:lnSpc>
              <a:buFont typeface="Wingdings" panose="05000000000000000000" pitchFamily="2" charset="2"/>
              <a:buChar char="Ø"/>
            </a:pP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polimerni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kompoziti se takođe lako ispituju ramanskom spektroskopijom</a:t>
            </a:r>
          </a:p>
          <a:p>
            <a:pPr>
              <a:lnSpc>
                <a:spcPct val="80000"/>
              </a:lnSpc>
              <a:buFont typeface="Wingdings" panose="05000000000000000000" pitchFamily="2" charset="2"/>
              <a:buChar char="Ø"/>
            </a:pPr>
            <a:endPar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endParaRPr>
          </a:p>
          <a:p>
            <a:pPr>
              <a:lnSpc>
                <a:spcPct val="80000"/>
              </a:lnSpc>
              <a:buFont typeface="Wingdings" panose="05000000000000000000" pitchFamily="2" charset="2"/>
              <a:buChar char="Ø"/>
            </a:pP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dodate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komponete imaju ulogu da pojačaju snagu materijala, produže život </a:t>
            </a: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materijala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sprečavajući oksidaciju i napad slobodnih radikala</a:t>
            </a:r>
          </a:p>
          <a:p>
            <a:pPr>
              <a:lnSpc>
                <a:spcPct val="80000"/>
              </a:lnSpc>
              <a:buFont typeface="Wingdings" panose="05000000000000000000" pitchFamily="2" charset="2"/>
              <a:buChar char="Ø"/>
            </a:pPr>
            <a:endPar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endParaRPr>
          </a:p>
          <a:p>
            <a:pPr>
              <a:lnSpc>
                <a:spcPct val="80000"/>
              </a:lnSpc>
              <a:buFont typeface="Wingdings" panose="05000000000000000000" pitchFamily="2" charset="2"/>
              <a:buChar char="Ø"/>
            </a:pP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tzv</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 fileri su obično  neorganska jedinjenja  kao što su silikati, karbonati, elementarni </a:t>
            </a:r>
            <a:r>
              <a:rPr lang="pl-PL" altLang="sr-Latn-RS" sz="18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  </a:t>
            </a:r>
            <a:r>
              <a:rPr lang="pl-PL"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ugljenik ili  sumpor</a:t>
            </a:r>
            <a:endParaRPr lang="en-US" altLang="sr-Latn-RS" sz="1800" b="1" dirty="0">
              <a:solidFill>
                <a:schemeClr val="tx1">
                  <a:lumMod val="85000"/>
                  <a:lumOff val="1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nSpc>
                <a:spcPct val="80000"/>
              </a:lnSpc>
              <a:buFont typeface="Wingdings" panose="05000000000000000000" pitchFamily="2" charset="2"/>
              <a:buChar char="Ø"/>
            </a:pPr>
            <a:endParaRPr lang="en-US" altLang="sr-Latn-RS" sz="1800" b="1" u="sng" dirty="0">
              <a:solidFill>
                <a:schemeClr val="tx1">
                  <a:lumMod val="85000"/>
                  <a:lumOff val="1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80965" name="AutoShape 5" descr="9k="/>
          <p:cNvSpPr>
            <a:spLocks noChangeAspect="1" noChangeArrowheads="1"/>
          </p:cNvSpPr>
          <p:nvPr/>
        </p:nvSpPr>
        <p:spPr bwMode="auto">
          <a:xfrm>
            <a:off x="155575" y="46038"/>
            <a:ext cx="6572250" cy="267652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sr-Latn-RS"/>
          </a:p>
        </p:txBody>
      </p:sp>
      <p:pic>
        <p:nvPicPr>
          <p:cNvPr id="68096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473075"/>
            <a:ext cx="4724400" cy="3184525"/>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0977" name="Picture 17" descr="File:Polystyrene linear.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447800"/>
            <a:ext cx="2819400" cy="1149350"/>
          </a:xfrm>
          <a:prstGeom prst="rect">
            <a:avLst/>
          </a:prstGeom>
          <a:noFill/>
          <a:effectLst>
            <a:glow rad="635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680985" name="Rectangle 25"/>
          <p:cNvSpPr>
            <a:spLocks noChangeArrowheads="1"/>
          </p:cNvSpPr>
          <p:nvPr/>
        </p:nvSpPr>
        <p:spPr bwMode="auto">
          <a:xfrm>
            <a:off x="7010400" y="2895600"/>
            <a:ext cx="10112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sz="1600" b="1">
                <a:solidFill>
                  <a:schemeClr val="tx1">
                    <a:lumMod val="85000"/>
                    <a:lumOff val="15000"/>
                  </a:schemeClr>
                </a:solidFill>
                <a:latin typeface="Times New Roman" pitchFamily="18" charset="0"/>
              </a:rPr>
              <a:t>polistiren</a:t>
            </a:r>
            <a:endParaRPr lang="en-US" altLang="sr-Latn-RS" sz="1600" b="1">
              <a:solidFill>
                <a:schemeClr val="tx1">
                  <a:lumMod val="85000"/>
                  <a:lumOff val="15000"/>
                </a:schemeClr>
              </a:solidFill>
              <a:latin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610" name="Rectangle 2"/>
          <p:cNvSpPr>
            <a:spLocks noGrp="1" noChangeArrowheads="1"/>
          </p:cNvSpPr>
          <p:nvPr>
            <p:ph type="body" idx="1"/>
          </p:nvPr>
        </p:nvSpPr>
        <p:spPr>
          <a:xfrm>
            <a:off x="304800" y="3200400"/>
            <a:ext cx="8229600" cy="2209800"/>
          </a:xfrm>
        </p:spPr>
        <p:txBody>
          <a:bodyPr/>
          <a:lstStyle/>
          <a:p>
            <a:pPr>
              <a:buFontTx/>
              <a:buNone/>
            </a:pPr>
            <a:r>
              <a:rPr lang="pl-PL" altLang="sr-Latn-RS" sz="3600" b="1" dirty="0">
                <a:solidFill>
                  <a:srgbClr val="333333"/>
                </a:solidFill>
                <a:effectLst>
                  <a:outerShdw blurRad="38100" dist="38100" dir="2700000" algn="tl">
                    <a:srgbClr val="000000"/>
                  </a:outerShdw>
                </a:effectLst>
                <a:latin typeface="Times New Roman" pitchFamily="18" charset="0"/>
              </a:rPr>
              <a:t>2. PRIMENA REZONANTNE </a:t>
            </a:r>
            <a:r>
              <a:rPr lang="pl-PL" altLang="sr-Latn-RS" sz="3600" b="1" dirty="0" smtClean="0">
                <a:solidFill>
                  <a:srgbClr val="333333"/>
                </a:solidFill>
                <a:effectLst>
                  <a:outerShdw blurRad="38100" dist="38100" dir="2700000" algn="tl">
                    <a:srgbClr val="000000"/>
                  </a:outerShdw>
                </a:effectLst>
                <a:latin typeface="Times New Roman" pitchFamily="18" charset="0"/>
              </a:rPr>
              <a:t> </a:t>
            </a:r>
          </a:p>
          <a:p>
            <a:pPr>
              <a:buFontTx/>
              <a:buNone/>
            </a:pPr>
            <a:r>
              <a:rPr lang="pl-PL" altLang="sr-Latn-RS" sz="3600" b="1" dirty="0">
                <a:solidFill>
                  <a:srgbClr val="333333"/>
                </a:solidFill>
                <a:effectLst>
                  <a:outerShdw blurRad="38100" dist="38100" dir="2700000" algn="tl">
                    <a:srgbClr val="000000"/>
                  </a:outerShdw>
                </a:effectLst>
                <a:latin typeface="Times New Roman" pitchFamily="18" charset="0"/>
              </a:rPr>
              <a:t> </a:t>
            </a:r>
            <a:r>
              <a:rPr lang="pl-PL" altLang="sr-Latn-RS" sz="3600" b="1" dirty="0" smtClean="0">
                <a:solidFill>
                  <a:srgbClr val="333333"/>
                </a:solidFill>
                <a:effectLst>
                  <a:outerShdw blurRad="38100" dist="38100" dir="2700000" algn="tl">
                    <a:srgbClr val="000000"/>
                  </a:outerShdw>
                </a:effectLst>
                <a:latin typeface="Times New Roman" pitchFamily="18" charset="0"/>
              </a:rPr>
              <a:t>   RAMANSKA </a:t>
            </a:r>
            <a:r>
              <a:rPr lang="pl-PL" altLang="sr-Latn-RS" sz="3600" b="1" dirty="0">
                <a:solidFill>
                  <a:srgbClr val="333333"/>
                </a:solidFill>
                <a:effectLst>
                  <a:outerShdw blurRad="38100" dist="38100" dir="2700000" algn="tl">
                    <a:srgbClr val="000000"/>
                  </a:outerShdw>
                </a:effectLst>
                <a:latin typeface="Times New Roman" pitchFamily="18" charset="0"/>
              </a:rPr>
              <a:t>SPEKTROSKOPIJE</a:t>
            </a:r>
            <a:endParaRPr lang="en-US" altLang="sr-Latn-R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5938" name="Rectangle 2"/>
          <p:cNvSpPr>
            <a:spLocks noGrp="1" noChangeArrowheads="1"/>
          </p:cNvSpPr>
          <p:nvPr>
            <p:ph type="body" idx="1"/>
          </p:nvPr>
        </p:nvSpPr>
        <p:spPr>
          <a:xfrm>
            <a:off x="381000" y="304800"/>
            <a:ext cx="8229600" cy="5638800"/>
          </a:xfrm>
        </p:spPr>
        <p:txBody>
          <a:bodyPr/>
          <a:lstStyle/>
          <a:p>
            <a:pPr>
              <a:lnSpc>
                <a:spcPct val="90000"/>
              </a:lnSpc>
              <a:buFontTx/>
              <a:buNone/>
              <a:tabLst>
                <a:tab pos="741363" algn="l"/>
              </a:tabLst>
            </a:pPr>
            <a:r>
              <a:rPr lang="sr-Latn-CS" altLang="sr-Latn-RS" sz="1800" b="1">
                <a:solidFill>
                  <a:srgbClr val="333333"/>
                </a:solidFill>
                <a:effectLst>
                  <a:outerShdw blurRad="38100" dist="38100" dir="2700000" algn="tl">
                    <a:srgbClr val="000000"/>
                  </a:outerShdw>
                </a:effectLst>
                <a:latin typeface="Times New Roman" pitchFamily="18" charset="0"/>
              </a:rPr>
              <a:t> </a:t>
            </a:r>
            <a:endParaRPr lang="pt-BR" altLang="sr-Latn-RS" sz="2400" b="1">
              <a:solidFill>
                <a:srgbClr val="333333"/>
              </a:solidFill>
              <a:effectLst>
                <a:outerShdw blurRad="38100" dist="38100" dir="2700000" algn="tl">
                  <a:srgbClr val="000000"/>
                </a:outerShdw>
              </a:effectLst>
              <a:latin typeface="Times New Roman" pitchFamily="18" charset="0"/>
            </a:endParaRPr>
          </a:p>
          <a:p>
            <a:pPr>
              <a:lnSpc>
                <a:spcPct val="90000"/>
              </a:lnSpc>
              <a:buFontTx/>
              <a:buNone/>
              <a:tabLst>
                <a:tab pos="741363" algn="l"/>
              </a:tabLst>
            </a:pPr>
            <a:r>
              <a:rPr lang="pt-BR" altLang="sr-Latn-RS" sz="2400" b="1">
                <a:solidFill>
                  <a:srgbClr val="333333"/>
                </a:solidFill>
                <a:effectLst>
                  <a:outerShdw blurRad="38100" dist="38100" dir="2700000" algn="tl">
                    <a:srgbClr val="000000"/>
                  </a:outerShdw>
                </a:effectLst>
                <a:latin typeface="Times New Roman" pitchFamily="18" charset="0"/>
              </a:rPr>
              <a:t>a)  </a:t>
            </a:r>
            <a:r>
              <a:rPr lang="pt-BR" altLang="sr-Latn-RS" sz="2400" b="1" i="1">
                <a:solidFill>
                  <a:srgbClr val="333333"/>
                </a:solidFill>
                <a:effectLst>
                  <a:outerShdw blurRad="38100" dist="38100" dir="2700000" algn="tl">
                    <a:srgbClr val="000000"/>
                  </a:outerShdw>
                </a:effectLst>
                <a:latin typeface="Times New Roman" pitchFamily="18" charset="0"/>
              </a:rPr>
              <a:t>konformaciona analiza proteina</a:t>
            </a:r>
          </a:p>
          <a:p>
            <a:pPr>
              <a:lnSpc>
                <a:spcPct val="90000"/>
              </a:lnSpc>
              <a:buFontTx/>
              <a:buNone/>
              <a:tabLst>
                <a:tab pos="741363" algn="l"/>
              </a:tabLst>
            </a:pPr>
            <a:r>
              <a:rPr lang="sr-Latn-CS" altLang="sr-Latn-RS" sz="2400" b="1">
                <a:solidFill>
                  <a:srgbClr val="333333"/>
                </a:solidFill>
                <a:latin typeface="Times New Roman" pitchFamily="18" charset="0"/>
              </a:rPr>
              <a:t> </a:t>
            </a:r>
            <a:r>
              <a:rPr lang="pt-BR" altLang="sr-Latn-RS" sz="2400" b="1">
                <a:solidFill>
                  <a:srgbClr val="333333"/>
                </a:solidFill>
                <a:latin typeface="Times New Roman" pitchFamily="18" charset="0"/>
              </a:rPr>
              <a:t>    </a:t>
            </a:r>
            <a:r>
              <a:rPr lang="sr-Latn-CS" altLang="sr-Latn-RS" sz="2400" b="1">
                <a:solidFill>
                  <a:srgbClr val="333333"/>
                </a:solidFill>
                <a:latin typeface="Times New Roman" pitchFamily="18" charset="0"/>
              </a:rPr>
              <a:t>  </a:t>
            </a:r>
            <a:r>
              <a:rPr lang="pt-BR" altLang="sr-Latn-RS" sz="2400" b="1">
                <a:solidFill>
                  <a:srgbClr val="333333"/>
                </a:solidFill>
                <a:latin typeface="Times New Roman" pitchFamily="18" charset="0"/>
              </a:rPr>
              <a:t> </a:t>
            </a:r>
            <a:r>
              <a:rPr lang="pt-BR" altLang="sr-Latn-RS" sz="2400">
                <a:solidFill>
                  <a:srgbClr val="333333"/>
                </a:solidFill>
                <a:effectLst>
                  <a:outerShdw blurRad="38100" dist="38100" dir="2700000" algn="tl">
                    <a:srgbClr val="000000"/>
                  </a:outerShdw>
                </a:effectLst>
                <a:latin typeface="Times New Roman" pitchFamily="18" charset="0"/>
              </a:rPr>
              <a:t>-</a:t>
            </a:r>
            <a:r>
              <a:rPr lang="sr-Latn-CS" altLang="sr-Latn-RS" sz="2400">
                <a:solidFill>
                  <a:srgbClr val="333333"/>
                </a:solidFill>
                <a:effectLst>
                  <a:outerShdw blurRad="38100" dist="38100" dir="2700000" algn="tl">
                    <a:srgbClr val="000000"/>
                  </a:outerShdw>
                </a:effectLst>
                <a:latin typeface="Times New Roman" pitchFamily="18" charset="0"/>
              </a:rPr>
              <a:t> </a:t>
            </a:r>
            <a:r>
              <a:rPr lang="pt-BR" altLang="sr-Latn-RS" sz="2400">
                <a:solidFill>
                  <a:srgbClr val="333333"/>
                </a:solidFill>
                <a:effectLst>
                  <a:outerShdw blurRad="38100" dist="38100" dir="2700000" algn="tl">
                    <a:srgbClr val="000000"/>
                  </a:outerShdw>
                </a:effectLst>
                <a:latin typeface="Times New Roman" pitchFamily="18" charset="0"/>
              </a:rPr>
              <a:t>analiza hromofora polipeptidnih  lanaca </a:t>
            </a:r>
            <a:endParaRPr lang="sr-Latn-CS" altLang="sr-Latn-RS" sz="2400">
              <a:solidFill>
                <a:srgbClr val="333333"/>
              </a:solidFill>
              <a:effectLst>
                <a:outerShdw blurRad="38100" dist="38100" dir="2700000" algn="tl">
                  <a:srgbClr val="000000"/>
                </a:outerShdw>
              </a:effectLst>
              <a:latin typeface="Times New Roman" pitchFamily="18" charset="0"/>
            </a:endParaRPr>
          </a:p>
          <a:p>
            <a:pPr>
              <a:lnSpc>
                <a:spcPct val="90000"/>
              </a:lnSpc>
              <a:buFontTx/>
              <a:buNone/>
              <a:tabLst>
                <a:tab pos="741363" algn="l"/>
              </a:tabLst>
            </a:pPr>
            <a:r>
              <a:rPr lang="sr-Latn-CS" altLang="sr-Latn-RS" sz="2400">
                <a:solidFill>
                  <a:srgbClr val="333333"/>
                </a:solidFill>
                <a:effectLst>
                  <a:outerShdw blurRad="38100" dist="38100" dir="2700000" algn="tl">
                    <a:srgbClr val="000000"/>
                  </a:outerShdw>
                </a:effectLst>
                <a:latin typeface="Times New Roman" pitchFamily="18" charset="0"/>
              </a:rPr>
              <a:t>          </a:t>
            </a:r>
            <a:r>
              <a:rPr lang="pt-BR" altLang="sr-Latn-RS" sz="2400">
                <a:solidFill>
                  <a:srgbClr val="333333"/>
                </a:solidFill>
                <a:effectLst>
                  <a:outerShdw blurRad="38100" dist="38100" dir="2700000" algn="tl">
                    <a:srgbClr val="000000"/>
                  </a:outerShdw>
                </a:effectLst>
                <a:latin typeface="Times New Roman" pitchFamily="18" charset="0"/>
              </a:rPr>
              <a:t>ozračvanjem laserima iz UV oblasti</a:t>
            </a:r>
            <a:endParaRPr lang="sr-Latn-CS" altLang="sr-Latn-RS" sz="2400">
              <a:solidFill>
                <a:srgbClr val="333333"/>
              </a:solidFill>
              <a:effectLst>
                <a:outerShdw blurRad="38100" dist="38100" dir="2700000" algn="tl">
                  <a:srgbClr val="000000"/>
                </a:outerShdw>
              </a:effectLst>
              <a:latin typeface="Times New Roman" pitchFamily="18" charset="0"/>
            </a:endParaRPr>
          </a:p>
          <a:p>
            <a:pPr>
              <a:lnSpc>
                <a:spcPct val="90000"/>
              </a:lnSpc>
              <a:buFontTx/>
              <a:buNone/>
              <a:tabLst>
                <a:tab pos="741363" algn="l"/>
              </a:tabLst>
            </a:pPr>
            <a:endParaRPr lang="pt-BR" altLang="sr-Latn-RS" sz="2400">
              <a:solidFill>
                <a:srgbClr val="333333"/>
              </a:solidFill>
              <a:effectLst>
                <a:outerShdw blurRad="38100" dist="38100" dir="2700000" algn="tl">
                  <a:srgbClr val="000000"/>
                </a:outerShdw>
              </a:effectLst>
              <a:latin typeface="Times New Roman" pitchFamily="18" charset="0"/>
            </a:endParaRPr>
          </a:p>
          <a:p>
            <a:pPr>
              <a:lnSpc>
                <a:spcPct val="90000"/>
              </a:lnSpc>
              <a:buFontTx/>
              <a:buNone/>
              <a:tabLst>
                <a:tab pos="741363" algn="l"/>
              </a:tabLst>
            </a:pPr>
            <a:r>
              <a:rPr lang="pt-BR" altLang="sr-Latn-RS" sz="2400" b="1">
                <a:solidFill>
                  <a:srgbClr val="333333"/>
                </a:solidFill>
                <a:effectLst>
                  <a:outerShdw blurRad="38100" dist="38100" dir="2700000" algn="tl">
                    <a:srgbClr val="000000"/>
                  </a:outerShdw>
                </a:effectLst>
                <a:latin typeface="Times New Roman" pitchFamily="18" charset="0"/>
              </a:rPr>
              <a:t>b) </a:t>
            </a:r>
            <a:r>
              <a:rPr lang="pt-BR" altLang="sr-Latn-RS" sz="2400" b="1" i="1">
                <a:solidFill>
                  <a:srgbClr val="333333"/>
                </a:solidFill>
                <a:effectLst>
                  <a:outerShdw blurRad="38100" dist="38100" dir="2700000" algn="tl">
                    <a:srgbClr val="000000"/>
                  </a:outerShdw>
                </a:effectLst>
                <a:latin typeface="Times New Roman" pitchFamily="18" charset="0"/>
              </a:rPr>
              <a:t>analiza veza </a:t>
            </a:r>
            <a:r>
              <a:rPr lang="sr-Latn-CS" altLang="sr-Latn-RS" sz="2400" b="1" i="1">
                <a:solidFill>
                  <a:srgbClr val="333333"/>
                </a:solidFill>
                <a:effectLst>
                  <a:outerShdw blurRad="38100" dist="38100" dir="2700000" algn="tl">
                    <a:srgbClr val="000000"/>
                  </a:outerShdw>
                </a:effectLst>
                <a:latin typeface="Times New Roman" pitchFamily="18" charset="0"/>
              </a:rPr>
              <a:t>na nivou </a:t>
            </a:r>
            <a:r>
              <a:rPr lang="pt-BR" altLang="sr-Latn-RS" sz="2400" b="1" i="1">
                <a:solidFill>
                  <a:srgbClr val="333333"/>
                </a:solidFill>
                <a:effectLst>
                  <a:outerShdw blurRad="38100" dist="38100" dir="2700000" algn="tl">
                    <a:srgbClr val="000000"/>
                  </a:outerShdw>
                </a:effectLst>
                <a:latin typeface="Times New Roman" pitchFamily="18" charset="0"/>
              </a:rPr>
              <a:t>hromofora-proteini</a:t>
            </a:r>
            <a:endParaRPr lang="fi-FI" altLang="sr-Latn-RS" sz="2400" b="1" i="1">
              <a:solidFill>
                <a:srgbClr val="333333"/>
              </a:solidFill>
              <a:effectLst>
                <a:outerShdw blurRad="38100" dist="38100" dir="2700000" algn="tl">
                  <a:srgbClr val="000000"/>
                </a:outerShdw>
              </a:effectLst>
              <a:latin typeface="Times New Roman" pitchFamily="18" charset="0"/>
            </a:endParaRPr>
          </a:p>
          <a:p>
            <a:pPr>
              <a:lnSpc>
                <a:spcPct val="90000"/>
              </a:lnSpc>
              <a:buFontTx/>
              <a:buNone/>
              <a:tabLst>
                <a:tab pos="741363" algn="l"/>
              </a:tabLst>
            </a:pPr>
            <a:r>
              <a:rPr lang="fi-FI" altLang="sr-Latn-RS" sz="2400" b="1">
                <a:solidFill>
                  <a:srgbClr val="333333"/>
                </a:solidFill>
                <a:latin typeface="Times New Roman" pitchFamily="18" charset="0"/>
              </a:rPr>
              <a:t>   </a:t>
            </a:r>
            <a:r>
              <a:rPr lang="sr-Latn-CS" altLang="sr-Latn-RS" sz="2400" b="1">
                <a:solidFill>
                  <a:srgbClr val="333333"/>
                </a:solidFill>
                <a:latin typeface="Times New Roman" pitchFamily="18" charset="0"/>
              </a:rPr>
              <a:t>  </a:t>
            </a:r>
            <a:r>
              <a:rPr lang="fi-FI" altLang="sr-Latn-RS" sz="2400" b="1">
                <a:solidFill>
                  <a:srgbClr val="333333"/>
                </a:solidFill>
                <a:latin typeface="Times New Roman" pitchFamily="18" charset="0"/>
              </a:rPr>
              <a:t> </a:t>
            </a:r>
            <a:r>
              <a:rPr lang="fi-FI" altLang="sr-Latn-RS" sz="2400">
                <a:solidFill>
                  <a:srgbClr val="333333"/>
                </a:solidFill>
                <a:effectLst>
                  <a:outerShdw blurRad="38100" dist="38100" dir="2700000" algn="tl">
                    <a:srgbClr val="000000"/>
                  </a:outerShdw>
                </a:effectLst>
                <a:latin typeface="Times New Roman" pitchFamily="18" charset="0"/>
              </a:rPr>
              <a:t>- hem proteini</a:t>
            </a:r>
          </a:p>
          <a:p>
            <a:pPr>
              <a:lnSpc>
                <a:spcPct val="90000"/>
              </a:lnSpc>
              <a:buFontTx/>
              <a:buNone/>
              <a:tabLst>
                <a:tab pos="741363" algn="l"/>
              </a:tabLst>
            </a:pPr>
            <a:r>
              <a:rPr lang="fi-FI" altLang="sr-Latn-RS" sz="2400">
                <a:solidFill>
                  <a:srgbClr val="333333"/>
                </a:solidFill>
                <a:effectLst>
                  <a:outerShdw blurRad="38100" dist="38100" dir="2700000" algn="tl">
                    <a:srgbClr val="000000"/>
                  </a:outerShdw>
                </a:effectLst>
                <a:latin typeface="Times New Roman" pitchFamily="18" charset="0"/>
              </a:rPr>
              <a:t>   </a:t>
            </a:r>
            <a:r>
              <a:rPr lang="sr-Latn-CS" altLang="sr-Latn-RS" sz="2400">
                <a:solidFill>
                  <a:srgbClr val="333333"/>
                </a:solidFill>
                <a:effectLst>
                  <a:outerShdw blurRad="38100" dist="38100" dir="2700000" algn="tl">
                    <a:srgbClr val="000000"/>
                  </a:outerShdw>
                </a:effectLst>
                <a:latin typeface="Times New Roman" pitchFamily="18" charset="0"/>
              </a:rPr>
              <a:t>  </a:t>
            </a:r>
            <a:r>
              <a:rPr lang="fi-FI" altLang="sr-Latn-RS" sz="2400">
                <a:solidFill>
                  <a:srgbClr val="333333"/>
                </a:solidFill>
                <a:effectLst>
                  <a:outerShdw blurRad="38100" dist="38100" dir="2700000" algn="tl">
                    <a:srgbClr val="000000"/>
                  </a:outerShdw>
                </a:effectLst>
                <a:latin typeface="Times New Roman" pitchFamily="18" charset="0"/>
              </a:rPr>
              <a:t> - vitamin</a:t>
            </a:r>
            <a:r>
              <a:rPr lang="sr-Latn-CS" altLang="sr-Latn-RS" sz="2400">
                <a:solidFill>
                  <a:srgbClr val="333333"/>
                </a:solidFill>
                <a:effectLst>
                  <a:outerShdw blurRad="38100" dist="38100" dir="2700000" algn="tl">
                    <a:srgbClr val="000000"/>
                  </a:outerShdw>
                </a:effectLst>
                <a:latin typeface="Times New Roman" pitchFamily="18" charset="0"/>
              </a:rPr>
              <a:t>i klase B (posebno</a:t>
            </a:r>
            <a:r>
              <a:rPr lang="fi-FI" altLang="sr-Latn-RS" sz="2400">
                <a:solidFill>
                  <a:srgbClr val="333333"/>
                </a:solidFill>
                <a:effectLst>
                  <a:outerShdw blurRad="38100" dist="38100" dir="2700000" algn="tl">
                    <a:srgbClr val="000000"/>
                  </a:outerShdw>
                </a:effectLst>
                <a:latin typeface="Times New Roman" pitchFamily="18" charset="0"/>
              </a:rPr>
              <a:t> B12</a:t>
            </a:r>
            <a:r>
              <a:rPr lang="sr-Latn-CS" altLang="sr-Latn-RS" sz="2400">
                <a:solidFill>
                  <a:srgbClr val="333333"/>
                </a:solidFill>
                <a:effectLst>
                  <a:outerShdw blurRad="38100" dist="38100" dir="2700000" algn="tl">
                    <a:srgbClr val="000000"/>
                  </a:outerShdw>
                </a:effectLst>
                <a:latin typeface="Times New Roman" pitchFamily="18" charset="0"/>
              </a:rPr>
              <a:t>)</a:t>
            </a:r>
            <a:endParaRPr lang="fi-FI" altLang="sr-Latn-RS" sz="2400">
              <a:solidFill>
                <a:srgbClr val="333333"/>
              </a:solidFill>
              <a:effectLst>
                <a:outerShdw blurRad="38100" dist="38100" dir="2700000" algn="tl">
                  <a:srgbClr val="000000"/>
                </a:outerShdw>
              </a:effectLst>
              <a:latin typeface="Times New Roman" pitchFamily="18" charset="0"/>
            </a:endParaRPr>
          </a:p>
          <a:p>
            <a:pPr>
              <a:lnSpc>
                <a:spcPct val="90000"/>
              </a:lnSpc>
              <a:buFontTx/>
              <a:buNone/>
              <a:tabLst>
                <a:tab pos="741363" algn="l"/>
              </a:tabLst>
            </a:pPr>
            <a:r>
              <a:rPr lang="sr-Latn-CS" altLang="sr-Latn-RS" sz="2400">
                <a:solidFill>
                  <a:srgbClr val="333333"/>
                </a:solidFill>
                <a:effectLst>
                  <a:outerShdw blurRad="38100" dist="38100" dir="2700000" algn="tl">
                    <a:srgbClr val="000000"/>
                  </a:outerShdw>
                </a:effectLst>
                <a:latin typeface="Times New Roman" pitchFamily="18" charset="0"/>
              </a:rPr>
              <a:t>  </a:t>
            </a:r>
            <a:r>
              <a:rPr lang="fi-FI" altLang="sr-Latn-RS" sz="2400">
                <a:solidFill>
                  <a:srgbClr val="333333"/>
                </a:solidFill>
                <a:effectLst>
                  <a:outerShdw blurRad="38100" dist="38100" dir="2700000" algn="tl">
                    <a:srgbClr val="000000"/>
                  </a:outerShdw>
                </a:effectLst>
                <a:latin typeface="Times New Roman" pitchFamily="18" charset="0"/>
              </a:rPr>
              <a:t>    - hlorofili</a:t>
            </a:r>
          </a:p>
          <a:p>
            <a:pPr>
              <a:lnSpc>
                <a:spcPct val="90000"/>
              </a:lnSpc>
              <a:buFontTx/>
              <a:buNone/>
              <a:tabLst>
                <a:tab pos="741363" algn="l"/>
              </a:tabLst>
            </a:pPr>
            <a:r>
              <a:rPr lang="sr-Latn-CS" altLang="sr-Latn-RS" sz="2400">
                <a:solidFill>
                  <a:srgbClr val="333333"/>
                </a:solidFill>
                <a:effectLst>
                  <a:outerShdw blurRad="38100" dist="38100" dir="2700000" algn="tl">
                    <a:srgbClr val="000000"/>
                  </a:outerShdw>
                </a:effectLst>
                <a:latin typeface="Times New Roman" pitchFamily="18" charset="0"/>
              </a:rPr>
              <a:t>  </a:t>
            </a:r>
            <a:r>
              <a:rPr lang="fi-FI" altLang="sr-Latn-RS" sz="2400">
                <a:solidFill>
                  <a:srgbClr val="333333"/>
                </a:solidFill>
                <a:effectLst>
                  <a:outerShdw blurRad="38100" dist="38100" dir="2700000" algn="tl">
                    <a:srgbClr val="000000"/>
                  </a:outerShdw>
                </a:effectLst>
                <a:latin typeface="Times New Roman" pitchFamily="18" charset="0"/>
              </a:rPr>
              <a:t>    - karotenoidi</a:t>
            </a:r>
          </a:p>
          <a:p>
            <a:pPr>
              <a:lnSpc>
                <a:spcPct val="90000"/>
              </a:lnSpc>
              <a:buFontTx/>
              <a:buNone/>
              <a:tabLst>
                <a:tab pos="741363" algn="l"/>
              </a:tabLst>
            </a:pPr>
            <a:r>
              <a:rPr lang="fi-FI" altLang="sr-Latn-RS" sz="2400">
                <a:solidFill>
                  <a:srgbClr val="333333"/>
                </a:solidFill>
                <a:effectLst>
                  <a:outerShdw blurRad="38100" dist="38100" dir="2700000" algn="tl">
                    <a:srgbClr val="000000"/>
                  </a:outerShdw>
                </a:effectLst>
                <a:latin typeface="Times New Roman" pitchFamily="18" charset="0"/>
              </a:rPr>
              <a:t>    </a:t>
            </a:r>
            <a:r>
              <a:rPr lang="sr-Latn-CS" altLang="sr-Latn-RS" sz="2400">
                <a:solidFill>
                  <a:srgbClr val="333333"/>
                </a:solidFill>
                <a:effectLst>
                  <a:outerShdw blurRad="38100" dist="38100" dir="2700000" algn="tl">
                    <a:srgbClr val="000000"/>
                  </a:outerShdw>
                </a:effectLst>
                <a:latin typeface="Times New Roman" pitchFamily="18" charset="0"/>
              </a:rPr>
              <a:t>  </a:t>
            </a:r>
            <a:r>
              <a:rPr lang="fi-FI" altLang="sr-Latn-RS" sz="2400">
                <a:solidFill>
                  <a:srgbClr val="333333"/>
                </a:solidFill>
                <a:effectLst>
                  <a:outerShdw blurRad="38100" dist="38100" dir="2700000" algn="tl">
                    <a:srgbClr val="000000"/>
                  </a:outerShdw>
                </a:effectLst>
                <a:latin typeface="Times New Roman" pitchFamily="18" charset="0"/>
              </a:rPr>
              <a:t>- vidni pigmenti</a:t>
            </a:r>
          </a:p>
          <a:p>
            <a:pPr>
              <a:lnSpc>
                <a:spcPct val="90000"/>
              </a:lnSpc>
              <a:buFontTx/>
              <a:buNone/>
              <a:tabLst>
                <a:tab pos="741363" algn="l"/>
              </a:tabLst>
            </a:pPr>
            <a:r>
              <a:rPr lang="fi-FI" altLang="sr-Latn-RS" sz="2400">
                <a:solidFill>
                  <a:srgbClr val="333333"/>
                </a:solidFill>
                <a:effectLst>
                  <a:outerShdw blurRad="38100" dist="38100" dir="2700000" algn="tl">
                    <a:srgbClr val="000000"/>
                  </a:outerShdw>
                </a:effectLst>
                <a:latin typeface="Times New Roman" pitchFamily="18" charset="0"/>
              </a:rPr>
              <a:t>   </a:t>
            </a:r>
            <a:r>
              <a:rPr lang="sr-Latn-CS" altLang="sr-Latn-RS" sz="2400">
                <a:solidFill>
                  <a:srgbClr val="333333"/>
                </a:solidFill>
                <a:effectLst>
                  <a:outerShdw blurRad="38100" dist="38100" dir="2700000" algn="tl">
                    <a:srgbClr val="000000"/>
                  </a:outerShdw>
                </a:effectLst>
                <a:latin typeface="Times New Roman" pitchFamily="18" charset="0"/>
              </a:rPr>
              <a:t>  </a:t>
            </a:r>
            <a:r>
              <a:rPr lang="fi-FI" altLang="sr-Latn-RS" sz="2400">
                <a:solidFill>
                  <a:srgbClr val="333333"/>
                </a:solidFill>
                <a:effectLst>
                  <a:outerShdw blurRad="38100" dist="38100" dir="2700000" algn="tl">
                    <a:srgbClr val="000000"/>
                  </a:outerShdw>
                </a:effectLst>
                <a:latin typeface="Times New Roman" pitchFamily="18" charset="0"/>
              </a:rPr>
              <a:t> - flavin nukleotidi, drugi metalo</a:t>
            </a:r>
            <a:r>
              <a:rPr lang="sr-Latn-CS" altLang="sr-Latn-RS" sz="2400">
                <a:solidFill>
                  <a:srgbClr val="333333"/>
                </a:solidFill>
                <a:effectLst>
                  <a:outerShdw blurRad="38100" dist="38100" dir="2700000" algn="tl">
                    <a:srgbClr val="000000"/>
                  </a:outerShdw>
                </a:effectLst>
                <a:latin typeface="Times New Roman" pitchFamily="18" charset="0"/>
              </a:rPr>
              <a:t>-</a:t>
            </a:r>
            <a:r>
              <a:rPr lang="fi-FI" altLang="sr-Latn-RS" sz="2400">
                <a:solidFill>
                  <a:srgbClr val="333333"/>
                </a:solidFill>
                <a:effectLst>
                  <a:outerShdw blurRad="38100" dist="38100" dir="2700000" algn="tl">
                    <a:srgbClr val="000000"/>
                  </a:outerShdw>
                </a:effectLst>
                <a:latin typeface="Times New Roman" pitchFamily="18" charset="0"/>
              </a:rPr>
              <a:t>proteini</a:t>
            </a:r>
            <a:endParaRPr lang="sr-Latn-CS" altLang="sr-Latn-RS" sz="2400">
              <a:solidFill>
                <a:srgbClr val="333333"/>
              </a:solidFill>
              <a:effectLst>
                <a:outerShdw blurRad="38100" dist="38100" dir="2700000" algn="tl">
                  <a:srgbClr val="000000"/>
                </a:outerShdw>
              </a:effectLst>
              <a:latin typeface="Times New Roman" pitchFamily="18" charset="0"/>
            </a:endParaRPr>
          </a:p>
          <a:p>
            <a:pPr>
              <a:lnSpc>
                <a:spcPct val="90000"/>
              </a:lnSpc>
              <a:buFontTx/>
              <a:buNone/>
              <a:tabLst>
                <a:tab pos="741363" algn="l"/>
              </a:tabLst>
            </a:pPr>
            <a:endParaRPr lang="fi-FI" altLang="sr-Latn-RS" sz="2400">
              <a:solidFill>
                <a:srgbClr val="FFFFFF"/>
              </a:solidFill>
              <a:effectLst>
                <a:outerShdw blurRad="38100" dist="38100" dir="2700000" algn="tl">
                  <a:srgbClr val="000000"/>
                </a:outerShdw>
              </a:effectLst>
              <a:latin typeface="Times New Roman" pitchFamily="18" charset="0"/>
            </a:endParaRPr>
          </a:p>
          <a:p>
            <a:pPr>
              <a:lnSpc>
                <a:spcPct val="90000"/>
              </a:lnSpc>
              <a:buFontTx/>
              <a:buNone/>
              <a:tabLst>
                <a:tab pos="741363" algn="l"/>
              </a:tabLst>
            </a:pPr>
            <a:r>
              <a:rPr lang="fi-FI" altLang="sr-Latn-RS" sz="2400" b="1">
                <a:solidFill>
                  <a:srgbClr val="FFFFFF"/>
                </a:solidFill>
                <a:effectLst>
                  <a:outerShdw blurRad="38100" dist="38100" dir="2700000" algn="tl">
                    <a:srgbClr val="000000"/>
                  </a:outerShdw>
                </a:effectLst>
                <a:latin typeface="Times New Roman" pitchFamily="18" charset="0"/>
              </a:rPr>
              <a:t>   </a:t>
            </a:r>
            <a:endParaRPr lang="en-US" altLang="sr-Latn-RS" sz="2400" b="1">
              <a:solidFill>
                <a:srgbClr val="FFFFFF"/>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35938">
                                            <p:txEl>
                                              <p:pRg st="0" end="0"/>
                                            </p:txEl>
                                          </p:spTgt>
                                        </p:tgtEl>
                                        <p:attrNameLst>
                                          <p:attrName>style.visibility</p:attrName>
                                        </p:attrNameLst>
                                      </p:cBhvr>
                                      <p:to>
                                        <p:strVal val="visible"/>
                                      </p:to>
                                    </p:set>
                                    <p:anim calcmode="lin" valueType="num">
                                      <p:cBhvr>
                                        <p:cTn id="7" dur="1000" fill="hold"/>
                                        <p:tgtEl>
                                          <p:spTgt spid="935938">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935938">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35938">
                                            <p:txEl>
                                              <p:pRg st="0" end="0"/>
                                            </p:txEl>
                                          </p:spTgt>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935938">
                                            <p:txEl>
                                              <p:pRg st="1" end="1"/>
                                            </p:txEl>
                                          </p:spTgt>
                                        </p:tgtEl>
                                        <p:attrNameLst>
                                          <p:attrName>style.visibility</p:attrName>
                                        </p:attrNameLst>
                                      </p:cBhvr>
                                      <p:to>
                                        <p:strVal val="visible"/>
                                      </p:to>
                                    </p:set>
                                    <p:anim calcmode="lin" valueType="num">
                                      <p:cBhvr>
                                        <p:cTn id="12" dur="1000" fill="hold"/>
                                        <p:tgtEl>
                                          <p:spTgt spid="935938">
                                            <p:txEl>
                                              <p:pRg st="1" end="1"/>
                                            </p:txEl>
                                          </p:spTgt>
                                        </p:tgtEl>
                                        <p:attrNameLst>
                                          <p:attrName>ppt_w</p:attrName>
                                        </p:attrNameLst>
                                      </p:cBhvr>
                                      <p:tavLst>
                                        <p:tav tm="0">
                                          <p:val>
                                            <p:strVal val="#ppt_w+.3"/>
                                          </p:val>
                                        </p:tav>
                                        <p:tav tm="100000">
                                          <p:val>
                                            <p:strVal val="#ppt_w"/>
                                          </p:val>
                                        </p:tav>
                                      </p:tavLst>
                                    </p:anim>
                                    <p:anim calcmode="lin" valueType="num">
                                      <p:cBhvr>
                                        <p:cTn id="13" dur="1000" fill="hold"/>
                                        <p:tgtEl>
                                          <p:spTgt spid="935938">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935938">
                                            <p:txEl>
                                              <p:pRg st="1" end="1"/>
                                            </p:txEl>
                                          </p:spTgt>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935938">
                                            <p:txEl>
                                              <p:pRg st="2" end="2"/>
                                            </p:txEl>
                                          </p:spTgt>
                                        </p:tgtEl>
                                        <p:attrNameLst>
                                          <p:attrName>style.visibility</p:attrName>
                                        </p:attrNameLst>
                                      </p:cBhvr>
                                      <p:to>
                                        <p:strVal val="visible"/>
                                      </p:to>
                                    </p:set>
                                    <p:anim calcmode="lin" valueType="num">
                                      <p:cBhvr>
                                        <p:cTn id="17" dur="1000" fill="hold"/>
                                        <p:tgtEl>
                                          <p:spTgt spid="935938">
                                            <p:txEl>
                                              <p:pRg st="2" end="2"/>
                                            </p:txEl>
                                          </p:spTgt>
                                        </p:tgtEl>
                                        <p:attrNameLst>
                                          <p:attrName>ppt_w</p:attrName>
                                        </p:attrNameLst>
                                      </p:cBhvr>
                                      <p:tavLst>
                                        <p:tav tm="0">
                                          <p:val>
                                            <p:strVal val="#ppt_w+.3"/>
                                          </p:val>
                                        </p:tav>
                                        <p:tav tm="100000">
                                          <p:val>
                                            <p:strVal val="#ppt_w"/>
                                          </p:val>
                                        </p:tav>
                                      </p:tavLst>
                                    </p:anim>
                                    <p:anim calcmode="lin" valueType="num">
                                      <p:cBhvr>
                                        <p:cTn id="18" dur="1000" fill="hold"/>
                                        <p:tgtEl>
                                          <p:spTgt spid="935938">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935938">
                                            <p:txEl>
                                              <p:pRg st="2" end="2"/>
                                            </p:txEl>
                                          </p:spTgt>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935938">
                                            <p:txEl>
                                              <p:pRg st="3" end="3"/>
                                            </p:txEl>
                                          </p:spTgt>
                                        </p:tgtEl>
                                        <p:attrNameLst>
                                          <p:attrName>style.visibility</p:attrName>
                                        </p:attrNameLst>
                                      </p:cBhvr>
                                      <p:to>
                                        <p:strVal val="visible"/>
                                      </p:to>
                                    </p:set>
                                    <p:anim calcmode="lin" valueType="num">
                                      <p:cBhvr>
                                        <p:cTn id="22" dur="1000" fill="hold"/>
                                        <p:tgtEl>
                                          <p:spTgt spid="935938">
                                            <p:txEl>
                                              <p:pRg st="3" end="3"/>
                                            </p:txEl>
                                          </p:spTgt>
                                        </p:tgtEl>
                                        <p:attrNameLst>
                                          <p:attrName>ppt_w</p:attrName>
                                        </p:attrNameLst>
                                      </p:cBhvr>
                                      <p:tavLst>
                                        <p:tav tm="0">
                                          <p:val>
                                            <p:strVal val="#ppt_w+.3"/>
                                          </p:val>
                                        </p:tav>
                                        <p:tav tm="100000">
                                          <p:val>
                                            <p:strVal val="#ppt_w"/>
                                          </p:val>
                                        </p:tav>
                                      </p:tavLst>
                                    </p:anim>
                                    <p:anim calcmode="lin" valueType="num">
                                      <p:cBhvr>
                                        <p:cTn id="23" dur="1000" fill="hold"/>
                                        <p:tgtEl>
                                          <p:spTgt spid="935938">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935938">
                                            <p:txEl>
                                              <p:pRg st="3" end="3"/>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0" presetClass="entr" presetSubtype="0" decel="100000" fill="hold" nodeType="clickEffect">
                                  <p:stCondLst>
                                    <p:cond delay="0"/>
                                  </p:stCondLst>
                                  <p:childTnLst>
                                    <p:set>
                                      <p:cBhvr>
                                        <p:cTn id="28" dur="1" fill="hold">
                                          <p:stCondLst>
                                            <p:cond delay="0"/>
                                          </p:stCondLst>
                                        </p:cTn>
                                        <p:tgtEl>
                                          <p:spTgt spid="935938">
                                            <p:txEl>
                                              <p:pRg st="13" end="13"/>
                                            </p:txEl>
                                          </p:spTgt>
                                        </p:tgtEl>
                                        <p:attrNameLst>
                                          <p:attrName>style.visibility</p:attrName>
                                        </p:attrNameLst>
                                      </p:cBhvr>
                                      <p:to>
                                        <p:strVal val="visible"/>
                                      </p:to>
                                    </p:set>
                                    <p:anim calcmode="lin" valueType="num">
                                      <p:cBhvr>
                                        <p:cTn id="29" dur="1000" fill="hold"/>
                                        <p:tgtEl>
                                          <p:spTgt spid="935938">
                                            <p:txEl>
                                              <p:pRg st="13" end="13"/>
                                            </p:txEl>
                                          </p:spTgt>
                                        </p:tgtEl>
                                        <p:attrNameLst>
                                          <p:attrName>ppt_w</p:attrName>
                                        </p:attrNameLst>
                                      </p:cBhvr>
                                      <p:tavLst>
                                        <p:tav tm="0">
                                          <p:val>
                                            <p:strVal val="#ppt_w+.3"/>
                                          </p:val>
                                        </p:tav>
                                        <p:tav tm="100000">
                                          <p:val>
                                            <p:strVal val="#ppt_w"/>
                                          </p:val>
                                        </p:tav>
                                      </p:tavLst>
                                    </p:anim>
                                    <p:anim calcmode="lin" valueType="num">
                                      <p:cBhvr>
                                        <p:cTn id="30" dur="1000" fill="hold"/>
                                        <p:tgtEl>
                                          <p:spTgt spid="935938">
                                            <p:txEl>
                                              <p:pRg st="13" end="13"/>
                                            </p:txEl>
                                          </p:spTgt>
                                        </p:tgtEl>
                                        <p:attrNameLst>
                                          <p:attrName>ppt_h</p:attrName>
                                        </p:attrNameLst>
                                      </p:cBhvr>
                                      <p:tavLst>
                                        <p:tav tm="0">
                                          <p:val>
                                            <p:strVal val="#ppt_h"/>
                                          </p:val>
                                        </p:tav>
                                        <p:tav tm="100000">
                                          <p:val>
                                            <p:strVal val="#ppt_h"/>
                                          </p:val>
                                        </p:tav>
                                      </p:tavLst>
                                    </p:anim>
                                    <p:animEffect transition="in" filter="fade">
                                      <p:cBhvr>
                                        <p:cTn id="31" dur="1000"/>
                                        <p:tgtEl>
                                          <p:spTgt spid="935938">
                                            <p:txEl>
                                              <p:pRg st="13" end="13"/>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935938">
                                            <p:txEl>
                                              <p:pRg st="5" end="5"/>
                                            </p:txEl>
                                          </p:spTgt>
                                        </p:tgtEl>
                                        <p:attrNameLst>
                                          <p:attrName>style.visibility</p:attrName>
                                        </p:attrNameLst>
                                      </p:cBhvr>
                                      <p:to>
                                        <p:strVal val="visible"/>
                                      </p:to>
                                    </p:set>
                                    <p:animEffect transition="in" filter="blinds(horizontal)">
                                      <p:cBhvr>
                                        <p:cTn id="36" dur="500"/>
                                        <p:tgtEl>
                                          <p:spTgt spid="935938">
                                            <p:txEl>
                                              <p:pRg st="5" end="5"/>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935938">
                                            <p:txEl>
                                              <p:pRg st="6" end="6"/>
                                            </p:txEl>
                                          </p:spTgt>
                                        </p:tgtEl>
                                        <p:attrNameLst>
                                          <p:attrName>style.visibility</p:attrName>
                                        </p:attrNameLst>
                                      </p:cBhvr>
                                      <p:to>
                                        <p:strVal val="visible"/>
                                      </p:to>
                                    </p:set>
                                    <p:animEffect transition="in" filter="blinds(horizontal)">
                                      <p:cBhvr>
                                        <p:cTn id="39" dur="500"/>
                                        <p:tgtEl>
                                          <p:spTgt spid="935938">
                                            <p:txEl>
                                              <p:pRg st="6" end="6"/>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935938">
                                            <p:txEl>
                                              <p:pRg st="7" end="7"/>
                                            </p:txEl>
                                          </p:spTgt>
                                        </p:tgtEl>
                                        <p:attrNameLst>
                                          <p:attrName>style.visibility</p:attrName>
                                        </p:attrNameLst>
                                      </p:cBhvr>
                                      <p:to>
                                        <p:strVal val="visible"/>
                                      </p:to>
                                    </p:set>
                                    <p:animEffect transition="in" filter="blinds(horizontal)">
                                      <p:cBhvr>
                                        <p:cTn id="42" dur="500"/>
                                        <p:tgtEl>
                                          <p:spTgt spid="935938">
                                            <p:txEl>
                                              <p:pRg st="7" end="7"/>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935938">
                                            <p:txEl>
                                              <p:pRg st="8" end="8"/>
                                            </p:txEl>
                                          </p:spTgt>
                                        </p:tgtEl>
                                        <p:attrNameLst>
                                          <p:attrName>style.visibility</p:attrName>
                                        </p:attrNameLst>
                                      </p:cBhvr>
                                      <p:to>
                                        <p:strVal val="visible"/>
                                      </p:to>
                                    </p:set>
                                    <p:animEffect transition="in" filter="blinds(horizontal)">
                                      <p:cBhvr>
                                        <p:cTn id="45" dur="500"/>
                                        <p:tgtEl>
                                          <p:spTgt spid="935938">
                                            <p:txEl>
                                              <p:pRg st="8" end="8"/>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935938">
                                            <p:txEl>
                                              <p:pRg st="9" end="9"/>
                                            </p:txEl>
                                          </p:spTgt>
                                        </p:tgtEl>
                                        <p:attrNameLst>
                                          <p:attrName>style.visibility</p:attrName>
                                        </p:attrNameLst>
                                      </p:cBhvr>
                                      <p:to>
                                        <p:strVal val="visible"/>
                                      </p:to>
                                    </p:set>
                                    <p:animEffect transition="in" filter="blinds(horizontal)">
                                      <p:cBhvr>
                                        <p:cTn id="48" dur="500"/>
                                        <p:tgtEl>
                                          <p:spTgt spid="935938">
                                            <p:txEl>
                                              <p:pRg st="9" end="9"/>
                                            </p:txEl>
                                          </p:spTgt>
                                        </p:tgtEl>
                                      </p:cBhvr>
                                    </p:animEffect>
                                  </p:childTnLst>
                                </p:cTn>
                              </p:par>
                              <p:par>
                                <p:cTn id="49" presetID="3" presetClass="entr" presetSubtype="10" fill="hold" nodeType="withEffect">
                                  <p:stCondLst>
                                    <p:cond delay="0"/>
                                  </p:stCondLst>
                                  <p:childTnLst>
                                    <p:set>
                                      <p:cBhvr>
                                        <p:cTn id="50" dur="1" fill="hold">
                                          <p:stCondLst>
                                            <p:cond delay="0"/>
                                          </p:stCondLst>
                                        </p:cTn>
                                        <p:tgtEl>
                                          <p:spTgt spid="935938">
                                            <p:txEl>
                                              <p:pRg st="10" end="10"/>
                                            </p:txEl>
                                          </p:spTgt>
                                        </p:tgtEl>
                                        <p:attrNameLst>
                                          <p:attrName>style.visibility</p:attrName>
                                        </p:attrNameLst>
                                      </p:cBhvr>
                                      <p:to>
                                        <p:strVal val="visible"/>
                                      </p:to>
                                    </p:set>
                                    <p:animEffect transition="in" filter="blinds(horizontal)">
                                      <p:cBhvr>
                                        <p:cTn id="51" dur="500"/>
                                        <p:tgtEl>
                                          <p:spTgt spid="935938">
                                            <p:txEl>
                                              <p:pRg st="10" end="10"/>
                                            </p:txEl>
                                          </p:spTgt>
                                        </p:tgtEl>
                                      </p:cBhvr>
                                    </p:animEffect>
                                  </p:childTnLst>
                                </p:cTn>
                              </p:par>
                              <p:par>
                                <p:cTn id="52" presetID="3" presetClass="entr" presetSubtype="10" fill="hold" nodeType="withEffect">
                                  <p:stCondLst>
                                    <p:cond delay="0"/>
                                  </p:stCondLst>
                                  <p:childTnLst>
                                    <p:set>
                                      <p:cBhvr>
                                        <p:cTn id="53" dur="1" fill="hold">
                                          <p:stCondLst>
                                            <p:cond delay="0"/>
                                          </p:stCondLst>
                                        </p:cTn>
                                        <p:tgtEl>
                                          <p:spTgt spid="935938">
                                            <p:txEl>
                                              <p:pRg st="11" end="11"/>
                                            </p:txEl>
                                          </p:spTgt>
                                        </p:tgtEl>
                                        <p:attrNameLst>
                                          <p:attrName>style.visibility</p:attrName>
                                        </p:attrNameLst>
                                      </p:cBhvr>
                                      <p:to>
                                        <p:strVal val="visible"/>
                                      </p:to>
                                    </p:set>
                                    <p:animEffect transition="in" filter="blinds(horizontal)">
                                      <p:cBhvr>
                                        <p:cTn id="54" dur="500"/>
                                        <p:tgtEl>
                                          <p:spTgt spid="93593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Rectangle 2"/>
          <p:cNvSpPr>
            <a:spLocks noGrp="1" noChangeArrowheads="1"/>
          </p:cNvSpPr>
          <p:nvPr>
            <p:ph type="body" idx="1"/>
          </p:nvPr>
        </p:nvSpPr>
        <p:spPr>
          <a:xfrm>
            <a:off x="457200" y="609600"/>
            <a:ext cx="8229600" cy="5105400"/>
          </a:xfrm>
        </p:spPr>
        <p:txBody>
          <a:bodyPr/>
          <a:lstStyle/>
          <a:p>
            <a:pPr>
              <a:lnSpc>
                <a:spcPct val="90000"/>
              </a:lnSpc>
              <a:buFontTx/>
              <a:buNone/>
            </a:pPr>
            <a:r>
              <a:rPr lang="fi-FI" altLang="sr-Latn-RS" sz="2400" b="1" dirty="0">
                <a:solidFill>
                  <a:srgbClr val="333333"/>
                </a:solidFill>
                <a:effectLst>
                  <a:outerShdw blurRad="38100" dist="38100" dir="2700000" algn="tl">
                    <a:srgbClr val="000000"/>
                  </a:outerShdw>
                </a:effectLst>
                <a:latin typeface="Times New Roman" pitchFamily="18" charset="0"/>
              </a:rPr>
              <a:t>c) </a:t>
            </a:r>
            <a:r>
              <a:rPr lang="fi-FI" altLang="sr-Latn-RS" sz="2400" b="1" i="1" dirty="0">
                <a:solidFill>
                  <a:srgbClr val="333333"/>
                </a:solidFill>
                <a:effectLst>
                  <a:outerShdw blurRad="38100" dist="38100" dir="2700000" algn="tl">
                    <a:srgbClr val="000000"/>
                  </a:outerShdw>
                </a:effectLst>
                <a:latin typeface="Times New Roman" pitchFamily="18" charset="0"/>
              </a:rPr>
              <a:t>RR obele</a:t>
            </a:r>
            <a:r>
              <a:rPr lang="fi-FI" altLang="sr-Latn-RS" sz="2400" b="1" i="1" dirty="0">
                <a:solidFill>
                  <a:srgbClr val="333333"/>
                </a:solidFill>
                <a:effectLst>
                  <a:outerShdw blurRad="38100" dist="38100" dir="2700000" algn="tl">
                    <a:srgbClr val="000000"/>
                  </a:outerShdw>
                </a:effectLst>
                <a:latin typeface="Times New Roman" pitchFamily="18" charset="0"/>
                <a:cs typeface="Times New Roman" pitchFamily="18" charset="0"/>
              </a:rPr>
              <a:t>ž</a:t>
            </a:r>
            <a:r>
              <a:rPr lang="fi-FI" altLang="sr-Latn-RS" sz="2400" b="1" i="1" dirty="0">
                <a:solidFill>
                  <a:srgbClr val="333333"/>
                </a:solidFill>
                <a:effectLst>
                  <a:outerShdw blurRad="38100" dist="38100" dir="2700000" algn="tl">
                    <a:srgbClr val="000000"/>
                  </a:outerShdw>
                </a:effectLst>
                <a:latin typeface="Times New Roman" pitchFamily="18" charset="0"/>
              </a:rPr>
              <a:t>avanje </a:t>
            </a:r>
            <a:endParaRPr lang="pl-PL" altLang="sr-Latn-RS" sz="2400" b="1" i="1" dirty="0">
              <a:solidFill>
                <a:srgbClr val="333333"/>
              </a:solidFill>
              <a:effectLst>
                <a:outerShdw blurRad="38100" dist="38100" dir="2700000" algn="tl">
                  <a:srgbClr val="000000"/>
                </a:outerShdw>
              </a:effectLst>
              <a:latin typeface="Times New Roman" pitchFamily="18" charset="0"/>
            </a:endParaRPr>
          </a:p>
          <a:p>
            <a:pPr>
              <a:lnSpc>
                <a:spcPct val="90000"/>
              </a:lnSpc>
              <a:buFontTx/>
              <a:buNone/>
            </a:pPr>
            <a:r>
              <a:rPr lang="pl-PL" altLang="sr-Latn-RS" sz="2400" dirty="0">
                <a:solidFill>
                  <a:srgbClr val="333333"/>
                </a:solidFill>
                <a:effectLst>
                  <a:outerShdw blurRad="38100" dist="38100" dir="2700000" algn="tl">
                    <a:srgbClr val="000000"/>
                  </a:outerShdw>
                </a:effectLst>
                <a:latin typeface="Times New Roman" pitchFamily="18" charset="0"/>
              </a:rPr>
              <a:t>       - analiza </a:t>
            </a:r>
            <a:r>
              <a:rPr lang="pl-PL" altLang="sr-Latn-RS" sz="2400" i="1" dirty="0">
                <a:solidFill>
                  <a:srgbClr val="333333"/>
                </a:solidFill>
                <a:effectLst>
                  <a:outerShdw blurRad="38100" dist="38100" dir="2700000" algn="tl">
                    <a:srgbClr val="000000"/>
                  </a:outerShdw>
                </a:effectLst>
                <a:latin typeface="Times New Roman" pitchFamily="18" charset="0"/>
              </a:rPr>
              <a:t>lek-protein</a:t>
            </a:r>
            <a:r>
              <a:rPr lang="pl-PL" altLang="sr-Latn-RS" sz="2400" dirty="0">
                <a:solidFill>
                  <a:srgbClr val="333333"/>
                </a:solidFill>
                <a:effectLst>
                  <a:outerShdw blurRad="38100" dist="38100" dir="2700000" algn="tl">
                    <a:srgbClr val="000000"/>
                  </a:outerShdw>
                </a:effectLst>
                <a:latin typeface="Times New Roman" pitchFamily="18" charset="0"/>
              </a:rPr>
              <a:t> i drugih </a:t>
            </a:r>
            <a:r>
              <a:rPr lang="pl-PL" altLang="sr-Latn-RS" sz="2400" i="1" dirty="0">
                <a:solidFill>
                  <a:srgbClr val="333333"/>
                </a:solidFill>
                <a:effectLst>
                  <a:outerShdw blurRad="38100" dist="38100" dir="2700000" algn="tl">
                    <a:srgbClr val="000000"/>
                  </a:outerShdw>
                </a:effectLst>
                <a:latin typeface="Times New Roman" pitchFamily="18" charset="0"/>
              </a:rPr>
              <a:t>enzim-inhibitor</a:t>
            </a:r>
            <a:r>
              <a:rPr lang="pl-PL" altLang="sr-Latn-RS" sz="2400" dirty="0">
                <a:solidFill>
                  <a:srgbClr val="333333"/>
                </a:solidFill>
                <a:effectLst>
                  <a:outerShdw blurRad="38100" dist="38100" dir="2700000" algn="tl">
                    <a:srgbClr val="000000"/>
                  </a:outerShdw>
                </a:effectLst>
                <a:latin typeface="Times New Roman" pitchFamily="18" charset="0"/>
              </a:rPr>
              <a:t> kompleksa</a:t>
            </a:r>
          </a:p>
          <a:p>
            <a:pPr>
              <a:lnSpc>
                <a:spcPct val="90000"/>
              </a:lnSpc>
              <a:buFontTx/>
              <a:buNone/>
            </a:pPr>
            <a:r>
              <a:rPr lang="pl-PL" altLang="sr-Latn-RS" sz="2400" dirty="0">
                <a:solidFill>
                  <a:srgbClr val="333333"/>
                </a:solidFill>
                <a:effectLst>
                  <a:outerShdw blurRad="38100" dist="38100" dir="2700000" algn="tl">
                    <a:srgbClr val="000000"/>
                  </a:outerShdw>
                </a:effectLst>
                <a:latin typeface="Times New Roman" pitchFamily="18" charset="0"/>
              </a:rPr>
              <a:t>       - reakcije na nivou</a:t>
            </a:r>
            <a:r>
              <a:rPr lang="pl-PL" altLang="sr-Latn-RS" sz="2400" i="1" dirty="0">
                <a:solidFill>
                  <a:srgbClr val="333333"/>
                </a:solidFill>
                <a:effectLst>
                  <a:outerShdw blurRad="38100" dist="38100" dir="2700000" algn="tl">
                    <a:srgbClr val="000000"/>
                  </a:outerShdw>
                </a:effectLst>
                <a:latin typeface="Times New Roman" pitchFamily="18" charset="0"/>
              </a:rPr>
              <a:t> enzim-supstrat </a:t>
            </a:r>
          </a:p>
          <a:p>
            <a:pPr>
              <a:lnSpc>
                <a:spcPct val="90000"/>
              </a:lnSpc>
              <a:buFontTx/>
              <a:buNone/>
            </a:pPr>
            <a:r>
              <a:rPr lang="pl-PL" altLang="sr-Latn-RS" sz="2400" dirty="0">
                <a:solidFill>
                  <a:srgbClr val="333333"/>
                </a:solidFill>
                <a:effectLst>
                  <a:outerShdw blurRad="38100" dist="38100" dir="2700000" algn="tl">
                    <a:srgbClr val="000000"/>
                  </a:outerShdw>
                </a:effectLst>
                <a:latin typeface="Times New Roman" pitchFamily="18" charset="0"/>
              </a:rPr>
              <a:t>       - reakcije na nivou </a:t>
            </a:r>
            <a:r>
              <a:rPr lang="pl-PL" altLang="sr-Latn-RS" sz="2400" i="1" dirty="0">
                <a:solidFill>
                  <a:srgbClr val="333333"/>
                </a:solidFill>
                <a:effectLst>
                  <a:outerShdw blurRad="38100" dist="38100" dir="2700000" algn="tl">
                    <a:srgbClr val="000000"/>
                  </a:outerShdw>
                </a:effectLst>
                <a:latin typeface="Times New Roman" pitchFamily="18" charset="0"/>
              </a:rPr>
              <a:t>nukleinske kiseline-membrane</a:t>
            </a:r>
            <a:r>
              <a:rPr lang="pl-PL" altLang="sr-Latn-RS" sz="2400" dirty="0">
                <a:solidFill>
                  <a:srgbClr val="333333"/>
                </a:solidFill>
                <a:effectLst>
                  <a:outerShdw blurRad="38100" dist="38100" dir="2700000" algn="tl">
                    <a:srgbClr val="000000"/>
                  </a:outerShdw>
                </a:effectLst>
                <a:latin typeface="Times New Roman" pitchFamily="18" charset="0"/>
              </a:rPr>
              <a:t> </a:t>
            </a:r>
          </a:p>
          <a:p>
            <a:pPr>
              <a:lnSpc>
                <a:spcPct val="90000"/>
              </a:lnSpc>
              <a:buFontTx/>
              <a:buNone/>
            </a:pPr>
            <a:endParaRPr lang="fi-FI" altLang="sr-Latn-RS" sz="2400" dirty="0">
              <a:solidFill>
                <a:srgbClr val="333333"/>
              </a:solidFill>
              <a:effectLst>
                <a:outerShdw blurRad="38100" dist="38100" dir="2700000" algn="tl">
                  <a:srgbClr val="000000"/>
                </a:outerShdw>
              </a:effectLst>
              <a:latin typeface="Times New Roman" pitchFamily="18" charset="0"/>
            </a:endParaRPr>
          </a:p>
          <a:p>
            <a:pPr>
              <a:lnSpc>
                <a:spcPct val="90000"/>
              </a:lnSpc>
              <a:buFontTx/>
              <a:buNone/>
            </a:pPr>
            <a:r>
              <a:rPr lang="fi-FI" altLang="sr-Latn-RS" sz="2400" b="1" dirty="0">
                <a:solidFill>
                  <a:srgbClr val="333333"/>
                </a:solidFill>
                <a:effectLst>
                  <a:outerShdw blurRad="38100" dist="38100" dir="2700000" algn="tl">
                    <a:srgbClr val="000000"/>
                  </a:outerShdw>
                </a:effectLst>
                <a:latin typeface="Times New Roman" pitchFamily="18" charset="0"/>
              </a:rPr>
              <a:t>d) </a:t>
            </a:r>
            <a:r>
              <a:rPr lang="sr-Latn-CS" altLang="sr-Latn-RS" sz="2400" b="1" i="1" dirty="0">
                <a:solidFill>
                  <a:srgbClr val="333333"/>
                </a:solidFill>
                <a:effectLst>
                  <a:outerShdw blurRad="38100" dist="38100" dir="2700000" algn="tl">
                    <a:srgbClr val="000000"/>
                  </a:outerShdw>
                </a:effectLst>
                <a:latin typeface="Times New Roman" pitchFamily="18" charset="0"/>
              </a:rPr>
              <a:t>analiza </a:t>
            </a:r>
            <a:r>
              <a:rPr lang="fi-FI" altLang="sr-Latn-RS" sz="2400" b="1" i="1" dirty="0">
                <a:solidFill>
                  <a:srgbClr val="333333"/>
                </a:solidFill>
                <a:effectLst>
                  <a:outerShdw blurRad="38100" dist="38100" dir="2700000" algn="tl">
                    <a:srgbClr val="000000"/>
                  </a:outerShdw>
                </a:effectLst>
                <a:latin typeface="Times New Roman" pitchFamily="18" charset="0"/>
              </a:rPr>
              <a:t>nukleinsk</a:t>
            </a:r>
            <a:r>
              <a:rPr lang="sr-Latn-CS" altLang="sr-Latn-RS" sz="2400" b="1" i="1" dirty="0">
                <a:solidFill>
                  <a:srgbClr val="333333"/>
                </a:solidFill>
                <a:effectLst>
                  <a:outerShdw blurRad="38100" dist="38100" dir="2700000" algn="tl">
                    <a:srgbClr val="000000"/>
                  </a:outerShdw>
                </a:effectLst>
                <a:latin typeface="Times New Roman" pitchFamily="18" charset="0"/>
              </a:rPr>
              <a:t>ih</a:t>
            </a:r>
            <a:r>
              <a:rPr lang="fi-FI" altLang="sr-Latn-RS" sz="2400" b="1" i="1" dirty="0">
                <a:solidFill>
                  <a:srgbClr val="333333"/>
                </a:solidFill>
                <a:effectLst>
                  <a:outerShdw blurRad="38100" dist="38100" dir="2700000" algn="tl">
                    <a:srgbClr val="000000"/>
                  </a:outerShdw>
                </a:effectLst>
                <a:latin typeface="Times New Roman" pitchFamily="18" charset="0"/>
              </a:rPr>
              <a:t> kiselin</a:t>
            </a:r>
            <a:r>
              <a:rPr lang="sr-Latn-CS" altLang="sr-Latn-RS" sz="2400" b="1" i="1" dirty="0">
                <a:solidFill>
                  <a:srgbClr val="333333"/>
                </a:solidFill>
                <a:effectLst>
                  <a:outerShdw blurRad="38100" dist="38100" dir="2700000" algn="tl">
                    <a:srgbClr val="000000"/>
                  </a:outerShdw>
                </a:effectLst>
                <a:latin typeface="Times New Roman" pitchFamily="18" charset="0"/>
              </a:rPr>
              <a:t>a</a:t>
            </a:r>
            <a:r>
              <a:rPr lang="fi-FI" altLang="sr-Latn-RS" sz="2400" b="1" i="1" dirty="0">
                <a:solidFill>
                  <a:srgbClr val="333333"/>
                </a:solidFill>
                <a:effectLst>
                  <a:outerShdw blurRad="38100" dist="38100" dir="2700000" algn="tl">
                    <a:srgbClr val="000000"/>
                  </a:outerShdw>
                </a:effectLst>
                <a:latin typeface="Times New Roman" pitchFamily="18" charset="0"/>
              </a:rPr>
              <a:t> i nukleinske kiselin</a:t>
            </a:r>
            <a:r>
              <a:rPr lang="sr-Latn-CS" altLang="sr-Latn-RS" sz="2400" b="1" i="1" dirty="0">
                <a:solidFill>
                  <a:srgbClr val="333333"/>
                </a:solidFill>
                <a:effectLst>
                  <a:outerShdw blurRad="38100" dist="38100" dir="2700000" algn="tl">
                    <a:srgbClr val="000000"/>
                  </a:outerShdw>
                </a:effectLst>
                <a:latin typeface="Times New Roman" pitchFamily="18" charset="0"/>
              </a:rPr>
              <a:t>e</a:t>
            </a:r>
            <a:r>
              <a:rPr lang="fi-FI" altLang="sr-Latn-RS" sz="2400" b="1" i="1" dirty="0">
                <a:solidFill>
                  <a:srgbClr val="333333"/>
                </a:solidFill>
                <a:effectLst>
                  <a:outerShdw blurRad="38100" dist="38100" dir="2700000" algn="tl">
                    <a:srgbClr val="000000"/>
                  </a:outerShdw>
                </a:effectLst>
                <a:latin typeface="Times New Roman" pitchFamily="18" charset="0"/>
              </a:rPr>
              <a:t>-protein kompleks</a:t>
            </a:r>
            <a:r>
              <a:rPr lang="sr-Latn-CS" altLang="sr-Latn-RS" sz="2400" b="1" i="1" dirty="0">
                <a:solidFill>
                  <a:srgbClr val="333333"/>
                </a:solidFill>
                <a:effectLst>
                  <a:outerShdw blurRad="38100" dist="38100" dir="2700000" algn="tl">
                    <a:srgbClr val="000000"/>
                  </a:outerShdw>
                </a:effectLst>
                <a:latin typeface="Times New Roman" pitchFamily="18" charset="0"/>
              </a:rPr>
              <a:t>a</a:t>
            </a:r>
            <a:endParaRPr lang="fi-FI" altLang="sr-Latn-RS" sz="2400" b="1" i="1" dirty="0">
              <a:solidFill>
                <a:srgbClr val="333333"/>
              </a:solidFill>
              <a:effectLst>
                <a:outerShdw blurRad="38100" dist="38100" dir="2700000" algn="tl">
                  <a:srgbClr val="000000"/>
                </a:outerShdw>
              </a:effectLst>
              <a:latin typeface="Times New Roman" pitchFamily="18" charset="0"/>
            </a:endParaRPr>
          </a:p>
          <a:p>
            <a:pPr>
              <a:lnSpc>
                <a:spcPct val="90000"/>
              </a:lnSpc>
              <a:buFontTx/>
              <a:buNone/>
            </a:pPr>
            <a:r>
              <a:rPr lang="sr-Latn-CS" altLang="sr-Latn-RS" sz="2400" dirty="0">
                <a:solidFill>
                  <a:srgbClr val="333333"/>
                </a:solidFill>
                <a:effectLst>
                  <a:outerShdw blurRad="38100" dist="38100" dir="2700000" algn="tl">
                    <a:srgbClr val="000000"/>
                  </a:outerShdw>
                </a:effectLst>
                <a:latin typeface="Times New Roman" pitchFamily="18" charset="0"/>
              </a:rPr>
              <a:t>       - </a:t>
            </a:r>
            <a:r>
              <a:rPr lang="fi-FI" altLang="sr-Latn-RS" sz="2400" dirty="0">
                <a:solidFill>
                  <a:srgbClr val="333333"/>
                </a:solidFill>
                <a:effectLst>
                  <a:outerShdw blurRad="38100" dist="38100" dir="2700000" algn="tl">
                    <a:srgbClr val="000000"/>
                  </a:outerShdw>
                </a:effectLst>
                <a:latin typeface="Times New Roman" pitchFamily="18" charset="0"/>
              </a:rPr>
              <a:t>struktura nukleinskih kiselina</a:t>
            </a:r>
            <a:endParaRPr lang="pl-PL" altLang="sr-Latn-RS" sz="2400" dirty="0">
              <a:solidFill>
                <a:srgbClr val="333333"/>
              </a:solidFill>
              <a:effectLst>
                <a:outerShdw blurRad="38100" dist="38100" dir="2700000" algn="tl">
                  <a:srgbClr val="000000"/>
                </a:outerShdw>
              </a:effectLst>
              <a:latin typeface="Times New Roman" pitchFamily="18" charset="0"/>
            </a:endParaRPr>
          </a:p>
          <a:p>
            <a:pPr>
              <a:lnSpc>
                <a:spcPct val="90000"/>
              </a:lnSpc>
              <a:buFontTx/>
              <a:buNone/>
            </a:pPr>
            <a:r>
              <a:rPr lang="pl-PL" altLang="sr-Latn-RS" sz="2400" dirty="0">
                <a:solidFill>
                  <a:srgbClr val="333333"/>
                </a:solidFill>
                <a:effectLst>
                  <a:outerShdw blurRad="38100" dist="38100" dir="2700000" algn="tl">
                    <a:srgbClr val="000000"/>
                  </a:outerShdw>
                </a:effectLst>
                <a:latin typeface="Times New Roman" pitchFamily="18" charset="0"/>
              </a:rPr>
              <a:t>       - primena na anlizu RNK i DNK struktura</a:t>
            </a:r>
            <a:endParaRPr lang="fi-FI" altLang="sr-Latn-RS" sz="2400" dirty="0">
              <a:solidFill>
                <a:srgbClr val="333333"/>
              </a:solidFill>
              <a:effectLst>
                <a:outerShdw blurRad="38100" dist="38100" dir="2700000" algn="tl">
                  <a:srgbClr val="000000"/>
                </a:outerShdw>
              </a:effectLst>
              <a:latin typeface="Times New Roman" pitchFamily="18" charset="0"/>
            </a:endParaRPr>
          </a:p>
          <a:p>
            <a:pPr>
              <a:lnSpc>
                <a:spcPct val="90000"/>
              </a:lnSpc>
              <a:buFontTx/>
              <a:buNone/>
            </a:pPr>
            <a:r>
              <a:rPr lang="sr-Latn-CS" altLang="sr-Latn-RS" sz="2400" dirty="0">
                <a:solidFill>
                  <a:srgbClr val="333333"/>
                </a:solidFill>
                <a:effectLst>
                  <a:outerShdw blurRad="38100" dist="38100" dir="2700000" algn="tl">
                    <a:srgbClr val="000000"/>
                  </a:outerShdw>
                </a:effectLst>
                <a:latin typeface="Times New Roman" pitchFamily="18" charset="0"/>
              </a:rPr>
              <a:t>       - ispitivanje </a:t>
            </a:r>
            <a:r>
              <a:rPr lang="fi-FI" altLang="sr-Latn-RS" sz="2400" dirty="0">
                <a:solidFill>
                  <a:srgbClr val="333333"/>
                </a:solidFill>
                <a:effectLst>
                  <a:outerShdw blurRad="38100" dist="38100" dir="2700000" algn="tl">
                    <a:srgbClr val="000000"/>
                  </a:outerShdw>
                </a:effectLst>
                <a:latin typeface="Times New Roman" pitchFamily="18" charset="0"/>
              </a:rPr>
              <a:t>virus</a:t>
            </a:r>
            <a:r>
              <a:rPr lang="sr-Latn-CS" altLang="sr-Latn-RS" sz="2400" dirty="0">
                <a:solidFill>
                  <a:srgbClr val="333333"/>
                </a:solidFill>
                <a:effectLst>
                  <a:outerShdw blurRad="38100" dist="38100" dir="2700000" algn="tl">
                    <a:srgbClr val="000000"/>
                  </a:outerShdw>
                </a:effectLst>
                <a:latin typeface="Times New Roman" pitchFamily="18" charset="0"/>
              </a:rPr>
              <a:t>a i bakterija</a:t>
            </a:r>
          </a:p>
          <a:p>
            <a:pPr>
              <a:lnSpc>
                <a:spcPct val="9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   </a:t>
            </a:r>
          </a:p>
          <a:p>
            <a:pPr>
              <a:lnSpc>
                <a:spcPct val="90000"/>
              </a:lnSpc>
              <a:buFontTx/>
              <a:buNone/>
            </a:pPr>
            <a:r>
              <a:rPr lang="pt-BR" altLang="sr-Latn-RS" sz="2400" b="1" dirty="0">
                <a:solidFill>
                  <a:srgbClr val="333333"/>
                </a:solidFill>
                <a:effectLst>
                  <a:outerShdw blurRad="38100" dist="38100" dir="2700000" algn="tl">
                    <a:srgbClr val="000000"/>
                  </a:outerShdw>
                </a:effectLst>
                <a:latin typeface="Times New Roman" pitchFamily="18" charset="0"/>
              </a:rPr>
              <a:t>e)  </a:t>
            </a:r>
            <a:r>
              <a:rPr lang="pl-PL" altLang="sr-Latn-RS" sz="2400" b="1" i="1" dirty="0">
                <a:solidFill>
                  <a:srgbClr val="333333"/>
                </a:solidFill>
                <a:effectLst>
                  <a:outerShdw blurRad="38100" dist="38100" dir="2700000" algn="tl">
                    <a:srgbClr val="000000"/>
                  </a:outerShdw>
                </a:effectLst>
                <a:latin typeface="Times New Roman" pitchFamily="18" charset="0"/>
              </a:rPr>
              <a:t>struktura lipida, membrana i ugljenohidrata i dr.</a:t>
            </a:r>
          </a:p>
          <a:p>
            <a:pPr>
              <a:lnSpc>
                <a:spcPct val="90000"/>
              </a:lnSpc>
              <a:buFontTx/>
              <a:buNone/>
            </a:pPr>
            <a:endParaRPr lang="pl-PL" altLang="sr-Latn-RS" sz="2400" b="1" i="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937986">
                                            <p:txEl>
                                              <p:pRg st="0" end="0"/>
                                            </p:txEl>
                                          </p:spTgt>
                                        </p:tgtEl>
                                        <p:attrNameLst>
                                          <p:attrName>style.visibility</p:attrName>
                                        </p:attrNameLst>
                                      </p:cBhvr>
                                      <p:to>
                                        <p:strVal val="visible"/>
                                      </p:to>
                                    </p:set>
                                    <p:animEffect transition="in" filter="checkerboard(across)">
                                      <p:cBhvr>
                                        <p:cTn id="7" dur="500"/>
                                        <p:tgtEl>
                                          <p:spTgt spid="937986">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937986">
                                            <p:txEl>
                                              <p:pRg st="1" end="1"/>
                                            </p:txEl>
                                          </p:spTgt>
                                        </p:tgtEl>
                                        <p:attrNameLst>
                                          <p:attrName>style.visibility</p:attrName>
                                        </p:attrNameLst>
                                      </p:cBhvr>
                                      <p:to>
                                        <p:strVal val="visible"/>
                                      </p:to>
                                    </p:set>
                                    <p:animEffect transition="in" filter="checkerboard(across)">
                                      <p:cBhvr>
                                        <p:cTn id="10" dur="500"/>
                                        <p:tgtEl>
                                          <p:spTgt spid="937986">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937986">
                                            <p:txEl>
                                              <p:pRg st="2" end="2"/>
                                            </p:txEl>
                                          </p:spTgt>
                                        </p:tgtEl>
                                        <p:attrNameLst>
                                          <p:attrName>style.visibility</p:attrName>
                                        </p:attrNameLst>
                                      </p:cBhvr>
                                      <p:to>
                                        <p:strVal val="visible"/>
                                      </p:to>
                                    </p:set>
                                    <p:animEffect transition="in" filter="checkerboard(across)">
                                      <p:cBhvr>
                                        <p:cTn id="13" dur="500"/>
                                        <p:tgtEl>
                                          <p:spTgt spid="937986">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937986">
                                            <p:txEl>
                                              <p:pRg st="3" end="3"/>
                                            </p:txEl>
                                          </p:spTgt>
                                        </p:tgtEl>
                                        <p:attrNameLst>
                                          <p:attrName>style.visibility</p:attrName>
                                        </p:attrNameLst>
                                      </p:cBhvr>
                                      <p:to>
                                        <p:strVal val="visible"/>
                                      </p:to>
                                    </p:set>
                                    <p:animEffect transition="in" filter="checkerboard(across)">
                                      <p:cBhvr>
                                        <p:cTn id="16" dur="500"/>
                                        <p:tgtEl>
                                          <p:spTgt spid="937986">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1" presetClass="entr" presetSubtype="4" fill="hold" nodeType="clickEffect">
                                  <p:stCondLst>
                                    <p:cond delay="0"/>
                                  </p:stCondLst>
                                  <p:childTnLst>
                                    <p:set>
                                      <p:cBhvr>
                                        <p:cTn id="20" dur="1" fill="hold">
                                          <p:stCondLst>
                                            <p:cond delay="0"/>
                                          </p:stCondLst>
                                        </p:cTn>
                                        <p:tgtEl>
                                          <p:spTgt spid="937986">
                                            <p:txEl>
                                              <p:pRg st="5" end="5"/>
                                            </p:txEl>
                                          </p:spTgt>
                                        </p:tgtEl>
                                        <p:attrNameLst>
                                          <p:attrName>style.visibility</p:attrName>
                                        </p:attrNameLst>
                                      </p:cBhvr>
                                      <p:to>
                                        <p:strVal val="visible"/>
                                      </p:to>
                                    </p:set>
                                    <p:animEffect transition="in" filter="wheel(4)">
                                      <p:cBhvr>
                                        <p:cTn id="21" dur="500"/>
                                        <p:tgtEl>
                                          <p:spTgt spid="937986">
                                            <p:txEl>
                                              <p:pRg st="5" end="5"/>
                                            </p:txEl>
                                          </p:spTgt>
                                        </p:tgtEl>
                                      </p:cBhvr>
                                    </p:animEffect>
                                  </p:childTnLst>
                                </p:cTn>
                              </p:par>
                              <p:par>
                                <p:cTn id="22" presetID="21" presetClass="entr" presetSubtype="4" fill="hold" nodeType="withEffect">
                                  <p:stCondLst>
                                    <p:cond delay="0"/>
                                  </p:stCondLst>
                                  <p:childTnLst>
                                    <p:set>
                                      <p:cBhvr>
                                        <p:cTn id="23" dur="1" fill="hold">
                                          <p:stCondLst>
                                            <p:cond delay="0"/>
                                          </p:stCondLst>
                                        </p:cTn>
                                        <p:tgtEl>
                                          <p:spTgt spid="937986">
                                            <p:txEl>
                                              <p:pRg st="6" end="6"/>
                                            </p:txEl>
                                          </p:spTgt>
                                        </p:tgtEl>
                                        <p:attrNameLst>
                                          <p:attrName>style.visibility</p:attrName>
                                        </p:attrNameLst>
                                      </p:cBhvr>
                                      <p:to>
                                        <p:strVal val="visible"/>
                                      </p:to>
                                    </p:set>
                                    <p:animEffect transition="in" filter="wheel(4)">
                                      <p:cBhvr>
                                        <p:cTn id="24" dur="500"/>
                                        <p:tgtEl>
                                          <p:spTgt spid="937986">
                                            <p:txEl>
                                              <p:pRg st="6" end="6"/>
                                            </p:txEl>
                                          </p:spTgt>
                                        </p:tgtEl>
                                      </p:cBhvr>
                                    </p:animEffect>
                                  </p:childTnLst>
                                </p:cTn>
                              </p:par>
                              <p:par>
                                <p:cTn id="25" presetID="21" presetClass="entr" presetSubtype="4" fill="hold" nodeType="withEffect">
                                  <p:stCondLst>
                                    <p:cond delay="0"/>
                                  </p:stCondLst>
                                  <p:childTnLst>
                                    <p:set>
                                      <p:cBhvr>
                                        <p:cTn id="26" dur="1" fill="hold">
                                          <p:stCondLst>
                                            <p:cond delay="0"/>
                                          </p:stCondLst>
                                        </p:cTn>
                                        <p:tgtEl>
                                          <p:spTgt spid="937986">
                                            <p:txEl>
                                              <p:pRg st="7" end="7"/>
                                            </p:txEl>
                                          </p:spTgt>
                                        </p:tgtEl>
                                        <p:attrNameLst>
                                          <p:attrName>style.visibility</p:attrName>
                                        </p:attrNameLst>
                                      </p:cBhvr>
                                      <p:to>
                                        <p:strVal val="visible"/>
                                      </p:to>
                                    </p:set>
                                    <p:animEffect transition="in" filter="wheel(4)">
                                      <p:cBhvr>
                                        <p:cTn id="27" dur="500"/>
                                        <p:tgtEl>
                                          <p:spTgt spid="937986">
                                            <p:txEl>
                                              <p:pRg st="7" end="7"/>
                                            </p:txEl>
                                          </p:spTgt>
                                        </p:tgtEl>
                                      </p:cBhvr>
                                    </p:animEffect>
                                  </p:childTnLst>
                                </p:cTn>
                              </p:par>
                              <p:par>
                                <p:cTn id="28" presetID="21" presetClass="entr" presetSubtype="4" fill="hold" nodeType="withEffect">
                                  <p:stCondLst>
                                    <p:cond delay="0"/>
                                  </p:stCondLst>
                                  <p:childTnLst>
                                    <p:set>
                                      <p:cBhvr>
                                        <p:cTn id="29" dur="1" fill="hold">
                                          <p:stCondLst>
                                            <p:cond delay="0"/>
                                          </p:stCondLst>
                                        </p:cTn>
                                        <p:tgtEl>
                                          <p:spTgt spid="937986">
                                            <p:txEl>
                                              <p:pRg st="8" end="8"/>
                                            </p:txEl>
                                          </p:spTgt>
                                        </p:tgtEl>
                                        <p:attrNameLst>
                                          <p:attrName>style.visibility</p:attrName>
                                        </p:attrNameLst>
                                      </p:cBhvr>
                                      <p:to>
                                        <p:strVal val="visible"/>
                                      </p:to>
                                    </p:set>
                                    <p:animEffect transition="in" filter="wheel(4)">
                                      <p:cBhvr>
                                        <p:cTn id="30" dur="500"/>
                                        <p:tgtEl>
                                          <p:spTgt spid="937986">
                                            <p:txEl>
                                              <p:pRg st="8" end="8"/>
                                            </p:txEl>
                                          </p:spTgt>
                                        </p:tgtEl>
                                      </p:cBhvr>
                                    </p:animEffect>
                                  </p:childTnLst>
                                </p:cTn>
                              </p:par>
                              <p:par>
                                <p:cTn id="31" presetID="21" presetClass="entr" presetSubtype="4" fill="hold" nodeType="withEffect">
                                  <p:stCondLst>
                                    <p:cond delay="0"/>
                                  </p:stCondLst>
                                  <p:childTnLst>
                                    <p:set>
                                      <p:cBhvr>
                                        <p:cTn id="32" dur="1" fill="hold">
                                          <p:stCondLst>
                                            <p:cond delay="0"/>
                                          </p:stCondLst>
                                        </p:cTn>
                                        <p:tgtEl>
                                          <p:spTgt spid="937986">
                                            <p:txEl>
                                              <p:pRg st="9" end="9"/>
                                            </p:txEl>
                                          </p:spTgt>
                                        </p:tgtEl>
                                        <p:attrNameLst>
                                          <p:attrName>style.visibility</p:attrName>
                                        </p:attrNameLst>
                                      </p:cBhvr>
                                      <p:to>
                                        <p:strVal val="visible"/>
                                      </p:to>
                                    </p:set>
                                    <p:animEffect transition="in" filter="wheel(4)">
                                      <p:cBhvr>
                                        <p:cTn id="33" dur="500"/>
                                        <p:tgtEl>
                                          <p:spTgt spid="937986">
                                            <p:txEl>
                                              <p:pRg st="9" end="9"/>
                                            </p:txEl>
                                          </p:spTgt>
                                        </p:tgtEl>
                                      </p:cBhvr>
                                    </p:animEffect>
                                  </p:childTnLst>
                                </p:cTn>
                              </p:par>
                              <p:par>
                                <p:cTn id="34" presetID="21" presetClass="entr" presetSubtype="4" fill="hold" nodeType="withEffect">
                                  <p:stCondLst>
                                    <p:cond delay="0"/>
                                  </p:stCondLst>
                                  <p:childTnLst>
                                    <p:set>
                                      <p:cBhvr>
                                        <p:cTn id="35" dur="1" fill="hold">
                                          <p:stCondLst>
                                            <p:cond delay="0"/>
                                          </p:stCondLst>
                                        </p:cTn>
                                        <p:tgtEl>
                                          <p:spTgt spid="937986">
                                            <p:txEl>
                                              <p:pRg st="10" end="10"/>
                                            </p:txEl>
                                          </p:spTgt>
                                        </p:tgtEl>
                                        <p:attrNameLst>
                                          <p:attrName>style.visibility</p:attrName>
                                        </p:attrNameLst>
                                      </p:cBhvr>
                                      <p:to>
                                        <p:strVal val="visible"/>
                                      </p:to>
                                    </p:set>
                                    <p:animEffect transition="in" filter="wheel(4)">
                                      <p:cBhvr>
                                        <p:cTn id="36" dur="500"/>
                                        <p:tgtEl>
                                          <p:spTgt spid="93798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0" name="Rectangle 2"/>
          <p:cNvSpPr>
            <a:spLocks noGrp="1" noChangeArrowheads="1"/>
          </p:cNvSpPr>
          <p:nvPr>
            <p:ph type="body" idx="1"/>
          </p:nvPr>
        </p:nvSpPr>
        <p:spPr>
          <a:xfrm>
            <a:off x="457200" y="457200"/>
            <a:ext cx="8229600" cy="5943600"/>
          </a:xfrm>
        </p:spPr>
        <p:txBody>
          <a:bodyPr/>
          <a:lstStyle/>
          <a:p>
            <a:pPr>
              <a:lnSpc>
                <a:spcPct val="80000"/>
              </a:lnSpc>
              <a:buFontTx/>
              <a:buNone/>
            </a:pPr>
            <a:r>
              <a:rPr lang="pl-PL" altLang="sr-Latn-RS" sz="2400" b="1" u="sng" dirty="0">
                <a:solidFill>
                  <a:srgbClr val="333333"/>
                </a:solidFill>
                <a:effectLst>
                  <a:outerShdw blurRad="38100" dist="38100" dir="2700000" algn="tl">
                    <a:srgbClr val="000000"/>
                  </a:outerShdw>
                </a:effectLst>
                <a:latin typeface="Times New Roman" pitchFamily="18" charset="0"/>
              </a:rPr>
              <a:t>KALIBRACIJA</a:t>
            </a:r>
          </a:p>
          <a:p>
            <a:pPr>
              <a:lnSpc>
                <a:spcPct val="80000"/>
              </a:lnSpc>
              <a:buFontTx/>
              <a:buNone/>
            </a:pPr>
            <a:endParaRPr lang="pl-PL"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200" b="1" dirty="0" smtClean="0">
                <a:solidFill>
                  <a:srgbClr val="333333"/>
                </a:solidFill>
                <a:effectLst>
                  <a:outerShdw blurRad="38100" dist="38100" dir="2700000" algn="tl">
                    <a:srgbClr val="000000"/>
                  </a:outerShdw>
                </a:effectLst>
                <a:latin typeface="Times New Roman" pitchFamily="18" charset="0"/>
              </a:rPr>
              <a:t>najvažnija </a:t>
            </a:r>
            <a:r>
              <a:rPr lang="pl-PL" altLang="sr-Latn-RS" sz="2200" b="1" dirty="0">
                <a:solidFill>
                  <a:srgbClr val="333333"/>
                </a:solidFill>
                <a:effectLst>
                  <a:outerShdw blurRad="38100" dist="38100" dir="2700000" algn="tl">
                    <a:srgbClr val="000000"/>
                  </a:outerShdw>
                </a:effectLst>
                <a:latin typeface="Times New Roman" pitchFamily="18" charset="0"/>
              </a:rPr>
              <a:t>provera instrumenta je provera njegove x-ose </a:t>
            </a:r>
            <a:r>
              <a:rPr lang="pl-PL" altLang="sr-Latn-RS" sz="2200" b="1" dirty="0" smtClean="0">
                <a:solidFill>
                  <a:srgbClr val="333333"/>
                </a:solidFill>
                <a:effectLst>
                  <a:outerShdw blurRad="38100" dist="38100" dir="2700000" algn="tl">
                    <a:srgbClr val="000000"/>
                  </a:outerShdw>
                </a:effectLst>
                <a:latin typeface="Times New Roman" pitchFamily="18" charset="0"/>
              </a:rPr>
              <a:t>   </a:t>
            </a:r>
            <a:r>
              <a:rPr lang="pl-PL" altLang="sr-Latn-RS" sz="2200" b="1" dirty="0">
                <a:solidFill>
                  <a:srgbClr val="333333"/>
                </a:solidFill>
                <a:effectLst>
                  <a:outerShdw blurRad="38100" dist="38100" dir="2700000" algn="tl">
                    <a:srgbClr val="000000"/>
                  </a:outerShdw>
                </a:effectLst>
                <a:latin typeface="Times New Roman" pitchFamily="18" charset="0"/>
              </a:rPr>
              <a:t>odn. ose položaja traka</a:t>
            </a:r>
          </a:p>
          <a:p>
            <a:pPr>
              <a:lnSpc>
                <a:spcPct val="80000"/>
              </a:lnSpc>
              <a:buFont typeface="Wingdings" panose="05000000000000000000" pitchFamily="2" charset="2"/>
              <a:buChar char="Ø"/>
            </a:pPr>
            <a:endParaRPr lang="pl-PL"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200" b="1" dirty="0" smtClean="0">
                <a:solidFill>
                  <a:srgbClr val="333333"/>
                </a:solidFill>
                <a:effectLst>
                  <a:outerShdw blurRad="38100" dist="38100" dir="2700000" algn="tl">
                    <a:srgbClr val="000000"/>
                  </a:outerShdw>
                </a:effectLst>
                <a:latin typeface="Times New Roman" pitchFamily="18" charset="0"/>
              </a:rPr>
              <a:t>za </a:t>
            </a:r>
            <a:r>
              <a:rPr lang="pl-PL" altLang="sr-Latn-RS" sz="2200" b="1" dirty="0">
                <a:solidFill>
                  <a:srgbClr val="333333"/>
                </a:solidFill>
                <a:effectLst>
                  <a:outerShdw blurRad="38100" dist="38100" dir="2700000" algn="tl">
                    <a:srgbClr val="000000"/>
                  </a:outerShdw>
                </a:effectLst>
                <a:latin typeface="Times New Roman" pitchFamily="18" charset="0"/>
              </a:rPr>
              <a:t>kalibraciju instrumenata se koriste standardne </a:t>
            </a:r>
            <a:r>
              <a:rPr lang="pl-PL" altLang="sr-Latn-RS" sz="2200" b="1" dirty="0" smtClean="0">
                <a:solidFill>
                  <a:srgbClr val="333333"/>
                </a:solidFill>
                <a:effectLst>
                  <a:outerShdw blurRad="38100" dist="38100" dir="2700000" algn="tl">
                    <a:srgbClr val="000000"/>
                  </a:outerShdw>
                </a:effectLst>
                <a:latin typeface="Times New Roman" pitchFamily="18" charset="0"/>
              </a:rPr>
              <a:t>supstance </a:t>
            </a:r>
            <a:r>
              <a:rPr lang="pl-PL" altLang="sr-Latn-RS" sz="2200" b="1" dirty="0">
                <a:solidFill>
                  <a:srgbClr val="333333"/>
                </a:solidFill>
                <a:effectLst>
                  <a:outerShdw blurRad="38100" dist="38100" dir="2700000" algn="tl">
                    <a:srgbClr val="000000"/>
                  </a:outerShdw>
                </a:effectLst>
                <a:latin typeface="Times New Roman" pitchFamily="18" charset="0"/>
              </a:rPr>
              <a:t>sa tačno </a:t>
            </a:r>
            <a:r>
              <a:rPr lang="pl-PL" altLang="sr-Latn-RS" sz="2200" b="1" dirty="0" smtClean="0">
                <a:solidFill>
                  <a:srgbClr val="333333"/>
                </a:solidFill>
                <a:effectLst>
                  <a:outerShdw blurRad="38100" dist="38100" dir="2700000" algn="tl">
                    <a:srgbClr val="000000"/>
                  </a:outerShdw>
                </a:effectLst>
                <a:latin typeface="Times New Roman" pitchFamily="18" charset="0"/>
              </a:rPr>
              <a:t>poznatim </a:t>
            </a:r>
            <a:r>
              <a:rPr lang="pl-PL" altLang="sr-Latn-RS" sz="2200" b="1" dirty="0">
                <a:solidFill>
                  <a:srgbClr val="333333"/>
                </a:solidFill>
                <a:effectLst>
                  <a:outerShdw blurRad="38100" dist="38100" dir="2700000" algn="tl">
                    <a:srgbClr val="000000"/>
                  </a:outerShdw>
                </a:effectLst>
                <a:latin typeface="Times New Roman" pitchFamily="18" charset="0"/>
              </a:rPr>
              <a:t>položajima traka u spektrima</a:t>
            </a:r>
          </a:p>
          <a:p>
            <a:pPr>
              <a:lnSpc>
                <a:spcPct val="80000"/>
              </a:lnSpc>
              <a:buFont typeface="Wingdings" panose="05000000000000000000" pitchFamily="2" charset="2"/>
              <a:buChar char="Ø"/>
            </a:pPr>
            <a:endParaRPr lang="pl-PL"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200" b="1" dirty="0" smtClean="0">
                <a:solidFill>
                  <a:srgbClr val="333333"/>
                </a:solidFill>
                <a:effectLst>
                  <a:outerShdw blurRad="38100" dist="38100" dir="2700000" algn="tl">
                    <a:srgbClr val="000000"/>
                  </a:outerShdw>
                </a:effectLst>
                <a:latin typeface="Times New Roman" pitchFamily="18" charset="0"/>
              </a:rPr>
              <a:t>u </a:t>
            </a:r>
            <a:r>
              <a:rPr lang="pl-PL" altLang="sr-Latn-RS" sz="2200" b="1" dirty="0">
                <a:solidFill>
                  <a:srgbClr val="333333"/>
                </a:solidFill>
                <a:effectLst>
                  <a:outerShdw blurRad="38100" dist="38100" dir="2700000" algn="tl">
                    <a:srgbClr val="000000"/>
                  </a:outerShdw>
                </a:effectLst>
                <a:latin typeface="Times New Roman" pitchFamily="18" charset="0"/>
              </a:rPr>
              <a:t>disperzivnim instrumentima koriste se najčešće: </a:t>
            </a:r>
          </a:p>
          <a:p>
            <a:pPr>
              <a:lnSpc>
                <a:spcPct val="80000"/>
              </a:lnSpc>
              <a:buFontTx/>
              <a:buNone/>
            </a:pPr>
            <a:r>
              <a:rPr lang="pl-PL" altLang="sr-Latn-RS" sz="2200" b="1" dirty="0">
                <a:solidFill>
                  <a:srgbClr val="333333"/>
                </a:solidFill>
                <a:effectLst>
                  <a:outerShdw blurRad="38100" dist="38100" dir="2700000" algn="tl">
                    <a:srgbClr val="000000"/>
                  </a:outerShdw>
                </a:effectLst>
                <a:latin typeface="Times New Roman" pitchFamily="18" charset="0"/>
              </a:rPr>
              <a:t>        - barijum sulfat  (988 cm</a:t>
            </a:r>
            <a:r>
              <a:rPr lang="pl-PL" altLang="sr-Latn-RS" sz="2200" b="1" baseline="30000" dirty="0">
                <a:solidFill>
                  <a:srgbClr val="333333"/>
                </a:solidFill>
                <a:effectLst>
                  <a:outerShdw blurRad="38100" dist="38100" dir="2700000" algn="tl">
                    <a:srgbClr val="000000"/>
                  </a:outerShdw>
                </a:effectLst>
                <a:latin typeface="Times New Roman" pitchFamily="18" charset="0"/>
              </a:rPr>
              <a:t>-1</a:t>
            </a:r>
            <a:r>
              <a:rPr lang="pl-PL" altLang="sr-Latn-RS" sz="2200" b="1" dirty="0">
                <a:solidFill>
                  <a:srgbClr val="333333"/>
                </a:solidFill>
                <a:effectLst>
                  <a:outerShdw blurRad="38100" dist="38100" dir="2700000" algn="tl">
                    <a:srgbClr val="000000"/>
                  </a:outerShdw>
                </a:effectLst>
                <a:latin typeface="Times New Roman" pitchFamily="18" charset="0"/>
              </a:rPr>
              <a:t> )</a:t>
            </a:r>
          </a:p>
          <a:p>
            <a:pPr>
              <a:lnSpc>
                <a:spcPct val="80000"/>
              </a:lnSpc>
              <a:buFontTx/>
              <a:buNone/>
            </a:pPr>
            <a:r>
              <a:rPr lang="pl-PL" altLang="sr-Latn-RS" sz="2200" b="1" dirty="0">
                <a:solidFill>
                  <a:srgbClr val="333333"/>
                </a:solidFill>
                <a:effectLst>
                  <a:outerShdw blurRad="38100" dist="38100" dir="2700000" algn="tl">
                    <a:srgbClr val="000000"/>
                  </a:outerShdw>
                </a:effectLst>
                <a:latin typeface="Times New Roman" pitchFamily="18" charset="0"/>
              </a:rPr>
              <a:t>        - dijamant  (1332 cm</a:t>
            </a:r>
            <a:r>
              <a:rPr lang="pl-PL" altLang="sr-Latn-RS" sz="2200" b="1" baseline="30000" dirty="0">
                <a:solidFill>
                  <a:srgbClr val="333333"/>
                </a:solidFill>
                <a:effectLst>
                  <a:outerShdw blurRad="38100" dist="38100" dir="2700000" algn="tl">
                    <a:srgbClr val="000000"/>
                  </a:outerShdw>
                </a:effectLst>
                <a:latin typeface="Times New Roman" pitchFamily="18" charset="0"/>
              </a:rPr>
              <a:t>-1</a:t>
            </a:r>
            <a:r>
              <a:rPr lang="pl-PL" altLang="sr-Latn-RS" sz="2200" b="1" dirty="0">
                <a:solidFill>
                  <a:srgbClr val="333333"/>
                </a:solidFill>
                <a:effectLst>
                  <a:outerShdw blurRad="38100" dist="38100" dir="2700000" algn="tl">
                    <a:srgbClr val="000000"/>
                  </a:outerShdw>
                </a:effectLst>
                <a:latin typeface="Times New Roman" pitchFamily="18" charset="0"/>
              </a:rPr>
              <a:t>)</a:t>
            </a:r>
          </a:p>
          <a:p>
            <a:pPr>
              <a:lnSpc>
                <a:spcPct val="80000"/>
              </a:lnSpc>
              <a:buFontTx/>
              <a:buNone/>
            </a:pPr>
            <a:r>
              <a:rPr lang="pl-PL" altLang="sr-Latn-RS" sz="2200" b="1" dirty="0">
                <a:solidFill>
                  <a:srgbClr val="333333"/>
                </a:solidFill>
                <a:effectLst>
                  <a:outerShdw blurRad="38100" dist="38100" dir="2700000" algn="tl">
                    <a:srgbClr val="000000"/>
                  </a:outerShdw>
                </a:effectLst>
                <a:latin typeface="Times New Roman" pitchFamily="18" charset="0"/>
              </a:rPr>
              <a:t>        - silicijum (520 cm</a:t>
            </a:r>
            <a:r>
              <a:rPr lang="pl-PL" altLang="sr-Latn-RS" sz="2200" b="1" baseline="30000" dirty="0">
                <a:solidFill>
                  <a:srgbClr val="333333"/>
                </a:solidFill>
                <a:effectLst>
                  <a:outerShdw blurRad="38100" dist="38100" dir="2700000" algn="tl">
                    <a:srgbClr val="000000"/>
                  </a:outerShdw>
                </a:effectLst>
                <a:latin typeface="Times New Roman" pitchFamily="18" charset="0"/>
              </a:rPr>
              <a:t>-1</a:t>
            </a:r>
            <a:r>
              <a:rPr lang="pl-PL" altLang="sr-Latn-RS" sz="2200" b="1" dirty="0">
                <a:solidFill>
                  <a:srgbClr val="333333"/>
                </a:solidFill>
                <a:effectLst>
                  <a:outerShdw blurRad="38100" dist="38100" dir="2700000" algn="tl">
                    <a:srgbClr val="000000"/>
                  </a:outerShdw>
                </a:effectLst>
                <a:latin typeface="Times New Roman" pitchFamily="18" charset="0"/>
              </a:rPr>
              <a:t>), </a:t>
            </a:r>
          </a:p>
          <a:p>
            <a:pPr>
              <a:lnSpc>
                <a:spcPct val="80000"/>
              </a:lnSpc>
              <a:buFontTx/>
              <a:buNone/>
            </a:pPr>
            <a:r>
              <a:rPr lang="pl-PL" altLang="sr-Latn-RS" sz="2200" b="1" dirty="0">
                <a:solidFill>
                  <a:srgbClr val="333333"/>
                </a:solidFill>
                <a:effectLst>
                  <a:outerShdw blurRad="38100" dist="38100" dir="2700000" algn="tl">
                    <a:srgbClr val="000000"/>
                  </a:outerShdw>
                </a:effectLst>
                <a:latin typeface="Times New Roman" pitchFamily="18" charset="0"/>
              </a:rPr>
              <a:t>        - inden (ima više karakterističnih traka)</a:t>
            </a:r>
          </a:p>
          <a:p>
            <a:pPr>
              <a:lnSpc>
                <a:spcPct val="80000"/>
              </a:lnSpc>
              <a:buFontTx/>
              <a:buNone/>
            </a:pPr>
            <a:r>
              <a:rPr lang="pl-PL" altLang="sr-Latn-RS" sz="2200" b="1" dirty="0">
                <a:solidFill>
                  <a:srgbClr val="333333"/>
                </a:solidFill>
                <a:effectLst>
                  <a:outerShdw blurRad="38100" dist="38100" dir="2700000" algn="tl">
                    <a:srgbClr val="000000"/>
                  </a:outerShdw>
                </a:effectLst>
                <a:latin typeface="Times New Roman" pitchFamily="18" charset="0"/>
              </a:rPr>
              <a:t>        - cikloheksan (ima više karakterističnih traka)</a:t>
            </a:r>
          </a:p>
          <a:p>
            <a:pPr>
              <a:lnSpc>
                <a:spcPct val="80000"/>
              </a:lnSpc>
              <a:buFontTx/>
              <a:buNone/>
            </a:pPr>
            <a:r>
              <a:rPr lang="pl-PL" altLang="sr-Latn-RS" sz="2200" b="1" dirty="0">
                <a:solidFill>
                  <a:srgbClr val="333333"/>
                </a:solidFill>
                <a:effectLst>
                  <a:outerShdw blurRad="38100" dist="38100" dir="2700000" algn="tl">
                    <a:srgbClr val="000000"/>
                  </a:outerShdw>
                </a:effectLst>
                <a:latin typeface="Times New Roman" pitchFamily="18" charset="0"/>
              </a:rPr>
              <a:t>        - sumpor (karakteristične trake u niskofrekventnoj </a:t>
            </a:r>
          </a:p>
          <a:p>
            <a:pPr>
              <a:lnSpc>
                <a:spcPct val="80000"/>
              </a:lnSpc>
              <a:buFontTx/>
              <a:buNone/>
            </a:pPr>
            <a:r>
              <a:rPr lang="pl-PL" altLang="sr-Latn-RS" sz="2200" b="1" dirty="0">
                <a:solidFill>
                  <a:srgbClr val="333333"/>
                </a:solidFill>
                <a:effectLst>
                  <a:outerShdw blurRad="38100" dist="38100" dir="2700000" algn="tl">
                    <a:srgbClr val="000000"/>
                  </a:outerShdw>
                </a:effectLst>
                <a:latin typeface="Times New Roman" pitchFamily="18" charset="0"/>
              </a:rPr>
              <a:t>                         oblasti,  ispod 500 cm</a:t>
            </a:r>
            <a:r>
              <a:rPr lang="pl-PL" altLang="sr-Latn-RS" sz="2200" b="1" baseline="30000" dirty="0">
                <a:solidFill>
                  <a:srgbClr val="333333"/>
                </a:solidFill>
                <a:effectLst>
                  <a:outerShdw blurRad="38100" dist="38100" dir="2700000" algn="tl">
                    <a:srgbClr val="000000"/>
                  </a:outerShdw>
                </a:effectLst>
                <a:latin typeface="Times New Roman" pitchFamily="18" charset="0"/>
              </a:rPr>
              <a:t>-1</a:t>
            </a:r>
            <a:r>
              <a:rPr lang="pl-PL" altLang="sr-Latn-RS" sz="2200" b="1" dirty="0">
                <a:solidFill>
                  <a:srgbClr val="333333"/>
                </a:solidFill>
                <a:effectLst>
                  <a:outerShdw blurRad="38100" dist="38100" dir="2700000" algn="tl">
                    <a:srgbClr val="000000"/>
                  </a:outerShdw>
                </a:effectLst>
                <a:latin typeface="Times New Roman" pitchFamily="18" charset="0"/>
              </a:rPr>
              <a:t>)</a:t>
            </a:r>
            <a:endParaRPr lang="en-US" altLang="sr-Latn-RS" sz="22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1" name="Rectangle 3"/>
          <p:cNvSpPr>
            <a:spLocks noGrp="1" noChangeArrowheads="1"/>
          </p:cNvSpPr>
          <p:nvPr>
            <p:ph type="body" idx="1"/>
          </p:nvPr>
        </p:nvSpPr>
        <p:spPr>
          <a:xfrm>
            <a:off x="304800" y="3733800"/>
            <a:ext cx="8229600" cy="1524000"/>
          </a:xfrm>
        </p:spPr>
        <p:txBody>
          <a:bodyPr/>
          <a:lstStyle/>
          <a:p>
            <a:pPr>
              <a:buFontTx/>
              <a:buNone/>
            </a:pPr>
            <a:r>
              <a:rPr lang="pl-PL" altLang="sr-Latn-RS" sz="3600" b="1" dirty="0">
                <a:solidFill>
                  <a:srgbClr val="333333"/>
                </a:solidFill>
                <a:effectLst>
                  <a:outerShdw blurRad="38100" dist="38100" dir="2700000" algn="tl">
                    <a:srgbClr val="000000"/>
                  </a:outerShdw>
                </a:effectLst>
                <a:latin typeface="Times New Roman" pitchFamily="18" charset="0"/>
              </a:rPr>
              <a:t>ANALIZA</a:t>
            </a:r>
          </a:p>
          <a:p>
            <a:pPr>
              <a:buFontTx/>
              <a:buNone/>
            </a:pPr>
            <a:r>
              <a:rPr lang="pl-PL" altLang="sr-Latn-RS" sz="3600" b="1" dirty="0">
                <a:solidFill>
                  <a:srgbClr val="333333"/>
                </a:solidFill>
                <a:effectLst>
                  <a:outerShdw blurRad="38100" dist="38100" dir="2700000" algn="tl">
                    <a:srgbClr val="000000"/>
                  </a:outerShdw>
                </a:effectLst>
                <a:latin typeface="Times New Roman" pitchFamily="18" charset="0"/>
              </a:rPr>
              <a:t>HROMO PROTEINA</a:t>
            </a:r>
            <a:r>
              <a:rPr lang="en-US" altLang="sr-Latn-RS" b="1" dirty="0">
                <a:solidFill>
                  <a:srgbClr val="333333"/>
                </a:solidFill>
                <a:effectLst>
                  <a:outerShdw blurRad="38100" dist="38100" dir="2700000" algn="tl">
                    <a:srgbClr val="000000"/>
                  </a:outerShdw>
                </a:effectLst>
                <a:latin typeface="Times New Roman" pitchFamily="18" charset="0"/>
              </a:rPr>
              <a:t> </a:t>
            </a:r>
          </a:p>
          <a:p>
            <a:endParaRPr lang="en-US" altLang="sr-Latn-RS" dirty="0">
              <a:solidFill>
                <a:srgbClr val="333333"/>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ChangeArrowheads="1"/>
          </p:cNvSpPr>
          <p:nvPr>
            <p:ph type="body" idx="1"/>
          </p:nvPr>
        </p:nvSpPr>
        <p:spPr>
          <a:xfrm>
            <a:off x="457200" y="457200"/>
            <a:ext cx="8229600" cy="5668963"/>
          </a:xfrm>
        </p:spPr>
        <p:txBody>
          <a:bodyPr/>
          <a:lstStyle/>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p</a:t>
            </a:r>
            <a:r>
              <a:rPr lang="de-DE" altLang="sr-Latn-RS" sz="2400" b="1" dirty="0">
                <a:solidFill>
                  <a:srgbClr val="333333"/>
                </a:solidFill>
                <a:effectLst>
                  <a:outerShdw blurRad="38100" dist="38100" dir="2700000" algn="tl">
                    <a:srgbClr val="000000"/>
                  </a:outerShdw>
                </a:effectLst>
                <a:latin typeface="Times New Roman" pitchFamily="18" charset="0"/>
              </a:rPr>
              <a:t>roteini su najvažniji  molekuli  prisutni u živim organizama</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de-DE" altLang="sr-Latn-RS" sz="2400" b="1" dirty="0" smtClean="0">
                <a:solidFill>
                  <a:srgbClr val="333333"/>
                </a:solidFill>
                <a:effectLst>
                  <a:outerShdw blurRad="38100" dist="38100" dir="2700000" algn="tl">
                    <a:srgbClr val="000000"/>
                  </a:outerShdw>
                </a:effectLst>
                <a:latin typeface="Times New Roman" pitchFamily="18" charset="0"/>
              </a:rPr>
              <a:t>ime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im </a:t>
            </a:r>
            <a:r>
              <a:rPr lang="de-DE" altLang="sr-Latn-RS" sz="2400" b="1" dirty="0">
                <a:solidFill>
                  <a:srgbClr val="333333"/>
                </a:solidFill>
                <a:effectLst>
                  <a:outerShdw blurRad="38100" dist="38100" dir="2700000" algn="tl">
                    <a:srgbClr val="000000"/>
                  </a:outerShdw>
                </a:effectLst>
                <a:latin typeface="Times New Roman" pitchFamily="18" charset="0"/>
              </a:rPr>
              <a:t>potiče od grčke reči </a:t>
            </a:r>
            <a:r>
              <a:rPr lang="de-DE" altLang="sr-Latn-RS" sz="2400" b="1" i="1" dirty="0">
                <a:solidFill>
                  <a:srgbClr val="333333"/>
                </a:solidFill>
                <a:effectLst>
                  <a:outerShdw blurRad="38100" dist="38100" dir="2700000" algn="tl">
                    <a:srgbClr val="000000"/>
                  </a:outerShdw>
                </a:effectLst>
                <a:latin typeface="Times New Roman" pitchFamily="18" charset="0"/>
              </a:rPr>
              <a:t>proteinos,</a:t>
            </a:r>
            <a:r>
              <a:rPr lang="de-DE" altLang="sr-Latn-RS" sz="2400" b="1" dirty="0">
                <a:solidFill>
                  <a:srgbClr val="333333"/>
                </a:solidFill>
                <a:effectLst>
                  <a:outerShdw blurRad="38100" dist="38100" dir="2700000" algn="tl">
                    <a:srgbClr val="000000"/>
                  </a:outerShdw>
                </a:effectLst>
                <a:latin typeface="Times New Roman" pitchFamily="18" charset="0"/>
              </a:rPr>
              <a:t> što znači da su</a:t>
            </a:r>
            <a:r>
              <a:rPr lang="de-DE" altLang="sr-Latn-RS" sz="2400" b="1" dirty="0">
                <a:solidFill>
                  <a:srgbClr val="4D4D4D"/>
                </a:solidFill>
                <a:effectLst>
                  <a:outerShdw blurRad="38100" dist="38100" dir="2700000" algn="tl">
                    <a:srgbClr val="000000"/>
                  </a:outerShdw>
                </a:effectLst>
                <a:latin typeface="Times New Roman" pitchFamily="18" charset="0"/>
              </a:rPr>
              <a:t> </a:t>
            </a:r>
            <a:r>
              <a:rPr lang="de-DE" altLang="sr-Latn-RS" sz="2400" b="1" i="1" dirty="0">
                <a:solidFill>
                  <a:srgbClr val="FF0066"/>
                </a:solidFill>
                <a:effectLst>
                  <a:outerShdw blurRad="38100" dist="38100" dir="2700000" algn="tl">
                    <a:srgbClr val="000000"/>
                  </a:outerShdw>
                </a:effectLst>
                <a:latin typeface="Times New Roman" pitchFamily="18" charset="0"/>
              </a:rPr>
              <a:t>od</a:t>
            </a:r>
            <a:r>
              <a:rPr lang="de-DE" altLang="sr-Latn-RS" sz="2400" b="1" dirty="0">
                <a:solidFill>
                  <a:srgbClr val="4D4D4D"/>
                </a:solidFill>
                <a:effectLst>
                  <a:outerShdw blurRad="38100" dist="38100" dir="2700000" algn="tl">
                    <a:srgbClr val="000000"/>
                  </a:outerShdw>
                </a:effectLst>
                <a:latin typeface="Times New Roman" pitchFamily="18" charset="0"/>
              </a:rPr>
              <a:t> </a:t>
            </a:r>
            <a:r>
              <a:rPr lang="de-DE" altLang="sr-Latn-RS" sz="2400" b="1" i="1" dirty="0">
                <a:solidFill>
                  <a:srgbClr val="FF0066"/>
                </a:solidFill>
                <a:effectLst>
                  <a:outerShdw blurRad="38100" dist="38100" dir="2700000" algn="tl">
                    <a:srgbClr val="000000"/>
                  </a:outerShdw>
                </a:effectLst>
                <a:latin typeface="Times New Roman" pitchFamily="18" charset="0"/>
              </a:rPr>
              <a:t>prvenstvene </a:t>
            </a:r>
            <a:r>
              <a:rPr lang="sr-Latn-CS" altLang="sr-Latn-RS" sz="2400" b="1" i="1" dirty="0" smtClean="0">
                <a:solidFill>
                  <a:srgbClr val="FF0066"/>
                </a:solidFill>
                <a:effectLst>
                  <a:outerShdw blurRad="38100" dist="38100" dir="2700000" algn="tl">
                    <a:srgbClr val="000000"/>
                  </a:outerShdw>
                </a:effectLst>
                <a:latin typeface="Times New Roman" pitchFamily="18" charset="0"/>
              </a:rPr>
              <a:t>   </a:t>
            </a:r>
            <a:r>
              <a:rPr lang="de-DE" altLang="sr-Latn-RS" sz="2400" b="1" i="1" dirty="0">
                <a:solidFill>
                  <a:srgbClr val="FF0066"/>
                </a:solidFill>
                <a:effectLst>
                  <a:outerShdw blurRad="38100" dist="38100" dir="2700000" algn="tl">
                    <a:srgbClr val="000000"/>
                  </a:outerShdw>
                </a:effectLst>
                <a:latin typeface="Times New Roman" pitchFamily="18" charset="0"/>
              </a:rPr>
              <a:t>važnosti</a:t>
            </a:r>
            <a:endParaRPr lang="sr-Latn-CS" altLang="sr-Latn-RS" sz="2400" b="1" i="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i="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p</a:t>
            </a:r>
            <a:r>
              <a:rPr lang="de-DE" altLang="sr-Latn-RS" sz="2400" b="1" dirty="0">
                <a:solidFill>
                  <a:srgbClr val="333333"/>
                </a:solidFill>
                <a:effectLst>
                  <a:outerShdw blurRad="38100" dist="38100" dir="2700000" algn="tl">
                    <a:srgbClr val="000000"/>
                  </a:outerShdw>
                </a:effectLst>
                <a:latin typeface="Times New Roman" pitchFamily="18" charset="0"/>
              </a:rPr>
              <a:t>ostoje mnogobrojne vrste proteina</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n</a:t>
            </a:r>
            <a:r>
              <a:rPr lang="de-DE" altLang="sr-Latn-RS" sz="2400" b="1" dirty="0">
                <a:solidFill>
                  <a:srgbClr val="333333"/>
                </a:solidFill>
                <a:effectLst>
                  <a:outerShdw blurRad="38100" dist="38100" dir="2700000" algn="tl">
                    <a:srgbClr val="000000"/>
                  </a:outerShdw>
                </a:effectLst>
                <a:latin typeface="Times New Roman" pitchFamily="18" charset="0"/>
              </a:rPr>
              <a:t>jihova mnogobrojnost i raznolikost uslovljavaju </a:t>
            </a:r>
            <a:r>
              <a:rPr lang="de-DE" altLang="sr-Latn-RS" sz="2400" b="1" dirty="0" smtClean="0">
                <a:solidFill>
                  <a:srgbClr val="333333"/>
                </a:solidFill>
                <a:effectLst>
                  <a:outerShdw blurRad="38100" dist="38100" dir="2700000" algn="tl">
                    <a:srgbClr val="000000"/>
                  </a:outerShdw>
                </a:effectLst>
                <a:latin typeface="Times New Roman" pitchFamily="18" charset="0"/>
              </a:rPr>
              <a:t>mnogobrojnost </a:t>
            </a:r>
            <a:r>
              <a:rPr lang="de-DE" altLang="sr-Latn-RS" sz="2400" b="1" dirty="0">
                <a:solidFill>
                  <a:srgbClr val="333333"/>
                </a:solidFill>
                <a:effectLst>
                  <a:outerShdw blurRad="38100" dist="38100" dir="2700000" algn="tl">
                    <a:srgbClr val="000000"/>
                  </a:outerShdw>
                </a:effectLst>
                <a:latin typeface="Times New Roman" pitchFamily="18" charset="0"/>
              </a:rPr>
              <a:t>i raznolikost živih bića, ljudi, životinja i biljaka</a:t>
            </a: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chemeClr val="tx1">
                    <a:lumMod val="85000"/>
                    <a:lumOff val="15000"/>
                  </a:schemeClr>
                </a:solidFill>
                <a:effectLst>
                  <a:outerShdw blurRad="38100" dist="38100" dir="2700000" algn="tl">
                    <a:srgbClr val="000000"/>
                  </a:outerShdw>
                </a:effectLst>
                <a:latin typeface="Times New Roman" pitchFamily="18" charset="0"/>
              </a:rPr>
              <a:t>p</a:t>
            </a:r>
            <a:r>
              <a:rPr lang="de-DE"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rotein</a:t>
            </a:r>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i </a:t>
            </a:r>
            <a:r>
              <a:rPr lang="de-DE"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su </a:t>
            </a:r>
            <a:r>
              <a:rPr lang="de-DE" altLang="sr-Latn-RS" sz="2400" b="1" dirty="0">
                <a:solidFill>
                  <a:srgbClr val="FF0066"/>
                </a:solidFill>
                <a:effectLst>
                  <a:outerShdw blurRad="38100" dist="38100" dir="2700000" algn="tl">
                    <a:srgbClr val="000000"/>
                  </a:outerShdw>
                </a:effectLst>
                <a:latin typeface="Times New Roman" pitchFamily="18" charset="0"/>
              </a:rPr>
              <a:t>makromolekuli</a:t>
            </a:r>
            <a:r>
              <a:rPr lang="de-DE" altLang="sr-Latn-RS" sz="2400" b="1" dirty="0">
                <a:solidFill>
                  <a:srgbClr val="4D4D4D"/>
                </a:solidFill>
                <a:effectLst>
                  <a:outerShdw blurRad="38100" dist="38100" dir="2700000" algn="tl">
                    <a:srgbClr val="000000"/>
                  </a:outerShdw>
                </a:effectLst>
                <a:latin typeface="Times New Roman" pitchFamily="18" charset="0"/>
              </a:rPr>
              <a:t> </a:t>
            </a:r>
            <a:r>
              <a:rPr lang="de-DE"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koji nastaju međusobnim povezivanjem </a:t>
            </a:r>
            <a:r>
              <a:rPr lang="sr-Latn-CS" altLang="sr-Latn-RS" sz="24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de-DE"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aminokiselina peptidnim vez</a:t>
            </a:r>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ama</a:t>
            </a:r>
            <a:r>
              <a:rPr lang="de-DE"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2400" b="1" dirty="0">
                <a:solidFill>
                  <a:srgbClr val="FF0066"/>
                </a:solidFill>
                <a:effectLst>
                  <a:outerShdw blurRad="38100" dist="38100" dir="2700000" algn="tl">
                    <a:srgbClr val="000000"/>
                  </a:outerShdw>
                </a:effectLst>
                <a:latin typeface="Times New Roman" pitchFamily="18" charset="0"/>
              </a:rPr>
              <a:t>(</a:t>
            </a:r>
            <a:r>
              <a:rPr lang="en-US" altLang="sr-Latn-RS" sz="2400" b="1" dirty="0" err="1">
                <a:solidFill>
                  <a:srgbClr val="FF0066"/>
                </a:solidFill>
                <a:effectLst>
                  <a:outerShdw blurRad="38100" dist="38100" dir="2700000" algn="tl">
                    <a:srgbClr val="000000"/>
                  </a:outerShdw>
                </a:effectLst>
                <a:latin typeface="Times New Roman" pitchFamily="18" charset="0"/>
              </a:rPr>
              <a:t>polimer</a:t>
            </a:r>
            <a:r>
              <a:rPr lang="sr-Latn-CS" altLang="sr-Latn-RS" sz="2400" b="1" dirty="0">
                <a:solidFill>
                  <a:srgbClr val="FF0066"/>
                </a:solidFill>
                <a:effectLst>
                  <a:outerShdw blurRad="38100" dist="38100" dir="2700000" algn="tl">
                    <a:srgbClr val="000000"/>
                  </a:outerShdw>
                </a:effectLst>
                <a:latin typeface="Times New Roman" pitchFamily="18" charset="0"/>
              </a:rPr>
              <a:t>i </a:t>
            </a:r>
            <a:r>
              <a:rPr lang="en-US" altLang="sr-Latn-RS" sz="2400" b="1" dirty="0" err="1">
                <a:solidFill>
                  <a:srgbClr val="FF0066"/>
                </a:solidFill>
                <a:effectLst>
                  <a:outerShdw blurRad="38100" dist="38100" dir="2700000" algn="tl">
                    <a:srgbClr val="000000"/>
                  </a:outerShdw>
                </a:effectLst>
                <a:latin typeface="Times New Roman" pitchFamily="18" charset="0"/>
              </a:rPr>
              <a:t>aminokiselina</a:t>
            </a:r>
            <a:r>
              <a:rPr lang="sr-Latn-CS" altLang="sr-Latn-RS" sz="2400" b="1" dirty="0">
                <a:solidFill>
                  <a:srgbClr val="FF0066"/>
                </a:solidFill>
                <a:effectLst>
                  <a:outerShdw blurRad="38100" dist="38100" dir="2700000" algn="tl">
                    <a:srgbClr val="000000"/>
                  </a:outerShdw>
                </a:effectLst>
                <a:latin typeface="Times New Roman" pitchFamily="18" charset="0"/>
              </a:rPr>
              <a:t>)</a:t>
            </a:r>
            <a:r>
              <a:rPr lang="sr-Latn-CS" altLang="sr-Latn-RS" sz="2400" b="1" dirty="0">
                <a:solidFill>
                  <a:srgbClr val="4D4D4D"/>
                </a:solidFill>
                <a:effectLst>
                  <a:outerShdw blurRad="38100" dist="38100" dir="2700000" algn="tl">
                    <a:srgbClr val="000000"/>
                  </a:outerShdw>
                </a:effectLst>
                <a:latin typeface="Times New Roman" pitchFamily="18" charset="0"/>
              </a:rPr>
              <a:t> </a:t>
            </a:r>
            <a:r>
              <a:rPr lang="de-DE" altLang="sr-Latn-RS" sz="2400" b="1" dirty="0">
                <a:solidFill>
                  <a:srgbClr val="333333"/>
                </a:solidFill>
                <a:effectLst>
                  <a:outerShdw blurRad="38100" dist="38100" dir="2700000" algn="tl">
                    <a:srgbClr val="000000"/>
                  </a:outerShdw>
                </a:effectLst>
                <a:latin typeface="Times New Roman" pitchFamily="18" charset="0"/>
              </a:rPr>
              <a:t>u duge </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de-DE" altLang="sr-Latn-RS" sz="2400" b="1" dirty="0">
                <a:solidFill>
                  <a:srgbClr val="333333"/>
                </a:solidFill>
                <a:effectLst>
                  <a:outerShdw blurRad="38100" dist="38100" dir="2700000" algn="tl">
                    <a:srgbClr val="000000"/>
                  </a:outerShdw>
                </a:effectLst>
                <a:latin typeface="Times New Roman" pitchFamily="18" charset="0"/>
              </a:rPr>
              <a:t>lance koji se sastoje od</a:t>
            </a:r>
            <a:r>
              <a:rPr lang="de-DE" altLang="sr-Latn-RS" sz="2400" b="1" dirty="0">
                <a:solidFill>
                  <a:srgbClr val="4D4D4D"/>
                </a:solidFill>
                <a:effectLst>
                  <a:outerShdw blurRad="38100" dist="38100" dir="2700000" algn="tl">
                    <a:srgbClr val="000000"/>
                  </a:outerShdw>
                </a:effectLst>
                <a:latin typeface="Times New Roman" pitchFamily="18" charset="0"/>
              </a:rPr>
              <a:t> </a:t>
            </a:r>
            <a:r>
              <a:rPr lang="de-DE" altLang="sr-Latn-RS" sz="2400" b="1" dirty="0">
                <a:solidFill>
                  <a:srgbClr val="FF0066"/>
                </a:solidFill>
                <a:effectLst>
                  <a:outerShdw blurRad="38100" dist="38100" dir="2700000" algn="tl">
                    <a:srgbClr val="000000"/>
                  </a:outerShdw>
                </a:effectLst>
                <a:latin typeface="Times New Roman" pitchFamily="18" charset="0"/>
                <a:cs typeface="Times New Roman" pitchFamily="18" charset="0"/>
              </a:rPr>
              <a:t>~</a:t>
            </a:r>
            <a:r>
              <a:rPr lang="sr-Latn-CS" altLang="sr-Latn-RS" sz="2400" b="1" dirty="0">
                <a:solidFill>
                  <a:srgbClr val="FF0066"/>
                </a:solidFill>
                <a:effectLst>
                  <a:outerShdw blurRad="38100" dist="38100" dir="2700000" algn="tl">
                    <a:srgbClr val="000000"/>
                  </a:outerShdw>
                </a:effectLst>
                <a:latin typeface="Times New Roman" pitchFamily="18" charset="0"/>
                <a:cs typeface="Times New Roman" pitchFamily="18" charset="0"/>
              </a:rPr>
              <a:t> 100 - 1000 </a:t>
            </a:r>
            <a:r>
              <a:rPr lang="de-DE" altLang="sr-Latn-RS" sz="2400" b="1" dirty="0">
                <a:solidFill>
                  <a:srgbClr val="FF0066"/>
                </a:solidFill>
                <a:effectLst>
                  <a:outerShdw blurRad="38100" dist="38100" dir="2700000" algn="tl">
                    <a:srgbClr val="000000"/>
                  </a:outerShdw>
                </a:effectLst>
                <a:latin typeface="Times New Roman" pitchFamily="18" charset="0"/>
              </a:rPr>
              <a:t>aminokiselinskih  ostataka</a:t>
            </a:r>
            <a:r>
              <a:rPr lang="de-DE" altLang="sr-Latn-RS" sz="2400" b="1" dirty="0">
                <a:solidFill>
                  <a:srgbClr val="4D4D4D"/>
                </a:solidFill>
                <a:effectLst>
                  <a:outerShdw blurRad="38100" dist="38100" dir="2700000" algn="tl">
                    <a:srgbClr val="000000"/>
                  </a:outerShdw>
                </a:effectLst>
                <a:latin typeface="Times New Roman" pitchFamily="18" charset="0"/>
              </a:rPr>
              <a:t>,  što </a:t>
            </a:r>
            <a:r>
              <a:rPr lang="sr-Latn-CS" altLang="sr-Latn-RS" sz="24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o</a:t>
            </a:r>
            <a:r>
              <a:rPr lang="de-DE"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dgovara  </a:t>
            </a:r>
            <a:r>
              <a:rPr lang="sr-Latn-CS"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r</a:t>
            </a:r>
            <a:r>
              <a:rPr lang="de-DE" altLang="sr-Latn-RS" sz="2400" b="1" dirty="0">
                <a:solidFill>
                  <a:schemeClr val="tx1">
                    <a:lumMod val="85000"/>
                    <a:lumOff val="15000"/>
                  </a:schemeClr>
                </a:solidFill>
                <a:effectLst>
                  <a:outerShdw blurRad="38100" dist="38100" dir="2700000" algn="tl">
                    <a:srgbClr val="000000"/>
                  </a:outerShdw>
                </a:effectLst>
                <a:latin typeface="Times New Roman" pitchFamily="18" charset="0"/>
              </a:rPr>
              <a:t>elativnoj molekulskoj masi  od </a:t>
            </a:r>
            <a:r>
              <a:rPr lang="de-DE" altLang="sr-Latn-RS" sz="2400" b="1" dirty="0">
                <a:solidFill>
                  <a:srgbClr val="FF0066"/>
                </a:solidFill>
                <a:effectLst>
                  <a:outerShdw blurRad="38100" dist="38100" dir="2700000" algn="tl">
                    <a:srgbClr val="000000"/>
                  </a:outerShdw>
                </a:effectLst>
                <a:latin typeface="Times New Roman" pitchFamily="18" charset="0"/>
              </a:rPr>
              <a:t>10 000- 100 000 ajm</a:t>
            </a:r>
            <a:endParaRPr lang="en-US" altLang="sr-Latn-RS" sz="2400" b="1" dirty="0">
              <a:solidFill>
                <a:srgbClr val="FF0066"/>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709634">
                                            <p:txEl>
                                              <p:pRg st="0" end="0"/>
                                            </p:txEl>
                                          </p:spTgt>
                                        </p:tgtEl>
                                        <p:attrNameLst>
                                          <p:attrName>style.visibility</p:attrName>
                                        </p:attrNameLst>
                                      </p:cBhvr>
                                      <p:to>
                                        <p:strVal val="visible"/>
                                      </p:to>
                                    </p:set>
                                    <p:anim calcmode="lin" valueType="num">
                                      <p:cBhvr>
                                        <p:cTn id="7" dur="500" fill="hold"/>
                                        <p:tgtEl>
                                          <p:spTgt spid="709634">
                                            <p:txEl>
                                              <p:pRg st="0" end="0"/>
                                            </p:txEl>
                                          </p:spTgt>
                                        </p:tgtEl>
                                        <p:attrNameLst>
                                          <p:attrName>ppt_x</p:attrName>
                                        </p:attrNameLst>
                                      </p:cBhvr>
                                      <p:tavLst>
                                        <p:tav tm="0">
                                          <p:val>
                                            <p:strVal val="#ppt_x-.2"/>
                                          </p:val>
                                        </p:tav>
                                        <p:tav tm="100000">
                                          <p:val>
                                            <p:strVal val="#ppt_x"/>
                                          </p:val>
                                        </p:tav>
                                      </p:tavLst>
                                    </p:anim>
                                    <p:anim calcmode="lin" valueType="num">
                                      <p:cBhvr>
                                        <p:cTn id="8" dur="500" fill="hold"/>
                                        <p:tgtEl>
                                          <p:spTgt spid="70963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
                                        <p:tgtEl>
                                          <p:spTgt spid="709634">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709634">
                                            <p:txEl>
                                              <p:pRg st="2" end="2"/>
                                            </p:txEl>
                                          </p:spTgt>
                                        </p:tgtEl>
                                        <p:attrNameLst>
                                          <p:attrName>style.visibility</p:attrName>
                                        </p:attrNameLst>
                                      </p:cBhvr>
                                      <p:to>
                                        <p:strVal val="visible"/>
                                      </p:to>
                                    </p:set>
                                    <p:anim calcmode="lin" valueType="num">
                                      <p:cBhvr>
                                        <p:cTn id="12" dur="500" fill="hold"/>
                                        <p:tgtEl>
                                          <p:spTgt spid="709634">
                                            <p:txEl>
                                              <p:pRg st="2" end="2"/>
                                            </p:txEl>
                                          </p:spTgt>
                                        </p:tgtEl>
                                        <p:attrNameLst>
                                          <p:attrName>ppt_x</p:attrName>
                                        </p:attrNameLst>
                                      </p:cBhvr>
                                      <p:tavLst>
                                        <p:tav tm="0">
                                          <p:val>
                                            <p:strVal val="#ppt_x-.2"/>
                                          </p:val>
                                        </p:tav>
                                        <p:tav tm="100000">
                                          <p:val>
                                            <p:strVal val="#ppt_x"/>
                                          </p:val>
                                        </p:tav>
                                      </p:tavLst>
                                    </p:anim>
                                    <p:anim calcmode="lin" valueType="num">
                                      <p:cBhvr>
                                        <p:cTn id="13" dur="500" fill="hold"/>
                                        <p:tgtEl>
                                          <p:spTgt spid="70963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500"/>
                                        <p:tgtEl>
                                          <p:spTgt spid="709634">
                                            <p:txEl>
                                              <p:pRg st="2" end="2"/>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709634">
                                            <p:txEl>
                                              <p:pRg st="4" end="4"/>
                                            </p:txEl>
                                          </p:spTgt>
                                        </p:tgtEl>
                                        <p:attrNameLst>
                                          <p:attrName>style.visibility</p:attrName>
                                        </p:attrNameLst>
                                      </p:cBhvr>
                                      <p:to>
                                        <p:strVal val="visible"/>
                                      </p:to>
                                    </p:set>
                                    <p:anim calcmode="lin" valueType="num">
                                      <p:cBhvr>
                                        <p:cTn id="17" dur="500" fill="hold"/>
                                        <p:tgtEl>
                                          <p:spTgt spid="709634">
                                            <p:txEl>
                                              <p:pRg st="4" end="4"/>
                                            </p:txEl>
                                          </p:spTgt>
                                        </p:tgtEl>
                                        <p:attrNameLst>
                                          <p:attrName>ppt_x</p:attrName>
                                        </p:attrNameLst>
                                      </p:cBhvr>
                                      <p:tavLst>
                                        <p:tav tm="0">
                                          <p:val>
                                            <p:strVal val="#ppt_x-.2"/>
                                          </p:val>
                                        </p:tav>
                                        <p:tav tm="100000">
                                          <p:val>
                                            <p:strVal val="#ppt_x"/>
                                          </p:val>
                                        </p:tav>
                                      </p:tavLst>
                                    </p:anim>
                                    <p:anim calcmode="lin" valueType="num">
                                      <p:cBhvr>
                                        <p:cTn id="18" dur="500" fill="hold"/>
                                        <p:tgtEl>
                                          <p:spTgt spid="709634">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9" dur="500"/>
                                        <p:tgtEl>
                                          <p:spTgt spid="709634">
                                            <p:txEl>
                                              <p:pRg st="4" end="4"/>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709634">
                                            <p:txEl>
                                              <p:pRg st="6" end="6"/>
                                            </p:txEl>
                                          </p:spTgt>
                                        </p:tgtEl>
                                        <p:attrNameLst>
                                          <p:attrName>style.visibility</p:attrName>
                                        </p:attrNameLst>
                                      </p:cBhvr>
                                      <p:to>
                                        <p:strVal val="visible"/>
                                      </p:to>
                                    </p:set>
                                    <p:anim calcmode="lin" valueType="num">
                                      <p:cBhvr>
                                        <p:cTn id="22" dur="500" fill="hold"/>
                                        <p:tgtEl>
                                          <p:spTgt spid="709634">
                                            <p:txEl>
                                              <p:pRg st="6" end="6"/>
                                            </p:txEl>
                                          </p:spTgt>
                                        </p:tgtEl>
                                        <p:attrNameLst>
                                          <p:attrName>ppt_x</p:attrName>
                                        </p:attrNameLst>
                                      </p:cBhvr>
                                      <p:tavLst>
                                        <p:tav tm="0">
                                          <p:val>
                                            <p:strVal val="#ppt_x-.2"/>
                                          </p:val>
                                        </p:tav>
                                        <p:tav tm="100000">
                                          <p:val>
                                            <p:strVal val="#ppt_x"/>
                                          </p:val>
                                        </p:tav>
                                      </p:tavLst>
                                    </p:anim>
                                    <p:anim calcmode="lin" valueType="num">
                                      <p:cBhvr>
                                        <p:cTn id="23" dur="500" fill="hold"/>
                                        <p:tgtEl>
                                          <p:spTgt spid="709634">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4" dur="500"/>
                                        <p:tgtEl>
                                          <p:spTgt spid="709634">
                                            <p:txEl>
                                              <p:pRg st="6" end="6"/>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4" fill="hold" nodeType="clickEffect">
                                  <p:stCondLst>
                                    <p:cond delay="0"/>
                                  </p:stCondLst>
                                  <p:childTnLst>
                                    <p:set>
                                      <p:cBhvr>
                                        <p:cTn id="28" dur="1" fill="hold">
                                          <p:stCondLst>
                                            <p:cond delay="0"/>
                                          </p:stCondLst>
                                        </p:cTn>
                                        <p:tgtEl>
                                          <p:spTgt spid="709634">
                                            <p:txEl>
                                              <p:pRg st="8" end="8"/>
                                            </p:txEl>
                                          </p:spTgt>
                                        </p:tgtEl>
                                        <p:attrNameLst>
                                          <p:attrName>style.visibility</p:attrName>
                                        </p:attrNameLst>
                                      </p:cBhvr>
                                      <p:to>
                                        <p:strVal val="visible"/>
                                      </p:to>
                                    </p:set>
                                    <p:animEffect transition="in" filter="wipe(down)">
                                      <p:cBhvr>
                                        <p:cTn id="29" dur="500"/>
                                        <p:tgtEl>
                                          <p:spTgt spid="70963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06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8413" y="500063"/>
            <a:ext cx="6608762" cy="5859462"/>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p:cNvSpPr>
            <a:spLocks noGrp="1" noChangeArrowheads="1"/>
          </p:cNvSpPr>
          <p:nvPr>
            <p:ph type="body" idx="1"/>
          </p:nvPr>
        </p:nvSpPr>
        <p:spPr>
          <a:xfrm>
            <a:off x="381000" y="304800"/>
            <a:ext cx="8534400" cy="2971800"/>
          </a:xfrm>
        </p:spPr>
        <p:txBody>
          <a:bodyPr/>
          <a:lstStyle/>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proteini </a:t>
            </a:r>
            <a:r>
              <a:rPr lang="sr-Latn-CS" altLang="sr-Latn-RS" sz="2400" b="1" dirty="0">
                <a:solidFill>
                  <a:srgbClr val="333333"/>
                </a:solidFill>
                <a:effectLst>
                  <a:outerShdw blurRad="38100" dist="38100" dir="2700000" algn="tl">
                    <a:srgbClr val="000000"/>
                  </a:outerShdw>
                </a:effectLst>
                <a:latin typeface="Times New Roman" pitchFamily="18" charset="0"/>
              </a:rPr>
              <a:t>su vršioci  bioloških funkcija </a:t>
            </a:r>
            <a:r>
              <a:rPr lang="sr-Latn-CS" altLang="sr-Latn-RS" sz="2400" b="1" dirty="0">
                <a:solidFill>
                  <a:srgbClr val="FF0066"/>
                </a:solidFill>
                <a:effectLst>
                  <a:outerShdw blurRad="38100" dist="38100" dir="2700000" algn="tl">
                    <a:srgbClr val="000000"/>
                  </a:outerShdw>
                </a:effectLst>
                <a:latin typeface="Times New Roman" pitchFamily="18" charset="0"/>
              </a:rPr>
              <a:t>(struktura ćel. zida, zaštita, kataliza, </a:t>
            </a:r>
            <a:r>
              <a:rPr lang="sr-Latn-CS" altLang="sr-Latn-RS" sz="2400" b="1" dirty="0" smtClean="0">
                <a:solidFill>
                  <a:srgbClr val="FF0066"/>
                </a:solidFill>
                <a:effectLst>
                  <a:outerShdw blurRad="38100" dist="38100" dir="2700000" algn="tl">
                    <a:srgbClr val="000000"/>
                  </a:outerShdw>
                </a:effectLst>
                <a:latin typeface="Times New Roman" pitchFamily="18" charset="0"/>
              </a:rPr>
              <a:t>transport</a:t>
            </a:r>
            <a:r>
              <a:rPr lang="sr-Latn-CS" altLang="sr-Latn-RS" sz="2400" b="1" dirty="0">
                <a:solidFill>
                  <a:srgbClr val="FF0066"/>
                </a:solidFill>
                <a:effectLst>
                  <a:outerShdw blurRad="38100" dist="38100" dir="2700000" algn="tl">
                    <a:srgbClr val="000000"/>
                  </a:outerShdw>
                </a:effectLst>
                <a:latin typeface="Times New Roman" pitchFamily="18" charset="0"/>
              </a:rPr>
              <a:t>, regulacija) </a:t>
            </a:r>
          </a:p>
          <a:p>
            <a:pPr>
              <a:lnSpc>
                <a:spcPct val="80000"/>
              </a:lnSpc>
              <a:buFontTx/>
              <a:buNone/>
            </a:pP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praktično </a:t>
            </a:r>
            <a:r>
              <a:rPr lang="sr-Latn-CS" altLang="sr-Latn-RS" sz="2400" b="1" dirty="0">
                <a:solidFill>
                  <a:srgbClr val="333333"/>
                </a:solidFill>
                <a:effectLst>
                  <a:outerShdw blurRad="38100" dist="38100" dir="2700000" algn="tl">
                    <a:srgbClr val="000000"/>
                  </a:outerShdw>
                </a:effectLst>
                <a:latin typeface="Times New Roman" pitchFamily="18" charset="0"/>
              </a:rPr>
              <a:t>svaka aktivnost ćelije zavisi od jednog ili više proteina</a:t>
            </a: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biološka </a:t>
            </a:r>
            <a:r>
              <a:rPr lang="sr-Latn-CS" altLang="sr-Latn-RS" sz="2400" b="1" dirty="0">
                <a:solidFill>
                  <a:srgbClr val="333333"/>
                </a:solidFill>
                <a:effectLst>
                  <a:outerShdw blurRad="38100" dist="38100" dir="2700000" algn="tl">
                    <a:srgbClr val="000000"/>
                  </a:outerShdw>
                </a:effectLst>
                <a:latin typeface="Times New Roman" pitchFamily="18" charset="0"/>
              </a:rPr>
              <a:t>aktivnost proteina (aktivnost enzima, hormona i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dr.) ostvaruje se udruživanjem nekoliko istih ili različitih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polipeptidnih lanaca u  kompleksnu  oligomernu strukturu</a:t>
            </a:r>
          </a:p>
          <a:p>
            <a:pPr>
              <a:lnSpc>
                <a:spcPct val="80000"/>
              </a:lnSpc>
              <a:buFontTx/>
              <a:buNone/>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400" b="1" dirty="0">
              <a:effectLst>
                <a:outerShdw blurRad="38100" dist="38100" dir="2700000" algn="tl">
                  <a:srgbClr val="FFFFFF"/>
                </a:outerShdw>
              </a:effectLst>
              <a:latin typeface="Times New Roman" pitchFamily="18" charset="0"/>
            </a:endParaRPr>
          </a:p>
          <a:p>
            <a:pPr>
              <a:lnSpc>
                <a:spcPct val="80000"/>
              </a:lnSpc>
              <a:buFontTx/>
              <a:buNone/>
            </a:pPr>
            <a:endParaRPr lang="sr-Latn-CS" altLang="sr-Latn-RS" sz="2400" b="1" dirty="0">
              <a:effectLst>
                <a:outerShdw blurRad="38100" dist="38100" dir="2700000" algn="tl">
                  <a:srgbClr val="FFFFFF"/>
                </a:outerShdw>
              </a:effectLst>
              <a:latin typeface="Times New Roman" pitchFamily="18" charset="0"/>
            </a:endParaRPr>
          </a:p>
          <a:p>
            <a:pPr>
              <a:lnSpc>
                <a:spcPct val="80000"/>
              </a:lnSpc>
              <a:buFontTx/>
              <a:buNone/>
            </a:pPr>
            <a:endParaRPr lang="sr-Latn-CS" altLang="sr-Latn-RS" sz="2400" b="1" dirty="0">
              <a:effectLst>
                <a:outerShdw blurRad="38100" dist="38100" dir="2700000" algn="tl">
                  <a:srgbClr val="FFFFFF"/>
                </a:outerShdw>
              </a:effectLst>
              <a:latin typeface="Times New Roman" pitchFamily="18" charset="0"/>
            </a:endParaRPr>
          </a:p>
        </p:txBody>
      </p:sp>
      <p:pic>
        <p:nvPicPr>
          <p:cNvPr id="7116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2" y="3505200"/>
            <a:ext cx="5286374" cy="297656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1271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5695" y="304800"/>
            <a:ext cx="7027802" cy="41148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12713" name="Rectangle 9"/>
          <p:cNvSpPr>
            <a:spLocks noChangeArrowheads="1"/>
          </p:cNvSpPr>
          <p:nvPr/>
        </p:nvSpPr>
        <p:spPr bwMode="auto">
          <a:xfrm>
            <a:off x="89648" y="2151530"/>
            <a:ext cx="174363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N</a:t>
            </a:r>
            <a:r>
              <a:rPr lang="sr-Latn-C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ivoi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struktura proteina</a:t>
            </a:r>
            <a:endPar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
        <p:nvSpPr>
          <p:cNvPr id="712714" name="Rectangle 10"/>
          <p:cNvSpPr>
            <a:spLocks noChangeArrowheads="1"/>
          </p:cNvSpPr>
          <p:nvPr/>
        </p:nvSpPr>
        <p:spPr bwMode="auto">
          <a:xfrm>
            <a:off x="380999" y="4558099"/>
            <a:ext cx="8448675"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285750" indent="-285750">
              <a:buFont typeface="Wingdings" panose="05000000000000000000" pitchFamily="2" charset="2"/>
              <a:buChar char="Ø"/>
            </a:pPr>
            <a:r>
              <a:rPr lang="sr-Latn-CS" altLang="sr-Latn-RS" b="1" dirty="0" smtClean="0">
                <a:solidFill>
                  <a:srgbClr val="FF0066"/>
                </a:solidFill>
                <a:effectLst>
                  <a:outerShdw blurRad="38100" dist="38100" dir="2700000" algn="tl">
                    <a:srgbClr val="000000"/>
                  </a:outerShdw>
                </a:effectLst>
                <a:latin typeface="Times New Roman" pitchFamily="18" charset="0"/>
              </a:rPr>
              <a:t>primarna </a:t>
            </a:r>
            <a:r>
              <a:rPr lang="sr-Latn-CS" altLang="sr-Latn-RS" b="1" dirty="0">
                <a:solidFill>
                  <a:srgbClr val="FF0066"/>
                </a:solidFill>
                <a:effectLst>
                  <a:outerShdw blurRad="38100" dist="38100" dir="2700000" algn="tl">
                    <a:srgbClr val="000000"/>
                  </a:outerShdw>
                </a:effectLst>
                <a:latin typeface="Times New Roman" pitchFamily="18" charset="0"/>
              </a:rPr>
              <a:t>struktura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proteina označava vrstu, broj i redosled ugrađenih </a:t>
            </a:r>
            <a:r>
              <a:rPr lang="sr-Latn-C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ostataka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aminokiselina u molekulu</a:t>
            </a:r>
            <a:r>
              <a:rPr lang="en-US" altLang="sr-Latn-RS" dirty="0">
                <a:solidFill>
                  <a:schemeClr val="tx1">
                    <a:lumMod val="85000"/>
                    <a:lumOff val="15000"/>
                  </a:schemeClr>
                </a:solidFill>
              </a:rPr>
              <a:t> </a:t>
            </a:r>
            <a:endParaRPr lang="sr-Latn-CS" altLang="sr-Latn-RS" dirty="0">
              <a:solidFill>
                <a:schemeClr val="tx1">
                  <a:lumMod val="85000"/>
                  <a:lumOff val="15000"/>
                </a:schemeClr>
              </a:solidFill>
            </a:endParaRPr>
          </a:p>
          <a:p>
            <a:pPr marL="285750" indent="-285750">
              <a:buFont typeface="Wingdings" panose="05000000000000000000" pitchFamily="2" charset="2"/>
              <a:buChar char="Ø"/>
            </a:pPr>
            <a:r>
              <a:rPr lang="sr-Latn-CS" altLang="sr-Latn-RS" b="1" dirty="0" smtClean="0">
                <a:solidFill>
                  <a:srgbClr val="FF0066"/>
                </a:solidFill>
                <a:effectLst>
                  <a:outerShdw blurRad="38100" dist="38100" dir="2700000" algn="tl">
                    <a:srgbClr val="000000"/>
                  </a:outerShdw>
                </a:effectLst>
                <a:latin typeface="Times New Roman" pitchFamily="18" charset="0"/>
              </a:rPr>
              <a:t>sekundarna </a:t>
            </a:r>
            <a:r>
              <a:rPr lang="sr-Latn-CS" altLang="sr-Latn-RS" b="1" dirty="0">
                <a:solidFill>
                  <a:srgbClr val="FF0066"/>
                </a:solidFill>
                <a:effectLst>
                  <a:outerShdw blurRad="38100" dist="38100" dir="2700000" algn="tl">
                    <a:srgbClr val="000000"/>
                  </a:outerShdw>
                </a:effectLst>
                <a:latin typeface="Times New Roman" pitchFamily="18" charset="0"/>
              </a:rPr>
              <a:t>struktura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proteina predstavlja osnovni prostorni položaj polipeptidnog lanca  </a:t>
            </a:r>
            <a:r>
              <a:rPr lang="sr-Latn-C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alfa-  ili beta – spirale)</a:t>
            </a:r>
          </a:p>
          <a:p>
            <a:pPr marL="285750" indent="-285750">
              <a:buFont typeface="Wingdings" panose="05000000000000000000" pitchFamily="2" charset="2"/>
              <a:buChar char="Ø"/>
            </a:pPr>
            <a:r>
              <a:rPr lang="sr-Latn-CS" altLang="sr-Latn-RS" b="1" dirty="0" smtClean="0">
                <a:solidFill>
                  <a:srgbClr val="FF0066"/>
                </a:solidFill>
                <a:effectLst>
                  <a:outerShdw blurRad="38100" dist="38100" dir="2700000" algn="tl">
                    <a:srgbClr val="000000"/>
                  </a:outerShdw>
                </a:effectLst>
                <a:latin typeface="Times New Roman" pitchFamily="18" charset="0"/>
              </a:rPr>
              <a:t>tercijarna </a:t>
            </a:r>
            <a:r>
              <a:rPr lang="sr-Latn-CS" altLang="sr-Latn-RS" b="1" dirty="0">
                <a:solidFill>
                  <a:srgbClr val="FF0066"/>
                </a:solidFill>
                <a:effectLst>
                  <a:outerShdw blurRad="38100" dist="38100" dir="2700000" algn="tl">
                    <a:srgbClr val="000000"/>
                  </a:outerShdw>
                </a:effectLst>
                <a:latin typeface="Times New Roman" pitchFamily="18" charset="0"/>
              </a:rPr>
              <a:t>struktura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proteina karakteriše se stvaranjem loptastih oblika molekula</a:t>
            </a:r>
          </a:p>
          <a:p>
            <a:pPr marL="285750" indent="-285750">
              <a:buFont typeface="Wingdings" panose="05000000000000000000" pitchFamily="2" charset="2"/>
              <a:buChar char="Ø"/>
            </a:pPr>
            <a:r>
              <a:rPr lang="sr-Latn-CS" altLang="sr-Latn-RS" b="1" dirty="0" smtClean="0">
                <a:solidFill>
                  <a:srgbClr val="FF0066"/>
                </a:solidFill>
                <a:effectLst>
                  <a:outerShdw blurRad="38100" dist="38100" dir="2700000" algn="tl">
                    <a:srgbClr val="000000"/>
                  </a:outerShdw>
                </a:effectLst>
                <a:latin typeface="Times New Roman" pitchFamily="18" charset="0"/>
              </a:rPr>
              <a:t>kvaternarna </a:t>
            </a:r>
            <a:r>
              <a:rPr lang="sr-Latn-CS" altLang="sr-Latn-RS" b="1" dirty="0">
                <a:solidFill>
                  <a:srgbClr val="FF0066"/>
                </a:solidFill>
                <a:effectLst>
                  <a:outerShdw blurRad="38100" dist="38100" dir="2700000" algn="tl">
                    <a:srgbClr val="000000"/>
                  </a:outerShdw>
                </a:effectLst>
                <a:latin typeface="Times New Roman" pitchFamily="18" charset="0"/>
              </a:rPr>
              <a:t>struktura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 nekoliko polipeptida povezanih u složen molekul</a:t>
            </a:r>
            <a:endParaRPr lang="en-U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754" name="Rectangle 2"/>
          <p:cNvSpPr>
            <a:spLocks noGrp="1" noChangeArrowheads="1"/>
          </p:cNvSpPr>
          <p:nvPr>
            <p:ph type="body" idx="1"/>
          </p:nvPr>
        </p:nvSpPr>
        <p:spPr>
          <a:xfrm>
            <a:off x="381000" y="381000"/>
            <a:ext cx="8229600" cy="6248400"/>
          </a:xfrm>
        </p:spPr>
        <p:txBody>
          <a:bodyPr/>
          <a:lstStyle/>
          <a:p>
            <a:pPr marL="0" indent="0">
              <a:lnSpc>
                <a:spcPct val="80000"/>
              </a:lnSpc>
              <a:buFontTx/>
              <a:buNone/>
              <a:tabLst>
                <a:tab pos="2513013" algn="l"/>
              </a:tabLst>
            </a:pPr>
            <a:r>
              <a:rPr lang="pl-PL" altLang="sr-Latn-RS" sz="2400" b="1" u="sng" dirty="0">
                <a:solidFill>
                  <a:srgbClr val="333333"/>
                </a:solidFill>
                <a:effectLst>
                  <a:outerShdw blurRad="38100" dist="38100" dir="2700000" algn="tl">
                    <a:srgbClr val="000000"/>
                  </a:outerShdw>
                </a:effectLst>
                <a:latin typeface="Times New Roman" pitchFamily="18" charset="0"/>
              </a:rPr>
              <a:t>VIBRACIONI RR SPEKTRI PROTEINA</a:t>
            </a:r>
          </a:p>
          <a:p>
            <a:pPr marL="0" indent="0">
              <a:lnSpc>
                <a:spcPct val="80000"/>
              </a:lnSpc>
              <a:buFontTx/>
              <a:buNone/>
              <a:tabLst>
                <a:tab pos="2513013" algn="l"/>
              </a:tabLst>
            </a:pPr>
            <a:endParaRPr lang="pl-PL"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513013" algn="l"/>
              </a:tabLst>
            </a:pPr>
            <a:r>
              <a:rPr lang="pl-PL" altLang="sr-Latn-RS" sz="1800" b="1" dirty="0" smtClean="0">
                <a:solidFill>
                  <a:srgbClr val="4D4D4D"/>
                </a:solidFill>
                <a:effectLst>
                  <a:outerShdw blurRad="38100" dist="38100" dir="2700000" algn="tl">
                    <a:srgbClr val="000000"/>
                  </a:outerShdw>
                </a:effectLst>
                <a:latin typeface="Times New Roman" pitchFamily="18" charset="0"/>
              </a:rPr>
              <a:t>iako </a:t>
            </a:r>
            <a:r>
              <a:rPr lang="pl-PL" altLang="sr-Latn-RS" sz="1800" b="1" dirty="0">
                <a:solidFill>
                  <a:srgbClr val="4D4D4D"/>
                </a:solidFill>
                <a:effectLst>
                  <a:outerShdw blurRad="38100" dist="38100" dir="2700000" algn="tl">
                    <a:srgbClr val="000000"/>
                  </a:outerShdw>
                </a:effectLst>
                <a:latin typeface="Times New Roman" pitchFamily="18" charset="0"/>
              </a:rPr>
              <a:t>proteini </a:t>
            </a:r>
            <a:r>
              <a:rPr lang="pl-PL" altLang="sr-Latn-RS" sz="1800" b="1" u="sng" dirty="0">
                <a:solidFill>
                  <a:srgbClr val="4D4D4D"/>
                </a:solidFill>
                <a:effectLst>
                  <a:outerShdw blurRad="38100" dist="38100" dir="2700000" algn="tl">
                    <a:srgbClr val="000000"/>
                  </a:outerShdw>
                </a:effectLst>
                <a:latin typeface="Times New Roman" pitchFamily="18" charset="0"/>
              </a:rPr>
              <a:t>ne apsorbuju zračenje u oblasti od 300 - 750 nm</a:t>
            </a:r>
            <a:r>
              <a:rPr lang="pl-PL" altLang="sr-Latn-RS" sz="1800" b="1" dirty="0">
                <a:solidFill>
                  <a:srgbClr val="4D4D4D"/>
                </a:solidFill>
                <a:effectLst>
                  <a:outerShdw blurRad="38100" dist="38100" dir="2700000" algn="tl">
                    <a:srgbClr val="000000"/>
                  </a:outerShdw>
                </a:effectLst>
                <a:latin typeface="Times New Roman" pitchFamily="18" charset="0"/>
              </a:rPr>
              <a:t>  oni često </a:t>
            </a:r>
            <a:r>
              <a:rPr lang="pl-PL" altLang="sr-Latn-RS" sz="1800" b="1" dirty="0" smtClean="0">
                <a:solidFill>
                  <a:srgbClr val="4D4D4D"/>
                </a:solidFill>
                <a:effectLst>
                  <a:outerShdw blurRad="38100" dist="38100" dir="2700000" algn="tl">
                    <a:srgbClr val="000000"/>
                  </a:outerShdw>
                </a:effectLst>
                <a:latin typeface="Times New Roman" pitchFamily="18" charset="0"/>
              </a:rPr>
              <a:t>poseduju</a:t>
            </a:r>
            <a:r>
              <a:rPr lang="pl-PL" altLang="sr-Latn-RS" sz="1800" b="1" dirty="0" smtClean="0">
                <a:effectLst>
                  <a:outerShdw blurRad="38100" dist="38100" dir="2700000" algn="tl">
                    <a:srgbClr val="FFFFFF"/>
                  </a:outerShdw>
                </a:effectLst>
                <a:latin typeface="Times New Roman" pitchFamily="18" charset="0"/>
              </a:rPr>
              <a:t> </a:t>
            </a:r>
            <a:r>
              <a:rPr lang="pl-PL" altLang="sr-Latn-RS" sz="1800" b="1" u="sng" dirty="0">
                <a:solidFill>
                  <a:srgbClr val="FF0066"/>
                </a:solidFill>
                <a:effectLst>
                  <a:outerShdw blurRad="38100" dist="38100" dir="2700000" algn="tl">
                    <a:srgbClr val="000000"/>
                  </a:outerShdw>
                </a:effectLst>
                <a:latin typeface="Times New Roman" pitchFamily="18" charset="0"/>
              </a:rPr>
              <a:t>prostetičku grupu</a:t>
            </a:r>
            <a:r>
              <a:rPr lang="pl-PL" altLang="sr-Latn-RS" sz="1800" b="1" dirty="0">
                <a:effectLst>
                  <a:outerShdw blurRad="38100" dist="38100" dir="2700000" algn="tl">
                    <a:srgbClr val="FFFFFF"/>
                  </a:outerShdw>
                </a:effectLst>
                <a:latin typeface="Times New Roman" pitchFamily="18" charset="0"/>
              </a:rPr>
              <a:t> (koja uslovljava aktivnost proteina) </a:t>
            </a:r>
            <a:r>
              <a:rPr lang="pl-PL" altLang="sr-Latn-RS" sz="1800" b="1" dirty="0">
                <a:solidFill>
                  <a:srgbClr val="FF0066"/>
                </a:solidFill>
                <a:effectLst>
                  <a:outerShdw blurRad="38100" dist="38100" dir="2700000" algn="tl">
                    <a:srgbClr val="000000"/>
                  </a:outerShdw>
                </a:effectLst>
                <a:latin typeface="Times New Roman" pitchFamily="18" charset="0"/>
              </a:rPr>
              <a:t>koja apsorbuje u VID </a:t>
            </a:r>
            <a:r>
              <a:rPr lang="pl-PL" altLang="sr-Latn-RS" sz="1800" b="1" dirty="0" smtClean="0">
                <a:solidFill>
                  <a:srgbClr val="FF0066"/>
                </a:solidFill>
                <a:effectLst>
                  <a:outerShdw blurRad="38100" dist="38100" dir="2700000" algn="tl">
                    <a:srgbClr val="000000"/>
                  </a:outerShdw>
                </a:effectLst>
                <a:latin typeface="Times New Roman" pitchFamily="18" charset="0"/>
              </a:rPr>
              <a:t>oblasti </a:t>
            </a:r>
            <a:r>
              <a:rPr lang="pl-PL" altLang="sr-Latn-RS" sz="1800" b="1" dirty="0">
                <a:solidFill>
                  <a:srgbClr val="FF0066"/>
                </a:solidFill>
                <a:effectLst>
                  <a:outerShdw blurRad="38100" dist="38100" dir="2700000" algn="tl">
                    <a:srgbClr val="000000"/>
                  </a:outerShdw>
                </a:effectLst>
                <a:latin typeface="Times New Roman" pitchFamily="18" charset="0"/>
              </a:rPr>
              <a:t>spektra</a:t>
            </a:r>
            <a:r>
              <a:rPr lang="pl-PL" altLang="sr-Latn-RS" sz="1800" b="1" dirty="0">
                <a:solidFill>
                  <a:srgbClr val="4D4D4D"/>
                </a:solidFill>
                <a:effectLst>
                  <a:outerShdw blurRad="38100" dist="38100" dir="2700000" algn="tl">
                    <a:srgbClr val="000000"/>
                  </a:outerShdw>
                </a:effectLst>
                <a:latin typeface="Times New Roman" pitchFamily="18" charset="0"/>
              </a:rPr>
              <a:t> (za koju  možemo reći da igra ulogu hromofore) te je iz tog razloga </a:t>
            </a:r>
            <a:r>
              <a:rPr lang="pl-PL" altLang="sr-Latn-RS" sz="1800" b="1" dirty="0" smtClean="0">
                <a:solidFill>
                  <a:srgbClr val="4D4D4D"/>
                </a:solidFill>
                <a:effectLst>
                  <a:outerShdw blurRad="38100" dist="38100" dir="2700000" algn="tl">
                    <a:srgbClr val="000000"/>
                  </a:outerShdw>
                </a:effectLst>
                <a:latin typeface="Times New Roman" pitchFamily="18" charset="0"/>
              </a:rPr>
              <a:t> </a:t>
            </a:r>
            <a:r>
              <a:rPr lang="pl-PL" altLang="sr-Latn-RS" sz="1800" b="1" dirty="0">
                <a:solidFill>
                  <a:srgbClr val="4D4D4D"/>
                </a:solidFill>
                <a:effectLst>
                  <a:outerShdw blurRad="38100" dist="38100" dir="2700000" algn="tl">
                    <a:srgbClr val="000000"/>
                  </a:outerShdw>
                </a:effectLst>
                <a:latin typeface="Times New Roman" pitchFamily="18" charset="0"/>
              </a:rPr>
              <a:t>omogućena primena  RR spektroskopije u analizi proteina</a:t>
            </a:r>
          </a:p>
          <a:p>
            <a:pPr>
              <a:lnSpc>
                <a:spcPct val="80000"/>
              </a:lnSpc>
              <a:buFont typeface="Wingdings" panose="05000000000000000000" pitchFamily="2" charset="2"/>
              <a:buChar char="Ø"/>
              <a:tabLst>
                <a:tab pos="2513013" algn="l"/>
              </a:tabLst>
            </a:pPr>
            <a:endParaRPr lang="pl-PL" altLang="sr-Latn-RS" sz="18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513013" algn="l"/>
              </a:tabLst>
            </a:pPr>
            <a:r>
              <a:rPr lang="pl-PL" altLang="sr-Latn-RS" sz="1800" b="1" dirty="0" smtClean="0">
                <a:solidFill>
                  <a:srgbClr val="4D4D4D"/>
                </a:solidFill>
                <a:effectLst>
                  <a:outerShdw blurRad="38100" dist="38100" dir="2700000" algn="tl">
                    <a:srgbClr val="000000"/>
                  </a:outerShdw>
                </a:effectLst>
                <a:latin typeface="Times New Roman" pitchFamily="18" charset="0"/>
              </a:rPr>
              <a:t> </a:t>
            </a:r>
            <a:r>
              <a:rPr lang="pl-PL" altLang="sr-Latn-RS" sz="1800" b="1" dirty="0">
                <a:solidFill>
                  <a:srgbClr val="4D4D4D"/>
                </a:solidFill>
                <a:effectLst>
                  <a:outerShdw blurRad="38100" dist="38100" dir="2700000" algn="tl">
                    <a:srgbClr val="000000"/>
                  </a:outerShdw>
                </a:effectLst>
                <a:latin typeface="Times New Roman" pitchFamily="18" charset="0"/>
              </a:rPr>
              <a:t>u analizi proteina RR spektroskopija nudi dvostruke  prednosti i to u pogledu:</a:t>
            </a:r>
          </a:p>
          <a:p>
            <a:pPr marL="0" indent="0">
              <a:lnSpc>
                <a:spcPct val="80000"/>
              </a:lnSpc>
              <a:buFontTx/>
              <a:buNone/>
              <a:tabLst>
                <a:tab pos="2513013" algn="l"/>
              </a:tabLst>
            </a:pPr>
            <a:r>
              <a:rPr lang="pl-PL" altLang="sr-Latn-RS" sz="1800" b="1" dirty="0">
                <a:effectLst>
                  <a:outerShdw blurRad="38100" dist="38100" dir="2700000" algn="tl">
                    <a:srgbClr val="FFFFFF"/>
                  </a:outerShdw>
                </a:effectLst>
                <a:latin typeface="Times New Roman" pitchFamily="18" charset="0"/>
              </a:rPr>
              <a:t>           </a:t>
            </a:r>
            <a:r>
              <a:rPr lang="pl-PL" altLang="sr-Latn-RS" sz="1800" b="1" dirty="0">
                <a:solidFill>
                  <a:srgbClr val="FF0066"/>
                </a:solidFill>
                <a:effectLst>
                  <a:outerShdw blurRad="38100" dist="38100" dir="2700000" algn="tl">
                    <a:srgbClr val="000000"/>
                  </a:outerShdw>
                </a:effectLst>
                <a:latin typeface="Times New Roman" pitchFamily="18" charset="0"/>
              </a:rPr>
              <a:t>- osetljivosti </a:t>
            </a:r>
          </a:p>
          <a:p>
            <a:pPr marL="0" indent="0">
              <a:lnSpc>
                <a:spcPct val="80000"/>
              </a:lnSpc>
              <a:buFontTx/>
              <a:buNone/>
              <a:tabLst>
                <a:tab pos="2513013" algn="l"/>
              </a:tabLst>
            </a:pPr>
            <a:r>
              <a:rPr lang="pl-PL" altLang="sr-Latn-RS" sz="1800" b="1" dirty="0">
                <a:solidFill>
                  <a:srgbClr val="FF0066"/>
                </a:solidFill>
                <a:effectLst>
                  <a:outerShdw blurRad="38100" dist="38100" dir="2700000" algn="tl">
                    <a:srgbClr val="000000"/>
                  </a:outerShdw>
                </a:effectLst>
                <a:latin typeface="Times New Roman" pitchFamily="18" charset="0"/>
              </a:rPr>
              <a:t>            - selektivnosti</a:t>
            </a:r>
          </a:p>
          <a:p>
            <a:pPr marL="0" indent="0">
              <a:lnSpc>
                <a:spcPct val="80000"/>
              </a:lnSpc>
              <a:buFontTx/>
              <a:buNone/>
              <a:tabLst>
                <a:tab pos="2513013" algn="l"/>
              </a:tabLst>
            </a:pPr>
            <a:endParaRPr lang="pl-PL"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513013" algn="l"/>
              </a:tabLst>
            </a:pPr>
            <a:r>
              <a:rPr lang="pl-PL" altLang="sr-Latn-RS" sz="1800" b="1" dirty="0" smtClean="0">
                <a:solidFill>
                  <a:srgbClr val="333333"/>
                </a:solidFill>
                <a:effectLst>
                  <a:outerShdw blurRad="38100" dist="38100" dir="2700000" algn="tl">
                    <a:srgbClr val="000000"/>
                  </a:outerShdw>
                </a:effectLst>
                <a:latin typeface="Times New Roman" pitchFamily="18" charset="0"/>
              </a:rPr>
              <a:t>RR </a:t>
            </a:r>
            <a:r>
              <a:rPr lang="pl-PL" altLang="sr-Latn-RS" sz="1800" b="1" dirty="0">
                <a:solidFill>
                  <a:srgbClr val="333333"/>
                </a:solidFill>
                <a:effectLst>
                  <a:outerShdw blurRad="38100" dist="38100" dir="2700000" algn="tl">
                    <a:srgbClr val="000000"/>
                  </a:outerShdw>
                </a:effectLst>
                <a:latin typeface="Times New Roman" pitchFamily="18" charset="0"/>
              </a:rPr>
              <a:t>spektar</a:t>
            </a:r>
            <a:r>
              <a:rPr lang="pl-PL" altLang="sr-Latn-RS" sz="1800" b="1" dirty="0">
                <a:solidFill>
                  <a:srgbClr val="4D4D4D"/>
                </a:solidFill>
                <a:effectLst>
                  <a:outerShdw blurRad="38100" dist="38100" dir="2700000" algn="tl">
                    <a:srgbClr val="000000"/>
                  </a:outerShdw>
                </a:effectLst>
                <a:latin typeface="Times New Roman" pitchFamily="18" charset="0"/>
              </a:rPr>
              <a:t> proteina koji za sebe imaju vezanu hromoforu se  može dobiti za </a:t>
            </a:r>
            <a:r>
              <a:rPr lang="pl-PL" altLang="sr-Latn-RS" sz="1800" b="1" dirty="0" smtClean="0">
                <a:solidFill>
                  <a:srgbClr val="4D4D4D"/>
                </a:solidFill>
                <a:effectLst>
                  <a:outerShdw blurRad="38100" dist="38100" dir="2700000" algn="tl">
                    <a:srgbClr val="000000"/>
                  </a:outerShdw>
                </a:effectLst>
                <a:latin typeface="Times New Roman" pitchFamily="18" charset="0"/>
              </a:rPr>
              <a:t>koncentracije  </a:t>
            </a:r>
            <a:r>
              <a:rPr lang="pl-PL" altLang="sr-Latn-RS" sz="1800" b="1" dirty="0">
                <a:solidFill>
                  <a:srgbClr val="4D4D4D"/>
                </a:solidFill>
                <a:effectLst>
                  <a:outerShdw blurRad="38100" dist="38100" dir="2700000" algn="tl">
                    <a:srgbClr val="000000"/>
                  </a:outerShdw>
                </a:effectLst>
                <a:latin typeface="Times New Roman" pitchFamily="18" charset="0"/>
              </a:rPr>
              <a:t>hromofora koje su reda veličine </a:t>
            </a:r>
            <a:r>
              <a:rPr lang="pl-PL" altLang="sr-Latn-RS" sz="1800" b="1" dirty="0">
                <a:solidFill>
                  <a:srgbClr val="FF0066"/>
                </a:solidFill>
                <a:effectLst>
                  <a:outerShdw blurRad="38100" dist="38100" dir="2700000" algn="tl">
                    <a:srgbClr val="000000"/>
                  </a:outerShdw>
                </a:effectLst>
                <a:latin typeface="Times New Roman" pitchFamily="18" charset="0"/>
              </a:rPr>
              <a:t>10</a:t>
            </a:r>
            <a:r>
              <a:rPr lang="pl-PL" altLang="sr-Latn-RS" sz="1800" b="1" baseline="30000" dirty="0">
                <a:solidFill>
                  <a:srgbClr val="FF0066"/>
                </a:solidFill>
                <a:effectLst>
                  <a:outerShdw blurRad="38100" dist="38100" dir="2700000" algn="tl">
                    <a:srgbClr val="000000"/>
                  </a:outerShdw>
                </a:effectLst>
                <a:latin typeface="Times New Roman" pitchFamily="18" charset="0"/>
              </a:rPr>
              <a:t>-6 </a:t>
            </a:r>
            <a:r>
              <a:rPr lang="pl-PL" altLang="sr-Latn-RS" sz="1800" b="1" dirty="0">
                <a:solidFill>
                  <a:srgbClr val="FF0066"/>
                </a:solidFill>
                <a:effectLst>
                  <a:outerShdw blurRad="38100" dist="38100" dir="2700000" algn="tl">
                    <a:srgbClr val="000000"/>
                  </a:outerShdw>
                </a:effectLst>
                <a:latin typeface="Times New Roman" pitchFamily="18" charset="0"/>
              </a:rPr>
              <a:t>M i niže</a:t>
            </a:r>
            <a:r>
              <a:rPr lang="pl-PL" altLang="sr-Latn-RS" sz="1800" b="1" dirty="0">
                <a:solidFill>
                  <a:srgbClr val="4D4D4D"/>
                </a:solidFill>
                <a:effectLst>
                  <a:outerShdw blurRad="38100" dist="38100" dir="2700000" algn="tl">
                    <a:srgbClr val="000000"/>
                  </a:outerShdw>
                </a:effectLst>
                <a:latin typeface="Times New Roman" pitchFamily="18" charset="0"/>
              </a:rPr>
              <a:t>, dok  pri ovako niskim koncentracijama </a:t>
            </a:r>
            <a:r>
              <a:rPr lang="pl-PL" altLang="sr-Latn-RS" sz="1800" b="1" dirty="0" smtClean="0">
                <a:solidFill>
                  <a:srgbClr val="4D4D4D"/>
                </a:solidFill>
                <a:effectLst>
                  <a:outerShdw blurRad="38100" dist="38100" dir="2700000" algn="tl">
                    <a:srgbClr val="000000"/>
                  </a:outerShdw>
                </a:effectLst>
                <a:latin typeface="Times New Roman" pitchFamily="18" charset="0"/>
              </a:rPr>
              <a:t>hromofora </a:t>
            </a:r>
            <a:r>
              <a:rPr lang="pl-PL" altLang="sr-Latn-RS" sz="1800" b="1" dirty="0">
                <a:solidFill>
                  <a:srgbClr val="4D4D4D"/>
                </a:solidFill>
                <a:effectLst>
                  <a:outerShdw blurRad="38100" dist="38100" dir="2700000" algn="tl">
                    <a:srgbClr val="000000"/>
                  </a:outerShdw>
                </a:effectLst>
                <a:latin typeface="Times New Roman" pitchFamily="18" charset="0"/>
              </a:rPr>
              <a:t>ne bi bilo moguće dobiti NR spektar</a:t>
            </a:r>
          </a:p>
          <a:p>
            <a:pPr marL="0" indent="0">
              <a:lnSpc>
                <a:spcPct val="80000"/>
              </a:lnSpc>
              <a:buFontTx/>
              <a:buNone/>
              <a:tabLst>
                <a:tab pos="2513013" algn="l"/>
              </a:tabLst>
            </a:pPr>
            <a:endParaRPr lang="pl-PL" altLang="sr-Latn-RS" sz="18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513013" algn="l"/>
              </a:tabLst>
            </a:pPr>
            <a:r>
              <a:rPr lang="pl-PL" altLang="sr-Latn-RS" sz="1800" b="1" dirty="0" smtClean="0">
                <a:solidFill>
                  <a:srgbClr val="4D4D4D"/>
                </a:solidFill>
                <a:effectLst>
                  <a:outerShdw blurRad="38100" dist="38100" dir="2700000" algn="tl">
                    <a:srgbClr val="000000"/>
                  </a:outerShdw>
                </a:effectLst>
                <a:latin typeface="Times New Roman" pitchFamily="18" charset="0"/>
              </a:rPr>
              <a:t>položaj </a:t>
            </a:r>
            <a:r>
              <a:rPr lang="pl-PL" altLang="sr-Latn-RS" sz="1800" b="1" dirty="0">
                <a:solidFill>
                  <a:srgbClr val="4D4D4D"/>
                </a:solidFill>
                <a:effectLst>
                  <a:outerShdw blurRad="38100" dist="38100" dir="2700000" algn="tl">
                    <a:srgbClr val="000000"/>
                  </a:outerShdw>
                </a:effectLst>
                <a:latin typeface="Times New Roman" pitchFamily="18" charset="0"/>
              </a:rPr>
              <a:t>hromofore u proteinu često je od velikog  značaja za samu funkciju </a:t>
            </a:r>
            <a:r>
              <a:rPr lang="pl-PL" altLang="sr-Latn-RS" sz="1800" b="1" dirty="0" smtClean="0">
                <a:solidFill>
                  <a:srgbClr val="4D4D4D"/>
                </a:solidFill>
                <a:effectLst>
                  <a:outerShdw blurRad="38100" dist="38100" dir="2700000" algn="tl">
                    <a:srgbClr val="000000"/>
                  </a:outerShdw>
                </a:effectLst>
                <a:latin typeface="Times New Roman" pitchFamily="18" charset="0"/>
              </a:rPr>
              <a:t>   </a:t>
            </a:r>
            <a:r>
              <a:rPr lang="pl-PL" altLang="sr-Latn-RS" sz="1800" b="1" dirty="0">
                <a:solidFill>
                  <a:srgbClr val="4D4D4D"/>
                </a:solidFill>
                <a:effectLst>
                  <a:outerShdw blurRad="38100" dist="38100" dir="2700000" algn="tl">
                    <a:srgbClr val="000000"/>
                  </a:outerShdw>
                </a:effectLst>
                <a:latin typeface="Times New Roman" pitchFamily="18" charset="0"/>
              </a:rPr>
              <a:t>proteina, te se može reći  da se</a:t>
            </a:r>
            <a:r>
              <a:rPr lang="pl-PL" altLang="sr-Latn-RS" sz="1800" b="1" dirty="0">
                <a:effectLst>
                  <a:outerShdw blurRad="38100" dist="38100" dir="2700000" algn="tl">
                    <a:srgbClr val="FFFFFF"/>
                  </a:outerShdw>
                </a:effectLst>
                <a:latin typeface="Times New Roman" pitchFamily="18" charset="0"/>
              </a:rPr>
              <a:t> </a:t>
            </a:r>
            <a:r>
              <a:rPr lang="pl-PL" altLang="sr-Latn-RS" sz="1800" b="1" dirty="0">
                <a:solidFill>
                  <a:srgbClr val="FF0066"/>
                </a:solidFill>
                <a:effectLst>
                  <a:outerShdw blurRad="38100" dist="38100" dir="2700000" algn="tl">
                    <a:srgbClr val="000000"/>
                  </a:outerShdw>
                </a:effectLst>
                <a:latin typeface="Times New Roman" pitchFamily="18" charset="0"/>
              </a:rPr>
              <a:t>RR spektroskopija koristi  u </a:t>
            </a:r>
            <a:r>
              <a:rPr lang="pl-PL" altLang="sr-Latn-RS" sz="1800" b="1" u="sng" dirty="0">
                <a:solidFill>
                  <a:srgbClr val="FF0066"/>
                </a:solidFill>
                <a:effectLst>
                  <a:outerShdw blurRad="38100" dist="38100" dir="2700000" algn="tl">
                    <a:srgbClr val="000000"/>
                  </a:outerShdw>
                </a:effectLst>
                <a:latin typeface="Times New Roman" pitchFamily="18" charset="0"/>
              </a:rPr>
              <a:t>cilju ispitivanja i analize </a:t>
            </a:r>
            <a:r>
              <a:rPr lang="pl-PL" altLang="sr-Latn-RS" sz="1800" b="1" u="sng" dirty="0" smtClean="0">
                <a:solidFill>
                  <a:srgbClr val="FF0066"/>
                </a:solidFill>
                <a:effectLst>
                  <a:outerShdw blurRad="38100" dist="38100" dir="2700000" algn="tl">
                    <a:srgbClr val="000000"/>
                  </a:outerShdw>
                </a:effectLst>
                <a:latin typeface="Times New Roman" pitchFamily="18" charset="0"/>
              </a:rPr>
              <a:t>funkcije </a:t>
            </a:r>
            <a:r>
              <a:rPr lang="pl-PL" altLang="sr-Latn-RS" sz="1800" b="1" u="sng" dirty="0">
                <a:solidFill>
                  <a:srgbClr val="FF0066"/>
                </a:solidFill>
                <a:effectLst>
                  <a:outerShdw blurRad="38100" dist="38100" dir="2700000" algn="tl">
                    <a:srgbClr val="000000"/>
                  </a:outerShdw>
                </a:effectLst>
                <a:latin typeface="Times New Roman" pitchFamily="18" charset="0"/>
              </a:rPr>
              <a:t>proteina</a:t>
            </a:r>
          </a:p>
          <a:p>
            <a:pPr marL="0" indent="0">
              <a:lnSpc>
                <a:spcPct val="80000"/>
              </a:lnSpc>
              <a:buFontTx/>
              <a:buNone/>
              <a:tabLst>
                <a:tab pos="2513013" algn="l"/>
              </a:tabLst>
            </a:pPr>
            <a:endParaRPr lang="pl-PL" altLang="sr-Latn-RS" sz="1800" b="1" dirty="0">
              <a:effectLst>
                <a:outerShdw blurRad="38100" dist="38100" dir="2700000" algn="tl">
                  <a:srgbClr val="FFFFFF"/>
                </a:outerShdw>
              </a:effectLst>
              <a:latin typeface="Times New Roman" pitchFamily="18" charset="0"/>
            </a:endParaRPr>
          </a:p>
          <a:p>
            <a:pPr marL="0" indent="0">
              <a:lnSpc>
                <a:spcPct val="80000"/>
              </a:lnSpc>
              <a:buFontTx/>
              <a:buNone/>
              <a:tabLst>
                <a:tab pos="2513013" algn="l"/>
              </a:tabLst>
            </a:pPr>
            <a:r>
              <a:rPr lang="pl-PL" altLang="sr-Latn-RS" sz="1800" b="1" dirty="0">
                <a:effectLst>
                  <a:outerShdw blurRad="38100" dist="38100" dir="2700000" algn="tl">
                    <a:srgbClr val="FFFFFF"/>
                  </a:outerShdw>
                </a:effectLst>
                <a:latin typeface="Times New Roman" pitchFamily="18" charset="0"/>
              </a:rPr>
              <a:t> </a:t>
            </a:r>
            <a:endParaRPr lang="en-US" altLang="sr-Latn-RS" sz="1800" b="1" dirty="0">
              <a:effectLst>
                <a:outerShdw blurRad="38100" dist="38100" dir="2700000" algn="tl">
                  <a:srgbClr val="FFFFFF"/>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714754">
                                            <p:txEl>
                                              <p:pRg st="2" end="2"/>
                                            </p:txEl>
                                          </p:spTgt>
                                        </p:tgtEl>
                                        <p:attrNameLst>
                                          <p:attrName>style.visibility</p:attrName>
                                        </p:attrNameLst>
                                      </p:cBhvr>
                                      <p:to>
                                        <p:strVal val="visible"/>
                                      </p:to>
                                    </p:set>
                                    <p:animEffect transition="in" filter="diamond(in)">
                                      <p:cBhvr>
                                        <p:cTn id="7" dur="500"/>
                                        <p:tgtEl>
                                          <p:spTgt spid="714754">
                                            <p:txEl>
                                              <p:pRg st="2" end="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714754">
                                            <p:txEl>
                                              <p:pRg st="4" end="4"/>
                                            </p:txEl>
                                          </p:spTgt>
                                        </p:tgtEl>
                                        <p:attrNameLst>
                                          <p:attrName>style.visibility</p:attrName>
                                        </p:attrNameLst>
                                      </p:cBhvr>
                                      <p:to>
                                        <p:strVal val="visible"/>
                                      </p:to>
                                    </p:set>
                                    <p:animEffect transition="in" filter="diamond(in)">
                                      <p:cBhvr>
                                        <p:cTn id="10" dur="500"/>
                                        <p:tgtEl>
                                          <p:spTgt spid="714754">
                                            <p:txEl>
                                              <p:pRg st="4" end="4"/>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714754">
                                            <p:txEl>
                                              <p:pRg st="5" end="5"/>
                                            </p:txEl>
                                          </p:spTgt>
                                        </p:tgtEl>
                                        <p:attrNameLst>
                                          <p:attrName>style.visibility</p:attrName>
                                        </p:attrNameLst>
                                      </p:cBhvr>
                                      <p:to>
                                        <p:strVal val="visible"/>
                                      </p:to>
                                    </p:set>
                                    <p:animEffect transition="in" filter="diamond(in)">
                                      <p:cBhvr>
                                        <p:cTn id="13" dur="500"/>
                                        <p:tgtEl>
                                          <p:spTgt spid="714754">
                                            <p:txEl>
                                              <p:pRg st="5" end="5"/>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714754">
                                            <p:txEl>
                                              <p:pRg st="6" end="6"/>
                                            </p:txEl>
                                          </p:spTgt>
                                        </p:tgtEl>
                                        <p:attrNameLst>
                                          <p:attrName>style.visibility</p:attrName>
                                        </p:attrNameLst>
                                      </p:cBhvr>
                                      <p:to>
                                        <p:strVal val="visible"/>
                                      </p:to>
                                    </p:set>
                                    <p:animEffect transition="in" filter="diamond(in)">
                                      <p:cBhvr>
                                        <p:cTn id="16" dur="500"/>
                                        <p:tgtEl>
                                          <p:spTgt spid="714754">
                                            <p:txEl>
                                              <p:pRg st="6" end="6"/>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714754">
                                            <p:txEl>
                                              <p:pRg st="8" end="8"/>
                                            </p:txEl>
                                          </p:spTgt>
                                        </p:tgtEl>
                                        <p:attrNameLst>
                                          <p:attrName>style.visibility</p:attrName>
                                        </p:attrNameLst>
                                      </p:cBhvr>
                                      <p:to>
                                        <p:strVal val="visible"/>
                                      </p:to>
                                    </p:set>
                                    <p:animEffect transition="in" filter="wipe(down)">
                                      <p:cBhvr>
                                        <p:cTn id="21" dur="500"/>
                                        <p:tgtEl>
                                          <p:spTgt spid="714754">
                                            <p:txEl>
                                              <p:pRg st="8" end="8"/>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714754">
                                            <p:txEl>
                                              <p:pRg st="10" end="10"/>
                                            </p:txEl>
                                          </p:spTgt>
                                        </p:tgtEl>
                                        <p:attrNameLst>
                                          <p:attrName>style.visibility</p:attrName>
                                        </p:attrNameLst>
                                      </p:cBhvr>
                                      <p:to>
                                        <p:strVal val="visible"/>
                                      </p:to>
                                    </p:set>
                                    <p:animEffect transition="in" filter="wipe(down)">
                                      <p:cBhvr>
                                        <p:cTn id="24" dur="500"/>
                                        <p:tgtEl>
                                          <p:spTgt spid="71475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978" name="Rectangle 2"/>
          <p:cNvSpPr>
            <a:spLocks noGrp="1" noChangeArrowheads="1"/>
          </p:cNvSpPr>
          <p:nvPr>
            <p:ph type="body" idx="1"/>
          </p:nvPr>
        </p:nvSpPr>
        <p:spPr>
          <a:xfrm>
            <a:off x="304800" y="1295400"/>
            <a:ext cx="8382000" cy="3124200"/>
          </a:xfrm>
        </p:spPr>
        <p:txBody>
          <a:bodyPr/>
          <a:lstStyle/>
          <a:p>
            <a:pPr>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jako </a:t>
            </a:r>
            <a:r>
              <a:rPr lang="pl-PL" altLang="sr-Latn-RS" sz="2400" b="1" dirty="0">
                <a:solidFill>
                  <a:srgbClr val="333333"/>
                </a:solidFill>
                <a:effectLst>
                  <a:outerShdw blurRad="38100" dist="38100" dir="2700000" algn="tl">
                    <a:srgbClr val="000000"/>
                  </a:outerShdw>
                </a:effectLst>
                <a:latin typeface="Times New Roman" pitchFamily="18" charset="0"/>
              </a:rPr>
              <a:t>veliku primenu u ispitivanju bioloških </a:t>
            </a:r>
            <a:r>
              <a:rPr lang="pl-PL" altLang="sr-Latn-RS" sz="2400" b="1" dirty="0" smtClean="0">
                <a:solidFill>
                  <a:srgbClr val="333333"/>
                </a:solidFill>
                <a:effectLst>
                  <a:outerShdw blurRad="38100" dist="38100" dir="2700000" algn="tl">
                    <a:srgbClr val="000000"/>
                  </a:outerShdw>
                </a:effectLst>
                <a:latin typeface="Times New Roman" pitchFamily="18" charset="0"/>
              </a:rPr>
              <a:t>sistema  </a:t>
            </a:r>
            <a:r>
              <a:rPr lang="pl-PL" altLang="sr-Latn-RS" sz="2400" b="1" dirty="0">
                <a:solidFill>
                  <a:srgbClr val="333333"/>
                </a:solidFill>
                <a:effectLst>
                  <a:outerShdw blurRad="38100" dist="38100" dir="2700000" algn="tl">
                    <a:srgbClr val="000000"/>
                  </a:outerShdw>
                </a:effectLst>
                <a:latin typeface="Times New Roman" pitchFamily="18" charset="0"/>
              </a:rPr>
              <a:t>tokom 70-ih i 80-ih godina XX veka  imala je </a:t>
            </a:r>
            <a:r>
              <a:rPr lang="pl-PL" altLang="sr-Latn-RS" sz="2400" b="1" dirty="0" smtClean="0">
                <a:solidFill>
                  <a:srgbClr val="333333"/>
                </a:solidFill>
                <a:effectLst>
                  <a:outerShdw blurRad="38100" dist="38100" dir="2700000" algn="tl">
                    <a:srgbClr val="000000"/>
                  </a:outerShdw>
                </a:effectLst>
                <a:latin typeface="Times New Roman" pitchFamily="18" charset="0"/>
              </a:rPr>
              <a:t>RR </a:t>
            </a:r>
            <a:r>
              <a:rPr lang="pl-PL" altLang="sr-Latn-RS" sz="2400" b="1" dirty="0">
                <a:solidFill>
                  <a:srgbClr val="333333"/>
                </a:solidFill>
                <a:effectLst>
                  <a:outerShdw blurRad="38100" dist="38100" dir="2700000" algn="tl">
                    <a:srgbClr val="000000"/>
                  </a:outerShdw>
                </a:effectLst>
                <a:latin typeface="Times New Roman" pitchFamily="18" charset="0"/>
              </a:rPr>
              <a:t>spektroskopija, i to posebno u analizi </a:t>
            </a:r>
            <a:r>
              <a:rPr lang="pl-PL" altLang="sr-Latn-RS" sz="2400" b="1" dirty="0" smtClean="0">
                <a:solidFill>
                  <a:srgbClr val="FF0066"/>
                </a:solidFill>
                <a:effectLst>
                  <a:outerShdw blurRad="38100" dist="38100" dir="2700000" algn="tl">
                    <a:srgbClr val="000000"/>
                  </a:outerShdw>
                </a:effectLst>
                <a:latin typeface="Times New Roman" pitchFamily="18" charset="0"/>
              </a:rPr>
              <a:t>hem </a:t>
            </a:r>
            <a:r>
              <a:rPr lang="pl-PL" altLang="sr-Latn-RS" sz="2400" b="1" dirty="0">
                <a:solidFill>
                  <a:srgbClr val="FF0066"/>
                </a:solidFill>
                <a:effectLst>
                  <a:outerShdw blurRad="38100" dist="38100" dir="2700000" algn="tl">
                    <a:srgbClr val="000000"/>
                  </a:outerShdw>
                </a:effectLst>
                <a:latin typeface="Times New Roman" pitchFamily="18" charset="0"/>
              </a:rPr>
              <a:t>proteina</a:t>
            </a:r>
          </a:p>
          <a:p>
            <a:pPr>
              <a:buFont typeface="Wingdings" panose="05000000000000000000" pitchFamily="2" charset="2"/>
              <a:buChar char="Ø"/>
            </a:pPr>
            <a:endParaRPr lang="pl-PL" altLang="sr-Latn-RS" sz="2400" b="1" dirty="0">
              <a:solidFill>
                <a:srgbClr val="FF0066"/>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godine </a:t>
            </a:r>
            <a:r>
              <a:rPr lang="pl-PL" altLang="sr-Latn-RS" sz="2400" b="1" dirty="0">
                <a:solidFill>
                  <a:srgbClr val="333333"/>
                </a:solidFill>
                <a:effectLst>
                  <a:outerShdw blurRad="38100" dist="38100" dir="2700000" algn="tl">
                    <a:srgbClr val="000000"/>
                  </a:outerShdw>
                </a:effectLst>
                <a:latin typeface="Times New Roman" pitchFamily="18" charset="0"/>
              </a:rPr>
              <a:t>1972. snimljeni su prvi RR spektri  hem proteina i </a:t>
            </a:r>
            <a:r>
              <a:rPr lang="pl-PL" altLang="sr-Latn-RS" sz="2400" b="1" dirty="0" smtClean="0">
                <a:solidFill>
                  <a:srgbClr val="333333"/>
                </a:solidFill>
                <a:effectLst>
                  <a:outerShdw blurRad="38100" dist="38100" dir="2700000" algn="tl">
                    <a:srgbClr val="000000"/>
                  </a:outerShdw>
                </a:effectLst>
                <a:latin typeface="Times New Roman" pitchFamily="18" charset="0"/>
              </a:rPr>
              <a:t>to hemoglobina </a:t>
            </a:r>
            <a:r>
              <a:rPr lang="pl-PL" altLang="sr-Latn-RS" sz="2400" b="1" dirty="0">
                <a:solidFill>
                  <a:srgbClr val="333333"/>
                </a:solidFill>
                <a:effectLst>
                  <a:outerShdw blurRad="38100" dist="38100" dir="2700000" algn="tl">
                    <a:srgbClr val="000000"/>
                  </a:outerShdw>
                </a:effectLst>
                <a:latin typeface="Times New Roman" pitchFamily="18" charset="0"/>
              </a:rPr>
              <a:t>i citohroma c</a:t>
            </a:r>
            <a:endParaRPr lang="en-US" altLang="sr-Latn-RS" sz="2400" dirty="0">
              <a:solidFill>
                <a:srgbClr val="333333"/>
              </a:solidFill>
              <a:latin typeface="Times New Roman" pitchFamily="18" charset="0"/>
            </a:endParaRPr>
          </a:p>
          <a:p>
            <a:endParaRPr lang="en-US" altLang="sr-Latn-RS" sz="2400" dirty="0">
              <a:solidFill>
                <a:srgbClr val="333333"/>
              </a:solidFill>
              <a:latin typeface="Times New Roman"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147" name="Rectangle 3"/>
          <p:cNvSpPr>
            <a:spLocks noGrp="1" noChangeArrowheads="1"/>
          </p:cNvSpPr>
          <p:nvPr>
            <p:ph type="body" idx="1"/>
          </p:nvPr>
        </p:nvSpPr>
        <p:spPr>
          <a:xfrm>
            <a:off x="457200" y="304800"/>
            <a:ext cx="8458200" cy="6324600"/>
          </a:xfrm>
        </p:spPr>
        <p:txBody>
          <a:bodyPr/>
          <a:lstStyle/>
          <a:p>
            <a:pPr>
              <a:lnSpc>
                <a:spcPct val="80000"/>
              </a:lnSpc>
              <a:buFontTx/>
              <a:buNone/>
            </a:pPr>
            <a:r>
              <a:rPr lang="sr-Latn-CS" altLang="sr-Latn-RS" sz="2400" b="1" u="sng" dirty="0">
                <a:solidFill>
                  <a:srgbClr val="333333"/>
                </a:solidFill>
                <a:effectLst>
                  <a:outerShdw blurRad="38100" dist="38100" dir="2700000" algn="tl">
                    <a:srgbClr val="000000"/>
                  </a:outerShdw>
                </a:effectLst>
                <a:latin typeface="Times New Roman" pitchFamily="18" charset="0"/>
              </a:rPr>
              <a:t>IZVORI </a:t>
            </a:r>
            <a:r>
              <a:rPr lang="sr-Latn-CS" altLang="sr-Latn-RS" sz="2400" b="1" u="sng" dirty="0" smtClean="0">
                <a:solidFill>
                  <a:srgbClr val="333333"/>
                </a:solidFill>
                <a:effectLst>
                  <a:outerShdw blurRad="38100" dist="38100" dir="2700000" algn="tl">
                    <a:srgbClr val="000000"/>
                  </a:outerShdw>
                </a:effectLst>
                <a:latin typeface="Times New Roman" pitchFamily="18" charset="0"/>
              </a:rPr>
              <a:t>ZRAČENJA</a:t>
            </a:r>
          </a:p>
          <a:p>
            <a:pPr>
              <a:lnSpc>
                <a:spcPct val="80000"/>
              </a:lnSpc>
              <a:buFontTx/>
              <a:buNone/>
            </a:pPr>
            <a:endParaRPr lang="sr-Latn-CS"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FF0066"/>
                </a:solidFill>
                <a:effectLst>
                  <a:outerShdw blurRad="38100" dist="38100" dir="2700000" algn="tl">
                    <a:srgbClr val="000000"/>
                  </a:outerShdw>
                </a:effectLst>
                <a:latin typeface="Times New Roman" pitchFamily="18" charset="0"/>
              </a:rPr>
              <a:t>kontinualni </a:t>
            </a:r>
            <a:r>
              <a:rPr lang="sr-Latn-CS" altLang="sr-Latn-RS" sz="1800" b="1" dirty="0">
                <a:solidFill>
                  <a:srgbClr val="FF0066"/>
                </a:solidFill>
                <a:effectLst>
                  <a:outerShdw blurRad="38100" dist="38100" dir="2700000" algn="tl">
                    <a:srgbClr val="000000"/>
                  </a:outerShdw>
                </a:effectLst>
                <a:latin typeface="Times New Roman" pitchFamily="18" charset="0"/>
              </a:rPr>
              <a:t>gasni laseri</a:t>
            </a:r>
          </a:p>
          <a:p>
            <a:pPr>
              <a:lnSpc>
                <a:spcPct val="80000"/>
              </a:lnSpc>
              <a:buFont typeface="Wingdings" panose="05000000000000000000" pitchFamily="2" charset="2"/>
              <a:buChar char="Ø"/>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FF0066"/>
                </a:solidFill>
                <a:effectLst>
                  <a:outerShdw blurRad="38100" dist="38100" dir="2700000" algn="tl">
                    <a:srgbClr val="000000"/>
                  </a:outerShdw>
                </a:effectLst>
                <a:latin typeface="Times New Roman" pitchFamily="18" charset="0"/>
              </a:rPr>
              <a:t>Ar </a:t>
            </a:r>
            <a:r>
              <a:rPr lang="sr-Latn-CS" altLang="sr-Latn-RS" sz="1800" b="1" baseline="30000" dirty="0">
                <a:solidFill>
                  <a:srgbClr val="FF0066"/>
                </a:solidFill>
                <a:effectLst>
                  <a:outerShdw blurRad="38100" dist="38100" dir="2700000" algn="tl">
                    <a:srgbClr val="000000"/>
                  </a:outerShdw>
                </a:effectLst>
                <a:latin typeface="Times New Roman" pitchFamily="18" charset="0"/>
              </a:rPr>
              <a:t>+</a:t>
            </a:r>
            <a:r>
              <a:rPr lang="sr-Latn-CS" altLang="sr-Latn-RS" sz="1800" b="1" dirty="0">
                <a:solidFill>
                  <a:srgbClr val="FF0066"/>
                </a:solidFill>
                <a:effectLst>
                  <a:outerShdw blurRad="38100" dist="38100" dir="2700000" algn="tl">
                    <a:srgbClr val="000000"/>
                  </a:outerShdw>
                </a:effectLst>
                <a:latin typeface="Times New Roman" pitchFamily="18" charset="0"/>
              </a:rPr>
              <a:t>, Kr</a:t>
            </a:r>
            <a:r>
              <a:rPr lang="sr-Latn-CS" altLang="sr-Latn-RS" sz="1800" b="1" baseline="30000" dirty="0">
                <a:solidFill>
                  <a:srgbClr val="FF0066"/>
                </a:solidFill>
                <a:effectLst>
                  <a:outerShdw blurRad="38100" dist="38100" dir="2700000" algn="tl">
                    <a:srgbClr val="000000"/>
                  </a:outerShdw>
                </a:effectLst>
                <a:latin typeface="Times New Roman" pitchFamily="18" charset="0"/>
              </a:rPr>
              <a:t>+</a:t>
            </a:r>
            <a:r>
              <a:rPr lang="sr-Latn-CS" altLang="sr-Latn-RS" sz="1800" b="1" dirty="0">
                <a:solidFill>
                  <a:srgbClr val="333333"/>
                </a:solidFill>
                <a:effectLst>
                  <a:outerShdw blurRad="38100" dist="38100" dir="2700000" algn="tl">
                    <a:srgbClr val="000000"/>
                  </a:outerShdw>
                </a:effectLst>
                <a:latin typeface="Times New Roman" pitchFamily="18" charset="0"/>
              </a:rPr>
              <a:t>  (snaga </a:t>
            </a:r>
            <a:r>
              <a:rPr lang="en-US" altLang="sr-Latn-RS" sz="1800" b="1" dirty="0">
                <a:solidFill>
                  <a:srgbClr val="333333"/>
                </a:solidFill>
                <a:effectLst>
                  <a:outerShdw blurRad="38100" dist="38100" dir="2700000" algn="tl">
                    <a:srgbClr val="000000"/>
                  </a:outerShdw>
                </a:effectLst>
                <a:latin typeface="Times New Roman" pitchFamily="18" charset="0"/>
              </a:rPr>
              <a:t>&gt; 1 W</a:t>
            </a:r>
            <a:r>
              <a:rPr lang="sr-Latn-CS" altLang="sr-Latn-RS" sz="1800" b="1" dirty="0">
                <a:solidFill>
                  <a:srgbClr val="333333"/>
                </a:solidFill>
                <a:effectLst>
                  <a:outerShdw blurRad="38100" dist="38100" dir="2700000" algn="tl">
                    <a:srgbClr val="000000"/>
                  </a:outerShdw>
                </a:effectLst>
                <a:latin typeface="Times New Roman" pitchFamily="18" charset="0"/>
              </a:rPr>
              <a:t>) laseri koji emituju seriju linija (različitih intenziteta) </a:t>
            </a:r>
            <a:r>
              <a:rPr lang="sr-Latn-CS" altLang="sr-Latn-RS" sz="1800" b="1" dirty="0" smtClean="0">
                <a:solidFill>
                  <a:srgbClr val="333333"/>
                </a:solidFill>
                <a:effectLst>
                  <a:outerShdw blurRad="38100" dist="38100" dir="2700000" algn="tl">
                    <a:srgbClr val="000000"/>
                  </a:outerShdw>
                </a:effectLst>
                <a:latin typeface="Times New Roman" pitchFamily="18" charset="0"/>
              </a:rPr>
              <a:t>u  </a:t>
            </a:r>
            <a:r>
              <a:rPr lang="sr-Latn-CS" altLang="sr-Latn-RS" sz="1800" b="1" dirty="0">
                <a:solidFill>
                  <a:srgbClr val="FF0066"/>
                </a:solidFill>
                <a:effectLst>
                  <a:outerShdw blurRad="38100" dist="38100" dir="2700000" algn="tl">
                    <a:srgbClr val="000000"/>
                  </a:outerShdw>
                </a:effectLst>
                <a:latin typeface="Times New Roman" pitchFamily="18" charset="0"/>
              </a:rPr>
              <a:t>VID i NIR</a:t>
            </a:r>
            <a:r>
              <a:rPr lang="sr-Latn-CS" altLang="sr-Latn-RS" sz="1800" b="1" dirty="0">
                <a:solidFill>
                  <a:srgbClr val="333333"/>
                </a:solidFill>
                <a:effectLst>
                  <a:outerShdw blurRad="38100" dist="38100" dir="2700000" algn="tl">
                    <a:srgbClr val="000000"/>
                  </a:outerShdw>
                </a:effectLst>
                <a:latin typeface="Times New Roman" pitchFamily="18" charset="0"/>
              </a:rPr>
              <a:t> oblasti spektra</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Ar </a:t>
            </a:r>
            <a:r>
              <a:rPr lang="sr-Latn-CS" altLang="sr-Latn-RS" sz="1800" b="1" baseline="30000"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laseri daju i seriju linija u </a:t>
            </a:r>
            <a:r>
              <a:rPr lang="sr-Latn-CS" altLang="sr-Latn-RS" sz="1800" b="1" dirty="0">
                <a:solidFill>
                  <a:srgbClr val="FF0066"/>
                </a:solidFill>
                <a:effectLst>
                  <a:outerShdw blurRad="38100" dist="38100" dir="2700000" algn="tl">
                    <a:srgbClr val="000000"/>
                  </a:outerShdw>
                </a:effectLst>
                <a:latin typeface="Times New Roman" pitchFamily="18" charset="0"/>
              </a:rPr>
              <a:t>dalekoj ULJ</a:t>
            </a:r>
            <a:r>
              <a:rPr lang="sr-Latn-CS" altLang="sr-Latn-RS" sz="1800" b="1" dirty="0">
                <a:solidFill>
                  <a:srgbClr val="333333"/>
                </a:solidFill>
                <a:effectLst>
                  <a:outerShdw blurRad="38100" dist="38100" dir="2700000" algn="tl">
                    <a:srgbClr val="000000"/>
                  </a:outerShdw>
                </a:effectLst>
                <a:latin typeface="Times New Roman" pitchFamily="18" charset="0"/>
              </a:rPr>
              <a:t> oblasti (</a:t>
            </a:r>
            <a:r>
              <a:rPr lang="en-US" altLang="sr-Latn-RS" sz="1800" b="1" dirty="0">
                <a:solidFill>
                  <a:srgbClr val="333333"/>
                </a:solidFill>
                <a:effectLst>
                  <a:outerShdw blurRad="38100" dist="38100" dir="2700000" algn="tl">
                    <a:srgbClr val="000000"/>
                  </a:outerShdw>
                </a:effectLst>
                <a:latin typeface="Times New Roman" pitchFamily="18" charset="0"/>
              </a:rPr>
              <a:t>257</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333333"/>
                </a:solidFill>
                <a:effectLst>
                  <a:outerShdw blurRad="38100" dist="38100" dir="2700000" algn="tl">
                    <a:srgbClr val="000000"/>
                  </a:outerShdw>
                </a:effectLst>
                <a:latin typeface="Times New Roman" pitchFamily="18" charset="0"/>
              </a:rPr>
              <a:t> 248</a:t>
            </a:r>
            <a:r>
              <a:rPr lang="sr-Latn-CS" altLang="sr-Latn-RS" sz="1800" b="1" dirty="0">
                <a:solidFill>
                  <a:srgbClr val="333333"/>
                </a:solidFill>
                <a:effectLst>
                  <a:outerShdw blurRad="38100" dist="38100" dir="2700000" algn="tl">
                    <a:srgbClr val="000000"/>
                  </a:outerShdw>
                </a:effectLst>
                <a:latin typeface="Times New Roman" pitchFamily="18" charset="0"/>
              </a:rPr>
              <a:t>;</a:t>
            </a:r>
            <a:r>
              <a:rPr lang="en-US" altLang="sr-Latn-RS" sz="1800" b="1" dirty="0">
                <a:solidFill>
                  <a:srgbClr val="333333"/>
                </a:solidFill>
                <a:effectLst>
                  <a:outerShdw blurRad="38100" dist="38100" dir="2700000" algn="tl">
                    <a:srgbClr val="000000"/>
                  </a:outerShdw>
                </a:effectLst>
                <a:latin typeface="Times New Roman" pitchFamily="18" charset="0"/>
              </a:rPr>
              <a:t> 244</a:t>
            </a:r>
            <a:r>
              <a:rPr lang="sr-Latn-CS" altLang="sr-Latn-RS" sz="1800" b="1" dirty="0">
                <a:solidFill>
                  <a:srgbClr val="333333"/>
                </a:solidFill>
                <a:effectLst>
                  <a:outerShdw blurRad="38100" dist="38100" dir="2700000" algn="tl">
                    <a:srgbClr val="000000"/>
                  </a:outerShdw>
                </a:effectLst>
                <a:latin typeface="Times New Roman" pitchFamily="18" charset="0"/>
              </a:rPr>
              <a:t>;</a:t>
            </a:r>
            <a:r>
              <a:rPr lang="en-US" altLang="sr-Latn-RS" sz="1800" b="1" dirty="0">
                <a:solidFill>
                  <a:srgbClr val="333333"/>
                </a:solidFill>
                <a:effectLst>
                  <a:outerShdw blurRad="38100" dist="38100" dir="2700000" algn="tl">
                    <a:srgbClr val="000000"/>
                  </a:outerShdw>
                </a:effectLst>
                <a:latin typeface="Times New Roman" pitchFamily="18" charset="0"/>
              </a:rPr>
              <a:t> 238</a:t>
            </a:r>
            <a:r>
              <a:rPr lang="sr-Latn-CS" altLang="sr-Latn-RS" sz="1800" b="1" dirty="0">
                <a:solidFill>
                  <a:srgbClr val="333333"/>
                </a:solidFill>
                <a:effectLst>
                  <a:outerShdw blurRad="38100" dist="38100" dir="2700000" algn="tl">
                    <a:srgbClr val="000000"/>
                  </a:outerShdw>
                </a:effectLst>
                <a:latin typeface="Times New Roman" pitchFamily="18" charset="0"/>
              </a:rPr>
              <a:t> i </a:t>
            </a:r>
            <a:r>
              <a:rPr lang="en-US" altLang="sr-Latn-RS" sz="1800" b="1" dirty="0">
                <a:solidFill>
                  <a:srgbClr val="333333"/>
                </a:solidFill>
                <a:effectLst>
                  <a:outerShdw blurRad="38100" dist="38100" dir="2700000" algn="tl">
                    <a:srgbClr val="000000"/>
                  </a:outerShdw>
                </a:effectLst>
                <a:latin typeface="Times New Roman" pitchFamily="18" charset="0"/>
              </a:rPr>
              <a:t> 228</a:t>
            </a:r>
            <a:r>
              <a:rPr lang="sr-Latn-CS" altLang="sr-Latn-RS" sz="1800" b="1" dirty="0">
                <a:solidFill>
                  <a:srgbClr val="333333"/>
                </a:solidFill>
                <a:effectLst>
                  <a:outerShdw blurRad="38100" dist="38100" dir="2700000" algn="tl">
                    <a:srgbClr val="000000"/>
                  </a:outerShdw>
                </a:effectLst>
                <a:latin typeface="Times New Roman" pitchFamily="18" charset="0"/>
              </a:rPr>
              <a:t>,</a:t>
            </a:r>
            <a:r>
              <a:rPr lang="en-US" altLang="sr-Latn-RS" sz="1800" b="1" dirty="0">
                <a:solidFill>
                  <a:srgbClr val="333333"/>
                </a:solidFill>
                <a:effectLst>
                  <a:outerShdw blurRad="38100" dist="38100" dir="2700000" algn="tl">
                    <a:srgbClr val="000000"/>
                  </a:outerShdw>
                </a:effectLst>
                <a:latin typeface="Times New Roman" pitchFamily="18" charset="0"/>
              </a:rPr>
              <a:t>9 nm)</a:t>
            </a: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Ar </a:t>
            </a:r>
            <a:r>
              <a:rPr lang="sr-Latn-CS" altLang="sr-Latn-RS" sz="1800" b="1" baseline="30000"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i Kr</a:t>
            </a:r>
            <a:r>
              <a:rPr lang="sr-Latn-CS" altLang="sr-Latn-RS" sz="1800" b="1" baseline="30000"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laesri velike snage takođe mogu koristiti za pumpanje bojenih lasera</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čija </a:t>
            </a:r>
            <a:r>
              <a:rPr lang="sr-Latn-CS" altLang="sr-Latn-RS" sz="1800" b="1" dirty="0">
                <a:solidFill>
                  <a:srgbClr val="333333"/>
                </a:solidFill>
                <a:effectLst>
                  <a:outerShdw blurRad="38100" dist="38100" dir="2700000" algn="tl">
                    <a:srgbClr val="000000"/>
                  </a:outerShdw>
                </a:effectLst>
                <a:latin typeface="Times New Roman" pitchFamily="18" charset="0"/>
              </a:rPr>
              <a:t>se emisija može podešavati </a:t>
            </a:r>
            <a:r>
              <a:rPr lang="sr-Latn-CS" altLang="sr-Latn-RS" sz="1800" b="1" dirty="0" smtClean="0">
                <a:solidFill>
                  <a:srgbClr val="333333"/>
                </a:solidFill>
                <a:effectLst>
                  <a:outerShdw blurRad="38100" dist="38100" dir="2700000" algn="tl">
                    <a:srgbClr val="000000"/>
                  </a:outerShdw>
                </a:effectLst>
                <a:latin typeface="Times New Roman" pitchFamily="18" charset="0"/>
              </a:rPr>
              <a:t>u  </a:t>
            </a:r>
            <a:r>
              <a:rPr lang="sr-Latn-CS" altLang="sr-Latn-RS" sz="1800" b="1" dirty="0">
                <a:solidFill>
                  <a:srgbClr val="333333"/>
                </a:solidFill>
                <a:effectLst>
                  <a:outerShdw blurRad="38100" dist="38100" dir="2700000" algn="tl">
                    <a:srgbClr val="000000"/>
                  </a:outerShdw>
                </a:effectLst>
                <a:latin typeface="Times New Roman" pitchFamily="18" charset="0"/>
              </a:rPr>
              <a:t>oblasti </a:t>
            </a:r>
            <a:r>
              <a:rPr lang="sr-Latn-CS" altLang="sr-Latn-RS" sz="1800" b="1" dirty="0" smtClean="0">
                <a:solidFill>
                  <a:srgbClr val="FF0066"/>
                </a:solidFill>
                <a:effectLst>
                  <a:outerShdw blurRad="38100" dist="38100" dir="2700000" algn="tl">
                    <a:srgbClr val="000000"/>
                  </a:outerShdw>
                </a:effectLst>
                <a:latin typeface="Times New Roman" pitchFamily="18" charset="0"/>
              </a:rPr>
              <a:t>bliska </a:t>
            </a:r>
            <a:r>
              <a:rPr lang="sr-Latn-CS" altLang="sr-Latn-RS" sz="1800" b="1" dirty="0">
                <a:solidFill>
                  <a:srgbClr val="FF0066"/>
                </a:solidFill>
                <a:effectLst>
                  <a:outerShdw blurRad="38100" dist="38100" dir="2700000" algn="tl">
                    <a:srgbClr val="000000"/>
                  </a:outerShdw>
                </a:effectLst>
                <a:latin typeface="Times New Roman" pitchFamily="18" charset="0"/>
              </a:rPr>
              <a:t>ULJ – bliska </a:t>
            </a:r>
            <a:r>
              <a:rPr lang="sr-Latn-CS" altLang="sr-Latn-RS" sz="1800" b="1" dirty="0" smtClean="0">
                <a:solidFill>
                  <a:srgbClr val="FF0066"/>
                </a:solidFill>
                <a:effectLst>
                  <a:outerShdw blurRad="38100" dist="38100" dir="2700000" algn="tl">
                    <a:srgbClr val="000000"/>
                  </a:outerShdw>
                </a:effectLst>
                <a:latin typeface="Times New Roman" pitchFamily="18" charset="0"/>
              </a:rPr>
              <a:t>IC oblast </a:t>
            </a:r>
            <a:r>
              <a:rPr lang="sr-Latn-CS" altLang="sr-Latn-RS" sz="1800" b="1" dirty="0" smtClean="0">
                <a:solidFill>
                  <a:srgbClr val="FF0066"/>
                </a:solidFill>
                <a:effectLst>
                  <a:outerShdw blurRad="38100" dist="38100" dir="2700000" algn="tl">
                    <a:srgbClr val="000000"/>
                  </a:outerShdw>
                </a:effectLst>
                <a:latin typeface="Times New Roman" pitchFamily="18" charset="0"/>
              </a:rPr>
              <a:t>   </a:t>
            </a:r>
            <a:r>
              <a:rPr lang="sr-Latn-CS" altLang="sr-Latn-RS" sz="1800" b="1" dirty="0" smtClean="0">
                <a:solidFill>
                  <a:srgbClr val="333333"/>
                </a:solidFill>
                <a:effectLst>
                  <a:outerShdw blurRad="38100" dist="38100" dir="2700000" algn="tl">
                    <a:srgbClr val="000000"/>
                  </a:outerShdw>
                </a:effectLst>
                <a:latin typeface="Times New Roman" pitchFamily="18" charset="0"/>
              </a:rPr>
              <a:t>(</a:t>
            </a:r>
            <a:r>
              <a:rPr lang="sr-Latn-CS" altLang="sr-Latn-RS" sz="1800" i="1" dirty="0">
                <a:solidFill>
                  <a:srgbClr val="333333"/>
                </a:solidFill>
                <a:effectLst>
                  <a:outerShdw blurRad="38100" dist="38100" dir="2700000" algn="tl">
                    <a:srgbClr val="000000"/>
                  </a:outerShdw>
                </a:effectLst>
                <a:latin typeface="Times New Roman" pitchFamily="18" charset="0"/>
              </a:rPr>
              <a:t>tunable lasers</a:t>
            </a:r>
            <a:r>
              <a:rPr lang="sr-Latn-CS" altLang="sr-Latn-RS" sz="1800" b="1" dirty="0">
                <a:solidFill>
                  <a:srgbClr val="333333"/>
                </a:solidFill>
                <a:effectLst>
                  <a:outerShdw blurRad="38100" dist="38100" dir="2700000" algn="tl">
                    <a:srgbClr val="000000"/>
                  </a:outerShdw>
                </a:effectLst>
                <a:latin typeface="Times New Roman" pitchFamily="18" charset="0"/>
              </a:rPr>
              <a:t>) </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1800" b="1" dirty="0" smtClean="0">
                <a:solidFill>
                  <a:srgbClr val="FF0066"/>
                </a:solidFill>
                <a:effectLst>
                  <a:outerShdw blurRad="38100" dist="38100" dir="2700000" algn="tl">
                    <a:srgbClr val="000000"/>
                  </a:outerShdw>
                </a:effectLst>
                <a:latin typeface="Times New Roman" pitchFamily="18" charset="0"/>
              </a:rPr>
              <a:t>He-Ne</a:t>
            </a:r>
            <a:r>
              <a:rPr lang="en-US" altLang="sr-Latn-RS" sz="1800" b="1" dirty="0" smtClean="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333333"/>
                </a:solidFill>
                <a:effectLst>
                  <a:outerShdw blurRad="38100" dist="38100" dir="2700000" algn="tl">
                    <a:srgbClr val="000000"/>
                  </a:outerShdw>
                </a:effectLst>
                <a:latin typeface="Times New Roman" pitchFamily="18" charset="0"/>
              </a:rPr>
              <a:t>(543</a:t>
            </a:r>
            <a:r>
              <a:rPr lang="sr-Latn-CS" altLang="sr-Latn-RS" sz="1800" b="1" dirty="0">
                <a:solidFill>
                  <a:srgbClr val="333333"/>
                </a:solidFill>
                <a:effectLst>
                  <a:outerShdw blurRad="38100" dist="38100" dir="2700000" algn="tl">
                    <a:srgbClr val="000000"/>
                  </a:outerShdw>
                </a:effectLst>
                <a:latin typeface="Times New Roman" pitchFamily="18" charset="0"/>
              </a:rPr>
              <a:t>, </a:t>
            </a:r>
            <a:r>
              <a:rPr lang="en-US" altLang="sr-Latn-RS" sz="1800" b="1" dirty="0">
                <a:solidFill>
                  <a:srgbClr val="333333"/>
                </a:solidFill>
                <a:effectLst>
                  <a:outerShdw blurRad="38100" dist="38100" dir="2700000" algn="tl">
                    <a:srgbClr val="000000"/>
                  </a:outerShdw>
                </a:effectLst>
                <a:latin typeface="Times New Roman" pitchFamily="18" charset="0"/>
              </a:rPr>
              <a:t>5 </a:t>
            </a:r>
            <a:r>
              <a:rPr lang="sr-Latn-CS" altLang="sr-Latn-RS" sz="1800" b="1" dirty="0">
                <a:solidFill>
                  <a:srgbClr val="333333"/>
                </a:solidFill>
                <a:effectLst>
                  <a:outerShdw blurRad="38100" dist="38100" dir="2700000" algn="tl">
                    <a:srgbClr val="000000"/>
                  </a:outerShdw>
                </a:effectLst>
                <a:latin typeface="Times New Roman" pitchFamily="18" charset="0"/>
              </a:rPr>
              <a:t> i</a:t>
            </a:r>
            <a:r>
              <a:rPr lang="en-US" altLang="sr-Latn-RS" sz="1800" b="1" dirty="0">
                <a:solidFill>
                  <a:srgbClr val="333333"/>
                </a:solidFill>
                <a:effectLst>
                  <a:outerShdw blurRad="38100" dist="38100" dir="2700000" algn="tl">
                    <a:srgbClr val="000000"/>
                  </a:outerShdw>
                </a:effectLst>
                <a:latin typeface="Times New Roman" pitchFamily="18" charset="0"/>
              </a:rPr>
              <a:t> 632</a:t>
            </a:r>
            <a:r>
              <a:rPr lang="sr-Latn-CS" altLang="sr-Latn-RS" sz="1800" b="1" dirty="0">
                <a:solidFill>
                  <a:srgbClr val="333333"/>
                </a:solidFill>
                <a:effectLst>
                  <a:outerShdw blurRad="38100" dist="38100" dir="2700000" algn="tl">
                    <a:srgbClr val="000000"/>
                  </a:outerShdw>
                </a:effectLst>
                <a:latin typeface="Times New Roman" pitchFamily="18" charset="0"/>
              </a:rPr>
              <a:t>,</a:t>
            </a:r>
            <a:r>
              <a:rPr lang="en-US" altLang="sr-Latn-RS" sz="1800" b="1" dirty="0">
                <a:solidFill>
                  <a:srgbClr val="333333"/>
                </a:solidFill>
                <a:effectLst>
                  <a:outerShdw blurRad="38100" dist="38100" dir="2700000" algn="tl">
                    <a:srgbClr val="000000"/>
                  </a:outerShdw>
                </a:effectLst>
                <a:latin typeface="Times New Roman" pitchFamily="18" charset="0"/>
              </a:rPr>
              <a:t>8) </a:t>
            </a:r>
            <a:r>
              <a:rPr lang="sr-Latn-CS" altLang="sr-Latn-RS" sz="1800" b="1" dirty="0">
                <a:solidFill>
                  <a:srgbClr val="333333"/>
                </a:solidFill>
                <a:effectLst>
                  <a:outerShdw blurRad="38100" dist="38100" dir="2700000" algn="tl">
                    <a:srgbClr val="000000"/>
                  </a:outerShdw>
                </a:effectLst>
                <a:latin typeface="Times New Roman" pitchFamily="18" charset="0"/>
              </a:rPr>
              <a:t> i </a:t>
            </a:r>
            <a:r>
              <a:rPr lang="en-US" altLang="sr-Latn-RS" sz="1800" b="1" dirty="0">
                <a:solidFill>
                  <a:srgbClr val="FF0066"/>
                </a:solidFill>
                <a:effectLst>
                  <a:outerShdw blurRad="38100" dist="38100" dir="2700000" algn="tl">
                    <a:srgbClr val="000000"/>
                  </a:outerShdw>
                </a:effectLst>
                <a:latin typeface="Times New Roman" pitchFamily="18" charset="0"/>
              </a:rPr>
              <a:t>He-Cd</a:t>
            </a:r>
            <a:r>
              <a:rPr lang="en-US" altLang="sr-Latn-RS" sz="1800" b="1" dirty="0">
                <a:solidFill>
                  <a:srgbClr val="333333"/>
                </a:solidFill>
                <a:effectLst>
                  <a:outerShdw blurRad="38100" dist="38100" dir="2700000" algn="tl">
                    <a:srgbClr val="000000"/>
                  </a:outerShdw>
                </a:effectLst>
                <a:latin typeface="Times New Roman" pitchFamily="18" charset="0"/>
              </a:rPr>
              <a:t> (441</a:t>
            </a:r>
            <a:r>
              <a:rPr lang="sr-Latn-CS" altLang="sr-Latn-RS" sz="1800" b="1" dirty="0">
                <a:solidFill>
                  <a:srgbClr val="333333"/>
                </a:solidFill>
                <a:effectLst>
                  <a:outerShdw blurRad="38100" dist="38100" dir="2700000" algn="tl">
                    <a:srgbClr val="000000"/>
                  </a:outerShdw>
                </a:effectLst>
                <a:latin typeface="Times New Roman" pitchFamily="18" charset="0"/>
              </a:rPr>
              <a:t>,</a:t>
            </a:r>
            <a:r>
              <a:rPr lang="en-US" altLang="sr-Latn-RS" sz="1800" b="1" dirty="0">
                <a:solidFill>
                  <a:srgbClr val="333333"/>
                </a:solidFill>
                <a:effectLst>
                  <a:outerShdw blurRad="38100" dist="38100" dir="2700000" algn="tl">
                    <a:srgbClr val="000000"/>
                  </a:outerShdw>
                </a:effectLst>
                <a:latin typeface="Times New Roman" pitchFamily="18" charset="0"/>
              </a:rPr>
              <a:t>6 </a:t>
            </a:r>
            <a:r>
              <a:rPr lang="sr-Latn-CS" altLang="sr-Latn-RS" sz="1800" b="1" dirty="0">
                <a:solidFill>
                  <a:srgbClr val="333333"/>
                </a:solidFill>
                <a:effectLst>
                  <a:outerShdw blurRad="38100" dist="38100" dir="2700000" algn="tl">
                    <a:srgbClr val="000000"/>
                  </a:outerShdw>
                </a:effectLst>
                <a:latin typeface="Times New Roman" pitchFamily="18" charset="0"/>
              </a:rPr>
              <a:t> i </a:t>
            </a:r>
            <a:r>
              <a:rPr lang="en-US" altLang="sr-Latn-RS" sz="1800" b="1" dirty="0">
                <a:solidFill>
                  <a:srgbClr val="333333"/>
                </a:solidFill>
                <a:effectLst>
                  <a:outerShdw blurRad="38100" dist="38100" dir="2700000" algn="tl">
                    <a:srgbClr val="000000"/>
                  </a:outerShdw>
                </a:effectLst>
                <a:latin typeface="Times New Roman" pitchFamily="18" charset="0"/>
              </a:rPr>
              <a:t>325</a:t>
            </a:r>
            <a:r>
              <a:rPr lang="sr-Latn-CS" altLang="sr-Latn-RS" sz="1800" b="1" dirty="0">
                <a:solidFill>
                  <a:srgbClr val="333333"/>
                </a:solidFill>
                <a:effectLst>
                  <a:outerShdw blurRad="38100" dist="38100" dir="2700000" algn="tl">
                    <a:srgbClr val="000000"/>
                  </a:outerShdw>
                </a:effectLst>
                <a:latin typeface="Times New Roman" pitchFamily="18" charset="0"/>
              </a:rPr>
              <a:t>,</a:t>
            </a:r>
            <a:r>
              <a:rPr lang="en-US" altLang="sr-Latn-RS" sz="1800" b="1" dirty="0">
                <a:solidFill>
                  <a:srgbClr val="333333"/>
                </a:solidFill>
                <a:effectLst>
                  <a:outerShdw blurRad="38100" dist="38100" dir="2700000" algn="tl">
                    <a:srgbClr val="000000"/>
                  </a:outerShdw>
                </a:effectLst>
                <a:latin typeface="Times New Roman" pitchFamily="18" charset="0"/>
              </a:rPr>
              <a:t>0 nm) </a:t>
            </a:r>
            <a:r>
              <a:rPr lang="sr-Latn-CS" altLang="sr-Latn-RS" sz="1800" b="1" dirty="0">
                <a:solidFill>
                  <a:srgbClr val="333333"/>
                </a:solidFill>
                <a:effectLst>
                  <a:outerShdw blurRad="38100" dist="38100" dir="2700000" algn="tl">
                    <a:srgbClr val="000000"/>
                  </a:outerShdw>
                </a:effectLst>
                <a:latin typeface="Times New Roman" pitchFamily="18" charset="0"/>
              </a:rPr>
              <a:t> laseri  (manje su snage)</a:t>
            </a:r>
            <a:endParaRPr lang="en-U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FF0066"/>
                </a:solidFill>
                <a:effectLst>
                  <a:outerShdw blurRad="38100" dist="38100" dir="2700000" algn="tl">
                    <a:srgbClr val="000000"/>
                  </a:outerShdw>
                </a:effectLst>
                <a:latin typeface="Times New Roman" pitchFamily="18" charset="0"/>
              </a:rPr>
              <a:t>Ti-safirski </a:t>
            </a:r>
            <a:r>
              <a:rPr lang="sr-Latn-CS" altLang="sr-Latn-RS" sz="1800" b="1" dirty="0">
                <a:solidFill>
                  <a:srgbClr val="FF0066"/>
                </a:solidFill>
                <a:effectLst>
                  <a:outerShdw blurRad="38100" dist="38100" dir="2700000" algn="tl">
                    <a:srgbClr val="000000"/>
                  </a:outerShdw>
                </a:effectLst>
                <a:latin typeface="Times New Roman" pitchFamily="18" charset="0"/>
              </a:rPr>
              <a:t>laser</a:t>
            </a:r>
            <a:r>
              <a:rPr lang="sr-Latn-CS" altLang="sr-Latn-RS" sz="1800" b="1" dirty="0">
                <a:solidFill>
                  <a:srgbClr val="333333"/>
                </a:solidFill>
                <a:effectLst>
                  <a:outerShdw blurRad="38100" dist="38100" dir="2700000" algn="tl">
                    <a:srgbClr val="000000"/>
                  </a:outerShdw>
                </a:effectLst>
                <a:latin typeface="Times New Roman" pitchFamily="18" charset="0"/>
              </a:rPr>
              <a:t> (pumpan sa Ar </a:t>
            </a:r>
            <a:r>
              <a:rPr lang="sr-Latn-CS" altLang="sr-Latn-RS" sz="1800" b="1" baseline="30000" dirty="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jonskim laserom) ima mogućnost ekscitacije </a:t>
            </a:r>
            <a:r>
              <a:rPr lang="sr-Latn-CS" altLang="sr-Latn-RS" sz="1800" b="1" dirty="0" smtClean="0">
                <a:solidFill>
                  <a:srgbClr val="333333"/>
                </a:solidFill>
                <a:effectLst>
                  <a:outerShdw blurRad="38100" dist="38100" dir="2700000" algn="tl">
                    <a:srgbClr val="000000"/>
                  </a:outerShdw>
                </a:effectLst>
                <a:latin typeface="Times New Roman" pitchFamily="18" charset="0"/>
              </a:rPr>
              <a:t>u  </a:t>
            </a:r>
            <a:r>
              <a:rPr lang="sr-Latn-CS" altLang="sr-Latn-RS" sz="1800" b="1" dirty="0">
                <a:solidFill>
                  <a:srgbClr val="333333"/>
                </a:solidFill>
                <a:effectLst>
                  <a:outerShdw blurRad="38100" dist="38100" dir="2700000" algn="tl">
                    <a:srgbClr val="000000"/>
                  </a:outerShdw>
                </a:effectLst>
                <a:latin typeface="Times New Roman" pitchFamily="18" charset="0"/>
              </a:rPr>
              <a:t>oblasti </a:t>
            </a:r>
            <a:r>
              <a:rPr lang="sr-Latn-CS" altLang="sr-Latn-RS" sz="1800" b="1" dirty="0" smtClean="0">
                <a:solidFill>
                  <a:srgbClr val="FF0066"/>
                </a:solidFill>
                <a:effectLst>
                  <a:outerShdw blurRad="38100" dist="38100" dir="2700000" algn="tl">
                    <a:srgbClr val="000000"/>
                  </a:outerShdw>
                </a:effectLst>
                <a:latin typeface="Times New Roman" pitchFamily="18" charset="0"/>
              </a:rPr>
              <a:t>670-1100 nm </a:t>
            </a:r>
            <a:r>
              <a:rPr lang="sr-Latn-CS" altLang="sr-Latn-RS" sz="1800" b="1" dirty="0" smtClean="0">
                <a:solidFill>
                  <a:srgbClr val="333333"/>
                </a:solidFill>
                <a:effectLst>
                  <a:outerShdw blurRad="38100" dist="38100" dir="2700000" algn="tl">
                    <a:srgbClr val="000000"/>
                  </a:outerShdw>
                </a:effectLst>
                <a:latin typeface="Times New Roman" pitchFamily="18" charset="0"/>
              </a:rPr>
              <a:t>(</a:t>
            </a:r>
            <a:r>
              <a:rPr lang="sr-Latn-CS" altLang="sr-Latn-RS" sz="1800" i="1" dirty="0">
                <a:solidFill>
                  <a:srgbClr val="333333"/>
                </a:solidFill>
                <a:effectLst>
                  <a:outerShdw blurRad="38100" dist="38100" dir="2700000" algn="tl">
                    <a:srgbClr val="000000"/>
                  </a:outerShdw>
                </a:effectLst>
                <a:latin typeface="Times New Roman" pitchFamily="18" charset="0"/>
              </a:rPr>
              <a:t>tunable laser</a:t>
            </a:r>
            <a:r>
              <a:rPr lang="sr-Latn-CS" altLang="sr-Latn-RS" sz="1800" b="1" dirty="0">
                <a:solidFill>
                  <a:srgbClr val="333333"/>
                </a:solidFill>
                <a:effectLst>
                  <a:outerShdw blurRad="38100" dist="38100" dir="2700000" algn="tl">
                    <a:srgbClr val="000000"/>
                  </a:outerShdw>
                </a:effectLst>
                <a:latin typeface="Times New Roman" pitchFamily="18" charset="0"/>
              </a:rPr>
              <a:t>) </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FF0066"/>
                </a:solidFill>
                <a:effectLst>
                  <a:outerShdw blurRad="38100" dist="38100" dir="2700000" algn="tl">
                    <a:srgbClr val="000000"/>
                  </a:outerShdw>
                </a:effectLst>
                <a:latin typeface="Times New Roman" pitchFamily="18" charset="0"/>
              </a:rPr>
              <a:t>diodni </a:t>
            </a:r>
            <a:r>
              <a:rPr lang="sr-Latn-CS" altLang="sr-Latn-RS" sz="1800" b="1" dirty="0">
                <a:solidFill>
                  <a:srgbClr val="FF0066"/>
                </a:solidFill>
                <a:effectLst>
                  <a:outerShdw blurRad="38100" dist="38100" dir="2700000" algn="tl">
                    <a:srgbClr val="000000"/>
                  </a:outerShdw>
                </a:effectLst>
                <a:latin typeface="Times New Roman" pitchFamily="18" charset="0"/>
              </a:rPr>
              <a:t>laseri u čvrstom stanju, 780-830 nm</a:t>
            </a:r>
            <a:r>
              <a:rPr lang="sr-Latn-CS" altLang="sr-Latn-RS" sz="1800" b="1" dirty="0">
                <a:solidFill>
                  <a:srgbClr val="333333"/>
                </a:solidFill>
                <a:effectLst>
                  <a:outerShdw blurRad="38100" dist="38100" dir="2700000" algn="tl">
                    <a:srgbClr val="000000"/>
                  </a:outerShdw>
                </a:effectLst>
                <a:latin typeface="Times New Roman" pitchFamily="18" charset="0"/>
              </a:rPr>
              <a:t> (za duboko crvenu  ekscitaciju,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30-300 mW  snaga)</a:t>
            </a: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en-US" altLang="sr-Latn-RS" sz="1800" b="1" dirty="0">
              <a:effectLst>
                <a:outerShdw blurRad="38100" dist="38100" dir="2700000" algn="tl">
                  <a:srgbClr val="FFFFFF"/>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902147">
                                            <p:txEl>
                                              <p:pRg st="0" end="0"/>
                                            </p:txEl>
                                          </p:spTgt>
                                        </p:tgtEl>
                                        <p:attrNameLst>
                                          <p:attrName>style.visibility</p:attrName>
                                        </p:attrNameLst>
                                      </p:cBhvr>
                                      <p:to>
                                        <p:strVal val="visible"/>
                                      </p:to>
                                    </p:set>
                                    <p:animEffect transition="in" filter="wipe(down)">
                                      <p:cBhvr>
                                        <p:cTn id="7" dur="500"/>
                                        <p:tgtEl>
                                          <p:spTgt spid="902147">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02147">
                                            <p:txEl>
                                              <p:pRg st="2" end="2"/>
                                            </p:txEl>
                                          </p:spTgt>
                                        </p:tgtEl>
                                        <p:attrNameLst>
                                          <p:attrName>style.visibility</p:attrName>
                                        </p:attrNameLst>
                                      </p:cBhvr>
                                      <p:to>
                                        <p:strVal val="visible"/>
                                      </p:to>
                                    </p:set>
                                    <p:animEffect transition="in" filter="wipe(down)">
                                      <p:cBhvr>
                                        <p:cTn id="10" dur="500"/>
                                        <p:tgtEl>
                                          <p:spTgt spid="902147">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02147">
                                            <p:txEl>
                                              <p:pRg st="4" end="4"/>
                                            </p:txEl>
                                          </p:spTgt>
                                        </p:tgtEl>
                                        <p:attrNameLst>
                                          <p:attrName>style.visibility</p:attrName>
                                        </p:attrNameLst>
                                      </p:cBhvr>
                                      <p:to>
                                        <p:strVal val="visible"/>
                                      </p:to>
                                    </p:set>
                                    <p:animEffect transition="in" filter="wipe(down)">
                                      <p:cBhvr>
                                        <p:cTn id="13" dur="500"/>
                                        <p:tgtEl>
                                          <p:spTgt spid="902147">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02147">
                                            <p:txEl>
                                              <p:pRg st="6" end="6"/>
                                            </p:txEl>
                                          </p:spTgt>
                                        </p:tgtEl>
                                        <p:attrNameLst>
                                          <p:attrName>style.visibility</p:attrName>
                                        </p:attrNameLst>
                                      </p:cBhvr>
                                      <p:to>
                                        <p:strVal val="visible"/>
                                      </p:to>
                                    </p:set>
                                    <p:animEffect transition="in" filter="wipe(down)">
                                      <p:cBhvr>
                                        <p:cTn id="16" dur="500"/>
                                        <p:tgtEl>
                                          <p:spTgt spid="902147">
                                            <p:txEl>
                                              <p:pRg st="6" end="6"/>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902147">
                                            <p:txEl>
                                              <p:pRg st="8" end="8"/>
                                            </p:txEl>
                                          </p:spTgt>
                                        </p:tgtEl>
                                        <p:attrNameLst>
                                          <p:attrName>style.visibility</p:attrName>
                                        </p:attrNameLst>
                                      </p:cBhvr>
                                      <p:to>
                                        <p:strVal val="visible"/>
                                      </p:to>
                                    </p:set>
                                    <p:animEffect transition="in" filter="wipe(down)">
                                      <p:cBhvr>
                                        <p:cTn id="19" dur="500"/>
                                        <p:tgtEl>
                                          <p:spTgt spid="902147">
                                            <p:txEl>
                                              <p:pRg st="8" end="8"/>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8" presetClass="entr" presetSubtype="12" fill="hold" nodeType="clickEffect">
                                  <p:stCondLst>
                                    <p:cond delay="0"/>
                                  </p:stCondLst>
                                  <p:childTnLst>
                                    <p:set>
                                      <p:cBhvr>
                                        <p:cTn id="23" dur="1" fill="hold">
                                          <p:stCondLst>
                                            <p:cond delay="0"/>
                                          </p:stCondLst>
                                        </p:cTn>
                                        <p:tgtEl>
                                          <p:spTgt spid="902147">
                                            <p:txEl>
                                              <p:pRg st="10" end="10"/>
                                            </p:txEl>
                                          </p:spTgt>
                                        </p:tgtEl>
                                        <p:attrNameLst>
                                          <p:attrName>style.visibility</p:attrName>
                                        </p:attrNameLst>
                                      </p:cBhvr>
                                      <p:to>
                                        <p:strVal val="visible"/>
                                      </p:to>
                                    </p:set>
                                    <p:animEffect transition="in" filter="strips(downLeft)">
                                      <p:cBhvr>
                                        <p:cTn id="24" dur="500"/>
                                        <p:tgtEl>
                                          <p:spTgt spid="902147">
                                            <p:txEl>
                                              <p:pRg st="10" end="10"/>
                                            </p:txEl>
                                          </p:spTgt>
                                        </p:tgtEl>
                                      </p:cBhvr>
                                    </p:animEffect>
                                  </p:childTnLst>
                                </p:cTn>
                              </p:par>
                              <p:par>
                                <p:cTn id="25" presetID="18" presetClass="entr" presetSubtype="12" fill="hold" nodeType="withEffect">
                                  <p:stCondLst>
                                    <p:cond delay="0"/>
                                  </p:stCondLst>
                                  <p:childTnLst>
                                    <p:set>
                                      <p:cBhvr>
                                        <p:cTn id="26" dur="1" fill="hold">
                                          <p:stCondLst>
                                            <p:cond delay="0"/>
                                          </p:stCondLst>
                                        </p:cTn>
                                        <p:tgtEl>
                                          <p:spTgt spid="902147">
                                            <p:txEl>
                                              <p:pRg st="12" end="12"/>
                                            </p:txEl>
                                          </p:spTgt>
                                        </p:tgtEl>
                                        <p:attrNameLst>
                                          <p:attrName>style.visibility</p:attrName>
                                        </p:attrNameLst>
                                      </p:cBhvr>
                                      <p:to>
                                        <p:strVal val="visible"/>
                                      </p:to>
                                    </p:set>
                                    <p:animEffect transition="in" filter="strips(downLeft)">
                                      <p:cBhvr>
                                        <p:cTn id="27" dur="500"/>
                                        <p:tgtEl>
                                          <p:spTgt spid="902147">
                                            <p:txEl>
                                              <p:pRg st="12" end="12"/>
                                            </p:txEl>
                                          </p:spTgt>
                                        </p:tgtEl>
                                      </p:cBhvr>
                                    </p:animEffect>
                                  </p:childTnLst>
                                </p:cTn>
                              </p:par>
                              <p:par>
                                <p:cTn id="28" presetID="18" presetClass="entr" presetSubtype="12" fill="hold" nodeType="withEffect">
                                  <p:stCondLst>
                                    <p:cond delay="0"/>
                                  </p:stCondLst>
                                  <p:childTnLst>
                                    <p:set>
                                      <p:cBhvr>
                                        <p:cTn id="29" dur="1" fill="hold">
                                          <p:stCondLst>
                                            <p:cond delay="0"/>
                                          </p:stCondLst>
                                        </p:cTn>
                                        <p:tgtEl>
                                          <p:spTgt spid="902147">
                                            <p:txEl>
                                              <p:pRg st="14" end="14"/>
                                            </p:txEl>
                                          </p:spTgt>
                                        </p:tgtEl>
                                        <p:attrNameLst>
                                          <p:attrName>style.visibility</p:attrName>
                                        </p:attrNameLst>
                                      </p:cBhvr>
                                      <p:to>
                                        <p:strVal val="visible"/>
                                      </p:to>
                                    </p:set>
                                    <p:animEffect transition="in" filter="strips(downLeft)">
                                      <p:cBhvr>
                                        <p:cTn id="30" dur="500"/>
                                        <p:tgtEl>
                                          <p:spTgt spid="902147">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219" name="Rectangle 3"/>
          <p:cNvSpPr>
            <a:spLocks noGrp="1" noChangeArrowheads="1"/>
          </p:cNvSpPr>
          <p:nvPr>
            <p:ph type="body" idx="1"/>
          </p:nvPr>
        </p:nvSpPr>
        <p:spPr>
          <a:xfrm>
            <a:off x="228600" y="914400"/>
            <a:ext cx="8686800" cy="3429000"/>
          </a:xfrm>
        </p:spPr>
        <p:txBody>
          <a:bodyPr/>
          <a:lstStyle/>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pulsni </a:t>
            </a:r>
            <a:r>
              <a:rPr lang="sr-Latn-CS" altLang="sr-Latn-RS" sz="2400" b="1" dirty="0">
                <a:solidFill>
                  <a:srgbClr val="333333"/>
                </a:solidFill>
                <a:effectLst>
                  <a:outerShdw blurRad="38100" dist="38100" dir="2700000" algn="tl">
                    <a:srgbClr val="000000"/>
                  </a:outerShdw>
                </a:effectLst>
                <a:latin typeface="Times New Roman" pitchFamily="18" charset="0"/>
              </a:rPr>
              <a:t>laseri:</a:t>
            </a:r>
          </a:p>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           -  </a:t>
            </a:r>
            <a:r>
              <a:rPr lang="en-US" altLang="sr-Latn-RS" sz="2400" b="1" dirty="0" err="1">
                <a:solidFill>
                  <a:srgbClr val="FF0066"/>
                </a:solidFill>
                <a:effectLst>
                  <a:outerShdw blurRad="38100" dist="38100" dir="2700000" algn="tl">
                    <a:srgbClr val="000000"/>
                  </a:outerShdw>
                </a:effectLst>
                <a:latin typeface="Times New Roman" pitchFamily="18" charset="0"/>
              </a:rPr>
              <a:t>Nd</a:t>
            </a:r>
            <a:r>
              <a:rPr lang="en-US" altLang="sr-Latn-RS" sz="2400" b="1" dirty="0">
                <a:solidFill>
                  <a:srgbClr val="FF0066"/>
                </a:solidFill>
                <a:effectLst>
                  <a:outerShdw blurRad="38100" dist="38100" dir="2700000" algn="tl">
                    <a:srgbClr val="000000"/>
                  </a:outerShdw>
                </a:effectLst>
                <a:latin typeface="Times New Roman" pitchFamily="18" charset="0"/>
              </a:rPr>
              <a:t>/YAG</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 (osnovni prelaz na 1064 nm i  </a:t>
            </a:r>
          </a:p>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               harmonici  na </a:t>
            </a:r>
            <a:r>
              <a:rPr lang="en-US" altLang="sr-Latn-RS" sz="2400" b="1" dirty="0">
                <a:solidFill>
                  <a:srgbClr val="333333"/>
                </a:solidFill>
                <a:effectLst>
                  <a:outerShdw blurRad="38100" dist="38100" dir="2700000" algn="tl">
                    <a:srgbClr val="000000"/>
                  </a:outerShdw>
                </a:effectLst>
                <a:latin typeface="Times New Roman" pitchFamily="18" charset="0"/>
              </a:rPr>
              <a:t>532, 355, 266</a:t>
            </a:r>
            <a:r>
              <a:rPr lang="sr-Latn-CS" altLang="sr-Latn-RS" sz="2400" b="1" dirty="0">
                <a:solidFill>
                  <a:srgbClr val="333333"/>
                </a:solidFill>
                <a:effectLst>
                  <a:outerShdw blurRad="38100" dist="38100" dir="2700000" algn="tl">
                    <a:srgbClr val="000000"/>
                  </a:outerShdw>
                </a:effectLst>
                <a:latin typeface="Times New Roman" pitchFamily="18" charset="0"/>
              </a:rPr>
              <a:t> i</a:t>
            </a:r>
            <a:r>
              <a:rPr lang="en-US" altLang="sr-Latn-RS" sz="2400" b="1" dirty="0">
                <a:solidFill>
                  <a:srgbClr val="333333"/>
                </a:solidFill>
                <a:effectLst>
                  <a:outerShdw blurRad="38100" dist="38100" dir="2700000" algn="tl">
                    <a:srgbClr val="000000"/>
                  </a:outerShdw>
                </a:effectLst>
                <a:latin typeface="Times New Roman" pitchFamily="18" charset="0"/>
              </a:rPr>
              <a:t> 213nm </a:t>
            </a: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a:t>
            </a:r>
            <a:r>
              <a:rPr lang="sr-Latn-CS" altLang="sr-Latn-RS" sz="2400" b="1" dirty="0">
                <a:solidFill>
                  <a:srgbClr val="333333"/>
                </a:solidFill>
                <a:effectLst>
                  <a:outerShdw blurRad="38100" dist="38100" dir="2700000" algn="tl">
                    <a:srgbClr val="000000"/>
                  </a:outerShdw>
                </a:effectLst>
                <a:latin typeface="Times New Roman" pitchFamily="18" charset="0"/>
              </a:rPr>
              <a:t>korišćeni kristali: </a:t>
            </a:r>
            <a:r>
              <a:rPr lang="en-US" altLang="sr-Latn-RS" sz="2400" b="1" dirty="0">
                <a:solidFill>
                  <a:srgbClr val="333333"/>
                </a:solidFill>
                <a:effectLst>
                  <a:outerShdw blurRad="38100" dist="38100" dir="2700000" algn="tl">
                    <a:srgbClr val="000000"/>
                  </a:outerShdw>
                </a:effectLst>
                <a:latin typeface="Times New Roman" pitchFamily="18" charset="0"/>
              </a:rPr>
              <a:t>KTP </a:t>
            </a:r>
            <a:r>
              <a:rPr lang="sr-Latn-CS" altLang="sr-Latn-RS" sz="2400" b="1" dirty="0">
                <a:solidFill>
                  <a:srgbClr val="333333"/>
                </a:solidFill>
                <a:effectLst>
                  <a:outerShdw blurRad="38100" dist="38100" dir="2700000" algn="tl">
                    <a:srgbClr val="000000"/>
                  </a:outerShdw>
                </a:effectLst>
                <a:latin typeface="Times New Roman" pitchFamily="18" charset="0"/>
              </a:rPr>
              <a:t>ili</a:t>
            </a:r>
            <a:r>
              <a:rPr lang="en-US" altLang="sr-Latn-RS" sz="2400" b="1" dirty="0">
                <a:solidFill>
                  <a:srgbClr val="333333"/>
                </a:solidFill>
                <a:effectLst>
                  <a:outerShdw blurRad="38100" dist="38100" dir="2700000" algn="tl">
                    <a:srgbClr val="000000"/>
                  </a:outerShdw>
                </a:effectLst>
                <a:latin typeface="Times New Roman" pitchFamily="18" charset="0"/>
              </a:rPr>
              <a:t> KDP </a:t>
            </a:r>
            <a:r>
              <a:rPr lang="sr-Latn-CS" altLang="sr-Latn-RS" sz="2400" b="1" dirty="0">
                <a:solidFill>
                  <a:srgbClr val="333333"/>
                </a:solidFill>
                <a:effectLst>
                  <a:outerShdw blurRad="38100" dist="38100" dir="2700000" algn="tl">
                    <a:srgbClr val="000000"/>
                  </a:outerShdw>
                </a:effectLst>
                <a:latin typeface="Times New Roman" pitchFamily="18" charset="0"/>
              </a:rPr>
              <a:t>)</a:t>
            </a:r>
          </a:p>
          <a:p>
            <a:pPr>
              <a:lnSpc>
                <a:spcPct val="80000"/>
              </a:lnSpc>
              <a:buFontTx/>
              <a:buNone/>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            - </a:t>
            </a:r>
            <a:r>
              <a:rPr lang="sr-Latn-CS" altLang="sr-Latn-RS" sz="2400" b="1" dirty="0">
                <a:solidFill>
                  <a:srgbClr val="FF0066"/>
                </a:solidFill>
                <a:effectLst>
                  <a:outerShdw blurRad="38100" dist="38100" dir="2700000" algn="tl">
                    <a:srgbClr val="000000"/>
                  </a:outerShdw>
                </a:effectLst>
                <a:latin typeface="Times New Roman" pitchFamily="18" charset="0"/>
              </a:rPr>
              <a:t>ekscimerski laseri</a:t>
            </a:r>
            <a:r>
              <a:rPr lang="sr-Latn-CS" altLang="sr-Latn-RS" sz="2400" b="1" dirty="0">
                <a:solidFill>
                  <a:srgbClr val="333333"/>
                </a:solidFill>
                <a:effectLst>
                  <a:outerShdw blurRad="38100" dist="38100" dir="2700000" algn="tl">
                    <a:srgbClr val="000000"/>
                  </a:outerShdw>
                </a:effectLst>
                <a:latin typeface="Times New Roman" pitchFamily="18" charset="0"/>
              </a:rPr>
              <a:t>, emisija u oblasti </a:t>
            </a:r>
            <a:r>
              <a:rPr lang="en-US" altLang="sr-Latn-RS" sz="2400" b="1" dirty="0">
                <a:solidFill>
                  <a:srgbClr val="FF0066"/>
                </a:solidFill>
                <a:effectLst>
                  <a:outerShdw blurRad="38100" dist="38100" dir="2700000" algn="tl">
                    <a:srgbClr val="000000"/>
                  </a:outerShdw>
                </a:effectLst>
                <a:latin typeface="Times New Roman" pitchFamily="18" charset="0"/>
              </a:rPr>
              <a:t>193-351</a:t>
            </a:r>
            <a:r>
              <a:rPr lang="en-US" altLang="sr-Latn-RS" sz="2400" b="1" dirty="0">
                <a:solidFill>
                  <a:srgbClr val="333333"/>
                </a:solidFill>
                <a:effectLst>
                  <a:outerShdw blurRad="38100" dist="38100" dir="2700000" algn="tl">
                    <a:srgbClr val="000000"/>
                  </a:outerShdw>
                </a:effectLst>
                <a:latin typeface="Times New Roman" pitchFamily="18" charset="0"/>
              </a:rPr>
              <a:t> nm,</a:t>
            </a:r>
            <a:r>
              <a:rPr lang="sr-Latn-CS" altLang="sr-Latn-RS" sz="2400" b="1" dirty="0">
                <a:solidFill>
                  <a:srgbClr val="333333"/>
                </a:solidFill>
                <a:effectLst>
                  <a:outerShdw blurRad="38100" dist="38100" dir="2700000" algn="tl">
                    <a:srgbClr val="000000"/>
                  </a:outerShdw>
                </a:effectLst>
                <a:latin typeface="Times New Roman" pitchFamily="18" charset="0"/>
              </a:rPr>
              <a:t> u    </a:t>
            </a:r>
          </a:p>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               zavisnosti od gasa koji se koristi </a:t>
            </a:r>
          </a:p>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               (A</a:t>
            </a:r>
            <a:r>
              <a:rPr lang="en-US" altLang="sr-Latn-RS" sz="2400" b="1" dirty="0" err="1">
                <a:solidFill>
                  <a:srgbClr val="333333"/>
                </a:solidFill>
                <a:effectLst>
                  <a:outerShdw blurRad="38100" dist="38100" dir="2700000" algn="tl">
                    <a:srgbClr val="000000"/>
                  </a:outerShdw>
                </a:effectLst>
                <a:latin typeface="Times New Roman" pitchFamily="18" charset="0"/>
              </a:rPr>
              <a:t>rF</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KrC</a:t>
            </a:r>
            <a:r>
              <a:rPr lang="sr-Latn-CS" altLang="sr-Latn-RS" sz="2400" b="1" dirty="0">
                <a:solidFill>
                  <a:srgbClr val="333333"/>
                </a:solidFill>
                <a:effectLst>
                  <a:outerShdw blurRad="38100" dist="38100" dir="2700000" algn="tl">
                    <a:srgbClr val="000000"/>
                  </a:outerShdw>
                </a:effectLst>
                <a:latin typeface="Times New Roman" pitchFamily="18" charset="0"/>
              </a:rPr>
              <a:t>l</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KrF</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XeC</a:t>
            </a:r>
            <a:r>
              <a:rPr lang="sr-Latn-CS" altLang="sr-Latn-RS" sz="2400" b="1" dirty="0">
                <a:solidFill>
                  <a:srgbClr val="333333"/>
                </a:solidFill>
                <a:effectLst>
                  <a:outerShdw blurRad="38100" dist="38100" dir="2700000" algn="tl">
                    <a:srgbClr val="000000"/>
                  </a:outerShdw>
                </a:effectLst>
                <a:latin typeface="Times New Roman" pitchFamily="18" charset="0"/>
              </a:rPr>
              <a:t>l i  </a:t>
            </a:r>
            <a:r>
              <a:rPr lang="en-US" altLang="sr-Latn-RS" sz="2400" b="1" dirty="0" err="1">
                <a:solidFill>
                  <a:srgbClr val="333333"/>
                </a:solidFill>
                <a:effectLst>
                  <a:outerShdw blurRad="38100" dist="38100" dir="2700000" algn="tl">
                    <a:srgbClr val="000000"/>
                  </a:outerShdw>
                </a:effectLst>
                <a:latin typeface="Times New Roman" pitchFamily="18" charset="0"/>
              </a:rPr>
              <a:t>XeF</a:t>
            </a:r>
            <a:r>
              <a:rPr lang="sr-Latn-CS" altLang="sr-Latn-RS" sz="2400" b="1" dirty="0">
                <a:solidFill>
                  <a:srgbClr val="333333"/>
                </a:solidFill>
                <a:effectLst>
                  <a:outerShdw blurRad="38100" dist="38100" dir="2700000" algn="tl">
                    <a:srgbClr val="000000"/>
                  </a:outerShdw>
                </a:effectLst>
                <a:latin typeface="Times New Roman" pitchFamily="18" charset="0"/>
              </a:rPr>
              <a:t> na </a:t>
            </a:r>
          </a:p>
          <a:p>
            <a:pPr>
              <a:lnSpc>
                <a:spcPct val="80000"/>
              </a:lnSpc>
              <a:buFontTx/>
              <a:buNone/>
            </a:pP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 193, </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222, </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248,</a:t>
            </a:r>
            <a:r>
              <a:rPr lang="sr-Latn-C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a:solidFill>
                  <a:srgbClr val="333333"/>
                </a:solidFill>
                <a:effectLst>
                  <a:outerShdw blurRad="38100" dist="38100" dir="2700000" algn="tl">
                    <a:srgbClr val="000000"/>
                  </a:outerShdw>
                </a:effectLst>
                <a:latin typeface="Times New Roman" pitchFamily="18" charset="0"/>
              </a:rPr>
              <a:t>308</a:t>
            </a:r>
            <a:r>
              <a:rPr lang="sr-Latn-CS" altLang="sr-Latn-RS" sz="2400" b="1" dirty="0">
                <a:solidFill>
                  <a:srgbClr val="333333"/>
                </a:solidFill>
                <a:effectLst>
                  <a:outerShdw blurRad="38100" dist="38100" dir="2700000" algn="tl">
                    <a:srgbClr val="000000"/>
                  </a:outerShdw>
                </a:effectLst>
                <a:latin typeface="Times New Roman" pitchFamily="18" charset="0"/>
              </a:rPr>
              <a:t>   i</a:t>
            </a:r>
            <a:r>
              <a:rPr lang="en-US" altLang="sr-Latn-RS" sz="2400" b="1" dirty="0">
                <a:solidFill>
                  <a:srgbClr val="333333"/>
                </a:solidFill>
                <a:effectLst>
                  <a:outerShdw blurRad="38100" dist="38100" dir="2700000" algn="tl">
                    <a:srgbClr val="000000"/>
                  </a:outerShdw>
                </a:effectLst>
                <a:latin typeface="Times New Roman" pitchFamily="18" charset="0"/>
              </a:rPr>
              <a:t> 351 nm</a:t>
            </a:r>
            <a:r>
              <a:rPr lang="sr-Latn-CS" altLang="sr-Latn-RS" sz="2400" b="1" dirty="0">
                <a:solidFill>
                  <a:srgbClr val="333333"/>
                </a:solidFill>
                <a:effectLst>
                  <a:outerShdw blurRad="38100" dist="38100" dir="2700000" algn="tl">
                    <a:srgbClr val="000000"/>
                  </a:outerShdw>
                </a:effectLst>
                <a:latin typeface="Times New Roman" pitchFamily="18" charset="0"/>
              </a:rPr>
              <a:t> respektivno)</a:t>
            </a:r>
            <a:endParaRPr lang="en-U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pPr>
            <a:endParaRPr lang="en-US" altLang="sr-Latn-RS" sz="24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04197" name="Rectangle 5"/>
          <p:cNvSpPr>
            <a:spLocks noChangeArrowheads="1"/>
          </p:cNvSpPr>
          <p:nvPr/>
        </p:nvSpPr>
        <p:spPr bwMode="auto">
          <a:xfrm>
            <a:off x="3200400" y="457200"/>
            <a:ext cx="2528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Oblasti emisije lasera</a:t>
            </a:r>
            <a:endParaRPr lang="en-US" altLang="sr-Latn-RS" sz="20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pic>
        <p:nvPicPr>
          <p:cNvPr id="904206"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835" y="1066800"/>
            <a:ext cx="5624513" cy="53054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1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8458200" cy="32131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71082" name="Rectangle 10"/>
          <p:cNvSpPr>
            <a:spLocks noChangeArrowheads="1"/>
          </p:cNvSpPr>
          <p:nvPr/>
        </p:nvSpPr>
        <p:spPr bwMode="auto">
          <a:xfrm>
            <a:off x="2743200" y="915988"/>
            <a:ext cx="3054350"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spcBef>
                <a:spcPct val="20000"/>
              </a:spcBef>
            </a:pPr>
            <a:r>
              <a:rPr lang="pl-PL" altLang="sr-Latn-RS" b="1">
                <a:solidFill>
                  <a:srgbClr val="333333"/>
                </a:solidFill>
                <a:effectLst>
                  <a:outerShdw blurRad="38100" dist="38100" dir="2700000" algn="tl">
                    <a:srgbClr val="000000"/>
                  </a:outerShdw>
                </a:effectLst>
                <a:latin typeface="Times New Roman" pitchFamily="18" charset="0"/>
              </a:rPr>
              <a:t>IC i ramanski spektar indena</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8" name="Rectangle 2"/>
          <p:cNvSpPr>
            <a:spLocks noGrp="1" noChangeArrowheads="1"/>
          </p:cNvSpPr>
          <p:nvPr>
            <p:ph type="body" idx="1"/>
          </p:nvPr>
        </p:nvSpPr>
        <p:spPr>
          <a:xfrm>
            <a:off x="457200" y="228600"/>
            <a:ext cx="8458200" cy="6400800"/>
          </a:xfrm>
        </p:spPr>
        <p:txBody>
          <a:bodyPr/>
          <a:lstStyle/>
          <a:p>
            <a:pPr>
              <a:lnSpc>
                <a:spcPct val="80000"/>
              </a:lnSpc>
              <a:buFontTx/>
              <a:buNone/>
              <a:tabLst>
                <a:tab pos="2454275" algn="l"/>
              </a:tabLst>
            </a:pPr>
            <a:r>
              <a:rPr lang="sr-Latn-CS" altLang="sr-Latn-RS" sz="2400" b="1" u="sng" dirty="0">
                <a:solidFill>
                  <a:srgbClr val="333333"/>
                </a:solidFill>
                <a:effectLst>
                  <a:outerShdw blurRad="38100" dist="38100" dir="2700000" algn="tl">
                    <a:srgbClr val="000000"/>
                  </a:outerShdw>
                </a:effectLst>
                <a:latin typeface="Times New Roman" pitchFamily="18" charset="0"/>
              </a:rPr>
              <a:t>Hromoproteini</a:t>
            </a:r>
          </a:p>
          <a:p>
            <a:pPr>
              <a:lnSpc>
                <a:spcPct val="80000"/>
              </a:lnSpc>
              <a:buFontTx/>
              <a:buNone/>
              <a:tabLst>
                <a:tab pos="2454275" algn="l"/>
              </a:tabLst>
            </a:pPr>
            <a:endParaRPr lang="sr-Latn-CS" altLang="sr-Latn-RS" sz="24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454275" algn="l"/>
              </a:tabLst>
            </a:pPr>
            <a:r>
              <a:rPr lang="sr-Latn-CS" altLang="sr-Latn-RS" sz="1800" b="1" dirty="0" smtClean="0">
                <a:solidFill>
                  <a:srgbClr val="333333"/>
                </a:solidFill>
                <a:effectLst>
                  <a:outerShdw blurRad="38100" dist="38100" dir="2700000" algn="tl">
                    <a:srgbClr val="000000"/>
                  </a:outerShdw>
                </a:effectLst>
                <a:latin typeface="Times New Roman" pitchFamily="18" charset="0"/>
              </a:rPr>
              <a:t>su </a:t>
            </a:r>
            <a:r>
              <a:rPr lang="sr-Latn-CS" altLang="sr-Latn-RS" sz="1800" b="1" dirty="0">
                <a:solidFill>
                  <a:srgbClr val="333333"/>
                </a:solidFill>
                <a:effectLst>
                  <a:outerShdw blurRad="38100" dist="38100" dir="2700000" algn="tl">
                    <a:srgbClr val="000000"/>
                  </a:outerShdw>
                </a:effectLst>
                <a:latin typeface="Times New Roman" pitchFamily="18" charset="0"/>
              </a:rPr>
              <a:t>tzv. složeni proteini koji kao </a:t>
            </a:r>
            <a:r>
              <a:rPr lang="sr-Latn-CS" altLang="sr-Latn-RS" sz="1800" b="1" dirty="0">
                <a:solidFill>
                  <a:srgbClr val="FF0066"/>
                </a:solidFill>
                <a:effectLst>
                  <a:outerShdw blurRad="38100" dist="38100" dir="2700000" algn="tl">
                    <a:srgbClr val="000000"/>
                  </a:outerShdw>
                </a:effectLst>
                <a:latin typeface="Times New Roman" pitchFamily="18" charset="0"/>
              </a:rPr>
              <a:t>prostetičnu grupu sadrže neku bojenu </a:t>
            </a:r>
            <a:r>
              <a:rPr lang="sr-Latn-CS" altLang="sr-Latn-RS" sz="1800" b="1" dirty="0" smtClean="0">
                <a:solidFill>
                  <a:srgbClr val="FF0066"/>
                </a:solidFill>
                <a:effectLst>
                  <a:outerShdw blurRad="38100" dist="38100" dir="2700000" algn="tl">
                    <a:srgbClr val="000000"/>
                  </a:outerShdw>
                </a:effectLst>
                <a:latin typeface="Times New Roman" pitchFamily="18" charset="0"/>
              </a:rPr>
              <a:t>   </a:t>
            </a:r>
            <a:r>
              <a:rPr lang="sr-Latn-CS" altLang="sr-Latn-RS" sz="1800" b="1" dirty="0" smtClean="0">
                <a:solidFill>
                  <a:srgbClr val="FF0066"/>
                </a:solidFill>
                <a:effectLst>
                  <a:outerShdw blurRad="38100" dist="38100" dir="2700000" algn="tl">
                    <a:srgbClr val="000000"/>
                  </a:outerShdw>
                </a:effectLst>
                <a:latin typeface="Times New Roman" pitchFamily="18" charset="0"/>
              </a:rPr>
              <a:t>supstancu</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454275" algn="l"/>
              </a:tabLst>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454275" algn="l"/>
              </a:tabLst>
            </a:pPr>
            <a:r>
              <a:rPr lang="sr-Latn-CS" altLang="sr-Latn-RS" sz="1800" b="1" dirty="0" smtClean="0">
                <a:solidFill>
                  <a:srgbClr val="333333"/>
                </a:solidFill>
                <a:effectLst>
                  <a:outerShdw blurRad="38100" dist="38100" dir="2700000" algn="tl">
                    <a:srgbClr val="000000"/>
                  </a:outerShdw>
                </a:effectLst>
                <a:latin typeface="Times New Roman" pitchFamily="18" charset="0"/>
              </a:rPr>
              <a:t>u </a:t>
            </a:r>
            <a:r>
              <a:rPr lang="sr-Latn-CS" altLang="sr-Latn-RS" sz="1800" b="1" dirty="0">
                <a:solidFill>
                  <a:srgbClr val="333333"/>
                </a:solidFill>
                <a:effectLst>
                  <a:outerShdw blurRad="38100" dist="38100" dir="2700000" algn="tl">
                    <a:srgbClr val="000000"/>
                  </a:outerShdw>
                </a:effectLst>
                <a:latin typeface="Times New Roman" pitchFamily="18" charset="0"/>
              </a:rPr>
              <a:t>najrasprostranjenije hromoproteine spadaju:</a:t>
            </a:r>
          </a:p>
          <a:p>
            <a:pPr marL="0" indent="0">
              <a:lnSpc>
                <a:spcPct val="80000"/>
              </a:lnSpc>
              <a:buNone/>
              <a:tabLst>
                <a:tab pos="2454275" algn="l"/>
              </a:tabLst>
            </a:pPr>
            <a:r>
              <a:rPr lang="sr-Latn-CS" altLang="sr-Latn-RS" sz="1800" b="1" dirty="0">
                <a:effectLst>
                  <a:outerShdw blurRad="38100" dist="38100" dir="2700000" algn="tl">
                    <a:srgbClr val="FFFFFF"/>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hem-proteini i </a:t>
            </a:r>
          </a:p>
          <a:p>
            <a:pPr marL="0" indent="0">
              <a:lnSpc>
                <a:spcPct val="80000"/>
              </a:lnSpc>
              <a:buNone/>
              <a:tabLst>
                <a:tab pos="2454275" algn="l"/>
              </a:tabLst>
            </a:pPr>
            <a:r>
              <a:rPr lang="sr-Latn-CS" altLang="sr-Latn-RS" sz="1800" b="1" dirty="0">
                <a:solidFill>
                  <a:srgbClr val="FF0066"/>
                </a:solidFill>
                <a:effectLst>
                  <a:outerShdw blurRad="38100" dist="38100" dir="2700000" algn="tl">
                    <a:srgbClr val="000000"/>
                  </a:outerShdw>
                </a:effectLst>
                <a:latin typeface="Times New Roman" pitchFamily="18" charset="0"/>
              </a:rPr>
              <a:t>           - flavo-proteini</a:t>
            </a:r>
          </a:p>
          <a:p>
            <a:pPr>
              <a:lnSpc>
                <a:spcPct val="80000"/>
              </a:lnSpc>
              <a:buFont typeface="Wingdings" panose="05000000000000000000" pitchFamily="2" charset="2"/>
              <a:buChar char="Ø"/>
              <a:tabLst>
                <a:tab pos="2454275" algn="l"/>
              </a:tabLst>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454275" algn="l"/>
              </a:tabLst>
            </a:pPr>
            <a:r>
              <a:rPr lang="sr-Latn-CS" altLang="sr-Latn-RS" sz="1800" b="1" dirty="0" smtClean="0">
                <a:solidFill>
                  <a:srgbClr val="333333"/>
                </a:solidFill>
                <a:effectLst>
                  <a:outerShdw blurRad="38100" dist="38100" dir="2700000" algn="tl">
                    <a:srgbClr val="000000"/>
                  </a:outerShdw>
                </a:effectLst>
                <a:latin typeface="Times New Roman" pitchFamily="18" charset="0"/>
              </a:rPr>
              <a:t>u </a:t>
            </a:r>
            <a:r>
              <a:rPr lang="sr-Latn-CS" altLang="sr-Latn-RS" sz="1800" b="1" dirty="0">
                <a:solidFill>
                  <a:srgbClr val="333333"/>
                </a:solidFill>
                <a:effectLst>
                  <a:outerShdw blurRad="38100" dist="38100" dir="2700000" algn="tl">
                    <a:srgbClr val="000000"/>
                  </a:outerShdw>
                </a:effectLst>
                <a:latin typeface="Times New Roman" pitchFamily="18" charset="0"/>
              </a:rPr>
              <a:t>hromoproteine se takođe ubraja i  rodopsin, vidni purpur,  protein  koji kao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prostetičnu grupu ima pigment </a:t>
            </a:r>
            <a:r>
              <a:rPr lang="sr-Latn-CS" altLang="sr-Latn-RS" sz="1800" b="1" dirty="0">
                <a:solidFill>
                  <a:srgbClr val="FF0066"/>
                </a:solidFill>
                <a:effectLst>
                  <a:outerShdw blurRad="38100" dist="38100" dir="2700000" algn="tl">
                    <a:srgbClr val="000000"/>
                  </a:outerShdw>
                </a:effectLst>
                <a:latin typeface="Times New Roman" pitchFamily="18" charset="0"/>
              </a:rPr>
              <a:t>neoretinal-b </a:t>
            </a:r>
            <a:r>
              <a:rPr lang="sr-Latn-CS" altLang="sr-Latn-RS" sz="1800" b="1" dirty="0">
                <a:solidFill>
                  <a:srgbClr val="333333"/>
                </a:solidFill>
                <a:effectLst>
                  <a:outerShdw blurRad="38100" dist="38100" dir="2700000" algn="tl">
                    <a:srgbClr val="000000"/>
                  </a:outerShdw>
                </a:effectLst>
                <a:latin typeface="Times New Roman" pitchFamily="18" charset="0"/>
              </a:rPr>
              <a:t>koji je vezan za protein opsin</a:t>
            </a:r>
          </a:p>
          <a:p>
            <a:pPr>
              <a:lnSpc>
                <a:spcPct val="80000"/>
              </a:lnSpc>
              <a:buFont typeface="Wingdings" panose="05000000000000000000" pitchFamily="2" charset="2"/>
              <a:buChar char="Ø"/>
              <a:tabLst>
                <a:tab pos="2454275" algn="l"/>
              </a:tabLst>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454275" algn="l"/>
              </a:tabLst>
            </a:pPr>
            <a:r>
              <a:rPr lang="sr-Latn-CS" altLang="sr-Latn-RS" sz="1800" b="1" dirty="0" smtClean="0">
                <a:solidFill>
                  <a:srgbClr val="333333"/>
                </a:solidFill>
                <a:effectLst>
                  <a:outerShdw blurRad="38100" dist="38100" dir="2700000" algn="tl">
                    <a:srgbClr val="000000"/>
                  </a:outerShdw>
                </a:effectLst>
                <a:latin typeface="Times New Roman" pitchFamily="18" charset="0"/>
              </a:rPr>
              <a:t>najvažniji </a:t>
            </a:r>
            <a:r>
              <a:rPr lang="sr-Latn-CS" altLang="sr-Latn-RS" sz="1800" b="1" dirty="0">
                <a:solidFill>
                  <a:srgbClr val="333333"/>
                </a:solidFill>
                <a:effectLst>
                  <a:outerShdw blurRad="38100" dist="38100" dir="2700000" algn="tl">
                    <a:srgbClr val="000000"/>
                  </a:outerShdw>
                </a:effectLst>
                <a:latin typeface="Times New Roman" pitchFamily="18" charset="0"/>
              </a:rPr>
              <a:t>hem-proteini su:</a:t>
            </a:r>
          </a:p>
          <a:p>
            <a:pPr>
              <a:lnSpc>
                <a:spcPct val="80000"/>
              </a:lnSpc>
              <a:buFontTx/>
              <a:buNone/>
              <a:tabLst>
                <a:tab pos="2454275" algn="l"/>
              </a:tabLst>
            </a:pPr>
            <a:r>
              <a:rPr lang="sr-Latn-CS" altLang="sr-Latn-RS" sz="1800" b="1" dirty="0">
                <a:effectLst>
                  <a:outerShdw blurRad="38100" dist="38100" dir="2700000" algn="tl">
                    <a:srgbClr val="FFFFFF"/>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 hemoglobin (pigment eritrocita, crvenih krvnih zrnaca)</a:t>
            </a:r>
          </a:p>
          <a:p>
            <a:pPr>
              <a:lnSpc>
                <a:spcPct val="80000"/>
              </a:lnSpc>
              <a:buFontTx/>
              <a:buNone/>
              <a:tabLst>
                <a:tab pos="2454275" algn="l"/>
              </a:tabLst>
            </a:pPr>
            <a:r>
              <a:rPr lang="sr-Latn-CS" altLang="sr-Latn-RS" sz="1800" b="1" dirty="0">
                <a:solidFill>
                  <a:srgbClr val="FF0066"/>
                </a:solidFill>
                <a:effectLst>
                  <a:outerShdw blurRad="38100" dist="38100" dir="2700000" algn="tl">
                    <a:srgbClr val="000000"/>
                  </a:outerShdw>
                </a:effectLst>
                <a:latin typeface="Times New Roman" pitchFamily="18" charset="0"/>
              </a:rPr>
              <a:t>                     - mioglobin (pigment  mišića)</a:t>
            </a:r>
          </a:p>
          <a:p>
            <a:pPr>
              <a:lnSpc>
                <a:spcPct val="80000"/>
              </a:lnSpc>
              <a:buFontTx/>
              <a:buNone/>
              <a:tabLst>
                <a:tab pos="2454275" algn="l"/>
              </a:tabLst>
            </a:pPr>
            <a:r>
              <a:rPr lang="sr-Latn-CS" altLang="sr-Latn-RS" sz="1800" b="1" dirty="0">
                <a:solidFill>
                  <a:srgbClr val="FF0066"/>
                </a:solidFill>
                <a:effectLst>
                  <a:outerShdw blurRad="38100" dist="38100" dir="2700000" algn="tl">
                    <a:srgbClr val="000000"/>
                  </a:outerShdw>
                </a:effectLst>
                <a:latin typeface="Times New Roman" pitchFamily="18" charset="0"/>
              </a:rPr>
              <a:t>                     - različiti tipovi citohroma</a:t>
            </a:r>
          </a:p>
          <a:p>
            <a:pPr>
              <a:lnSpc>
                <a:spcPct val="80000"/>
              </a:lnSpc>
              <a:buFontTx/>
              <a:buNone/>
              <a:tabLst>
                <a:tab pos="2454275" algn="l"/>
              </a:tabLst>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454275" algn="l"/>
              </a:tabLst>
            </a:pPr>
            <a:r>
              <a:rPr lang="pl-PL" altLang="sr-Latn-RS" sz="1600" b="1" dirty="0" smtClean="0">
                <a:solidFill>
                  <a:srgbClr val="333333"/>
                </a:solidFill>
                <a:effectLst>
                  <a:outerShdw blurRad="38100" dist="38100" dir="2700000" algn="tl">
                    <a:srgbClr val="000000"/>
                  </a:outerShdw>
                </a:effectLst>
                <a:latin typeface="Times New Roman" pitchFamily="18" charset="0"/>
              </a:rPr>
              <a:t>oni </a:t>
            </a:r>
            <a:r>
              <a:rPr lang="pl-PL" altLang="sr-Latn-RS" sz="1600" b="1" dirty="0">
                <a:solidFill>
                  <a:srgbClr val="333333"/>
                </a:solidFill>
                <a:effectLst>
                  <a:outerShdw blurRad="38100" dist="38100" dir="2700000" algn="tl">
                    <a:srgbClr val="000000"/>
                  </a:outerShdw>
                </a:effectLst>
                <a:latin typeface="Times New Roman" pitchFamily="18" charset="0"/>
              </a:rPr>
              <a:t>učestvuju u:</a:t>
            </a:r>
          </a:p>
          <a:p>
            <a:pPr>
              <a:lnSpc>
                <a:spcPct val="80000"/>
              </a:lnSpc>
              <a:buFontTx/>
              <a:buNone/>
              <a:tabLst>
                <a:tab pos="2454275" algn="l"/>
              </a:tabLst>
            </a:pPr>
            <a:r>
              <a:rPr lang="pl-PL" altLang="sr-Latn-RS" sz="1600" b="1" dirty="0">
                <a:solidFill>
                  <a:srgbClr val="333333"/>
                </a:solidFill>
                <a:effectLst>
                  <a:outerShdw blurRad="38100" dist="38100" dir="2700000" algn="tl">
                    <a:srgbClr val="000000"/>
                  </a:outerShdw>
                </a:effectLst>
                <a:latin typeface="Times New Roman" pitchFamily="18" charset="0"/>
              </a:rPr>
              <a:t>                  -  transportu kiseonika  (reverzibilno vezuju molekulski kiseonik - hemoglobin i</a:t>
            </a:r>
          </a:p>
          <a:p>
            <a:pPr>
              <a:lnSpc>
                <a:spcPct val="80000"/>
              </a:lnSpc>
              <a:buFontTx/>
              <a:buNone/>
              <a:tabLst>
                <a:tab pos="2454275" algn="l"/>
              </a:tabLst>
            </a:pPr>
            <a:r>
              <a:rPr lang="pl-PL" altLang="sr-Latn-RS" sz="1600" b="1" dirty="0">
                <a:solidFill>
                  <a:srgbClr val="333333"/>
                </a:solidFill>
                <a:effectLst>
                  <a:outerShdw blurRad="38100" dist="38100" dir="2700000" algn="tl">
                    <a:srgbClr val="000000"/>
                  </a:outerShdw>
                </a:effectLst>
                <a:latin typeface="Times New Roman" pitchFamily="18" charset="0"/>
              </a:rPr>
              <a:t>                                                             mioglobin)    </a:t>
            </a:r>
          </a:p>
          <a:p>
            <a:pPr>
              <a:lnSpc>
                <a:spcPct val="80000"/>
              </a:lnSpc>
              <a:buFontTx/>
              <a:buNone/>
              <a:tabLst>
                <a:tab pos="2454275" algn="l"/>
              </a:tabLst>
            </a:pPr>
            <a:r>
              <a:rPr lang="pl-PL" altLang="sr-Latn-RS" sz="1600" b="1" dirty="0">
                <a:solidFill>
                  <a:srgbClr val="333333"/>
                </a:solidFill>
                <a:effectLst>
                  <a:outerShdw blurRad="38100" dist="38100" dir="2700000" algn="tl">
                    <a:srgbClr val="000000"/>
                  </a:outerShdw>
                </a:effectLst>
                <a:latin typeface="Times New Roman" pitchFamily="18" charset="0"/>
              </a:rPr>
              <a:t>                  - transportu elektrona  (u centralnojmembrani respiratornog sistema, citohromi)</a:t>
            </a:r>
          </a:p>
          <a:p>
            <a:pPr>
              <a:lnSpc>
                <a:spcPct val="80000"/>
              </a:lnSpc>
              <a:buFontTx/>
              <a:buNone/>
              <a:tabLst>
                <a:tab pos="2454275" algn="l"/>
              </a:tabLst>
            </a:pPr>
            <a:r>
              <a:rPr lang="pl-PL" altLang="sr-Latn-RS" sz="1600" b="1" dirty="0">
                <a:solidFill>
                  <a:srgbClr val="333333"/>
                </a:solidFill>
                <a:effectLst>
                  <a:outerShdw blurRad="38100" dist="38100" dir="2700000" algn="tl">
                    <a:srgbClr val="000000"/>
                  </a:outerShdw>
                </a:effectLst>
                <a:latin typeface="Times New Roman" pitchFamily="18" charset="0"/>
              </a:rPr>
              <a:t>                  - redukciji peroksida (katalaza i peroksidaza)</a:t>
            </a:r>
            <a:endParaRPr lang="en-US" altLang="sr-Latn-RS" sz="1800" dirty="0">
              <a:solidFill>
                <a:srgbClr val="333333"/>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715778">
                                            <p:txEl>
                                              <p:pRg st="0" end="0"/>
                                            </p:txEl>
                                          </p:spTgt>
                                        </p:tgtEl>
                                        <p:attrNameLst>
                                          <p:attrName>style.visibility</p:attrName>
                                        </p:attrNameLst>
                                      </p:cBhvr>
                                      <p:to>
                                        <p:strVal val="visible"/>
                                      </p:to>
                                    </p:set>
                                    <p:animEffect transition="in" filter="wheel(4)">
                                      <p:cBhvr>
                                        <p:cTn id="7" dur="500"/>
                                        <p:tgtEl>
                                          <p:spTgt spid="715778">
                                            <p:txEl>
                                              <p:pRg st="0" end="0"/>
                                            </p:txEl>
                                          </p:spTgt>
                                        </p:tgtEl>
                                      </p:cBhvr>
                                    </p:animEffect>
                                  </p:childTnLst>
                                </p:cTn>
                              </p:par>
                              <p:par>
                                <p:cTn id="8" presetID="21" presetClass="entr" presetSubtype="4" fill="hold" nodeType="withEffect">
                                  <p:stCondLst>
                                    <p:cond delay="0"/>
                                  </p:stCondLst>
                                  <p:childTnLst>
                                    <p:set>
                                      <p:cBhvr>
                                        <p:cTn id="9" dur="1" fill="hold">
                                          <p:stCondLst>
                                            <p:cond delay="0"/>
                                          </p:stCondLst>
                                        </p:cTn>
                                        <p:tgtEl>
                                          <p:spTgt spid="715778">
                                            <p:txEl>
                                              <p:pRg st="2" end="2"/>
                                            </p:txEl>
                                          </p:spTgt>
                                        </p:tgtEl>
                                        <p:attrNameLst>
                                          <p:attrName>style.visibility</p:attrName>
                                        </p:attrNameLst>
                                      </p:cBhvr>
                                      <p:to>
                                        <p:strVal val="visible"/>
                                      </p:to>
                                    </p:set>
                                    <p:animEffect transition="in" filter="wheel(4)">
                                      <p:cBhvr>
                                        <p:cTn id="10" dur="500"/>
                                        <p:tgtEl>
                                          <p:spTgt spid="715778">
                                            <p:txEl>
                                              <p:pRg st="2" end="2"/>
                                            </p:txEl>
                                          </p:spTgt>
                                        </p:tgtEl>
                                      </p:cBhvr>
                                    </p:animEffect>
                                  </p:childTnLst>
                                </p:cTn>
                              </p:par>
                              <p:par>
                                <p:cTn id="11" presetID="21" presetClass="entr" presetSubtype="4" fill="hold" nodeType="withEffect">
                                  <p:stCondLst>
                                    <p:cond delay="0"/>
                                  </p:stCondLst>
                                  <p:childTnLst>
                                    <p:set>
                                      <p:cBhvr>
                                        <p:cTn id="12" dur="1" fill="hold">
                                          <p:stCondLst>
                                            <p:cond delay="0"/>
                                          </p:stCondLst>
                                        </p:cTn>
                                        <p:tgtEl>
                                          <p:spTgt spid="715778">
                                            <p:txEl>
                                              <p:pRg st="4" end="4"/>
                                            </p:txEl>
                                          </p:spTgt>
                                        </p:tgtEl>
                                        <p:attrNameLst>
                                          <p:attrName>style.visibility</p:attrName>
                                        </p:attrNameLst>
                                      </p:cBhvr>
                                      <p:to>
                                        <p:strVal val="visible"/>
                                      </p:to>
                                    </p:set>
                                    <p:animEffect transition="in" filter="wheel(4)">
                                      <p:cBhvr>
                                        <p:cTn id="13" dur="500"/>
                                        <p:tgtEl>
                                          <p:spTgt spid="715778">
                                            <p:txEl>
                                              <p:pRg st="4" end="4"/>
                                            </p:txEl>
                                          </p:spTgt>
                                        </p:tgtEl>
                                      </p:cBhvr>
                                    </p:animEffect>
                                  </p:childTnLst>
                                </p:cTn>
                              </p:par>
                              <p:par>
                                <p:cTn id="14" presetID="21" presetClass="entr" presetSubtype="4" fill="hold" nodeType="withEffect">
                                  <p:stCondLst>
                                    <p:cond delay="0"/>
                                  </p:stCondLst>
                                  <p:childTnLst>
                                    <p:set>
                                      <p:cBhvr>
                                        <p:cTn id="15" dur="1" fill="hold">
                                          <p:stCondLst>
                                            <p:cond delay="0"/>
                                          </p:stCondLst>
                                        </p:cTn>
                                        <p:tgtEl>
                                          <p:spTgt spid="715778">
                                            <p:txEl>
                                              <p:pRg st="5" end="5"/>
                                            </p:txEl>
                                          </p:spTgt>
                                        </p:tgtEl>
                                        <p:attrNameLst>
                                          <p:attrName>style.visibility</p:attrName>
                                        </p:attrNameLst>
                                      </p:cBhvr>
                                      <p:to>
                                        <p:strVal val="visible"/>
                                      </p:to>
                                    </p:set>
                                    <p:animEffect transition="in" filter="wheel(4)">
                                      <p:cBhvr>
                                        <p:cTn id="16" dur="500"/>
                                        <p:tgtEl>
                                          <p:spTgt spid="715778">
                                            <p:txEl>
                                              <p:pRg st="5" end="5"/>
                                            </p:txEl>
                                          </p:spTgt>
                                        </p:tgtEl>
                                      </p:cBhvr>
                                    </p:animEffect>
                                  </p:childTnLst>
                                </p:cTn>
                              </p:par>
                              <p:par>
                                <p:cTn id="17" presetID="21" presetClass="entr" presetSubtype="4" fill="hold" nodeType="withEffect">
                                  <p:stCondLst>
                                    <p:cond delay="0"/>
                                  </p:stCondLst>
                                  <p:childTnLst>
                                    <p:set>
                                      <p:cBhvr>
                                        <p:cTn id="18" dur="1" fill="hold">
                                          <p:stCondLst>
                                            <p:cond delay="0"/>
                                          </p:stCondLst>
                                        </p:cTn>
                                        <p:tgtEl>
                                          <p:spTgt spid="715778">
                                            <p:txEl>
                                              <p:pRg st="6" end="6"/>
                                            </p:txEl>
                                          </p:spTgt>
                                        </p:tgtEl>
                                        <p:attrNameLst>
                                          <p:attrName>style.visibility</p:attrName>
                                        </p:attrNameLst>
                                      </p:cBhvr>
                                      <p:to>
                                        <p:strVal val="visible"/>
                                      </p:to>
                                    </p:set>
                                    <p:animEffect transition="in" filter="wheel(4)">
                                      <p:cBhvr>
                                        <p:cTn id="19" dur="500"/>
                                        <p:tgtEl>
                                          <p:spTgt spid="715778">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715778">
                                            <p:txEl>
                                              <p:pRg st="8" end="8"/>
                                            </p:txEl>
                                          </p:spTgt>
                                        </p:tgtEl>
                                        <p:attrNameLst>
                                          <p:attrName>style.visibility</p:attrName>
                                        </p:attrNameLst>
                                      </p:cBhvr>
                                      <p:to>
                                        <p:strVal val="visible"/>
                                      </p:to>
                                    </p:set>
                                    <p:animEffect transition="in" filter="wipe(down)">
                                      <p:cBhvr>
                                        <p:cTn id="24" dur="500"/>
                                        <p:tgtEl>
                                          <p:spTgt spid="715778">
                                            <p:txEl>
                                              <p:pRg st="8" end="8"/>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715778">
                                            <p:txEl>
                                              <p:pRg st="10" end="10"/>
                                            </p:txEl>
                                          </p:spTgt>
                                        </p:tgtEl>
                                        <p:attrNameLst>
                                          <p:attrName>style.visibility</p:attrName>
                                        </p:attrNameLst>
                                      </p:cBhvr>
                                      <p:to>
                                        <p:strVal val="visible"/>
                                      </p:to>
                                    </p:set>
                                    <p:animEffect transition="in" filter="wipe(down)">
                                      <p:cBhvr>
                                        <p:cTn id="27" dur="500"/>
                                        <p:tgtEl>
                                          <p:spTgt spid="715778">
                                            <p:txEl>
                                              <p:pRg st="10" end="10"/>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715778">
                                            <p:txEl>
                                              <p:pRg st="11" end="11"/>
                                            </p:txEl>
                                          </p:spTgt>
                                        </p:tgtEl>
                                        <p:attrNameLst>
                                          <p:attrName>style.visibility</p:attrName>
                                        </p:attrNameLst>
                                      </p:cBhvr>
                                      <p:to>
                                        <p:strVal val="visible"/>
                                      </p:to>
                                    </p:set>
                                    <p:animEffect transition="in" filter="wipe(down)">
                                      <p:cBhvr>
                                        <p:cTn id="30" dur="500"/>
                                        <p:tgtEl>
                                          <p:spTgt spid="715778">
                                            <p:txEl>
                                              <p:pRg st="11" end="11"/>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715778">
                                            <p:txEl>
                                              <p:pRg st="12" end="12"/>
                                            </p:txEl>
                                          </p:spTgt>
                                        </p:tgtEl>
                                        <p:attrNameLst>
                                          <p:attrName>style.visibility</p:attrName>
                                        </p:attrNameLst>
                                      </p:cBhvr>
                                      <p:to>
                                        <p:strVal val="visible"/>
                                      </p:to>
                                    </p:set>
                                    <p:animEffect transition="in" filter="wipe(down)">
                                      <p:cBhvr>
                                        <p:cTn id="33" dur="500"/>
                                        <p:tgtEl>
                                          <p:spTgt spid="715778">
                                            <p:txEl>
                                              <p:pRg st="12" end="12"/>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715778">
                                            <p:txEl>
                                              <p:pRg st="13" end="13"/>
                                            </p:txEl>
                                          </p:spTgt>
                                        </p:tgtEl>
                                        <p:attrNameLst>
                                          <p:attrName>style.visibility</p:attrName>
                                        </p:attrNameLst>
                                      </p:cBhvr>
                                      <p:to>
                                        <p:strVal val="visible"/>
                                      </p:to>
                                    </p:set>
                                    <p:animEffect transition="in" filter="wipe(down)">
                                      <p:cBhvr>
                                        <p:cTn id="36" dur="500"/>
                                        <p:tgtEl>
                                          <p:spTgt spid="715778">
                                            <p:txEl>
                                              <p:pRg st="13" end="13"/>
                                            </p:txEl>
                                          </p:spTgt>
                                        </p:tgtEl>
                                      </p:cBhvr>
                                    </p:animEffect>
                                  </p:childTnLst>
                                </p:cTn>
                              </p:par>
                              <p:par>
                                <p:cTn id="37" presetID="22" presetClass="entr" presetSubtype="4" fill="hold" nodeType="withEffect">
                                  <p:stCondLst>
                                    <p:cond delay="0"/>
                                  </p:stCondLst>
                                  <p:childTnLst>
                                    <p:set>
                                      <p:cBhvr>
                                        <p:cTn id="38" dur="1" fill="hold">
                                          <p:stCondLst>
                                            <p:cond delay="0"/>
                                          </p:stCondLst>
                                        </p:cTn>
                                        <p:tgtEl>
                                          <p:spTgt spid="715778">
                                            <p:txEl>
                                              <p:pRg st="15" end="15"/>
                                            </p:txEl>
                                          </p:spTgt>
                                        </p:tgtEl>
                                        <p:attrNameLst>
                                          <p:attrName>style.visibility</p:attrName>
                                        </p:attrNameLst>
                                      </p:cBhvr>
                                      <p:to>
                                        <p:strVal val="visible"/>
                                      </p:to>
                                    </p:set>
                                    <p:animEffect transition="in" filter="wipe(down)">
                                      <p:cBhvr>
                                        <p:cTn id="39" dur="500"/>
                                        <p:tgtEl>
                                          <p:spTgt spid="715778">
                                            <p:txEl>
                                              <p:pRg st="15" end="15"/>
                                            </p:txEl>
                                          </p:spTgt>
                                        </p:tgtEl>
                                      </p:cBhvr>
                                    </p:animEffect>
                                  </p:childTnLst>
                                </p:cTn>
                              </p:par>
                              <p:par>
                                <p:cTn id="40" presetID="22" presetClass="entr" presetSubtype="4" fill="hold" nodeType="withEffect">
                                  <p:stCondLst>
                                    <p:cond delay="0"/>
                                  </p:stCondLst>
                                  <p:childTnLst>
                                    <p:set>
                                      <p:cBhvr>
                                        <p:cTn id="41" dur="1" fill="hold">
                                          <p:stCondLst>
                                            <p:cond delay="0"/>
                                          </p:stCondLst>
                                        </p:cTn>
                                        <p:tgtEl>
                                          <p:spTgt spid="715778">
                                            <p:txEl>
                                              <p:pRg st="16" end="16"/>
                                            </p:txEl>
                                          </p:spTgt>
                                        </p:tgtEl>
                                        <p:attrNameLst>
                                          <p:attrName>style.visibility</p:attrName>
                                        </p:attrNameLst>
                                      </p:cBhvr>
                                      <p:to>
                                        <p:strVal val="visible"/>
                                      </p:to>
                                    </p:set>
                                    <p:animEffect transition="in" filter="wipe(down)">
                                      <p:cBhvr>
                                        <p:cTn id="42" dur="500"/>
                                        <p:tgtEl>
                                          <p:spTgt spid="715778">
                                            <p:txEl>
                                              <p:pRg st="16" end="16"/>
                                            </p:txEl>
                                          </p:spTgt>
                                        </p:tgtEl>
                                      </p:cBhvr>
                                    </p:animEffect>
                                  </p:childTnLst>
                                </p:cTn>
                              </p:par>
                              <p:par>
                                <p:cTn id="43" presetID="22" presetClass="entr" presetSubtype="4" fill="hold" nodeType="withEffect">
                                  <p:stCondLst>
                                    <p:cond delay="0"/>
                                  </p:stCondLst>
                                  <p:childTnLst>
                                    <p:set>
                                      <p:cBhvr>
                                        <p:cTn id="44" dur="1" fill="hold">
                                          <p:stCondLst>
                                            <p:cond delay="0"/>
                                          </p:stCondLst>
                                        </p:cTn>
                                        <p:tgtEl>
                                          <p:spTgt spid="715778">
                                            <p:txEl>
                                              <p:pRg st="17" end="17"/>
                                            </p:txEl>
                                          </p:spTgt>
                                        </p:tgtEl>
                                        <p:attrNameLst>
                                          <p:attrName>style.visibility</p:attrName>
                                        </p:attrNameLst>
                                      </p:cBhvr>
                                      <p:to>
                                        <p:strVal val="visible"/>
                                      </p:to>
                                    </p:set>
                                    <p:animEffect transition="in" filter="wipe(down)">
                                      <p:cBhvr>
                                        <p:cTn id="45" dur="500"/>
                                        <p:tgtEl>
                                          <p:spTgt spid="715778">
                                            <p:txEl>
                                              <p:pRg st="17" end="17"/>
                                            </p:txEl>
                                          </p:spTgt>
                                        </p:tgtEl>
                                      </p:cBhvr>
                                    </p:animEffect>
                                  </p:childTnLst>
                                </p:cTn>
                              </p:par>
                              <p:par>
                                <p:cTn id="46" presetID="22" presetClass="entr" presetSubtype="4" fill="hold" nodeType="withEffect">
                                  <p:stCondLst>
                                    <p:cond delay="0"/>
                                  </p:stCondLst>
                                  <p:childTnLst>
                                    <p:set>
                                      <p:cBhvr>
                                        <p:cTn id="47" dur="1" fill="hold">
                                          <p:stCondLst>
                                            <p:cond delay="0"/>
                                          </p:stCondLst>
                                        </p:cTn>
                                        <p:tgtEl>
                                          <p:spTgt spid="715778">
                                            <p:txEl>
                                              <p:pRg st="18" end="18"/>
                                            </p:txEl>
                                          </p:spTgt>
                                        </p:tgtEl>
                                        <p:attrNameLst>
                                          <p:attrName>style.visibility</p:attrName>
                                        </p:attrNameLst>
                                      </p:cBhvr>
                                      <p:to>
                                        <p:strVal val="visible"/>
                                      </p:to>
                                    </p:set>
                                    <p:animEffect transition="in" filter="wipe(down)">
                                      <p:cBhvr>
                                        <p:cTn id="48" dur="500"/>
                                        <p:tgtEl>
                                          <p:spTgt spid="715778">
                                            <p:txEl>
                                              <p:pRg st="18" end="18"/>
                                            </p:txEl>
                                          </p:spTgt>
                                        </p:tgtEl>
                                      </p:cBhvr>
                                    </p:animEffect>
                                  </p:childTnLst>
                                </p:cTn>
                              </p:par>
                              <p:par>
                                <p:cTn id="49" presetID="22" presetClass="entr" presetSubtype="4" fill="hold" nodeType="withEffect">
                                  <p:stCondLst>
                                    <p:cond delay="0"/>
                                  </p:stCondLst>
                                  <p:childTnLst>
                                    <p:set>
                                      <p:cBhvr>
                                        <p:cTn id="50" dur="1" fill="hold">
                                          <p:stCondLst>
                                            <p:cond delay="0"/>
                                          </p:stCondLst>
                                        </p:cTn>
                                        <p:tgtEl>
                                          <p:spTgt spid="715778">
                                            <p:txEl>
                                              <p:pRg st="19" end="19"/>
                                            </p:txEl>
                                          </p:spTgt>
                                        </p:tgtEl>
                                        <p:attrNameLst>
                                          <p:attrName>style.visibility</p:attrName>
                                        </p:attrNameLst>
                                      </p:cBhvr>
                                      <p:to>
                                        <p:strVal val="visible"/>
                                      </p:to>
                                    </p:set>
                                    <p:animEffect transition="in" filter="wipe(down)">
                                      <p:cBhvr>
                                        <p:cTn id="51" dur="500"/>
                                        <p:tgtEl>
                                          <p:spTgt spid="715778">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6" name="Rectangle 2"/>
          <p:cNvSpPr>
            <a:spLocks noGrp="1" noChangeArrowheads="1"/>
          </p:cNvSpPr>
          <p:nvPr>
            <p:ph type="body" idx="1"/>
          </p:nvPr>
        </p:nvSpPr>
        <p:spPr>
          <a:xfrm>
            <a:off x="381000" y="152400"/>
            <a:ext cx="8382000" cy="6172200"/>
          </a:xfrm>
        </p:spPr>
        <p:txBody>
          <a:bodyPr/>
          <a:lstStyle/>
          <a:p>
            <a:pPr marL="114300" lvl="1" indent="0">
              <a:lnSpc>
                <a:spcPct val="80000"/>
              </a:lnSpc>
              <a:buFontTx/>
              <a:buNone/>
            </a:pPr>
            <a:r>
              <a:rPr lang="pl-PL" altLang="sr-Latn-RS" b="1" u="sng" dirty="0">
                <a:solidFill>
                  <a:srgbClr val="4D4D4D"/>
                </a:solidFill>
                <a:effectLst>
                  <a:outerShdw blurRad="38100" dist="38100" dir="2700000" algn="tl">
                    <a:srgbClr val="000000"/>
                  </a:outerShdw>
                </a:effectLst>
                <a:latin typeface="Times New Roman" pitchFamily="18" charset="0"/>
              </a:rPr>
              <a:t>Hem proteini</a:t>
            </a:r>
          </a:p>
          <a:p>
            <a:pPr marL="114300" lvl="1" indent="0">
              <a:lnSpc>
                <a:spcPct val="80000"/>
              </a:lnSpc>
              <a:buFontTx/>
              <a:buNone/>
            </a:pPr>
            <a:endParaRPr lang="sr-Latn-CS" altLang="sr-Latn-RS" b="1" u="sng"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4D4D4D"/>
                </a:solidFill>
                <a:effectLst>
                  <a:outerShdw blurRad="38100" dist="38100" dir="2700000" algn="tl">
                    <a:srgbClr val="000000"/>
                  </a:outerShdw>
                </a:effectLst>
                <a:latin typeface="Times New Roman" pitchFamily="18" charset="0"/>
              </a:rPr>
              <a:t>primenu </a:t>
            </a:r>
            <a:r>
              <a:rPr lang="sr-Latn-CS" altLang="sr-Latn-RS" sz="1800" b="1" dirty="0">
                <a:solidFill>
                  <a:srgbClr val="4D4D4D"/>
                </a:solidFill>
                <a:effectLst>
                  <a:outerShdw blurRad="38100" dist="38100" dir="2700000" algn="tl">
                    <a:srgbClr val="000000"/>
                  </a:outerShdw>
                </a:effectLst>
                <a:latin typeface="Times New Roman" pitchFamily="18" charset="0"/>
              </a:rPr>
              <a:t>RR spektroskopije u analizi hem proteina omogućavaju specifični </a:t>
            </a:r>
            <a:r>
              <a:rPr lang="sr-Latn-CS" altLang="sr-Latn-RS" sz="1800" b="1" dirty="0" smtClean="0">
                <a:solidFill>
                  <a:srgbClr val="4D4D4D"/>
                </a:solidFill>
                <a:effectLst>
                  <a:outerShdw blurRad="38100" dist="38100" dir="2700000" algn="tl">
                    <a:srgbClr val="000000"/>
                  </a:outerShdw>
                </a:effectLst>
                <a:latin typeface="Times New Roman" pitchFamily="18" charset="0"/>
              </a:rPr>
              <a:t>  </a:t>
            </a:r>
            <a:r>
              <a:rPr lang="sr-Latn-CS" altLang="sr-Latn-RS" sz="1800" b="1" dirty="0">
                <a:solidFill>
                  <a:srgbClr val="4D4D4D"/>
                </a:solidFill>
                <a:effectLst>
                  <a:outerShdw blurRad="38100" dist="38100" dir="2700000" algn="tl">
                    <a:srgbClr val="000000"/>
                  </a:outerShdw>
                </a:effectLst>
                <a:latin typeface="Times New Roman" pitchFamily="18" charset="0"/>
              </a:rPr>
              <a:t>strukturni parametri ovih molekula kao i drugi  faktori karakteristični za </a:t>
            </a:r>
            <a:r>
              <a:rPr lang="sr-Latn-CS" altLang="sr-Latn-RS" sz="1800" b="1" dirty="0" smtClean="0">
                <a:solidFill>
                  <a:srgbClr val="4D4D4D"/>
                </a:solidFill>
                <a:effectLst>
                  <a:outerShdw blurRad="38100" dist="38100" dir="2700000" algn="tl">
                    <a:srgbClr val="000000"/>
                  </a:outerShdw>
                </a:effectLst>
                <a:latin typeface="Times New Roman" pitchFamily="18" charset="0"/>
              </a:rPr>
              <a:t>njih  </a:t>
            </a:r>
            <a:r>
              <a:rPr lang="sr-Latn-CS" altLang="sr-Latn-RS" sz="1800" b="1" dirty="0">
                <a:solidFill>
                  <a:srgbClr val="4D4D4D"/>
                </a:solidFill>
                <a:effectLst>
                  <a:outerShdw blurRad="38100" dist="38100" dir="2700000" algn="tl">
                    <a:srgbClr val="000000"/>
                  </a:outerShdw>
                </a:effectLst>
                <a:latin typeface="Times New Roman" pitchFamily="18" charset="0"/>
              </a:rPr>
              <a:t>od kojih su najvažniji:</a:t>
            </a:r>
          </a:p>
          <a:p>
            <a:pPr marL="0" indent="0">
              <a:lnSpc>
                <a:spcPct val="80000"/>
              </a:lnSpc>
              <a:buFontTx/>
              <a:buNone/>
            </a:pPr>
            <a:endParaRPr lang="sr-Latn-CS" altLang="sr-Latn-RS" sz="1800" b="1" dirty="0">
              <a:solidFill>
                <a:srgbClr val="4D4D4D"/>
              </a:solidFill>
              <a:effectLst>
                <a:outerShdw blurRad="38100" dist="38100" dir="2700000" algn="tl">
                  <a:srgbClr val="000000"/>
                </a:outerShdw>
              </a:effectLst>
              <a:latin typeface="Times New Roman" pitchFamily="18" charset="0"/>
            </a:endParaRPr>
          </a:p>
          <a:p>
            <a:pPr marL="0" indent="0">
              <a:lnSpc>
                <a:spcPct val="80000"/>
              </a:lnSpc>
              <a:buFontTx/>
              <a:buNone/>
            </a:pPr>
            <a:r>
              <a:rPr lang="sr-Latn-CS" altLang="sr-Latn-RS" sz="1800" b="1" dirty="0">
                <a:effectLst>
                  <a:outerShdw blurRad="38100" dist="38100" dir="2700000" algn="tl">
                    <a:srgbClr val="FFFFFF"/>
                  </a:outerShdw>
                </a:effectLst>
                <a:latin typeface="Times New Roman" pitchFamily="18" charset="0"/>
              </a:rPr>
              <a:t>                   - </a:t>
            </a:r>
            <a:r>
              <a:rPr lang="sr-Latn-CS" altLang="sr-Latn-RS" sz="1800" b="1" dirty="0">
                <a:solidFill>
                  <a:srgbClr val="FF0066"/>
                </a:solidFill>
                <a:effectLst>
                  <a:outerShdw blurRad="38100" dist="38100" dir="2700000" algn="tl">
                    <a:srgbClr val="000000"/>
                  </a:outerShdw>
                </a:effectLst>
                <a:latin typeface="Times New Roman" pitchFamily="18" charset="0"/>
              </a:rPr>
              <a:t>izrazito produženi aromatični </a:t>
            </a:r>
            <a:r>
              <a:rPr lang="sr-Latn-CS" altLang="sr-Latn-RS" sz="18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sr-Latn-CS" altLang="sr-Latn-RS" sz="1800" b="1" dirty="0">
                <a:solidFill>
                  <a:srgbClr val="FF0066"/>
                </a:solidFill>
                <a:effectLst>
                  <a:outerShdw blurRad="38100" dist="38100" dir="2700000" algn="tl">
                    <a:srgbClr val="000000"/>
                  </a:outerShdw>
                </a:effectLst>
                <a:latin typeface="Times New Roman" pitchFamily="18" charset="0"/>
              </a:rPr>
              <a:t>-elektronski sistem</a:t>
            </a:r>
            <a:r>
              <a:rPr lang="sr-Latn-CS" altLang="sr-Latn-RS" sz="1800" b="1" dirty="0">
                <a:effectLst>
                  <a:outerShdw blurRad="38100" dist="38100" dir="2700000" algn="tl">
                    <a:srgbClr val="FFFFFF"/>
                  </a:outerShdw>
                </a:effectLst>
                <a:latin typeface="Times New Roman" pitchFamily="18" charset="0"/>
              </a:rPr>
              <a:t> </a:t>
            </a:r>
          </a:p>
          <a:p>
            <a:pPr marL="0" indent="0">
              <a:lnSpc>
                <a:spcPct val="80000"/>
              </a:lnSpc>
              <a:buFontTx/>
              <a:buNone/>
            </a:pPr>
            <a:r>
              <a:rPr lang="sr-Latn-CS" altLang="sr-Latn-RS" sz="1800" b="1" dirty="0">
                <a:effectLst>
                  <a:outerShdw blurRad="38100" dist="38100" dir="2700000" algn="tl">
                    <a:srgbClr val="FFFFFF"/>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porfirinskog prstena</a:t>
            </a:r>
            <a:r>
              <a:rPr lang="sr-Latn-CS" altLang="sr-Latn-RS" sz="1800" b="1" dirty="0">
                <a:solidFill>
                  <a:srgbClr val="4D4D4D"/>
                </a:solidFill>
                <a:effectLst>
                  <a:outerShdw blurRad="38100" dist="38100" dir="2700000" algn="tl">
                    <a:srgbClr val="000000"/>
                  </a:outerShdw>
                </a:effectLst>
                <a:latin typeface="Times New Roman" pitchFamily="18" charset="0"/>
              </a:rPr>
              <a:t> koji uslovljava malu energiju </a:t>
            </a:r>
          </a:p>
          <a:p>
            <a:pPr marL="0" indent="0">
              <a:lnSpc>
                <a:spcPct val="80000"/>
              </a:lnSpc>
              <a:buFontTx/>
              <a:buNone/>
            </a:pPr>
            <a:r>
              <a:rPr lang="sr-Latn-CS" altLang="sr-Latn-RS" sz="1800" b="1" dirty="0">
                <a:solidFill>
                  <a:srgbClr val="4D4D4D"/>
                </a:solidFill>
                <a:effectLst>
                  <a:outerShdw blurRad="38100" dist="38100" dir="2700000" algn="tl">
                    <a:srgbClr val="000000"/>
                  </a:outerShdw>
                </a:effectLst>
                <a:latin typeface="Times New Roman" pitchFamily="18" charset="0"/>
              </a:rPr>
              <a:t>                     elektronskih prelaza što omogućava lako pobuđivanje </a:t>
            </a:r>
          </a:p>
          <a:p>
            <a:pPr marL="0" indent="0">
              <a:lnSpc>
                <a:spcPct val="80000"/>
              </a:lnSpc>
              <a:buFontTx/>
              <a:buNone/>
            </a:pPr>
            <a:r>
              <a:rPr lang="sr-Latn-CS" altLang="sr-Latn-RS" sz="1800" b="1" dirty="0">
                <a:solidFill>
                  <a:srgbClr val="4D4D4D"/>
                </a:solidFill>
                <a:effectLst>
                  <a:outerShdw blurRad="38100" dist="38100" dir="2700000" algn="tl">
                    <a:srgbClr val="000000"/>
                  </a:outerShdw>
                </a:effectLst>
                <a:latin typeface="Times New Roman" pitchFamily="18" charset="0"/>
              </a:rPr>
              <a:t>                     laserima iz VID oblasti</a:t>
            </a:r>
          </a:p>
          <a:p>
            <a:pPr marL="0" indent="0">
              <a:lnSpc>
                <a:spcPct val="80000"/>
              </a:lnSpc>
              <a:buFontTx/>
              <a:buNone/>
            </a:pPr>
            <a:endParaRPr lang="sr-Latn-CS" altLang="sr-Latn-RS" sz="1800" b="1" dirty="0">
              <a:solidFill>
                <a:srgbClr val="4D4D4D"/>
              </a:solidFill>
              <a:effectLst>
                <a:outerShdw blurRad="38100" dist="38100" dir="2700000" algn="tl">
                  <a:srgbClr val="000000"/>
                </a:outerShdw>
              </a:effectLst>
              <a:latin typeface="Times New Roman" pitchFamily="18" charset="0"/>
            </a:endParaRPr>
          </a:p>
          <a:p>
            <a:pPr marL="0" indent="0">
              <a:lnSpc>
                <a:spcPct val="80000"/>
              </a:lnSpc>
              <a:buFontTx/>
              <a:buNone/>
            </a:pPr>
            <a:r>
              <a:rPr lang="sr-Latn-CS" altLang="sr-Latn-RS" sz="1800" b="1" dirty="0">
                <a:solidFill>
                  <a:srgbClr val="4D4D4D"/>
                </a:solidFill>
                <a:effectLst>
                  <a:outerShdw blurRad="38100" dist="38100" dir="2700000" algn="tl">
                    <a:srgbClr val="000000"/>
                  </a:outerShdw>
                </a:effectLst>
                <a:latin typeface="Times New Roman" pitchFamily="18" charset="0"/>
              </a:rPr>
              <a:t>                  - postojanje brojnih vibracionih oblika prstena protoporfirina koji se </a:t>
            </a:r>
            <a:endParaRPr lang="sr-Latn-CS" altLang="sr-Latn-RS" sz="1800" b="1" dirty="0" smtClean="0">
              <a:solidFill>
                <a:srgbClr val="4D4D4D"/>
              </a:solidFill>
              <a:effectLst>
                <a:outerShdw blurRad="38100" dist="38100" dir="2700000" algn="tl">
                  <a:srgbClr val="000000"/>
                </a:outerShdw>
              </a:effectLst>
              <a:latin typeface="Times New Roman" pitchFamily="18" charset="0"/>
            </a:endParaRPr>
          </a:p>
          <a:p>
            <a:pPr marL="0" indent="0">
              <a:lnSpc>
                <a:spcPct val="80000"/>
              </a:lnSpc>
              <a:buFontTx/>
              <a:buNone/>
            </a:pPr>
            <a:r>
              <a:rPr lang="sr-Latn-CS" altLang="sr-Latn-RS" sz="1800" b="1" dirty="0">
                <a:solidFill>
                  <a:srgbClr val="4D4D4D"/>
                </a:solidFill>
                <a:effectLst>
                  <a:outerShdw blurRad="38100" dist="38100" dir="2700000" algn="tl">
                    <a:srgbClr val="000000"/>
                  </a:outerShdw>
                </a:effectLst>
                <a:latin typeface="Times New Roman" pitchFamily="18" charset="0"/>
              </a:rPr>
              <a:t> </a:t>
            </a:r>
            <a:r>
              <a:rPr lang="sr-Latn-CS" altLang="sr-Latn-RS" sz="1800" b="1" dirty="0" smtClean="0">
                <a:solidFill>
                  <a:srgbClr val="4D4D4D"/>
                </a:solidFill>
                <a:effectLst>
                  <a:outerShdw blurRad="38100" dist="38100" dir="2700000" algn="tl">
                    <a:srgbClr val="000000"/>
                  </a:outerShdw>
                </a:effectLst>
                <a:latin typeface="Times New Roman" pitchFamily="18" charset="0"/>
              </a:rPr>
              <a:t>                   mogu kuplovati </a:t>
            </a:r>
            <a:r>
              <a:rPr lang="sr-Latn-CS" altLang="sr-Latn-RS" sz="1800" b="1" dirty="0">
                <a:solidFill>
                  <a:srgbClr val="4D4D4D"/>
                </a:solidFill>
                <a:effectLst>
                  <a:outerShdw blurRad="38100" dist="38100" dir="2700000" algn="tl">
                    <a:srgbClr val="000000"/>
                  </a:outerShdw>
                </a:effectLst>
                <a:latin typeface="Times New Roman" pitchFamily="18" charset="0"/>
              </a:rPr>
              <a:t>sa pomenutim elektronskim prelazima</a:t>
            </a:r>
          </a:p>
          <a:p>
            <a:pPr marL="0" indent="0">
              <a:lnSpc>
                <a:spcPct val="80000"/>
              </a:lnSpc>
              <a:buFontTx/>
              <a:buNone/>
            </a:pPr>
            <a:endParaRPr lang="sr-Latn-CS" altLang="sr-Latn-RS" sz="1800" b="1" dirty="0">
              <a:solidFill>
                <a:srgbClr val="4D4D4D"/>
              </a:solidFill>
              <a:effectLst>
                <a:outerShdw blurRad="38100" dist="38100" dir="2700000" algn="tl">
                  <a:srgbClr val="000000"/>
                </a:outerShdw>
              </a:effectLst>
              <a:latin typeface="Times New Roman" pitchFamily="18" charset="0"/>
            </a:endParaRPr>
          </a:p>
          <a:p>
            <a:pPr marL="0" indent="0">
              <a:lnSpc>
                <a:spcPct val="80000"/>
              </a:lnSpc>
              <a:buFontTx/>
              <a:buNone/>
            </a:pPr>
            <a:r>
              <a:rPr lang="sr-Latn-CS" altLang="sr-Latn-RS" sz="1800" b="1" dirty="0">
                <a:effectLst>
                  <a:outerShdw blurRad="38100" dist="38100" dir="2700000" algn="tl">
                    <a:srgbClr val="FFFFFF"/>
                  </a:outerShdw>
                </a:effectLst>
                <a:latin typeface="Times New Roman" pitchFamily="18" charset="0"/>
              </a:rPr>
              <a:t>                    - </a:t>
            </a:r>
            <a:r>
              <a:rPr lang="sr-Latn-CS" altLang="sr-Latn-RS" sz="1800" b="1" dirty="0">
                <a:solidFill>
                  <a:srgbClr val="FF0066"/>
                </a:solidFill>
                <a:effectLst>
                  <a:outerShdw blurRad="38100" dist="38100" dir="2700000" algn="tl">
                    <a:srgbClr val="000000"/>
                  </a:outerShdw>
                </a:effectLst>
                <a:latin typeface="Times New Roman" pitchFamily="18" charset="0"/>
              </a:rPr>
              <a:t>velika osetljivost vibracione frekvencije na važne aspekte </a:t>
            </a:r>
          </a:p>
          <a:p>
            <a:pPr marL="0" indent="0">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geometrije porfirinskog prstena</a:t>
            </a:r>
            <a:r>
              <a:rPr lang="sr-Latn-CS" altLang="sr-Latn-RS" sz="1800" b="1" dirty="0">
                <a:effectLst>
                  <a:outerShdw blurRad="38100" dist="38100" dir="2700000" algn="tl">
                    <a:srgbClr val="FFFFFF"/>
                  </a:outerShdw>
                </a:effectLst>
                <a:latin typeface="Times New Roman" pitchFamily="18" charset="0"/>
              </a:rPr>
              <a:t> </a:t>
            </a:r>
            <a:r>
              <a:rPr lang="sr-Latn-CS" altLang="sr-Latn-RS" sz="1800" b="1" dirty="0">
                <a:solidFill>
                  <a:srgbClr val="4D4D4D"/>
                </a:solidFill>
                <a:effectLst>
                  <a:outerShdw blurRad="38100" dist="38100" dir="2700000" algn="tl">
                    <a:srgbClr val="000000"/>
                  </a:outerShdw>
                </a:effectLst>
                <a:latin typeface="Times New Roman" pitchFamily="18" charset="0"/>
              </a:rPr>
              <a:t>i elektronsku strukturu celog sistema </a:t>
            </a:r>
          </a:p>
          <a:p>
            <a:pPr marL="0" indent="0">
              <a:lnSpc>
                <a:spcPct val="80000"/>
              </a:lnSpc>
              <a:buFontTx/>
              <a:buNone/>
            </a:pPr>
            <a:r>
              <a:rPr lang="sr-Latn-CS" altLang="sr-Latn-RS" sz="1800" b="1" dirty="0">
                <a:solidFill>
                  <a:srgbClr val="4D4D4D"/>
                </a:solidFill>
                <a:effectLst>
                  <a:outerShdw blurRad="38100" dist="38100" dir="2700000" algn="tl">
                    <a:srgbClr val="000000"/>
                  </a:outerShdw>
                </a:effectLst>
                <a:latin typeface="Times New Roman" pitchFamily="18" charset="0"/>
              </a:rPr>
              <a:t>                     što se veoma lako uočava u RR spektrima</a:t>
            </a:r>
          </a:p>
          <a:p>
            <a:pPr marL="0" indent="0">
              <a:lnSpc>
                <a:spcPct val="80000"/>
              </a:lnSpc>
              <a:buFontTx/>
              <a:buNone/>
            </a:pPr>
            <a:endParaRPr lang="sr-Latn-CS" altLang="sr-Latn-RS" sz="1800" b="1" dirty="0">
              <a:solidFill>
                <a:srgbClr val="4D4D4D"/>
              </a:solidFill>
              <a:effectLst>
                <a:outerShdw blurRad="38100" dist="38100" dir="2700000" algn="tl">
                  <a:srgbClr val="000000"/>
                </a:outerShdw>
              </a:effectLst>
              <a:latin typeface="Times New Roman" pitchFamily="18" charset="0"/>
            </a:endParaRPr>
          </a:p>
          <a:p>
            <a:pPr marL="0" indent="0">
              <a:lnSpc>
                <a:spcPct val="80000"/>
              </a:lnSpc>
              <a:buFontTx/>
              <a:buNone/>
            </a:pPr>
            <a:r>
              <a:rPr lang="sr-Latn-CS" altLang="sr-Latn-RS" sz="1800" b="1" dirty="0">
                <a:effectLst>
                  <a:outerShdw blurRad="38100" dist="38100" dir="2700000" algn="tl">
                    <a:srgbClr val="FFFFFF"/>
                  </a:outerShdw>
                </a:effectLst>
                <a:latin typeface="Times New Roman" pitchFamily="18" charset="0"/>
              </a:rPr>
              <a:t>                   - </a:t>
            </a:r>
            <a:r>
              <a:rPr lang="sr-Latn-CS" altLang="sr-Latn-RS" sz="1800" b="1" dirty="0">
                <a:solidFill>
                  <a:srgbClr val="FF0066"/>
                </a:solidFill>
                <a:effectLst>
                  <a:outerShdw blurRad="38100" dist="38100" dir="2700000" algn="tl">
                    <a:srgbClr val="000000"/>
                  </a:outerShdw>
                </a:effectLst>
                <a:latin typeface="Times New Roman" pitchFamily="18" charset="0"/>
              </a:rPr>
              <a:t>velika dostupnost hem proteina u prirodi koji se javljaju sa velikom </a:t>
            </a:r>
          </a:p>
          <a:p>
            <a:pPr marL="0" indent="0">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raznolikošću aksijalnih liganada</a:t>
            </a:r>
            <a:r>
              <a:rPr lang="sr-Latn-CS" altLang="sr-Latn-RS" sz="1800" b="1" dirty="0">
                <a:effectLst>
                  <a:outerShdw blurRad="38100" dist="38100" dir="2700000" algn="tl">
                    <a:srgbClr val="FFFFFF"/>
                  </a:outerShdw>
                </a:effectLst>
                <a:latin typeface="Times New Roman" pitchFamily="18" charset="0"/>
              </a:rPr>
              <a:t> </a:t>
            </a:r>
            <a:r>
              <a:rPr lang="sr-Latn-CS" altLang="sr-Latn-RS" sz="1800" b="1" dirty="0">
                <a:solidFill>
                  <a:srgbClr val="4D4D4D"/>
                </a:solidFill>
                <a:effectLst>
                  <a:outerShdw blurRad="38100" dist="38100" dir="2700000" algn="tl">
                    <a:srgbClr val="000000"/>
                  </a:outerShdw>
                </a:effectLst>
                <a:latin typeface="Times New Roman" pitchFamily="18" charset="0"/>
              </a:rPr>
              <a:t>koji uslovljavaju sistematske </a:t>
            </a:r>
          </a:p>
          <a:p>
            <a:pPr marL="0" indent="0">
              <a:lnSpc>
                <a:spcPct val="80000"/>
              </a:lnSpc>
              <a:buFontTx/>
              <a:buNone/>
            </a:pPr>
            <a:r>
              <a:rPr lang="sr-Latn-CS" altLang="sr-Latn-RS" sz="1800" b="1" dirty="0">
                <a:solidFill>
                  <a:srgbClr val="4D4D4D"/>
                </a:solidFill>
                <a:effectLst>
                  <a:outerShdw blurRad="38100" dist="38100" dir="2700000" algn="tl">
                    <a:srgbClr val="000000"/>
                  </a:outerShdw>
                </a:effectLst>
                <a:latin typeface="Times New Roman" pitchFamily="18" charset="0"/>
              </a:rPr>
              <a:t>                     promene u vibracionim spektrima molekula, a koje se veoma lako </a:t>
            </a:r>
          </a:p>
          <a:p>
            <a:pPr marL="0" indent="0">
              <a:lnSpc>
                <a:spcPct val="80000"/>
              </a:lnSpc>
              <a:buFontTx/>
              <a:buNone/>
            </a:pPr>
            <a:r>
              <a:rPr lang="sr-Latn-CS" altLang="sr-Latn-RS" sz="1800" b="1" dirty="0">
                <a:solidFill>
                  <a:srgbClr val="4D4D4D"/>
                </a:solidFill>
                <a:effectLst>
                  <a:outerShdw blurRad="38100" dist="38100" dir="2700000" algn="tl">
                    <a:srgbClr val="000000"/>
                  </a:outerShdw>
                </a:effectLst>
                <a:latin typeface="Times New Roman" pitchFamily="18" charset="0"/>
              </a:rPr>
              <a:t>                     analiziraju upravo RR spektroskopijom</a:t>
            </a:r>
            <a:endParaRPr lang="en-US" altLang="sr-Latn-RS" sz="1800" b="1" dirty="0">
              <a:solidFill>
                <a:srgbClr val="4D4D4D"/>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717826">
                                            <p:txEl>
                                              <p:pRg st="0" end="0"/>
                                            </p:txEl>
                                          </p:spTgt>
                                        </p:tgtEl>
                                        <p:attrNameLst>
                                          <p:attrName>style.visibility</p:attrName>
                                        </p:attrNameLst>
                                      </p:cBhvr>
                                      <p:to>
                                        <p:strVal val="visible"/>
                                      </p:to>
                                    </p:set>
                                    <p:anim calcmode="lin" valueType="num">
                                      <p:cBhvr>
                                        <p:cTn id="7" dur="500" fill="hold"/>
                                        <p:tgtEl>
                                          <p:spTgt spid="717826">
                                            <p:txEl>
                                              <p:pRg st="0" end="0"/>
                                            </p:txEl>
                                          </p:spTgt>
                                        </p:tgtEl>
                                        <p:attrNameLst>
                                          <p:attrName>ppt_x</p:attrName>
                                        </p:attrNameLst>
                                      </p:cBhvr>
                                      <p:tavLst>
                                        <p:tav tm="0">
                                          <p:val>
                                            <p:strVal val="#ppt_x-.2"/>
                                          </p:val>
                                        </p:tav>
                                        <p:tav tm="100000">
                                          <p:val>
                                            <p:strVal val="#ppt_x"/>
                                          </p:val>
                                        </p:tav>
                                      </p:tavLst>
                                    </p:anim>
                                    <p:anim calcmode="lin" valueType="num">
                                      <p:cBhvr>
                                        <p:cTn id="8" dur="500" fill="hold"/>
                                        <p:tgtEl>
                                          <p:spTgt spid="71782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
                                        <p:tgtEl>
                                          <p:spTgt spid="717826">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717826">
                                            <p:txEl>
                                              <p:pRg st="2" end="2"/>
                                            </p:txEl>
                                          </p:spTgt>
                                        </p:tgtEl>
                                        <p:attrNameLst>
                                          <p:attrName>style.visibility</p:attrName>
                                        </p:attrNameLst>
                                      </p:cBhvr>
                                      <p:to>
                                        <p:strVal val="visible"/>
                                      </p:to>
                                    </p:set>
                                    <p:anim calcmode="lin" valueType="num">
                                      <p:cBhvr>
                                        <p:cTn id="12" dur="500" fill="hold"/>
                                        <p:tgtEl>
                                          <p:spTgt spid="717826">
                                            <p:txEl>
                                              <p:pRg st="2" end="2"/>
                                            </p:txEl>
                                          </p:spTgt>
                                        </p:tgtEl>
                                        <p:attrNameLst>
                                          <p:attrName>ppt_x</p:attrName>
                                        </p:attrNameLst>
                                      </p:cBhvr>
                                      <p:tavLst>
                                        <p:tav tm="0">
                                          <p:val>
                                            <p:strVal val="#ppt_x-.2"/>
                                          </p:val>
                                        </p:tav>
                                        <p:tav tm="100000">
                                          <p:val>
                                            <p:strVal val="#ppt_x"/>
                                          </p:val>
                                        </p:tav>
                                      </p:tavLst>
                                    </p:anim>
                                    <p:anim calcmode="lin" valueType="num">
                                      <p:cBhvr>
                                        <p:cTn id="13" dur="500" fill="hold"/>
                                        <p:tgtEl>
                                          <p:spTgt spid="71782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500"/>
                                        <p:tgtEl>
                                          <p:spTgt spid="717826">
                                            <p:txEl>
                                              <p:pRg st="2" end="2"/>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717826">
                                            <p:txEl>
                                              <p:pRg st="4" end="4"/>
                                            </p:txEl>
                                          </p:spTgt>
                                        </p:tgtEl>
                                        <p:attrNameLst>
                                          <p:attrName>style.visibility</p:attrName>
                                        </p:attrNameLst>
                                      </p:cBhvr>
                                      <p:to>
                                        <p:strVal val="visible"/>
                                      </p:to>
                                    </p:set>
                                    <p:anim calcmode="lin" valueType="num">
                                      <p:cBhvr>
                                        <p:cTn id="17" dur="500" fill="hold"/>
                                        <p:tgtEl>
                                          <p:spTgt spid="717826">
                                            <p:txEl>
                                              <p:pRg st="4" end="4"/>
                                            </p:txEl>
                                          </p:spTgt>
                                        </p:tgtEl>
                                        <p:attrNameLst>
                                          <p:attrName>ppt_x</p:attrName>
                                        </p:attrNameLst>
                                      </p:cBhvr>
                                      <p:tavLst>
                                        <p:tav tm="0">
                                          <p:val>
                                            <p:strVal val="#ppt_x-.2"/>
                                          </p:val>
                                        </p:tav>
                                        <p:tav tm="100000">
                                          <p:val>
                                            <p:strVal val="#ppt_x"/>
                                          </p:val>
                                        </p:tav>
                                      </p:tavLst>
                                    </p:anim>
                                    <p:anim calcmode="lin" valueType="num">
                                      <p:cBhvr>
                                        <p:cTn id="18" dur="500" fill="hold"/>
                                        <p:tgtEl>
                                          <p:spTgt spid="717826">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9" dur="500"/>
                                        <p:tgtEl>
                                          <p:spTgt spid="717826">
                                            <p:txEl>
                                              <p:pRg st="4" end="4"/>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717826">
                                            <p:txEl>
                                              <p:pRg st="5" end="5"/>
                                            </p:txEl>
                                          </p:spTgt>
                                        </p:tgtEl>
                                        <p:attrNameLst>
                                          <p:attrName>style.visibility</p:attrName>
                                        </p:attrNameLst>
                                      </p:cBhvr>
                                      <p:to>
                                        <p:strVal val="visible"/>
                                      </p:to>
                                    </p:set>
                                    <p:anim calcmode="lin" valueType="num">
                                      <p:cBhvr>
                                        <p:cTn id="22" dur="500" fill="hold"/>
                                        <p:tgtEl>
                                          <p:spTgt spid="717826">
                                            <p:txEl>
                                              <p:pRg st="5" end="5"/>
                                            </p:txEl>
                                          </p:spTgt>
                                        </p:tgtEl>
                                        <p:attrNameLst>
                                          <p:attrName>ppt_x</p:attrName>
                                        </p:attrNameLst>
                                      </p:cBhvr>
                                      <p:tavLst>
                                        <p:tav tm="0">
                                          <p:val>
                                            <p:strVal val="#ppt_x-.2"/>
                                          </p:val>
                                        </p:tav>
                                        <p:tav tm="100000">
                                          <p:val>
                                            <p:strVal val="#ppt_x"/>
                                          </p:val>
                                        </p:tav>
                                      </p:tavLst>
                                    </p:anim>
                                    <p:anim calcmode="lin" valueType="num">
                                      <p:cBhvr>
                                        <p:cTn id="23" dur="500" fill="hold"/>
                                        <p:tgtEl>
                                          <p:spTgt spid="717826">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4" dur="500"/>
                                        <p:tgtEl>
                                          <p:spTgt spid="717826">
                                            <p:txEl>
                                              <p:pRg st="5" end="5"/>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717826">
                                            <p:txEl>
                                              <p:pRg st="6" end="6"/>
                                            </p:txEl>
                                          </p:spTgt>
                                        </p:tgtEl>
                                        <p:attrNameLst>
                                          <p:attrName>style.visibility</p:attrName>
                                        </p:attrNameLst>
                                      </p:cBhvr>
                                      <p:to>
                                        <p:strVal val="visible"/>
                                      </p:to>
                                    </p:set>
                                    <p:anim calcmode="lin" valueType="num">
                                      <p:cBhvr>
                                        <p:cTn id="27" dur="500" fill="hold"/>
                                        <p:tgtEl>
                                          <p:spTgt spid="717826">
                                            <p:txEl>
                                              <p:pRg st="6" end="6"/>
                                            </p:txEl>
                                          </p:spTgt>
                                        </p:tgtEl>
                                        <p:attrNameLst>
                                          <p:attrName>ppt_x</p:attrName>
                                        </p:attrNameLst>
                                      </p:cBhvr>
                                      <p:tavLst>
                                        <p:tav tm="0">
                                          <p:val>
                                            <p:strVal val="#ppt_x-.2"/>
                                          </p:val>
                                        </p:tav>
                                        <p:tav tm="100000">
                                          <p:val>
                                            <p:strVal val="#ppt_x"/>
                                          </p:val>
                                        </p:tav>
                                      </p:tavLst>
                                    </p:anim>
                                    <p:anim calcmode="lin" valueType="num">
                                      <p:cBhvr>
                                        <p:cTn id="28" dur="500" fill="hold"/>
                                        <p:tgtEl>
                                          <p:spTgt spid="717826">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500"/>
                                        <p:tgtEl>
                                          <p:spTgt spid="717826">
                                            <p:txEl>
                                              <p:pRg st="6" end="6"/>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717826">
                                            <p:txEl>
                                              <p:pRg st="7" end="7"/>
                                            </p:txEl>
                                          </p:spTgt>
                                        </p:tgtEl>
                                        <p:attrNameLst>
                                          <p:attrName>style.visibility</p:attrName>
                                        </p:attrNameLst>
                                      </p:cBhvr>
                                      <p:to>
                                        <p:strVal val="visible"/>
                                      </p:to>
                                    </p:set>
                                    <p:anim calcmode="lin" valueType="num">
                                      <p:cBhvr>
                                        <p:cTn id="32" dur="500" fill="hold"/>
                                        <p:tgtEl>
                                          <p:spTgt spid="717826">
                                            <p:txEl>
                                              <p:pRg st="7" end="7"/>
                                            </p:txEl>
                                          </p:spTgt>
                                        </p:tgtEl>
                                        <p:attrNameLst>
                                          <p:attrName>ppt_x</p:attrName>
                                        </p:attrNameLst>
                                      </p:cBhvr>
                                      <p:tavLst>
                                        <p:tav tm="0">
                                          <p:val>
                                            <p:strVal val="#ppt_x-.2"/>
                                          </p:val>
                                        </p:tav>
                                        <p:tav tm="100000">
                                          <p:val>
                                            <p:strVal val="#ppt_x"/>
                                          </p:val>
                                        </p:tav>
                                      </p:tavLst>
                                    </p:anim>
                                    <p:anim calcmode="lin" valueType="num">
                                      <p:cBhvr>
                                        <p:cTn id="33" dur="500" fill="hold"/>
                                        <p:tgtEl>
                                          <p:spTgt spid="717826">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34" dur="500"/>
                                        <p:tgtEl>
                                          <p:spTgt spid="717826">
                                            <p:txEl>
                                              <p:pRg st="7" end="7"/>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717826">
                                            <p:txEl>
                                              <p:pRg st="9" end="9"/>
                                            </p:txEl>
                                          </p:spTgt>
                                        </p:tgtEl>
                                        <p:attrNameLst>
                                          <p:attrName>style.visibility</p:attrName>
                                        </p:attrNameLst>
                                      </p:cBhvr>
                                      <p:to>
                                        <p:strVal val="visible"/>
                                      </p:to>
                                    </p:set>
                                    <p:anim calcmode="lin" valueType="num">
                                      <p:cBhvr>
                                        <p:cTn id="37" dur="500" fill="hold"/>
                                        <p:tgtEl>
                                          <p:spTgt spid="717826">
                                            <p:txEl>
                                              <p:pRg st="9" end="9"/>
                                            </p:txEl>
                                          </p:spTgt>
                                        </p:tgtEl>
                                        <p:attrNameLst>
                                          <p:attrName>ppt_x</p:attrName>
                                        </p:attrNameLst>
                                      </p:cBhvr>
                                      <p:tavLst>
                                        <p:tav tm="0">
                                          <p:val>
                                            <p:strVal val="#ppt_x-.2"/>
                                          </p:val>
                                        </p:tav>
                                        <p:tav tm="100000">
                                          <p:val>
                                            <p:strVal val="#ppt_x"/>
                                          </p:val>
                                        </p:tav>
                                      </p:tavLst>
                                    </p:anim>
                                    <p:anim calcmode="lin" valueType="num">
                                      <p:cBhvr>
                                        <p:cTn id="38" dur="500" fill="hold"/>
                                        <p:tgtEl>
                                          <p:spTgt spid="717826">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39" dur="500"/>
                                        <p:tgtEl>
                                          <p:spTgt spid="717826">
                                            <p:txEl>
                                              <p:pRg st="9" end="9"/>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717826">
                                            <p:txEl>
                                              <p:pRg st="10" end="10"/>
                                            </p:txEl>
                                          </p:spTgt>
                                        </p:tgtEl>
                                        <p:attrNameLst>
                                          <p:attrName>style.visibility</p:attrName>
                                        </p:attrNameLst>
                                      </p:cBhvr>
                                      <p:to>
                                        <p:strVal val="visible"/>
                                      </p:to>
                                    </p:set>
                                    <p:anim calcmode="lin" valueType="num">
                                      <p:cBhvr>
                                        <p:cTn id="42" dur="500" fill="hold"/>
                                        <p:tgtEl>
                                          <p:spTgt spid="717826">
                                            <p:txEl>
                                              <p:pRg st="10" end="10"/>
                                            </p:txEl>
                                          </p:spTgt>
                                        </p:tgtEl>
                                        <p:attrNameLst>
                                          <p:attrName>ppt_x</p:attrName>
                                        </p:attrNameLst>
                                      </p:cBhvr>
                                      <p:tavLst>
                                        <p:tav tm="0">
                                          <p:val>
                                            <p:strVal val="#ppt_x-.2"/>
                                          </p:val>
                                        </p:tav>
                                        <p:tav tm="100000">
                                          <p:val>
                                            <p:strVal val="#ppt_x"/>
                                          </p:val>
                                        </p:tav>
                                      </p:tavLst>
                                    </p:anim>
                                    <p:anim calcmode="lin" valueType="num">
                                      <p:cBhvr>
                                        <p:cTn id="43" dur="500" fill="hold"/>
                                        <p:tgtEl>
                                          <p:spTgt spid="717826">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44" dur="500"/>
                                        <p:tgtEl>
                                          <p:spTgt spid="717826">
                                            <p:txEl>
                                              <p:pRg st="10" end="10"/>
                                            </p:txEl>
                                          </p:spTgt>
                                        </p:tgtEl>
                                      </p:cBhvr>
                                    </p:animEffect>
                                  </p:childTnLst>
                                </p:cTn>
                              </p:par>
                              <p:par>
                                <p:cTn id="45" presetID="29" presetClass="entr" presetSubtype="0" fill="hold" nodeType="withEffect">
                                  <p:stCondLst>
                                    <p:cond delay="0"/>
                                  </p:stCondLst>
                                  <p:childTnLst>
                                    <p:set>
                                      <p:cBhvr>
                                        <p:cTn id="46" dur="1" fill="hold">
                                          <p:stCondLst>
                                            <p:cond delay="0"/>
                                          </p:stCondLst>
                                        </p:cTn>
                                        <p:tgtEl>
                                          <p:spTgt spid="717826">
                                            <p:txEl>
                                              <p:pRg st="12" end="12"/>
                                            </p:txEl>
                                          </p:spTgt>
                                        </p:tgtEl>
                                        <p:attrNameLst>
                                          <p:attrName>style.visibility</p:attrName>
                                        </p:attrNameLst>
                                      </p:cBhvr>
                                      <p:to>
                                        <p:strVal val="visible"/>
                                      </p:to>
                                    </p:set>
                                    <p:anim calcmode="lin" valueType="num">
                                      <p:cBhvr>
                                        <p:cTn id="47" dur="500" fill="hold"/>
                                        <p:tgtEl>
                                          <p:spTgt spid="717826">
                                            <p:txEl>
                                              <p:pRg st="12" end="12"/>
                                            </p:txEl>
                                          </p:spTgt>
                                        </p:tgtEl>
                                        <p:attrNameLst>
                                          <p:attrName>ppt_x</p:attrName>
                                        </p:attrNameLst>
                                      </p:cBhvr>
                                      <p:tavLst>
                                        <p:tav tm="0">
                                          <p:val>
                                            <p:strVal val="#ppt_x-.2"/>
                                          </p:val>
                                        </p:tav>
                                        <p:tav tm="100000">
                                          <p:val>
                                            <p:strVal val="#ppt_x"/>
                                          </p:val>
                                        </p:tav>
                                      </p:tavLst>
                                    </p:anim>
                                    <p:anim calcmode="lin" valueType="num">
                                      <p:cBhvr>
                                        <p:cTn id="48" dur="500" fill="hold"/>
                                        <p:tgtEl>
                                          <p:spTgt spid="717826">
                                            <p:txEl>
                                              <p:pRg st="12" end="12"/>
                                            </p:txEl>
                                          </p:spTgt>
                                        </p:tgtEl>
                                        <p:attrNameLst>
                                          <p:attrName>ppt_y</p:attrName>
                                        </p:attrNameLst>
                                      </p:cBhvr>
                                      <p:tavLst>
                                        <p:tav tm="0">
                                          <p:val>
                                            <p:strVal val="#ppt_y"/>
                                          </p:val>
                                        </p:tav>
                                        <p:tav tm="100000">
                                          <p:val>
                                            <p:strVal val="#ppt_y"/>
                                          </p:val>
                                        </p:tav>
                                      </p:tavLst>
                                    </p:anim>
                                    <p:animEffect transition="in" filter="wipe(right)" prLst="gradientSize: 0.1">
                                      <p:cBhvr>
                                        <p:cTn id="49" dur="500"/>
                                        <p:tgtEl>
                                          <p:spTgt spid="717826">
                                            <p:txEl>
                                              <p:pRg st="12" end="12"/>
                                            </p:txEl>
                                          </p:spTgt>
                                        </p:tgtEl>
                                      </p:cBhvr>
                                    </p:animEffect>
                                  </p:childTnLst>
                                </p:cTn>
                              </p:par>
                              <p:par>
                                <p:cTn id="50" presetID="29" presetClass="entr" presetSubtype="0" fill="hold" nodeType="withEffect">
                                  <p:stCondLst>
                                    <p:cond delay="0"/>
                                  </p:stCondLst>
                                  <p:childTnLst>
                                    <p:set>
                                      <p:cBhvr>
                                        <p:cTn id="51" dur="1" fill="hold">
                                          <p:stCondLst>
                                            <p:cond delay="0"/>
                                          </p:stCondLst>
                                        </p:cTn>
                                        <p:tgtEl>
                                          <p:spTgt spid="717826">
                                            <p:txEl>
                                              <p:pRg st="13" end="13"/>
                                            </p:txEl>
                                          </p:spTgt>
                                        </p:tgtEl>
                                        <p:attrNameLst>
                                          <p:attrName>style.visibility</p:attrName>
                                        </p:attrNameLst>
                                      </p:cBhvr>
                                      <p:to>
                                        <p:strVal val="visible"/>
                                      </p:to>
                                    </p:set>
                                    <p:anim calcmode="lin" valueType="num">
                                      <p:cBhvr>
                                        <p:cTn id="52" dur="500" fill="hold"/>
                                        <p:tgtEl>
                                          <p:spTgt spid="717826">
                                            <p:txEl>
                                              <p:pRg st="13" end="13"/>
                                            </p:txEl>
                                          </p:spTgt>
                                        </p:tgtEl>
                                        <p:attrNameLst>
                                          <p:attrName>ppt_x</p:attrName>
                                        </p:attrNameLst>
                                      </p:cBhvr>
                                      <p:tavLst>
                                        <p:tav tm="0">
                                          <p:val>
                                            <p:strVal val="#ppt_x-.2"/>
                                          </p:val>
                                        </p:tav>
                                        <p:tav tm="100000">
                                          <p:val>
                                            <p:strVal val="#ppt_x"/>
                                          </p:val>
                                        </p:tav>
                                      </p:tavLst>
                                    </p:anim>
                                    <p:anim calcmode="lin" valueType="num">
                                      <p:cBhvr>
                                        <p:cTn id="53" dur="500" fill="hold"/>
                                        <p:tgtEl>
                                          <p:spTgt spid="717826">
                                            <p:txEl>
                                              <p:pRg st="13" end="13"/>
                                            </p:txEl>
                                          </p:spTgt>
                                        </p:tgtEl>
                                        <p:attrNameLst>
                                          <p:attrName>ppt_y</p:attrName>
                                        </p:attrNameLst>
                                      </p:cBhvr>
                                      <p:tavLst>
                                        <p:tav tm="0">
                                          <p:val>
                                            <p:strVal val="#ppt_y"/>
                                          </p:val>
                                        </p:tav>
                                        <p:tav tm="100000">
                                          <p:val>
                                            <p:strVal val="#ppt_y"/>
                                          </p:val>
                                        </p:tav>
                                      </p:tavLst>
                                    </p:anim>
                                    <p:animEffect transition="in" filter="wipe(right)" prLst="gradientSize: 0.1">
                                      <p:cBhvr>
                                        <p:cTn id="54" dur="500"/>
                                        <p:tgtEl>
                                          <p:spTgt spid="717826">
                                            <p:txEl>
                                              <p:pRg st="13" end="13"/>
                                            </p:txEl>
                                          </p:spTgt>
                                        </p:tgtEl>
                                      </p:cBhvr>
                                    </p:animEffect>
                                  </p:childTnLst>
                                </p:cTn>
                              </p:par>
                              <p:par>
                                <p:cTn id="55" presetID="29" presetClass="entr" presetSubtype="0" fill="hold" nodeType="withEffect">
                                  <p:stCondLst>
                                    <p:cond delay="0"/>
                                  </p:stCondLst>
                                  <p:childTnLst>
                                    <p:set>
                                      <p:cBhvr>
                                        <p:cTn id="56" dur="1" fill="hold">
                                          <p:stCondLst>
                                            <p:cond delay="0"/>
                                          </p:stCondLst>
                                        </p:cTn>
                                        <p:tgtEl>
                                          <p:spTgt spid="717826">
                                            <p:txEl>
                                              <p:pRg st="14" end="14"/>
                                            </p:txEl>
                                          </p:spTgt>
                                        </p:tgtEl>
                                        <p:attrNameLst>
                                          <p:attrName>style.visibility</p:attrName>
                                        </p:attrNameLst>
                                      </p:cBhvr>
                                      <p:to>
                                        <p:strVal val="visible"/>
                                      </p:to>
                                    </p:set>
                                    <p:anim calcmode="lin" valueType="num">
                                      <p:cBhvr>
                                        <p:cTn id="57" dur="500" fill="hold"/>
                                        <p:tgtEl>
                                          <p:spTgt spid="717826">
                                            <p:txEl>
                                              <p:pRg st="14" end="14"/>
                                            </p:txEl>
                                          </p:spTgt>
                                        </p:tgtEl>
                                        <p:attrNameLst>
                                          <p:attrName>ppt_x</p:attrName>
                                        </p:attrNameLst>
                                      </p:cBhvr>
                                      <p:tavLst>
                                        <p:tav tm="0">
                                          <p:val>
                                            <p:strVal val="#ppt_x-.2"/>
                                          </p:val>
                                        </p:tav>
                                        <p:tav tm="100000">
                                          <p:val>
                                            <p:strVal val="#ppt_x"/>
                                          </p:val>
                                        </p:tav>
                                      </p:tavLst>
                                    </p:anim>
                                    <p:anim calcmode="lin" valueType="num">
                                      <p:cBhvr>
                                        <p:cTn id="58" dur="500" fill="hold"/>
                                        <p:tgtEl>
                                          <p:spTgt spid="717826">
                                            <p:txEl>
                                              <p:pRg st="14" end="14"/>
                                            </p:txEl>
                                          </p:spTgt>
                                        </p:tgtEl>
                                        <p:attrNameLst>
                                          <p:attrName>ppt_y</p:attrName>
                                        </p:attrNameLst>
                                      </p:cBhvr>
                                      <p:tavLst>
                                        <p:tav tm="0">
                                          <p:val>
                                            <p:strVal val="#ppt_y"/>
                                          </p:val>
                                        </p:tav>
                                        <p:tav tm="100000">
                                          <p:val>
                                            <p:strVal val="#ppt_y"/>
                                          </p:val>
                                        </p:tav>
                                      </p:tavLst>
                                    </p:anim>
                                    <p:animEffect transition="in" filter="wipe(right)" prLst="gradientSize: 0.1">
                                      <p:cBhvr>
                                        <p:cTn id="59" dur="500"/>
                                        <p:tgtEl>
                                          <p:spTgt spid="717826">
                                            <p:txEl>
                                              <p:pRg st="14" end="14"/>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4" fill="hold" nodeType="clickEffect">
                                  <p:stCondLst>
                                    <p:cond delay="0"/>
                                  </p:stCondLst>
                                  <p:childTnLst>
                                    <p:set>
                                      <p:cBhvr>
                                        <p:cTn id="63" dur="1" fill="hold">
                                          <p:stCondLst>
                                            <p:cond delay="0"/>
                                          </p:stCondLst>
                                        </p:cTn>
                                        <p:tgtEl>
                                          <p:spTgt spid="717826">
                                            <p:txEl>
                                              <p:pRg st="16" end="16"/>
                                            </p:txEl>
                                          </p:spTgt>
                                        </p:tgtEl>
                                        <p:attrNameLst>
                                          <p:attrName>style.visibility</p:attrName>
                                        </p:attrNameLst>
                                      </p:cBhvr>
                                      <p:to>
                                        <p:strVal val="visible"/>
                                      </p:to>
                                    </p:set>
                                    <p:animEffect transition="in" filter="wipe(down)">
                                      <p:cBhvr>
                                        <p:cTn id="64" dur="500"/>
                                        <p:tgtEl>
                                          <p:spTgt spid="717826">
                                            <p:txEl>
                                              <p:pRg st="16" end="16"/>
                                            </p:txEl>
                                          </p:spTgt>
                                        </p:tgtEl>
                                      </p:cBhvr>
                                    </p:animEffect>
                                  </p:childTnLst>
                                </p:cTn>
                              </p:par>
                              <p:par>
                                <p:cTn id="65" presetID="22" presetClass="entr" presetSubtype="4" fill="hold" nodeType="withEffect">
                                  <p:stCondLst>
                                    <p:cond delay="0"/>
                                  </p:stCondLst>
                                  <p:childTnLst>
                                    <p:set>
                                      <p:cBhvr>
                                        <p:cTn id="66" dur="1" fill="hold">
                                          <p:stCondLst>
                                            <p:cond delay="0"/>
                                          </p:stCondLst>
                                        </p:cTn>
                                        <p:tgtEl>
                                          <p:spTgt spid="717826">
                                            <p:txEl>
                                              <p:pRg st="17" end="17"/>
                                            </p:txEl>
                                          </p:spTgt>
                                        </p:tgtEl>
                                        <p:attrNameLst>
                                          <p:attrName>style.visibility</p:attrName>
                                        </p:attrNameLst>
                                      </p:cBhvr>
                                      <p:to>
                                        <p:strVal val="visible"/>
                                      </p:to>
                                    </p:set>
                                    <p:animEffect transition="in" filter="wipe(down)">
                                      <p:cBhvr>
                                        <p:cTn id="67" dur="500"/>
                                        <p:tgtEl>
                                          <p:spTgt spid="717826">
                                            <p:txEl>
                                              <p:pRg st="17" end="17"/>
                                            </p:txEl>
                                          </p:spTgt>
                                        </p:tgtEl>
                                      </p:cBhvr>
                                    </p:animEffect>
                                  </p:childTnLst>
                                </p:cTn>
                              </p:par>
                              <p:par>
                                <p:cTn id="68" presetID="22" presetClass="entr" presetSubtype="4" fill="hold" nodeType="withEffect">
                                  <p:stCondLst>
                                    <p:cond delay="0"/>
                                  </p:stCondLst>
                                  <p:childTnLst>
                                    <p:set>
                                      <p:cBhvr>
                                        <p:cTn id="69" dur="1" fill="hold">
                                          <p:stCondLst>
                                            <p:cond delay="0"/>
                                          </p:stCondLst>
                                        </p:cTn>
                                        <p:tgtEl>
                                          <p:spTgt spid="717826">
                                            <p:txEl>
                                              <p:pRg st="18" end="18"/>
                                            </p:txEl>
                                          </p:spTgt>
                                        </p:tgtEl>
                                        <p:attrNameLst>
                                          <p:attrName>style.visibility</p:attrName>
                                        </p:attrNameLst>
                                      </p:cBhvr>
                                      <p:to>
                                        <p:strVal val="visible"/>
                                      </p:to>
                                    </p:set>
                                    <p:animEffect transition="in" filter="wipe(down)">
                                      <p:cBhvr>
                                        <p:cTn id="70" dur="500"/>
                                        <p:tgtEl>
                                          <p:spTgt spid="717826">
                                            <p:txEl>
                                              <p:pRg st="18" end="18"/>
                                            </p:txEl>
                                          </p:spTgt>
                                        </p:tgtEl>
                                      </p:cBhvr>
                                    </p:animEffect>
                                  </p:childTnLst>
                                </p:cTn>
                              </p:par>
                              <p:par>
                                <p:cTn id="71" presetID="22" presetClass="entr" presetSubtype="4" fill="hold" nodeType="withEffect">
                                  <p:stCondLst>
                                    <p:cond delay="0"/>
                                  </p:stCondLst>
                                  <p:childTnLst>
                                    <p:set>
                                      <p:cBhvr>
                                        <p:cTn id="72" dur="1" fill="hold">
                                          <p:stCondLst>
                                            <p:cond delay="0"/>
                                          </p:stCondLst>
                                        </p:cTn>
                                        <p:tgtEl>
                                          <p:spTgt spid="717826">
                                            <p:txEl>
                                              <p:pRg st="19" end="19"/>
                                            </p:txEl>
                                          </p:spTgt>
                                        </p:tgtEl>
                                        <p:attrNameLst>
                                          <p:attrName>style.visibility</p:attrName>
                                        </p:attrNameLst>
                                      </p:cBhvr>
                                      <p:to>
                                        <p:strVal val="visible"/>
                                      </p:to>
                                    </p:set>
                                    <p:animEffect transition="in" filter="wipe(down)">
                                      <p:cBhvr>
                                        <p:cTn id="73" dur="500"/>
                                        <p:tgtEl>
                                          <p:spTgt spid="717826">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0" name="Rectangle 2"/>
          <p:cNvSpPr>
            <a:spLocks noGrp="1" noChangeArrowheads="1"/>
          </p:cNvSpPr>
          <p:nvPr>
            <p:ph type="body" idx="1"/>
          </p:nvPr>
        </p:nvSpPr>
        <p:spPr>
          <a:xfrm>
            <a:off x="228600" y="304800"/>
            <a:ext cx="5257800" cy="6324600"/>
          </a:xfrm>
        </p:spPr>
        <p:txBody>
          <a:bodyPr/>
          <a:lstStyle/>
          <a:p>
            <a:pPr algn="just">
              <a:lnSpc>
                <a:spcPct val="80000"/>
              </a:lnSpc>
              <a:buFont typeface="Wingdings" panose="05000000000000000000" pitchFamily="2" charset="2"/>
              <a:buChar char="Ø"/>
            </a:pPr>
            <a:r>
              <a:rPr lang="sr-Latn-CS" altLang="sr-Latn-RS" sz="2000" b="1" dirty="0" smtClean="0">
                <a:solidFill>
                  <a:srgbClr val="4D4D4D"/>
                </a:solidFill>
                <a:effectLst>
                  <a:outerShdw blurRad="38100" dist="38100" dir="2700000" algn="tl">
                    <a:srgbClr val="000000"/>
                  </a:outerShdw>
                </a:effectLst>
                <a:latin typeface="Times New Roman" pitchFamily="18" charset="0"/>
              </a:rPr>
              <a:t>hem </a:t>
            </a:r>
            <a:r>
              <a:rPr lang="sr-Latn-CS" altLang="sr-Latn-RS" sz="2000" b="1" dirty="0">
                <a:solidFill>
                  <a:srgbClr val="4D4D4D"/>
                </a:solidFill>
                <a:effectLst>
                  <a:outerShdw blurRad="38100" dist="38100" dir="2700000" algn="tl">
                    <a:srgbClr val="000000"/>
                  </a:outerShdw>
                </a:effectLst>
                <a:latin typeface="Times New Roman" pitchFamily="18" charset="0"/>
              </a:rPr>
              <a:t>– prostetska grupa hem proteina koja </a:t>
            </a:r>
            <a:r>
              <a:rPr lang="sr-Latn-CS" altLang="sr-Latn-RS" sz="2000" b="1" dirty="0" smtClean="0">
                <a:solidFill>
                  <a:srgbClr val="4D4D4D"/>
                </a:solidFill>
                <a:effectLst>
                  <a:outerShdw blurRad="38100" dist="38100" dir="2700000" algn="tl">
                    <a:srgbClr val="000000"/>
                  </a:outerShdw>
                </a:effectLst>
                <a:latin typeface="Times New Roman" pitchFamily="18" charset="0"/>
              </a:rPr>
              <a:t>je   </a:t>
            </a:r>
            <a:r>
              <a:rPr lang="sr-Latn-CS" altLang="sr-Latn-RS" sz="2000" b="1" dirty="0">
                <a:solidFill>
                  <a:srgbClr val="FF0066"/>
                </a:solidFill>
                <a:effectLst>
                  <a:outerShdw blurRad="38100" dist="38100" dir="2700000" algn="tl">
                    <a:srgbClr val="000000"/>
                  </a:outerShdw>
                </a:effectLst>
                <a:latin typeface="Times New Roman" pitchFamily="18" charset="0"/>
              </a:rPr>
              <a:t>neproteinske prirode</a:t>
            </a:r>
          </a:p>
          <a:p>
            <a:pPr algn="just">
              <a:lnSpc>
                <a:spcPct val="80000"/>
              </a:lnSpc>
              <a:buFont typeface="Wingdings" panose="05000000000000000000" pitchFamily="2" charset="2"/>
              <a:buChar char="Ø"/>
            </a:pP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lgn="just">
              <a:lnSpc>
                <a:spcPct val="80000"/>
              </a:lnSpc>
              <a:buFont typeface="Wingdings" panose="05000000000000000000" pitchFamily="2" charset="2"/>
              <a:buChar char="Ø"/>
            </a:pPr>
            <a:r>
              <a:rPr lang="sr-Latn-CS" altLang="sr-Latn-RS" sz="2000" b="1" dirty="0" smtClean="0">
                <a:solidFill>
                  <a:srgbClr val="4D4D4D"/>
                </a:solidFill>
                <a:effectLst>
                  <a:outerShdw blurRad="38100" dist="38100" dir="2700000" algn="tl">
                    <a:srgbClr val="000000"/>
                  </a:outerShdw>
                </a:effectLst>
                <a:latin typeface="Times New Roman" pitchFamily="18" charset="0"/>
              </a:rPr>
              <a:t> </a:t>
            </a:r>
            <a:r>
              <a:rPr lang="sr-Latn-CS" altLang="sr-Latn-RS" sz="2000" b="1" dirty="0">
                <a:solidFill>
                  <a:srgbClr val="4D4D4D"/>
                </a:solidFill>
                <a:effectLst>
                  <a:outerShdw blurRad="38100" dist="38100" dir="2700000" algn="tl">
                    <a:srgbClr val="000000"/>
                  </a:outerShdw>
                </a:effectLst>
                <a:latin typeface="Times New Roman" pitchFamily="18" charset="0"/>
              </a:rPr>
              <a:t>osnovu hema čine</a:t>
            </a:r>
            <a:r>
              <a:rPr lang="sr-Latn-CS" altLang="sr-Latn-RS" sz="2000" b="1" dirty="0">
                <a:effectLst>
                  <a:outerShdw blurRad="38100" dist="38100" dir="2700000" algn="tl">
                    <a:srgbClr val="FFFFFF"/>
                  </a:outerShdw>
                </a:effectLst>
                <a:latin typeface="Times New Roman" pitchFamily="18" charset="0"/>
              </a:rPr>
              <a:t> </a:t>
            </a:r>
            <a:r>
              <a:rPr lang="sr-Latn-CS" altLang="sr-Latn-RS" sz="2000" b="1" dirty="0" smtClean="0">
                <a:solidFill>
                  <a:srgbClr val="FF0066"/>
                </a:solidFill>
                <a:effectLst>
                  <a:outerShdw blurRad="38100" dist="38100" dir="2700000" algn="tl">
                    <a:srgbClr val="000000"/>
                  </a:outerShdw>
                </a:effectLst>
                <a:latin typeface="Times New Roman" pitchFamily="18" charset="0"/>
              </a:rPr>
              <a:t>porfirini </a:t>
            </a:r>
            <a:r>
              <a:rPr lang="sr-Latn-CS" altLang="sr-Latn-RS" sz="2000" b="1" dirty="0">
                <a:solidFill>
                  <a:srgbClr val="4D4D4D"/>
                </a:solidFill>
                <a:effectLst>
                  <a:outerShdw blurRad="38100" dist="38100" dir="2700000" algn="tl">
                    <a:srgbClr val="000000"/>
                  </a:outerShdw>
                </a:effectLst>
                <a:latin typeface="Times New Roman" pitchFamily="18" charset="0"/>
              </a:rPr>
              <a:t>(na grčkom- </a:t>
            </a:r>
            <a:r>
              <a:rPr lang="sr-Latn-CS" altLang="sr-Latn-RS" sz="2000" b="1" i="1" dirty="0">
                <a:solidFill>
                  <a:srgbClr val="4D4D4D"/>
                </a:solidFill>
                <a:effectLst>
                  <a:outerShdw blurRad="38100" dist="38100" dir="2700000" algn="tl">
                    <a:srgbClr val="000000"/>
                  </a:outerShdw>
                </a:effectLst>
                <a:latin typeface="Times New Roman" pitchFamily="18" charset="0"/>
              </a:rPr>
              <a:t>purpurno</a:t>
            </a:r>
            <a:r>
              <a:rPr lang="sr-Latn-CS" altLang="sr-Latn-RS" sz="2000" b="1" dirty="0">
                <a:solidFill>
                  <a:srgbClr val="4D4D4D"/>
                </a:solidFill>
                <a:effectLst>
                  <a:outerShdw blurRad="38100" dist="38100" dir="2700000" algn="tl">
                    <a:srgbClr val="000000"/>
                  </a:outerShdw>
                </a:effectLst>
                <a:latin typeface="Times New Roman" pitchFamily="18" charset="0"/>
              </a:rPr>
              <a:t>)</a:t>
            </a:r>
            <a:r>
              <a:rPr lang="en-US" altLang="sr-Latn-RS" sz="2000" dirty="0">
                <a:solidFill>
                  <a:srgbClr val="4D4D4D"/>
                </a:solidFill>
                <a:latin typeface="Times New Roman" pitchFamily="18" charset="0"/>
              </a:rPr>
              <a:t> </a:t>
            </a:r>
            <a:endParaRPr lang="sr-Latn-CS" altLang="sr-Latn-RS" sz="2000" dirty="0">
              <a:solidFill>
                <a:srgbClr val="4D4D4D"/>
              </a:solidFill>
              <a:latin typeface="Times New Roman" pitchFamily="18" charset="0"/>
            </a:endParaRPr>
          </a:p>
          <a:p>
            <a:pPr algn="just">
              <a:lnSpc>
                <a:spcPct val="80000"/>
              </a:lnSpc>
              <a:buFont typeface="Wingdings" panose="05000000000000000000" pitchFamily="2" charset="2"/>
              <a:buChar char="Ø"/>
            </a:pP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FF0066"/>
                </a:solidFill>
                <a:effectLst>
                  <a:outerShdw blurRad="38100" dist="38100" dir="2700000" algn="tl">
                    <a:srgbClr val="000000"/>
                  </a:outerShdw>
                </a:effectLst>
                <a:latin typeface="Times New Roman" pitchFamily="18" charset="0"/>
              </a:rPr>
              <a:t>porfirini </a:t>
            </a:r>
            <a:r>
              <a:rPr lang="sr-Latn-CS" altLang="sr-Latn-RS" sz="2000" b="1" dirty="0">
                <a:solidFill>
                  <a:srgbClr val="4D4D4D"/>
                </a:solidFill>
                <a:effectLst>
                  <a:outerShdw blurRad="38100" dist="38100" dir="2700000" algn="tl">
                    <a:srgbClr val="000000"/>
                  </a:outerShdw>
                </a:effectLst>
                <a:latin typeface="Times New Roman" pitchFamily="18" charset="0"/>
              </a:rPr>
              <a:t>su heterociklična jedinjenja u kojima </a:t>
            </a:r>
            <a:r>
              <a:rPr lang="sr-Latn-CS" altLang="sr-Latn-RS" sz="2000" b="1" dirty="0" smtClean="0">
                <a:solidFill>
                  <a:srgbClr val="4D4D4D"/>
                </a:solidFill>
                <a:effectLst>
                  <a:outerShdw blurRad="38100" dist="38100" dir="2700000" algn="tl">
                    <a:srgbClr val="000000"/>
                  </a:outerShdw>
                </a:effectLst>
                <a:latin typeface="Times New Roman" pitchFamily="18" charset="0"/>
              </a:rPr>
              <a:t>su  </a:t>
            </a:r>
            <a:r>
              <a:rPr lang="sr-Latn-CS" altLang="sr-Latn-RS" sz="2000" b="1" dirty="0">
                <a:solidFill>
                  <a:srgbClr val="4D4D4D"/>
                </a:solidFill>
                <a:effectLst>
                  <a:outerShdw blurRad="38100" dist="38100" dir="2700000" algn="tl">
                    <a:srgbClr val="000000"/>
                  </a:outerShdw>
                </a:effectLst>
                <a:latin typeface="Times New Roman" pitchFamily="18" charset="0"/>
              </a:rPr>
              <a:t>četiri  pirolska prstena  (I-IV) međusobno </a:t>
            </a:r>
            <a:r>
              <a:rPr lang="sr-Latn-CS" altLang="sr-Latn-RS" sz="2000" b="1" dirty="0" smtClean="0">
                <a:solidFill>
                  <a:srgbClr val="4D4D4D"/>
                </a:solidFill>
                <a:effectLst>
                  <a:outerShdw blurRad="38100" dist="38100" dir="2700000" algn="tl">
                    <a:srgbClr val="000000"/>
                  </a:outerShdw>
                </a:effectLst>
                <a:latin typeface="Times New Roman" pitchFamily="18" charset="0"/>
              </a:rPr>
              <a:t>povezana   </a:t>
            </a:r>
            <a:r>
              <a:rPr lang="sr-Latn-CS" altLang="sr-Latn-RS" sz="2000" b="1" dirty="0">
                <a:solidFill>
                  <a:srgbClr val="4D4D4D"/>
                </a:solidFill>
                <a:effectLst>
                  <a:outerShdw blurRad="38100" dist="38100" dir="2700000" algn="tl">
                    <a:srgbClr val="000000"/>
                  </a:outerShdw>
                </a:effectLst>
                <a:latin typeface="Times New Roman" pitchFamily="18" charset="0"/>
              </a:rPr>
              <a:t>sa  četiri   metin grupe  =CH− u </a:t>
            </a:r>
            <a:r>
              <a:rPr lang="sr-Latn-CS" altLang="sr-Latn-RS" sz="2000" b="1" dirty="0" smtClean="0">
                <a:solidFill>
                  <a:srgbClr val="4D4D4D"/>
                </a:solidFill>
                <a:effectLst>
                  <a:outerShdw blurRad="38100" dist="38100" dir="2700000" algn="tl">
                    <a:srgbClr val="000000"/>
                  </a:outerShdw>
                </a:effectLst>
                <a:latin typeface="Times New Roman" pitchFamily="18" charset="0"/>
              </a:rPr>
              <a:t>jednu  </a:t>
            </a:r>
            <a:r>
              <a:rPr lang="sr-Latn-CS" altLang="sr-Latn-RS" sz="2000" b="1" dirty="0">
                <a:solidFill>
                  <a:srgbClr val="4D4D4D"/>
                </a:solidFill>
                <a:effectLst>
                  <a:outerShdw blurRad="38100" dist="38100" dir="2700000" algn="tl">
                    <a:srgbClr val="000000"/>
                  </a:outerShdw>
                </a:effectLst>
                <a:latin typeface="Times New Roman" pitchFamily="18" charset="0"/>
              </a:rPr>
              <a:t>cikličnu strukturu</a:t>
            </a:r>
            <a:endParaRPr lang="sr-Latn-CS" altLang="sr-Latn-RS" sz="2000" b="1" i="1" dirty="0">
              <a:solidFill>
                <a:srgbClr val="FF0066"/>
              </a:solidFill>
              <a:effectLst>
                <a:outerShdw blurRad="38100" dist="38100" dir="2700000" algn="tl">
                  <a:srgbClr val="000000"/>
                </a:outerShdw>
              </a:effectLst>
              <a:latin typeface="Times New Roman" pitchFamily="18" charset="0"/>
            </a:endParaRPr>
          </a:p>
          <a:p>
            <a:pPr algn="just">
              <a:lnSpc>
                <a:spcPct val="80000"/>
              </a:lnSpc>
              <a:buFont typeface="Wingdings" panose="05000000000000000000" pitchFamily="2" charset="2"/>
              <a:buChar char="Ø"/>
            </a:pPr>
            <a:endParaRPr lang="sr-Latn-CS" altLang="sr-Latn-RS" sz="2000" b="1" i="1" dirty="0">
              <a:solidFill>
                <a:srgbClr val="FF0066"/>
              </a:solidFill>
              <a:effectLst>
                <a:outerShdw blurRad="38100" dist="38100" dir="2700000" algn="tl">
                  <a:srgbClr val="000000"/>
                </a:outerShdw>
              </a:effectLst>
              <a:latin typeface="Times New Roman" pitchFamily="18" charset="0"/>
            </a:endParaRPr>
          </a:p>
          <a:p>
            <a:pPr algn="just">
              <a:lnSpc>
                <a:spcPct val="80000"/>
              </a:lnSpc>
              <a:buFont typeface="Wingdings" panose="05000000000000000000" pitchFamily="2" charset="2"/>
              <a:buChar char="Ø"/>
            </a:pPr>
            <a:r>
              <a:rPr lang="sr-Latn-CS" altLang="sr-Latn-RS" sz="2000" b="1" dirty="0" smtClean="0">
                <a:solidFill>
                  <a:srgbClr val="4D4D4D"/>
                </a:solidFill>
                <a:effectLst>
                  <a:outerShdw blurRad="38100" dist="38100" dir="2700000" algn="tl">
                    <a:srgbClr val="000000"/>
                  </a:outerShdw>
                </a:effectLst>
                <a:latin typeface="Times New Roman" pitchFamily="18" charset="0"/>
              </a:rPr>
              <a:t>u </a:t>
            </a:r>
            <a:r>
              <a:rPr lang="sr-Latn-CS" altLang="sr-Latn-RS" sz="2000" b="1" dirty="0">
                <a:solidFill>
                  <a:srgbClr val="4D4D4D"/>
                </a:solidFill>
                <a:effectLst>
                  <a:outerShdw blurRad="38100" dist="38100" dir="2700000" algn="tl">
                    <a:srgbClr val="000000"/>
                  </a:outerShdw>
                </a:effectLst>
                <a:latin typeface="Times New Roman" pitchFamily="18" charset="0"/>
              </a:rPr>
              <a:t>porfirinu ima 8 H atoma (1-8), koji se </a:t>
            </a:r>
            <a:r>
              <a:rPr lang="sr-Latn-CS" altLang="sr-Latn-RS" sz="2000" b="1" dirty="0" smtClean="0">
                <a:solidFill>
                  <a:srgbClr val="4D4D4D"/>
                </a:solidFill>
                <a:effectLst>
                  <a:outerShdw blurRad="38100" dist="38100" dir="2700000" algn="tl">
                    <a:srgbClr val="000000"/>
                  </a:outerShdw>
                </a:effectLst>
                <a:latin typeface="Times New Roman" pitchFamily="18" charset="0"/>
              </a:rPr>
              <a:t>nalaze vezani </a:t>
            </a:r>
            <a:r>
              <a:rPr lang="sr-Latn-CS" altLang="sr-Latn-RS" sz="2000" b="1" dirty="0">
                <a:solidFill>
                  <a:srgbClr val="4D4D4D"/>
                </a:solidFill>
                <a:effectLst>
                  <a:outerShdw blurRad="38100" dist="38100" dir="2700000" algn="tl">
                    <a:srgbClr val="000000"/>
                  </a:outerShdw>
                </a:effectLst>
                <a:latin typeface="Times New Roman" pitchFamily="18" charset="0"/>
              </a:rPr>
              <a:t>za ugljenikove atome pirolskih prstenova</a:t>
            </a:r>
          </a:p>
          <a:p>
            <a:pPr algn="just">
              <a:lnSpc>
                <a:spcPct val="80000"/>
              </a:lnSpc>
              <a:buFont typeface="Wingdings" panose="05000000000000000000" pitchFamily="2" charset="2"/>
              <a:buChar char="Ø"/>
            </a:pP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lgn="just">
              <a:lnSpc>
                <a:spcPct val="80000"/>
              </a:lnSpc>
              <a:buFont typeface="Wingdings" panose="05000000000000000000" pitchFamily="2" charset="2"/>
              <a:buChar char="Ø"/>
            </a:pPr>
            <a:r>
              <a:rPr lang="sr-Latn-CS" altLang="sr-Latn-RS" sz="2000" b="1" dirty="0" smtClean="0">
                <a:solidFill>
                  <a:srgbClr val="4D4D4D"/>
                </a:solidFill>
                <a:effectLst>
                  <a:outerShdw blurRad="38100" dist="38100" dir="2700000" algn="tl">
                    <a:srgbClr val="000000"/>
                  </a:outerShdw>
                </a:effectLst>
                <a:latin typeface="Times New Roman" pitchFamily="18" charset="0"/>
              </a:rPr>
              <a:t>vodonikovi </a:t>
            </a:r>
            <a:r>
              <a:rPr lang="sr-Latn-CS" altLang="sr-Latn-RS" sz="2000" b="1" dirty="0">
                <a:solidFill>
                  <a:srgbClr val="4D4D4D"/>
                </a:solidFill>
                <a:effectLst>
                  <a:outerShdw blurRad="38100" dist="38100" dir="2700000" algn="tl">
                    <a:srgbClr val="000000"/>
                  </a:outerShdw>
                </a:effectLst>
                <a:latin typeface="Times New Roman" pitchFamily="18" charset="0"/>
              </a:rPr>
              <a:t>atomi, koji se nalaze u </a:t>
            </a:r>
            <a:r>
              <a:rPr lang="sr-Latn-CS" altLang="sr-Latn-RS" sz="2000" b="1" dirty="0" smtClean="0">
                <a:solidFill>
                  <a:srgbClr val="4D4D4D"/>
                </a:solidFill>
                <a:effectLst>
                  <a:outerShdw blurRad="38100" dist="38100" dir="2700000" algn="tl">
                    <a:srgbClr val="000000"/>
                  </a:outerShdw>
                </a:effectLst>
                <a:latin typeface="Times New Roman" pitchFamily="18" charset="0"/>
              </a:rPr>
              <a:t>metinskim  </a:t>
            </a:r>
            <a:r>
              <a:rPr lang="sr-Latn-CS" altLang="sr-Latn-RS" sz="2000" b="1" dirty="0">
                <a:solidFill>
                  <a:srgbClr val="4D4D4D"/>
                </a:solidFill>
                <a:effectLst>
                  <a:outerShdw blurRad="38100" dist="38100" dir="2700000" algn="tl">
                    <a:srgbClr val="000000"/>
                  </a:outerShdw>
                </a:effectLst>
                <a:latin typeface="Times New Roman" pitchFamily="18" charset="0"/>
              </a:rPr>
              <a:t>mostovima, obeležavaju se grčkim slovima</a:t>
            </a:r>
            <a:r>
              <a:rPr lang="sr-Latn-CS" altLang="sr-Latn-RS" sz="2000" b="1" dirty="0" smtClean="0">
                <a:solidFill>
                  <a:srgbClr val="4D4D4D"/>
                </a:solidFill>
                <a:effectLst>
                  <a:outerShdw blurRad="38100" dist="38100" dir="2700000" algn="tl">
                    <a:srgbClr val="000000"/>
                  </a:outerShdw>
                </a:effectLst>
                <a:latin typeface="Times New Roman" pitchFamily="18" charset="0"/>
              </a:rPr>
              <a:t>:  </a:t>
            </a:r>
            <a:r>
              <a:rPr lang="sr-Latn-CS" altLang="sr-Latn-RS" sz="2000" b="1" dirty="0">
                <a:solidFill>
                  <a:srgbClr val="4D4D4D"/>
                </a:solidFill>
                <a:effectLst>
                  <a:outerShdw blurRad="38100" dist="38100" dir="2700000" algn="tl">
                    <a:srgbClr val="000000"/>
                  </a:outerShdw>
                </a:effectLst>
                <a:latin typeface="Times New Roman" pitchFamily="18" charset="0"/>
                <a:sym typeface="Symbol" pitchFamily="18" charset="2"/>
              </a:rPr>
              <a:t>, </a:t>
            </a:r>
            <a:r>
              <a:rPr lang="el-GR" altLang="sr-Latn-RS" sz="2000" b="1" dirty="0">
                <a:solidFill>
                  <a:srgbClr val="4D4D4D"/>
                </a:solidFill>
                <a:effectLst>
                  <a:outerShdw blurRad="38100" dist="38100" dir="2700000" algn="tl">
                    <a:srgbClr val="000000"/>
                  </a:outerShdw>
                </a:effectLst>
                <a:latin typeface="Times New Roman" pitchFamily="18" charset="0"/>
                <a:cs typeface="Times New Roman" pitchFamily="18" charset="0"/>
                <a:sym typeface="Symbol" pitchFamily="18" charset="2"/>
              </a:rPr>
              <a:t>β</a:t>
            </a:r>
            <a:r>
              <a:rPr lang="sr-Latn-CS" altLang="sr-Latn-RS" sz="2000" b="1" dirty="0">
                <a:solidFill>
                  <a:srgbClr val="4D4D4D"/>
                </a:solidFill>
                <a:effectLst>
                  <a:outerShdw blurRad="38100" dist="38100" dir="2700000" algn="tl">
                    <a:srgbClr val="000000"/>
                  </a:outerShdw>
                </a:effectLst>
                <a:latin typeface="Times New Roman" pitchFamily="18" charset="0"/>
                <a:cs typeface="Times New Roman" pitchFamily="18" charset="0"/>
                <a:sym typeface="Symbol" pitchFamily="18" charset="2"/>
              </a:rPr>
              <a:t>, </a:t>
            </a:r>
            <a:r>
              <a:rPr lang="el-GR" altLang="sr-Latn-RS" sz="2000" b="1" dirty="0">
                <a:solidFill>
                  <a:srgbClr val="4D4D4D"/>
                </a:solidFill>
                <a:effectLst>
                  <a:outerShdw blurRad="38100" dist="38100" dir="2700000" algn="tl">
                    <a:srgbClr val="000000"/>
                  </a:outerShdw>
                </a:effectLst>
                <a:latin typeface="Times New Roman" pitchFamily="18" charset="0"/>
                <a:cs typeface="Times New Roman" pitchFamily="18" charset="0"/>
                <a:sym typeface="Symbol" pitchFamily="18" charset="2"/>
              </a:rPr>
              <a:t>γ</a:t>
            </a:r>
            <a:r>
              <a:rPr lang="sr-Latn-CS" altLang="sr-Latn-RS" sz="2000" b="1" dirty="0">
                <a:solidFill>
                  <a:srgbClr val="4D4D4D"/>
                </a:solidFill>
                <a:effectLst>
                  <a:outerShdw blurRad="38100" dist="38100" dir="2700000" algn="tl">
                    <a:srgbClr val="000000"/>
                  </a:outerShdw>
                </a:effectLst>
                <a:latin typeface="Times New Roman" pitchFamily="18" charset="0"/>
                <a:cs typeface="Times New Roman" pitchFamily="18" charset="0"/>
                <a:sym typeface="Symbol" pitchFamily="18" charset="2"/>
              </a:rPr>
              <a:t>, </a:t>
            </a:r>
            <a:r>
              <a:rPr lang="el-GR" altLang="sr-Latn-RS" sz="2000" b="1" dirty="0">
                <a:solidFill>
                  <a:srgbClr val="4D4D4D"/>
                </a:solidFill>
                <a:effectLst>
                  <a:outerShdw blurRad="38100" dist="38100" dir="2700000" algn="tl">
                    <a:srgbClr val="000000"/>
                  </a:outerShdw>
                </a:effectLst>
                <a:latin typeface="Times New Roman" pitchFamily="18" charset="0"/>
                <a:cs typeface="Times New Roman" pitchFamily="18" charset="0"/>
                <a:sym typeface="Symbol" pitchFamily="18" charset="2"/>
              </a:rPr>
              <a:t>δ</a:t>
            </a: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lgn="just">
              <a:lnSpc>
                <a:spcPct val="80000"/>
              </a:lnSpc>
              <a:buFont typeface="Wingdings" panose="05000000000000000000" pitchFamily="2" charset="2"/>
              <a:buChar char="Ø"/>
            </a:pPr>
            <a:endParaRPr lang="sr-Latn-CS" altLang="sr-Latn-RS" sz="2000" b="1" u="sng"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en-US" altLang="sr-Latn-RS" sz="2000" dirty="0">
              <a:solidFill>
                <a:srgbClr val="FF0066"/>
              </a:solidFill>
            </a:endParaRPr>
          </a:p>
          <a:p>
            <a:pPr>
              <a:lnSpc>
                <a:spcPct val="80000"/>
              </a:lnSpc>
              <a:buFont typeface="Wingdings" panose="05000000000000000000" pitchFamily="2" charset="2"/>
              <a:buChar char="Ø"/>
            </a:pPr>
            <a:endParaRPr lang="sr-Latn-CS" altLang="sr-Latn-RS" sz="2000" b="1" u="sng" dirty="0">
              <a:effectLst>
                <a:outerShdw blurRad="38100" dist="38100" dir="2700000" algn="tl">
                  <a:srgbClr val="FFFFFF"/>
                </a:outerShdw>
              </a:effectLst>
              <a:latin typeface="Times New Roman" pitchFamily="18" charset="0"/>
            </a:endParaRPr>
          </a:p>
        </p:txBody>
      </p:sp>
      <p:sp>
        <p:nvSpPr>
          <p:cNvPr id="718851" name="Rectangle 3"/>
          <p:cNvSpPr>
            <a:spLocks noChangeArrowheads="1"/>
          </p:cNvSpPr>
          <p:nvPr/>
        </p:nvSpPr>
        <p:spPr bwMode="auto">
          <a:xfrm>
            <a:off x="6019800" y="4195482"/>
            <a:ext cx="27432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sr-Latn-CS" altLang="sr-Latn-RS" sz="1600" b="1" dirty="0">
                <a:solidFill>
                  <a:srgbClr val="FF0066"/>
                </a:solidFill>
                <a:effectLst>
                  <a:outerShdw blurRad="38100" dist="38100" dir="2700000" algn="tl">
                    <a:srgbClr val="000000"/>
                  </a:outerShdw>
                </a:effectLst>
                <a:latin typeface="Times New Roman" pitchFamily="18" charset="0"/>
              </a:rPr>
              <a:t>Strukturna formula </a:t>
            </a:r>
          </a:p>
          <a:p>
            <a:pPr algn="ctr"/>
            <a:r>
              <a:rPr lang="sr-Latn-CS" altLang="sr-Latn-RS" sz="1600" b="1" dirty="0">
                <a:solidFill>
                  <a:srgbClr val="FF0066"/>
                </a:solidFill>
                <a:effectLst>
                  <a:outerShdw blurRad="38100" dist="38100" dir="2700000" algn="tl">
                    <a:srgbClr val="000000"/>
                  </a:outerShdw>
                </a:effectLst>
                <a:latin typeface="Times New Roman" pitchFamily="18" charset="0"/>
              </a:rPr>
              <a:t>najjednostavnijeg</a:t>
            </a:r>
          </a:p>
          <a:p>
            <a:pPr algn="ctr"/>
            <a:r>
              <a:rPr lang="sr-Latn-CS" altLang="sr-Latn-RS" sz="1600" b="1" dirty="0">
                <a:solidFill>
                  <a:srgbClr val="FF0066"/>
                </a:solidFill>
                <a:effectLst>
                  <a:outerShdw blurRad="38100" dist="38100" dir="2700000" algn="tl">
                    <a:srgbClr val="000000"/>
                  </a:outerShdw>
                </a:effectLst>
                <a:latin typeface="Times New Roman" pitchFamily="18" charset="0"/>
              </a:rPr>
              <a:t>porfirina - porfina</a:t>
            </a:r>
            <a:endParaRPr lang="en-US" altLang="sr-Latn-RS" sz="1600" b="1" dirty="0">
              <a:solidFill>
                <a:srgbClr val="FF0066"/>
              </a:solidFill>
              <a:effectLst>
                <a:outerShdw blurRad="38100" dist="38100" dir="2700000" algn="tl">
                  <a:srgbClr val="000000"/>
                </a:outerShdw>
              </a:effectLst>
              <a:latin typeface="Times New Roman" pitchFamily="18" charset="0"/>
            </a:endParaRPr>
          </a:p>
        </p:txBody>
      </p:sp>
      <p:pic>
        <p:nvPicPr>
          <p:cNvPr id="7188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990600"/>
            <a:ext cx="2971800" cy="30067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4" name="Rectangle 2"/>
          <p:cNvSpPr>
            <a:spLocks noGrp="1" noChangeArrowheads="1"/>
          </p:cNvSpPr>
          <p:nvPr>
            <p:ph type="body" idx="1"/>
          </p:nvPr>
        </p:nvSpPr>
        <p:spPr>
          <a:xfrm>
            <a:off x="457200" y="533400"/>
            <a:ext cx="8229600" cy="2362200"/>
          </a:xfrm>
        </p:spPr>
        <p:txBody>
          <a:bodyPr/>
          <a:lstStyle/>
          <a:p>
            <a:pPr>
              <a:lnSpc>
                <a:spcPct val="90000"/>
              </a:lnSpc>
              <a:buFont typeface="Wingdings" panose="05000000000000000000" pitchFamily="2" charset="2"/>
              <a:buChar char="Ø"/>
            </a:pPr>
            <a:r>
              <a:rPr lang="sr-Latn-CS" altLang="sr-Latn-RS" sz="2400" b="1" dirty="0" smtClean="0">
                <a:solidFill>
                  <a:srgbClr val="4D4D4D"/>
                </a:solidFill>
                <a:effectLst>
                  <a:outerShdw blurRad="38100" dist="38100" dir="2700000" algn="tl">
                    <a:srgbClr val="000000"/>
                  </a:outerShdw>
                </a:effectLst>
                <a:latin typeface="Times New Roman" pitchFamily="18" charset="0"/>
              </a:rPr>
              <a:t>porfirin </a:t>
            </a:r>
            <a:r>
              <a:rPr lang="sr-Latn-CS" altLang="sr-Latn-RS" sz="2400" b="1" dirty="0">
                <a:solidFill>
                  <a:srgbClr val="4D4D4D"/>
                </a:solidFill>
                <a:effectLst>
                  <a:outerShdw blurRad="38100" dist="38100" dir="2700000" algn="tl">
                    <a:srgbClr val="000000"/>
                  </a:outerShdw>
                </a:effectLst>
                <a:latin typeface="Times New Roman" pitchFamily="18" charset="0"/>
              </a:rPr>
              <a:t>hema (hemoglobin, mioglobin) se naziva </a:t>
            </a:r>
            <a:r>
              <a:rPr lang="sr-Latn-CS" altLang="sr-Latn-RS" sz="2400" b="1" dirty="0">
                <a:solidFill>
                  <a:srgbClr val="FF0066"/>
                </a:solidFill>
                <a:effectLst>
                  <a:outerShdw blurRad="38100" dist="38100" dir="2700000" algn="tl">
                    <a:srgbClr val="000000"/>
                  </a:outerShdw>
                </a:effectLst>
                <a:latin typeface="Times New Roman" pitchFamily="18" charset="0"/>
              </a:rPr>
              <a:t>protoporfirinu IX</a:t>
            </a:r>
            <a:r>
              <a:rPr lang="sr-Latn-CS" altLang="sr-Latn-RS" sz="2400" b="1" dirty="0">
                <a:effectLst>
                  <a:outerShdw blurRad="38100" dist="38100" dir="2700000" algn="tl">
                    <a:srgbClr val="FFFFFF"/>
                  </a:outerShdw>
                </a:effectLst>
                <a:latin typeface="Times New Roman" pitchFamily="18" charset="0"/>
              </a:rPr>
              <a:t> </a:t>
            </a:r>
            <a:endParaRPr lang="sr-Latn-CS" altLang="sr-Latn-RS" sz="2400" b="1" dirty="0">
              <a:solidFill>
                <a:srgbClr val="4D4D4D"/>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endParaRPr lang="sr-Latn-CS" altLang="sr-Latn-RS" sz="2400" b="1" dirty="0">
              <a:solidFill>
                <a:srgbClr val="4D4D4D"/>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400" b="1" dirty="0" smtClean="0">
                <a:solidFill>
                  <a:srgbClr val="4D4D4D"/>
                </a:solidFill>
                <a:effectLst>
                  <a:outerShdw blurRad="38100" dist="38100" dir="2700000" algn="tl">
                    <a:srgbClr val="000000"/>
                  </a:outerShdw>
                </a:effectLst>
                <a:latin typeface="Times New Roman" pitchFamily="18" charset="0"/>
              </a:rPr>
              <a:t>vodonikovi </a:t>
            </a:r>
            <a:r>
              <a:rPr lang="sr-Latn-CS" altLang="sr-Latn-RS" sz="2400" b="1" dirty="0">
                <a:solidFill>
                  <a:srgbClr val="4D4D4D"/>
                </a:solidFill>
                <a:effectLst>
                  <a:outerShdw blurRad="38100" dist="38100" dir="2700000" algn="tl">
                    <a:srgbClr val="000000"/>
                  </a:outerShdw>
                </a:effectLst>
                <a:latin typeface="Times New Roman" pitchFamily="18" charset="0"/>
              </a:rPr>
              <a:t>atomi u</a:t>
            </a:r>
            <a:r>
              <a:rPr lang="sr-Latn-CS" altLang="sr-Latn-RS" sz="2400" b="1" dirty="0">
                <a:effectLst>
                  <a:outerShdw blurRad="38100" dist="38100" dir="2700000" algn="tl">
                    <a:srgbClr val="FFFFFF"/>
                  </a:outerShdw>
                </a:effectLst>
                <a:latin typeface="Times New Roman" pitchFamily="18" charset="0"/>
              </a:rPr>
              <a:t> </a:t>
            </a:r>
            <a:r>
              <a:rPr lang="sr-Latn-CS" altLang="sr-Latn-RS" sz="2400" b="1" dirty="0">
                <a:solidFill>
                  <a:srgbClr val="FF0066"/>
                </a:solidFill>
                <a:effectLst>
                  <a:outerShdw blurRad="38100" dist="38100" dir="2700000" algn="tl">
                    <a:srgbClr val="000000"/>
                  </a:outerShdw>
                </a:effectLst>
                <a:latin typeface="Times New Roman" pitchFamily="18" charset="0"/>
              </a:rPr>
              <a:t>protoporfirinu IX</a:t>
            </a:r>
            <a:r>
              <a:rPr lang="sr-Latn-CS" altLang="sr-Latn-RS" sz="2400" b="1" dirty="0">
                <a:effectLst>
                  <a:outerShdw blurRad="38100" dist="38100" dir="2700000" algn="tl">
                    <a:srgbClr val="FFFFFF"/>
                  </a:outerShdw>
                </a:effectLst>
                <a:latin typeface="Times New Roman" pitchFamily="18" charset="0"/>
              </a:rPr>
              <a:t> </a:t>
            </a:r>
            <a:r>
              <a:rPr lang="sr-Latn-CS" altLang="sr-Latn-RS" sz="2400" b="1" dirty="0">
                <a:solidFill>
                  <a:srgbClr val="4D4D4D"/>
                </a:solidFill>
                <a:effectLst>
                  <a:outerShdw blurRad="38100" dist="38100" dir="2700000" algn="tl">
                    <a:srgbClr val="000000"/>
                  </a:outerShdw>
                </a:effectLst>
                <a:latin typeface="Times New Roman" pitchFamily="18" charset="0"/>
              </a:rPr>
              <a:t>zamenjeni su sa  </a:t>
            </a:r>
            <a:r>
              <a:rPr lang="sr-Latn-CS" altLang="sr-Latn-RS" sz="2400" b="1" dirty="0">
                <a:solidFill>
                  <a:srgbClr val="333333"/>
                </a:solidFill>
                <a:effectLst>
                  <a:outerShdw blurRad="38100" dist="38100" dir="2700000" algn="tl">
                    <a:srgbClr val="000000"/>
                  </a:outerShdw>
                </a:effectLst>
                <a:latin typeface="Times New Roman" pitchFamily="18" charset="0"/>
              </a:rPr>
              <a:t>četiri metil </a:t>
            </a:r>
            <a:r>
              <a:rPr lang="sr-Latn-CS" altLang="sr-Latn-RS" sz="2400" b="1" dirty="0" smtClean="0">
                <a:solidFill>
                  <a:srgbClr val="333333"/>
                </a:solidFill>
                <a:effectLst>
                  <a:outerShdw blurRad="38100" dist="38100" dir="2700000" algn="tl">
                    <a:srgbClr val="000000"/>
                  </a:outerShdw>
                </a:effectLst>
                <a:latin typeface="Times New Roman" pitchFamily="18" charset="0"/>
              </a:rPr>
              <a:t>grupe </a:t>
            </a:r>
            <a:r>
              <a:rPr lang="sr-Latn-CS" altLang="sr-Latn-RS" sz="2400" b="1" dirty="0">
                <a:solidFill>
                  <a:srgbClr val="333333"/>
                </a:solidFill>
                <a:effectLst>
                  <a:outerShdw blurRad="38100" dist="38100" dir="2700000" algn="tl">
                    <a:srgbClr val="000000"/>
                  </a:outerShdw>
                </a:effectLst>
                <a:latin typeface="Times New Roman" pitchFamily="18" charset="0"/>
              </a:rPr>
              <a:t>na mestima 1, 3, 5 i 8, sa dve vinil  grupe na mestima 6 i 7, a na  mestima </a:t>
            </a:r>
            <a:r>
              <a:rPr lang="sr-Latn-CS" altLang="sr-Latn-RS" sz="2400" b="1" dirty="0" smtClean="0">
                <a:solidFill>
                  <a:srgbClr val="333333"/>
                </a:solidFill>
                <a:effectLst>
                  <a:outerShdw blurRad="38100" dist="38100" dir="2700000" algn="tl">
                    <a:srgbClr val="000000"/>
                  </a:outerShdw>
                </a:effectLst>
                <a:latin typeface="Times New Roman" pitchFamily="18" charset="0"/>
              </a:rPr>
              <a:t>2 </a:t>
            </a:r>
            <a:r>
              <a:rPr lang="sr-Latn-CS" altLang="sr-Latn-RS" sz="2400" b="1" dirty="0">
                <a:solidFill>
                  <a:srgbClr val="333333"/>
                </a:solidFill>
                <a:effectLst>
                  <a:outerShdw blurRad="38100" dist="38100" dir="2700000" algn="tl">
                    <a:srgbClr val="000000"/>
                  </a:outerShdw>
                </a:effectLst>
                <a:latin typeface="Times New Roman" pitchFamily="18" charset="0"/>
              </a:rPr>
              <a:t>i 4 sa dve propionske grupe</a:t>
            </a:r>
            <a:r>
              <a:rPr lang="sr-Latn-CS" altLang="sr-Latn-RS" sz="2400" dirty="0">
                <a:solidFill>
                  <a:srgbClr val="333333"/>
                </a:solidFill>
                <a:latin typeface="Times New Roman" pitchFamily="18" charset="0"/>
              </a:rPr>
              <a:t> </a:t>
            </a:r>
            <a:endParaRPr lang="en-US" altLang="sr-Latn-RS" sz="2400" dirty="0">
              <a:solidFill>
                <a:srgbClr val="333333"/>
              </a:solidFill>
              <a:latin typeface="Times New Roman" pitchFamily="18" charset="0"/>
            </a:endParaRPr>
          </a:p>
        </p:txBody>
      </p:sp>
      <p:pic>
        <p:nvPicPr>
          <p:cNvPr id="719876" name="Picture 4"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048000"/>
            <a:ext cx="3173578" cy="3524250"/>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877" name="Rectangle 5"/>
          <p:cNvSpPr>
            <a:spLocks noChangeArrowheads="1"/>
          </p:cNvSpPr>
          <p:nvPr/>
        </p:nvSpPr>
        <p:spPr bwMode="auto">
          <a:xfrm>
            <a:off x="533400" y="3730520"/>
            <a:ext cx="20574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sr-Latn-CS" altLang="sr-Latn-RS" sz="1600" b="1" dirty="0">
                <a:solidFill>
                  <a:srgbClr val="333333"/>
                </a:solidFill>
                <a:effectLst>
                  <a:outerShdw blurRad="38100" dist="38100" dir="2700000" algn="tl">
                    <a:srgbClr val="000000"/>
                  </a:outerShdw>
                </a:effectLst>
                <a:latin typeface="Times New Roman" pitchFamily="18" charset="0"/>
              </a:rPr>
              <a:t>Molekulska struktura  i način označavanja </a:t>
            </a:r>
            <a:endParaRPr lang="en-US" altLang="sr-Latn-RS" sz="1600" b="1" dirty="0">
              <a:solidFill>
                <a:srgbClr val="333333"/>
              </a:solidFill>
              <a:effectLst>
                <a:outerShdw blurRad="38100" dist="38100" dir="2700000" algn="tl">
                  <a:srgbClr val="000000"/>
                </a:outerShdw>
              </a:effectLst>
              <a:latin typeface="Times New Roman" pitchFamily="18" charset="0"/>
            </a:endParaRPr>
          </a:p>
          <a:p>
            <a:r>
              <a:rPr lang="sr-Latn-CS" altLang="sr-Latn-RS" sz="1600" b="1" dirty="0">
                <a:solidFill>
                  <a:srgbClr val="333333"/>
                </a:solidFill>
                <a:effectLst>
                  <a:outerShdw blurRad="38100" dist="38100" dir="2700000" algn="tl">
                    <a:srgbClr val="000000"/>
                  </a:outerShdw>
                </a:effectLst>
                <a:latin typeface="Times New Roman" pitchFamily="18" charset="0"/>
              </a:rPr>
              <a:t>protoporfirinske IX hromofore</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898" name="Rectangle 2"/>
          <p:cNvSpPr>
            <a:spLocks noGrp="1" noChangeArrowheads="1"/>
          </p:cNvSpPr>
          <p:nvPr>
            <p:ph type="body" idx="1"/>
          </p:nvPr>
        </p:nvSpPr>
        <p:spPr>
          <a:xfrm>
            <a:off x="228600" y="304800"/>
            <a:ext cx="5410200" cy="4297363"/>
          </a:xfrm>
        </p:spPr>
        <p:txBody>
          <a:bodyPr/>
          <a:lstStyle/>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karakteristična </a:t>
            </a:r>
            <a:r>
              <a:rPr lang="sr-Latn-CS" altLang="sr-Latn-RS" sz="2000" b="1" dirty="0">
                <a:solidFill>
                  <a:srgbClr val="333333"/>
                </a:solidFill>
                <a:effectLst>
                  <a:outerShdw blurRad="38100" dist="38100" dir="2700000" algn="tl">
                    <a:srgbClr val="000000"/>
                  </a:outerShdw>
                </a:effectLst>
                <a:latin typeface="Times New Roman" pitchFamily="18" charset="0"/>
              </a:rPr>
              <a:t>osobina porfirina jeste da </a:t>
            </a:r>
            <a:r>
              <a:rPr lang="sr-Latn-CS" altLang="sr-Latn-RS" sz="2000" b="1" dirty="0" smtClean="0">
                <a:solidFill>
                  <a:srgbClr val="333333"/>
                </a:solidFill>
                <a:effectLst>
                  <a:outerShdw blurRad="38100" dist="38100" dir="2700000" algn="tl">
                    <a:srgbClr val="000000"/>
                  </a:outerShdw>
                </a:effectLst>
                <a:latin typeface="Times New Roman" pitchFamily="18" charset="0"/>
              </a:rPr>
              <a:t>sa  </a:t>
            </a:r>
            <a:r>
              <a:rPr lang="sr-Latn-CS" altLang="sr-Latn-RS" sz="2000" b="1" dirty="0">
                <a:solidFill>
                  <a:srgbClr val="333333"/>
                </a:solidFill>
                <a:effectLst>
                  <a:outerShdw blurRad="38100" dist="38100" dir="2700000" algn="tl">
                    <a:srgbClr val="000000"/>
                  </a:outerShdw>
                </a:effectLst>
                <a:latin typeface="Times New Roman" pitchFamily="18" charset="0"/>
              </a:rPr>
              <a:t>mnogim metalima grade  kompleksna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jedinjenja, koja se nazivaju</a:t>
            </a:r>
            <a:r>
              <a:rPr lang="sr-Latn-CS" altLang="sr-Latn-RS" sz="2000" dirty="0">
                <a:effectLst>
                  <a:outerShdw blurRad="38100" dist="38100" dir="2700000" algn="tl">
                    <a:srgbClr val="FFFFFF"/>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metaloporfirini</a:t>
            </a:r>
          </a:p>
          <a:p>
            <a:pPr>
              <a:lnSpc>
                <a:spcPct val="80000"/>
              </a:lnSpc>
              <a:buFont typeface="Wingdings" panose="05000000000000000000" pitchFamily="2" charset="2"/>
              <a:buChar char="Ø"/>
            </a:pPr>
            <a:endParaRPr lang="sr-Latn-CS" altLang="sr-Latn-RS" sz="2000" b="1" u="sng"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metal </a:t>
            </a:r>
            <a:r>
              <a:rPr lang="sr-Latn-CS" altLang="sr-Latn-RS" sz="2000" b="1" dirty="0">
                <a:solidFill>
                  <a:srgbClr val="333333"/>
                </a:solidFill>
                <a:effectLst>
                  <a:outerShdw blurRad="38100" dist="38100" dir="2700000" algn="tl">
                    <a:srgbClr val="000000"/>
                  </a:outerShdw>
                </a:effectLst>
                <a:latin typeface="Times New Roman" pitchFamily="18" charset="0"/>
              </a:rPr>
              <a:t>je u metalporfirinima vezan za </a:t>
            </a:r>
            <a:r>
              <a:rPr lang="sr-Latn-CS" altLang="sr-Latn-RS" sz="2000" b="1" dirty="0" smtClean="0">
                <a:solidFill>
                  <a:srgbClr val="333333"/>
                </a:solidFill>
                <a:effectLst>
                  <a:outerShdw blurRad="38100" dist="38100" dir="2700000" algn="tl">
                    <a:srgbClr val="000000"/>
                  </a:outerShdw>
                </a:effectLst>
                <a:latin typeface="Times New Roman" pitchFamily="18" charset="0"/>
              </a:rPr>
              <a:t>atome  </a:t>
            </a:r>
            <a:r>
              <a:rPr lang="sr-Latn-CS" altLang="sr-Latn-RS" sz="2000" b="1" dirty="0">
                <a:solidFill>
                  <a:srgbClr val="333333"/>
                </a:solidFill>
                <a:effectLst>
                  <a:outerShdw blurRad="38100" dist="38100" dir="2700000" algn="tl">
                    <a:srgbClr val="000000"/>
                  </a:outerShdw>
                </a:effectLst>
                <a:latin typeface="Times New Roman" pitchFamily="18" charset="0"/>
              </a:rPr>
              <a:t>azota  pirolskih prstenova, te se  na taj </a:t>
            </a:r>
            <a:r>
              <a:rPr lang="sr-Latn-CS" altLang="sr-Latn-RS" sz="2000" b="1" dirty="0" smtClean="0">
                <a:solidFill>
                  <a:srgbClr val="333333"/>
                </a:solidFill>
                <a:effectLst>
                  <a:outerShdw blurRad="38100" dist="38100" dir="2700000" algn="tl">
                    <a:srgbClr val="000000"/>
                  </a:outerShdw>
                </a:effectLst>
                <a:latin typeface="Times New Roman" pitchFamily="18" charset="0"/>
              </a:rPr>
              <a:t>način  </a:t>
            </a:r>
            <a:r>
              <a:rPr lang="sr-Latn-CS" altLang="sr-Latn-RS" sz="2000" b="1" dirty="0">
                <a:solidFill>
                  <a:srgbClr val="333333"/>
                </a:solidFill>
                <a:effectLst>
                  <a:outerShdw blurRad="38100" dist="38100" dir="2700000" algn="tl">
                    <a:srgbClr val="000000"/>
                  </a:outerShdw>
                </a:effectLst>
                <a:latin typeface="Times New Roman" pitchFamily="18" charset="0"/>
              </a:rPr>
              <a:t>nalazi u  centru porfirinske strukture</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uglavnom </a:t>
            </a:r>
            <a:r>
              <a:rPr lang="sr-Latn-CS" altLang="sr-Latn-RS" sz="2000" b="1" dirty="0">
                <a:solidFill>
                  <a:srgbClr val="333333"/>
                </a:solidFill>
                <a:effectLst>
                  <a:outerShdw blurRad="38100" dist="38100" dir="2700000" algn="tl">
                    <a:srgbClr val="000000"/>
                  </a:outerShdw>
                </a:effectLst>
                <a:latin typeface="Times New Roman" pitchFamily="18" charset="0"/>
              </a:rPr>
              <a:t>se kao centralni atom </a:t>
            </a:r>
            <a:r>
              <a:rPr lang="sr-Latn-CS" altLang="sr-Latn-RS" sz="2000" b="1" dirty="0" smtClean="0">
                <a:solidFill>
                  <a:srgbClr val="333333"/>
                </a:solidFill>
                <a:effectLst>
                  <a:outerShdw blurRad="38100" dist="38100" dir="2700000" algn="tl">
                    <a:srgbClr val="000000"/>
                  </a:outerShdw>
                </a:effectLst>
                <a:latin typeface="Times New Roman" pitchFamily="18" charset="0"/>
              </a:rPr>
              <a:t>prostetičke  </a:t>
            </a:r>
            <a:r>
              <a:rPr lang="sr-Latn-CS" altLang="sr-Latn-RS" sz="2000" b="1" dirty="0">
                <a:solidFill>
                  <a:srgbClr val="333333"/>
                </a:solidFill>
                <a:effectLst>
                  <a:outerShdw blurRad="38100" dist="38100" dir="2700000" algn="tl">
                    <a:srgbClr val="000000"/>
                  </a:outerShdw>
                </a:effectLst>
                <a:latin typeface="Times New Roman" pitchFamily="18" charset="0"/>
              </a:rPr>
              <a:t>grupe nalazi atom</a:t>
            </a:r>
            <a:r>
              <a:rPr lang="sr-Latn-CS" altLang="sr-Latn-RS" sz="2000" dirty="0">
                <a:effectLst>
                  <a:outerShdw blurRad="38100" dist="38100" dir="2700000" algn="tl">
                    <a:srgbClr val="FFFFFF"/>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gvožđa</a:t>
            </a:r>
          </a:p>
          <a:p>
            <a:pPr>
              <a:lnSpc>
                <a:spcPct val="80000"/>
              </a:lnSpc>
              <a:buFont typeface="Wingdings" panose="05000000000000000000" pitchFamily="2" charset="2"/>
              <a:buChar char="Ø"/>
            </a:pP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gvožđe </a:t>
            </a:r>
            <a:r>
              <a:rPr lang="sr-Latn-CS" altLang="sr-Latn-RS" sz="2000" b="1" dirty="0">
                <a:solidFill>
                  <a:srgbClr val="333333"/>
                </a:solidFill>
                <a:effectLst>
                  <a:outerShdw blurRad="38100" dist="38100" dir="2700000" algn="tl">
                    <a:srgbClr val="000000"/>
                  </a:outerShdw>
                </a:effectLst>
                <a:latin typeface="Times New Roman" pitchFamily="18" charset="0"/>
              </a:rPr>
              <a:t>u hemu može da bude:</a:t>
            </a: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a:t>
            </a:r>
            <a:r>
              <a:rPr lang="sr-Latn-CS" altLang="sr-Latn-RS" sz="2000" b="1" dirty="0">
                <a:solidFill>
                  <a:srgbClr val="4D4D4D"/>
                </a:solidFill>
                <a:effectLst>
                  <a:outerShdw blurRad="38100" dist="38100" dir="2700000" algn="tl">
                    <a:srgbClr val="000000"/>
                  </a:outerShdw>
                </a:effectLst>
                <a:latin typeface="Times New Roman" pitchFamily="18" charset="0"/>
              </a:rPr>
              <a:t>- Fe</a:t>
            </a:r>
            <a:r>
              <a:rPr lang="sr-Latn-CS" altLang="sr-Latn-RS" sz="2000" b="1" baseline="30000" dirty="0">
                <a:solidFill>
                  <a:srgbClr val="4D4D4D"/>
                </a:solidFill>
                <a:effectLst>
                  <a:outerShdw blurRad="38100" dist="38100" dir="2700000" algn="tl">
                    <a:srgbClr val="000000"/>
                  </a:outerShdw>
                </a:effectLst>
                <a:latin typeface="Times New Roman" pitchFamily="18" charset="0"/>
              </a:rPr>
              <a:t>2+</a:t>
            </a:r>
            <a:r>
              <a:rPr lang="sr-Latn-CS" altLang="sr-Latn-RS" sz="2000" b="1" dirty="0">
                <a:solidFill>
                  <a:srgbClr val="4D4D4D"/>
                </a:solidFill>
                <a:effectLst>
                  <a:outerShdw blurRad="38100" dist="38100" dir="2700000" algn="tl">
                    <a:srgbClr val="000000"/>
                  </a:outerShdw>
                </a:effectLst>
                <a:latin typeface="Times New Roman" pitchFamily="18" charset="0"/>
              </a:rPr>
              <a:t> - kada se naziva</a:t>
            </a:r>
            <a:r>
              <a:rPr lang="sr-Latn-CS" altLang="sr-Latn-RS" sz="2000" b="1" dirty="0">
                <a:solidFill>
                  <a:srgbClr val="FF0066"/>
                </a:solidFill>
                <a:effectLst>
                  <a:outerShdw blurRad="38100" dist="38100" dir="2700000" algn="tl">
                    <a:srgbClr val="000000"/>
                  </a:outerShdw>
                </a:effectLst>
                <a:latin typeface="Times New Roman" pitchFamily="18" charset="0"/>
              </a:rPr>
              <a:t> ferohem </a:t>
            </a:r>
            <a:r>
              <a:rPr lang="sr-Latn-CS" altLang="sr-Latn-RS" sz="2000" b="1" dirty="0">
                <a:solidFill>
                  <a:srgbClr val="4D4D4D"/>
                </a:solidFill>
                <a:effectLst>
                  <a:outerShdw blurRad="38100" dist="38100" dir="2700000" algn="tl">
                    <a:srgbClr val="000000"/>
                  </a:outerShdw>
                </a:effectLst>
                <a:latin typeface="Times New Roman" pitchFamily="18" charset="0"/>
              </a:rPr>
              <a:t>ili samo</a:t>
            </a:r>
            <a:r>
              <a:rPr lang="sr-Latn-CS" altLang="sr-Latn-RS" sz="2000" b="1" dirty="0">
                <a:solidFill>
                  <a:srgbClr val="FF0066"/>
                </a:solidFill>
                <a:effectLst>
                  <a:outerShdw blurRad="38100" dist="38100" dir="2700000" algn="tl">
                    <a:srgbClr val="000000"/>
                  </a:outerShdw>
                </a:effectLst>
                <a:latin typeface="Times New Roman" pitchFamily="18" charset="0"/>
              </a:rPr>
              <a:t>  </a:t>
            </a: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hem </a:t>
            </a:r>
            <a:r>
              <a:rPr lang="sr-Latn-CS" altLang="sr-Latn-RS" sz="2000" b="1" dirty="0">
                <a:solidFill>
                  <a:srgbClr val="4D4D4D"/>
                </a:solidFill>
                <a:effectLst>
                  <a:outerShdw blurRad="38100" dist="38100" dir="2700000" algn="tl">
                    <a:srgbClr val="000000"/>
                  </a:outerShdw>
                </a:effectLst>
                <a:latin typeface="Times New Roman" pitchFamily="18" charset="0"/>
              </a:rPr>
              <a:t>(hemoglobin, mioglobin)</a:t>
            </a:r>
          </a:p>
          <a:p>
            <a:pPr>
              <a:lnSpc>
                <a:spcPct val="80000"/>
              </a:lnSpc>
              <a:buFontTx/>
              <a:buNone/>
            </a:pP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000" b="1" dirty="0">
                <a:solidFill>
                  <a:srgbClr val="4D4D4D"/>
                </a:solidFill>
                <a:effectLst>
                  <a:outerShdw blurRad="38100" dist="38100" dir="2700000" algn="tl">
                    <a:srgbClr val="000000"/>
                  </a:outerShdw>
                </a:effectLst>
                <a:latin typeface="Times New Roman" pitchFamily="18" charset="0"/>
              </a:rPr>
              <a:t>           - Fe</a:t>
            </a:r>
            <a:r>
              <a:rPr lang="sr-Latn-CS" altLang="sr-Latn-RS" sz="2000" b="1" baseline="30000" dirty="0">
                <a:solidFill>
                  <a:srgbClr val="4D4D4D"/>
                </a:solidFill>
                <a:effectLst>
                  <a:outerShdw blurRad="38100" dist="38100" dir="2700000" algn="tl">
                    <a:srgbClr val="000000"/>
                  </a:outerShdw>
                </a:effectLst>
                <a:latin typeface="Times New Roman" pitchFamily="18" charset="0"/>
              </a:rPr>
              <a:t>3+</a:t>
            </a:r>
            <a:r>
              <a:rPr lang="sr-Latn-CS" altLang="sr-Latn-RS" sz="2000" b="1" dirty="0">
                <a:solidFill>
                  <a:srgbClr val="4D4D4D"/>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 ferihemin </a:t>
            </a:r>
            <a:r>
              <a:rPr lang="sr-Latn-CS" altLang="sr-Latn-RS" sz="2000" b="1" dirty="0">
                <a:solidFill>
                  <a:srgbClr val="4D4D4D"/>
                </a:solidFill>
                <a:effectLst>
                  <a:outerShdw blurRad="38100" dist="38100" dir="2700000" algn="tl">
                    <a:srgbClr val="000000"/>
                  </a:outerShdw>
                </a:effectLst>
                <a:latin typeface="Times New Roman" pitchFamily="18" charset="0"/>
              </a:rPr>
              <a:t>ili</a:t>
            </a:r>
            <a:r>
              <a:rPr lang="sr-Latn-CS" altLang="sr-Latn-RS" sz="2000" b="1" dirty="0">
                <a:solidFill>
                  <a:srgbClr val="FF0066"/>
                </a:solidFill>
                <a:effectLst>
                  <a:outerShdw blurRad="38100" dist="38100" dir="2700000" algn="tl">
                    <a:srgbClr val="000000"/>
                  </a:outerShdw>
                </a:effectLst>
                <a:latin typeface="Times New Roman" pitchFamily="18" charset="0"/>
              </a:rPr>
              <a:t> hemin </a:t>
            </a: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a:t>
            </a:r>
            <a:r>
              <a:rPr lang="sr-Latn-CS" altLang="sr-Latn-RS" sz="2000" b="1" dirty="0">
                <a:solidFill>
                  <a:srgbClr val="4D4D4D"/>
                </a:solidFill>
                <a:effectLst>
                  <a:outerShdw blurRad="38100" dist="38100" dir="2700000" algn="tl">
                    <a:srgbClr val="000000"/>
                  </a:outerShdw>
                </a:effectLst>
                <a:latin typeface="Times New Roman" pitchFamily="18" charset="0"/>
              </a:rPr>
              <a:t>(metmioglobin)</a:t>
            </a:r>
          </a:p>
          <a:p>
            <a:pPr>
              <a:lnSpc>
                <a:spcPct val="80000"/>
              </a:lnSpc>
              <a:buFontTx/>
              <a:buNone/>
            </a:pP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pPr>
            <a:endParaRPr lang="en-US" altLang="sr-Latn-RS" sz="2000" dirty="0"/>
          </a:p>
        </p:txBody>
      </p:sp>
      <p:pic>
        <p:nvPicPr>
          <p:cNvPr id="7209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685800"/>
            <a:ext cx="2946400" cy="33528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20901" name="Oval 5"/>
          <p:cNvSpPr>
            <a:spLocks noChangeArrowheads="1"/>
          </p:cNvSpPr>
          <p:nvPr/>
        </p:nvSpPr>
        <p:spPr bwMode="auto">
          <a:xfrm>
            <a:off x="7162800" y="2590800"/>
            <a:ext cx="228600" cy="2286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20902" name="Oval 6"/>
          <p:cNvSpPr>
            <a:spLocks noChangeArrowheads="1"/>
          </p:cNvSpPr>
          <p:nvPr/>
        </p:nvSpPr>
        <p:spPr bwMode="auto">
          <a:xfrm>
            <a:off x="7696200" y="2590800"/>
            <a:ext cx="228600" cy="2286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20903" name="Oval 7"/>
          <p:cNvSpPr>
            <a:spLocks noChangeArrowheads="1"/>
          </p:cNvSpPr>
          <p:nvPr/>
        </p:nvSpPr>
        <p:spPr bwMode="auto">
          <a:xfrm>
            <a:off x="7620000" y="2133600"/>
            <a:ext cx="228600" cy="2286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20904" name="Oval 8"/>
          <p:cNvSpPr>
            <a:spLocks noChangeArrowheads="1"/>
          </p:cNvSpPr>
          <p:nvPr/>
        </p:nvSpPr>
        <p:spPr bwMode="auto">
          <a:xfrm>
            <a:off x="7162800" y="2133600"/>
            <a:ext cx="228600" cy="2286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2" name="Rectangle 2"/>
          <p:cNvSpPr>
            <a:spLocks noChangeArrowheads="1"/>
          </p:cNvSpPr>
          <p:nvPr/>
        </p:nvSpPr>
        <p:spPr bwMode="auto">
          <a:xfrm>
            <a:off x="5076825" y="3319175"/>
            <a:ext cx="40671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Raspored liganada koji okružuju centralni atom gvožđa u hemu</a:t>
            </a:r>
          </a:p>
        </p:txBody>
      </p:sp>
      <p:sp>
        <p:nvSpPr>
          <p:cNvPr id="721923" name="Rectangle 3"/>
          <p:cNvSpPr>
            <a:spLocks noChangeArrowheads="1"/>
          </p:cNvSpPr>
          <p:nvPr/>
        </p:nvSpPr>
        <p:spPr bwMode="auto">
          <a:xfrm>
            <a:off x="304800" y="268724"/>
            <a:ext cx="4800600"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285750" indent="-285750">
              <a:buFont typeface="Wingdings" panose="05000000000000000000" pitchFamily="2" charset="2"/>
              <a:buChar char="Ø"/>
            </a:pPr>
            <a:r>
              <a:rPr lang="sr-Latn-CS" altLang="sr-Latn-RS" b="1" dirty="0" smtClean="0">
                <a:solidFill>
                  <a:srgbClr val="333333"/>
                </a:solidFill>
                <a:effectLst>
                  <a:outerShdw blurRad="38100" dist="38100" dir="2700000" algn="tl">
                    <a:srgbClr val="000000"/>
                  </a:outerShdw>
                </a:effectLst>
                <a:latin typeface="Times New Roman" pitchFamily="18" charset="0"/>
              </a:rPr>
              <a:t>gvožđe </a:t>
            </a:r>
            <a:r>
              <a:rPr lang="sr-Latn-CS" altLang="sr-Latn-RS" b="1" dirty="0">
                <a:solidFill>
                  <a:srgbClr val="333333"/>
                </a:solidFill>
                <a:effectLst>
                  <a:outerShdw blurRad="38100" dist="38100" dir="2700000" algn="tl">
                    <a:srgbClr val="000000"/>
                  </a:outerShdw>
                </a:effectLst>
                <a:latin typeface="Times New Roman" pitchFamily="18" charset="0"/>
              </a:rPr>
              <a:t>u hemu sa četiri atoma azota </a:t>
            </a:r>
            <a:r>
              <a:rPr lang="sr-Latn-CS" altLang="sr-Latn-RS" b="1" dirty="0" smtClean="0">
                <a:solidFill>
                  <a:srgbClr val="333333"/>
                </a:solidFill>
                <a:effectLst>
                  <a:outerShdw blurRad="38100" dist="38100" dir="2700000" algn="tl">
                    <a:srgbClr val="000000"/>
                  </a:outerShdw>
                </a:effectLst>
                <a:latin typeface="Times New Roman" pitchFamily="18" charset="0"/>
              </a:rPr>
              <a:t>iz  </a:t>
            </a:r>
            <a:r>
              <a:rPr lang="sr-Latn-CS" altLang="sr-Latn-RS" b="1" dirty="0">
                <a:solidFill>
                  <a:srgbClr val="333333"/>
                </a:solidFill>
                <a:effectLst>
                  <a:outerShdw blurRad="38100" dist="38100" dir="2700000" algn="tl">
                    <a:srgbClr val="000000"/>
                  </a:outerShdw>
                </a:effectLst>
                <a:latin typeface="Times New Roman" pitchFamily="18" charset="0"/>
              </a:rPr>
              <a:t>tetrapirolnog prstena gradi </a:t>
            </a:r>
            <a:r>
              <a:rPr lang="sr-Latn-CS" altLang="sr-Latn-RS" b="1" dirty="0">
                <a:solidFill>
                  <a:srgbClr val="FF0066"/>
                </a:solidFill>
                <a:effectLst>
                  <a:outerShdw blurRad="38100" dist="38100" dir="2700000" algn="tl">
                    <a:srgbClr val="000000"/>
                  </a:outerShdw>
                </a:effectLst>
                <a:latin typeface="Times New Roman" pitchFamily="18" charset="0"/>
              </a:rPr>
              <a:t>četiri Fe-ligand </a:t>
            </a:r>
            <a:r>
              <a:rPr lang="sr-Latn-CS" altLang="sr-Latn-RS" b="1" dirty="0" smtClean="0">
                <a:solidFill>
                  <a:srgbClr val="FF0066"/>
                </a:solidFill>
                <a:effectLst>
                  <a:outerShdw blurRad="38100" dist="38100" dir="2700000" algn="tl">
                    <a:srgbClr val="000000"/>
                  </a:outerShdw>
                </a:effectLst>
                <a:latin typeface="Times New Roman" pitchFamily="18" charset="0"/>
              </a:rPr>
              <a:t>  </a:t>
            </a:r>
            <a:r>
              <a:rPr lang="sr-Latn-CS" altLang="sr-Latn-RS" b="1" dirty="0">
                <a:solidFill>
                  <a:srgbClr val="FF0066"/>
                </a:solidFill>
                <a:effectLst>
                  <a:outerShdw blurRad="38100" dist="38100" dir="2700000" algn="tl">
                    <a:srgbClr val="000000"/>
                  </a:outerShdw>
                </a:effectLst>
                <a:latin typeface="Times New Roman" pitchFamily="18" charset="0"/>
              </a:rPr>
              <a:t>veze</a:t>
            </a:r>
            <a:r>
              <a:rPr lang="sr-Latn-CS" altLang="sr-Latn-RS" b="1" dirty="0">
                <a:solidFill>
                  <a:srgbClr val="333333"/>
                </a:solidFill>
                <a:effectLst>
                  <a:outerShdw blurRad="38100" dist="38100" dir="2700000" algn="tl">
                    <a:srgbClr val="000000"/>
                  </a:outerShdw>
                </a:effectLst>
                <a:latin typeface="Times New Roman" pitchFamily="18" charset="0"/>
              </a:rPr>
              <a:t> koje se, uslovno govoreći, nalaze u </a:t>
            </a:r>
            <a:r>
              <a:rPr lang="sr-Latn-CS" altLang="sr-Latn-RS" b="1" dirty="0" smtClean="0">
                <a:solidFill>
                  <a:srgbClr val="333333"/>
                </a:solidFill>
                <a:effectLst>
                  <a:outerShdw blurRad="38100" dist="38100" dir="2700000" algn="tl">
                    <a:srgbClr val="000000"/>
                  </a:outerShdw>
                </a:effectLst>
                <a:latin typeface="Times New Roman" pitchFamily="18" charset="0"/>
              </a:rPr>
              <a:t>ravni  </a:t>
            </a:r>
            <a:r>
              <a:rPr lang="sr-Latn-CS" altLang="sr-Latn-RS" b="1" dirty="0">
                <a:solidFill>
                  <a:srgbClr val="333333"/>
                </a:solidFill>
                <a:effectLst>
                  <a:outerShdw blurRad="38100" dist="38100" dir="2700000" algn="tl">
                    <a:srgbClr val="000000"/>
                  </a:outerShdw>
                </a:effectLst>
                <a:latin typeface="Times New Roman" pitchFamily="18" charset="0"/>
              </a:rPr>
              <a:t>porfirinskog prstena</a:t>
            </a:r>
          </a:p>
          <a:p>
            <a:pPr marL="285750" indent="-285750">
              <a:buFont typeface="Wingdings" panose="05000000000000000000" pitchFamily="2" charset="2"/>
              <a:buChar char="Ø"/>
            </a:pPr>
            <a:endParaRPr lang="sr-Latn-CS" altLang="sr-Latn-RS" b="1" dirty="0">
              <a:solidFill>
                <a:srgbClr val="333333"/>
              </a:solidFill>
              <a:effectLst>
                <a:outerShdw blurRad="38100" dist="38100" dir="2700000" algn="tl">
                  <a:srgbClr val="000000"/>
                </a:outerShdw>
              </a:effectLst>
              <a:latin typeface="Times New Roman" pitchFamily="18" charset="0"/>
            </a:endParaRPr>
          </a:p>
          <a:p>
            <a:pPr marL="285750" indent="-285750">
              <a:buFont typeface="Wingdings" panose="05000000000000000000" pitchFamily="2" charset="2"/>
              <a:buChar char="Ø"/>
            </a:pPr>
            <a:r>
              <a:rPr lang="sr-Latn-CS" altLang="sr-Latn-RS" b="1" dirty="0" smtClean="0">
                <a:solidFill>
                  <a:srgbClr val="333333"/>
                </a:solidFill>
                <a:effectLst>
                  <a:outerShdw blurRad="38100" dist="38100" dir="2700000" algn="tl">
                    <a:srgbClr val="000000"/>
                  </a:outerShdw>
                </a:effectLst>
                <a:latin typeface="Times New Roman" pitchFamily="18" charset="0"/>
              </a:rPr>
              <a:t>položaji </a:t>
            </a:r>
            <a:r>
              <a:rPr lang="sr-Latn-CS" altLang="sr-Latn-RS" b="1" dirty="0">
                <a:solidFill>
                  <a:srgbClr val="333333"/>
                </a:solidFill>
                <a:effectLst>
                  <a:outerShdw blurRad="38100" dist="38100" dir="2700000" algn="tl">
                    <a:srgbClr val="000000"/>
                  </a:outerShdw>
                </a:effectLst>
                <a:latin typeface="Times New Roman" pitchFamily="18" charset="0"/>
              </a:rPr>
              <a:t>ove četiri veze </a:t>
            </a:r>
            <a:r>
              <a:rPr lang="sr-Latn-CS" altLang="sr-Latn-RS" b="1" dirty="0" smtClean="0">
                <a:solidFill>
                  <a:srgbClr val="333333"/>
                </a:solidFill>
                <a:effectLst>
                  <a:outerShdw blurRad="38100" dist="38100" dir="2700000" algn="tl">
                    <a:srgbClr val="000000"/>
                  </a:outerShdw>
                </a:effectLst>
                <a:latin typeface="Times New Roman" pitchFamily="18" charset="0"/>
              </a:rPr>
              <a:t>omogućavaju  </a:t>
            </a:r>
            <a:r>
              <a:rPr lang="sr-Latn-CS" altLang="sr-Latn-RS" b="1" dirty="0">
                <a:solidFill>
                  <a:srgbClr val="333333"/>
                </a:solidFill>
                <a:effectLst>
                  <a:outerShdw blurRad="38100" dist="38100" dir="2700000" algn="tl">
                    <a:srgbClr val="000000"/>
                  </a:outerShdw>
                </a:effectLst>
                <a:latin typeface="Times New Roman" pitchFamily="18" charset="0"/>
              </a:rPr>
              <a:t>formiranje još dve veze Fe-ligand sa </a:t>
            </a:r>
            <a:r>
              <a:rPr lang="sr-Latn-CS" altLang="sr-Latn-RS" b="1" dirty="0" smtClean="0">
                <a:solidFill>
                  <a:srgbClr val="333333"/>
                </a:solidFill>
                <a:effectLst>
                  <a:outerShdw blurRad="38100" dist="38100" dir="2700000" algn="tl">
                    <a:srgbClr val="000000"/>
                  </a:outerShdw>
                </a:effectLst>
                <a:latin typeface="Times New Roman" pitchFamily="18" charset="0"/>
              </a:rPr>
              <a:t>tom  </a:t>
            </a:r>
            <a:r>
              <a:rPr lang="sr-Latn-CS" altLang="sr-Latn-RS" b="1" dirty="0">
                <a:solidFill>
                  <a:srgbClr val="333333"/>
                </a:solidFill>
                <a:effectLst>
                  <a:outerShdw blurRad="38100" dist="38100" dir="2700000" algn="tl">
                    <a:srgbClr val="000000"/>
                  </a:outerShdw>
                </a:effectLst>
                <a:latin typeface="Times New Roman" pitchFamily="18" charset="0"/>
              </a:rPr>
              <a:t>razlikom da su ovi ligandi</a:t>
            </a:r>
            <a:r>
              <a:rPr lang="sr-Latn-CS" altLang="sr-Latn-RS" b="1" dirty="0">
                <a:effectLst>
                  <a:outerShdw blurRad="38100" dist="38100" dir="2700000" algn="tl">
                    <a:srgbClr val="FFFFFF"/>
                  </a:outerShdw>
                </a:effectLst>
                <a:latin typeface="Times New Roman" pitchFamily="18" charset="0"/>
              </a:rPr>
              <a:t> </a:t>
            </a:r>
            <a:r>
              <a:rPr lang="sr-Latn-CS" altLang="sr-Latn-RS" b="1" dirty="0" smtClean="0">
                <a:solidFill>
                  <a:srgbClr val="FF0066"/>
                </a:solidFill>
                <a:effectLst>
                  <a:outerShdw blurRad="38100" dist="38100" dir="2700000" algn="tl">
                    <a:srgbClr val="000000"/>
                  </a:outerShdw>
                </a:effectLst>
                <a:latin typeface="Times New Roman" pitchFamily="18" charset="0"/>
              </a:rPr>
              <a:t>aksijalni</a:t>
            </a:r>
            <a:r>
              <a:rPr lang="sr-Latn-CS" altLang="sr-Latn-RS" b="1" dirty="0" smtClean="0">
                <a:effectLst>
                  <a:outerShdw blurRad="38100" dist="38100" dir="2700000" algn="tl">
                    <a:srgbClr val="FFFFFF"/>
                  </a:outerShdw>
                </a:effectLst>
                <a:latin typeface="Times New Roman" pitchFamily="18" charset="0"/>
              </a:rPr>
              <a:t>  </a:t>
            </a:r>
            <a:r>
              <a:rPr lang="sr-Latn-CS" altLang="sr-Latn-RS" b="1" dirty="0">
                <a:solidFill>
                  <a:srgbClr val="333333"/>
                </a:solidFill>
                <a:effectLst>
                  <a:outerShdw blurRad="38100" dist="38100" dir="2700000" algn="tl">
                    <a:srgbClr val="000000"/>
                  </a:outerShdw>
                </a:effectLst>
                <a:latin typeface="Times New Roman" pitchFamily="18" charset="0"/>
              </a:rPr>
              <a:t>(aksijalni ligandi su označeni sa X, to </a:t>
            </a:r>
            <a:r>
              <a:rPr lang="sr-Latn-CS" altLang="sr-Latn-RS" b="1" dirty="0" smtClean="0">
                <a:solidFill>
                  <a:srgbClr val="333333"/>
                </a:solidFill>
                <a:effectLst>
                  <a:outerShdw blurRad="38100" dist="38100" dir="2700000" algn="tl">
                    <a:srgbClr val="000000"/>
                  </a:outerShdw>
                </a:effectLst>
                <a:latin typeface="Times New Roman" pitchFamily="18" charset="0"/>
              </a:rPr>
              <a:t>mogu  </a:t>
            </a:r>
            <a:r>
              <a:rPr lang="sr-Latn-CS" altLang="sr-Latn-RS" b="1" dirty="0">
                <a:solidFill>
                  <a:srgbClr val="333333"/>
                </a:solidFill>
                <a:effectLst>
                  <a:outerShdw blurRad="38100" dist="38100" dir="2700000" algn="tl">
                    <a:srgbClr val="000000"/>
                  </a:outerShdw>
                </a:effectLst>
                <a:latin typeface="Times New Roman" pitchFamily="18" charset="0"/>
              </a:rPr>
              <a:t>biti: </a:t>
            </a:r>
          </a:p>
          <a:p>
            <a:r>
              <a:rPr lang="sr-Latn-CS" altLang="sr-Latn-RS" b="1" dirty="0">
                <a:solidFill>
                  <a:srgbClr val="333333"/>
                </a:solidFill>
                <a:effectLst>
                  <a:outerShdw blurRad="38100" dist="38100" dir="2700000" algn="tl">
                    <a:srgbClr val="000000"/>
                  </a:outerShdw>
                </a:effectLst>
                <a:latin typeface="Times New Roman" pitchFamily="18" charset="0"/>
              </a:rPr>
              <a:t>               - ligandi koji potiču od </a:t>
            </a:r>
            <a:r>
              <a:rPr lang="sr-Latn-CS" altLang="sr-Latn-RS" b="1" dirty="0">
                <a:solidFill>
                  <a:srgbClr val="FF0066"/>
                </a:solidFill>
                <a:effectLst>
                  <a:outerShdw blurRad="38100" dist="38100" dir="2700000" algn="tl">
                    <a:srgbClr val="000000"/>
                  </a:outerShdw>
                </a:effectLst>
                <a:latin typeface="Times New Roman" pitchFamily="18" charset="0"/>
              </a:rPr>
              <a:t>apoproteina</a:t>
            </a:r>
          </a:p>
          <a:p>
            <a:endParaRPr lang="sr-Latn-CS" altLang="sr-Latn-RS" b="1" dirty="0">
              <a:solidFill>
                <a:srgbClr val="FF0066"/>
              </a:solidFill>
              <a:effectLst>
                <a:outerShdw blurRad="38100" dist="38100" dir="2700000" algn="tl">
                  <a:srgbClr val="000000"/>
                </a:outerShdw>
              </a:effectLst>
              <a:latin typeface="Times New Roman" pitchFamily="18" charset="0"/>
            </a:endParaRPr>
          </a:p>
          <a:p>
            <a:r>
              <a:rPr lang="sr-Latn-CS" altLang="sr-Latn-RS" b="1" dirty="0">
                <a:solidFill>
                  <a:srgbClr val="333333"/>
                </a:solidFill>
                <a:effectLst>
                  <a:outerShdw blurRad="38100" dist="38100" dir="2700000" algn="tl">
                    <a:srgbClr val="000000"/>
                  </a:outerShdw>
                </a:effectLst>
                <a:latin typeface="Times New Roman" pitchFamily="18" charset="0"/>
              </a:rPr>
              <a:t>               - ligandi koji potiču od  samog</a:t>
            </a:r>
          </a:p>
          <a:p>
            <a:r>
              <a:rPr lang="sr-Latn-CS" altLang="sr-Latn-RS" b="1" dirty="0">
                <a:solidFill>
                  <a:srgbClr val="333333"/>
                </a:solidFill>
                <a:effectLst>
                  <a:outerShdw blurRad="38100" dist="38100" dir="2700000" algn="tl">
                    <a:srgbClr val="000000"/>
                  </a:outerShdw>
                </a:effectLst>
                <a:latin typeface="Times New Roman" pitchFamily="18" charset="0"/>
              </a:rPr>
              <a:t>                 </a:t>
            </a:r>
            <a:r>
              <a:rPr lang="sr-Latn-CS" altLang="sr-Latn-RS" b="1" dirty="0">
                <a:solidFill>
                  <a:srgbClr val="FF0066"/>
                </a:solidFill>
                <a:effectLst>
                  <a:outerShdw blurRad="38100" dist="38100" dir="2700000" algn="tl">
                    <a:srgbClr val="000000"/>
                  </a:outerShdw>
                </a:effectLst>
                <a:latin typeface="Times New Roman" pitchFamily="18" charset="0"/>
              </a:rPr>
              <a:t>proteina </a:t>
            </a:r>
            <a:r>
              <a:rPr lang="sr-Latn-CS" altLang="sr-Latn-RS" b="1" dirty="0">
                <a:solidFill>
                  <a:srgbClr val="333333"/>
                </a:solidFill>
                <a:effectLst>
                  <a:outerShdw blurRad="38100" dist="38100" dir="2700000" algn="tl">
                    <a:srgbClr val="000000"/>
                  </a:outerShdw>
                </a:effectLst>
                <a:latin typeface="Times New Roman" pitchFamily="18" charset="0"/>
              </a:rPr>
              <a:t>(H</a:t>
            </a:r>
            <a:r>
              <a:rPr lang="sr-Latn-CS" altLang="sr-Latn-RS" b="1" baseline="-25000" dirty="0">
                <a:solidFill>
                  <a:srgbClr val="333333"/>
                </a:solidFill>
                <a:effectLst>
                  <a:outerShdw blurRad="38100" dist="38100" dir="2700000" algn="tl">
                    <a:srgbClr val="000000"/>
                  </a:outerShdw>
                </a:effectLst>
                <a:latin typeface="Times New Roman" pitchFamily="18" charset="0"/>
              </a:rPr>
              <a:t>2</a:t>
            </a:r>
            <a:r>
              <a:rPr lang="sr-Latn-CS" altLang="sr-Latn-RS" b="1" dirty="0">
                <a:solidFill>
                  <a:srgbClr val="333333"/>
                </a:solidFill>
                <a:effectLst>
                  <a:outerShdw blurRad="38100" dist="38100" dir="2700000" algn="tl">
                    <a:srgbClr val="000000"/>
                  </a:outerShdw>
                </a:effectLst>
                <a:latin typeface="Times New Roman" pitchFamily="18" charset="0"/>
              </a:rPr>
              <a:t>O, O</a:t>
            </a:r>
            <a:r>
              <a:rPr lang="sr-Latn-CS" altLang="sr-Latn-RS" b="1" baseline="-25000" dirty="0">
                <a:solidFill>
                  <a:srgbClr val="333333"/>
                </a:solidFill>
                <a:effectLst>
                  <a:outerShdw blurRad="38100" dist="38100" dir="2700000" algn="tl">
                    <a:srgbClr val="000000"/>
                  </a:outerShdw>
                </a:effectLst>
                <a:latin typeface="Times New Roman" pitchFamily="18" charset="0"/>
              </a:rPr>
              <a:t>2</a:t>
            </a:r>
            <a:r>
              <a:rPr lang="sr-Latn-CS" altLang="sr-Latn-RS" b="1" dirty="0">
                <a:solidFill>
                  <a:srgbClr val="333333"/>
                </a:solidFill>
                <a:effectLst>
                  <a:outerShdw blurRad="38100" dist="38100" dir="2700000" algn="tl">
                    <a:srgbClr val="000000"/>
                  </a:outerShdw>
                </a:effectLst>
                <a:latin typeface="Times New Roman" pitchFamily="18" charset="0"/>
              </a:rPr>
              <a:t>) ili</a:t>
            </a:r>
          </a:p>
          <a:p>
            <a:endParaRPr lang="sr-Latn-CS" altLang="sr-Latn-RS" b="1" dirty="0">
              <a:solidFill>
                <a:srgbClr val="333333"/>
              </a:solidFill>
              <a:effectLst>
                <a:outerShdw blurRad="38100" dist="38100" dir="2700000" algn="tl">
                  <a:srgbClr val="000000"/>
                </a:outerShdw>
              </a:effectLst>
              <a:latin typeface="Times New Roman" pitchFamily="18" charset="0"/>
            </a:endParaRPr>
          </a:p>
          <a:p>
            <a:r>
              <a:rPr lang="sr-Latn-CS" altLang="sr-Latn-RS" b="1" dirty="0">
                <a:solidFill>
                  <a:srgbClr val="333333"/>
                </a:solidFill>
                <a:effectLst>
                  <a:outerShdw blurRad="38100" dist="38100" dir="2700000" algn="tl">
                    <a:srgbClr val="000000"/>
                  </a:outerShdw>
                </a:effectLst>
                <a:latin typeface="Times New Roman" pitchFamily="18" charset="0"/>
              </a:rPr>
              <a:t>               - </a:t>
            </a:r>
            <a:r>
              <a:rPr lang="sr-Latn-CS" altLang="sr-Latn-RS" b="1" dirty="0">
                <a:solidFill>
                  <a:srgbClr val="FF0066"/>
                </a:solidFill>
                <a:effectLst>
                  <a:outerShdw blurRad="38100" dist="38100" dir="2700000" algn="tl">
                    <a:srgbClr val="000000"/>
                  </a:outerShdw>
                </a:effectLst>
                <a:latin typeface="Times New Roman" pitchFamily="18" charset="0"/>
              </a:rPr>
              <a:t>eksterni ligandi</a:t>
            </a:r>
            <a:r>
              <a:rPr lang="sr-Latn-CS" altLang="sr-Latn-RS" b="1" dirty="0">
                <a:solidFill>
                  <a:srgbClr val="333333"/>
                </a:solidFill>
                <a:effectLst>
                  <a:outerShdw blurRad="38100" dist="38100" dir="2700000" algn="tl">
                    <a:srgbClr val="000000"/>
                  </a:outerShdw>
                </a:effectLst>
                <a:latin typeface="Times New Roman" pitchFamily="18" charset="0"/>
              </a:rPr>
              <a:t> (CO, CN</a:t>
            </a:r>
            <a:r>
              <a:rPr lang="sr-Latn-CS" altLang="sr-Latn-RS" b="1" baseline="30000" dirty="0">
                <a:solidFill>
                  <a:srgbClr val="333333"/>
                </a:solidFill>
                <a:effectLst>
                  <a:outerShdw blurRad="38100" dist="38100" dir="2700000" algn="tl">
                    <a:srgbClr val="000000"/>
                  </a:outerShdw>
                </a:effectLst>
                <a:latin typeface="Times New Roman" pitchFamily="18" charset="0"/>
              </a:rPr>
              <a:t>-</a:t>
            </a:r>
            <a:r>
              <a:rPr lang="sr-Latn-CS" altLang="sr-Latn-RS" b="1" dirty="0">
                <a:solidFill>
                  <a:srgbClr val="333333"/>
                </a:solidFill>
                <a:effectLst>
                  <a:outerShdw blurRad="38100" dist="38100" dir="2700000" algn="tl">
                    <a:srgbClr val="000000"/>
                  </a:outerShdw>
                </a:effectLst>
                <a:latin typeface="Times New Roman" pitchFamily="18" charset="0"/>
              </a:rPr>
              <a:t>, mogu da</a:t>
            </a:r>
          </a:p>
          <a:p>
            <a:r>
              <a:rPr lang="sr-Latn-CS" altLang="sr-Latn-RS" b="1" dirty="0">
                <a:solidFill>
                  <a:srgbClr val="333333"/>
                </a:solidFill>
                <a:effectLst>
                  <a:outerShdw blurRad="38100" dist="38100" dir="2700000" algn="tl">
                    <a:srgbClr val="000000"/>
                  </a:outerShdw>
                </a:effectLst>
                <a:latin typeface="Times New Roman" pitchFamily="18" charset="0"/>
              </a:rPr>
              <a:t>                 inaktiviraju proteine)</a:t>
            </a:r>
          </a:p>
        </p:txBody>
      </p:sp>
      <p:sp>
        <p:nvSpPr>
          <p:cNvPr id="721926" name="Rectangle 6"/>
          <p:cNvSpPr>
            <a:spLocks noChangeArrowheads="1"/>
          </p:cNvSpPr>
          <p:nvPr/>
        </p:nvSpPr>
        <p:spPr bwMode="auto">
          <a:xfrm>
            <a:off x="0" y="2157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sr-Latn-RS"/>
          </a:p>
        </p:txBody>
      </p:sp>
      <p:sp>
        <p:nvSpPr>
          <p:cNvPr id="721927" name="Rectangle 7"/>
          <p:cNvSpPr>
            <a:spLocks noChangeArrowheads="1"/>
          </p:cNvSpPr>
          <p:nvPr/>
        </p:nvSpPr>
        <p:spPr bwMode="auto">
          <a:xfrm>
            <a:off x="2344978" y="5514688"/>
            <a:ext cx="385714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en-US" altLang="sr-Latn-RS" sz="1600" b="1" dirty="0" err="1">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Shematski</a:t>
            </a:r>
            <a:r>
              <a:rPr lang="en-US" altLang="sr-Latn-RS" sz="1600" b="1" dirty="0">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 </a:t>
            </a:r>
            <a:r>
              <a:rPr lang="en-US" altLang="sr-Latn-RS" sz="1600" b="1" dirty="0" err="1">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prikaz</a:t>
            </a:r>
            <a:r>
              <a:rPr lang="en-US" altLang="sr-Latn-RS" sz="1600" b="1" dirty="0">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 t</a:t>
            </a:r>
            <a:r>
              <a:rPr lang="en-GB" altLang="sr-Latn-RS" sz="1600" b="1" dirty="0" err="1">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etragonalne</a:t>
            </a:r>
            <a:r>
              <a:rPr lang="en-GB" altLang="sr-Latn-RS" sz="1600" b="1" dirty="0">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  </a:t>
            </a:r>
            <a:r>
              <a:rPr lang="en-GB" altLang="sr-Latn-RS" sz="1600" b="1" dirty="0" err="1">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distorzije</a:t>
            </a:r>
            <a:r>
              <a:rPr lang="en-GB" altLang="sr-Latn-RS" sz="1600" b="1" dirty="0">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 </a:t>
            </a:r>
            <a:endParaRPr lang="en-US" altLang="sr-Latn-RS" sz="1600" b="1" dirty="0">
              <a:solidFill>
                <a:schemeClr val="tx1">
                  <a:lumMod val="85000"/>
                  <a:lumOff val="15000"/>
                </a:schemeClr>
              </a:solidFill>
              <a:effectLst>
                <a:outerShdw blurRad="38100" dist="38100" dir="2700000" algn="tl">
                  <a:srgbClr val="000000"/>
                </a:outerShdw>
              </a:effectLst>
              <a:latin typeface="Times New Roman" pitchFamily="18" charset="0"/>
            </a:endParaRPr>
          </a:p>
          <a:p>
            <a:pPr algn="ctr" eaLnBrk="0" hangingPunct="0"/>
            <a:r>
              <a:rPr lang="en-GB" altLang="sr-Latn-RS" sz="1600" b="1" dirty="0">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 </a:t>
            </a:r>
            <a:r>
              <a:rPr lang="en-GB" altLang="sr-Latn-RS" sz="1600" b="1" dirty="0" err="1">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oktaedarske</a:t>
            </a:r>
            <a:r>
              <a:rPr lang="en-GB" altLang="sr-Latn-RS" sz="1600" b="1" dirty="0">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 </a:t>
            </a:r>
            <a:r>
              <a:rPr lang="en-GB" altLang="sr-Latn-RS" sz="1600" b="1" dirty="0" err="1">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simetrije</a:t>
            </a:r>
            <a:r>
              <a:rPr lang="en-GB" altLang="sr-Latn-RS" sz="1600" b="1" dirty="0">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 </a:t>
            </a:r>
            <a:r>
              <a:rPr lang="en-US" altLang="sr-Latn-RS" sz="1600" b="1" dirty="0">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hem </a:t>
            </a:r>
            <a:r>
              <a:rPr lang="en-US" altLang="sr-Latn-RS" sz="1600" b="1" dirty="0" err="1">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rPr>
              <a:t>hromofore</a:t>
            </a:r>
            <a:endParaRPr lang="en-US" altLang="sr-Latn-RS" sz="16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pic>
        <p:nvPicPr>
          <p:cNvPr id="72192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4191000"/>
            <a:ext cx="1849438" cy="223837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721936"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685800"/>
            <a:ext cx="3505200" cy="25908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21937" name="Line 17"/>
          <p:cNvSpPr>
            <a:spLocks noChangeShapeType="1"/>
          </p:cNvSpPr>
          <p:nvPr/>
        </p:nvSpPr>
        <p:spPr bwMode="auto">
          <a:xfrm>
            <a:off x="7086600" y="1066800"/>
            <a:ext cx="0" cy="76200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21939" name="Line 19"/>
          <p:cNvSpPr>
            <a:spLocks noChangeShapeType="1"/>
          </p:cNvSpPr>
          <p:nvPr/>
        </p:nvSpPr>
        <p:spPr bwMode="auto">
          <a:xfrm>
            <a:off x="7086600" y="2133600"/>
            <a:ext cx="0" cy="76200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21940" name="Line 20"/>
          <p:cNvSpPr>
            <a:spLocks noChangeShapeType="1"/>
          </p:cNvSpPr>
          <p:nvPr/>
        </p:nvSpPr>
        <p:spPr bwMode="auto">
          <a:xfrm flipV="1">
            <a:off x="7315200" y="1600200"/>
            <a:ext cx="1143000" cy="304800"/>
          </a:xfrm>
          <a:prstGeom prst="line">
            <a:avLst/>
          </a:prstGeom>
          <a:noFill/>
          <a:ln w="349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21946" name="Line 26"/>
          <p:cNvSpPr>
            <a:spLocks noChangeShapeType="1"/>
          </p:cNvSpPr>
          <p:nvPr/>
        </p:nvSpPr>
        <p:spPr bwMode="auto">
          <a:xfrm flipV="1">
            <a:off x="5638800" y="2057400"/>
            <a:ext cx="1219200" cy="381000"/>
          </a:xfrm>
          <a:prstGeom prst="line">
            <a:avLst/>
          </a:prstGeom>
          <a:noFill/>
          <a:ln w="349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21948" name="Line 28"/>
          <p:cNvSpPr>
            <a:spLocks noChangeShapeType="1"/>
          </p:cNvSpPr>
          <p:nvPr/>
        </p:nvSpPr>
        <p:spPr bwMode="auto">
          <a:xfrm>
            <a:off x="6629400" y="1524000"/>
            <a:ext cx="304800" cy="304800"/>
          </a:xfrm>
          <a:prstGeom prst="line">
            <a:avLst/>
          </a:prstGeom>
          <a:noFill/>
          <a:ln w="38100">
            <a:solidFill>
              <a:srgbClr val="00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21949" name="Line 29"/>
          <p:cNvSpPr>
            <a:spLocks noChangeShapeType="1"/>
          </p:cNvSpPr>
          <p:nvPr/>
        </p:nvSpPr>
        <p:spPr bwMode="auto">
          <a:xfrm>
            <a:off x="6705600" y="1600200"/>
            <a:ext cx="304800" cy="304800"/>
          </a:xfrm>
          <a:prstGeom prst="line">
            <a:avLst/>
          </a:prstGeom>
          <a:noFill/>
          <a:ln w="38100">
            <a:solidFill>
              <a:srgbClr val="00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21950" name="Line 30"/>
          <p:cNvSpPr>
            <a:spLocks noChangeShapeType="1"/>
          </p:cNvSpPr>
          <p:nvPr/>
        </p:nvSpPr>
        <p:spPr bwMode="auto">
          <a:xfrm>
            <a:off x="7239000" y="2133600"/>
            <a:ext cx="304800" cy="304800"/>
          </a:xfrm>
          <a:prstGeom prst="line">
            <a:avLst/>
          </a:prstGeom>
          <a:noFill/>
          <a:ln w="38100">
            <a:solidFill>
              <a:srgbClr val="00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946" name="Rectangle 2"/>
          <p:cNvSpPr>
            <a:spLocks noGrp="1" noChangeArrowheads="1"/>
          </p:cNvSpPr>
          <p:nvPr>
            <p:ph type="body" idx="1"/>
          </p:nvPr>
        </p:nvSpPr>
        <p:spPr>
          <a:xfrm>
            <a:off x="228600" y="304800"/>
            <a:ext cx="3962400" cy="5943600"/>
          </a:xfrm>
        </p:spPr>
        <p:txBody>
          <a:bodyPr/>
          <a:lstStyle/>
          <a:p>
            <a:pPr>
              <a:lnSpc>
                <a:spcPct val="80000"/>
              </a:lnSpc>
              <a:buFont typeface="Wingdings" panose="05000000000000000000" pitchFamily="2" charset="2"/>
              <a:buChar char="Ø"/>
            </a:pP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oksidaciono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i spinsko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stanje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centralnog  atoma Fe igraju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važnu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ulogu u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interpretaciji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RR spektra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hema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(utiču na  veličinu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atoma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vezanog za  tetrapirolski  prsten)</a:t>
            </a:r>
          </a:p>
          <a:p>
            <a:pPr>
              <a:lnSpc>
                <a:spcPct val="80000"/>
              </a:lnSpc>
              <a:buFont typeface="Wingdings" panose="05000000000000000000" pitchFamily="2" charset="2"/>
              <a:buChar char="Ø"/>
            </a:pPr>
            <a:endPar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oksidaciona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stanja gvožđa Fe</a:t>
            </a:r>
            <a:r>
              <a:rPr lang="sr-Latn-CS" altLang="sr-Latn-RS" sz="2000" b="1" baseline="30000" dirty="0">
                <a:solidFill>
                  <a:schemeClr val="tx1">
                    <a:lumMod val="85000"/>
                    <a:lumOff val="15000"/>
                  </a:schemeClr>
                </a:solidFill>
                <a:effectLst>
                  <a:outerShdw blurRad="38100" dist="38100" dir="2700000" algn="tl">
                    <a:srgbClr val="000000"/>
                  </a:outerShdw>
                </a:effectLst>
                <a:latin typeface="Times New Roman" pitchFamily="18" charset="0"/>
              </a:rPr>
              <a:t>2+</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 i Fe</a:t>
            </a:r>
            <a:r>
              <a:rPr lang="sr-Latn-CS" altLang="sr-Latn-RS" sz="2000" b="1" baseline="30000" dirty="0">
                <a:solidFill>
                  <a:schemeClr val="tx1">
                    <a:lumMod val="85000"/>
                    <a:lumOff val="15000"/>
                  </a:schemeClr>
                </a:solidFill>
                <a:effectLst>
                  <a:outerShdw blurRad="38100" dist="38100" dir="2700000" algn="tl">
                    <a:srgbClr val="000000"/>
                  </a:outerShdw>
                </a:effectLst>
                <a:latin typeface="Times New Roman" pitchFamily="18" charset="0"/>
              </a:rPr>
              <a:t>3+</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su stabilna u vodenim rastvorima</a:t>
            </a:r>
          </a:p>
          <a:p>
            <a:pPr>
              <a:lnSpc>
                <a:spcPct val="80000"/>
              </a:lnSpc>
              <a:buFont typeface="Wingdings" panose="05000000000000000000" pitchFamily="2" charset="2"/>
              <a:buChar char="Ø"/>
            </a:pPr>
            <a:endPar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kada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se Fe</a:t>
            </a:r>
            <a:r>
              <a:rPr lang="sr-Latn-CS" altLang="sr-Latn-RS" sz="2000" b="1" baseline="30000" dirty="0">
                <a:solidFill>
                  <a:schemeClr val="tx1">
                    <a:lumMod val="85000"/>
                    <a:lumOff val="15000"/>
                  </a:schemeClr>
                </a:solidFill>
                <a:effectLst>
                  <a:outerShdw blurRad="38100" dist="38100" dir="2700000" algn="tl">
                    <a:srgbClr val="000000"/>
                  </a:outerShdw>
                </a:effectLst>
                <a:latin typeface="Times New Roman" pitchFamily="18" charset="0"/>
              </a:rPr>
              <a:t>2+</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 i Fe</a:t>
            </a:r>
            <a:r>
              <a:rPr lang="sr-Latn-CS" altLang="sr-Latn-RS" sz="2000" b="1" baseline="30000" dirty="0">
                <a:solidFill>
                  <a:schemeClr val="tx1">
                    <a:lumMod val="85000"/>
                    <a:lumOff val="15000"/>
                  </a:schemeClr>
                </a:solidFill>
                <a:effectLst>
                  <a:outerShdw blurRad="38100" dist="38100" dir="2700000" algn="tl">
                    <a:srgbClr val="000000"/>
                  </a:outerShdw>
                </a:effectLst>
                <a:latin typeface="Times New Roman" pitchFamily="18" charset="0"/>
              </a:rPr>
              <a:t>3+</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 nalaze u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neperturbovanoj sredini svih pet 3d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orbitala su iste energije, odnosno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degenerisane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su</a:t>
            </a:r>
          </a:p>
          <a:p>
            <a:pPr>
              <a:lnSpc>
                <a:spcPct val="80000"/>
              </a:lnSpc>
              <a:buFont typeface="Wingdings" panose="05000000000000000000" pitchFamily="2" charset="2"/>
              <a:buChar char="Ø"/>
            </a:pPr>
            <a:endPar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međutim</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 u biološkim sistemima, </a:t>
            </a:r>
            <a:r>
              <a:rPr lang="sr-Latn-CS" altLang="sr-Latn-RS" sz="2000"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2000" b="1" dirty="0">
                <a:solidFill>
                  <a:schemeClr val="tx1">
                    <a:lumMod val="85000"/>
                    <a:lumOff val="15000"/>
                  </a:schemeClr>
                </a:solidFill>
                <a:effectLst>
                  <a:outerShdw blurRad="38100" dist="38100" dir="2700000" algn="tl">
                    <a:srgbClr val="000000"/>
                  </a:outerShdw>
                </a:effectLst>
                <a:latin typeface="Times New Roman" pitchFamily="18" charset="0"/>
              </a:rPr>
              <a:t>atomi gvožđa  su  okruženi </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ligandima koji  uklanjaju </a:t>
            </a:r>
            <a:r>
              <a:rPr lang="sr-Latn-CS" altLang="sr-Latn-RS" sz="2000" b="1" dirty="0" smtClean="0">
                <a:solidFill>
                  <a:srgbClr val="FF0066"/>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degeneraciju 3d orbitala</a:t>
            </a:r>
            <a:endPar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endParaRPr>
          </a:p>
          <a:p>
            <a:pPr marL="0" indent="0">
              <a:lnSpc>
                <a:spcPct val="80000"/>
              </a:lnSpc>
              <a:buFontTx/>
              <a:buNone/>
            </a:pP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marL="0" indent="0" algn="just">
              <a:lnSpc>
                <a:spcPct val="80000"/>
              </a:lnSpc>
              <a:buFontTx/>
              <a:buNone/>
            </a:pPr>
            <a:endParaRPr lang="en-US" altLang="sr-Latn-RS" sz="2000" dirty="0">
              <a:effectLst>
                <a:outerShdw blurRad="38100" dist="38100" dir="2700000" algn="tl">
                  <a:srgbClr val="FFFFFF"/>
                </a:outerShdw>
              </a:effectLst>
              <a:latin typeface="Times New Roman" pitchFamily="18" charset="0"/>
            </a:endParaRPr>
          </a:p>
        </p:txBody>
      </p:sp>
      <p:sp>
        <p:nvSpPr>
          <p:cNvPr id="722947" name="Rectangle 3"/>
          <p:cNvSpPr>
            <a:spLocks noChangeArrowheads="1"/>
          </p:cNvSpPr>
          <p:nvPr/>
        </p:nvSpPr>
        <p:spPr bwMode="auto">
          <a:xfrm>
            <a:off x="4724400" y="3276600"/>
            <a:ext cx="3657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 degenerisane 3d orbitale atoma gvožđa</a:t>
            </a:r>
            <a:endParaRPr lang="sr-Latn-CS" altLang="sr-Latn-RS" sz="14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pic>
        <p:nvPicPr>
          <p:cNvPr id="72295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9484" y="1483659"/>
            <a:ext cx="3930445" cy="15621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22955" name="Rectangle 11"/>
          <p:cNvSpPr>
            <a:spLocks noChangeArrowheads="1"/>
          </p:cNvSpPr>
          <p:nvPr/>
        </p:nvSpPr>
        <p:spPr bwMode="auto">
          <a:xfrm>
            <a:off x="7848600" y="2209800"/>
            <a:ext cx="3873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sz="1600">
                <a:solidFill>
                  <a:srgbClr val="FF0066"/>
                </a:solidFill>
                <a:effectLst>
                  <a:outerShdw blurRad="38100" dist="38100" dir="2700000" algn="tl">
                    <a:srgbClr val="000000"/>
                  </a:outerShdw>
                </a:effectLst>
                <a:latin typeface="Times New Roman" pitchFamily="18" charset="0"/>
              </a:rPr>
              <a:t>3d</a:t>
            </a:r>
            <a:endParaRPr lang="en-US" altLang="sr-Latn-RS" sz="1600">
              <a:solidFill>
                <a:srgbClr val="FF0066"/>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3970" name="Picture 50"/>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3024692" y="381000"/>
            <a:ext cx="5608320" cy="3657600"/>
          </a:xfrm>
          <a:noFill/>
          <a:ln/>
          <a:effectLst>
            <a:glow rad="228600">
              <a:schemeClr val="accent4">
                <a:satMod val="175000"/>
                <a:alpha val="40000"/>
              </a:schemeClr>
            </a:glow>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3971" name="Rectangle 3"/>
          <p:cNvSpPr>
            <a:spLocks noChangeArrowheads="1"/>
          </p:cNvSpPr>
          <p:nvPr/>
        </p:nvSpPr>
        <p:spPr bwMode="auto">
          <a:xfrm>
            <a:off x="457200" y="1752600"/>
            <a:ext cx="2438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uklanjanje degeneracije 3d orbitala pod dejstvom oktaedarskog ligandnog polja jačine Δ</a:t>
            </a:r>
          </a:p>
        </p:txBody>
      </p:sp>
      <p:sp>
        <p:nvSpPr>
          <p:cNvPr id="723972" name="Rectangle 4"/>
          <p:cNvSpPr>
            <a:spLocks noChangeArrowheads="1"/>
          </p:cNvSpPr>
          <p:nvPr/>
        </p:nvSpPr>
        <p:spPr bwMode="auto">
          <a:xfrm>
            <a:off x="457200" y="4267200"/>
            <a:ext cx="81534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buFont typeface="Wingdings" panose="05000000000000000000" pitchFamily="2" charset="2"/>
              <a:buChar char="Ø"/>
            </a:pPr>
            <a:r>
              <a:rPr lang="sr-Latn-C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pod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dejstvom liganada (oktaedarskog ligandnog polja, kakvo  je u hemima) ukida se  </a:t>
            </a:r>
            <a:r>
              <a:rPr lang="sr-Latn-C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degeneracija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3d orbitala i one se dele na  dve diskretne  grupe, i to:</a:t>
            </a:r>
          </a:p>
          <a:p>
            <a:pPr marL="285750" indent="-285750">
              <a:buFont typeface="Wingdings" panose="05000000000000000000" pitchFamily="2" charset="2"/>
              <a:buChar char="Ø"/>
            </a:pPr>
            <a:endPar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a:p>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 grupu od tri orbitale niže energije i </a:t>
            </a:r>
          </a:p>
          <a:p>
            <a:pPr marL="285750" indent="-285750">
              <a:buFont typeface="Wingdings" panose="05000000000000000000" pitchFamily="2" charset="2"/>
              <a:buChar char="Ø"/>
            </a:pPr>
            <a:endPar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endParaRPr>
          </a:p>
          <a:p>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 grupu od dve orbitale više energije, pri čemu je rastojanje između ovih</a:t>
            </a:r>
          </a:p>
          <a:p>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b="1" dirty="0" smtClean="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grupa određeno </a:t>
            </a:r>
            <a:r>
              <a:rPr lang="sr-Latn-CS" altLang="sr-Latn-RS" b="1" dirty="0">
                <a:solidFill>
                  <a:srgbClr val="FF0066"/>
                </a:solidFill>
                <a:effectLst>
                  <a:outerShdw blurRad="38100" dist="38100" dir="2700000" algn="tl">
                    <a:srgbClr val="000000"/>
                  </a:outerShdw>
                </a:effectLst>
                <a:latin typeface="Times New Roman" pitchFamily="18" charset="0"/>
              </a:rPr>
              <a:t>energijom ligandnog polja, </a:t>
            </a:r>
            <a:r>
              <a:rPr lang="el-GR" altLang="sr-Latn-RS" b="1" dirty="0">
                <a:solidFill>
                  <a:srgbClr val="FF0066"/>
                </a:solidFill>
                <a:effectLst>
                  <a:outerShdw blurRad="38100" dist="38100" dir="2700000" algn="tl">
                    <a:srgbClr val="000000"/>
                  </a:outerShdw>
                </a:effectLst>
                <a:latin typeface="Times New Roman" pitchFamily="18" charset="0"/>
                <a:cs typeface="Times New Roman" pitchFamily="18" charset="0"/>
              </a:rPr>
              <a:t>Δ</a:t>
            </a:r>
            <a:r>
              <a:rPr lang="sr-Latn-CS" altLang="sr-Latn-RS" b="1" dirty="0">
                <a:solidFill>
                  <a:srgbClr val="FF0066"/>
                </a:solidFill>
                <a:effectLst>
                  <a:outerShdw blurRad="38100" dist="38100" dir="2700000" algn="tl">
                    <a:srgbClr val="000000"/>
                  </a:outerShdw>
                </a:effectLst>
                <a:latin typeface="Times New Roman" pitchFamily="18" charset="0"/>
              </a:rPr>
              <a:t> </a:t>
            </a:r>
            <a:endParaRPr lang="en-US" altLang="sr-Latn-RS" b="1" dirty="0">
              <a:solidFill>
                <a:srgbClr val="FF0066"/>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4" name="Rectangle 2"/>
          <p:cNvSpPr>
            <a:spLocks noChangeArrowheads="1"/>
          </p:cNvSpPr>
          <p:nvPr/>
        </p:nvSpPr>
        <p:spPr bwMode="auto">
          <a:xfrm>
            <a:off x="1905000" y="4369226"/>
            <a:ext cx="2286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visoko spinsko stanje atoma gvožđa (S=5/2)</a:t>
            </a:r>
          </a:p>
          <a:p>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sym typeface="Symbol" pitchFamily="18" charset="2"/>
              </a:rPr>
              <a:t>  Ep</a:t>
            </a:r>
          </a:p>
        </p:txBody>
      </p:sp>
      <p:sp>
        <p:nvSpPr>
          <p:cNvPr id="724995" name="Rectangle 3"/>
          <p:cNvSpPr>
            <a:spLocks noChangeArrowheads="1"/>
          </p:cNvSpPr>
          <p:nvPr/>
        </p:nvSpPr>
        <p:spPr bwMode="auto">
          <a:xfrm>
            <a:off x="4589929" y="4353837"/>
            <a:ext cx="236220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sr-Latn-CS" altLang="sr-Latn-RS" b="1" dirty="0">
                <a:solidFill>
                  <a:schemeClr val="tx1">
                    <a:lumMod val="85000"/>
                    <a:lumOff val="15000"/>
                  </a:schemeClr>
                </a:solidFill>
                <a:effectLst>
                  <a:outerShdw blurRad="38100" dist="38100" dir="2700000" algn="tl">
                    <a:srgbClr val="000000"/>
                  </a:outerShdw>
                </a:effectLst>
                <a:latin typeface="Times New Roman" pitchFamily="18" charset="0"/>
              </a:rPr>
              <a:t> nisko</a:t>
            </a:r>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 spinsko stanje atoma gvožđa (S=1/2)</a:t>
            </a:r>
          </a:p>
          <a:p>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 </a:t>
            </a:r>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sym typeface="Symbol" pitchFamily="18" charset="2"/>
              </a:rPr>
              <a:t> </a:t>
            </a:r>
            <a:r>
              <a:rPr lang="en-US" altLang="sr-Latn-RS" sz="1600" b="1" dirty="0">
                <a:solidFill>
                  <a:schemeClr val="tx1">
                    <a:lumMod val="85000"/>
                    <a:lumOff val="15000"/>
                  </a:schemeClr>
                </a:solidFill>
                <a:effectLst>
                  <a:outerShdw blurRad="38100" dist="38100" dir="2700000" algn="tl">
                    <a:srgbClr val="000000"/>
                  </a:outerShdw>
                </a:effectLst>
                <a:latin typeface="Times New Roman" pitchFamily="18" charset="0"/>
                <a:cs typeface="Times New Roman" pitchFamily="18" charset="0"/>
                <a:sym typeface="Symbol" pitchFamily="18" charset="2"/>
              </a:rPr>
              <a:t>&gt;</a:t>
            </a:r>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sym typeface="Symbol" pitchFamily="18" charset="2"/>
              </a:rPr>
              <a:t> Ep</a:t>
            </a:r>
          </a:p>
        </p:txBody>
      </p:sp>
      <p:sp>
        <p:nvSpPr>
          <p:cNvPr id="724996" name="Rectangle 4"/>
          <p:cNvSpPr>
            <a:spLocks noChangeArrowheads="1"/>
          </p:cNvSpPr>
          <p:nvPr/>
        </p:nvSpPr>
        <p:spPr bwMode="auto">
          <a:xfrm>
            <a:off x="304800" y="381000"/>
            <a:ext cx="7772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buFont typeface="Wingdings" panose="05000000000000000000" pitchFamily="2" charset="2"/>
              <a:buChar char="Ø"/>
            </a:pPr>
            <a:r>
              <a:rPr lang="sr-Latn-CS" altLang="sr-Latn-RS" dirty="0" smtClean="0">
                <a:solidFill>
                  <a:srgbClr val="333333"/>
                </a:solidFill>
                <a:effectLst>
                  <a:outerShdw blurRad="38100" dist="38100" dir="2700000" algn="tl">
                    <a:srgbClr val="000000"/>
                  </a:outerShdw>
                </a:effectLst>
                <a:latin typeface="Times New Roman" pitchFamily="18" charset="0"/>
              </a:rPr>
              <a:t>oba </a:t>
            </a:r>
            <a:r>
              <a:rPr lang="sr-Latn-CS" altLang="sr-Latn-RS" dirty="0">
                <a:solidFill>
                  <a:srgbClr val="333333"/>
                </a:solidFill>
                <a:effectLst>
                  <a:outerShdw blurRad="38100" dist="38100" dir="2700000" algn="tl">
                    <a:srgbClr val="000000"/>
                  </a:outerShdw>
                </a:effectLst>
                <a:latin typeface="Times New Roman" pitchFamily="18" charset="0"/>
              </a:rPr>
              <a:t>oksidaciona stanja gvožđa mogu da budu</a:t>
            </a:r>
            <a:r>
              <a:rPr lang="sr-Latn-CS" altLang="sr-Latn-RS" dirty="0">
                <a:effectLst>
                  <a:outerShdw blurRad="38100" dist="38100" dir="2700000" algn="tl">
                    <a:srgbClr val="FFFFFF"/>
                  </a:outerShdw>
                </a:effectLst>
                <a:latin typeface="Times New Roman" pitchFamily="18" charset="0"/>
              </a:rPr>
              <a:t> </a:t>
            </a:r>
            <a:r>
              <a:rPr lang="sr-Latn-CS" altLang="sr-Latn-RS" b="1" dirty="0">
                <a:solidFill>
                  <a:srgbClr val="FF0066"/>
                </a:solidFill>
                <a:effectLst>
                  <a:outerShdw blurRad="38100" dist="38100" dir="2700000" algn="tl">
                    <a:srgbClr val="000000"/>
                  </a:outerShdw>
                </a:effectLst>
                <a:latin typeface="Times New Roman" pitchFamily="18" charset="0"/>
              </a:rPr>
              <a:t>visoko (VS) (eng. HS - </a:t>
            </a:r>
            <a:r>
              <a:rPr lang="sr-Latn-CS" altLang="sr-Latn-RS" i="1" dirty="0">
                <a:solidFill>
                  <a:srgbClr val="FF0066"/>
                </a:solidFill>
                <a:effectLst>
                  <a:outerShdw blurRad="38100" dist="38100" dir="2700000" algn="tl">
                    <a:srgbClr val="000000"/>
                  </a:outerShdw>
                </a:effectLst>
                <a:latin typeface="Times New Roman" pitchFamily="18" charset="0"/>
              </a:rPr>
              <a:t>high spin</a:t>
            </a:r>
            <a:r>
              <a:rPr lang="sr-Latn-CS" altLang="sr-Latn-RS" b="1" dirty="0">
                <a:solidFill>
                  <a:srgbClr val="FF0066"/>
                </a:solidFill>
                <a:effectLst>
                  <a:outerShdw blurRad="38100" dist="38100" dir="2700000" algn="tl">
                    <a:srgbClr val="000000"/>
                  </a:outerShdw>
                </a:effectLst>
                <a:latin typeface="Times New Roman" pitchFamily="18" charset="0"/>
              </a:rPr>
              <a:t>) </a:t>
            </a:r>
            <a:r>
              <a:rPr lang="sr-Latn-CS" altLang="sr-Latn-RS" b="1" dirty="0" smtClean="0">
                <a:solidFill>
                  <a:srgbClr val="FF0066"/>
                </a:solidFill>
                <a:effectLst>
                  <a:outerShdw blurRad="38100" dist="38100" dir="2700000" algn="tl">
                    <a:srgbClr val="000000"/>
                  </a:outerShdw>
                </a:effectLst>
                <a:latin typeface="Times New Roman" pitchFamily="18" charset="0"/>
              </a:rPr>
              <a:t>ili </a:t>
            </a:r>
            <a:r>
              <a:rPr lang="sr-Latn-CS" altLang="sr-Latn-RS" b="1" dirty="0">
                <a:solidFill>
                  <a:srgbClr val="FF0066"/>
                </a:solidFill>
                <a:effectLst>
                  <a:outerShdw blurRad="38100" dist="38100" dir="2700000" algn="tl">
                    <a:srgbClr val="000000"/>
                  </a:outerShdw>
                </a:effectLst>
                <a:latin typeface="Times New Roman" pitchFamily="18" charset="0"/>
              </a:rPr>
              <a:t>nisko spinska (NS) (eng. LS </a:t>
            </a:r>
            <a:r>
              <a:rPr lang="sr-Latn-CS" altLang="sr-Latn-RS" i="1" dirty="0">
                <a:solidFill>
                  <a:srgbClr val="FF0066"/>
                </a:solidFill>
                <a:effectLst>
                  <a:outerShdw blurRad="38100" dist="38100" dir="2700000" algn="tl">
                    <a:srgbClr val="000000"/>
                  </a:outerShdw>
                </a:effectLst>
                <a:latin typeface="Times New Roman" pitchFamily="18" charset="0"/>
              </a:rPr>
              <a:t>- low spin</a:t>
            </a:r>
            <a:r>
              <a:rPr lang="sr-Latn-CS" altLang="sr-Latn-RS" b="1" dirty="0">
                <a:solidFill>
                  <a:srgbClr val="FF0066"/>
                </a:solidFill>
                <a:effectLst>
                  <a:outerShdw blurRad="38100" dist="38100" dir="2700000" algn="tl">
                    <a:srgbClr val="000000"/>
                  </a:outerShdw>
                </a:effectLst>
                <a:latin typeface="Times New Roman" pitchFamily="18" charset="0"/>
              </a:rPr>
              <a:t>) stanja</a:t>
            </a:r>
          </a:p>
        </p:txBody>
      </p:sp>
      <p:pic>
        <p:nvPicPr>
          <p:cNvPr id="72499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371600"/>
            <a:ext cx="2287588" cy="2857500"/>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99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371600"/>
            <a:ext cx="2286000" cy="28194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25000" name="Rectangle 8"/>
          <p:cNvSpPr>
            <a:spLocks noChangeArrowheads="1"/>
          </p:cNvSpPr>
          <p:nvPr/>
        </p:nvSpPr>
        <p:spPr bwMode="auto">
          <a:xfrm>
            <a:off x="762000" y="5359400"/>
            <a:ext cx="51943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dirty="0">
                <a:solidFill>
                  <a:schemeClr val="tx1">
                    <a:lumMod val="85000"/>
                    <a:lumOff val="15000"/>
                  </a:schemeClr>
                </a:solidFill>
                <a:effectLst>
                  <a:outerShdw blurRad="38100" dist="38100" dir="2700000" algn="tl">
                    <a:srgbClr val="000000"/>
                  </a:outerShdw>
                </a:effectLst>
                <a:latin typeface="Times New Roman" pitchFamily="18" charset="0"/>
                <a:sym typeface="Symbol" pitchFamily="18" charset="2"/>
              </a:rPr>
              <a:t> - energija ligandnog polja</a:t>
            </a:r>
          </a:p>
          <a:p>
            <a:r>
              <a:rPr lang="sr-Latn-CS" altLang="sr-Latn-RS" dirty="0">
                <a:solidFill>
                  <a:schemeClr val="tx1">
                    <a:lumMod val="85000"/>
                    <a:lumOff val="15000"/>
                  </a:schemeClr>
                </a:solidFill>
                <a:effectLst>
                  <a:outerShdw blurRad="38100" dist="38100" dir="2700000" algn="tl">
                    <a:srgbClr val="000000"/>
                  </a:outerShdw>
                </a:effectLst>
                <a:latin typeface="Times New Roman" pitchFamily="18" charset="0"/>
                <a:sym typeface="Symbol" pitchFamily="18" charset="2"/>
              </a:rPr>
              <a:t>Ep – energija potrebna za sparivanje spinova elektrona</a:t>
            </a:r>
          </a:p>
          <a:p>
            <a:endParaRPr lang="en-US" altLang="sr-Latn-RS" dirty="0">
              <a:solidFill>
                <a:schemeClr val="tx1">
                  <a:lumMod val="85000"/>
                  <a:lumOff val="15000"/>
                </a:schemeClr>
              </a:solidFill>
              <a:effectLst>
                <a:outerShdw blurRad="38100" dist="38100" dir="2700000" algn="tl">
                  <a:srgbClr val="000000"/>
                </a:outerShdw>
              </a:effectLst>
              <a:latin typeface="Times New Roman" pitchFamily="18" charset="0"/>
              <a:sym typeface="Symbol" pitchFamily="18" charset="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42" name="Rectangle 2"/>
          <p:cNvSpPr>
            <a:spLocks noGrp="1" noChangeArrowheads="1"/>
          </p:cNvSpPr>
          <p:nvPr>
            <p:ph type="body" idx="1"/>
          </p:nvPr>
        </p:nvSpPr>
        <p:spPr>
          <a:xfrm>
            <a:off x="228600" y="457200"/>
            <a:ext cx="8610600" cy="3276600"/>
          </a:xfrm>
        </p:spPr>
        <p:txBody>
          <a:bodyPr/>
          <a:lstStyle/>
          <a:p>
            <a:pPr>
              <a:lnSpc>
                <a:spcPct val="80000"/>
              </a:lnSpc>
              <a:buFont typeface="Wingdings" panose="05000000000000000000" pitchFamily="2" charset="2"/>
              <a:buChar char="Ø"/>
            </a:pPr>
            <a:r>
              <a:rPr lang="sr-Latn-CS" altLang="sr-Latn-RS" sz="2000" b="1" dirty="0" smtClean="0">
                <a:solidFill>
                  <a:srgbClr val="4D4D4D"/>
                </a:solidFill>
                <a:effectLst>
                  <a:outerShdw blurRad="38100" dist="38100" dir="2700000" algn="tl">
                    <a:srgbClr val="000000"/>
                  </a:outerShdw>
                </a:effectLst>
                <a:latin typeface="Times New Roman" pitchFamily="18" charset="0"/>
              </a:rPr>
              <a:t>atom </a:t>
            </a:r>
            <a:r>
              <a:rPr lang="sr-Latn-CS" altLang="sr-Latn-RS" sz="2000" b="1" dirty="0">
                <a:solidFill>
                  <a:srgbClr val="4D4D4D"/>
                </a:solidFill>
                <a:effectLst>
                  <a:outerShdw blurRad="38100" dist="38100" dir="2700000" algn="tl">
                    <a:srgbClr val="000000"/>
                  </a:outerShdw>
                </a:effectLst>
                <a:latin typeface="Times New Roman" pitchFamily="18" charset="0"/>
              </a:rPr>
              <a:t>gvožđa (Fe</a:t>
            </a:r>
            <a:r>
              <a:rPr lang="sr-Latn-CS" altLang="sr-Latn-RS" sz="2000" b="1" baseline="30000" dirty="0">
                <a:solidFill>
                  <a:srgbClr val="4D4D4D"/>
                </a:solidFill>
                <a:effectLst>
                  <a:outerShdw blurRad="38100" dist="38100" dir="2700000" algn="tl">
                    <a:srgbClr val="000000"/>
                  </a:outerShdw>
                </a:effectLst>
                <a:latin typeface="Times New Roman" pitchFamily="18" charset="0"/>
              </a:rPr>
              <a:t>2+ </a:t>
            </a:r>
            <a:r>
              <a:rPr lang="sr-Latn-CS" altLang="sr-Latn-RS" sz="2000" b="1" dirty="0">
                <a:solidFill>
                  <a:srgbClr val="4D4D4D"/>
                </a:solidFill>
                <a:effectLst>
                  <a:outerShdw blurRad="38100" dist="38100" dir="2700000" algn="tl">
                    <a:srgbClr val="000000"/>
                  </a:outerShdw>
                </a:effectLst>
                <a:latin typeface="Times New Roman" pitchFamily="18" charset="0"/>
              </a:rPr>
              <a:t>ili Fe</a:t>
            </a:r>
            <a:r>
              <a:rPr lang="sr-Latn-CS" altLang="sr-Latn-RS" sz="2000" b="1" baseline="30000" dirty="0">
                <a:solidFill>
                  <a:srgbClr val="4D4D4D"/>
                </a:solidFill>
                <a:effectLst>
                  <a:outerShdw blurRad="38100" dist="38100" dir="2700000" algn="tl">
                    <a:srgbClr val="000000"/>
                  </a:outerShdw>
                </a:effectLst>
                <a:latin typeface="Times New Roman" pitchFamily="18" charset="0"/>
              </a:rPr>
              <a:t>3+</a:t>
            </a:r>
            <a:r>
              <a:rPr lang="sr-Latn-CS" altLang="sr-Latn-RS" sz="2000" b="1" dirty="0">
                <a:solidFill>
                  <a:srgbClr val="4D4D4D"/>
                </a:solidFill>
                <a:effectLst>
                  <a:outerShdw blurRad="38100" dist="38100" dir="2700000" algn="tl">
                    <a:srgbClr val="000000"/>
                  </a:outerShdw>
                </a:effectLst>
                <a:latin typeface="Times New Roman" pitchFamily="18" charset="0"/>
              </a:rPr>
              <a:t>) u različitim spinskim stanjima je različite </a:t>
            </a:r>
          </a:p>
          <a:p>
            <a:pPr marL="0" indent="0">
              <a:lnSpc>
                <a:spcPct val="80000"/>
              </a:lnSpc>
              <a:buNone/>
            </a:pPr>
            <a:r>
              <a:rPr lang="sr-Latn-CS" altLang="sr-Latn-RS" sz="2000" b="1" dirty="0" smtClean="0">
                <a:solidFill>
                  <a:srgbClr val="4D4D4D"/>
                </a:solidFill>
                <a:effectLst>
                  <a:outerShdw blurRad="38100" dist="38100" dir="2700000" algn="tl">
                    <a:srgbClr val="000000"/>
                  </a:outerShdw>
                </a:effectLst>
                <a:latin typeface="Times New Roman" pitchFamily="18" charset="0"/>
              </a:rPr>
              <a:t>      </a:t>
            </a:r>
            <a:r>
              <a:rPr lang="sr-Latn-CS" altLang="sr-Latn-RS" sz="2000" b="1" dirty="0">
                <a:solidFill>
                  <a:srgbClr val="4D4D4D"/>
                </a:solidFill>
                <a:effectLst>
                  <a:outerShdw blurRad="38100" dist="38100" dir="2700000" algn="tl">
                    <a:srgbClr val="000000"/>
                  </a:outerShdw>
                </a:effectLst>
                <a:latin typeface="Times New Roman" pitchFamily="18" charset="0"/>
              </a:rPr>
              <a:t>veličine:</a:t>
            </a:r>
          </a:p>
          <a:p>
            <a:pPr>
              <a:lnSpc>
                <a:spcPct val="80000"/>
              </a:lnSpc>
              <a:buFontTx/>
              <a:buNone/>
            </a:pPr>
            <a:r>
              <a:rPr lang="sr-Latn-CS" altLang="sr-Latn-RS" sz="2000" b="1" dirty="0">
                <a:solidFill>
                  <a:srgbClr val="4D4D4D"/>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 u</a:t>
            </a:r>
            <a:r>
              <a:rPr lang="sr-Latn-CS" altLang="sr-Latn-RS" sz="2000" b="1" dirty="0">
                <a:solidFill>
                  <a:srgbClr val="4D4D4D"/>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NS stanju je manji</a:t>
            </a:r>
            <a:r>
              <a:rPr lang="sr-Latn-CS" altLang="sr-Latn-RS" dirty="0"/>
              <a:t> </a:t>
            </a:r>
            <a:r>
              <a:rPr lang="sr-Latn-CS" altLang="sr-Latn-RS" sz="2000" b="1" dirty="0">
                <a:solidFill>
                  <a:srgbClr val="4D4D4D"/>
                </a:solidFill>
                <a:effectLst>
                  <a:outerShdw blurRad="38100" dist="38100" dir="2700000" algn="tl">
                    <a:srgbClr val="000000"/>
                  </a:outerShdw>
                </a:effectLst>
                <a:latin typeface="Times New Roman" pitchFamily="18" charset="0"/>
              </a:rPr>
              <a:t>jer su dve najviše  orbitale  </a:t>
            </a:r>
          </a:p>
          <a:p>
            <a:pPr>
              <a:lnSpc>
                <a:spcPct val="80000"/>
              </a:lnSpc>
              <a:buFontTx/>
              <a:buNone/>
            </a:pPr>
            <a:r>
              <a:rPr lang="sr-Latn-CS" altLang="sr-Latn-RS" sz="2000" b="1" dirty="0">
                <a:solidFill>
                  <a:srgbClr val="4D4D4D"/>
                </a:solidFill>
                <a:effectLst>
                  <a:outerShdw blurRad="38100" dist="38100" dir="2700000" algn="tl">
                    <a:srgbClr val="000000"/>
                  </a:outerShdw>
                </a:effectLst>
                <a:latin typeface="Times New Roman" pitchFamily="18" charset="0"/>
              </a:rPr>
              <a:t>                   nepopunjene</a:t>
            </a:r>
          </a:p>
          <a:p>
            <a:pPr>
              <a:lnSpc>
                <a:spcPct val="80000"/>
              </a:lnSpc>
              <a:buFontTx/>
              <a:buNone/>
            </a:pPr>
            <a:r>
              <a:rPr lang="sr-Latn-CS" altLang="sr-Latn-RS" sz="2000" b="1" dirty="0">
                <a:solidFill>
                  <a:srgbClr val="FF0066"/>
                </a:solidFill>
                <a:effectLst>
                  <a:outerShdw blurRad="38100" dist="38100" dir="2700000" algn="tl">
                    <a:srgbClr val="000000"/>
                  </a:outerShdw>
                </a:effectLst>
                <a:latin typeface="Times New Roman" pitchFamily="18" charset="0"/>
              </a:rPr>
              <a:t>               - u VS stanju je veći</a:t>
            </a:r>
            <a:r>
              <a:rPr lang="sr-Latn-CS" altLang="sr-Latn-RS" dirty="0"/>
              <a:t> </a:t>
            </a:r>
            <a:r>
              <a:rPr lang="sr-Latn-CS" altLang="sr-Latn-RS" sz="2000" b="1" dirty="0">
                <a:solidFill>
                  <a:srgbClr val="4D4D4D"/>
                </a:solidFill>
                <a:effectLst>
                  <a:outerShdw blurRad="38100" dist="38100" dir="2700000" algn="tl">
                    <a:srgbClr val="000000"/>
                  </a:outerShdw>
                </a:effectLst>
                <a:latin typeface="Times New Roman" pitchFamily="18" charset="0"/>
              </a:rPr>
              <a:t>jer su dve najviše  orbitale popunjene</a:t>
            </a:r>
          </a:p>
          <a:p>
            <a:pPr>
              <a:lnSpc>
                <a:spcPct val="80000"/>
              </a:lnSpc>
              <a:buFontTx/>
              <a:buNone/>
            </a:pP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FF0066"/>
                </a:solidFill>
                <a:effectLst>
                  <a:outerShdw blurRad="38100" dist="38100" dir="2700000" algn="tl">
                    <a:srgbClr val="000000"/>
                  </a:outerShdw>
                </a:effectLst>
                <a:latin typeface="Times New Roman" pitchFamily="18" charset="0"/>
              </a:rPr>
              <a:t>promene </a:t>
            </a:r>
            <a:r>
              <a:rPr lang="sr-Latn-CS" altLang="sr-Latn-RS" sz="2000" b="1" dirty="0">
                <a:solidFill>
                  <a:srgbClr val="FF0066"/>
                </a:solidFill>
                <a:effectLst>
                  <a:outerShdw blurRad="38100" dist="38100" dir="2700000" algn="tl">
                    <a:srgbClr val="000000"/>
                  </a:outerShdw>
                </a:effectLst>
                <a:latin typeface="Times New Roman" pitchFamily="18" charset="0"/>
              </a:rPr>
              <a:t>u veličini atoma Fe jako utiču na </a:t>
            </a:r>
            <a:r>
              <a:rPr lang="sr-Latn-CS" altLang="sr-Latn-RS" sz="2000" b="1" dirty="0" smtClean="0">
                <a:solidFill>
                  <a:srgbClr val="FF0066"/>
                </a:solidFill>
                <a:effectLst>
                  <a:outerShdw blurRad="38100" dist="38100" dir="2700000" algn="tl">
                    <a:srgbClr val="000000"/>
                  </a:outerShdw>
                </a:effectLst>
                <a:latin typeface="Times New Roman" pitchFamily="18" charset="0"/>
              </a:rPr>
              <a:t>geometriju </a:t>
            </a:r>
            <a:r>
              <a:rPr lang="sr-Latn-CS" altLang="sr-Latn-RS" sz="2000" b="1" dirty="0">
                <a:solidFill>
                  <a:srgbClr val="FF0066"/>
                </a:solidFill>
                <a:effectLst>
                  <a:outerShdw blurRad="38100" dist="38100" dir="2700000" algn="tl">
                    <a:srgbClr val="000000"/>
                  </a:outerShdw>
                </a:effectLst>
                <a:latin typeface="Times New Roman" pitchFamily="18" charset="0"/>
              </a:rPr>
              <a:t>hromofore, sam dijametar tetrapirolskog prstena</a:t>
            </a:r>
            <a:endParaRPr lang="en-US" altLang="sr-Latn-RS" sz="2000" b="1" dirty="0">
              <a:solidFill>
                <a:srgbClr val="FF0066"/>
              </a:solidFill>
              <a:effectLst>
                <a:outerShdw blurRad="38100" dist="38100" dir="2700000" algn="tl">
                  <a:srgbClr val="000000"/>
                </a:outerShdw>
              </a:effectLst>
              <a:latin typeface="Times New Roman" pitchFamily="18" charset="0"/>
            </a:endParaRPr>
          </a:p>
        </p:txBody>
      </p:sp>
      <p:pic>
        <p:nvPicPr>
          <p:cNvPr id="7270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3810000"/>
            <a:ext cx="3048000" cy="15240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7270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581400"/>
            <a:ext cx="2943225" cy="183832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27045" name="Rectangle 5"/>
          <p:cNvSpPr>
            <a:spLocks noChangeArrowheads="1"/>
          </p:cNvSpPr>
          <p:nvPr/>
        </p:nvSpPr>
        <p:spPr bwMode="auto">
          <a:xfrm>
            <a:off x="1219200" y="5486400"/>
            <a:ext cx="30591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4D4D4D"/>
                </a:solidFill>
                <a:effectLst>
                  <a:outerShdw blurRad="38100" dist="38100" dir="2700000" algn="tl">
                    <a:srgbClr val="000000"/>
                  </a:outerShdw>
                </a:effectLst>
                <a:latin typeface="Times New Roman" pitchFamily="18" charset="0"/>
              </a:rPr>
              <a:t>NS stanje </a:t>
            </a:r>
          </a:p>
          <a:p>
            <a:r>
              <a:rPr lang="sr-Latn-CS" altLang="sr-Latn-RS" b="1">
                <a:solidFill>
                  <a:srgbClr val="4D4D4D"/>
                </a:solidFill>
                <a:effectLst>
                  <a:outerShdw blurRad="38100" dist="38100" dir="2700000" algn="tl">
                    <a:srgbClr val="000000"/>
                  </a:outerShdw>
                </a:effectLst>
                <a:latin typeface="Times New Roman" pitchFamily="18" charset="0"/>
              </a:rPr>
              <a:t>(</a:t>
            </a:r>
            <a:r>
              <a:rPr lang="sr-Latn-CS" altLang="sr-Latn-RS" b="1">
                <a:solidFill>
                  <a:srgbClr val="FF0066"/>
                </a:solidFill>
                <a:effectLst>
                  <a:outerShdw blurRad="38100" dist="38100" dir="2700000" algn="tl">
                    <a:srgbClr val="000000"/>
                  </a:outerShdw>
                </a:effectLst>
                <a:latin typeface="Times New Roman" pitchFamily="18" charset="0"/>
                <a:sym typeface="Symbol" pitchFamily="18" charset="2"/>
              </a:rPr>
              <a:t> </a:t>
            </a:r>
            <a:r>
              <a:rPr lang="sr-Latn-CS" altLang="sr-Latn-RS" b="1">
                <a:solidFill>
                  <a:srgbClr val="FF0066"/>
                </a:solidFill>
                <a:effectLst>
                  <a:outerShdw blurRad="38100" dist="38100" dir="2700000" algn="tl">
                    <a:srgbClr val="000000"/>
                  </a:outerShdw>
                </a:effectLst>
                <a:latin typeface="Times New Roman" pitchFamily="18" charset="0"/>
              </a:rPr>
              <a:t>1,9 </a:t>
            </a:r>
            <a:r>
              <a:rPr lang="en-US" altLang="sr-Latn-RS" b="1">
                <a:solidFill>
                  <a:srgbClr val="FF0066"/>
                </a:solidFill>
                <a:effectLst>
                  <a:outerShdw blurRad="38100" dist="38100" dir="2700000" algn="tl">
                    <a:srgbClr val="000000"/>
                  </a:outerShdw>
                </a:effectLst>
                <a:latin typeface="Times New Roman" pitchFamily="18" charset="0"/>
              </a:rPr>
              <a:t>Å</a:t>
            </a:r>
            <a:r>
              <a:rPr lang="sr-Latn-CS" altLang="sr-Latn-RS" b="1">
                <a:solidFill>
                  <a:srgbClr val="4D4D4D"/>
                </a:solidFill>
                <a:effectLst>
                  <a:outerShdw blurRad="38100" dist="38100" dir="2700000" algn="tl">
                    <a:srgbClr val="000000"/>
                  </a:outerShdw>
                </a:effectLst>
                <a:latin typeface="Times New Roman" pitchFamily="18" charset="0"/>
              </a:rPr>
              <a:t> je veličina atoma Fe)</a:t>
            </a:r>
            <a:endParaRPr lang="en-US" altLang="sr-Latn-RS" b="1">
              <a:solidFill>
                <a:srgbClr val="4D4D4D"/>
              </a:solidFill>
              <a:effectLst>
                <a:outerShdw blurRad="38100" dist="38100" dir="2700000" algn="tl">
                  <a:srgbClr val="000000"/>
                </a:outerShdw>
              </a:effectLst>
              <a:latin typeface="Times New Roman" pitchFamily="18" charset="0"/>
            </a:endParaRPr>
          </a:p>
        </p:txBody>
      </p:sp>
      <p:sp>
        <p:nvSpPr>
          <p:cNvPr id="727046" name="Rectangle 6"/>
          <p:cNvSpPr>
            <a:spLocks noChangeArrowheads="1"/>
          </p:cNvSpPr>
          <p:nvPr/>
        </p:nvSpPr>
        <p:spPr bwMode="auto">
          <a:xfrm>
            <a:off x="5334000" y="5486400"/>
            <a:ext cx="3211513" cy="125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2000" b="1">
                <a:solidFill>
                  <a:srgbClr val="4D4D4D"/>
                </a:solidFill>
                <a:effectLst>
                  <a:outerShdw blurRad="38100" dist="38100" dir="2700000" algn="tl">
                    <a:srgbClr val="000000"/>
                  </a:outerShdw>
                </a:effectLst>
                <a:latin typeface="Times New Roman" pitchFamily="18" charset="0"/>
              </a:rPr>
              <a:t>VS stanje </a:t>
            </a:r>
          </a:p>
          <a:p>
            <a:r>
              <a:rPr lang="sr-Latn-CS" altLang="sr-Latn-RS" b="1">
                <a:solidFill>
                  <a:srgbClr val="4D4D4D"/>
                </a:solidFill>
                <a:effectLst>
                  <a:outerShdw blurRad="38100" dist="38100" dir="2700000" algn="tl">
                    <a:srgbClr val="000000"/>
                  </a:outerShdw>
                </a:effectLst>
                <a:latin typeface="Times New Roman" pitchFamily="18" charset="0"/>
              </a:rPr>
              <a:t>(</a:t>
            </a:r>
            <a:r>
              <a:rPr lang="sr-Latn-CS" altLang="sr-Latn-RS" b="1">
                <a:solidFill>
                  <a:srgbClr val="FF0066"/>
                </a:solidFill>
                <a:effectLst>
                  <a:outerShdw blurRad="38100" dist="38100" dir="2700000" algn="tl">
                    <a:srgbClr val="000000"/>
                  </a:outerShdw>
                </a:effectLst>
                <a:latin typeface="Times New Roman" pitchFamily="18" charset="0"/>
                <a:sym typeface="Symbol" pitchFamily="18" charset="2"/>
              </a:rPr>
              <a:t> </a:t>
            </a:r>
            <a:r>
              <a:rPr lang="sr-Latn-CS" altLang="sr-Latn-RS" b="1">
                <a:solidFill>
                  <a:srgbClr val="FF0066"/>
                </a:solidFill>
                <a:effectLst>
                  <a:outerShdw blurRad="38100" dist="38100" dir="2700000" algn="tl">
                    <a:srgbClr val="000000"/>
                  </a:outerShdw>
                </a:effectLst>
                <a:latin typeface="Times New Roman" pitchFamily="18" charset="0"/>
              </a:rPr>
              <a:t>2,06 </a:t>
            </a:r>
            <a:r>
              <a:rPr lang="en-US" altLang="sr-Latn-RS" b="1">
                <a:solidFill>
                  <a:srgbClr val="FF0066"/>
                </a:solidFill>
                <a:effectLst>
                  <a:outerShdw blurRad="38100" dist="38100" dir="2700000" algn="tl">
                    <a:srgbClr val="000000"/>
                  </a:outerShdw>
                </a:effectLst>
                <a:latin typeface="Times New Roman" pitchFamily="18" charset="0"/>
              </a:rPr>
              <a:t>Å</a:t>
            </a:r>
            <a:r>
              <a:rPr lang="sr-Latn-CS" altLang="sr-Latn-RS" b="1">
                <a:solidFill>
                  <a:srgbClr val="4D4D4D"/>
                </a:solidFill>
                <a:effectLst>
                  <a:outerShdw blurRad="38100" dist="38100" dir="2700000" algn="tl">
                    <a:srgbClr val="000000"/>
                  </a:outerShdw>
                </a:effectLst>
                <a:latin typeface="Times New Roman" pitchFamily="18" charset="0"/>
              </a:rPr>
              <a:t> je veličina atoma Fe, </a:t>
            </a:r>
          </a:p>
          <a:p>
            <a:r>
              <a:rPr lang="sr-Latn-CS" altLang="sr-Latn-RS" b="1">
                <a:solidFill>
                  <a:srgbClr val="4D4D4D"/>
                </a:solidFill>
                <a:effectLst>
                  <a:outerShdw blurRad="38100" dist="38100" dir="2700000" algn="tl">
                    <a:srgbClr val="000000"/>
                  </a:outerShdw>
                </a:effectLst>
                <a:latin typeface="Times New Roman" pitchFamily="18" charset="0"/>
              </a:rPr>
              <a:t>“leži” iznad ravni prstena</a:t>
            </a:r>
            <a:endParaRPr lang="en-US" altLang="sr-Latn-RS" b="1">
              <a:solidFill>
                <a:srgbClr val="4D4D4D"/>
              </a:solidFill>
              <a:effectLst>
                <a:outerShdw blurRad="38100" dist="38100" dir="2700000" algn="tl">
                  <a:srgbClr val="000000"/>
                </a:outerShdw>
              </a:effectLst>
              <a:latin typeface="Times New Roman" pitchFamily="18" charset="0"/>
            </a:endParaRPr>
          </a:p>
          <a:p>
            <a:endParaRPr lang="en-US" altLang="sr-Latn-RS" sz="2000" b="1">
              <a:solidFill>
                <a:srgbClr val="4D4D4D"/>
              </a:solidFill>
              <a:effectLst>
                <a:outerShdw blurRad="38100" dist="38100" dir="2700000" algn="tl">
                  <a:srgbClr val="000000"/>
                </a:outerShdw>
              </a:effectLst>
              <a:latin typeface="Times New Roman" pitchFamily="18" charset="0"/>
            </a:endParaRPr>
          </a:p>
        </p:txBody>
      </p:sp>
      <p:sp>
        <p:nvSpPr>
          <p:cNvPr id="727060" name="AutoShape 20"/>
          <p:cNvSpPr>
            <a:spLocks noChangeArrowheads="1"/>
          </p:cNvSpPr>
          <p:nvPr/>
        </p:nvSpPr>
        <p:spPr bwMode="auto">
          <a:xfrm>
            <a:off x="6934200" y="152400"/>
            <a:ext cx="1676400" cy="1828800"/>
          </a:xfrm>
          <a:prstGeom prst="wedgeRectCallout">
            <a:avLst>
              <a:gd name="adj1" fmla="val -214204"/>
              <a:gd name="adj2" fmla="val 23787"/>
            </a:avLst>
          </a:prstGeom>
          <a:solidFill>
            <a:srgbClr val="4D4D4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sr-Latn-RS"/>
          </a:p>
        </p:txBody>
      </p:sp>
      <p:pic>
        <p:nvPicPr>
          <p:cNvPr id="727061"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228600"/>
            <a:ext cx="1495425" cy="1676400"/>
          </a:xfrm>
          <a:prstGeom prst="rect">
            <a:avLst/>
          </a:prstGeom>
          <a:noFill/>
          <a:extLst>
            <a:ext uri="{909E8E84-426E-40DD-AFC4-6F175D3DCCD1}">
              <a14:hiddenFill xmlns:a14="http://schemas.microsoft.com/office/drawing/2010/main">
                <a:solidFill>
                  <a:srgbClr val="FFFFFF"/>
                </a:solidFill>
              </a14:hiddenFill>
            </a:ext>
          </a:extLst>
        </p:spPr>
      </p:pic>
      <p:sp>
        <p:nvSpPr>
          <p:cNvPr id="727062" name="AutoShape 22"/>
          <p:cNvSpPr>
            <a:spLocks noChangeArrowheads="1"/>
          </p:cNvSpPr>
          <p:nvPr/>
        </p:nvSpPr>
        <p:spPr bwMode="auto">
          <a:xfrm>
            <a:off x="7010400" y="1752600"/>
            <a:ext cx="1600200" cy="1752600"/>
          </a:xfrm>
          <a:prstGeom prst="wedgeRectCallout">
            <a:avLst>
              <a:gd name="adj1" fmla="val -224106"/>
              <a:gd name="adj2" fmla="val -22375"/>
            </a:avLst>
          </a:prstGeom>
          <a:solidFill>
            <a:srgbClr val="4D4D4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sr-Latn-RS"/>
          </a:p>
        </p:txBody>
      </p:sp>
      <p:pic>
        <p:nvPicPr>
          <p:cNvPr id="727064" name="Picture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1828800"/>
            <a:ext cx="14478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27060"/>
                                        </p:tgtEl>
                                        <p:attrNameLst>
                                          <p:attrName>style.visibility</p:attrName>
                                        </p:attrNameLst>
                                      </p:cBhvr>
                                      <p:to>
                                        <p:strVal val="visible"/>
                                      </p:to>
                                    </p:set>
                                    <p:animEffect transition="in" filter="wheel(4)">
                                      <p:cBhvr>
                                        <p:cTn id="7" dur="500"/>
                                        <p:tgtEl>
                                          <p:spTgt spid="7270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27061"/>
                                        </p:tgtEl>
                                        <p:attrNameLst>
                                          <p:attrName>style.visibility</p:attrName>
                                        </p:attrNameLst>
                                      </p:cBhvr>
                                      <p:to>
                                        <p:strVal val="visible"/>
                                      </p:to>
                                    </p:set>
                                    <p:animEffect transition="in" filter="wipe(down)">
                                      <p:cBhvr>
                                        <p:cTn id="12" dur="500"/>
                                        <p:tgtEl>
                                          <p:spTgt spid="7270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727062"/>
                                        </p:tgtEl>
                                        <p:attrNameLst>
                                          <p:attrName>style.visibility</p:attrName>
                                        </p:attrNameLst>
                                      </p:cBhvr>
                                      <p:to>
                                        <p:strVal val="visible"/>
                                      </p:to>
                                    </p:set>
                                    <p:animEffect transition="in" filter="wheel(4)">
                                      <p:cBhvr>
                                        <p:cTn id="17" dur="500"/>
                                        <p:tgtEl>
                                          <p:spTgt spid="72706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9" presetClass="entr" presetSubtype="0" fill="hold" grpId="1" nodeType="clickEffect">
                                  <p:stCondLst>
                                    <p:cond delay="0"/>
                                  </p:stCondLst>
                                  <p:childTnLst>
                                    <p:set>
                                      <p:cBhvr>
                                        <p:cTn id="21" dur="1" fill="hold">
                                          <p:stCondLst>
                                            <p:cond delay="0"/>
                                          </p:stCondLst>
                                        </p:cTn>
                                        <p:tgtEl>
                                          <p:spTgt spid="727062"/>
                                        </p:tgtEl>
                                        <p:attrNameLst>
                                          <p:attrName>style.visibility</p:attrName>
                                        </p:attrNameLst>
                                      </p:cBhvr>
                                      <p:to>
                                        <p:strVal val="visible"/>
                                      </p:to>
                                    </p:set>
                                    <p:anim calcmode="lin" valueType="num">
                                      <p:cBhvr>
                                        <p:cTn id="22" dur="500" fill="hold"/>
                                        <p:tgtEl>
                                          <p:spTgt spid="727062"/>
                                        </p:tgtEl>
                                        <p:attrNameLst>
                                          <p:attrName>ppt_x</p:attrName>
                                        </p:attrNameLst>
                                      </p:cBhvr>
                                      <p:tavLst>
                                        <p:tav tm="0">
                                          <p:val>
                                            <p:strVal val="#ppt_x-.2"/>
                                          </p:val>
                                        </p:tav>
                                        <p:tav tm="100000">
                                          <p:val>
                                            <p:strVal val="#ppt_x"/>
                                          </p:val>
                                        </p:tav>
                                      </p:tavLst>
                                    </p:anim>
                                    <p:anim calcmode="lin" valueType="num">
                                      <p:cBhvr>
                                        <p:cTn id="23" dur="500" fill="hold"/>
                                        <p:tgtEl>
                                          <p:spTgt spid="727062"/>
                                        </p:tgtEl>
                                        <p:attrNameLst>
                                          <p:attrName>ppt_y</p:attrName>
                                        </p:attrNameLst>
                                      </p:cBhvr>
                                      <p:tavLst>
                                        <p:tav tm="0">
                                          <p:val>
                                            <p:strVal val="#ppt_y"/>
                                          </p:val>
                                        </p:tav>
                                        <p:tav tm="100000">
                                          <p:val>
                                            <p:strVal val="#ppt_y"/>
                                          </p:val>
                                        </p:tav>
                                      </p:tavLst>
                                    </p:anim>
                                    <p:animEffect transition="in" filter="wipe(right)" prLst="gradientSize: 0.1">
                                      <p:cBhvr>
                                        <p:cTn id="24" dur="500"/>
                                        <p:tgtEl>
                                          <p:spTgt spid="72706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4" fill="hold" nodeType="clickEffect">
                                  <p:stCondLst>
                                    <p:cond delay="0"/>
                                  </p:stCondLst>
                                  <p:childTnLst>
                                    <p:set>
                                      <p:cBhvr>
                                        <p:cTn id="28" dur="1" fill="hold">
                                          <p:stCondLst>
                                            <p:cond delay="0"/>
                                          </p:stCondLst>
                                        </p:cTn>
                                        <p:tgtEl>
                                          <p:spTgt spid="727064"/>
                                        </p:tgtEl>
                                        <p:attrNameLst>
                                          <p:attrName>style.visibility</p:attrName>
                                        </p:attrNameLst>
                                      </p:cBhvr>
                                      <p:to>
                                        <p:strVal val="visible"/>
                                      </p:to>
                                    </p:set>
                                    <p:animEffect transition="in" filter="wipe(down)">
                                      <p:cBhvr>
                                        <p:cTn id="29" dur="500"/>
                                        <p:tgtEl>
                                          <p:spTgt spid="727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0" grpId="0" animBg="1"/>
      <p:bldP spid="727062" grpId="0" animBg="1"/>
      <p:bldP spid="72706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75178"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600200"/>
            <a:ext cx="6197806" cy="379571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3" name="Rectangle 3"/>
          <p:cNvSpPr>
            <a:spLocks noGrp="1" noChangeArrowheads="1"/>
          </p:cNvSpPr>
          <p:nvPr>
            <p:ph type="body" idx="1"/>
          </p:nvPr>
        </p:nvSpPr>
        <p:spPr>
          <a:xfrm>
            <a:off x="457200" y="381000"/>
            <a:ext cx="8229600" cy="6172200"/>
          </a:xfrm>
        </p:spPr>
        <p:txBody>
          <a:bodyPr/>
          <a:lstStyle/>
          <a:p>
            <a:pPr>
              <a:buFontTx/>
              <a:buNone/>
            </a:pPr>
            <a:endParaRPr lang="sr-Latn-CS" altLang="sr-Latn-RS" sz="2000" b="1" dirty="0">
              <a:solidFill>
                <a:srgbClr val="4D4D4D"/>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sr-Latn-CS" altLang="sr-Latn-RS" sz="2000" b="1" dirty="0" smtClean="0">
                <a:solidFill>
                  <a:srgbClr val="4D4D4D"/>
                </a:solidFill>
                <a:effectLst>
                  <a:outerShdw blurRad="38100" dist="38100" dir="2700000" algn="tl">
                    <a:srgbClr val="000000"/>
                  </a:outerShdw>
                </a:effectLst>
                <a:latin typeface="Times New Roman" pitchFamily="18" charset="0"/>
              </a:rPr>
              <a:t>razlike </a:t>
            </a:r>
            <a:r>
              <a:rPr lang="sr-Latn-CS" altLang="sr-Latn-RS" sz="2000" b="1" dirty="0">
                <a:solidFill>
                  <a:srgbClr val="4D4D4D"/>
                </a:solidFill>
                <a:effectLst>
                  <a:outerShdw blurRad="38100" dist="38100" dir="2700000" algn="tl">
                    <a:srgbClr val="000000"/>
                  </a:outerShdw>
                </a:effectLst>
                <a:latin typeface="Times New Roman" pitchFamily="18" charset="0"/>
              </a:rPr>
              <a:t>u veličini atoma gvožđa su reda veličine </a:t>
            </a:r>
            <a:r>
              <a:rPr lang="sr-Latn-CS" altLang="sr-Latn-RS" sz="2000" b="1" dirty="0">
                <a:solidFill>
                  <a:srgbClr val="FF0066"/>
                </a:solidFill>
                <a:effectLst>
                  <a:outerShdw blurRad="38100" dist="38100" dir="2700000" algn="tl">
                    <a:srgbClr val="000000"/>
                  </a:outerShdw>
                </a:effectLst>
                <a:latin typeface="Times New Roman" pitchFamily="18" charset="0"/>
              </a:rPr>
              <a:t>10</a:t>
            </a:r>
            <a:r>
              <a:rPr lang="sr-Latn-CS" altLang="sr-Latn-RS" sz="2000" b="1" baseline="30000" dirty="0">
                <a:solidFill>
                  <a:srgbClr val="FF0066"/>
                </a:solidFill>
                <a:effectLst>
                  <a:outerShdw blurRad="38100" dist="38100" dir="2700000" algn="tl">
                    <a:srgbClr val="000000"/>
                  </a:outerShdw>
                </a:effectLst>
                <a:latin typeface="Times New Roman" pitchFamily="18" charset="0"/>
              </a:rPr>
              <a:t>-10</a:t>
            </a:r>
            <a:r>
              <a:rPr lang="sr-Latn-CS" altLang="sr-Latn-RS" sz="2000" b="1" dirty="0">
                <a:solidFill>
                  <a:srgbClr val="FF0066"/>
                </a:solidFill>
                <a:effectLst>
                  <a:outerShdw blurRad="38100" dist="38100" dir="2700000" algn="tl">
                    <a:srgbClr val="000000"/>
                  </a:outerShdw>
                </a:effectLst>
                <a:latin typeface="Times New Roman" pitchFamily="18" charset="0"/>
              </a:rPr>
              <a:t> m</a:t>
            </a:r>
            <a:r>
              <a:rPr lang="sr-Latn-CS" altLang="sr-Latn-RS" sz="2000" b="1" dirty="0">
                <a:solidFill>
                  <a:srgbClr val="4D4D4D"/>
                </a:solidFill>
                <a:effectLst>
                  <a:outerShdw blurRad="38100" dist="38100" dir="2700000" algn="tl">
                    <a:srgbClr val="000000"/>
                  </a:outerShdw>
                </a:effectLst>
                <a:latin typeface="Times New Roman" pitchFamily="18" charset="0"/>
              </a:rPr>
              <a:t>, </a:t>
            </a:r>
            <a:r>
              <a:rPr lang="sr-Latn-CS" altLang="sr-Latn-RS" sz="2000" b="1" dirty="0" smtClean="0">
                <a:solidFill>
                  <a:srgbClr val="4D4D4D"/>
                </a:solidFill>
                <a:effectLst>
                  <a:outerShdw blurRad="38100" dist="38100" dir="2700000" algn="tl">
                    <a:srgbClr val="000000"/>
                  </a:outerShdw>
                </a:effectLst>
                <a:latin typeface="Times New Roman" pitchFamily="18" charset="0"/>
              </a:rPr>
              <a:t>ali  </a:t>
            </a:r>
            <a:r>
              <a:rPr lang="sr-Latn-CS" altLang="sr-Latn-RS" sz="2000" b="1" dirty="0">
                <a:solidFill>
                  <a:srgbClr val="4D4D4D"/>
                </a:solidFill>
                <a:effectLst>
                  <a:outerShdw blurRad="38100" dist="38100" dir="2700000" algn="tl">
                    <a:srgbClr val="000000"/>
                  </a:outerShdw>
                </a:effectLst>
                <a:latin typeface="Times New Roman" pitchFamily="18" charset="0"/>
              </a:rPr>
              <a:t>ipak i kao </a:t>
            </a:r>
            <a:r>
              <a:rPr lang="sr-Latn-CS" altLang="sr-Latn-RS" sz="2000" b="1" dirty="0" smtClean="0">
                <a:solidFill>
                  <a:srgbClr val="4D4D4D"/>
                </a:solidFill>
                <a:effectLst>
                  <a:outerShdw blurRad="38100" dist="38100" dir="2700000" algn="tl">
                    <a:srgbClr val="000000"/>
                  </a:outerShdw>
                </a:effectLst>
                <a:latin typeface="Times New Roman" pitchFamily="18" charset="0"/>
              </a:rPr>
              <a:t>  </a:t>
            </a:r>
            <a:r>
              <a:rPr lang="sr-Latn-CS" altLang="sr-Latn-RS" sz="2000" b="1" dirty="0" smtClean="0">
                <a:solidFill>
                  <a:srgbClr val="4D4D4D"/>
                </a:solidFill>
                <a:effectLst>
                  <a:outerShdw blurRad="38100" dist="38100" dir="2700000" algn="tl">
                    <a:srgbClr val="000000"/>
                  </a:outerShdw>
                </a:effectLst>
                <a:latin typeface="Times New Roman" pitchFamily="18" charset="0"/>
              </a:rPr>
              <a:t>takve </a:t>
            </a:r>
            <a:r>
              <a:rPr lang="sr-Latn-CS" altLang="sr-Latn-RS" sz="2000" b="1" dirty="0">
                <a:solidFill>
                  <a:srgbClr val="4D4D4D"/>
                </a:solidFill>
                <a:effectLst>
                  <a:outerShdw blurRad="38100" dist="38100" dir="2700000" algn="tl">
                    <a:srgbClr val="000000"/>
                  </a:outerShdw>
                </a:effectLst>
                <a:latin typeface="Times New Roman" pitchFamily="18" charset="0"/>
              </a:rPr>
              <a:t>utiču na  način vezivanja gvožđa </a:t>
            </a:r>
            <a:r>
              <a:rPr lang="sr-Latn-CS" altLang="sr-Latn-RS" sz="2000" b="1" dirty="0" smtClean="0">
                <a:solidFill>
                  <a:srgbClr val="4D4D4D"/>
                </a:solidFill>
                <a:effectLst>
                  <a:outerShdw blurRad="38100" dist="38100" dir="2700000" algn="tl">
                    <a:srgbClr val="000000"/>
                  </a:outerShdw>
                </a:effectLst>
                <a:latin typeface="Times New Roman" pitchFamily="18" charset="0"/>
              </a:rPr>
              <a:t>za  </a:t>
            </a:r>
            <a:r>
              <a:rPr lang="sr-Latn-CS" altLang="sr-Latn-RS" sz="2000" b="1" dirty="0">
                <a:solidFill>
                  <a:srgbClr val="4D4D4D"/>
                </a:solidFill>
                <a:effectLst>
                  <a:outerShdw blurRad="38100" dist="38100" dir="2700000" algn="tl">
                    <a:srgbClr val="000000"/>
                  </a:outerShdw>
                </a:effectLst>
                <a:latin typeface="Times New Roman" pitchFamily="18" charset="0"/>
              </a:rPr>
              <a:t>tetrapirolski prsten </a:t>
            </a:r>
          </a:p>
          <a:p>
            <a:pPr>
              <a:buFontTx/>
              <a:buNone/>
            </a:pPr>
            <a:endParaRPr lang="sr-Latn-CS" altLang="sr-Latn-RS" sz="2400" b="1" dirty="0">
              <a:solidFill>
                <a:srgbClr val="4D4D4D"/>
              </a:solidFill>
              <a:effectLst>
                <a:outerShdw blurRad="38100" dist="38100" dir="2700000" algn="tl">
                  <a:srgbClr val="000000"/>
                </a:outerShdw>
              </a:effectLst>
              <a:latin typeface="Times New Roman" pitchFamily="18" charset="0"/>
            </a:endParaRP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a:p>
            <a:pPr>
              <a:buFontTx/>
              <a:buNone/>
            </a:pPr>
            <a:r>
              <a:rPr lang="sr-Latn-CS" altLang="sr-Latn-RS" b="1" dirty="0">
                <a:solidFill>
                  <a:srgbClr val="4D4D4D"/>
                </a:solidFill>
                <a:effectLst>
                  <a:outerShdw blurRad="38100" dist="38100" dir="2700000" algn="tl">
                    <a:srgbClr val="000000"/>
                  </a:outerShdw>
                </a:effectLst>
                <a:latin typeface="Times New Roman" pitchFamily="18" charset="0"/>
              </a:rPr>
              <a:t> </a:t>
            </a: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a:p>
            <a:pPr>
              <a:buFontTx/>
              <a:buNone/>
            </a:pPr>
            <a:endParaRPr lang="sr-Latn-CS" altLang="sr-Latn-RS" b="1" dirty="0">
              <a:solidFill>
                <a:srgbClr val="4D4D4D"/>
              </a:solidFill>
              <a:effectLst>
                <a:outerShdw blurRad="38100" dist="38100" dir="2700000" algn="tl">
                  <a:srgbClr val="000000"/>
                </a:outerShdw>
              </a:effectLst>
              <a:latin typeface="Times New Roman" pitchFamily="18" charset="0"/>
            </a:endParaRPr>
          </a:p>
        </p:txBody>
      </p:sp>
      <p:sp>
        <p:nvSpPr>
          <p:cNvPr id="778252" name="Rectangle 12"/>
          <p:cNvSpPr>
            <a:spLocks noChangeArrowheads="1"/>
          </p:cNvSpPr>
          <p:nvPr/>
        </p:nvSpPr>
        <p:spPr bwMode="auto">
          <a:xfrm>
            <a:off x="2209800" y="5844988"/>
            <a:ext cx="48006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dijametar tetrapirolskog prstena u zavisnosti od spinskog i oksidacionog stanja gvožđa,  i vrste liganda</a:t>
            </a:r>
            <a:endParaRPr lang="en-US" altLang="sr-Latn-RS" sz="16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pic>
        <p:nvPicPr>
          <p:cNvPr id="77825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752600"/>
            <a:ext cx="4048125" cy="38671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78262" name="Oval 22"/>
          <p:cNvSpPr>
            <a:spLocks noChangeArrowheads="1"/>
          </p:cNvSpPr>
          <p:nvPr/>
        </p:nvSpPr>
        <p:spPr bwMode="auto">
          <a:xfrm>
            <a:off x="3886200" y="4724400"/>
            <a:ext cx="990600" cy="9906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6" name="Rectangle 2"/>
          <p:cNvSpPr>
            <a:spLocks noChangeArrowheads="1"/>
          </p:cNvSpPr>
          <p:nvPr/>
        </p:nvSpPr>
        <p:spPr bwMode="auto">
          <a:xfrm>
            <a:off x="4038600" y="1600200"/>
            <a:ext cx="49530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sr-Latn-CS" altLang="sr-Latn-RS" b="1" dirty="0">
                <a:solidFill>
                  <a:srgbClr val="FF0066"/>
                </a:solidFill>
                <a:effectLst>
                  <a:outerShdw blurRad="38100" dist="38100" dir="2700000" algn="tl">
                    <a:srgbClr val="000000"/>
                  </a:outerShdw>
                </a:effectLst>
                <a:latin typeface="Times New Roman" pitchFamily="18" charset="0"/>
              </a:rPr>
              <a:t>u VS stanju: </a:t>
            </a:r>
          </a:p>
          <a:p>
            <a:endParaRPr lang="sr-Latn-CS" altLang="sr-Latn-RS" b="1" dirty="0">
              <a:solidFill>
                <a:srgbClr val="FF0066"/>
              </a:solidFill>
              <a:effectLst>
                <a:outerShdw blurRad="38100" dist="38100" dir="2700000" algn="tl">
                  <a:srgbClr val="000000"/>
                </a:outerShdw>
              </a:effectLst>
              <a:latin typeface="Times New Roman" pitchFamily="18" charset="0"/>
            </a:endParaRPr>
          </a:p>
          <a:p>
            <a:pPr marL="285750" indent="-285750">
              <a:buFont typeface="Wingdings" panose="05000000000000000000" pitchFamily="2" charset="2"/>
              <a:buChar char="Ø"/>
            </a:pPr>
            <a:r>
              <a:rPr lang="sr-Latn-CS" altLang="sr-Latn-RS" b="1" dirty="0" smtClean="0">
                <a:solidFill>
                  <a:srgbClr val="4D4D4D"/>
                </a:solidFill>
                <a:effectLst>
                  <a:outerShdw blurRad="38100" dist="38100" dir="2700000" algn="tl">
                    <a:srgbClr val="000000"/>
                  </a:outerShdw>
                </a:effectLst>
                <a:latin typeface="Times New Roman" pitchFamily="18" charset="0"/>
              </a:rPr>
              <a:t>Fe</a:t>
            </a:r>
            <a:r>
              <a:rPr lang="sr-Latn-CS" altLang="sr-Latn-RS" b="1" baseline="30000" dirty="0" smtClean="0">
                <a:solidFill>
                  <a:srgbClr val="4D4D4D"/>
                </a:solidFill>
                <a:effectLst>
                  <a:outerShdw blurRad="38100" dist="38100" dir="2700000" algn="tl">
                    <a:srgbClr val="000000"/>
                  </a:outerShdw>
                </a:effectLst>
                <a:latin typeface="Times New Roman" pitchFamily="18" charset="0"/>
              </a:rPr>
              <a:t>3</a:t>
            </a:r>
            <a:r>
              <a:rPr lang="sr-Latn-CS" altLang="sr-Latn-RS" b="1" baseline="30000" dirty="0">
                <a:solidFill>
                  <a:srgbClr val="4D4D4D"/>
                </a:solidFill>
                <a:effectLst>
                  <a:outerShdw blurRad="38100" dist="38100" dir="2700000" algn="tl">
                    <a:srgbClr val="000000"/>
                  </a:outerShdw>
                </a:effectLst>
                <a:latin typeface="Times New Roman" pitchFamily="18" charset="0"/>
              </a:rPr>
              <a:t>+</a:t>
            </a:r>
            <a:r>
              <a:rPr lang="sr-Latn-CS" altLang="sr-Latn-RS" b="1" dirty="0">
                <a:solidFill>
                  <a:srgbClr val="4D4D4D"/>
                </a:solidFill>
                <a:effectLst>
                  <a:outerShdw blurRad="38100" dist="38100" dir="2700000" algn="tl">
                    <a:srgbClr val="000000"/>
                  </a:outerShdw>
                </a:effectLst>
                <a:latin typeface="Times New Roman" pitchFamily="18" charset="0"/>
              </a:rPr>
              <a:t> - leži  na oko </a:t>
            </a:r>
            <a:r>
              <a:rPr lang="sr-Latn-CS" altLang="sr-Latn-RS" b="1" dirty="0">
                <a:solidFill>
                  <a:srgbClr val="4D4D4D"/>
                </a:solidFill>
                <a:effectLst>
                  <a:outerShdw blurRad="38100" dist="38100" dir="2700000" algn="tl">
                    <a:srgbClr val="000000"/>
                  </a:outerShdw>
                </a:effectLst>
                <a:latin typeface="Times New Roman" pitchFamily="18" charset="0"/>
                <a:sym typeface="Symbol" pitchFamily="18" charset="2"/>
              </a:rPr>
              <a:t> 0,3</a:t>
            </a:r>
            <a:r>
              <a:rPr lang="sr-Latn-CS" altLang="sr-Latn-RS" b="1" dirty="0">
                <a:solidFill>
                  <a:srgbClr val="4D4D4D"/>
                </a:solidFill>
                <a:effectLst>
                  <a:outerShdw blurRad="38100" dist="38100" dir="2700000" algn="tl">
                    <a:srgbClr val="000000"/>
                  </a:outerShdw>
                </a:effectLst>
                <a:latin typeface="Times New Roman" pitchFamily="18" charset="0"/>
              </a:rPr>
              <a:t> </a:t>
            </a:r>
            <a:r>
              <a:rPr lang="en-US" altLang="sr-Latn-RS" b="1" dirty="0">
                <a:solidFill>
                  <a:srgbClr val="4D4D4D"/>
                </a:solidFill>
                <a:effectLst>
                  <a:outerShdw blurRad="38100" dist="38100" dir="2700000" algn="tl">
                    <a:srgbClr val="000000"/>
                  </a:outerShdw>
                </a:effectLst>
                <a:latin typeface="Times New Roman" pitchFamily="18" charset="0"/>
              </a:rPr>
              <a:t>Å</a:t>
            </a:r>
            <a:r>
              <a:rPr lang="sr-Latn-CS" altLang="sr-Latn-RS" b="1" dirty="0">
                <a:solidFill>
                  <a:srgbClr val="4D4D4D"/>
                </a:solidFill>
                <a:effectLst>
                  <a:outerShdw blurRad="38100" dist="38100" dir="2700000" algn="tl">
                    <a:srgbClr val="000000"/>
                  </a:outerShdw>
                </a:effectLst>
                <a:latin typeface="Times New Roman" pitchFamily="18" charset="0"/>
              </a:rPr>
              <a:t> iznad ravni </a:t>
            </a:r>
            <a:r>
              <a:rPr lang="sr-Latn-CS" altLang="sr-Latn-RS" b="1" dirty="0" smtClean="0">
                <a:solidFill>
                  <a:srgbClr val="4D4D4D"/>
                </a:solidFill>
                <a:effectLst>
                  <a:outerShdw blurRad="38100" dist="38100" dir="2700000" algn="tl">
                    <a:srgbClr val="000000"/>
                  </a:outerShdw>
                </a:effectLst>
                <a:latin typeface="Times New Roman" pitchFamily="18" charset="0"/>
              </a:rPr>
              <a:t>prstena</a:t>
            </a:r>
            <a:endParaRPr lang="sr-Latn-CS" altLang="sr-Latn-RS" b="1" dirty="0">
              <a:solidFill>
                <a:srgbClr val="4D4D4D"/>
              </a:solidFill>
              <a:effectLst>
                <a:outerShdw blurRad="38100" dist="38100" dir="2700000" algn="tl">
                  <a:srgbClr val="000000"/>
                </a:outerShdw>
              </a:effectLst>
              <a:latin typeface="Times New Roman" pitchFamily="18" charset="0"/>
            </a:endParaRPr>
          </a:p>
          <a:p>
            <a:pPr marL="285750" indent="-285750">
              <a:buFont typeface="Wingdings" panose="05000000000000000000" pitchFamily="2" charset="2"/>
              <a:buChar char="Ø"/>
            </a:pPr>
            <a:endParaRPr lang="sr-Latn-CS" altLang="sr-Latn-RS" b="1" dirty="0">
              <a:solidFill>
                <a:srgbClr val="4D4D4D"/>
              </a:solidFill>
              <a:effectLst>
                <a:outerShdw blurRad="38100" dist="38100" dir="2700000" algn="tl">
                  <a:srgbClr val="000000"/>
                </a:outerShdw>
              </a:effectLst>
              <a:latin typeface="Times New Roman" pitchFamily="18" charset="0"/>
            </a:endParaRPr>
          </a:p>
          <a:p>
            <a:pPr marL="285750" indent="-285750">
              <a:buFont typeface="Wingdings" panose="05000000000000000000" pitchFamily="2" charset="2"/>
              <a:buChar char="Ø"/>
            </a:pPr>
            <a:r>
              <a:rPr lang="sr-Latn-CS" altLang="sr-Latn-RS" b="1" dirty="0" smtClean="0">
                <a:solidFill>
                  <a:srgbClr val="4D4D4D"/>
                </a:solidFill>
                <a:effectLst>
                  <a:outerShdw blurRad="38100" dist="38100" dir="2700000" algn="tl">
                    <a:srgbClr val="000000"/>
                  </a:outerShdw>
                </a:effectLst>
                <a:latin typeface="Times New Roman" pitchFamily="18" charset="0"/>
              </a:rPr>
              <a:t>Fe</a:t>
            </a:r>
            <a:r>
              <a:rPr lang="sr-Latn-CS" altLang="sr-Latn-RS" b="1" baseline="30000" dirty="0" smtClean="0">
                <a:solidFill>
                  <a:srgbClr val="4D4D4D"/>
                </a:solidFill>
                <a:effectLst>
                  <a:outerShdw blurRad="38100" dist="38100" dir="2700000" algn="tl">
                    <a:srgbClr val="000000"/>
                  </a:outerShdw>
                </a:effectLst>
                <a:latin typeface="Times New Roman" pitchFamily="18" charset="0"/>
              </a:rPr>
              <a:t>2</a:t>
            </a:r>
            <a:r>
              <a:rPr lang="sr-Latn-CS" altLang="sr-Latn-RS" b="1" baseline="30000" dirty="0">
                <a:solidFill>
                  <a:srgbClr val="4D4D4D"/>
                </a:solidFill>
                <a:effectLst>
                  <a:outerShdw blurRad="38100" dist="38100" dir="2700000" algn="tl">
                    <a:srgbClr val="000000"/>
                  </a:outerShdw>
                </a:effectLst>
                <a:latin typeface="Times New Roman" pitchFamily="18" charset="0"/>
              </a:rPr>
              <a:t>+</a:t>
            </a:r>
            <a:r>
              <a:rPr lang="sr-Latn-CS" altLang="sr-Latn-RS" b="1" dirty="0">
                <a:solidFill>
                  <a:srgbClr val="4D4D4D"/>
                </a:solidFill>
                <a:effectLst>
                  <a:outerShdw blurRad="38100" dist="38100" dir="2700000" algn="tl">
                    <a:srgbClr val="000000"/>
                  </a:outerShdw>
                </a:effectLst>
                <a:latin typeface="Times New Roman" pitchFamily="18" charset="0"/>
              </a:rPr>
              <a:t> - leži  na oko </a:t>
            </a:r>
            <a:r>
              <a:rPr lang="sr-Latn-CS" altLang="sr-Latn-RS" b="1" dirty="0">
                <a:solidFill>
                  <a:srgbClr val="4D4D4D"/>
                </a:solidFill>
                <a:effectLst>
                  <a:outerShdw blurRad="38100" dist="38100" dir="2700000" algn="tl">
                    <a:srgbClr val="000000"/>
                  </a:outerShdw>
                </a:effectLst>
                <a:latin typeface="Times New Roman" pitchFamily="18" charset="0"/>
                <a:sym typeface="Symbol" pitchFamily="18" charset="2"/>
              </a:rPr>
              <a:t> 0,7</a:t>
            </a:r>
            <a:r>
              <a:rPr lang="sr-Latn-CS" altLang="sr-Latn-RS" b="1" dirty="0">
                <a:solidFill>
                  <a:srgbClr val="4D4D4D"/>
                </a:solidFill>
                <a:effectLst>
                  <a:outerShdw blurRad="38100" dist="38100" dir="2700000" algn="tl">
                    <a:srgbClr val="000000"/>
                  </a:outerShdw>
                </a:effectLst>
                <a:latin typeface="Times New Roman" pitchFamily="18" charset="0"/>
              </a:rPr>
              <a:t> </a:t>
            </a:r>
            <a:r>
              <a:rPr lang="en-US" altLang="sr-Latn-RS" b="1" dirty="0">
                <a:solidFill>
                  <a:srgbClr val="4D4D4D"/>
                </a:solidFill>
                <a:effectLst>
                  <a:outerShdw blurRad="38100" dist="38100" dir="2700000" algn="tl">
                    <a:srgbClr val="000000"/>
                  </a:outerShdw>
                </a:effectLst>
                <a:latin typeface="Times New Roman" pitchFamily="18" charset="0"/>
              </a:rPr>
              <a:t>Å</a:t>
            </a:r>
            <a:r>
              <a:rPr lang="sr-Latn-CS" altLang="sr-Latn-RS" b="1" dirty="0">
                <a:solidFill>
                  <a:srgbClr val="4D4D4D"/>
                </a:solidFill>
                <a:effectLst>
                  <a:outerShdw blurRad="38100" dist="38100" dir="2700000" algn="tl">
                    <a:srgbClr val="000000"/>
                  </a:outerShdw>
                </a:effectLst>
                <a:latin typeface="Times New Roman" pitchFamily="18" charset="0"/>
              </a:rPr>
              <a:t>  iznad ravni prstena</a:t>
            </a:r>
          </a:p>
        </p:txBody>
      </p:sp>
      <p:pic>
        <p:nvPicPr>
          <p:cNvPr id="7280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434353"/>
            <a:ext cx="3581400" cy="2236788"/>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8069" name="Rectangle 5"/>
          <p:cNvSpPr>
            <a:spLocks noChangeArrowheads="1"/>
          </p:cNvSpPr>
          <p:nvPr/>
        </p:nvSpPr>
        <p:spPr bwMode="auto">
          <a:xfrm>
            <a:off x="228600" y="4114800"/>
            <a:ext cx="86106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nSpc>
                <a:spcPct val="80000"/>
              </a:lnSpc>
              <a:spcBef>
                <a:spcPct val="20000"/>
              </a:spcBef>
              <a:buFont typeface="Wingdings" panose="05000000000000000000" pitchFamily="2" charset="2"/>
              <a:buChar char="Ø"/>
            </a:pPr>
            <a:r>
              <a:rPr lang="sr-Latn-CS" altLang="sr-Latn-RS" sz="2200" b="1" dirty="0" smtClean="0">
                <a:solidFill>
                  <a:srgbClr val="4D4D4D"/>
                </a:solidFill>
                <a:effectLst>
                  <a:outerShdw blurRad="38100" dist="38100" dir="2700000" algn="tl">
                    <a:srgbClr val="000000"/>
                  </a:outerShdw>
                </a:effectLst>
                <a:latin typeface="Times New Roman" pitchFamily="18" charset="0"/>
              </a:rPr>
              <a:t>u </a:t>
            </a:r>
            <a:r>
              <a:rPr lang="sr-Latn-CS" altLang="sr-Latn-RS" sz="2200" b="1" dirty="0">
                <a:solidFill>
                  <a:srgbClr val="4D4D4D"/>
                </a:solidFill>
                <a:effectLst>
                  <a:outerShdw blurRad="38100" dist="38100" dir="2700000" algn="tl">
                    <a:srgbClr val="000000"/>
                  </a:outerShdw>
                </a:effectLst>
                <a:latin typeface="Times New Roman" pitchFamily="18" charset="0"/>
              </a:rPr>
              <a:t>pojedinim slučajevima </a:t>
            </a:r>
            <a:r>
              <a:rPr lang="sr-Latn-CS" altLang="sr-Latn-RS" sz="2200" b="1" dirty="0">
                <a:solidFill>
                  <a:srgbClr val="FF0066"/>
                </a:solidFill>
                <a:effectLst>
                  <a:outerShdw blurRad="38100" dist="38100" dir="2700000" algn="tl">
                    <a:srgbClr val="000000"/>
                  </a:outerShdw>
                </a:effectLst>
                <a:latin typeface="Times New Roman" pitchFamily="18" charset="0"/>
              </a:rPr>
              <a:t>na položaj atoma gvožđa imaju uticaj i aksijalni </a:t>
            </a:r>
            <a:r>
              <a:rPr lang="sr-Latn-CS" altLang="sr-Latn-RS" sz="2200" b="1" dirty="0" smtClean="0">
                <a:solidFill>
                  <a:srgbClr val="FF0066"/>
                </a:solidFill>
                <a:effectLst>
                  <a:outerShdw blurRad="38100" dist="38100" dir="2700000" algn="tl">
                    <a:srgbClr val="000000"/>
                  </a:outerShdw>
                </a:effectLst>
                <a:latin typeface="Times New Roman" pitchFamily="18" charset="0"/>
              </a:rPr>
              <a:t>ligandi</a:t>
            </a:r>
            <a:r>
              <a:rPr lang="sr-Latn-CS" altLang="sr-Latn-RS" sz="2200" b="1" dirty="0" smtClean="0">
                <a:solidFill>
                  <a:srgbClr val="4D4D4D"/>
                </a:solidFill>
                <a:effectLst>
                  <a:outerShdw blurRad="38100" dist="38100" dir="2700000" algn="tl">
                    <a:srgbClr val="000000"/>
                  </a:outerShdw>
                </a:effectLst>
                <a:latin typeface="Times New Roman" pitchFamily="18" charset="0"/>
              </a:rPr>
              <a:t> </a:t>
            </a:r>
            <a:r>
              <a:rPr lang="sr-Latn-CS" altLang="sr-Latn-RS" sz="2200" b="1" dirty="0">
                <a:solidFill>
                  <a:srgbClr val="4D4D4D"/>
                </a:solidFill>
                <a:effectLst>
                  <a:outerShdw blurRad="38100" dist="38100" dir="2700000" algn="tl">
                    <a:srgbClr val="000000"/>
                  </a:outerShdw>
                </a:effectLst>
                <a:latin typeface="Times New Roman" pitchFamily="18" charset="0"/>
              </a:rPr>
              <a:t>koji svojim prisustvom variraju energiju ligandnog polja Δ</a:t>
            </a:r>
          </a:p>
          <a:p>
            <a:pPr marL="285750" indent="-285750">
              <a:lnSpc>
                <a:spcPct val="80000"/>
              </a:lnSpc>
              <a:spcBef>
                <a:spcPct val="20000"/>
              </a:spcBef>
              <a:buFont typeface="Wingdings" panose="05000000000000000000" pitchFamily="2" charset="2"/>
              <a:buChar char="Ø"/>
            </a:pPr>
            <a:endParaRPr lang="sr-Latn-CS" altLang="sr-Latn-RS" sz="2200" b="1" dirty="0">
              <a:solidFill>
                <a:srgbClr val="4D4D4D"/>
              </a:solidFill>
              <a:effectLst>
                <a:outerShdw blurRad="38100" dist="38100" dir="2700000" algn="tl">
                  <a:srgbClr val="000000"/>
                </a:outerShdw>
              </a:effectLst>
              <a:latin typeface="Times New Roman" pitchFamily="18" charset="0"/>
            </a:endParaRPr>
          </a:p>
          <a:p>
            <a:pPr marL="285750" indent="-285750">
              <a:lnSpc>
                <a:spcPct val="80000"/>
              </a:lnSpc>
              <a:spcBef>
                <a:spcPct val="20000"/>
              </a:spcBef>
              <a:buFont typeface="Wingdings" panose="05000000000000000000" pitchFamily="2" charset="2"/>
              <a:buChar char="Ø"/>
            </a:pPr>
            <a:r>
              <a:rPr lang="sr-Latn-CS" altLang="sr-Latn-RS" sz="2200" b="1" dirty="0" smtClean="0">
                <a:solidFill>
                  <a:srgbClr val="4D4D4D"/>
                </a:solidFill>
                <a:effectLst>
                  <a:outerShdw blurRad="38100" dist="38100" dir="2700000" algn="tl">
                    <a:srgbClr val="000000"/>
                  </a:outerShdw>
                </a:effectLst>
                <a:latin typeface="Times New Roman" pitchFamily="18" charset="0"/>
              </a:rPr>
              <a:t>to </a:t>
            </a:r>
            <a:r>
              <a:rPr lang="sr-Latn-CS" altLang="sr-Latn-RS" sz="2200" b="1" dirty="0">
                <a:solidFill>
                  <a:srgbClr val="4D4D4D"/>
                </a:solidFill>
                <a:effectLst>
                  <a:outerShdw blurRad="38100" dist="38100" dir="2700000" algn="tl">
                    <a:srgbClr val="000000"/>
                  </a:outerShdw>
                </a:effectLst>
                <a:latin typeface="Times New Roman" pitchFamily="18" charset="0"/>
              </a:rPr>
              <a:t>je na primer slučaj kada hemoglobin (Fe</a:t>
            </a:r>
            <a:r>
              <a:rPr lang="sr-Latn-CS" altLang="sr-Latn-RS" sz="2200" b="1" baseline="30000" dirty="0">
                <a:solidFill>
                  <a:srgbClr val="4D4D4D"/>
                </a:solidFill>
                <a:effectLst>
                  <a:outerShdw blurRad="38100" dist="38100" dir="2700000" algn="tl">
                    <a:srgbClr val="000000"/>
                  </a:outerShdw>
                </a:effectLst>
                <a:latin typeface="Times New Roman" pitchFamily="18" charset="0"/>
              </a:rPr>
              <a:t>2+</a:t>
            </a:r>
            <a:r>
              <a:rPr lang="sr-Latn-CS" altLang="sr-Latn-RS" sz="2200" b="1" dirty="0">
                <a:solidFill>
                  <a:srgbClr val="4D4D4D"/>
                </a:solidFill>
                <a:effectLst>
                  <a:outerShdw blurRad="38100" dist="38100" dir="2700000" algn="tl">
                    <a:srgbClr val="000000"/>
                  </a:outerShdw>
                </a:effectLst>
                <a:latin typeface="Times New Roman" pitchFamily="18" charset="0"/>
              </a:rPr>
              <a:t>) vezuje kiseonik, tada kiseonik </a:t>
            </a:r>
            <a:r>
              <a:rPr lang="sr-Latn-CS" altLang="sr-Latn-RS" sz="2200" b="1" dirty="0" smtClean="0">
                <a:solidFill>
                  <a:srgbClr val="4D4D4D"/>
                </a:solidFill>
                <a:effectLst>
                  <a:outerShdw blurRad="38100" dist="38100" dir="2700000" algn="tl">
                    <a:srgbClr val="000000"/>
                  </a:outerShdw>
                </a:effectLst>
                <a:latin typeface="Times New Roman" pitchFamily="18" charset="0"/>
              </a:rPr>
              <a:t>  </a:t>
            </a:r>
            <a:r>
              <a:rPr lang="sr-Latn-CS" altLang="sr-Latn-RS" sz="2200" b="1" dirty="0">
                <a:solidFill>
                  <a:srgbClr val="4D4D4D"/>
                </a:solidFill>
                <a:effectLst>
                  <a:outerShdw blurRad="38100" dist="38100" dir="2700000" algn="tl">
                    <a:srgbClr val="000000"/>
                  </a:outerShdw>
                </a:effectLst>
                <a:latin typeface="Times New Roman" pitchFamily="18" charset="0"/>
              </a:rPr>
              <a:t>indukuje  promenu </a:t>
            </a:r>
            <a:r>
              <a:rPr lang="sr-Latn-CS" altLang="sr-Latn-RS" sz="2200" b="1" dirty="0">
                <a:solidFill>
                  <a:srgbClr val="FF0066"/>
                </a:solidFill>
                <a:effectLst>
                  <a:outerShdw blurRad="38100" dist="38100" dir="2700000" algn="tl">
                    <a:srgbClr val="000000"/>
                  </a:outerShdw>
                </a:effectLst>
                <a:latin typeface="Times New Roman" pitchFamily="18" charset="0"/>
              </a:rPr>
              <a:t>VS→NS</a:t>
            </a:r>
            <a:r>
              <a:rPr lang="sr-Latn-CS" altLang="sr-Latn-RS" sz="2200" b="1" dirty="0">
                <a:solidFill>
                  <a:srgbClr val="4D4D4D"/>
                </a:solidFill>
                <a:effectLst>
                  <a:outerShdw blurRad="38100" dist="38100" dir="2700000" algn="tl">
                    <a:srgbClr val="000000"/>
                  </a:outerShdw>
                </a:effectLst>
                <a:latin typeface="Times New Roman" pitchFamily="18" charset="0"/>
              </a:rPr>
              <a:t>  pri čemu se  gvožđe, prelazeći u NS stanje, </a:t>
            </a:r>
            <a:r>
              <a:rPr lang="sr-Latn-CS" altLang="sr-Latn-RS" sz="2200" b="1" dirty="0" smtClean="0">
                <a:solidFill>
                  <a:srgbClr val="4D4D4D"/>
                </a:solidFill>
                <a:effectLst>
                  <a:outerShdw blurRad="38100" dist="38100" dir="2700000" algn="tl">
                    <a:srgbClr val="000000"/>
                  </a:outerShdw>
                </a:effectLst>
                <a:latin typeface="Times New Roman" pitchFamily="18" charset="0"/>
              </a:rPr>
              <a:t>približava  </a:t>
            </a:r>
            <a:r>
              <a:rPr lang="sr-Latn-CS" altLang="sr-Latn-RS" sz="2200" b="1" dirty="0">
                <a:solidFill>
                  <a:srgbClr val="4D4D4D"/>
                </a:solidFill>
                <a:effectLst>
                  <a:outerShdw blurRad="38100" dist="38100" dir="2700000" algn="tl">
                    <a:srgbClr val="000000"/>
                  </a:outerShdw>
                </a:effectLst>
                <a:latin typeface="Times New Roman" pitchFamily="18" charset="0"/>
              </a:rPr>
              <a:t>ravni  tetrapirolskog prstena</a:t>
            </a:r>
            <a:endParaRPr lang="en-US" altLang="sr-Latn-RS" sz="2200" b="1" dirty="0">
              <a:solidFill>
                <a:srgbClr val="4D4D4D"/>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728066">
                                            <p:txEl>
                                              <p:pRg st="0" end="0"/>
                                            </p:txEl>
                                          </p:spTgt>
                                        </p:tgtEl>
                                        <p:attrNameLst>
                                          <p:attrName>style.visibility</p:attrName>
                                        </p:attrNameLst>
                                      </p:cBhvr>
                                      <p:to>
                                        <p:strVal val="visible"/>
                                      </p:to>
                                    </p:set>
                                    <p:animEffect transition="in" filter="wipe(down)">
                                      <p:cBhvr>
                                        <p:cTn id="7" dur="500"/>
                                        <p:tgtEl>
                                          <p:spTgt spid="72806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28066">
                                            <p:txEl>
                                              <p:pRg st="2" end="2"/>
                                            </p:txEl>
                                          </p:spTgt>
                                        </p:tgtEl>
                                        <p:attrNameLst>
                                          <p:attrName>style.visibility</p:attrName>
                                        </p:attrNameLst>
                                      </p:cBhvr>
                                      <p:to>
                                        <p:strVal val="visible"/>
                                      </p:to>
                                    </p:set>
                                    <p:animEffect transition="in" filter="wipe(down)">
                                      <p:cBhvr>
                                        <p:cTn id="10" dur="500"/>
                                        <p:tgtEl>
                                          <p:spTgt spid="728066">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28066">
                                            <p:txEl>
                                              <p:pRg st="4" end="4"/>
                                            </p:txEl>
                                          </p:spTgt>
                                        </p:tgtEl>
                                        <p:attrNameLst>
                                          <p:attrName>style.visibility</p:attrName>
                                        </p:attrNameLst>
                                      </p:cBhvr>
                                      <p:to>
                                        <p:strVal val="visible"/>
                                      </p:to>
                                    </p:set>
                                    <p:animEffect transition="in" filter="wipe(down)">
                                      <p:cBhvr>
                                        <p:cTn id="13" dur="500"/>
                                        <p:tgtEl>
                                          <p:spTgt spid="728066">
                                            <p:txEl>
                                              <p:pRg st="4" end="4"/>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1" presetClass="entr" presetSubtype="4" fill="hold" nodeType="clickEffect">
                                  <p:stCondLst>
                                    <p:cond delay="0"/>
                                  </p:stCondLst>
                                  <p:childTnLst>
                                    <p:set>
                                      <p:cBhvr>
                                        <p:cTn id="17" dur="1" fill="hold">
                                          <p:stCondLst>
                                            <p:cond delay="0"/>
                                          </p:stCondLst>
                                        </p:cTn>
                                        <p:tgtEl>
                                          <p:spTgt spid="728069">
                                            <p:txEl>
                                              <p:pRg st="0" end="0"/>
                                            </p:txEl>
                                          </p:spTgt>
                                        </p:tgtEl>
                                        <p:attrNameLst>
                                          <p:attrName>style.visibility</p:attrName>
                                        </p:attrNameLst>
                                      </p:cBhvr>
                                      <p:to>
                                        <p:strVal val="visible"/>
                                      </p:to>
                                    </p:set>
                                    <p:animEffect transition="in" filter="wheel(4)">
                                      <p:cBhvr>
                                        <p:cTn id="18" dur="500"/>
                                        <p:tgtEl>
                                          <p:spTgt spid="728069">
                                            <p:txEl>
                                              <p:pRg st="0" end="0"/>
                                            </p:txEl>
                                          </p:spTgt>
                                        </p:tgtEl>
                                      </p:cBhvr>
                                    </p:animEffect>
                                  </p:childTnLst>
                                </p:cTn>
                              </p:par>
                              <p:par>
                                <p:cTn id="19" presetID="21" presetClass="entr" presetSubtype="4" fill="hold" nodeType="withEffect">
                                  <p:stCondLst>
                                    <p:cond delay="0"/>
                                  </p:stCondLst>
                                  <p:childTnLst>
                                    <p:set>
                                      <p:cBhvr>
                                        <p:cTn id="20" dur="1" fill="hold">
                                          <p:stCondLst>
                                            <p:cond delay="0"/>
                                          </p:stCondLst>
                                        </p:cTn>
                                        <p:tgtEl>
                                          <p:spTgt spid="728069">
                                            <p:txEl>
                                              <p:pRg st="2" end="2"/>
                                            </p:txEl>
                                          </p:spTgt>
                                        </p:tgtEl>
                                        <p:attrNameLst>
                                          <p:attrName>style.visibility</p:attrName>
                                        </p:attrNameLst>
                                      </p:cBhvr>
                                      <p:to>
                                        <p:strVal val="visible"/>
                                      </p:to>
                                    </p:set>
                                    <p:animEffect transition="in" filter="wheel(4)">
                                      <p:cBhvr>
                                        <p:cTn id="21" dur="500"/>
                                        <p:tgtEl>
                                          <p:spTgt spid="7280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7" name="Rectangle 3"/>
          <p:cNvSpPr>
            <a:spLocks noGrp="1" noChangeArrowheads="1"/>
          </p:cNvSpPr>
          <p:nvPr>
            <p:ph type="body" idx="1"/>
          </p:nvPr>
        </p:nvSpPr>
        <p:spPr>
          <a:xfrm>
            <a:off x="381000" y="304800"/>
            <a:ext cx="8458200" cy="6248400"/>
          </a:xfrm>
        </p:spPr>
        <p:txBody>
          <a:bodyPr/>
          <a:lstStyle/>
          <a:p>
            <a:pPr>
              <a:lnSpc>
                <a:spcPct val="80000"/>
              </a:lnSpc>
              <a:buFontTx/>
              <a:buNone/>
            </a:pPr>
            <a:r>
              <a:rPr lang="sr-Latn-CS" altLang="sr-Latn-RS" sz="2800" b="1" dirty="0">
                <a:solidFill>
                  <a:srgbClr val="333333"/>
                </a:solidFill>
                <a:effectLst>
                  <a:outerShdw blurRad="38100" dist="38100" dir="2700000" algn="tl">
                    <a:srgbClr val="000000"/>
                  </a:outerShdw>
                </a:effectLst>
                <a:latin typeface="Times New Roman" pitchFamily="18" charset="0"/>
              </a:rPr>
              <a:t>1. </a:t>
            </a:r>
            <a:r>
              <a:rPr lang="sr-Latn-CS" altLang="sr-Latn-RS" sz="2800" b="1" u="sng" dirty="0">
                <a:solidFill>
                  <a:srgbClr val="333333"/>
                </a:solidFill>
                <a:effectLst>
                  <a:outerShdw blurRad="38100" dist="38100" dir="2700000" algn="tl">
                    <a:srgbClr val="000000"/>
                  </a:outerShdw>
                </a:effectLst>
                <a:latin typeface="Times New Roman" pitchFamily="18" charset="0"/>
              </a:rPr>
              <a:t>Elektronski i RR spektri hem proteina</a:t>
            </a:r>
          </a:p>
          <a:p>
            <a:pPr algn="ctr">
              <a:lnSpc>
                <a:spcPct val="80000"/>
              </a:lnSpc>
              <a:buFontTx/>
              <a:buNone/>
            </a:pPr>
            <a:endParaRPr lang="sr-Latn-CS" altLang="sr-Latn-RS" sz="2800" b="1" u="sng"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izgled </a:t>
            </a:r>
            <a:r>
              <a:rPr lang="pl-PL" altLang="sr-Latn-RS" sz="1800" b="1" dirty="0">
                <a:solidFill>
                  <a:srgbClr val="333333"/>
                </a:solidFill>
                <a:effectLst>
                  <a:outerShdw blurRad="38100" dist="38100" dir="2700000" algn="tl">
                    <a:srgbClr val="000000"/>
                  </a:outerShdw>
                </a:effectLst>
                <a:latin typeface="Times New Roman" pitchFamily="18" charset="0"/>
              </a:rPr>
              <a:t>RR spektra hem proteina zavisi od talasne  dužine upadnog laserskog </a:t>
            </a:r>
            <a:r>
              <a:rPr lang="pl-PL" altLang="sr-Latn-RS" sz="1800" b="1" dirty="0" smtClean="0">
                <a:solidFill>
                  <a:srgbClr val="333333"/>
                </a:solidFill>
                <a:effectLst>
                  <a:outerShdw blurRad="38100" dist="38100" dir="2700000" algn="tl">
                    <a:srgbClr val="000000"/>
                  </a:outerShdw>
                </a:effectLst>
                <a:latin typeface="Times New Roman" pitchFamily="18" charset="0"/>
              </a:rPr>
              <a:t>  </a:t>
            </a:r>
            <a:r>
              <a:rPr lang="pl-PL" altLang="sr-Latn-RS" sz="1800" b="1" dirty="0">
                <a:solidFill>
                  <a:srgbClr val="333333"/>
                </a:solidFill>
                <a:effectLst>
                  <a:outerShdw blurRad="38100" dist="38100" dir="2700000" algn="tl">
                    <a:srgbClr val="000000"/>
                  </a:outerShdw>
                </a:effectLst>
                <a:latin typeface="Times New Roman" pitchFamily="18" charset="0"/>
              </a:rPr>
              <a:t>zračenja</a:t>
            </a:r>
          </a:p>
          <a:p>
            <a:pPr>
              <a:lnSpc>
                <a:spcPct val="80000"/>
              </a:lnSpc>
              <a:buFont typeface="Wingdings" panose="05000000000000000000" pitchFamily="2" charset="2"/>
              <a:buChar char="Ø"/>
            </a:pPr>
            <a:endParaRPr lang="pl-PL"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snimanje </a:t>
            </a:r>
            <a:r>
              <a:rPr lang="sr-Latn-CS" altLang="sr-Latn-RS" sz="1800" b="1" dirty="0">
                <a:solidFill>
                  <a:srgbClr val="333333"/>
                </a:solidFill>
                <a:effectLst>
                  <a:outerShdw blurRad="38100" dist="38100" dir="2700000" algn="tl">
                    <a:srgbClr val="000000"/>
                  </a:outerShdw>
                </a:effectLst>
                <a:latin typeface="Times New Roman" pitchFamily="18" charset="0"/>
              </a:rPr>
              <a:t>elektronskih spektara hem  proteina je prvi </a:t>
            </a:r>
            <a:r>
              <a:rPr lang="sr-Latn-CS" altLang="sr-Latn-RS" sz="1800" b="1" dirty="0" smtClean="0">
                <a:solidFill>
                  <a:srgbClr val="333333"/>
                </a:solidFill>
                <a:effectLst>
                  <a:outerShdw blurRad="38100" dist="38100" dir="2700000" algn="tl">
                    <a:srgbClr val="000000"/>
                  </a:outerShdw>
                </a:effectLst>
                <a:latin typeface="Times New Roman" pitchFamily="18" charset="0"/>
              </a:rPr>
              <a:t>korak </a:t>
            </a:r>
            <a:r>
              <a:rPr lang="sr-Latn-CS" altLang="sr-Latn-RS" sz="1800" b="1" dirty="0">
                <a:solidFill>
                  <a:srgbClr val="333333"/>
                </a:solidFill>
                <a:effectLst>
                  <a:outerShdw blurRad="38100" dist="38100" dir="2700000" algn="tl">
                    <a:srgbClr val="000000"/>
                  </a:outerShdw>
                </a:effectLst>
                <a:latin typeface="Times New Roman" pitchFamily="18" charset="0"/>
              </a:rPr>
              <a:t>u </a:t>
            </a:r>
            <a:r>
              <a:rPr lang="sr-Latn-CS" altLang="sr-Latn-RS" sz="1800" b="1" dirty="0" smtClean="0">
                <a:solidFill>
                  <a:srgbClr val="333333"/>
                </a:solidFill>
                <a:effectLst>
                  <a:outerShdw blurRad="38100" dist="38100" dir="2700000" algn="tl">
                    <a:srgbClr val="000000"/>
                  </a:outerShdw>
                </a:effectLst>
                <a:latin typeface="Times New Roman" pitchFamily="18" charset="0"/>
              </a:rPr>
              <a:t>kvalitativnoj   </a:t>
            </a:r>
            <a:r>
              <a:rPr lang="sr-Latn-CS" altLang="sr-Latn-RS" sz="1800" b="1" dirty="0">
                <a:solidFill>
                  <a:srgbClr val="333333"/>
                </a:solidFill>
                <a:effectLst>
                  <a:outerShdw blurRad="38100" dist="38100" dir="2700000" algn="tl">
                    <a:srgbClr val="000000"/>
                  </a:outerShdw>
                </a:effectLst>
                <a:latin typeface="Times New Roman" pitchFamily="18" charset="0"/>
              </a:rPr>
              <a:t>analizi bilo kog  uzorka iz razloga što ovi spektri: </a:t>
            </a:r>
          </a:p>
          <a:p>
            <a:pPr>
              <a:lnSpc>
                <a:spcPct val="80000"/>
              </a:lnSpc>
              <a:buFontTx/>
              <a:buNone/>
            </a:pPr>
            <a:r>
              <a:rPr lang="sr-Latn-CS" altLang="sr-Latn-RS" sz="1800" b="1" dirty="0">
                <a:solidFill>
                  <a:srgbClr val="4D4D4D"/>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 daju jasnu indikaciju elektronske  konfiguracije atoma  </a:t>
            </a: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gvožđa i </a:t>
            </a: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 indikaciju elektronske  konfiguracije aksijalnih liganada</a:t>
            </a:r>
          </a:p>
          <a:p>
            <a:pPr>
              <a:lnSpc>
                <a:spcPct val="80000"/>
              </a:lnSpc>
              <a:buFontTx/>
              <a:buNone/>
            </a:pPr>
            <a:endParaRPr lang="pl-PL"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u </a:t>
            </a:r>
            <a:r>
              <a:rPr lang="pl-PL" altLang="sr-Latn-RS" sz="1800" b="1" dirty="0">
                <a:solidFill>
                  <a:srgbClr val="333333"/>
                </a:solidFill>
                <a:effectLst>
                  <a:outerShdw blurRad="38100" dist="38100" dir="2700000" algn="tl">
                    <a:srgbClr val="000000"/>
                  </a:outerShdw>
                </a:effectLst>
                <a:latin typeface="Times New Roman" pitchFamily="18" charset="0"/>
              </a:rPr>
              <a:t>apsorpcionom spektru hema, u bliskoj ULJ i VID oblasti, dominantna  su </a:t>
            </a:r>
            <a:r>
              <a:rPr lang="pl-PL" altLang="sr-Latn-RS" sz="1800" b="1" dirty="0" smtClean="0">
                <a:solidFill>
                  <a:srgbClr val="FF0066"/>
                </a:solidFill>
                <a:effectLst>
                  <a:outerShdw blurRad="38100" dist="38100" dir="2700000" algn="tl">
                    <a:srgbClr val="000000"/>
                  </a:outerShdw>
                </a:effectLst>
                <a:latin typeface="Times New Roman" pitchFamily="18" charset="0"/>
              </a:rPr>
              <a:t>dva </a:t>
            </a:r>
            <a:r>
              <a:rPr lang="pl-PL" altLang="sr-Latn-RS" sz="1800" b="1" dirty="0" smtClean="0">
                <a:solidFill>
                  <a:srgbClr val="FF0066"/>
                </a:solidFill>
                <a:effectLst>
                  <a:outerShdw blurRad="38100" dist="38100" dir="2700000" algn="tl">
                    <a:srgbClr val="000000"/>
                  </a:outerShdw>
                </a:effectLst>
                <a:latin typeface="Times New Roman" pitchFamily="18" charset="0"/>
                <a:sym typeface="Symbol" pitchFamily="18" charset="2"/>
              </a:rPr>
              <a:t> </a:t>
            </a:r>
            <a:r>
              <a:rPr lang="pl-PL" altLang="sr-Latn-RS" sz="18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pl-PL" altLang="sr-Latn-RS" sz="1800" b="1" dirty="0">
                <a:solidFill>
                  <a:srgbClr val="FF0066"/>
                </a:solidFill>
                <a:effectLst>
                  <a:outerShdw blurRad="38100" dist="38100" dir="2700000" algn="tl">
                    <a:srgbClr val="000000"/>
                  </a:outerShdw>
                </a:effectLst>
                <a:latin typeface="Times New Roman" pitchFamily="18" charset="0"/>
              </a:rPr>
              <a:t>→</a:t>
            </a:r>
            <a:r>
              <a:rPr lang="pl-PL" altLang="sr-Latn-RS" sz="18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pl-PL" altLang="sr-Latn-RS" sz="1800" b="1" dirty="0">
                <a:solidFill>
                  <a:srgbClr val="FF0066"/>
                </a:solidFill>
                <a:effectLst>
                  <a:outerShdw blurRad="38100" dist="38100" dir="2700000" algn="tl">
                    <a:srgbClr val="000000"/>
                  </a:outerShdw>
                </a:effectLst>
                <a:latin typeface="Times New Roman" pitchFamily="18" charset="0"/>
              </a:rPr>
              <a:t>*</a:t>
            </a:r>
            <a:r>
              <a:rPr lang="pl-PL" altLang="sr-Latn-RS" sz="1800" b="1" dirty="0">
                <a:solidFill>
                  <a:srgbClr val="333333"/>
                </a:solidFill>
                <a:effectLst>
                  <a:outerShdw blurRad="38100" dist="38100" dir="2700000" algn="tl">
                    <a:srgbClr val="000000"/>
                  </a:outerShdw>
                </a:effectLst>
                <a:latin typeface="Times New Roman" pitchFamily="18" charset="0"/>
              </a:rPr>
              <a:t>  elektronska prelaza (oba prelaza su polarizovana u ravni hema i </a:t>
            </a:r>
            <a:r>
              <a:rPr lang="pl-PL" altLang="sr-Latn-RS" sz="1800" b="1" dirty="0" smtClean="0">
                <a:solidFill>
                  <a:srgbClr val="333333"/>
                </a:solidFill>
                <a:effectLst>
                  <a:outerShdw blurRad="38100" dist="38100" dir="2700000" algn="tl">
                    <a:srgbClr val="000000"/>
                  </a:outerShdw>
                </a:effectLst>
                <a:latin typeface="Times New Roman" pitchFamily="18" charset="0"/>
              </a:rPr>
              <a:t>istog  </a:t>
            </a:r>
            <a:r>
              <a:rPr lang="pl-PL" altLang="sr-Latn-RS" sz="1800" b="1" dirty="0">
                <a:solidFill>
                  <a:srgbClr val="333333"/>
                </a:solidFill>
                <a:effectLst>
                  <a:outerShdw blurRad="38100" dist="38100" dir="2700000" algn="tl">
                    <a:srgbClr val="000000"/>
                  </a:outerShdw>
                </a:effectLst>
                <a:latin typeface="Times New Roman" pitchFamily="18" charset="0"/>
              </a:rPr>
              <a:t>su tipa simetrije)</a:t>
            </a:r>
          </a:p>
          <a:p>
            <a:pPr>
              <a:lnSpc>
                <a:spcPct val="80000"/>
              </a:lnSpc>
              <a:buFont typeface="Wingdings" panose="05000000000000000000" pitchFamily="2" charset="2"/>
              <a:buChar char="Ø"/>
            </a:pPr>
            <a:endParaRPr lang="pl-PL"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apsorpciona </a:t>
            </a:r>
            <a:r>
              <a:rPr lang="pl-PL" altLang="sr-Latn-RS" sz="1800" b="1" dirty="0">
                <a:solidFill>
                  <a:srgbClr val="333333"/>
                </a:solidFill>
                <a:effectLst>
                  <a:outerShdw blurRad="38100" dist="38100" dir="2700000" algn="tl">
                    <a:srgbClr val="000000"/>
                  </a:outerShdw>
                </a:effectLst>
                <a:latin typeface="Times New Roman" pitchFamily="18" charset="0"/>
              </a:rPr>
              <a:t>traka koja je najintenzivnija naziva je</a:t>
            </a:r>
            <a:r>
              <a:rPr lang="pl-PL" altLang="sr-Latn-RS" sz="1800" b="1" dirty="0">
                <a:solidFill>
                  <a:srgbClr val="4D4D4D"/>
                </a:solidFill>
                <a:effectLst>
                  <a:outerShdw blurRad="38100" dist="38100" dir="2700000" algn="tl">
                    <a:srgbClr val="000000"/>
                  </a:outerShdw>
                </a:effectLst>
                <a:latin typeface="Times New Roman" pitchFamily="18" charset="0"/>
              </a:rPr>
              <a:t> </a:t>
            </a:r>
            <a:r>
              <a:rPr lang="pl-PL" altLang="sr-Latn-RS" sz="1800" b="1" dirty="0">
                <a:solidFill>
                  <a:srgbClr val="FF0066"/>
                </a:solidFill>
                <a:effectLst>
                  <a:outerShdw blurRad="38100" dist="38100" dir="2700000" algn="tl">
                    <a:srgbClr val="000000"/>
                  </a:outerShdw>
                </a:effectLst>
                <a:latin typeface="Times New Roman" pitchFamily="18" charset="0"/>
              </a:rPr>
              <a:t>Soreova (</a:t>
            </a:r>
            <a:r>
              <a:rPr lang="pl-PL" altLang="sr-Latn-RS" sz="1800" i="1" dirty="0">
                <a:solidFill>
                  <a:srgbClr val="FF0066"/>
                </a:solidFill>
                <a:effectLst>
                  <a:outerShdw blurRad="38100" dist="38100" dir="2700000" algn="tl">
                    <a:srgbClr val="000000"/>
                  </a:outerShdw>
                </a:effectLst>
                <a:latin typeface="Times New Roman" pitchFamily="18" charset="0"/>
              </a:rPr>
              <a:t>Soret</a:t>
            </a:r>
            <a:r>
              <a:rPr lang="pl-PL" altLang="sr-Latn-RS" sz="1800" b="1" dirty="0">
                <a:solidFill>
                  <a:srgbClr val="FF0066"/>
                </a:solidFill>
                <a:effectLst>
                  <a:outerShdw blurRad="38100" dist="38100" dir="2700000" algn="tl">
                    <a:srgbClr val="000000"/>
                  </a:outerShdw>
                </a:effectLst>
                <a:latin typeface="Times New Roman" pitchFamily="18" charset="0"/>
              </a:rPr>
              <a:t>) traka</a:t>
            </a:r>
            <a:r>
              <a:rPr lang="pl-PL" altLang="sr-Latn-RS" sz="1800" b="1" dirty="0">
                <a:solidFill>
                  <a:srgbClr val="4D4D4D"/>
                </a:solidFill>
                <a:effectLst>
                  <a:outerShdw blurRad="38100" dist="38100" dir="2700000" algn="tl">
                    <a:srgbClr val="000000"/>
                  </a:outerShdw>
                </a:effectLst>
                <a:latin typeface="Times New Roman" pitchFamily="18" charset="0"/>
              </a:rPr>
              <a:t>, u  oznaci </a:t>
            </a:r>
            <a:r>
              <a:rPr lang="el-GR" altLang="sr-Latn-RS" sz="1800" b="1" dirty="0" smtClean="0">
                <a:solidFill>
                  <a:srgbClr val="FF0066"/>
                </a:solidFill>
                <a:effectLst>
                  <a:outerShdw blurRad="38100" dist="38100" dir="2700000" algn="tl">
                    <a:srgbClr val="000000"/>
                  </a:outerShdw>
                </a:effectLst>
                <a:latin typeface="Times New Roman" pitchFamily="18" charset="0"/>
                <a:cs typeface="Times New Roman" pitchFamily="18" charset="0"/>
              </a:rPr>
              <a:t>γ</a:t>
            </a:r>
            <a:r>
              <a:rPr lang="pl-PL" altLang="sr-Latn-RS" sz="1800" b="1" dirty="0">
                <a:solidFill>
                  <a:srgbClr val="333333"/>
                </a:solidFill>
                <a:effectLst>
                  <a:outerShdw blurRad="38100" dist="38100" dir="2700000" algn="tl">
                    <a:srgbClr val="000000"/>
                  </a:outerShdw>
                </a:effectLst>
                <a:latin typeface="Times New Roman" pitchFamily="18" charset="0"/>
              </a:rPr>
              <a:t>, i nalazi  se u oblasti </a:t>
            </a:r>
            <a:r>
              <a:rPr lang="pl-PL" altLang="sr-Latn-RS" sz="1800" b="1" dirty="0">
                <a:solidFill>
                  <a:srgbClr val="FF0066"/>
                </a:solidFill>
                <a:effectLst>
                  <a:outerShdw blurRad="38100" dist="38100" dir="2700000" algn="tl">
                    <a:srgbClr val="000000"/>
                  </a:outerShdw>
                </a:effectLst>
                <a:latin typeface="Times New Roman" pitchFamily="18" charset="0"/>
              </a:rPr>
              <a:t>400 - 450 nm (</a:t>
            </a:r>
            <a:r>
              <a:rPr lang="el-GR"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ε</a:t>
            </a:r>
            <a:r>
              <a:rPr lang="sr-Latn-CS"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 </a:t>
            </a:r>
            <a:r>
              <a:rPr lang="en-US"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a:t>
            </a:r>
            <a:r>
              <a:rPr lang="sr-Latn-CS"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 10</a:t>
            </a:r>
            <a:r>
              <a:rPr lang="sr-Latn-CS" altLang="sr-Latn-RS" sz="1800" b="1" baseline="30000" dirty="0">
                <a:solidFill>
                  <a:srgbClr val="FF0066"/>
                </a:solidFill>
                <a:effectLst>
                  <a:outerShdw blurRad="38100" dist="38100" dir="2700000" algn="tl">
                    <a:srgbClr val="000000"/>
                  </a:outerShdw>
                </a:effectLst>
                <a:latin typeface="Times New Roman" pitchFamily="18" charset="0"/>
                <a:cs typeface="Times New Roman" pitchFamily="18" charset="0"/>
              </a:rPr>
              <a:t>5</a:t>
            </a:r>
            <a:r>
              <a:rPr lang="sr-Latn-CS"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a:t>
            </a:r>
            <a:endParaRPr lang="el-GR"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endParaRPr>
          </a:p>
          <a:p>
            <a:pPr>
              <a:lnSpc>
                <a:spcPct val="80000"/>
              </a:lnSpc>
              <a:buFont typeface="Wingdings" panose="05000000000000000000" pitchFamily="2" charset="2"/>
              <a:buChar char="Ø"/>
            </a:pPr>
            <a:endParaRPr lang="pl-PL"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outerShdw>
                </a:effectLst>
                <a:latin typeface="Times New Roman" pitchFamily="18" charset="0"/>
              </a:rPr>
              <a:t>slabijeg </a:t>
            </a:r>
            <a:r>
              <a:rPr lang="pl-PL" altLang="sr-Latn-RS" sz="1800" b="1" dirty="0">
                <a:solidFill>
                  <a:srgbClr val="333333"/>
                </a:solidFill>
                <a:effectLst>
                  <a:outerShdw blurRad="38100" dist="38100" dir="2700000" algn="tl">
                    <a:srgbClr val="000000"/>
                  </a:outerShdw>
                </a:effectLst>
                <a:latin typeface="Times New Roman" pitchFamily="18" charset="0"/>
              </a:rPr>
              <a:t>intenziteta je</a:t>
            </a:r>
            <a:r>
              <a:rPr lang="pl-PL" altLang="sr-Latn-RS" sz="1800" b="1" dirty="0">
                <a:solidFill>
                  <a:srgbClr val="4D4D4D"/>
                </a:solidFill>
                <a:effectLst>
                  <a:outerShdw blurRad="38100" dist="38100" dir="2700000" algn="tl">
                    <a:srgbClr val="000000"/>
                  </a:outerShdw>
                </a:effectLst>
                <a:latin typeface="Times New Roman" pitchFamily="18" charset="0"/>
              </a:rPr>
              <a:t> </a:t>
            </a:r>
            <a:r>
              <a:rPr lang="pl-PL" altLang="sr-Latn-RS" sz="18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pl-PL" altLang="sr-Latn-RS" sz="1800" b="1" dirty="0">
                <a:solidFill>
                  <a:srgbClr val="FF0066"/>
                </a:solidFill>
                <a:effectLst>
                  <a:outerShdw blurRad="38100" dist="38100" dir="2700000" algn="tl">
                    <a:srgbClr val="000000"/>
                  </a:outerShdw>
                </a:effectLst>
                <a:latin typeface="Times New Roman" pitchFamily="18" charset="0"/>
              </a:rPr>
              <a:t>traka</a:t>
            </a:r>
            <a:r>
              <a:rPr lang="pl-PL" altLang="sr-Latn-RS" sz="1800" b="1" dirty="0">
                <a:solidFill>
                  <a:srgbClr val="4D4D4D"/>
                </a:solidFill>
                <a:effectLst>
                  <a:outerShdw blurRad="38100" dist="38100" dir="2700000" algn="tl">
                    <a:srgbClr val="000000"/>
                  </a:outerShdw>
                </a:effectLst>
                <a:latin typeface="Times New Roman" pitchFamily="18" charset="0"/>
              </a:rPr>
              <a:t> (ili </a:t>
            </a:r>
            <a:r>
              <a:rPr lang="pl-PL" altLang="sr-Latn-RS" sz="1800" b="1" dirty="0">
                <a:solidFill>
                  <a:srgbClr val="FF0066"/>
                </a:solidFill>
                <a:effectLst>
                  <a:outerShdw blurRad="38100" dist="38100" dir="2700000" algn="tl">
                    <a:srgbClr val="000000"/>
                  </a:outerShdw>
                </a:effectLst>
                <a:latin typeface="Times New Roman" pitchFamily="18" charset="0"/>
              </a:rPr>
              <a:t>Q</a:t>
            </a:r>
            <a:r>
              <a:rPr lang="pl-PL" altLang="sr-Latn-RS" sz="1800" b="1" baseline="-25000" dirty="0">
                <a:solidFill>
                  <a:srgbClr val="FF0066"/>
                </a:solidFill>
                <a:effectLst>
                  <a:outerShdw blurRad="38100" dist="38100" dir="2700000" algn="tl">
                    <a:srgbClr val="000000"/>
                  </a:outerShdw>
                </a:effectLst>
                <a:latin typeface="Times New Roman" pitchFamily="18" charset="0"/>
              </a:rPr>
              <a:t>v</a:t>
            </a:r>
            <a:r>
              <a:rPr lang="pl-PL" altLang="sr-Latn-RS" sz="1800" b="1" dirty="0">
                <a:solidFill>
                  <a:srgbClr val="4D4D4D"/>
                </a:solidFill>
                <a:effectLst>
                  <a:outerShdw blurRad="38100" dist="38100" dir="2700000" algn="tl">
                    <a:srgbClr val="000000"/>
                  </a:outerShdw>
                </a:effectLst>
                <a:latin typeface="Times New Roman" pitchFamily="18" charset="0"/>
              </a:rPr>
              <a:t>) </a:t>
            </a:r>
            <a:r>
              <a:rPr lang="pl-PL" altLang="sr-Latn-RS" sz="1800" b="1" dirty="0">
                <a:solidFill>
                  <a:srgbClr val="333333"/>
                </a:solidFill>
                <a:effectLst>
                  <a:outerShdw blurRad="38100" dist="38100" dir="2700000" algn="tl">
                    <a:srgbClr val="000000"/>
                  </a:outerShdw>
                </a:effectLst>
                <a:latin typeface="Times New Roman" pitchFamily="18" charset="0"/>
              </a:rPr>
              <a:t>i ona odgovara čisto elektronskom prelazu </a:t>
            </a:r>
            <a:r>
              <a:rPr lang="pl-PL" altLang="sr-Latn-RS" sz="1800" b="1" dirty="0" smtClean="0">
                <a:solidFill>
                  <a:srgbClr val="333333"/>
                </a:solidFill>
                <a:effectLst>
                  <a:outerShdw blurRad="38100" dist="38100" dir="2700000" algn="tl">
                    <a:srgbClr val="000000"/>
                  </a:outerShdw>
                </a:effectLst>
                <a:latin typeface="Times New Roman" pitchFamily="18" charset="0"/>
              </a:rPr>
              <a:t>  </a:t>
            </a:r>
            <a:r>
              <a:rPr lang="pl-PL" altLang="sr-Latn-RS" sz="1800" b="1" dirty="0">
                <a:solidFill>
                  <a:srgbClr val="333333"/>
                </a:solidFill>
                <a:effectLst>
                  <a:outerShdw blurRad="38100" dist="38100" dir="2700000" algn="tl">
                    <a:srgbClr val="000000"/>
                  </a:outerShdw>
                </a:effectLst>
                <a:latin typeface="Times New Roman" pitchFamily="18" charset="0"/>
              </a:rPr>
              <a:t>(sekvenciji sa </a:t>
            </a:r>
            <a:r>
              <a:rPr lang="pl-PL" altLang="sr-Latn-RS" sz="1800" b="1" dirty="0" smtClean="0">
                <a:solidFill>
                  <a:srgbClr val="333333"/>
                </a:solidFill>
                <a:effectLst>
                  <a:outerShdw blurRad="38100" dist="38100" dir="2700000" algn="tl">
                    <a:srgbClr val="000000"/>
                  </a:outerShdw>
                </a:effectLst>
                <a:latin typeface="Times New Roman" pitchFamily="18" charset="0"/>
              </a:rPr>
              <a:t>promenom </a:t>
            </a:r>
            <a:r>
              <a:rPr lang="el-GR"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Δ</a:t>
            </a:r>
            <a:r>
              <a:rPr lang="sr-Latn-CS"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=0</a:t>
            </a:r>
            <a:r>
              <a:rPr lang="sr-Latn-CS" altLang="sr-Latn-RS" sz="1800" b="1" dirty="0">
                <a:solidFill>
                  <a:srgbClr val="333333"/>
                </a:solidFill>
                <a:effectLst>
                  <a:outerShdw blurRad="38100" dist="38100" dir="2700000" algn="tl">
                    <a:srgbClr val="000000"/>
                  </a:outerShdw>
                </a:effectLst>
                <a:latin typeface="Times New Roman" pitchFamily="18" charset="0"/>
                <a:cs typeface="Times New Roman" pitchFamily="18" charset="0"/>
              </a:rPr>
              <a:t>, </a:t>
            </a:r>
            <a:r>
              <a:rPr lang="pl-PL" altLang="sr-Latn-RS" sz="1800" b="1" dirty="0">
                <a:solidFill>
                  <a:srgbClr val="333333"/>
                </a:solidFill>
                <a:effectLst>
                  <a:outerShdw blurRad="38100" dist="38100" dir="2700000" algn="tl">
                    <a:srgbClr val="000000"/>
                  </a:outerShdw>
                </a:effectLst>
                <a:latin typeface="Times New Roman" pitchFamily="18" charset="0"/>
              </a:rPr>
              <a:t>v</a:t>
            </a:r>
            <a:r>
              <a:rPr lang="en-US" altLang="sr-Latn-RS" sz="1800" b="1" dirty="0">
                <a:solidFill>
                  <a:srgbClr val="333333"/>
                </a:solidFill>
                <a:effectLst>
                  <a:outerShdw blurRad="38100" dist="38100" dir="2700000" algn="tl">
                    <a:srgbClr val="000000"/>
                  </a:outerShdw>
                </a:effectLst>
                <a:latin typeface="Times New Roman" pitchFamily="18" charset="0"/>
                <a:cs typeface="Times New Roman" pitchFamily="18" charset="0"/>
              </a:rPr>
              <a:t>"</a:t>
            </a:r>
            <a:r>
              <a:rPr lang="pl-PL" altLang="sr-Latn-RS" sz="1800" b="1" dirty="0">
                <a:solidFill>
                  <a:srgbClr val="333333"/>
                </a:solidFill>
                <a:effectLst>
                  <a:outerShdw blurRad="38100" dist="38100" dir="2700000" algn="tl">
                    <a:srgbClr val="000000"/>
                  </a:outerShdw>
                </a:effectLst>
                <a:latin typeface="Times New Roman" pitchFamily="18" charset="0"/>
              </a:rPr>
              <a:t> = 0← v</a:t>
            </a:r>
            <a:r>
              <a:rPr lang="en-US" altLang="sr-Latn-RS" sz="1800" b="1" dirty="0">
                <a:solidFill>
                  <a:srgbClr val="333333"/>
                </a:solidFill>
                <a:effectLst>
                  <a:outerShdw blurRad="38100" dist="38100" dir="2700000" algn="tl">
                    <a:srgbClr val="000000"/>
                  </a:outerShdw>
                </a:effectLst>
                <a:latin typeface="Times New Roman" pitchFamily="18" charset="0"/>
                <a:cs typeface="Times New Roman" pitchFamily="18" charset="0"/>
              </a:rPr>
              <a:t>'</a:t>
            </a:r>
            <a:r>
              <a:rPr lang="pl-PL" altLang="sr-Latn-RS" sz="1800" b="1" dirty="0">
                <a:solidFill>
                  <a:srgbClr val="333333"/>
                </a:solidFill>
                <a:effectLst>
                  <a:outerShdw blurRad="38100" dist="38100" dir="2700000" algn="tl">
                    <a:srgbClr val="000000"/>
                  </a:outerShdw>
                </a:effectLst>
                <a:latin typeface="Times New Roman" pitchFamily="18" charset="0"/>
              </a:rPr>
              <a:t> = 0) (javlja se u oblasti oko</a:t>
            </a:r>
            <a:r>
              <a:rPr lang="pl-PL" altLang="sr-Latn-RS" sz="1800" b="1" dirty="0">
                <a:solidFill>
                  <a:srgbClr val="4D4D4D"/>
                </a:solidFill>
                <a:effectLst>
                  <a:outerShdw blurRad="38100" dist="38100" dir="2700000" algn="tl">
                    <a:srgbClr val="000000"/>
                  </a:outerShdw>
                </a:effectLst>
                <a:latin typeface="Times New Roman" pitchFamily="18" charset="0"/>
              </a:rPr>
              <a:t> </a:t>
            </a:r>
            <a:r>
              <a:rPr lang="pl-PL" altLang="sr-Latn-RS" sz="1800" b="1" dirty="0">
                <a:solidFill>
                  <a:srgbClr val="FF0066"/>
                </a:solidFill>
                <a:effectLst>
                  <a:outerShdw blurRad="38100" dist="38100" dir="2700000" algn="tl">
                    <a:srgbClr val="000000"/>
                  </a:outerShdw>
                </a:effectLst>
                <a:latin typeface="Times New Roman" pitchFamily="18" charset="0"/>
              </a:rPr>
              <a:t>500 nm</a:t>
            </a:r>
            <a:r>
              <a:rPr lang="pl-PL" altLang="sr-Latn-RS" sz="1800" b="1" dirty="0">
                <a:solidFill>
                  <a:srgbClr val="4D4D4D"/>
                </a:solidFill>
                <a:effectLst>
                  <a:outerShdw blurRad="38100" dist="38100" dir="2700000" algn="tl">
                    <a:srgbClr val="000000"/>
                  </a:outerShdw>
                </a:effectLst>
                <a:latin typeface="Times New Roman" pitchFamily="18" charset="0"/>
              </a:rPr>
              <a:t>) </a:t>
            </a:r>
            <a:r>
              <a:rPr lang="pl-PL" altLang="sr-Latn-RS" sz="1800" b="1" dirty="0" smtClean="0">
                <a:solidFill>
                  <a:srgbClr val="FF0066"/>
                </a:solidFill>
                <a:effectLst>
                  <a:outerShdw blurRad="38100" dist="38100" dir="2700000" algn="tl">
                    <a:srgbClr val="000000"/>
                  </a:outerShdw>
                </a:effectLst>
                <a:latin typeface="Times New Roman" pitchFamily="18" charset="0"/>
              </a:rPr>
              <a:t>   </a:t>
            </a:r>
            <a:r>
              <a:rPr lang="pl-PL" altLang="sr-Latn-RS" sz="1800" b="1" dirty="0">
                <a:solidFill>
                  <a:srgbClr val="FF0066"/>
                </a:solidFill>
                <a:effectLst>
                  <a:outerShdw blurRad="38100" dist="38100" dir="2700000" algn="tl">
                    <a:srgbClr val="000000"/>
                  </a:outerShdw>
                </a:effectLst>
                <a:latin typeface="Times New Roman" pitchFamily="18" charset="0"/>
              </a:rPr>
              <a:t>(</a:t>
            </a:r>
            <a:r>
              <a:rPr lang="el-GR"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ε</a:t>
            </a:r>
            <a:r>
              <a:rPr lang="sr-Latn-CS"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 </a:t>
            </a:r>
            <a:r>
              <a:rPr lang="en-US"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a:t>
            </a:r>
            <a:r>
              <a:rPr lang="sr-Latn-CS" altLang="sr-Latn-RS" sz="1800" b="1" dirty="0">
                <a:solidFill>
                  <a:srgbClr val="FF0066"/>
                </a:solidFill>
                <a:effectLst>
                  <a:outerShdw blurRad="38100" dist="38100" dir="2700000" algn="tl">
                    <a:srgbClr val="000000"/>
                  </a:outerShdw>
                </a:effectLst>
                <a:latin typeface="Times New Roman" pitchFamily="18" charset="0"/>
                <a:cs typeface="Times New Roman" pitchFamily="18" charset="0"/>
              </a:rPr>
              <a:t> 10</a:t>
            </a:r>
            <a:r>
              <a:rPr lang="sr-Latn-CS" altLang="sr-Latn-RS" sz="1800" b="1" baseline="30000" dirty="0">
                <a:solidFill>
                  <a:srgbClr val="FF0066"/>
                </a:solidFill>
                <a:effectLst>
                  <a:outerShdw blurRad="38100" dist="38100" dir="2700000" algn="tl">
                    <a:srgbClr val="000000"/>
                  </a:outerShdw>
                </a:effectLst>
                <a:latin typeface="Times New Roman" pitchFamily="18" charset="0"/>
                <a:cs typeface="Times New Roman" pitchFamily="18" charset="0"/>
              </a:rPr>
              <a:t>4</a:t>
            </a:r>
            <a:r>
              <a:rPr lang="sr-Latn-CS" altLang="sr-Latn-RS" sz="1800" b="1" dirty="0" smtClean="0">
                <a:solidFill>
                  <a:srgbClr val="FF0066"/>
                </a:solidFill>
                <a:effectLst>
                  <a:outerShdw blurRad="38100" dist="38100" dir="2700000" algn="tl">
                    <a:srgbClr val="000000"/>
                  </a:outerShdw>
                </a:effectLst>
                <a:latin typeface="Times New Roman" pitchFamily="18" charset="0"/>
                <a:cs typeface="Times New Roman" pitchFamily="18" charset="0"/>
              </a:rPr>
              <a:t>)</a:t>
            </a:r>
            <a:endParaRPr lang="en-US" altLang="sr-Latn-RS" sz="1800" b="1" dirty="0">
              <a:solidFill>
                <a:srgbClr val="4D4D4D"/>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779267">
                                            <p:txEl>
                                              <p:pRg st="0" end="0"/>
                                            </p:txEl>
                                          </p:spTgt>
                                        </p:tgtEl>
                                        <p:attrNameLst>
                                          <p:attrName>style.visibility</p:attrName>
                                        </p:attrNameLst>
                                      </p:cBhvr>
                                      <p:to>
                                        <p:strVal val="visible"/>
                                      </p:to>
                                    </p:set>
                                    <p:animEffect transition="in" filter="wipe(down)">
                                      <p:cBhvr>
                                        <p:cTn id="7" dur="500"/>
                                        <p:tgtEl>
                                          <p:spTgt spid="779267">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79267">
                                            <p:txEl>
                                              <p:pRg st="2" end="2"/>
                                            </p:txEl>
                                          </p:spTgt>
                                        </p:tgtEl>
                                        <p:attrNameLst>
                                          <p:attrName>style.visibility</p:attrName>
                                        </p:attrNameLst>
                                      </p:cBhvr>
                                      <p:to>
                                        <p:strVal val="visible"/>
                                      </p:to>
                                    </p:set>
                                    <p:animEffect transition="in" filter="wipe(down)">
                                      <p:cBhvr>
                                        <p:cTn id="10" dur="500"/>
                                        <p:tgtEl>
                                          <p:spTgt spid="779267">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79267">
                                            <p:txEl>
                                              <p:pRg st="4" end="4"/>
                                            </p:txEl>
                                          </p:spTgt>
                                        </p:tgtEl>
                                        <p:attrNameLst>
                                          <p:attrName>style.visibility</p:attrName>
                                        </p:attrNameLst>
                                      </p:cBhvr>
                                      <p:to>
                                        <p:strVal val="visible"/>
                                      </p:to>
                                    </p:set>
                                    <p:animEffect transition="in" filter="wipe(down)">
                                      <p:cBhvr>
                                        <p:cTn id="13" dur="500"/>
                                        <p:tgtEl>
                                          <p:spTgt spid="779267">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779267">
                                            <p:txEl>
                                              <p:pRg st="5" end="5"/>
                                            </p:txEl>
                                          </p:spTgt>
                                        </p:tgtEl>
                                        <p:attrNameLst>
                                          <p:attrName>style.visibility</p:attrName>
                                        </p:attrNameLst>
                                      </p:cBhvr>
                                      <p:to>
                                        <p:strVal val="visible"/>
                                      </p:to>
                                    </p:set>
                                    <p:animEffect transition="in" filter="wipe(down)">
                                      <p:cBhvr>
                                        <p:cTn id="16" dur="500"/>
                                        <p:tgtEl>
                                          <p:spTgt spid="779267">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779267">
                                            <p:txEl>
                                              <p:pRg st="6" end="6"/>
                                            </p:txEl>
                                          </p:spTgt>
                                        </p:tgtEl>
                                        <p:attrNameLst>
                                          <p:attrName>style.visibility</p:attrName>
                                        </p:attrNameLst>
                                      </p:cBhvr>
                                      <p:to>
                                        <p:strVal val="visible"/>
                                      </p:to>
                                    </p:set>
                                    <p:animEffect transition="in" filter="wipe(down)">
                                      <p:cBhvr>
                                        <p:cTn id="19" dur="500"/>
                                        <p:tgtEl>
                                          <p:spTgt spid="779267">
                                            <p:txEl>
                                              <p:pRg st="6" end="6"/>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779267">
                                            <p:txEl>
                                              <p:pRg st="7" end="7"/>
                                            </p:txEl>
                                          </p:spTgt>
                                        </p:tgtEl>
                                        <p:attrNameLst>
                                          <p:attrName>style.visibility</p:attrName>
                                        </p:attrNameLst>
                                      </p:cBhvr>
                                      <p:to>
                                        <p:strVal val="visible"/>
                                      </p:to>
                                    </p:set>
                                    <p:animEffect transition="in" filter="wipe(down)">
                                      <p:cBhvr>
                                        <p:cTn id="22" dur="500"/>
                                        <p:tgtEl>
                                          <p:spTgt spid="779267">
                                            <p:txEl>
                                              <p:pRg st="7" end="7"/>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779267">
                                            <p:txEl>
                                              <p:pRg st="9" end="9"/>
                                            </p:txEl>
                                          </p:spTgt>
                                        </p:tgtEl>
                                        <p:attrNameLst>
                                          <p:attrName>style.visibility</p:attrName>
                                        </p:attrNameLst>
                                      </p:cBhvr>
                                      <p:to>
                                        <p:strVal val="visible"/>
                                      </p:to>
                                    </p:set>
                                    <p:animEffect transition="in" filter="wipe(down)">
                                      <p:cBhvr>
                                        <p:cTn id="27" dur="500"/>
                                        <p:tgtEl>
                                          <p:spTgt spid="779267">
                                            <p:txEl>
                                              <p:pRg st="9" end="9"/>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779267">
                                            <p:txEl>
                                              <p:pRg st="11" end="11"/>
                                            </p:txEl>
                                          </p:spTgt>
                                        </p:tgtEl>
                                        <p:attrNameLst>
                                          <p:attrName>style.visibility</p:attrName>
                                        </p:attrNameLst>
                                      </p:cBhvr>
                                      <p:to>
                                        <p:strVal val="visible"/>
                                      </p:to>
                                    </p:set>
                                    <p:animEffect transition="in" filter="wipe(down)">
                                      <p:cBhvr>
                                        <p:cTn id="30" dur="500"/>
                                        <p:tgtEl>
                                          <p:spTgt spid="779267">
                                            <p:txEl>
                                              <p:pRg st="11" end="11"/>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779267">
                                            <p:txEl>
                                              <p:pRg st="13" end="13"/>
                                            </p:txEl>
                                          </p:spTgt>
                                        </p:tgtEl>
                                        <p:attrNameLst>
                                          <p:attrName>style.visibility</p:attrName>
                                        </p:attrNameLst>
                                      </p:cBhvr>
                                      <p:to>
                                        <p:strVal val="visible"/>
                                      </p:to>
                                    </p:set>
                                    <p:animEffect transition="in" filter="wipe(down)">
                                      <p:cBhvr>
                                        <p:cTn id="33" dur="500"/>
                                        <p:tgtEl>
                                          <p:spTgt spid="779267">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80292" name="Picture 31"/>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533400" y="1143000"/>
            <a:ext cx="8229600" cy="3405188"/>
          </a:xfrm>
          <a:noFill/>
          <a:ln/>
          <a:effectLst>
            <a:glow rad="228600">
              <a:schemeClr val="accent4">
                <a:satMod val="175000"/>
                <a:alpha val="40000"/>
              </a:schemeClr>
            </a:glow>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0293" name="Rectangle 5"/>
          <p:cNvSpPr>
            <a:spLocks noChangeArrowheads="1"/>
          </p:cNvSpPr>
          <p:nvPr/>
        </p:nvSpPr>
        <p:spPr bwMode="auto">
          <a:xfrm>
            <a:off x="1981200" y="4935964"/>
            <a:ext cx="5486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sr-Latn-CS" altLang="sr-Latn-RS" sz="1600" b="1" dirty="0">
                <a:solidFill>
                  <a:schemeClr val="tx1">
                    <a:lumMod val="85000"/>
                    <a:lumOff val="15000"/>
                  </a:schemeClr>
                </a:solidFill>
                <a:effectLst>
                  <a:outerShdw blurRad="38100" dist="38100" dir="2700000" algn="tl">
                    <a:srgbClr val="FFFFFF"/>
                  </a:outerShdw>
                </a:effectLst>
                <a:latin typeface="Times New Roman" pitchFamily="18" charset="0"/>
              </a:rPr>
              <a:t> </a:t>
            </a:r>
            <a:r>
              <a:rPr lang="sr-Latn-CS"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(A) Tipičan elektronski apsorpcioni spektar hem hromofore, (B) </a:t>
            </a:r>
            <a:r>
              <a:rPr lang="pl-PL"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Apsorpcioni spektar cithroma c </a:t>
            </a:r>
            <a:r>
              <a:rPr lang="pl-PL" altLang="sr-Latn-RS" sz="1600" b="1" dirty="0" smtClean="0">
                <a:solidFill>
                  <a:schemeClr val="tx1">
                    <a:lumMod val="85000"/>
                    <a:lumOff val="15000"/>
                  </a:schemeClr>
                </a:solidFill>
                <a:effectLst>
                  <a:outerShdw blurRad="38100" dist="38100" dir="2700000" algn="tl">
                    <a:srgbClr val="000000"/>
                  </a:outerShdw>
                </a:effectLst>
                <a:latin typeface="Times New Roman" pitchFamily="18" charset="0"/>
              </a:rPr>
              <a:t>(</a:t>
            </a:r>
            <a:r>
              <a:rPr lang="pl-PL" altLang="sr-Latn-RS" sz="1600" b="1" dirty="0">
                <a:solidFill>
                  <a:schemeClr val="tx1">
                    <a:lumMod val="85000"/>
                    <a:lumOff val="15000"/>
                  </a:schemeClr>
                </a:solidFill>
                <a:effectLst>
                  <a:outerShdw blurRad="38100" dist="38100" dir="2700000" algn="tl">
                    <a:srgbClr val="000000"/>
                  </a:outerShdw>
                </a:effectLst>
                <a:latin typeface="Times New Roman" pitchFamily="18" charset="0"/>
              </a:rPr>
              <a:t>redukovani oblik)</a:t>
            </a:r>
            <a:endParaRPr lang="en-US" altLang="sr-Latn-RS" sz="1600" b="1" dirty="0">
              <a:solidFill>
                <a:schemeClr val="tx1">
                  <a:lumMod val="85000"/>
                  <a:lumOff val="15000"/>
                </a:schemeClr>
              </a:solidFill>
              <a:effectLst>
                <a:outerShdw blurRad="38100" dist="38100" dir="2700000" algn="tl">
                  <a:srgbClr val="000000"/>
                </a:outerShdw>
              </a:effectLst>
              <a:latin typeface="Times New Roman" pitchFamily="18" charset="0"/>
            </a:endParaRPr>
          </a:p>
          <a:p>
            <a:pPr eaLnBrk="0" hangingPunct="0"/>
            <a:endParaRPr lang="en-US" altLang="sr-Latn-RS" sz="1600" b="1" dirty="0">
              <a:solidFill>
                <a:schemeClr val="tx1">
                  <a:lumMod val="85000"/>
                  <a:lumOff val="15000"/>
                </a:schemeClr>
              </a:solidFill>
              <a:effectLst>
                <a:outerShdw blurRad="38100" dist="38100" dir="2700000" algn="tl">
                  <a:srgbClr val="000000"/>
                </a:outerShdw>
              </a:effectLst>
              <a:latin typeface="Times New Roman" pitchFamily="18" charset="0"/>
            </a:endParaRPr>
          </a:p>
        </p:txBody>
      </p:sp>
      <p:sp>
        <p:nvSpPr>
          <p:cNvPr id="780301" name="AutoShape 13"/>
          <p:cNvSpPr>
            <a:spLocks noChangeArrowheads="1"/>
          </p:cNvSpPr>
          <p:nvPr/>
        </p:nvSpPr>
        <p:spPr bwMode="auto">
          <a:xfrm>
            <a:off x="3581400" y="1371600"/>
            <a:ext cx="2971800" cy="1371600"/>
          </a:xfrm>
          <a:prstGeom prst="wedgeEllipseCallout">
            <a:avLst>
              <a:gd name="adj1" fmla="val -21472"/>
              <a:gd name="adj2" fmla="val 100231"/>
            </a:avLst>
          </a:prstGeom>
          <a:gradFill rotWithShape="1">
            <a:gsLst>
              <a:gs pos="0">
                <a:srgbClr val="FF0066"/>
              </a:gs>
              <a:gs pos="100000">
                <a:srgbClr val="FF0066">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600" b="1">
                <a:solidFill>
                  <a:schemeClr val="bg1"/>
                </a:solidFill>
                <a:effectLst>
                  <a:outerShdw blurRad="38100" dist="38100" dir="2700000" algn="tl">
                    <a:srgbClr val="000000"/>
                  </a:outerShdw>
                </a:effectLst>
                <a:latin typeface="Times New Roman" pitchFamily="18" charset="0"/>
              </a:rPr>
              <a:t>HS kompleks,</a:t>
            </a:r>
          </a:p>
          <a:p>
            <a:pPr algn="ctr"/>
            <a:r>
              <a:rPr lang="sr-Latn-CS" altLang="sr-Latn-RS" sz="1600" b="1">
                <a:solidFill>
                  <a:schemeClr val="bg1"/>
                </a:solidFill>
                <a:effectLst>
                  <a:outerShdw blurRad="38100" dist="38100" dir="2700000" algn="tl">
                    <a:srgbClr val="000000"/>
                  </a:outerShdw>
                </a:effectLst>
                <a:latin typeface="Times New Roman" pitchFamily="18" charset="0"/>
              </a:rPr>
              <a:t>ET (CT) traka koja odgovara prelazu</a:t>
            </a:r>
          </a:p>
          <a:p>
            <a:pPr algn="ctr"/>
            <a:r>
              <a:rPr lang="sr-Latn-CS" altLang="sr-Latn-RS" sz="1600" b="1">
                <a:solidFill>
                  <a:schemeClr val="bg1"/>
                </a:solidFill>
                <a:effectLst>
                  <a:outerShdw blurRad="38100" dist="38100" dir="2700000" algn="tl">
                    <a:srgbClr val="000000"/>
                  </a:outerShdw>
                </a:effectLst>
                <a:latin typeface="Times New Roman" pitchFamily="18" charset="0"/>
              </a:rPr>
              <a:t> porfirin</a:t>
            </a:r>
            <a:r>
              <a:rPr lang="sr-Latn-CS" altLang="sr-Latn-RS" sz="1600" b="1">
                <a:solidFill>
                  <a:schemeClr val="bg1"/>
                </a:solidFill>
                <a:effectLst>
                  <a:outerShdw blurRad="38100" dist="38100" dir="2700000" algn="tl">
                    <a:srgbClr val="000000"/>
                  </a:outerShdw>
                </a:effectLst>
                <a:latin typeface="Times New Roman" pitchFamily="18" charset="0"/>
                <a:sym typeface="Symbol" pitchFamily="18" charset="2"/>
              </a:rPr>
              <a:t> atom Fe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80301"/>
                                        </p:tgtEl>
                                        <p:attrNameLst>
                                          <p:attrName>style.visibility</p:attrName>
                                        </p:attrNameLst>
                                      </p:cBhvr>
                                      <p:to>
                                        <p:strVal val="visible"/>
                                      </p:to>
                                    </p:set>
                                    <p:anim calcmode="lin" valueType="num">
                                      <p:cBhvr>
                                        <p:cTn id="7" dur="500" fill="hold"/>
                                        <p:tgtEl>
                                          <p:spTgt spid="780301"/>
                                        </p:tgtEl>
                                        <p:attrNameLst>
                                          <p:attrName>ppt_x</p:attrName>
                                        </p:attrNameLst>
                                      </p:cBhvr>
                                      <p:tavLst>
                                        <p:tav tm="0">
                                          <p:val>
                                            <p:strVal val="#ppt_x-.2"/>
                                          </p:val>
                                        </p:tav>
                                        <p:tav tm="100000">
                                          <p:val>
                                            <p:strVal val="#ppt_x"/>
                                          </p:val>
                                        </p:tav>
                                      </p:tavLst>
                                    </p:anim>
                                    <p:anim calcmode="lin" valueType="num">
                                      <p:cBhvr>
                                        <p:cTn id="8" dur="500" fill="hold"/>
                                        <p:tgtEl>
                                          <p:spTgt spid="780301"/>
                                        </p:tgtEl>
                                        <p:attrNameLst>
                                          <p:attrName>ppt_y</p:attrName>
                                        </p:attrNameLst>
                                      </p:cBhvr>
                                      <p:tavLst>
                                        <p:tav tm="0">
                                          <p:val>
                                            <p:strVal val="#ppt_y"/>
                                          </p:val>
                                        </p:tav>
                                        <p:tav tm="100000">
                                          <p:val>
                                            <p:strVal val="#ppt_y"/>
                                          </p:val>
                                        </p:tav>
                                      </p:tavLst>
                                    </p:anim>
                                    <p:animEffect transition="in" filter="wipe(right)" prLst="gradientSize: 0.1">
                                      <p:cBhvr>
                                        <p:cTn id="9" dur="500"/>
                                        <p:tgtEl>
                                          <p:spTgt spid="780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030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315" name="Rectangle 3"/>
          <p:cNvSpPr>
            <a:spLocks noGrp="1" noChangeArrowheads="1"/>
          </p:cNvSpPr>
          <p:nvPr>
            <p:ph type="body" idx="1"/>
          </p:nvPr>
        </p:nvSpPr>
        <p:spPr>
          <a:xfrm>
            <a:off x="381000" y="457200"/>
            <a:ext cx="8534400" cy="5029200"/>
          </a:xfrm>
        </p:spPr>
        <p:txBody>
          <a:bodyPr/>
          <a:lstStyle/>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u </a:t>
            </a:r>
            <a:r>
              <a:rPr lang="pl-PL" altLang="sr-Latn-RS" sz="2000" b="1" dirty="0">
                <a:solidFill>
                  <a:srgbClr val="333333"/>
                </a:solidFill>
                <a:effectLst>
                  <a:outerShdw blurRad="38100" dist="38100" dir="2700000" algn="tl">
                    <a:srgbClr val="000000"/>
                  </a:outerShdw>
                </a:effectLst>
                <a:latin typeface="Times New Roman" pitchFamily="18" charset="0"/>
              </a:rPr>
              <a:t>spektru može da se javi i traka koja odgovara elektronskom prelazu </a:t>
            </a:r>
            <a:r>
              <a:rPr lang="pl-PL" altLang="sr-Latn-RS" sz="2000" b="1" dirty="0" smtClean="0">
                <a:solidFill>
                  <a:srgbClr val="333333"/>
                </a:solidFill>
                <a:effectLst>
                  <a:outerShdw blurRad="38100" dist="38100" dir="2700000" algn="tl">
                    <a:srgbClr val="000000"/>
                  </a:outerShdw>
                </a:effectLst>
                <a:latin typeface="Times New Roman" pitchFamily="18" charset="0"/>
              </a:rPr>
              <a:t>niže  </a:t>
            </a:r>
            <a:r>
              <a:rPr lang="pl-PL" altLang="sr-Latn-RS" sz="2000" b="1" dirty="0">
                <a:solidFill>
                  <a:srgbClr val="333333"/>
                </a:solidFill>
                <a:effectLst>
                  <a:outerShdw blurRad="38100" dist="38100" dir="2700000" algn="tl">
                    <a:srgbClr val="000000"/>
                  </a:outerShdw>
                </a:effectLst>
                <a:latin typeface="Times New Roman" pitchFamily="18" charset="0"/>
              </a:rPr>
              <a:t>energije </a:t>
            </a:r>
            <a:r>
              <a:rPr lang="el-GR"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rPr>
              <a:t>β</a:t>
            </a:r>
            <a:r>
              <a:rPr lang="pl-PL" altLang="sr-Latn-RS" sz="2000" b="1" dirty="0">
                <a:solidFill>
                  <a:srgbClr val="FF0066"/>
                </a:solidFill>
                <a:effectLst>
                  <a:outerShdw blurRad="38100" dist="38100" dir="2700000" algn="tl">
                    <a:srgbClr val="000000"/>
                  </a:outerShdw>
                </a:effectLst>
                <a:latin typeface="Times New Roman" pitchFamily="18" charset="0"/>
              </a:rPr>
              <a:t> (ili Q</a:t>
            </a:r>
            <a:r>
              <a:rPr lang="pl-PL" altLang="sr-Latn-RS" sz="2000" b="1" baseline="-25000" dirty="0">
                <a:solidFill>
                  <a:srgbClr val="FF0066"/>
                </a:solidFill>
                <a:effectLst>
                  <a:outerShdw blurRad="38100" dist="38100" dir="2700000" algn="tl">
                    <a:srgbClr val="000000"/>
                  </a:outerShdw>
                </a:effectLst>
                <a:latin typeface="Times New Roman" pitchFamily="18" charset="0"/>
              </a:rPr>
              <a:t>0</a:t>
            </a:r>
            <a:r>
              <a:rPr lang="pl-PL" altLang="sr-Latn-RS" sz="2000" b="1" dirty="0">
                <a:solidFill>
                  <a:srgbClr val="FF0066"/>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pPr>
            <a:endParaRPr lang="pl-PL"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vibronska traka </a:t>
            </a:r>
            <a:r>
              <a:rPr lang="el-GR"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β</a:t>
            </a:r>
            <a:r>
              <a:rPr lang="pl-PL" altLang="sr-Latn-RS" sz="2000" b="1" dirty="0">
                <a:solidFill>
                  <a:srgbClr val="333333"/>
                </a:solidFill>
                <a:effectLst>
                  <a:outerShdw blurRad="38100" dist="38100" dir="2700000" algn="tl">
                    <a:srgbClr val="000000"/>
                  </a:outerShdw>
                </a:effectLst>
                <a:latin typeface="Times New Roman" pitchFamily="18" charset="0"/>
              </a:rPr>
              <a:t> </a:t>
            </a:r>
            <a:r>
              <a:rPr lang="pl-PL" altLang="sr-Latn-RS" sz="2000" b="1" dirty="0" smtClean="0">
                <a:effectLst>
                  <a:outerShdw blurRad="38100" dist="38100" dir="2700000" algn="tl">
                    <a:srgbClr val="FFFFFF"/>
                  </a:outerShdw>
                </a:effectLst>
                <a:latin typeface="Times New Roman" pitchFamily="18" charset="0"/>
              </a:rPr>
              <a:t>(Q</a:t>
            </a:r>
            <a:r>
              <a:rPr lang="pl-PL" altLang="sr-Latn-RS" sz="2000" b="1" baseline="-25000" dirty="0" smtClean="0">
                <a:effectLst>
                  <a:outerShdw blurRad="38100" dist="38100" dir="2700000" algn="tl">
                    <a:srgbClr val="FFFFFF"/>
                  </a:outerShdw>
                </a:effectLst>
                <a:latin typeface="Times New Roman" pitchFamily="18" charset="0"/>
              </a:rPr>
              <a:t>0</a:t>
            </a:r>
            <a:r>
              <a:rPr lang="pl-PL" altLang="sr-Latn-RS" sz="2000" b="1" dirty="0">
                <a:effectLst>
                  <a:outerShdw blurRad="38100" dist="38100" dir="2700000" algn="tl">
                    <a:srgbClr val="FFFFFF"/>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nastaje tako što  Q</a:t>
            </a:r>
            <a:r>
              <a:rPr lang="pl-PL" altLang="sr-Latn-RS" sz="2000" b="1" baseline="-25000" dirty="0">
                <a:solidFill>
                  <a:srgbClr val="333333"/>
                </a:solidFill>
                <a:effectLst>
                  <a:outerShdw blurRad="38100" dist="38100" dir="2700000" algn="tl">
                    <a:srgbClr val="000000"/>
                  </a:outerShdw>
                </a:effectLst>
                <a:latin typeface="Times New Roman" pitchFamily="18" charset="0"/>
              </a:rPr>
              <a:t>v</a:t>
            </a:r>
            <a:r>
              <a:rPr lang="pl-PL" altLang="sr-Latn-RS" sz="2000" b="1" dirty="0">
                <a:solidFill>
                  <a:srgbClr val="333333"/>
                </a:solidFill>
                <a:effectLst>
                  <a:outerShdw blurRad="38100" dist="38100" dir="2700000" algn="tl">
                    <a:srgbClr val="000000"/>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pl-PL" altLang="sr-Latn-RS" sz="2000" b="1" dirty="0">
                <a:solidFill>
                  <a:srgbClr val="333333"/>
                </a:solidFill>
                <a:effectLst>
                  <a:outerShdw blurRad="38100" dist="38100" dir="2700000" algn="tl">
                    <a:srgbClr val="000000"/>
                  </a:outerShdw>
                </a:effectLst>
                <a:latin typeface="Times New Roman" pitchFamily="18" charset="0"/>
              </a:rPr>
              <a:t>) može da „pozajmi” </a:t>
            </a:r>
            <a:r>
              <a:rPr lang="pl-PL" altLang="sr-Latn-RS" sz="2000" b="1" dirty="0" smtClean="0">
                <a:solidFill>
                  <a:srgbClr val="333333"/>
                </a:solidFill>
                <a:effectLst>
                  <a:outerShdw blurRad="38100" dist="38100" dir="2700000" algn="tl">
                    <a:srgbClr val="000000"/>
                  </a:outerShdw>
                </a:effectLst>
                <a:latin typeface="Times New Roman" pitchFamily="18" charset="0"/>
              </a:rPr>
              <a:t>intenzitet </a:t>
            </a:r>
            <a:r>
              <a:rPr lang="pl-PL" altLang="sr-Latn-RS" sz="2000" b="1" dirty="0">
                <a:solidFill>
                  <a:srgbClr val="333333"/>
                </a:solidFill>
                <a:effectLst>
                  <a:outerShdw blurRad="38100" dist="38100" dir="2700000" algn="tl">
                    <a:srgbClr val="000000"/>
                  </a:outerShdw>
                </a:effectLst>
                <a:latin typeface="Times New Roman" pitchFamily="18" charset="0"/>
              </a:rPr>
              <a:t>od elektronskog prelaza više energije (</a:t>
            </a:r>
            <a:r>
              <a:rPr lang="el-GR"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γ</a:t>
            </a:r>
            <a:r>
              <a:rPr lang="pl-PL" altLang="sr-Latn-RS" sz="2000" b="1" dirty="0">
                <a:solidFill>
                  <a:srgbClr val="333333"/>
                </a:solidFill>
                <a:effectLst>
                  <a:outerShdw blurRad="38100" dist="38100" dir="2700000" algn="tl">
                    <a:srgbClr val="000000"/>
                  </a:outerShdw>
                </a:effectLst>
                <a:latin typeface="Times New Roman" pitchFamily="18" charset="0"/>
              </a:rPr>
              <a:t>) preko određenih vibracionih </a:t>
            </a:r>
            <a:r>
              <a:rPr lang="pl-PL" altLang="sr-Latn-RS" sz="2000" b="1" dirty="0" smtClean="0">
                <a:solidFill>
                  <a:srgbClr val="333333"/>
                </a:solidFill>
                <a:effectLst>
                  <a:outerShdw blurRad="38100" dist="38100" dir="2700000" algn="tl">
                    <a:srgbClr val="000000"/>
                  </a:outerShdw>
                </a:effectLst>
                <a:latin typeface="Times New Roman" pitchFamily="18" charset="0"/>
              </a:rPr>
              <a:t>oblika </a:t>
            </a:r>
            <a:r>
              <a:rPr lang="pl-PL" altLang="sr-Latn-RS" sz="2000" b="1" dirty="0">
                <a:solidFill>
                  <a:srgbClr val="333333"/>
                </a:solidFill>
                <a:effectLst>
                  <a:outerShdw blurRad="38100" dist="38100" dir="2700000" algn="tl">
                    <a:srgbClr val="000000"/>
                  </a:outerShdw>
                </a:effectLst>
                <a:latin typeface="Times New Roman" pitchFamily="18" charset="0"/>
              </a:rPr>
              <a:t>(tzv. vibronska interakcija), onih oblika sa višim frekvencijama</a:t>
            </a:r>
          </a:p>
          <a:p>
            <a:pPr>
              <a:lnSpc>
                <a:spcPct val="80000"/>
              </a:lnSpc>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vibronska </a:t>
            </a:r>
            <a:r>
              <a:rPr lang="pl-PL" altLang="sr-Latn-RS" sz="2000" b="1" dirty="0">
                <a:solidFill>
                  <a:srgbClr val="333333"/>
                </a:solidFill>
                <a:effectLst>
                  <a:outerShdw blurRad="38100" dist="38100" dir="2700000" algn="tl">
                    <a:srgbClr val="000000"/>
                  </a:outerShdw>
                </a:effectLst>
                <a:latin typeface="Times New Roman" pitchFamily="18" charset="0"/>
              </a:rPr>
              <a:t>traka </a:t>
            </a:r>
            <a:r>
              <a:rPr lang="el-GR"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β</a:t>
            </a:r>
            <a:r>
              <a:rPr lang="pl-PL" altLang="sr-Latn-RS" sz="2000" b="1" dirty="0">
                <a:effectLst>
                  <a:outerShdw blurRad="38100" dist="38100" dir="2700000" algn="tl">
                    <a:srgbClr val="FFFFFF"/>
                  </a:outerShdw>
                </a:effectLst>
                <a:latin typeface="Times New Roman" pitchFamily="18" charset="0"/>
              </a:rPr>
              <a:t> (Q</a:t>
            </a:r>
            <a:r>
              <a:rPr lang="pl-PL" altLang="sr-Latn-RS" sz="2000" b="1" baseline="-25000" dirty="0">
                <a:effectLst>
                  <a:outerShdw blurRad="38100" dist="38100" dir="2700000" algn="tl">
                    <a:srgbClr val="FFFFFF"/>
                  </a:outerShdw>
                </a:effectLst>
                <a:latin typeface="Times New Roman" pitchFamily="18" charset="0"/>
              </a:rPr>
              <a:t>0</a:t>
            </a:r>
            <a:r>
              <a:rPr lang="pl-PL" altLang="sr-Latn-RS" sz="2000" b="1" dirty="0">
                <a:effectLst>
                  <a:outerShdw blurRad="38100" dist="38100" dir="2700000" algn="tl">
                    <a:srgbClr val="FFFFFF"/>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odgovara elektronskom prelazu sa promenom vib. </a:t>
            </a:r>
            <a:r>
              <a:rPr lang="pl-PL"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kvantnog broja </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 (progresija sa </a:t>
            </a:r>
            <a:r>
              <a:rPr lang="el-GR"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rPr>
              <a:t>Δ</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rPr>
              <a:t>v=1</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v</a:t>
            </a:r>
            <a:r>
              <a:rPr lang="en-U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a:t>
            </a:r>
            <a:r>
              <a:rPr lang="pl-PL" altLang="sr-Latn-RS" sz="2000" b="1" dirty="0">
                <a:solidFill>
                  <a:srgbClr val="333333"/>
                </a:solidFill>
                <a:effectLst>
                  <a:outerShdw blurRad="38100" dist="38100" dir="2700000" algn="tl">
                    <a:srgbClr val="000000"/>
                  </a:outerShdw>
                </a:effectLst>
                <a:latin typeface="Times New Roman" pitchFamily="18" charset="0"/>
              </a:rPr>
              <a:t>= 0← v</a:t>
            </a:r>
            <a:r>
              <a:rPr lang="en-U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a:t>
            </a:r>
            <a:r>
              <a:rPr lang="pl-PL" altLang="sr-Latn-RS" sz="2000" b="1" dirty="0">
                <a:solidFill>
                  <a:srgbClr val="333333"/>
                </a:solidFill>
                <a:effectLst>
                  <a:outerShdw blurRad="38100" dist="38100" dir="2700000" algn="tl">
                    <a:srgbClr val="000000"/>
                  </a:outerShdw>
                </a:effectLst>
                <a:latin typeface="Times New Roman" pitchFamily="18" charset="0"/>
              </a:rPr>
              <a:t> = 1) i nalazi se na </a:t>
            </a:r>
            <a:r>
              <a:rPr lang="en-U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rPr>
              <a:t>~</a:t>
            </a:r>
            <a:r>
              <a:rPr lang="pl-PL" altLang="sr-Latn-RS" sz="2000" b="1" dirty="0">
                <a:solidFill>
                  <a:srgbClr val="FF0066"/>
                </a:solidFill>
                <a:effectLst>
                  <a:outerShdw blurRad="38100" dist="38100" dir="2700000" algn="tl">
                    <a:srgbClr val="000000"/>
                  </a:outerShdw>
                </a:effectLst>
                <a:latin typeface="Times New Roman" pitchFamily="18" charset="0"/>
              </a:rPr>
              <a:t> 1300 cm</a:t>
            </a:r>
            <a:r>
              <a:rPr lang="pl-PL" altLang="sr-Latn-RS" sz="2000" b="1" baseline="30000" dirty="0">
                <a:solidFill>
                  <a:srgbClr val="FF0066"/>
                </a:solidFill>
                <a:effectLst>
                  <a:outerShdw blurRad="38100" dist="38100" dir="2700000" algn="tl">
                    <a:srgbClr val="000000"/>
                  </a:outerShdw>
                </a:effectLst>
                <a:latin typeface="Times New Roman" pitchFamily="18" charset="0"/>
              </a:rPr>
              <a:t>-1</a:t>
            </a:r>
            <a:r>
              <a:rPr lang="pl-PL" altLang="sr-Latn-RS" sz="2000" b="1" dirty="0">
                <a:solidFill>
                  <a:srgbClr val="FF0066"/>
                </a:solidFill>
                <a:effectLst>
                  <a:outerShdw blurRad="38100" dist="38100" dir="2700000" algn="tl">
                    <a:srgbClr val="000000"/>
                  </a:outerShdw>
                </a:effectLst>
                <a:latin typeface="Times New Roman" pitchFamily="18" charset="0"/>
              </a:rPr>
              <a:t> </a:t>
            </a:r>
            <a:r>
              <a:rPr lang="pl-PL" altLang="sr-Latn-RS" sz="2000" b="1" dirty="0" smtClean="0">
                <a:solidFill>
                  <a:srgbClr val="FF0066"/>
                </a:solidFill>
                <a:effectLst>
                  <a:outerShdw blurRad="38100" dist="38100" dir="2700000" algn="tl">
                    <a:srgbClr val="000000"/>
                  </a:outerShdw>
                </a:effectLst>
                <a:latin typeface="Times New Roman" pitchFamily="18" charset="0"/>
              </a:rPr>
              <a:t>većoj </a:t>
            </a:r>
            <a:r>
              <a:rPr lang="pl-PL" altLang="sr-Latn-RS" sz="2000" b="1" dirty="0">
                <a:solidFill>
                  <a:srgbClr val="FF0066"/>
                </a:solidFill>
                <a:effectLst>
                  <a:outerShdw blurRad="38100" dist="38100" dir="2700000" algn="tl">
                    <a:srgbClr val="000000"/>
                  </a:outerShdw>
                </a:effectLst>
                <a:latin typeface="Times New Roman" pitchFamily="18" charset="0"/>
              </a:rPr>
              <a:t>energiji od </a:t>
            </a:r>
            <a:r>
              <a:rPr lang="pl-PL"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 trake </a:t>
            </a:r>
            <a:r>
              <a:rPr lang="pl-PL" altLang="sr-Latn-RS" sz="2000" i="1" dirty="0">
                <a:solidFill>
                  <a:srgbClr val="333333"/>
                </a:solidFill>
                <a:effectLst>
                  <a:outerShdw blurRad="38100" dist="38100" dir="2700000" algn="tl">
                    <a:srgbClr val="000000"/>
                  </a:outerShdw>
                </a:effectLst>
                <a:latin typeface="Times New Roman" pitchFamily="18" charset="0"/>
                <a:sym typeface="Symbol" pitchFamily="18" charset="2"/>
              </a:rPr>
              <a:t>(borrowing intensity band)</a:t>
            </a:r>
          </a:p>
          <a:p>
            <a:pPr>
              <a:lnSpc>
                <a:spcPct val="80000"/>
              </a:lnSpc>
              <a:buFont typeface="Wingdings" panose="05000000000000000000" pitchFamily="2" charset="2"/>
              <a:buChar char="Ø"/>
            </a:pPr>
            <a:endParaRPr lang="pl-PL" altLang="sr-Latn-RS" sz="2000" i="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Soreova </a:t>
            </a:r>
            <a:r>
              <a:rPr lang="sr-Latn-CS" altLang="sr-Latn-RS" sz="2000" b="1" dirty="0">
                <a:solidFill>
                  <a:srgbClr val="333333"/>
                </a:solidFill>
                <a:effectLst>
                  <a:outerShdw blurRad="38100" dist="38100" dir="2700000" algn="tl">
                    <a:srgbClr val="000000"/>
                  </a:outerShdw>
                </a:effectLst>
                <a:latin typeface="Times New Roman" pitchFamily="18" charset="0"/>
              </a:rPr>
              <a:t>traka zajedno sa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sr-Latn-CS" altLang="sr-Latn-RS" sz="2000" b="1" dirty="0">
                <a:solidFill>
                  <a:srgbClr val="333333"/>
                </a:solidFill>
                <a:effectLst>
                  <a:outerShdw blurRad="38100" dist="38100" dir="2700000" algn="tl">
                    <a:srgbClr val="000000"/>
                  </a:outerShdw>
                </a:effectLst>
                <a:latin typeface="Times New Roman" pitchFamily="18" charset="0"/>
              </a:rPr>
              <a:t> i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sr-Latn-CS" altLang="sr-Latn-RS" sz="2000" b="1" dirty="0">
                <a:solidFill>
                  <a:srgbClr val="333333"/>
                </a:solidFill>
                <a:effectLst>
                  <a:outerShdw blurRad="38100" dist="38100" dir="2700000" algn="tl">
                    <a:srgbClr val="000000"/>
                  </a:outerShdw>
                </a:effectLst>
                <a:latin typeface="Times New Roman" pitchFamily="18" charset="0"/>
              </a:rPr>
              <a:t> trakama posledica su  prelaza koji se </a:t>
            </a:r>
            <a:r>
              <a:rPr lang="sr-Latn-CS" altLang="sr-Latn-RS" sz="2000" b="1" dirty="0" smtClean="0">
                <a:solidFill>
                  <a:srgbClr val="333333"/>
                </a:solidFill>
                <a:effectLst>
                  <a:outerShdw blurRad="38100" dist="38100" dir="2700000" algn="tl">
                    <a:srgbClr val="000000"/>
                  </a:outerShdw>
                </a:effectLst>
                <a:latin typeface="Times New Roman" pitchFamily="18" charset="0"/>
              </a:rPr>
              <a:t>dešavaju  </a:t>
            </a:r>
            <a:r>
              <a:rPr lang="sr-Latn-CS" altLang="sr-Latn-RS" sz="2000" b="1" dirty="0">
                <a:solidFill>
                  <a:srgbClr val="333333"/>
                </a:solidFill>
                <a:effectLst>
                  <a:outerShdw blurRad="38100" dist="38100" dir="2700000" algn="tl">
                    <a:srgbClr val="000000"/>
                  </a:outerShdw>
                </a:effectLst>
                <a:latin typeface="Times New Roman" pitchFamily="18" charset="0"/>
              </a:rPr>
              <a:t>u </a:t>
            </a:r>
            <a:r>
              <a:rPr lang="sr-Latn-CS" altLang="sr-Latn-RS" sz="2000" b="1" dirty="0">
                <a:solidFill>
                  <a:srgbClr val="FF0066"/>
                </a:solidFill>
                <a:effectLst>
                  <a:outerShdw blurRad="38100" dist="38100" dir="2700000" algn="tl">
                    <a:srgbClr val="000000"/>
                  </a:outerShdw>
                </a:effectLst>
                <a:latin typeface="Times New Roman" pitchFamily="18" charset="0"/>
              </a:rPr>
              <a:t> okviru porfirinskog dela molekula</a:t>
            </a:r>
          </a:p>
          <a:p>
            <a:pPr>
              <a:lnSpc>
                <a:spcPct val="80000"/>
              </a:lnSpc>
              <a:buFont typeface="Wingdings" panose="05000000000000000000" pitchFamily="2" charset="2"/>
              <a:buChar char="Ø"/>
            </a:pP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trake </a:t>
            </a:r>
            <a:r>
              <a:rPr lang="sr-Latn-CS" altLang="sr-Latn-RS" sz="2000" b="1" dirty="0">
                <a:solidFill>
                  <a:srgbClr val="333333"/>
                </a:solidFill>
                <a:effectLst>
                  <a:outerShdw blurRad="38100" dist="38100" dir="2700000" algn="tl">
                    <a:srgbClr val="000000"/>
                  </a:outerShdw>
                </a:effectLst>
                <a:latin typeface="Times New Roman" pitchFamily="18" charset="0"/>
              </a:rPr>
              <a:t>u oblasti</a:t>
            </a:r>
            <a:r>
              <a:rPr lang="sr-Latn-CS" altLang="sr-Latn-RS" sz="2000" b="1" dirty="0">
                <a:solidFill>
                  <a:srgbClr val="4D4D4D"/>
                </a:solidFill>
                <a:effectLst>
                  <a:outerShdw blurRad="38100" dist="38100" dir="2700000" algn="tl">
                    <a:srgbClr val="000000"/>
                  </a:outerShdw>
                </a:effectLst>
                <a:latin typeface="Times New Roman" pitchFamily="18" charset="0"/>
              </a:rPr>
              <a:t> </a:t>
            </a:r>
            <a:r>
              <a:rPr lang="sr-Latn-CS" altLang="sr-Latn-RS" sz="2000" b="1" dirty="0">
                <a:solidFill>
                  <a:srgbClr val="FF0066"/>
                </a:solidFill>
                <a:effectLst>
                  <a:outerShdw blurRad="38100" dist="38100" dir="2700000" algn="tl">
                    <a:srgbClr val="000000"/>
                  </a:outerShdw>
                </a:effectLst>
                <a:latin typeface="Times New Roman" pitchFamily="18" charset="0"/>
              </a:rPr>
              <a:t>600-700 nm</a:t>
            </a:r>
            <a:r>
              <a:rPr lang="sr-Latn-CS" altLang="sr-Latn-RS" sz="2000" b="1" dirty="0">
                <a:solidFill>
                  <a:srgbClr val="333333"/>
                </a:solidFill>
                <a:effectLst>
                  <a:outerShdw blurRad="38100" dist="38100" dir="2700000" algn="tl">
                    <a:srgbClr val="000000"/>
                  </a:outerShdw>
                </a:effectLst>
                <a:latin typeface="Times New Roman" pitchFamily="18" charset="0"/>
              </a:rPr>
              <a:t>, koje su karakteristične samo za </a:t>
            </a:r>
            <a:r>
              <a:rPr lang="sr-Latn-CS" altLang="sr-Latn-RS" sz="2000" b="1" dirty="0" smtClean="0">
                <a:solidFill>
                  <a:srgbClr val="333333"/>
                </a:solidFill>
                <a:effectLst>
                  <a:outerShdw blurRad="38100" dist="38100" dir="2700000" algn="tl">
                    <a:srgbClr val="000000"/>
                  </a:outerShdw>
                </a:effectLst>
                <a:latin typeface="Times New Roman" pitchFamily="18" charset="0"/>
              </a:rPr>
              <a:t>hem hromoforu </a:t>
            </a:r>
            <a:r>
              <a:rPr lang="sr-Latn-CS" altLang="sr-Latn-RS" sz="2000" b="1" dirty="0">
                <a:solidFill>
                  <a:srgbClr val="333333"/>
                </a:solidFill>
                <a:effectLst>
                  <a:outerShdw blurRad="38100" dist="38100" dir="2700000" algn="tl">
                    <a:srgbClr val="000000"/>
                  </a:outerShdw>
                </a:effectLst>
                <a:latin typeface="Times New Roman" pitchFamily="18" charset="0"/>
              </a:rPr>
              <a:t>u </a:t>
            </a:r>
            <a:r>
              <a:rPr lang="sr-Latn-CS" altLang="sr-Latn-RS" sz="2000" b="1" dirty="0">
                <a:solidFill>
                  <a:srgbClr val="FF0066"/>
                </a:solidFill>
                <a:effectLst>
                  <a:outerShdw blurRad="38100" dist="38100" dir="2700000" algn="tl">
                    <a:srgbClr val="000000"/>
                  </a:outerShdw>
                </a:effectLst>
                <a:latin typeface="Times New Roman" pitchFamily="18" charset="0"/>
              </a:rPr>
              <a:t>HS stanju</a:t>
            </a:r>
            <a:r>
              <a:rPr lang="sr-Latn-CS" altLang="sr-Latn-RS" sz="2000" b="1" dirty="0">
                <a:solidFill>
                  <a:srgbClr val="333333"/>
                </a:solidFill>
                <a:effectLst>
                  <a:outerShdw blurRad="38100" dist="38100" dir="2700000" algn="tl">
                    <a:srgbClr val="000000"/>
                  </a:outerShdw>
                </a:effectLst>
                <a:latin typeface="Times New Roman" pitchFamily="18" charset="0"/>
              </a:rPr>
              <a:t>, pripadaju ET (CT)  prelazu tipa</a:t>
            </a:r>
            <a:r>
              <a:rPr lang="sr-Latn-CS" altLang="sr-Latn-RS" sz="2000" b="1" dirty="0">
                <a:solidFill>
                  <a:srgbClr val="4D4D4D"/>
                </a:solidFill>
                <a:effectLst>
                  <a:outerShdw blurRad="38100" dist="38100" dir="2700000" algn="tl">
                    <a:srgbClr val="000000"/>
                  </a:outerShdw>
                </a:effectLst>
                <a:latin typeface="Times New Roman" pitchFamily="18" charset="0"/>
              </a:rPr>
              <a:t> </a:t>
            </a:r>
            <a:r>
              <a:rPr lang="sr-Latn-CS" altLang="sr-Latn-RS" sz="2000" b="1" dirty="0" smtClean="0">
                <a:solidFill>
                  <a:srgbClr val="FF0066"/>
                </a:solidFill>
                <a:effectLst>
                  <a:outerShdw blurRad="38100" dist="38100" dir="2700000" algn="tl">
                    <a:srgbClr val="000000"/>
                  </a:outerShdw>
                </a:effectLst>
                <a:latin typeface="Times New Roman" pitchFamily="18" charset="0"/>
              </a:rPr>
              <a:t>porfirin </a:t>
            </a:r>
            <a:r>
              <a:rPr lang="sr-Latn-CS" altLang="sr-Latn-RS" sz="2000" b="1" dirty="0">
                <a:solidFill>
                  <a:srgbClr val="FF0066"/>
                </a:solidFill>
                <a:effectLst>
                  <a:outerShdw blurRad="38100" dist="38100" dir="2700000" algn="tl">
                    <a:srgbClr val="000000"/>
                  </a:outerShdw>
                </a:effectLst>
                <a:latin typeface="Times New Roman" pitchFamily="18" charset="0"/>
              </a:rPr>
              <a:t>→atom </a:t>
            </a:r>
            <a:r>
              <a:rPr lang="sr-Latn-CS" altLang="sr-Latn-RS" sz="2000" b="1" dirty="0" smtClean="0">
                <a:solidFill>
                  <a:srgbClr val="FF0066"/>
                </a:solidFill>
                <a:effectLst>
                  <a:outerShdw blurRad="38100" dist="38100" dir="2700000" algn="tl">
                    <a:srgbClr val="000000"/>
                  </a:outerShdw>
                </a:effectLst>
                <a:latin typeface="Times New Roman" pitchFamily="18" charset="0"/>
              </a:rPr>
              <a:t>gvožđa</a:t>
            </a:r>
            <a:endParaRPr lang="en-US" altLang="sr-Latn-RS" sz="20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781315">
                                            <p:txEl>
                                              <p:pRg st="0" end="0"/>
                                            </p:txEl>
                                          </p:spTgt>
                                        </p:tgtEl>
                                        <p:attrNameLst>
                                          <p:attrName>style.visibility</p:attrName>
                                        </p:attrNameLst>
                                      </p:cBhvr>
                                      <p:to>
                                        <p:strVal val="visible"/>
                                      </p:to>
                                    </p:set>
                                    <p:animEffect transition="in" filter="wipe(down)">
                                      <p:cBhvr>
                                        <p:cTn id="7" dur="500"/>
                                        <p:tgtEl>
                                          <p:spTgt spid="78131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81315">
                                            <p:txEl>
                                              <p:pRg st="2" end="2"/>
                                            </p:txEl>
                                          </p:spTgt>
                                        </p:tgtEl>
                                        <p:attrNameLst>
                                          <p:attrName>style.visibility</p:attrName>
                                        </p:attrNameLst>
                                      </p:cBhvr>
                                      <p:to>
                                        <p:strVal val="visible"/>
                                      </p:to>
                                    </p:set>
                                    <p:animEffect transition="in" filter="wipe(down)">
                                      <p:cBhvr>
                                        <p:cTn id="10" dur="500"/>
                                        <p:tgtEl>
                                          <p:spTgt spid="781315">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81315">
                                            <p:txEl>
                                              <p:pRg st="4" end="4"/>
                                            </p:txEl>
                                          </p:spTgt>
                                        </p:tgtEl>
                                        <p:attrNameLst>
                                          <p:attrName>style.visibility</p:attrName>
                                        </p:attrNameLst>
                                      </p:cBhvr>
                                      <p:to>
                                        <p:strVal val="visible"/>
                                      </p:to>
                                    </p:set>
                                    <p:animEffect transition="in" filter="wipe(down)">
                                      <p:cBhvr>
                                        <p:cTn id="13" dur="500"/>
                                        <p:tgtEl>
                                          <p:spTgt spid="781315">
                                            <p:txEl>
                                              <p:pRg st="4" end="4"/>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781315">
                                            <p:txEl>
                                              <p:pRg st="6" end="6"/>
                                            </p:txEl>
                                          </p:spTgt>
                                        </p:tgtEl>
                                        <p:attrNameLst>
                                          <p:attrName>style.visibility</p:attrName>
                                        </p:attrNameLst>
                                      </p:cBhvr>
                                      <p:to>
                                        <p:strVal val="visible"/>
                                      </p:to>
                                    </p:set>
                                    <p:animEffect transition="in" filter="strips(downLeft)">
                                      <p:cBhvr>
                                        <p:cTn id="18" dur="500"/>
                                        <p:tgtEl>
                                          <p:spTgt spid="781315">
                                            <p:txEl>
                                              <p:pRg st="6" end="6"/>
                                            </p:txEl>
                                          </p:spTgt>
                                        </p:tgtEl>
                                      </p:cBhvr>
                                    </p:animEffect>
                                  </p:childTnLst>
                                </p:cTn>
                              </p:par>
                              <p:par>
                                <p:cTn id="19" presetID="18" presetClass="entr" presetSubtype="12" fill="hold" nodeType="withEffect">
                                  <p:stCondLst>
                                    <p:cond delay="0"/>
                                  </p:stCondLst>
                                  <p:childTnLst>
                                    <p:set>
                                      <p:cBhvr>
                                        <p:cTn id="20" dur="1" fill="hold">
                                          <p:stCondLst>
                                            <p:cond delay="0"/>
                                          </p:stCondLst>
                                        </p:cTn>
                                        <p:tgtEl>
                                          <p:spTgt spid="781315">
                                            <p:txEl>
                                              <p:pRg st="8" end="8"/>
                                            </p:txEl>
                                          </p:spTgt>
                                        </p:tgtEl>
                                        <p:attrNameLst>
                                          <p:attrName>style.visibility</p:attrName>
                                        </p:attrNameLst>
                                      </p:cBhvr>
                                      <p:to>
                                        <p:strVal val="visible"/>
                                      </p:to>
                                    </p:set>
                                    <p:animEffect transition="in" filter="strips(downLeft)">
                                      <p:cBhvr>
                                        <p:cTn id="21" dur="500"/>
                                        <p:tgtEl>
                                          <p:spTgt spid="7813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6243" name="Rectangle 3"/>
          <p:cNvSpPr>
            <a:spLocks noGrp="1" noChangeArrowheads="1"/>
          </p:cNvSpPr>
          <p:nvPr>
            <p:ph type="body" idx="1"/>
          </p:nvPr>
        </p:nvSpPr>
        <p:spPr>
          <a:xfrm>
            <a:off x="381000" y="381000"/>
            <a:ext cx="8229600" cy="3200400"/>
          </a:xfrm>
        </p:spPr>
        <p:txBody>
          <a:bodyPr/>
          <a:lstStyle/>
          <a:p>
            <a:pPr>
              <a:lnSpc>
                <a:spcPct val="80000"/>
              </a:lnSpc>
              <a:buFontTx/>
              <a:buNone/>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od </a:t>
            </a:r>
            <a:r>
              <a:rPr lang="sr-Latn-CS" altLang="sr-Latn-RS" sz="2400" b="1" dirty="0">
                <a:solidFill>
                  <a:srgbClr val="333333"/>
                </a:solidFill>
                <a:effectLst>
                  <a:outerShdw blurRad="38100" dist="38100" dir="2700000" algn="tl">
                    <a:srgbClr val="000000"/>
                  </a:outerShdw>
                </a:effectLst>
                <a:latin typeface="Times New Roman" pitchFamily="18" charset="0"/>
              </a:rPr>
              <a:t>interesa su</a:t>
            </a:r>
            <a:r>
              <a:rPr lang="sr-Latn-CS" altLang="sr-Latn-RS" sz="2400" b="1" dirty="0">
                <a:solidFill>
                  <a:srgbClr val="FF0066"/>
                </a:solidFill>
                <a:effectLst>
                  <a:outerShdw blurRad="38100" dist="38100" dir="2700000" algn="tl">
                    <a:srgbClr val="000000"/>
                  </a:outerShdw>
                </a:effectLst>
                <a:latin typeface="Times New Roman" pitchFamily="18" charset="0"/>
              </a:rPr>
              <a:t> </a:t>
            </a:r>
            <a:r>
              <a:rPr lang="en-US" altLang="sr-Latn-RS" sz="2400" b="1" dirty="0">
                <a:solidFill>
                  <a:srgbClr val="FF0066"/>
                </a:solidFill>
                <a:effectLst>
                  <a:outerShdw blurRad="38100" dist="38100" dir="2700000" algn="tl">
                    <a:srgbClr val="000000"/>
                  </a:outerShdw>
                </a:effectLst>
                <a:latin typeface="Times New Roman" pitchFamily="18" charset="0"/>
              </a:rPr>
              <a:t>LMCT</a:t>
            </a:r>
            <a:r>
              <a:rPr lang="sr-Latn-CS" altLang="sr-Latn-RS" sz="2400" b="1" dirty="0">
                <a:solidFill>
                  <a:srgbClr val="333333"/>
                </a:solidFill>
                <a:effectLst>
                  <a:outerShdw blurRad="38100" dist="38100" dir="2700000" algn="tl">
                    <a:srgbClr val="000000"/>
                  </a:outerShdw>
                </a:effectLst>
                <a:latin typeface="Times New Roman" pitchFamily="18" charset="0"/>
              </a:rPr>
              <a:t> prelazi (</a:t>
            </a:r>
            <a:r>
              <a:rPr lang="sr-Latn-CS" altLang="sr-Latn-RS" sz="2400" i="1" dirty="0">
                <a:solidFill>
                  <a:srgbClr val="333333"/>
                </a:solidFill>
                <a:effectLst>
                  <a:outerShdw blurRad="38100" dist="38100" dir="2700000" algn="tl">
                    <a:srgbClr val="000000"/>
                  </a:outerShdw>
                </a:effectLst>
                <a:latin typeface="Times New Roman" pitchFamily="18" charset="0"/>
              </a:rPr>
              <a:t>ligand to metal CT</a:t>
            </a:r>
            <a:r>
              <a:rPr lang="sr-Latn-CS" altLang="sr-Latn-RS" sz="2400" b="1" dirty="0">
                <a:solidFill>
                  <a:srgbClr val="333333"/>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2400" b="1" dirty="0" smtClean="0">
                <a:solidFill>
                  <a:srgbClr val="333333"/>
                </a:solidFill>
                <a:effectLst>
                  <a:outerShdw blurRad="38100" dist="38100" dir="2700000" algn="tl">
                    <a:srgbClr val="000000"/>
                  </a:outerShdw>
                </a:effectLst>
                <a:latin typeface="Times New Roman" pitchFamily="18" charset="0"/>
              </a:rPr>
              <a:t>LMCT</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prelazi  se mogu pratiti kod bilo kog metalnog jona ali u višem </a:t>
            </a:r>
            <a:r>
              <a:rPr lang="sr-Latn-CS" altLang="sr-Latn-RS" sz="2400" b="1" dirty="0" smtClean="0">
                <a:solidFill>
                  <a:srgbClr val="333333"/>
                </a:solidFill>
                <a:effectLst>
                  <a:outerShdw blurRad="38100" dist="38100" dir="2700000" algn="tl">
                    <a:srgbClr val="000000"/>
                  </a:outerShdw>
                </a:effectLst>
                <a:latin typeface="Times New Roman" pitchFamily="18" charset="0"/>
              </a:rPr>
              <a:t>oksidacionom </a:t>
            </a:r>
            <a:r>
              <a:rPr lang="sr-Latn-CS" altLang="sr-Latn-RS" sz="2400" b="1" dirty="0">
                <a:solidFill>
                  <a:srgbClr val="333333"/>
                </a:solidFill>
                <a:effectLst>
                  <a:outerShdw blurRad="38100" dist="38100" dir="2700000" algn="tl">
                    <a:srgbClr val="000000"/>
                  </a:outerShdw>
                </a:effectLst>
                <a:latin typeface="Times New Roman" pitchFamily="18" charset="0"/>
              </a:rPr>
              <a:t>stanju,  </a:t>
            </a:r>
            <a:r>
              <a:rPr lang="en-US" altLang="sr-Latn-RS" sz="2400" b="1" dirty="0">
                <a:solidFill>
                  <a:srgbClr val="FF0066"/>
                </a:solidFill>
                <a:effectLst>
                  <a:outerShdw blurRad="38100" dist="38100" dir="2700000" algn="tl">
                    <a:srgbClr val="000000"/>
                  </a:outerShdw>
                </a:effectLst>
                <a:latin typeface="Times New Roman" pitchFamily="18" charset="0"/>
              </a:rPr>
              <a:t>Fe(III) </a:t>
            </a:r>
            <a:r>
              <a:rPr lang="sr-Latn-CS" altLang="sr-Latn-RS" sz="2400" b="1" dirty="0">
                <a:solidFill>
                  <a:srgbClr val="FF0066"/>
                </a:solidFill>
                <a:effectLst>
                  <a:outerShdw blurRad="38100" dist="38100" dir="2700000" algn="tl">
                    <a:srgbClr val="000000"/>
                  </a:outerShdw>
                </a:effectLst>
                <a:latin typeface="Times New Roman" pitchFamily="18" charset="0"/>
              </a:rPr>
              <a:t>i</a:t>
            </a:r>
            <a:r>
              <a:rPr lang="en-US" altLang="sr-Latn-RS" sz="2400" b="1" dirty="0">
                <a:solidFill>
                  <a:srgbClr val="FF0066"/>
                </a:solidFill>
                <a:effectLst>
                  <a:outerShdw blurRad="38100" dist="38100" dir="2700000" algn="tl">
                    <a:srgbClr val="000000"/>
                  </a:outerShdw>
                </a:effectLst>
                <a:latin typeface="Times New Roman" pitchFamily="18" charset="0"/>
              </a:rPr>
              <a:t> Cu(II)</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ukoliko </a:t>
            </a:r>
            <a:r>
              <a:rPr lang="sr-Latn-CS" altLang="sr-Latn-RS" sz="2400" b="1" dirty="0">
                <a:solidFill>
                  <a:srgbClr val="333333"/>
                </a:solidFill>
                <a:effectLst>
                  <a:outerShdw blurRad="38100" dist="38100" dir="2700000" algn="tl">
                    <a:srgbClr val="000000"/>
                  </a:outerShdw>
                </a:effectLst>
                <a:latin typeface="Times New Roman" pitchFamily="18" charset="0"/>
              </a:rPr>
              <a:t>je metalni jon vezan za kisele ligande (tipa </a:t>
            </a:r>
            <a:r>
              <a:rPr lang="en-US" altLang="sr-Latn-RS" sz="2400" b="1" dirty="0">
                <a:solidFill>
                  <a:srgbClr val="333333"/>
                </a:solidFill>
                <a:effectLst>
                  <a:outerShdw blurRad="38100" dist="38100" dir="2700000" algn="tl">
                    <a:srgbClr val="000000"/>
                  </a:outerShdw>
                </a:effectLst>
                <a:latin typeface="Times New Roman" pitchFamily="18" charset="0"/>
              </a:rPr>
              <a:t>CO, NO,</a:t>
            </a:r>
            <a:r>
              <a:rPr lang="sr-Latn-CS" altLang="sr-Latn-RS" sz="2400" b="1" dirty="0">
                <a:solidFill>
                  <a:srgbClr val="333333"/>
                </a:solidFill>
                <a:effectLst>
                  <a:outerShdw blurRad="38100" dist="38100" dir="2700000" algn="tl">
                    <a:srgbClr val="000000"/>
                  </a:outerShdw>
                </a:effectLst>
                <a:latin typeface="Times New Roman" pitchFamily="18" charset="0"/>
              </a:rPr>
              <a:t> O</a:t>
            </a:r>
            <a:r>
              <a:rPr lang="en-US" altLang="sr-Latn-RS" sz="2400" b="1" baseline="-25000" dirty="0">
                <a:solidFill>
                  <a:srgbClr val="333333"/>
                </a:solidFill>
                <a:effectLst>
                  <a:outerShdw blurRad="38100" dist="38100" dir="2700000" algn="tl">
                    <a:srgbClr val="000000"/>
                  </a:outerShdw>
                </a:effectLst>
                <a:latin typeface="Times New Roman" pitchFamily="18" charset="0"/>
              </a:rPr>
              <a:t>2</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mogu da se prate i MLCT prelazi (</a:t>
            </a:r>
            <a:r>
              <a:rPr lang="sr-Latn-CS" altLang="sr-Latn-RS" sz="2400" i="1" dirty="0">
                <a:solidFill>
                  <a:srgbClr val="333333"/>
                </a:solidFill>
                <a:effectLst>
                  <a:outerShdw blurRad="38100" dist="38100" dir="2700000" algn="tl">
                    <a:srgbClr val="000000"/>
                  </a:outerShdw>
                </a:effectLst>
                <a:latin typeface="Times New Roman" pitchFamily="18" charset="0"/>
              </a:rPr>
              <a:t>metal to ligand CT</a:t>
            </a:r>
            <a:r>
              <a:rPr lang="sr-Latn-CS" altLang="sr-Latn-RS" sz="2400" b="1" dirty="0">
                <a:solidFill>
                  <a:srgbClr val="333333"/>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en-U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pPr>
            <a:endParaRPr lang="en-US" altLang="sr-Latn-RS" sz="24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0098" name="Picture 2"/>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066800" y="1371600"/>
            <a:ext cx="7072313" cy="4408488"/>
          </a:xfrm>
          <a:noFill/>
          <a:ln/>
          <a:effectLst>
            <a:glow rad="228600">
              <a:schemeClr val="accent4">
                <a:satMod val="175000"/>
                <a:alpha val="40000"/>
              </a:schemeClr>
            </a:glow>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0099" name="Rectangle 3"/>
          <p:cNvSpPr>
            <a:spLocks noChangeArrowheads="1"/>
          </p:cNvSpPr>
          <p:nvPr/>
        </p:nvSpPr>
        <p:spPr bwMode="auto">
          <a:xfrm>
            <a:off x="806450" y="762000"/>
            <a:ext cx="7702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sr-Latn-CS" altLang="sr-Latn-RS" b="1" dirty="0">
                <a:effectLst>
                  <a:outerShdw blurRad="38100" dist="38100" dir="2700000" algn="tl">
                    <a:srgbClr val="000000">
                      <a:alpha val="43137"/>
                    </a:srgbClr>
                  </a:outerShdw>
                </a:effectLst>
                <a:latin typeface="Times New Roman" pitchFamily="18" charset="0"/>
              </a:rPr>
              <a:t>Molekulrno orbitalni prikaz rasporeda molekulskih orbitala hem hromofore </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91" name="Rectangle 3"/>
          <p:cNvSpPr>
            <a:spLocks noGrp="1" noChangeArrowheads="1"/>
          </p:cNvSpPr>
          <p:nvPr>
            <p:ph type="body" idx="1"/>
          </p:nvPr>
        </p:nvSpPr>
        <p:spPr>
          <a:xfrm>
            <a:off x="457200" y="533400"/>
            <a:ext cx="7696200" cy="5592763"/>
          </a:xfrm>
        </p:spPr>
        <p:txBody>
          <a:bodyPr/>
          <a:lstStyle/>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može </a:t>
            </a:r>
            <a:r>
              <a:rPr lang="sr-Latn-CS" altLang="sr-Latn-RS" sz="1800" b="1" dirty="0">
                <a:solidFill>
                  <a:srgbClr val="333333"/>
                </a:solidFill>
                <a:effectLst>
                  <a:outerShdw blurRad="38100" dist="38100" dir="2700000" algn="tl">
                    <a:srgbClr val="000000"/>
                  </a:outerShdw>
                </a:effectLst>
                <a:latin typeface="Times New Roman" pitchFamily="18" charset="0"/>
              </a:rPr>
              <a:t>se reći da karakteristike </a:t>
            </a:r>
            <a:r>
              <a:rPr lang="de-DE" altLang="sr-Latn-RS" sz="1800" b="1" dirty="0">
                <a:solidFill>
                  <a:srgbClr val="333333"/>
                </a:solidFill>
                <a:effectLst>
                  <a:outerShdw blurRad="38100" dist="38100" dir="2700000" algn="tl">
                    <a:srgbClr val="000000"/>
                  </a:outerShdw>
                </a:effectLst>
                <a:latin typeface="Times New Roman" pitchFamily="18" charset="0"/>
              </a:rPr>
              <a:t>elektronskih traka u spektrima hem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de-DE" altLang="sr-Latn-RS" sz="1800" b="1" dirty="0">
                <a:solidFill>
                  <a:srgbClr val="333333"/>
                </a:solidFill>
                <a:effectLst>
                  <a:outerShdw blurRad="38100" dist="38100" dir="2700000" algn="tl">
                    <a:srgbClr val="000000"/>
                  </a:outerShdw>
                </a:effectLst>
                <a:latin typeface="Times New Roman" pitchFamily="18" charset="0"/>
              </a:rPr>
              <a:t>proteina </a:t>
            </a:r>
            <a:r>
              <a:rPr lang="sr-Latn-CS" altLang="sr-Latn-RS" sz="1800" b="1" dirty="0">
                <a:solidFill>
                  <a:srgbClr val="333333"/>
                </a:solidFill>
                <a:effectLst>
                  <a:outerShdw blurRad="38100" dist="38100" dir="2700000" algn="tl">
                    <a:srgbClr val="000000"/>
                  </a:outerShdw>
                </a:effectLst>
                <a:latin typeface="Times New Roman" pitchFamily="18" charset="0"/>
              </a:rPr>
              <a:t>:</a:t>
            </a: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 </a:t>
            </a:r>
            <a:r>
              <a:rPr lang="de-DE" altLang="sr-Latn-RS" sz="1800" b="1" dirty="0">
                <a:solidFill>
                  <a:srgbClr val="FF0066"/>
                </a:solidFill>
                <a:effectLst>
                  <a:outerShdw blurRad="38100" dist="38100" dir="2700000" algn="tl">
                    <a:srgbClr val="000000"/>
                  </a:outerShdw>
                </a:effectLst>
                <a:latin typeface="Times New Roman" pitchFamily="18" charset="0"/>
              </a:rPr>
              <a:t>indikacija oksidacionog</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 </a:t>
            </a:r>
            <a:r>
              <a:rPr lang="de-DE" altLang="sr-Latn-RS" sz="1800" b="1" dirty="0">
                <a:solidFill>
                  <a:srgbClr val="FF0066"/>
                </a:solidFill>
                <a:effectLst>
                  <a:outerShdw blurRad="38100" dist="38100" dir="2700000" algn="tl">
                    <a:srgbClr val="000000"/>
                  </a:outerShdw>
                </a:effectLst>
                <a:latin typeface="Times New Roman" pitchFamily="18" charset="0"/>
              </a:rPr>
              <a:t>spinskog i </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FF0066"/>
                </a:solidFill>
                <a:effectLst>
                  <a:outerShdw blurRad="38100" dist="38100" dir="2700000" algn="tl">
                    <a:srgbClr val="000000"/>
                  </a:outerShdw>
                </a:effectLst>
                <a:latin typeface="Times New Roman" pitchFamily="18" charset="0"/>
              </a:rPr>
              <a:t>                            -</a:t>
            </a:r>
            <a:r>
              <a:rPr lang="de-DE" altLang="sr-Latn-RS" sz="1800" b="1" dirty="0">
                <a:solidFill>
                  <a:srgbClr val="FF0066"/>
                </a:solidFill>
                <a:effectLst>
                  <a:outerShdw blurRad="38100" dist="38100" dir="2700000" algn="tl">
                    <a:srgbClr val="000000"/>
                  </a:outerShdw>
                </a:effectLst>
                <a:latin typeface="Times New Roman" pitchFamily="18" charset="0"/>
              </a:rPr>
              <a:t> koordinacionog stanja atoma gvož</a:t>
            </a:r>
            <a:r>
              <a:rPr lang="sr-Latn-CS" altLang="sr-Latn-RS" sz="1800" b="1" dirty="0">
                <a:solidFill>
                  <a:srgbClr val="FF0066"/>
                </a:solidFill>
                <a:effectLst>
                  <a:outerShdw blurRad="38100" dist="38100" dir="2700000" algn="tl">
                    <a:srgbClr val="000000"/>
                  </a:outerShdw>
                </a:effectLst>
                <a:latin typeface="Times New Roman" pitchFamily="18" charset="0"/>
              </a:rPr>
              <a:t>đa</a:t>
            </a:r>
            <a:r>
              <a:rPr lang="de-DE" altLang="sr-Latn-RS" sz="1800" b="1" dirty="0">
                <a:solidFill>
                  <a:srgbClr val="FF0066"/>
                </a:solidFill>
                <a:effectLst>
                  <a:outerShdw blurRad="38100" dist="38100" dir="2700000" algn="tl">
                    <a:srgbClr val="000000"/>
                  </a:outerShdw>
                </a:effectLst>
                <a:latin typeface="Times New Roman" pitchFamily="18" charset="0"/>
              </a:rPr>
              <a:t>  u hem hromofori</a:t>
            </a: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prisustvo </a:t>
            </a:r>
            <a:r>
              <a:rPr lang="sr-Latn-CS" altLang="sr-Latn-RS" sz="1800" b="1" dirty="0">
                <a:solidFill>
                  <a:srgbClr val="333333"/>
                </a:solidFill>
                <a:effectLst>
                  <a:outerShdw blurRad="38100" dist="38100" dir="2700000" algn="tl">
                    <a:srgbClr val="000000"/>
                  </a:outerShdw>
                </a:effectLst>
                <a:latin typeface="Times New Roman" pitchFamily="18" charset="0"/>
              </a:rPr>
              <a:t>NS hem hromofore se lako konstatuje  usled: </a:t>
            </a: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  potpunog izostanka ET  trake i </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 batohromnog pomeraja trake  </a:t>
            </a:r>
            <a:r>
              <a:rPr lang="pl-PL" altLang="sr-Latn-RS" sz="1800" b="1" dirty="0">
                <a:solidFill>
                  <a:srgbClr val="4D4D4D"/>
                </a:solidFill>
                <a:effectLst>
                  <a:outerShdw blurRad="38100" dist="38100" dir="2700000" algn="tl">
                    <a:srgbClr val="000000"/>
                  </a:outerShdw>
                </a:effectLst>
                <a:latin typeface="Times New Roman" pitchFamily="18" charset="0"/>
                <a:sym typeface="Symbol" pitchFamily="18" charset="2"/>
              </a:rPr>
              <a:t></a:t>
            </a:r>
            <a:r>
              <a:rPr lang="pl-PL" altLang="sr-Latn-RS" sz="1800" b="1" dirty="0">
                <a:solidFill>
                  <a:srgbClr val="4D4D4D"/>
                </a:solidFill>
                <a:effectLst>
                  <a:outerShdw blurRad="38100" dist="38100" dir="2700000" algn="tl">
                    <a:srgbClr val="000000"/>
                  </a:outerShdw>
                </a:effectLst>
                <a:latin typeface="Times New Roman" pitchFamily="18" charset="0"/>
              </a:rPr>
              <a:t>→</a:t>
            </a:r>
            <a:r>
              <a:rPr lang="pl-PL" altLang="sr-Latn-RS" sz="1800" b="1" dirty="0">
                <a:solidFill>
                  <a:srgbClr val="4D4D4D"/>
                </a:solidFill>
                <a:effectLst>
                  <a:outerShdw blurRad="38100" dist="38100" dir="2700000" algn="tl">
                    <a:srgbClr val="000000"/>
                  </a:outerShdw>
                </a:effectLst>
                <a:latin typeface="Times New Roman" pitchFamily="18" charset="0"/>
                <a:sym typeface="Symbol" pitchFamily="18" charset="2"/>
              </a:rPr>
              <a:t></a:t>
            </a:r>
            <a:r>
              <a:rPr lang="pl-PL" altLang="sr-Latn-RS" sz="1800" b="1" dirty="0">
                <a:solidFill>
                  <a:srgbClr val="4D4D4D"/>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  prelaza u odnosu na </a:t>
            </a:r>
          </a:p>
          <a:p>
            <a:pPr>
              <a:lnSpc>
                <a:spcPct val="80000"/>
              </a:lnSpc>
              <a:buFontTx/>
              <a:buNone/>
            </a:pPr>
            <a:r>
              <a:rPr lang="sr-Latn-CS" altLang="sr-Latn-RS" sz="1800" b="1" dirty="0">
                <a:solidFill>
                  <a:srgbClr val="333333"/>
                </a:solidFill>
                <a:effectLst>
                  <a:outerShdw blurRad="38100" dist="38100" dir="2700000" algn="tl">
                    <a:srgbClr val="000000"/>
                  </a:outerShdw>
                </a:effectLst>
                <a:latin typeface="Times New Roman" pitchFamily="18" charset="0"/>
              </a:rPr>
              <a:t>              odgovarajuće trake u spektrima VS kompleksa</a:t>
            </a:r>
          </a:p>
          <a:p>
            <a:pPr>
              <a:lnSpc>
                <a:spcPct val="80000"/>
              </a:lnSpc>
              <a:buFontTx/>
              <a:buNone/>
            </a:pPr>
            <a:endParaRPr lang="sr-Latn-CS" altLang="sr-Latn-RS" sz="18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takođe</a:t>
            </a:r>
            <a:r>
              <a:rPr lang="sr-Latn-CS" altLang="sr-Latn-RS" sz="1800" b="1" dirty="0">
                <a:solidFill>
                  <a:srgbClr val="333333"/>
                </a:solidFill>
                <a:effectLst>
                  <a:outerShdw blurRad="38100" dist="38100" dir="2700000" algn="tl">
                    <a:srgbClr val="000000"/>
                  </a:outerShdw>
                </a:effectLst>
                <a:latin typeface="Times New Roman" pitchFamily="18" charset="0"/>
              </a:rPr>
              <a:t>, ukoliko je za hem hromoforu kao peti ligand vezan imidazol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tada  </a:t>
            </a:r>
            <a:r>
              <a:rPr lang="sr-Latn-CS" altLang="sr-Latn-RS" sz="1800" b="1" dirty="0">
                <a:solidFill>
                  <a:srgbClr val="FF0066"/>
                </a:solidFill>
                <a:effectLst>
                  <a:outerShdw blurRad="38100" dist="38100" dir="2700000" algn="tl">
                    <a:srgbClr val="000000"/>
                  </a:outerShdw>
                </a:effectLst>
                <a:latin typeface="Times New Roman" pitchFamily="18" charset="0"/>
              </a:rPr>
              <a:t>se talasna dužina, kao i intenzitet Q traka, može koristiti za </a:t>
            </a:r>
            <a:r>
              <a:rPr lang="sr-Latn-CS" altLang="sr-Latn-RS" sz="1800" b="1" dirty="0" smtClean="0">
                <a:solidFill>
                  <a:srgbClr val="FF0066"/>
                </a:solidFill>
                <a:effectLst>
                  <a:outerShdw blurRad="38100" dist="38100" dir="2700000" algn="tl">
                    <a:srgbClr val="000000"/>
                  </a:outerShdw>
                </a:effectLst>
                <a:latin typeface="Times New Roman" pitchFamily="18" charset="0"/>
              </a:rPr>
              <a:t>  </a:t>
            </a:r>
            <a:r>
              <a:rPr lang="sr-Latn-CS" altLang="sr-Latn-RS" sz="1800" b="1" dirty="0">
                <a:solidFill>
                  <a:srgbClr val="FF0066"/>
                </a:solidFill>
                <a:effectLst>
                  <a:outerShdw blurRad="38100" dist="38100" dir="2700000" algn="tl">
                    <a:srgbClr val="000000"/>
                  </a:outerShdw>
                </a:effectLst>
                <a:latin typeface="Times New Roman" pitchFamily="18" charset="0"/>
              </a:rPr>
              <a:t>utvrđivanje prirode šestog liganda</a:t>
            </a:r>
          </a:p>
          <a:p>
            <a:pPr>
              <a:lnSpc>
                <a:spcPct val="80000"/>
              </a:lnSpc>
              <a:buFont typeface="Wingdings" panose="05000000000000000000" pitchFamily="2" charset="2"/>
              <a:buChar char="Ø"/>
            </a:pPr>
            <a:endParaRPr lang="sr-Latn-CS" altLang="sr-Latn-RS" sz="18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outerShdw>
                </a:effectLst>
                <a:latin typeface="Times New Roman" pitchFamily="18" charset="0"/>
              </a:rPr>
              <a:t>ukoliko </a:t>
            </a:r>
            <a:r>
              <a:rPr lang="sr-Latn-CS" altLang="sr-Latn-RS" sz="1800" b="1" dirty="0">
                <a:solidFill>
                  <a:srgbClr val="333333"/>
                </a:solidFill>
                <a:effectLst>
                  <a:outerShdw blurRad="38100" dist="38100" dir="2700000" algn="tl">
                    <a:srgbClr val="000000"/>
                  </a:outerShdw>
                </a:effectLst>
                <a:latin typeface="Times New Roman" pitchFamily="18" charset="0"/>
              </a:rPr>
              <a:t>šesto koordinaciono mesto zauzimaju ligandi koji su za atom </a:t>
            </a:r>
            <a:r>
              <a:rPr lang="sr-Latn-CS" altLang="sr-Latn-RS" sz="1800" b="1" dirty="0" smtClean="0">
                <a:solidFill>
                  <a:srgbClr val="333333"/>
                </a:solidFill>
                <a:effectLst>
                  <a:outerShdw blurRad="38100" dist="38100" dir="2700000" algn="tl">
                    <a:srgbClr val="000000"/>
                  </a:outerShdw>
                </a:effectLst>
                <a:latin typeface="Times New Roman" pitchFamily="18" charset="0"/>
              </a:rPr>
              <a:t>  </a:t>
            </a:r>
            <a:r>
              <a:rPr lang="sr-Latn-CS" altLang="sr-Latn-RS" sz="1800" b="1" dirty="0">
                <a:solidFill>
                  <a:srgbClr val="333333"/>
                </a:solidFill>
                <a:effectLst>
                  <a:outerShdw blurRad="38100" dist="38100" dir="2700000" algn="tl">
                    <a:srgbClr val="000000"/>
                  </a:outerShdw>
                </a:effectLst>
                <a:latin typeface="Times New Roman" pitchFamily="18" charset="0"/>
              </a:rPr>
              <a:t>gvožđa vezani preko OH grupe, a ne preko atoma azota, tada su </a:t>
            </a:r>
            <a:r>
              <a:rPr lang="sr-Latn-CS" altLang="sr-Latn-RS" sz="1800" b="1" dirty="0" smtClean="0">
                <a:solidFill>
                  <a:srgbClr val="333333"/>
                </a:solidFill>
                <a:effectLst>
                  <a:outerShdw blurRad="38100" dist="38100" dir="2700000" algn="tl">
                    <a:srgbClr val="000000"/>
                  </a:outerShdw>
                </a:effectLst>
                <a:latin typeface="Times New Roman" pitchFamily="18" charset="0"/>
              </a:rPr>
              <a:t>Q </a:t>
            </a:r>
            <a:r>
              <a:rPr lang="sr-Latn-CS" altLang="sr-Latn-RS" sz="1800" b="1" dirty="0">
                <a:solidFill>
                  <a:srgbClr val="333333"/>
                </a:solidFill>
                <a:effectLst>
                  <a:outerShdw blurRad="38100" dist="38100" dir="2700000" algn="tl">
                    <a:srgbClr val="000000"/>
                  </a:outerShdw>
                </a:effectLst>
                <a:latin typeface="Times New Roman" pitchFamily="18" charset="0"/>
              </a:rPr>
              <a:t>trake u spektrima tih molekula znatno batohromno  pomerene uz  </a:t>
            </a:r>
            <a:r>
              <a:rPr lang="sr-Latn-CS" altLang="sr-Latn-RS" sz="1800" b="1" dirty="0" smtClean="0">
                <a:solidFill>
                  <a:srgbClr val="333333"/>
                </a:solidFill>
                <a:effectLst>
                  <a:outerShdw blurRad="38100" dist="38100" dir="2700000" algn="tl">
                    <a:srgbClr val="000000"/>
                  </a:outerShdw>
                </a:effectLst>
                <a:latin typeface="Times New Roman" pitchFamily="18" charset="0"/>
              </a:rPr>
              <a:t>evidentan </a:t>
            </a:r>
            <a:r>
              <a:rPr lang="sr-Latn-CS" altLang="sr-Latn-RS" sz="1800" b="1" dirty="0">
                <a:solidFill>
                  <a:srgbClr val="333333"/>
                </a:solidFill>
                <a:effectLst>
                  <a:outerShdw blurRad="38100" dist="38100" dir="2700000" algn="tl">
                    <a:srgbClr val="000000"/>
                  </a:outerShdw>
                </a:effectLst>
                <a:latin typeface="Times New Roman" pitchFamily="18" charset="0"/>
              </a:rPr>
              <a:t>hiperhromni efekat </a:t>
            </a:r>
            <a:r>
              <a:rPr lang="en-US" altLang="sr-Latn-RS" sz="1800" b="1" dirty="0">
                <a:solidFill>
                  <a:srgbClr val="333333"/>
                </a:solidFill>
                <a:effectLst>
                  <a:outerShdw blurRad="38100" dist="38100" dir="2700000" algn="tl">
                    <a:srgbClr val="000000"/>
                  </a:outerShdw>
                </a:effectLst>
                <a:latin typeface="Times New Roman" pitchFamily="18" charset="0"/>
              </a:rPr>
              <a:t> </a:t>
            </a:r>
          </a:p>
        </p:txBody>
      </p:sp>
      <p:pic>
        <p:nvPicPr>
          <p:cNvPr id="729093" name="Picture 5" descr="ANd9GcTa0IqsOade-MB1XssTRibgYEG-F3f62ip6m_JZeG20HxduvJYpZ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2400" y="3810000"/>
            <a:ext cx="1096963" cy="1303338"/>
          </a:xfrm>
          <a:prstGeom prst="rect">
            <a:avLst/>
          </a:prstGeom>
          <a:noFill/>
          <a:extLst>
            <a:ext uri="{909E8E84-426E-40DD-AFC4-6F175D3DCCD1}">
              <a14:hiddenFill xmlns:a14="http://schemas.microsoft.com/office/drawing/2010/main">
                <a:solidFill>
                  <a:srgbClr val="FFFFFF"/>
                </a:solidFill>
              </a14:hiddenFill>
            </a:ext>
          </a:extLst>
        </p:spPr>
      </p:pic>
      <p:sp>
        <p:nvSpPr>
          <p:cNvPr id="729101" name="Rectangle 13"/>
          <p:cNvSpPr>
            <a:spLocks noChangeArrowheads="1"/>
          </p:cNvSpPr>
          <p:nvPr/>
        </p:nvSpPr>
        <p:spPr bwMode="auto">
          <a:xfrm>
            <a:off x="7848600" y="5181600"/>
            <a:ext cx="9318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1600" b="1">
                <a:solidFill>
                  <a:srgbClr val="FF0066"/>
                </a:solidFill>
                <a:effectLst>
                  <a:outerShdw blurRad="38100" dist="38100" dir="2700000" algn="tl">
                    <a:srgbClr val="000000"/>
                  </a:outerShdw>
                </a:effectLst>
                <a:latin typeface="Times New Roman" pitchFamily="18" charset="0"/>
              </a:rPr>
              <a:t>imidazol</a:t>
            </a:r>
            <a:endParaRPr lang="en-US" altLang="sr-Latn-RS" sz="1600" b="1">
              <a:solidFill>
                <a:srgbClr val="FF0066"/>
              </a:solidFill>
              <a:effectLst>
                <a:outerShdw blurRad="38100" dist="38100" dir="2700000" algn="tl">
                  <a:srgbClr val="000000"/>
                </a:outerShdw>
              </a:effectLst>
              <a:latin typeface="Times New Roman" pitchFamily="18" charset="0"/>
            </a:endParaRPr>
          </a:p>
        </p:txBody>
      </p:sp>
      <p:graphicFrame>
        <p:nvGraphicFramePr>
          <p:cNvPr id="729108" name="Group 20"/>
          <p:cNvGraphicFramePr>
            <a:graphicFrameLocks noGrp="1"/>
          </p:cNvGraphicFramePr>
          <p:nvPr/>
        </p:nvGraphicFramePr>
        <p:xfrm>
          <a:off x="7772400" y="3810000"/>
          <a:ext cx="1143000" cy="1295400"/>
        </p:xfrm>
        <a:graphic>
          <a:graphicData uri="http://schemas.openxmlformats.org/drawingml/2006/table">
            <a:tbl>
              <a:tblPr/>
              <a:tblGrid>
                <a:gridCol w="1143000"/>
              </a:tblGrid>
              <a:tr h="1295400">
                <a:tc>
                  <a:txBody>
                    <a:bodyPr/>
                    <a:lstStyle>
                      <a:lvl1pPr>
                        <a:spcBef>
                          <a:spcPct val="20000"/>
                        </a:spcBef>
                        <a:defRPr sz="2800">
                          <a:solidFill>
                            <a:schemeClr val="tx1"/>
                          </a:solidFill>
                          <a:latin typeface="Arial" charset="0"/>
                          <a:cs typeface="Arial" charset="0"/>
                        </a:defRPr>
                      </a:lvl1pPr>
                      <a:lvl2pPr>
                        <a:spcBef>
                          <a:spcPct val="20000"/>
                        </a:spcBef>
                        <a:defRPr sz="2400">
                          <a:solidFill>
                            <a:schemeClr val="tx1"/>
                          </a:solidFill>
                          <a:latin typeface="Arial" charset="0"/>
                          <a:cs typeface="Arial" charset="0"/>
                        </a:defRPr>
                      </a:lvl2pPr>
                      <a:lvl3pPr>
                        <a:spcBef>
                          <a:spcPct val="20000"/>
                        </a:spcBef>
                        <a:defRPr sz="2000">
                          <a:solidFill>
                            <a:schemeClr val="tx1"/>
                          </a:solidFill>
                          <a:latin typeface="Arial" charset="0"/>
                          <a:cs typeface="Arial" charset="0"/>
                        </a:defRPr>
                      </a:lvl3pPr>
                      <a:lvl4pPr>
                        <a:spcBef>
                          <a:spcPct val="20000"/>
                        </a:spcBef>
                        <a:defRPr>
                          <a:solidFill>
                            <a:schemeClr val="tx1"/>
                          </a:solidFill>
                          <a:latin typeface="Arial" charset="0"/>
                          <a:cs typeface="Arial" charset="0"/>
                        </a:defRPr>
                      </a:lvl4pPr>
                      <a:lvl5pPr>
                        <a:spcBef>
                          <a:spcPct val="20000"/>
                        </a:spcBef>
                        <a:defRPr>
                          <a:solidFill>
                            <a:schemeClr val="tx1"/>
                          </a:solidFill>
                          <a:latin typeface="Arial" charset="0"/>
                          <a:cs typeface="Arial" charset="0"/>
                        </a:defRPr>
                      </a:lvl5pPr>
                      <a:lvl6pPr fontAlgn="base">
                        <a:spcBef>
                          <a:spcPct val="20000"/>
                        </a:spcBef>
                        <a:spcAft>
                          <a:spcPct val="0"/>
                        </a:spcAft>
                        <a:defRPr>
                          <a:solidFill>
                            <a:schemeClr val="tx1"/>
                          </a:solidFill>
                          <a:latin typeface="Arial" charset="0"/>
                          <a:cs typeface="Arial" charset="0"/>
                        </a:defRPr>
                      </a:lvl6pPr>
                      <a:lvl7pPr fontAlgn="base">
                        <a:spcBef>
                          <a:spcPct val="20000"/>
                        </a:spcBef>
                        <a:spcAft>
                          <a:spcPct val="0"/>
                        </a:spcAft>
                        <a:defRPr>
                          <a:solidFill>
                            <a:schemeClr val="tx1"/>
                          </a:solidFill>
                          <a:latin typeface="Arial" charset="0"/>
                          <a:cs typeface="Arial" charset="0"/>
                        </a:defRPr>
                      </a:lvl7pPr>
                      <a:lvl8pPr fontAlgn="base">
                        <a:spcBef>
                          <a:spcPct val="20000"/>
                        </a:spcBef>
                        <a:spcAft>
                          <a:spcPct val="0"/>
                        </a:spcAft>
                        <a:defRPr>
                          <a:solidFill>
                            <a:schemeClr val="tx1"/>
                          </a:solidFill>
                          <a:latin typeface="Arial" charset="0"/>
                          <a:cs typeface="Arial" charset="0"/>
                        </a:defRPr>
                      </a:lvl8pPr>
                      <a:lvl9pPr fontAlgn="base">
                        <a:spcBef>
                          <a:spcPct val="20000"/>
                        </a:spcBef>
                        <a:spcAft>
                          <a:spcPct val="0"/>
                        </a:spcAft>
                        <a:defRPr>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sr-Latn-RS" sz="2800" b="0" i="0" u="none" strike="noStrike" cap="none" normalizeH="0" baseline="0" smtClean="0">
                        <a:ln>
                          <a:noFill/>
                        </a:ln>
                        <a:solidFill>
                          <a:schemeClr val="tx1"/>
                        </a:solidFill>
                        <a:effectLst/>
                        <a:latin typeface="Arial" charset="0"/>
                        <a:cs typeface="Arial" charset="0"/>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729091">
                                            <p:txEl>
                                              <p:pRg st="0" end="0"/>
                                            </p:txEl>
                                          </p:spTgt>
                                        </p:tgtEl>
                                        <p:attrNameLst>
                                          <p:attrName>style.visibility</p:attrName>
                                        </p:attrNameLst>
                                      </p:cBhvr>
                                      <p:to>
                                        <p:strVal val="visible"/>
                                      </p:to>
                                    </p:set>
                                    <p:animEffect transition="in" filter="wipe(down)">
                                      <p:cBhvr>
                                        <p:cTn id="7" dur="500"/>
                                        <p:tgtEl>
                                          <p:spTgt spid="729091">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29091">
                                            <p:txEl>
                                              <p:pRg st="1" end="1"/>
                                            </p:txEl>
                                          </p:spTgt>
                                        </p:tgtEl>
                                        <p:attrNameLst>
                                          <p:attrName>style.visibility</p:attrName>
                                        </p:attrNameLst>
                                      </p:cBhvr>
                                      <p:to>
                                        <p:strVal val="visible"/>
                                      </p:to>
                                    </p:set>
                                    <p:animEffect transition="in" filter="wipe(down)">
                                      <p:cBhvr>
                                        <p:cTn id="10" dur="500"/>
                                        <p:tgtEl>
                                          <p:spTgt spid="729091">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29091">
                                            <p:txEl>
                                              <p:pRg st="2" end="2"/>
                                            </p:txEl>
                                          </p:spTgt>
                                        </p:tgtEl>
                                        <p:attrNameLst>
                                          <p:attrName>style.visibility</p:attrName>
                                        </p:attrNameLst>
                                      </p:cBhvr>
                                      <p:to>
                                        <p:strVal val="visible"/>
                                      </p:to>
                                    </p:set>
                                    <p:animEffect transition="in" filter="wipe(down)">
                                      <p:cBhvr>
                                        <p:cTn id="13" dur="500"/>
                                        <p:tgtEl>
                                          <p:spTgt spid="729091">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729091">
                                            <p:txEl>
                                              <p:pRg st="3" end="3"/>
                                            </p:txEl>
                                          </p:spTgt>
                                        </p:tgtEl>
                                        <p:attrNameLst>
                                          <p:attrName>style.visibility</p:attrName>
                                        </p:attrNameLst>
                                      </p:cBhvr>
                                      <p:to>
                                        <p:strVal val="visible"/>
                                      </p:to>
                                    </p:set>
                                    <p:animEffect transition="in" filter="wipe(down)">
                                      <p:cBhvr>
                                        <p:cTn id="16" dur="500"/>
                                        <p:tgtEl>
                                          <p:spTgt spid="729091">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729091">
                                            <p:txEl>
                                              <p:pRg st="5" end="5"/>
                                            </p:txEl>
                                          </p:spTgt>
                                        </p:tgtEl>
                                        <p:attrNameLst>
                                          <p:attrName>style.visibility</p:attrName>
                                        </p:attrNameLst>
                                      </p:cBhvr>
                                      <p:to>
                                        <p:strVal val="visible"/>
                                      </p:to>
                                    </p:set>
                                    <p:animEffect transition="in" filter="wipe(down)">
                                      <p:cBhvr>
                                        <p:cTn id="19" dur="500"/>
                                        <p:tgtEl>
                                          <p:spTgt spid="729091">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729091">
                                            <p:txEl>
                                              <p:pRg st="7" end="7"/>
                                            </p:txEl>
                                          </p:spTgt>
                                        </p:tgtEl>
                                        <p:attrNameLst>
                                          <p:attrName>style.visibility</p:attrName>
                                        </p:attrNameLst>
                                      </p:cBhvr>
                                      <p:to>
                                        <p:strVal val="visible"/>
                                      </p:to>
                                    </p:set>
                                    <p:animEffect transition="in" filter="wipe(down)">
                                      <p:cBhvr>
                                        <p:cTn id="22" dur="500"/>
                                        <p:tgtEl>
                                          <p:spTgt spid="729091">
                                            <p:txEl>
                                              <p:pRg st="7" end="7"/>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729091">
                                            <p:txEl>
                                              <p:pRg st="8" end="8"/>
                                            </p:txEl>
                                          </p:spTgt>
                                        </p:tgtEl>
                                        <p:attrNameLst>
                                          <p:attrName>style.visibility</p:attrName>
                                        </p:attrNameLst>
                                      </p:cBhvr>
                                      <p:to>
                                        <p:strVal val="visible"/>
                                      </p:to>
                                    </p:set>
                                    <p:animEffect transition="in" filter="wipe(down)">
                                      <p:cBhvr>
                                        <p:cTn id="25" dur="500"/>
                                        <p:tgtEl>
                                          <p:spTgt spid="729091">
                                            <p:txEl>
                                              <p:pRg st="8" end="8"/>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729091">
                                            <p:txEl>
                                              <p:pRg st="9" end="9"/>
                                            </p:txEl>
                                          </p:spTgt>
                                        </p:tgtEl>
                                        <p:attrNameLst>
                                          <p:attrName>style.visibility</p:attrName>
                                        </p:attrNameLst>
                                      </p:cBhvr>
                                      <p:to>
                                        <p:strVal val="visible"/>
                                      </p:to>
                                    </p:set>
                                    <p:animEffect transition="in" filter="wipe(down)">
                                      <p:cBhvr>
                                        <p:cTn id="28" dur="500"/>
                                        <p:tgtEl>
                                          <p:spTgt spid="729091">
                                            <p:txEl>
                                              <p:pRg st="9" end="9"/>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729091">
                                            <p:txEl>
                                              <p:pRg st="11" end="11"/>
                                            </p:txEl>
                                          </p:spTgt>
                                        </p:tgtEl>
                                        <p:attrNameLst>
                                          <p:attrName>style.visibility</p:attrName>
                                        </p:attrNameLst>
                                      </p:cBhvr>
                                      <p:to>
                                        <p:strVal val="visible"/>
                                      </p:to>
                                    </p:set>
                                    <p:animEffect transition="in" filter="wipe(down)">
                                      <p:cBhvr>
                                        <p:cTn id="33" dur="500"/>
                                        <p:tgtEl>
                                          <p:spTgt spid="729091">
                                            <p:txEl>
                                              <p:pRg st="11" end="11"/>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729091">
                                            <p:txEl>
                                              <p:pRg st="13" end="13"/>
                                            </p:txEl>
                                          </p:spTgt>
                                        </p:tgtEl>
                                        <p:attrNameLst>
                                          <p:attrName>style.visibility</p:attrName>
                                        </p:attrNameLst>
                                      </p:cBhvr>
                                      <p:to>
                                        <p:strVal val="visible"/>
                                      </p:to>
                                    </p:set>
                                    <p:animEffect transition="in" filter="wipe(down)">
                                      <p:cBhvr>
                                        <p:cTn id="36" dur="500"/>
                                        <p:tgtEl>
                                          <p:spTgt spid="729091">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32162" name="Picture 2"/>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600200" y="1447800"/>
            <a:ext cx="6035675" cy="4525963"/>
          </a:xfrm>
          <a:noFill/>
          <a:ln/>
          <a:effectLst>
            <a:glow rad="228600">
              <a:schemeClr val="accent4">
                <a:satMod val="175000"/>
                <a:alpha val="40000"/>
              </a:schemeClr>
            </a:glow>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2163" name="Rectangle 3"/>
          <p:cNvSpPr>
            <a:spLocks noChangeArrowheads="1"/>
          </p:cNvSpPr>
          <p:nvPr/>
        </p:nvSpPr>
        <p:spPr bwMode="auto">
          <a:xfrm>
            <a:off x="1628775" y="533400"/>
            <a:ext cx="5949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sr-Latn-CS" altLang="sr-Latn-RS" b="1">
                <a:solidFill>
                  <a:schemeClr val="tx1">
                    <a:lumMod val="75000"/>
                    <a:lumOff val="25000"/>
                  </a:schemeClr>
                </a:solidFill>
                <a:effectLst>
                  <a:outerShdw blurRad="38100" dist="38100" dir="2700000" algn="tl">
                    <a:srgbClr val="000000"/>
                  </a:outerShdw>
                </a:effectLst>
                <a:latin typeface="Times New Roman" pitchFamily="18" charset="0"/>
              </a:rPr>
              <a:t>Uporedni prikaz elektronskih spektara nekih hem proteina</a:t>
            </a:r>
            <a:endParaRPr lang="en-US" altLang="sr-Latn-RS" b="1">
              <a:solidFill>
                <a:schemeClr val="tx1">
                  <a:lumMod val="75000"/>
                  <a:lumOff val="25000"/>
                </a:schemeClr>
              </a:solidFill>
              <a:effectLst>
                <a:outerShdw blurRad="38100" dist="38100" dir="2700000" algn="tl">
                  <a:srgbClr val="000000"/>
                </a:outerShdw>
              </a:effectLst>
              <a:latin typeface="Times New Roman" pitchFamily="18" charset="0"/>
            </a:endParaRPr>
          </a:p>
          <a:p>
            <a:pPr algn="ctr"/>
            <a:r>
              <a:rPr lang="sr-Latn-CS" altLang="sr-Latn-RS" b="1">
                <a:solidFill>
                  <a:schemeClr val="tx1">
                    <a:lumMod val="75000"/>
                    <a:lumOff val="25000"/>
                  </a:schemeClr>
                </a:solidFill>
                <a:effectLst>
                  <a:outerShdw blurRad="38100" dist="38100" dir="2700000" algn="tl">
                    <a:srgbClr val="000000"/>
                  </a:outerShdw>
                </a:effectLst>
                <a:latin typeface="Times New Roman" pitchFamily="18" charset="0"/>
              </a:rPr>
              <a:t> različitog spinskog i koordinacionog stanja atoma gvožđa</a:t>
            </a:r>
            <a:r>
              <a:rPr lang="sr-Latn-CS" altLang="sr-Latn-RS">
                <a:solidFill>
                  <a:schemeClr val="tx1">
                    <a:lumMod val="75000"/>
                    <a:lumOff val="25000"/>
                  </a:schemeClr>
                </a:solidFill>
              </a:rPr>
              <a:t> </a:t>
            </a:r>
          </a:p>
        </p:txBody>
      </p:sp>
      <p:sp>
        <p:nvSpPr>
          <p:cNvPr id="732184" name="Oval 24"/>
          <p:cNvSpPr>
            <a:spLocks noChangeArrowheads="1"/>
          </p:cNvSpPr>
          <p:nvPr/>
        </p:nvSpPr>
        <p:spPr bwMode="auto">
          <a:xfrm>
            <a:off x="4800600" y="1524000"/>
            <a:ext cx="990600" cy="990600"/>
          </a:xfrm>
          <a:prstGeom prst="ellipse">
            <a:avLst/>
          </a:prstGeom>
          <a:noFill/>
          <a:ln w="15875">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185" name="Oval 25"/>
          <p:cNvSpPr>
            <a:spLocks noChangeArrowheads="1"/>
          </p:cNvSpPr>
          <p:nvPr/>
        </p:nvSpPr>
        <p:spPr bwMode="auto">
          <a:xfrm>
            <a:off x="7239000" y="3048000"/>
            <a:ext cx="609600" cy="457200"/>
          </a:xfrm>
          <a:prstGeom prst="ellipse">
            <a:avLst/>
          </a:prstGeom>
          <a:noFill/>
          <a:ln w="15875">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187" name="Oval 27"/>
          <p:cNvSpPr>
            <a:spLocks noChangeArrowheads="1"/>
          </p:cNvSpPr>
          <p:nvPr/>
        </p:nvSpPr>
        <p:spPr bwMode="auto">
          <a:xfrm>
            <a:off x="1828800" y="3124200"/>
            <a:ext cx="457200" cy="381000"/>
          </a:xfrm>
          <a:prstGeom prst="ellipse">
            <a:avLst/>
          </a:prstGeom>
          <a:noFill/>
          <a:ln w="15875">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188" name="Rectangle 28"/>
          <p:cNvSpPr>
            <a:spLocks noChangeArrowheads="1"/>
          </p:cNvSpPr>
          <p:nvPr/>
        </p:nvSpPr>
        <p:spPr bwMode="auto">
          <a:xfrm>
            <a:off x="6096000" y="3048000"/>
            <a:ext cx="685800" cy="533400"/>
          </a:xfrm>
          <a:prstGeom prst="rect">
            <a:avLst/>
          </a:prstGeom>
          <a:noFill/>
          <a:ln w="15875">
            <a:solidFill>
              <a:srgbClr val="FF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189" name="Rectangle 29"/>
          <p:cNvSpPr>
            <a:spLocks noChangeArrowheads="1"/>
          </p:cNvSpPr>
          <p:nvPr/>
        </p:nvSpPr>
        <p:spPr bwMode="auto">
          <a:xfrm>
            <a:off x="2362200" y="3124200"/>
            <a:ext cx="381000" cy="381000"/>
          </a:xfrm>
          <a:prstGeom prst="rect">
            <a:avLst/>
          </a:prstGeom>
          <a:noFill/>
          <a:ln w="15875">
            <a:solidFill>
              <a:srgbClr val="FF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190" name="Rectangle 30"/>
          <p:cNvSpPr>
            <a:spLocks noChangeArrowheads="1"/>
          </p:cNvSpPr>
          <p:nvPr/>
        </p:nvSpPr>
        <p:spPr bwMode="auto">
          <a:xfrm>
            <a:off x="2362200" y="4876800"/>
            <a:ext cx="381000" cy="381000"/>
          </a:xfrm>
          <a:prstGeom prst="rect">
            <a:avLst/>
          </a:prstGeom>
          <a:noFill/>
          <a:ln w="15875">
            <a:solidFill>
              <a:srgbClr val="FF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191" name="Rectangle 31"/>
          <p:cNvSpPr>
            <a:spLocks noChangeArrowheads="1"/>
          </p:cNvSpPr>
          <p:nvPr/>
        </p:nvSpPr>
        <p:spPr bwMode="auto">
          <a:xfrm>
            <a:off x="6096000" y="5029200"/>
            <a:ext cx="838200" cy="533400"/>
          </a:xfrm>
          <a:prstGeom prst="rect">
            <a:avLst/>
          </a:prstGeom>
          <a:noFill/>
          <a:ln w="15875">
            <a:solidFill>
              <a:srgbClr val="FF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192" name="Oval 32"/>
          <p:cNvSpPr>
            <a:spLocks noChangeArrowheads="1"/>
          </p:cNvSpPr>
          <p:nvPr/>
        </p:nvSpPr>
        <p:spPr bwMode="auto">
          <a:xfrm>
            <a:off x="7239000" y="4572000"/>
            <a:ext cx="381000" cy="381000"/>
          </a:xfrm>
          <a:prstGeom prst="ellipse">
            <a:avLst/>
          </a:prstGeom>
          <a:noFill/>
          <a:ln w="15875">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193" name="Oval 33"/>
          <p:cNvSpPr>
            <a:spLocks noChangeArrowheads="1"/>
          </p:cNvSpPr>
          <p:nvPr/>
        </p:nvSpPr>
        <p:spPr bwMode="auto">
          <a:xfrm>
            <a:off x="1905000" y="4191000"/>
            <a:ext cx="381000" cy="381000"/>
          </a:xfrm>
          <a:prstGeom prst="ellipse">
            <a:avLst/>
          </a:prstGeom>
          <a:noFill/>
          <a:ln w="15875">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194" name="Oval 34"/>
          <p:cNvSpPr>
            <a:spLocks noChangeArrowheads="1"/>
          </p:cNvSpPr>
          <p:nvPr/>
        </p:nvSpPr>
        <p:spPr bwMode="auto">
          <a:xfrm>
            <a:off x="4419600" y="2743200"/>
            <a:ext cx="609600" cy="533400"/>
          </a:xfrm>
          <a:prstGeom prst="ellipse">
            <a:avLst/>
          </a:prstGeom>
          <a:noFill/>
          <a:ln w="15875">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198" name="Line 38"/>
          <p:cNvSpPr>
            <a:spLocks noChangeShapeType="1"/>
          </p:cNvSpPr>
          <p:nvPr/>
        </p:nvSpPr>
        <p:spPr bwMode="auto">
          <a:xfrm>
            <a:off x="2895600" y="4953000"/>
            <a:ext cx="3200400" cy="381000"/>
          </a:xfrm>
          <a:prstGeom prst="line">
            <a:avLst/>
          </a:prstGeom>
          <a:noFill/>
          <a:ln w="22225" cap="rnd">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32200" name="Line 40"/>
          <p:cNvSpPr>
            <a:spLocks noChangeShapeType="1"/>
          </p:cNvSpPr>
          <p:nvPr/>
        </p:nvSpPr>
        <p:spPr bwMode="auto">
          <a:xfrm>
            <a:off x="2743200" y="3200400"/>
            <a:ext cx="3352800" cy="152400"/>
          </a:xfrm>
          <a:prstGeom prst="line">
            <a:avLst/>
          </a:prstGeom>
          <a:noFill/>
          <a:ln w="22225" cap="rnd">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32201" name="Line 41"/>
          <p:cNvSpPr>
            <a:spLocks noChangeShapeType="1"/>
          </p:cNvSpPr>
          <p:nvPr/>
        </p:nvSpPr>
        <p:spPr bwMode="auto">
          <a:xfrm flipH="1" flipV="1">
            <a:off x="5867400" y="2209800"/>
            <a:ext cx="1371600" cy="838200"/>
          </a:xfrm>
          <a:prstGeom prst="line">
            <a:avLst/>
          </a:prstGeom>
          <a:noFill/>
          <a:ln w="19050">
            <a:solidFill>
              <a:srgbClr val="00FF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32202" name="Line 42"/>
          <p:cNvSpPr>
            <a:spLocks noChangeShapeType="1"/>
          </p:cNvSpPr>
          <p:nvPr/>
        </p:nvSpPr>
        <p:spPr bwMode="auto">
          <a:xfrm flipV="1">
            <a:off x="2209800" y="2057400"/>
            <a:ext cx="2590800" cy="990600"/>
          </a:xfrm>
          <a:prstGeom prst="line">
            <a:avLst/>
          </a:prstGeom>
          <a:noFill/>
          <a:ln w="19050">
            <a:solidFill>
              <a:srgbClr val="00FF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32203" name="Line 43"/>
          <p:cNvSpPr>
            <a:spLocks noChangeShapeType="1"/>
          </p:cNvSpPr>
          <p:nvPr/>
        </p:nvSpPr>
        <p:spPr bwMode="auto">
          <a:xfrm flipH="1" flipV="1">
            <a:off x="5029200" y="3200400"/>
            <a:ext cx="2209800" cy="1447800"/>
          </a:xfrm>
          <a:prstGeom prst="line">
            <a:avLst/>
          </a:prstGeom>
          <a:noFill/>
          <a:ln w="19050">
            <a:solidFill>
              <a:srgbClr val="00FF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32204" name="Line 44"/>
          <p:cNvSpPr>
            <a:spLocks noChangeShapeType="1"/>
          </p:cNvSpPr>
          <p:nvPr/>
        </p:nvSpPr>
        <p:spPr bwMode="auto">
          <a:xfrm flipV="1">
            <a:off x="2133600" y="3200400"/>
            <a:ext cx="2286000" cy="914400"/>
          </a:xfrm>
          <a:prstGeom prst="line">
            <a:avLst/>
          </a:prstGeom>
          <a:noFill/>
          <a:ln w="19050">
            <a:solidFill>
              <a:srgbClr val="00FF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32215" name="Rectangle 55"/>
          <p:cNvSpPr>
            <a:spLocks noChangeArrowheads="1"/>
          </p:cNvSpPr>
          <p:nvPr/>
        </p:nvSpPr>
        <p:spPr bwMode="auto">
          <a:xfrm>
            <a:off x="5638800" y="3962400"/>
            <a:ext cx="838200" cy="533400"/>
          </a:xfrm>
          <a:prstGeom prst="rect">
            <a:avLst/>
          </a:prstGeom>
          <a:noFill/>
          <a:ln w="15875">
            <a:solidFill>
              <a:srgbClr val="FF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216" name="Rectangle 56"/>
          <p:cNvSpPr>
            <a:spLocks noChangeArrowheads="1"/>
          </p:cNvSpPr>
          <p:nvPr/>
        </p:nvSpPr>
        <p:spPr bwMode="auto">
          <a:xfrm>
            <a:off x="2286000" y="4191000"/>
            <a:ext cx="457200" cy="381000"/>
          </a:xfrm>
          <a:prstGeom prst="rect">
            <a:avLst/>
          </a:prstGeom>
          <a:noFill/>
          <a:ln w="15875">
            <a:solidFill>
              <a:srgbClr val="FF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217" name="Line 57"/>
          <p:cNvSpPr>
            <a:spLocks noChangeShapeType="1"/>
          </p:cNvSpPr>
          <p:nvPr/>
        </p:nvSpPr>
        <p:spPr bwMode="auto">
          <a:xfrm>
            <a:off x="2895600" y="4953000"/>
            <a:ext cx="3200400" cy="381000"/>
          </a:xfrm>
          <a:prstGeom prst="line">
            <a:avLst/>
          </a:prstGeom>
          <a:noFill/>
          <a:ln w="22225" cap="rnd">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732218" name="Rectangle 58"/>
          <p:cNvSpPr>
            <a:spLocks noChangeArrowheads="1"/>
          </p:cNvSpPr>
          <p:nvPr/>
        </p:nvSpPr>
        <p:spPr bwMode="auto">
          <a:xfrm>
            <a:off x="2286000" y="4191000"/>
            <a:ext cx="457200" cy="381000"/>
          </a:xfrm>
          <a:prstGeom prst="rect">
            <a:avLst/>
          </a:prstGeom>
          <a:noFill/>
          <a:ln w="15875">
            <a:solidFill>
              <a:srgbClr val="FF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2219" name="Line 59"/>
          <p:cNvSpPr>
            <a:spLocks noChangeShapeType="1"/>
          </p:cNvSpPr>
          <p:nvPr/>
        </p:nvSpPr>
        <p:spPr bwMode="auto">
          <a:xfrm>
            <a:off x="2743200" y="4191000"/>
            <a:ext cx="3048000" cy="0"/>
          </a:xfrm>
          <a:prstGeom prst="line">
            <a:avLst/>
          </a:prstGeom>
          <a:noFill/>
          <a:ln w="22225" cap="rnd">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Rectangle 1"/>
          <p:cNvSpPr/>
          <p:nvPr/>
        </p:nvSpPr>
        <p:spPr>
          <a:xfrm>
            <a:off x="228600" y="304800"/>
            <a:ext cx="8382000" cy="6100131"/>
          </a:xfrm>
          <a:prstGeom prst="rect">
            <a:avLst/>
          </a:prstGeom>
        </p:spPr>
        <p:txBody>
          <a:bodyPr wrap="square">
            <a:spAutoFit/>
          </a:bodyPr>
          <a:lstStyle/>
          <a:p>
            <a:pPr>
              <a:lnSpc>
                <a:spcPct val="80000"/>
              </a:lnSpc>
              <a:buFontTx/>
              <a:buNone/>
            </a:pPr>
            <a:r>
              <a:rPr lang="sr-Latn-CS" altLang="sr-Latn-RS" sz="2800" b="1" u="sng" dirty="0">
                <a:solidFill>
                  <a:srgbClr val="333333"/>
                </a:solidFill>
                <a:effectLst>
                  <a:outerShdw blurRad="38100" dist="38100" dir="2700000" algn="tl">
                    <a:srgbClr val="000000"/>
                  </a:outerShdw>
                </a:effectLst>
                <a:latin typeface="Times New Roman" pitchFamily="18" charset="0"/>
              </a:rPr>
              <a:t>Pobuđivanje RR spektara u oblasti </a:t>
            </a:r>
            <a:r>
              <a:rPr lang="el-GR" altLang="sr-Latn-RS" sz="2800" b="1" u="sng" dirty="0">
                <a:solidFill>
                  <a:srgbClr val="333333"/>
                </a:solidFill>
                <a:effectLst>
                  <a:outerShdw blurRad="38100" dist="38100" dir="2700000" algn="tl">
                    <a:srgbClr val="000000"/>
                  </a:outerShdw>
                </a:effectLst>
                <a:latin typeface="Times New Roman" pitchFamily="18" charset="0"/>
                <a:cs typeface="Times New Roman" pitchFamily="18" charset="0"/>
              </a:rPr>
              <a:t>π</a:t>
            </a:r>
            <a:r>
              <a:rPr lang="sr-Latn-CS" altLang="sr-Latn-RS" sz="2800" b="1" u="sng" dirty="0">
                <a:solidFill>
                  <a:srgbClr val="333333"/>
                </a:solidFill>
                <a:effectLst>
                  <a:outerShdw blurRad="38100" dist="38100" dir="2700000" algn="tl">
                    <a:srgbClr val="000000"/>
                  </a:outerShdw>
                </a:effectLst>
                <a:latin typeface="Times New Roman" pitchFamily="18" charset="0"/>
                <a:cs typeface="Times New Roman" pitchFamily="18" charset="0"/>
              </a:rPr>
              <a:t> –</a:t>
            </a:r>
            <a:r>
              <a:rPr lang="el-GR" altLang="sr-Latn-RS" sz="2800" b="1" u="sng" dirty="0">
                <a:solidFill>
                  <a:srgbClr val="333333"/>
                </a:solidFill>
                <a:effectLst>
                  <a:outerShdw blurRad="38100" dist="38100" dir="2700000" algn="tl">
                    <a:srgbClr val="000000"/>
                  </a:outerShdw>
                </a:effectLst>
                <a:latin typeface="Times New Roman" pitchFamily="18" charset="0"/>
                <a:cs typeface="Times New Roman" pitchFamily="18" charset="0"/>
              </a:rPr>
              <a:t>π</a:t>
            </a:r>
            <a:r>
              <a:rPr lang="sr-Latn-CS" altLang="sr-Latn-RS" sz="2800" b="1" u="sng" dirty="0">
                <a:solidFill>
                  <a:srgbClr val="333333"/>
                </a:solidFill>
                <a:effectLst>
                  <a:outerShdw blurRad="38100" dist="38100" dir="2700000" algn="tl">
                    <a:srgbClr val="000000"/>
                  </a:outerShdw>
                </a:effectLst>
                <a:latin typeface="Times New Roman" pitchFamily="18" charset="0"/>
                <a:cs typeface="Times New Roman" pitchFamily="18" charset="0"/>
              </a:rPr>
              <a:t>* prelaza</a:t>
            </a:r>
            <a:r>
              <a:rPr lang="sr-Latn-CS" altLang="sr-Latn-RS" sz="2000" b="1" u="sng" dirty="0">
                <a:solidFill>
                  <a:srgbClr val="333333"/>
                </a:solidFill>
                <a:effectLst>
                  <a:outerShdw blurRad="38100" dist="38100" dir="2700000" algn="tl">
                    <a:srgbClr val="000000"/>
                  </a:outerShdw>
                </a:effectLst>
                <a:latin typeface="Times New Roman" pitchFamily="18" charset="0"/>
                <a:cs typeface="Times New Roman" pitchFamily="18" charset="0"/>
              </a:rPr>
              <a:t> </a:t>
            </a:r>
          </a:p>
          <a:p>
            <a:pPr>
              <a:lnSpc>
                <a:spcPct val="80000"/>
              </a:lnSpc>
              <a:buFontTx/>
              <a:buNone/>
            </a:pPr>
            <a:endParaRPr lang="sr-Latn-CS" altLang="sr-Latn-RS" sz="2000" b="1" u="sng" dirty="0">
              <a:solidFill>
                <a:srgbClr val="333333"/>
              </a:solidFill>
              <a:effectLst>
                <a:outerShdw blurRad="38100" dist="38100" dir="2700000" algn="tl">
                  <a:srgbClr val="000000"/>
                </a:outerShdw>
              </a:effectLst>
              <a:latin typeface="Times New Roman" pitchFamily="18" charset="0"/>
            </a:endParaRPr>
          </a:p>
          <a:p>
            <a:pPr marL="285750" indent="-285750">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pobuđivanje </a:t>
            </a:r>
            <a:r>
              <a:rPr lang="sr-Latn-CS" altLang="sr-Latn-RS" sz="2200" b="1" dirty="0">
                <a:solidFill>
                  <a:srgbClr val="333333"/>
                </a:solidFill>
                <a:effectLst>
                  <a:outerShdw blurRad="38100" dist="38100" dir="2700000" algn="tl">
                    <a:srgbClr val="000000"/>
                  </a:outerShdw>
                </a:effectLst>
                <a:latin typeface="Times New Roman" pitchFamily="18" charset="0"/>
              </a:rPr>
              <a:t>u oblasti </a:t>
            </a:r>
            <a:r>
              <a:rPr lang="el-GR" altLang="sr-Latn-RS" sz="2200" b="1" dirty="0">
                <a:solidFill>
                  <a:srgbClr val="333333"/>
                </a:solidFill>
                <a:effectLst>
                  <a:outerShdw blurRad="38100" dist="38100" dir="2700000" algn="tl">
                    <a:srgbClr val="000000"/>
                  </a:outerShdw>
                </a:effectLst>
                <a:latin typeface="Times New Roman" pitchFamily="18" charset="0"/>
                <a:cs typeface="Times New Roman" pitchFamily="18" charset="0"/>
              </a:rPr>
              <a:t>π</a:t>
            </a:r>
            <a:r>
              <a:rPr lang="sr-Latn-CS" altLang="sr-Latn-RS" sz="2200" b="1" dirty="0">
                <a:solidFill>
                  <a:srgbClr val="333333"/>
                </a:solidFill>
                <a:effectLst>
                  <a:outerShdw blurRad="38100" dist="38100" dir="2700000" algn="tl">
                    <a:srgbClr val="000000"/>
                  </a:outerShdw>
                </a:effectLst>
                <a:latin typeface="Times New Roman" pitchFamily="18" charset="0"/>
                <a:cs typeface="Times New Roman" pitchFamily="18" charset="0"/>
              </a:rPr>
              <a:t> –</a:t>
            </a:r>
            <a:r>
              <a:rPr lang="el-GR" altLang="sr-Latn-RS" sz="2200" b="1" dirty="0">
                <a:solidFill>
                  <a:srgbClr val="333333"/>
                </a:solidFill>
                <a:effectLst>
                  <a:outerShdw blurRad="38100" dist="38100" dir="2700000" algn="tl">
                    <a:srgbClr val="000000"/>
                  </a:outerShdw>
                </a:effectLst>
                <a:latin typeface="Times New Roman" pitchFamily="18" charset="0"/>
                <a:cs typeface="Times New Roman" pitchFamily="18" charset="0"/>
              </a:rPr>
              <a:t>π</a:t>
            </a:r>
            <a:r>
              <a:rPr lang="sr-Latn-CS" altLang="sr-Latn-RS" sz="2200" b="1" dirty="0">
                <a:solidFill>
                  <a:srgbClr val="333333"/>
                </a:solidFill>
                <a:effectLst>
                  <a:outerShdw blurRad="38100" dist="38100" dir="2700000" algn="tl">
                    <a:srgbClr val="000000"/>
                  </a:outerShdw>
                </a:effectLst>
                <a:latin typeface="Times New Roman" pitchFamily="18" charset="0"/>
                <a:cs typeface="Times New Roman" pitchFamily="18" charset="0"/>
              </a:rPr>
              <a:t>* prelaza dovodi do selektivnog pojačanja </a:t>
            </a:r>
            <a:r>
              <a:rPr lang="sr-Latn-CS" altLang="sr-Latn-RS" sz="2200" b="1" dirty="0" smtClean="0">
                <a:solidFill>
                  <a:srgbClr val="333333"/>
                </a:solidFill>
                <a:effectLst>
                  <a:outerShdw blurRad="38100" dist="38100" dir="2700000" algn="tl">
                    <a:srgbClr val="000000"/>
                  </a:outerShdw>
                </a:effectLst>
                <a:latin typeface="Times New Roman" pitchFamily="18" charset="0"/>
                <a:cs typeface="Times New Roman" pitchFamily="18" charset="0"/>
              </a:rPr>
              <a:t>ntenziteta </a:t>
            </a:r>
            <a:r>
              <a:rPr lang="sr-Latn-CS" altLang="sr-Latn-RS" sz="2200" b="1" dirty="0">
                <a:solidFill>
                  <a:srgbClr val="333333"/>
                </a:solidFill>
                <a:effectLst>
                  <a:outerShdw blurRad="38100" dist="38100" dir="2700000" algn="tl">
                    <a:srgbClr val="000000"/>
                  </a:outerShdw>
                </a:effectLst>
                <a:latin typeface="Times New Roman" pitchFamily="18" charset="0"/>
                <a:cs typeface="Times New Roman" pitchFamily="18" charset="0"/>
              </a:rPr>
              <a:t>vibracionih  oblika </a:t>
            </a:r>
            <a:r>
              <a:rPr lang="sr-Latn-CS" altLang="sr-Latn-RS" sz="2200" b="1" dirty="0">
                <a:solidFill>
                  <a:srgbClr val="FF0066"/>
                </a:solidFill>
                <a:effectLst>
                  <a:outerShdw blurRad="38100" dist="38100" dir="2700000" algn="tl">
                    <a:srgbClr val="000000"/>
                  </a:outerShdw>
                </a:effectLst>
                <a:latin typeface="Times New Roman" pitchFamily="18" charset="0"/>
                <a:cs typeface="Times New Roman" pitchFamily="18" charset="0"/>
              </a:rPr>
              <a:t>molekula kofaktora* - porfirina</a:t>
            </a:r>
          </a:p>
          <a:p>
            <a:pPr marL="342900" indent="-342900">
              <a:lnSpc>
                <a:spcPct val="80000"/>
              </a:lnSpc>
              <a:buFont typeface="Wingdings" panose="05000000000000000000" pitchFamily="2" charset="2"/>
              <a:buChar char="Ø"/>
            </a:pPr>
            <a:endParaRPr lang="el-GR" altLang="sr-Latn-RS" sz="2200" b="1" dirty="0">
              <a:solidFill>
                <a:srgbClr val="FF0066"/>
              </a:solidFill>
              <a:effectLst>
                <a:outerShdw blurRad="38100" dist="38100" dir="2700000" algn="tl">
                  <a:srgbClr val="000000"/>
                </a:outerShdw>
              </a:effectLst>
              <a:latin typeface="Times New Roman" pitchFamily="18" charset="0"/>
              <a:cs typeface="Times New Roman" pitchFamily="18" charset="0"/>
            </a:endParaRPr>
          </a:p>
          <a:p>
            <a:pPr marL="342900" indent="-342900">
              <a:lnSpc>
                <a:spcPct val="80000"/>
              </a:lnSpc>
              <a:buFont typeface="Wingdings" panose="05000000000000000000" pitchFamily="2" charset="2"/>
              <a:buChar char="Ø"/>
            </a:pPr>
            <a:endParaRPr lang="sr-Latn-CS" altLang="sr-Latn-RS" sz="2200" b="1" dirty="0">
              <a:solidFill>
                <a:srgbClr val="FF0066"/>
              </a:solidFill>
              <a:effectLst>
                <a:outerShdw blurRad="38100" dist="38100" dir="2700000" algn="tl">
                  <a:srgbClr val="000000"/>
                </a:outerShdw>
              </a:effectLst>
              <a:latin typeface="Times New Roman" pitchFamily="18" charset="0"/>
            </a:endParaRPr>
          </a:p>
          <a:p>
            <a:pPr>
              <a:lnSpc>
                <a:spcPct val="80000"/>
              </a:lnSpc>
            </a:pPr>
            <a:r>
              <a:rPr lang="sr-Latn-CS" altLang="sr-Latn-RS" sz="2200" b="1" dirty="0">
                <a:solidFill>
                  <a:srgbClr val="333333"/>
                </a:solidFill>
                <a:effectLst>
                  <a:outerShdw blurRad="38100" dist="38100" dir="2700000" algn="tl">
                    <a:srgbClr val="000000"/>
                  </a:outerShdw>
                </a:effectLst>
                <a:latin typeface="Times New Roman" pitchFamily="18" charset="0"/>
              </a:rPr>
              <a:t>a) Pobuđivanje u Soreovoj oblasti</a:t>
            </a:r>
          </a:p>
          <a:p>
            <a:pPr marL="342900" indent="-342900">
              <a:lnSpc>
                <a:spcPct val="80000"/>
              </a:lnSpc>
              <a:buFont typeface="Wingdings" panose="05000000000000000000" pitchFamily="2" charset="2"/>
              <a:buChar char="Ø"/>
            </a:pP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marL="342900" indent="-342900">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a</a:t>
            </a:r>
            <a:r>
              <a:rPr lang="en-US" altLang="sr-Latn-RS" sz="2200" b="1" dirty="0" err="1">
                <a:solidFill>
                  <a:srgbClr val="333333"/>
                </a:solidFill>
                <a:effectLst>
                  <a:outerShdw blurRad="38100" dist="38100" dir="2700000" algn="tl">
                    <a:srgbClr val="000000"/>
                  </a:outerShdw>
                </a:effectLst>
                <a:latin typeface="Times New Roman" pitchFamily="18" charset="0"/>
              </a:rPr>
              <a:t>ko</a:t>
            </a:r>
            <a:r>
              <a:rPr lang="en-US" altLang="sr-Latn-RS" sz="2200" b="1" dirty="0">
                <a:solidFill>
                  <a:srgbClr val="333333"/>
                </a:solidFill>
                <a:effectLst>
                  <a:outerShdw blurRad="38100" dist="38100" dir="2700000" algn="tl">
                    <a:srgbClr val="000000"/>
                  </a:outerShdw>
                </a:effectLst>
                <a:latin typeface="Times New Roman" pitchFamily="18" charset="0"/>
              </a:rPr>
              <a:t> se </a:t>
            </a:r>
            <a:r>
              <a:rPr lang="en-US" altLang="sr-Latn-RS" sz="2200" b="1" dirty="0" err="1">
                <a:solidFill>
                  <a:srgbClr val="333333"/>
                </a:solidFill>
                <a:effectLst>
                  <a:outerShdw blurRad="38100" dist="38100" dir="2700000" algn="tl">
                    <a:srgbClr val="000000"/>
                  </a:outerShdw>
                </a:effectLst>
                <a:latin typeface="Times New Roman" pitchFamily="18" charset="0"/>
              </a:rPr>
              <a:t>za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talasnu</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dužinu</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laserskog</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upadnog</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zračenja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uzme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talasna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dužina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iz</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Soreove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smtClean="0">
                <a:solidFill>
                  <a:srgbClr val="333333"/>
                </a:solidFill>
                <a:effectLst>
                  <a:outerShdw blurRad="38100" dist="38100" dir="2700000" algn="tl">
                    <a:srgbClr val="000000"/>
                  </a:outerShdw>
                </a:effectLst>
                <a:latin typeface="Times New Roman" pitchFamily="18" charset="0"/>
              </a:rPr>
              <a:t>oblasti</a:t>
            </a:r>
            <a:r>
              <a:rPr lang="en-US" altLang="sr-Latn-RS" sz="2200" b="1" dirty="0" smtClean="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apsorpcionog</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spektra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heme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proteina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tada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će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pojačanje</a:t>
            </a:r>
            <a:r>
              <a:rPr lang="sr-Latn-C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intenziteta</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imati</a:t>
            </a:r>
            <a:r>
              <a:rPr lang="en-US" altLang="sr-Latn-RS" sz="2200" b="1" dirty="0">
                <a:solidFill>
                  <a:srgbClr val="333333"/>
                </a:solidFill>
                <a:effectLst>
                  <a:outerShdw blurRad="38100" dist="38100" dir="2700000" algn="tl">
                    <a:srgbClr val="000000"/>
                  </a:outerShdw>
                </a:effectLst>
                <a:latin typeface="Times New Roman" pitchFamily="18" charset="0"/>
              </a:rPr>
              <a:t> </a:t>
            </a:r>
            <a:endParaRPr lang="sr-Latn-RS" altLang="sr-Latn-RS" sz="2200" b="1" dirty="0" smtClean="0">
              <a:solidFill>
                <a:srgbClr val="333333"/>
              </a:solidFill>
              <a:effectLst>
                <a:outerShdw blurRad="38100" dist="38100" dir="2700000" algn="tl">
                  <a:srgbClr val="000000"/>
                </a:outerShdw>
              </a:effectLst>
              <a:latin typeface="Times New Roman" pitchFamily="18" charset="0"/>
            </a:endParaRPr>
          </a:p>
          <a:p>
            <a:pPr>
              <a:lnSpc>
                <a:spcPct val="80000"/>
              </a:lnSpc>
            </a:pPr>
            <a:endParaRPr lang="sr-Latn-CS" altLang="sr-Latn-RS" sz="2200" b="1" dirty="0">
              <a:solidFill>
                <a:srgbClr val="333333"/>
              </a:solidFill>
              <a:effectLst>
                <a:outerShdw blurRad="38100" dist="38100" dir="2700000" algn="tl">
                  <a:srgbClr val="000000"/>
                </a:outerShdw>
              </a:effectLst>
              <a:latin typeface="Times New Roman" pitchFamily="18" charset="0"/>
            </a:endParaRPr>
          </a:p>
          <a:p>
            <a:pPr marL="342900" indent="-342900">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one </a:t>
            </a:r>
            <a:r>
              <a:rPr lang="sr-Latn-CS" altLang="sr-Latn-RS" sz="2200" b="1" dirty="0">
                <a:solidFill>
                  <a:srgbClr val="333333"/>
                </a:solidFill>
                <a:effectLst>
                  <a:outerShdw blurRad="38100" dist="38100" dir="2700000" algn="tl">
                    <a:srgbClr val="000000"/>
                  </a:outerShdw>
                </a:effectLst>
                <a:latin typeface="Times New Roman" pitchFamily="18" charset="0"/>
              </a:rPr>
              <a:t>trake u RR  spektrima </a:t>
            </a:r>
            <a:r>
              <a:rPr lang="en-US" altLang="sr-Latn-RS" sz="2200" b="1" dirty="0" err="1">
                <a:solidFill>
                  <a:srgbClr val="333333"/>
                </a:solidFill>
                <a:effectLst>
                  <a:outerShdw blurRad="38100" dist="38100" dir="2700000" algn="tl">
                    <a:srgbClr val="000000"/>
                  </a:outerShdw>
                </a:effectLst>
                <a:latin typeface="Times New Roman" pitchFamily="18" charset="0"/>
              </a:rPr>
              <a:t>koje</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333333"/>
                </a:solidFill>
                <a:effectLst>
                  <a:outerShdw blurRad="38100" dist="38100" dir="2700000" algn="tl">
                    <a:srgbClr val="000000"/>
                  </a:outerShdw>
                </a:effectLst>
                <a:latin typeface="Times New Roman" pitchFamily="18" charset="0"/>
              </a:rPr>
              <a:t>odgovaraju</a:t>
            </a:r>
            <a:r>
              <a:rPr lang="en-U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potpuno</a:t>
            </a:r>
            <a:r>
              <a:rPr lang="sr-Latn-C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simetričnim</a:t>
            </a:r>
            <a:r>
              <a:rPr lang="en-U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a:solidFill>
                  <a:srgbClr val="FF0066"/>
                </a:solidFill>
                <a:effectLst>
                  <a:outerShdw blurRad="38100" dist="38100" dir="2700000" algn="tl">
                    <a:srgbClr val="000000"/>
                  </a:outerShdw>
                </a:effectLst>
                <a:latin typeface="Times New Roman" pitchFamily="18" charset="0"/>
              </a:rPr>
              <a:t>vibracionim</a:t>
            </a:r>
            <a:r>
              <a:rPr lang="sr-Latn-CS" altLang="sr-Latn-RS" sz="2200" b="1" dirty="0">
                <a:solidFill>
                  <a:srgbClr val="FF0066"/>
                </a:solidFill>
                <a:effectLst>
                  <a:outerShdw blurRad="38100" dist="38100" dir="2700000" algn="tl">
                    <a:srgbClr val="000000"/>
                  </a:outerShdw>
                </a:effectLst>
                <a:latin typeface="Times New Roman" pitchFamily="18" charset="0"/>
              </a:rPr>
              <a:t> </a:t>
            </a:r>
            <a:r>
              <a:rPr lang="en-US" altLang="sr-Latn-RS" sz="2200" b="1" dirty="0" err="1" smtClean="0">
                <a:solidFill>
                  <a:srgbClr val="FF0066"/>
                </a:solidFill>
                <a:effectLst>
                  <a:outerShdw blurRad="38100" dist="38100" dir="2700000" algn="tl">
                    <a:srgbClr val="000000"/>
                  </a:outerShdw>
                </a:effectLst>
                <a:latin typeface="Times New Roman" pitchFamily="18" charset="0"/>
              </a:rPr>
              <a:t>oblicima</a:t>
            </a:r>
            <a:r>
              <a:rPr lang="sr-Latn-CS" altLang="sr-Latn-RS" sz="2200" b="1" dirty="0" smtClean="0">
                <a:solidFill>
                  <a:srgbClr val="FF0066"/>
                </a:solidFill>
                <a:effectLst>
                  <a:outerShdw blurRad="38100" dist="38100" dir="2700000" algn="tl">
                    <a:srgbClr val="000000"/>
                  </a:outerShdw>
                </a:effectLst>
                <a:latin typeface="Times New Roman" pitchFamily="18" charset="0"/>
              </a:rPr>
              <a:t> </a:t>
            </a:r>
            <a:r>
              <a:rPr lang="sr-Latn-CS" altLang="sr-Latn-RS" sz="2200" b="1" dirty="0">
                <a:solidFill>
                  <a:srgbClr val="FF0066"/>
                </a:solidFill>
                <a:effectLst>
                  <a:outerShdw blurRad="38100" dist="38100" dir="2700000" algn="tl">
                    <a:srgbClr val="000000"/>
                  </a:outerShdw>
                </a:effectLst>
                <a:latin typeface="Times New Roman" pitchFamily="18" charset="0"/>
              </a:rPr>
              <a:t>(A</a:t>
            </a:r>
            <a:r>
              <a:rPr lang="sr-Latn-CS" altLang="sr-Latn-RS" sz="2200" b="1" baseline="-25000" dirty="0">
                <a:solidFill>
                  <a:srgbClr val="FF0066"/>
                </a:solidFill>
                <a:effectLst>
                  <a:outerShdw blurRad="38100" dist="38100" dir="2700000" algn="tl">
                    <a:srgbClr val="000000"/>
                  </a:outerShdw>
                </a:effectLst>
                <a:latin typeface="Times New Roman" pitchFamily="18" charset="0"/>
              </a:rPr>
              <a:t>1g</a:t>
            </a:r>
            <a:r>
              <a:rPr lang="sr-Latn-CS" altLang="sr-Latn-RS" sz="2200" b="1" dirty="0">
                <a:solidFill>
                  <a:srgbClr val="FF0066"/>
                </a:solidFill>
                <a:effectLst>
                  <a:outerShdw blurRad="38100" dist="38100" dir="2700000" algn="tl">
                    <a:srgbClr val="000000"/>
                  </a:outerShdw>
                </a:effectLst>
                <a:latin typeface="Times New Roman" pitchFamily="18" charset="0"/>
              </a:rPr>
              <a:t>)</a:t>
            </a:r>
            <a:r>
              <a:rPr lang="sr-Latn-CS" altLang="sr-Latn-RS" sz="2200" b="1" dirty="0">
                <a:solidFill>
                  <a:srgbClr val="333333"/>
                </a:solidFill>
                <a:effectLst>
                  <a:outerShdw blurRad="38100" dist="38100" dir="2700000" algn="tl">
                    <a:srgbClr val="000000"/>
                  </a:outerShdw>
                </a:effectLst>
                <a:latin typeface="Times New Roman" pitchFamily="18" charset="0"/>
              </a:rPr>
              <a:t> </a:t>
            </a:r>
            <a:r>
              <a:rPr lang="sr-Latn-CS" altLang="sr-Latn-RS" sz="2200" b="1" dirty="0" smtClean="0">
                <a:solidFill>
                  <a:srgbClr val="FF0066"/>
                </a:solidFill>
                <a:effectLst>
                  <a:outerShdw blurRad="38100" dist="38100" dir="2700000" algn="tl">
                    <a:srgbClr val="000000"/>
                  </a:outerShdw>
                </a:effectLst>
                <a:latin typeface="Times New Roman" pitchFamily="18" charset="0"/>
              </a:rPr>
              <a:t>(</a:t>
            </a:r>
            <a:r>
              <a:rPr lang="sr-Latn-CS" altLang="sr-Latn-RS" sz="2200" b="1" dirty="0">
                <a:solidFill>
                  <a:srgbClr val="FF0066"/>
                </a:solidFill>
                <a:effectLst>
                  <a:outerShdw blurRad="38100" dist="38100" dir="2700000" algn="tl">
                    <a:srgbClr val="000000"/>
                  </a:outerShdw>
                </a:effectLst>
                <a:latin typeface="Times New Roman" pitchFamily="18" charset="0"/>
              </a:rPr>
              <a:t>u ravni ) porfirinskog  prstena (simetrije D</a:t>
            </a:r>
            <a:r>
              <a:rPr lang="sr-Latn-CS" altLang="sr-Latn-RS" sz="2200" b="1" baseline="-25000" dirty="0">
                <a:solidFill>
                  <a:srgbClr val="FF0066"/>
                </a:solidFill>
                <a:effectLst>
                  <a:outerShdw blurRad="38100" dist="38100" dir="2700000" algn="tl">
                    <a:srgbClr val="000000"/>
                  </a:outerShdw>
                </a:effectLst>
                <a:latin typeface="Times New Roman" pitchFamily="18" charset="0"/>
              </a:rPr>
              <a:t>4h</a:t>
            </a:r>
            <a:r>
              <a:rPr lang="sr-Latn-CS" altLang="sr-Latn-RS" sz="2200" b="1" dirty="0" smtClean="0">
                <a:solidFill>
                  <a:srgbClr val="FF0066"/>
                </a:solidFill>
                <a:effectLst>
                  <a:outerShdw blurRad="38100" dist="38100" dir="2700000" algn="tl">
                    <a:srgbClr val="000000"/>
                  </a:outerShdw>
                </a:effectLst>
                <a:latin typeface="Times New Roman" pitchFamily="18" charset="0"/>
              </a:rPr>
              <a:t>)</a:t>
            </a:r>
            <a:r>
              <a:rPr lang="sr-Latn-CS" altLang="sr-Latn-RS" sz="2200" b="1" dirty="0" smtClean="0">
                <a:solidFill>
                  <a:srgbClr val="333333"/>
                </a:solidFill>
                <a:effectLst>
                  <a:outerShdw blurRad="38100" dist="38100" dir="2700000" algn="tl">
                    <a:srgbClr val="000000"/>
                  </a:outerShdw>
                </a:effectLst>
                <a:latin typeface="Times New Roman" pitchFamily="18" charset="0"/>
              </a:rPr>
              <a:t> </a:t>
            </a:r>
            <a:r>
              <a:rPr lang="sr-Latn-CS" altLang="sr-Latn-RS" sz="2200" b="1" dirty="0">
                <a:solidFill>
                  <a:srgbClr val="333333"/>
                </a:solidFill>
                <a:effectLst>
                  <a:outerShdw blurRad="38100" dist="38100" dir="2700000" algn="tl">
                    <a:srgbClr val="000000"/>
                  </a:outerShdw>
                </a:effectLst>
                <a:latin typeface="Times New Roman" pitchFamily="18" charset="0"/>
              </a:rPr>
              <a:t>(pojačanje intenziteta ide preko mehanzma A) </a:t>
            </a:r>
            <a:r>
              <a:rPr lang="en-US" altLang="sr-Latn-RS" sz="2200" b="1" dirty="0">
                <a:solidFill>
                  <a:srgbClr val="333333"/>
                </a:solidFill>
                <a:effectLst>
                  <a:outerShdw blurRad="38100" dist="38100" dir="2700000" algn="tl">
                    <a:srgbClr val="000000"/>
                  </a:outerShdw>
                </a:effectLst>
                <a:latin typeface="Times New Roman" pitchFamily="18" charset="0"/>
              </a:rPr>
              <a:t>(</a:t>
            </a:r>
            <a:r>
              <a:rPr lang="en-US"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en-US" altLang="sr-Latn-RS" sz="2200" b="1" dirty="0">
                <a:solidFill>
                  <a:srgbClr val="333333"/>
                </a:solidFill>
                <a:effectLst>
                  <a:outerShdw blurRad="38100" dist="38100" dir="2700000" algn="tl">
                    <a:srgbClr val="000000"/>
                  </a:outerShdw>
                </a:effectLst>
                <a:latin typeface="Times New Roman" pitchFamily="18" charset="0"/>
              </a:rPr>
              <a:t> je u </a:t>
            </a:r>
            <a:r>
              <a:rPr lang="en-US" altLang="sr-Latn-RS" sz="2200" b="1" dirty="0" err="1">
                <a:solidFill>
                  <a:srgbClr val="333333"/>
                </a:solidFill>
                <a:effectLst>
                  <a:outerShdw blurRad="38100" dist="38100" dir="2700000" algn="tl">
                    <a:srgbClr val="000000"/>
                  </a:outerShdw>
                </a:effectLst>
                <a:latin typeface="Times New Roman" pitchFamily="18" charset="0"/>
              </a:rPr>
              <a:t>opsegu</a:t>
            </a:r>
            <a:r>
              <a:rPr lang="en-US" altLang="sr-Latn-RS" sz="2200" b="1" dirty="0">
                <a:solidFill>
                  <a:srgbClr val="333333"/>
                </a:solidFill>
                <a:effectLst>
                  <a:outerShdw blurRad="38100" dist="38100" dir="2700000" algn="tl">
                    <a:srgbClr val="000000"/>
                  </a:outerShdw>
                </a:effectLst>
                <a:latin typeface="Times New Roman" pitchFamily="18" charset="0"/>
              </a:rPr>
              <a:t> od 0 </a:t>
            </a:r>
            <a:r>
              <a:rPr lang="sr-Latn-CS" altLang="sr-Latn-RS" sz="2200" b="1" dirty="0">
                <a:solidFill>
                  <a:srgbClr val="333333"/>
                </a:solidFill>
                <a:effectLst>
                  <a:outerShdw blurRad="38100" dist="38100" dir="2700000" algn="tl">
                    <a:srgbClr val="000000"/>
                  </a:outerShdw>
                </a:effectLst>
                <a:latin typeface="Times New Roman" pitchFamily="18" charset="0"/>
              </a:rPr>
              <a:t>– </a:t>
            </a:r>
            <a:r>
              <a:rPr lang="en-US" altLang="sr-Latn-RS" sz="2200" b="1" dirty="0">
                <a:solidFill>
                  <a:srgbClr val="333333"/>
                </a:solidFill>
                <a:effectLst>
                  <a:outerShdw blurRad="38100" dist="38100" dir="2700000" algn="tl">
                    <a:srgbClr val="000000"/>
                  </a:outerShdw>
                </a:effectLst>
                <a:latin typeface="Times New Roman" pitchFamily="18" charset="0"/>
              </a:rPr>
              <a:t>0</a:t>
            </a:r>
            <a:r>
              <a:rPr lang="sr-Latn-CS" altLang="sr-Latn-RS" sz="2200" b="1" dirty="0">
                <a:solidFill>
                  <a:srgbClr val="333333"/>
                </a:solidFill>
                <a:effectLst>
                  <a:outerShdw blurRad="38100" dist="38100" dir="2700000" algn="tl">
                    <a:srgbClr val="000000"/>
                  </a:outerShdw>
                </a:effectLst>
                <a:latin typeface="Times New Roman" pitchFamily="18" charset="0"/>
              </a:rPr>
              <a:t>,</a:t>
            </a:r>
            <a:r>
              <a:rPr lang="en-US" altLang="sr-Latn-RS" sz="2200" b="1" dirty="0">
                <a:solidFill>
                  <a:srgbClr val="333333"/>
                </a:solidFill>
                <a:effectLst>
                  <a:outerShdw blurRad="38100" dist="38100" dir="2700000" algn="tl">
                    <a:srgbClr val="000000"/>
                  </a:outerShdw>
                </a:effectLst>
                <a:latin typeface="Times New Roman" pitchFamily="18" charset="0"/>
              </a:rPr>
              <a:t>75</a:t>
            </a:r>
            <a:r>
              <a:rPr lang="en-US" altLang="sr-Latn-RS" sz="2200" b="1" dirty="0" smtClean="0">
                <a:solidFill>
                  <a:srgbClr val="333333"/>
                </a:solidFill>
                <a:effectLst>
                  <a:outerShdw blurRad="38100" dist="38100" dir="2700000" algn="tl">
                    <a:srgbClr val="000000"/>
                  </a:outerShdw>
                </a:effectLst>
                <a:latin typeface="Times New Roman" pitchFamily="18" charset="0"/>
              </a:rPr>
              <a:t>)</a:t>
            </a:r>
            <a:endParaRPr lang="sr-Latn-CS" altLang="sr-Latn-RS" sz="2200" b="1" dirty="0">
              <a:solidFill>
                <a:srgbClr val="FF0066"/>
              </a:solidFill>
              <a:effectLst>
                <a:outerShdw blurRad="38100" dist="38100" dir="2700000" algn="tl">
                  <a:srgbClr val="000000"/>
                </a:outerShdw>
              </a:effectLst>
              <a:latin typeface="Times New Roman" pitchFamily="18" charset="0"/>
            </a:endParaRPr>
          </a:p>
          <a:p>
            <a:pPr marL="342900" indent="-342900">
              <a:lnSpc>
                <a:spcPct val="80000"/>
              </a:lnSpc>
              <a:buFont typeface="Wingdings" panose="05000000000000000000" pitchFamily="2" charset="2"/>
              <a:buChar char="Ø"/>
            </a:pPr>
            <a:endParaRPr lang="sr-Latn-CS" altLang="sr-Latn-RS" sz="2200" b="1" dirty="0" smtClean="0">
              <a:solidFill>
                <a:srgbClr val="FF0066"/>
              </a:solidFill>
              <a:effectLst>
                <a:outerShdw blurRad="38100" dist="38100" dir="2700000" algn="tl">
                  <a:srgbClr val="000000"/>
                </a:outerShdw>
              </a:effectLst>
              <a:latin typeface="Times New Roman" pitchFamily="18" charset="0"/>
            </a:endParaRPr>
          </a:p>
          <a:p>
            <a:pPr marL="342900" indent="-342900">
              <a:lnSpc>
                <a:spcPct val="80000"/>
              </a:lnSpc>
              <a:buFont typeface="Wingdings" panose="05000000000000000000" pitchFamily="2" charset="2"/>
              <a:buChar char="Ø"/>
            </a:pPr>
            <a:endParaRPr lang="sr-Latn-CS" altLang="sr-Latn-RS" sz="2200" b="1" dirty="0">
              <a:solidFill>
                <a:srgbClr val="FF0066"/>
              </a:solidFill>
              <a:effectLst>
                <a:outerShdw blurRad="38100" dist="38100" dir="2700000" algn="tl">
                  <a:srgbClr val="000000"/>
                </a:outerShdw>
              </a:effectLst>
              <a:latin typeface="Times New Roman" pitchFamily="18" charset="0"/>
            </a:endParaRPr>
          </a:p>
          <a:p>
            <a:pPr>
              <a:lnSpc>
                <a:spcPct val="80000"/>
              </a:lnSpc>
            </a:pPr>
            <a:endParaRPr lang="sr-Latn-CS" altLang="sr-Latn-RS" sz="2200" b="1" dirty="0">
              <a:solidFill>
                <a:srgbClr val="FF0066"/>
              </a:solidFill>
              <a:effectLst>
                <a:outerShdw blurRad="38100" dist="38100" dir="2700000" algn="tl">
                  <a:srgbClr val="000000"/>
                </a:outerShdw>
              </a:effectLst>
              <a:latin typeface="Times New Roman" pitchFamily="18" charset="0"/>
            </a:endParaRPr>
          </a:p>
          <a:p>
            <a:pPr>
              <a:lnSpc>
                <a:spcPct val="80000"/>
              </a:lnSpc>
            </a:pPr>
            <a:r>
              <a:rPr lang="sr-Latn-CS" altLang="sr-Latn-RS" sz="2200" b="1" i="1" dirty="0" smtClean="0"/>
              <a:t>* </a:t>
            </a:r>
            <a:r>
              <a:rPr lang="sr-Latn-CS" altLang="sr-Latn-RS" sz="2200" b="1" i="1" dirty="0">
                <a:latin typeface="Times New Roman" pitchFamily="18" charset="0"/>
              </a:rPr>
              <a:t>k</a:t>
            </a:r>
            <a:r>
              <a:rPr lang="en-US" altLang="sr-Latn-RS" sz="2200" b="1" i="1" dirty="0" err="1">
                <a:latin typeface="Times New Roman" pitchFamily="18" charset="0"/>
              </a:rPr>
              <a:t>ofaktor</a:t>
            </a:r>
            <a:r>
              <a:rPr lang="en-US" altLang="sr-Latn-RS" sz="2200" b="1" dirty="0">
                <a:latin typeface="Times New Roman" pitchFamily="18" charset="0"/>
              </a:rPr>
              <a:t> </a:t>
            </a:r>
            <a:r>
              <a:rPr lang="sr-Latn-CS" altLang="sr-Latn-RS" sz="2200" b="1" dirty="0">
                <a:latin typeface="Times New Roman" pitchFamily="18" charset="0"/>
              </a:rPr>
              <a:t>  - </a:t>
            </a:r>
            <a:r>
              <a:rPr lang="en-US" altLang="sr-Latn-RS" sz="2200" b="1" dirty="0" err="1">
                <a:latin typeface="Times New Roman" pitchFamily="18" charset="0"/>
              </a:rPr>
              <a:t>neproteinsko</a:t>
            </a:r>
            <a:r>
              <a:rPr lang="en-US" altLang="sr-Latn-RS" sz="2200" b="1" dirty="0">
                <a:latin typeface="Times New Roman" pitchFamily="18" charset="0"/>
              </a:rPr>
              <a:t> </a:t>
            </a:r>
            <a:r>
              <a:rPr lang="en-US" altLang="sr-Latn-RS" sz="2200" b="1" dirty="0" err="1">
                <a:latin typeface="Times New Roman" pitchFamily="18" charset="0"/>
              </a:rPr>
              <a:t>hemijsko</a:t>
            </a:r>
            <a:r>
              <a:rPr lang="en-US" altLang="sr-Latn-RS" sz="2200" b="1" dirty="0">
                <a:latin typeface="Times New Roman" pitchFamily="18" charset="0"/>
              </a:rPr>
              <a:t> </a:t>
            </a:r>
            <a:r>
              <a:rPr lang="en-US" altLang="sr-Latn-RS" sz="2200" b="1" dirty="0" err="1">
                <a:latin typeface="Times New Roman" pitchFamily="18" charset="0"/>
              </a:rPr>
              <a:t>jedinjenje</a:t>
            </a:r>
            <a:r>
              <a:rPr lang="en-US" altLang="sr-Latn-RS" sz="2200" b="1" dirty="0">
                <a:latin typeface="Times New Roman" pitchFamily="18" charset="0"/>
              </a:rPr>
              <a:t> </a:t>
            </a:r>
            <a:r>
              <a:rPr lang="en-US" altLang="sr-Latn-RS" sz="2200" b="1" dirty="0" err="1">
                <a:latin typeface="Times New Roman" pitchFamily="18" charset="0"/>
              </a:rPr>
              <a:t>koje</a:t>
            </a:r>
            <a:r>
              <a:rPr lang="en-US" altLang="sr-Latn-RS" sz="2200" b="1" dirty="0">
                <a:latin typeface="Times New Roman" pitchFamily="18" charset="0"/>
              </a:rPr>
              <a:t> se </a:t>
            </a:r>
            <a:r>
              <a:rPr lang="en-US" altLang="sr-Latn-RS" sz="2200" b="1" dirty="0" err="1">
                <a:latin typeface="Times New Roman" pitchFamily="18" charset="0"/>
              </a:rPr>
              <a:t>vezuje</a:t>
            </a:r>
            <a:r>
              <a:rPr lang="en-US" altLang="sr-Latn-RS" sz="2200" b="1" dirty="0">
                <a:latin typeface="Times New Roman" pitchFamily="18" charset="0"/>
              </a:rPr>
              <a:t> </a:t>
            </a:r>
            <a:r>
              <a:rPr lang="en-US" altLang="sr-Latn-RS" sz="2200" b="1" dirty="0" err="1">
                <a:latin typeface="Times New Roman" pitchFamily="18" charset="0"/>
              </a:rPr>
              <a:t>za</a:t>
            </a:r>
            <a:r>
              <a:rPr lang="en-US" altLang="sr-Latn-RS" sz="2200" b="1" dirty="0">
                <a:latin typeface="Times New Roman" pitchFamily="18" charset="0"/>
              </a:rPr>
              <a:t> protein </a:t>
            </a:r>
            <a:r>
              <a:rPr lang="en-US" altLang="sr-Latn-RS" sz="2200" b="1" dirty="0" err="1">
                <a:latin typeface="Times New Roman" pitchFamily="18" charset="0"/>
              </a:rPr>
              <a:t>i</a:t>
            </a:r>
            <a:r>
              <a:rPr lang="en-US" altLang="sr-Latn-RS" sz="2200" b="1" dirty="0">
                <a:latin typeface="Times New Roman" pitchFamily="18" charset="0"/>
              </a:rPr>
              <a:t> </a:t>
            </a:r>
            <a:r>
              <a:rPr lang="en-US" altLang="sr-Latn-RS" sz="2200" b="1" dirty="0" err="1">
                <a:latin typeface="Times New Roman" pitchFamily="18" charset="0"/>
              </a:rPr>
              <a:t>koje</a:t>
            </a:r>
            <a:r>
              <a:rPr lang="en-US" altLang="sr-Latn-RS" sz="2200" b="1" dirty="0">
                <a:latin typeface="Times New Roman" pitchFamily="18" charset="0"/>
              </a:rPr>
              <a:t> je </a:t>
            </a:r>
            <a:r>
              <a:rPr lang="sr-Latn-CS" altLang="sr-Latn-RS" sz="2200" b="1" dirty="0">
                <a:latin typeface="Times New Roman" pitchFamily="18" charset="0"/>
              </a:rPr>
              <a:t>n</a:t>
            </a:r>
            <a:r>
              <a:rPr lang="en-US" altLang="sr-Latn-RS" sz="2200" b="1" dirty="0" err="1">
                <a:latin typeface="Times New Roman" pitchFamily="18" charset="0"/>
              </a:rPr>
              <a:t>eophodno</a:t>
            </a:r>
            <a:r>
              <a:rPr lang="en-US" altLang="sr-Latn-RS" sz="2200" b="1" dirty="0">
                <a:latin typeface="Times New Roman" pitchFamily="18" charset="0"/>
              </a:rPr>
              <a:t> </a:t>
            </a:r>
            <a:r>
              <a:rPr lang="en-US" altLang="sr-Latn-RS" sz="2200" b="1" dirty="0" err="1">
                <a:latin typeface="Times New Roman" pitchFamily="18" charset="0"/>
              </a:rPr>
              <a:t>za</a:t>
            </a:r>
            <a:r>
              <a:rPr lang="en-US" altLang="sr-Latn-RS" sz="2200" b="1" dirty="0">
                <a:latin typeface="Times New Roman" pitchFamily="18" charset="0"/>
              </a:rPr>
              <a:t> </a:t>
            </a:r>
            <a:r>
              <a:rPr lang="en-US" altLang="sr-Latn-RS" sz="2200" b="1" dirty="0" err="1" smtClean="0">
                <a:latin typeface="Times New Roman" pitchFamily="18" charset="0"/>
              </a:rPr>
              <a:t>biološku</a:t>
            </a:r>
            <a:r>
              <a:rPr lang="en-US" altLang="sr-Latn-RS" sz="2200" b="1" dirty="0" smtClean="0">
                <a:latin typeface="Times New Roman" pitchFamily="18" charset="0"/>
              </a:rPr>
              <a:t> </a:t>
            </a:r>
            <a:r>
              <a:rPr lang="en-US" altLang="sr-Latn-RS" sz="2200" b="1" dirty="0" err="1">
                <a:latin typeface="Times New Roman" pitchFamily="18" charset="0"/>
              </a:rPr>
              <a:t>aktivnost</a:t>
            </a:r>
            <a:r>
              <a:rPr lang="en-US" altLang="sr-Latn-RS" sz="2200" b="1" dirty="0">
                <a:latin typeface="Times New Roman" pitchFamily="18" charset="0"/>
              </a:rPr>
              <a:t> </a:t>
            </a:r>
            <a:r>
              <a:rPr lang="en-US" altLang="sr-Latn-RS" sz="2200" b="1" dirty="0" err="1">
                <a:latin typeface="Times New Roman" pitchFamily="18" charset="0"/>
              </a:rPr>
              <a:t>proteina</a:t>
            </a:r>
            <a:r>
              <a:rPr lang="en-US" altLang="sr-Latn-RS" sz="2200" b="1" dirty="0"/>
              <a:t> </a:t>
            </a:r>
            <a:r>
              <a:rPr lang="sr-Latn-CS" altLang="sr-Latn-RS" sz="2200" b="1" dirty="0"/>
              <a:t> </a:t>
            </a:r>
            <a:endParaRPr lang="en-US" altLang="sr-Latn-RS" sz="22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754" name="Rectangle 2"/>
          <p:cNvSpPr>
            <a:spLocks noGrp="1" noChangeArrowheads="1"/>
          </p:cNvSpPr>
          <p:nvPr>
            <p:ph type="body" idx="1"/>
          </p:nvPr>
        </p:nvSpPr>
        <p:spPr>
          <a:xfrm>
            <a:off x="457200" y="609600"/>
            <a:ext cx="8229600" cy="5257800"/>
          </a:xfrm>
        </p:spPr>
        <p:txBody>
          <a:bodyPr/>
          <a:lstStyle/>
          <a:p>
            <a:pPr>
              <a:lnSpc>
                <a:spcPct val="8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relativan </a:t>
            </a:r>
            <a:r>
              <a:rPr lang="pl-PL" altLang="sr-Latn-RS" sz="2400" b="1" dirty="0">
                <a:solidFill>
                  <a:srgbClr val="333333"/>
                </a:solidFill>
                <a:effectLst>
                  <a:outerShdw blurRad="38100" dist="38100" dir="2700000" algn="tl">
                    <a:srgbClr val="000000"/>
                  </a:outerShdw>
                </a:effectLst>
                <a:latin typeface="Times New Roman" pitchFamily="18" charset="0"/>
              </a:rPr>
              <a:t>odnos intenziteta traka jedinjenja i elemenata može </a:t>
            </a:r>
            <a:r>
              <a:rPr lang="pl-PL" altLang="sr-Latn-RS" sz="2400" b="1" dirty="0" smtClean="0">
                <a:solidFill>
                  <a:srgbClr val="333333"/>
                </a:solidFill>
                <a:effectLst>
                  <a:outerShdw blurRad="38100" dist="38100" dir="2700000" algn="tl">
                    <a:srgbClr val="000000"/>
                  </a:outerShdw>
                </a:effectLst>
                <a:latin typeface="Times New Roman" pitchFamily="18" charset="0"/>
              </a:rPr>
              <a:t> dosta </a:t>
            </a:r>
            <a:r>
              <a:rPr lang="pl-PL" altLang="sr-Latn-RS" sz="2400" b="1" dirty="0">
                <a:solidFill>
                  <a:srgbClr val="333333"/>
                </a:solidFill>
                <a:effectLst>
                  <a:outerShdw blurRad="38100" dist="38100" dir="2700000" algn="tl">
                    <a:srgbClr val="000000"/>
                  </a:outerShdw>
                </a:effectLst>
                <a:latin typeface="Times New Roman" pitchFamily="18" charset="0"/>
              </a:rPr>
              <a:t>da </a:t>
            </a:r>
            <a:r>
              <a:rPr lang="pl-PL" altLang="sr-Latn-RS" sz="2400" b="1" dirty="0">
                <a:solidFill>
                  <a:srgbClr val="FF0066"/>
                </a:solidFill>
                <a:effectLst>
                  <a:outerShdw blurRad="38100" dist="38100" dir="2700000" algn="tl">
                    <a:srgbClr val="000000"/>
                  </a:outerShdw>
                </a:effectLst>
                <a:latin typeface="Times New Roman" pitchFamily="18" charset="0"/>
              </a:rPr>
              <a:t>varira sa snagom lasera</a:t>
            </a:r>
            <a:r>
              <a:rPr lang="pl-PL" altLang="sr-Latn-RS" sz="2400" b="1" dirty="0">
                <a:solidFill>
                  <a:srgbClr val="333333"/>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taj </a:t>
            </a:r>
            <a:r>
              <a:rPr lang="pl-PL" altLang="sr-Latn-RS" sz="2400" b="1" dirty="0">
                <a:solidFill>
                  <a:srgbClr val="333333"/>
                </a:solidFill>
                <a:effectLst>
                  <a:outerShdw blurRad="38100" dist="38100" dir="2700000" algn="tl">
                    <a:srgbClr val="000000"/>
                  </a:outerShdw>
                </a:effectLst>
                <a:latin typeface="Times New Roman" pitchFamily="18" charset="0"/>
              </a:rPr>
              <a:t>uticaj je uočljiv na spektru indena kod koga intenziteti traka </a:t>
            </a:r>
            <a:r>
              <a:rPr lang="pl-PL" altLang="sr-Latn-RS" sz="2400" b="1" dirty="0" smtClean="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rPr>
              <a:t>dosta variraju u  zavisnosti od snage lasera  tako da se odnos intenziteta </a:t>
            </a:r>
            <a:r>
              <a:rPr lang="pl-PL" altLang="sr-Latn-RS" sz="2400" b="1" dirty="0" smtClean="0">
                <a:solidFill>
                  <a:srgbClr val="333333"/>
                </a:solidFill>
                <a:effectLst>
                  <a:outerShdw blurRad="38100" dist="38100" dir="2700000" algn="tl">
                    <a:srgbClr val="000000"/>
                  </a:outerShdw>
                </a:effectLst>
                <a:latin typeface="Times New Roman" pitchFamily="18" charset="0"/>
              </a:rPr>
              <a:t>traka </a:t>
            </a:r>
            <a:r>
              <a:rPr lang="pl-PL" altLang="sr-Latn-RS" sz="2400" b="1" dirty="0">
                <a:solidFill>
                  <a:srgbClr val="333333"/>
                </a:solidFill>
                <a:effectLst>
                  <a:outerShdw blurRad="38100" dist="38100" dir="2700000" algn="tl">
                    <a:srgbClr val="000000"/>
                  </a:outerShdw>
                </a:effectLst>
                <a:latin typeface="Times New Roman" pitchFamily="18" charset="0"/>
              </a:rPr>
              <a:t>na </a:t>
            </a:r>
            <a:r>
              <a:rPr lang="pl-PL" altLang="sr-Latn-RS" sz="2400" b="1" dirty="0" smtClean="0">
                <a:solidFill>
                  <a:srgbClr val="FF0066"/>
                </a:solidFill>
                <a:effectLst>
                  <a:outerShdw blurRad="38100" dist="38100" dir="2700000" algn="tl">
                    <a:srgbClr val="000000"/>
                  </a:outerShdw>
                </a:effectLst>
                <a:latin typeface="Times New Roman" pitchFamily="18" charset="0"/>
              </a:rPr>
              <a:t>2890 </a:t>
            </a:r>
            <a:r>
              <a:rPr lang="pl-PL" altLang="sr-Latn-RS" sz="2400" b="1" dirty="0">
                <a:solidFill>
                  <a:srgbClr val="FF0066"/>
                </a:solidFill>
                <a:effectLst>
                  <a:outerShdw blurRad="38100" dist="38100" dir="2700000" algn="tl">
                    <a:srgbClr val="000000"/>
                  </a:outerShdw>
                </a:effectLst>
                <a:latin typeface="Times New Roman" pitchFamily="18" charset="0"/>
              </a:rPr>
              <a:t>i 1550 cm</a:t>
            </a:r>
            <a:r>
              <a:rPr lang="pl-PL" altLang="sr-Latn-RS" sz="2400" b="1" baseline="30000" dirty="0">
                <a:solidFill>
                  <a:srgbClr val="FF0066"/>
                </a:solidFill>
                <a:effectLst>
                  <a:outerShdw blurRad="38100" dist="38100" dir="2700000" algn="tl">
                    <a:srgbClr val="000000"/>
                  </a:outerShdw>
                </a:effectLst>
                <a:latin typeface="Times New Roman" pitchFamily="18" charset="0"/>
              </a:rPr>
              <a:t>-1</a:t>
            </a:r>
            <a:r>
              <a:rPr lang="pl-PL" altLang="sr-Latn-RS" sz="2400" b="1" dirty="0">
                <a:solidFill>
                  <a:srgbClr val="333333"/>
                </a:solidFill>
                <a:effectLst>
                  <a:outerShdw blurRad="38100" dist="38100" dir="2700000" algn="tl">
                    <a:srgbClr val="000000"/>
                  </a:outerShdw>
                </a:effectLst>
                <a:latin typeface="Times New Roman" pitchFamily="18" charset="0"/>
              </a:rPr>
              <a:t> ne menja linearno sa </a:t>
            </a:r>
            <a:r>
              <a:rPr lang="pl-PL" altLang="sr-Latn-RS" sz="2400" b="1" dirty="0" smtClean="0">
                <a:solidFill>
                  <a:srgbClr val="333333"/>
                </a:solidFill>
                <a:effectLst>
                  <a:outerShdw blurRad="38100" dist="38100" dir="2700000" algn="tl">
                    <a:srgbClr val="000000"/>
                  </a:outerShdw>
                </a:effectLst>
                <a:latin typeface="Times New Roman" pitchFamily="18" charset="0"/>
              </a:rPr>
              <a:t>snagom lasera </a:t>
            </a:r>
            <a:r>
              <a:rPr lang="pl-PL" altLang="sr-Latn-RS" sz="2400" b="1" dirty="0">
                <a:solidFill>
                  <a:srgbClr val="333333"/>
                </a:solidFill>
                <a:effectLst>
                  <a:outerShdw blurRad="38100" dist="38100" dir="2700000" algn="tl">
                    <a:srgbClr val="000000"/>
                  </a:outerShdw>
                </a:effectLst>
                <a:latin typeface="Times New Roman" pitchFamily="18" charset="0"/>
              </a:rPr>
              <a:t>u </a:t>
            </a:r>
            <a:r>
              <a:rPr lang="pl-PL" altLang="sr-Latn-RS" sz="2400" b="1" dirty="0" smtClean="0">
                <a:solidFill>
                  <a:srgbClr val="333333"/>
                </a:solidFill>
                <a:effectLst>
                  <a:outerShdw blurRad="38100" dist="38100" dir="2700000" algn="tl">
                    <a:srgbClr val="000000"/>
                  </a:outerShdw>
                </a:effectLst>
                <a:latin typeface="Times New Roman" pitchFamily="18" charset="0"/>
              </a:rPr>
              <a:t>opsegu  </a:t>
            </a:r>
            <a:r>
              <a:rPr lang="pl-PL" altLang="sr-Latn-RS" sz="2400" b="1" dirty="0">
                <a:solidFill>
                  <a:srgbClr val="333333"/>
                </a:solidFill>
                <a:effectLst>
                  <a:outerShdw blurRad="38100" dist="38100" dir="2700000" algn="tl">
                    <a:srgbClr val="000000"/>
                  </a:outerShdw>
                </a:effectLst>
                <a:latin typeface="Times New Roman" pitchFamily="18" charset="0"/>
              </a:rPr>
              <a:t>10-350 mW</a:t>
            </a:r>
          </a:p>
          <a:p>
            <a:pPr>
              <a:lnSpc>
                <a:spcPct val="80000"/>
              </a:lnSpc>
              <a:buFont typeface="Wingdings" panose="05000000000000000000" pitchFamily="2" charset="2"/>
              <a:buChar char="Ø"/>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isti </a:t>
            </a:r>
            <a:r>
              <a:rPr lang="pl-PL" altLang="sr-Latn-RS" sz="2400" b="1" dirty="0">
                <a:solidFill>
                  <a:srgbClr val="333333"/>
                </a:solidFill>
                <a:effectLst>
                  <a:outerShdw blurRad="38100" dist="38100" dir="2700000" algn="tl">
                    <a:srgbClr val="000000"/>
                  </a:outerShdw>
                </a:effectLst>
                <a:latin typeface="Times New Roman" pitchFamily="18" charset="0"/>
              </a:rPr>
              <a:t>efekat uočava  se i na trakama mnogih jedinjenja koja imaju </a:t>
            </a:r>
            <a:r>
              <a:rPr lang="pl-PL" altLang="sr-Latn-RS" sz="2400" b="1" dirty="0" smtClean="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rPr>
              <a:t>apsoropcione trake u NIR oblasti spektra iznad linije  lasera na 1064 nm</a:t>
            </a:r>
          </a:p>
          <a:p>
            <a:pPr>
              <a:lnSpc>
                <a:spcPct val="80000"/>
              </a:lnSpc>
              <a:buFont typeface="Wingdings" panose="05000000000000000000" pitchFamily="2" charset="2"/>
              <a:buChar char="Ø"/>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to </a:t>
            </a:r>
            <a:r>
              <a:rPr lang="pl-PL" altLang="sr-Latn-RS" sz="2400" b="1" dirty="0">
                <a:solidFill>
                  <a:srgbClr val="333333"/>
                </a:solidFill>
                <a:effectLst>
                  <a:outerShdw blurRad="38100" dist="38100" dir="2700000" algn="tl">
                    <a:srgbClr val="000000"/>
                  </a:outerShdw>
                </a:effectLst>
                <a:latin typeface="Times New Roman" pitchFamily="18" charset="0"/>
              </a:rPr>
              <a:t>se najviše ogleda na spektrima jedinjenja </a:t>
            </a:r>
            <a:r>
              <a:rPr lang="pl-PL" altLang="sr-Latn-RS" sz="2400" b="1" dirty="0" smtClean="0">
                <a:solidFill>
                  <a:srgbClr val="333333"/>
                </a:solidFill>
                <a:effectLst>
                  <a:outerShdw blurRad="38100" dist="38100" dir="2700000" algn="tl">
                    <a:srgbClr val="000000"/>
                  </a:outerShdw>
                </a:effectLst>
                <a:latin typeface="Times New Roman" pitchFamily="18" charset="0"/>
              </a:rPr>
              <a:t>sa </a:t>
            </a:r>
            <a:r>
              <a:rPr lang="pl-PL" altLang="sr-Latn-RS" sz="2400" b="1" dirty="0">
                <a:solidFill>
                  <a:srgbClr val="333333"/>
                </a:solidFill>
                <a:effectLst>
                  <a:outerShdw blurRad="38100" dist="38100" dir="2700000" algn="tl">
                    <a:srgbClr val="000000"/>
                  </a:outerShdw>
                </a:effectLst>
                <a:latin typeface="Times New Roman" pitchFamily="18" charset="0"/>
              </a:rPr>
              <a:t>alifatičnim </a:t>
            </a:r>
            <a:r>
              <a:rPr lang="pl-PL" altLang="sr-Latn-RS" sz="2400" b="1" dirty="0" smtClean="0">
                <a:solidFill>
                  <a:srgbClr val="333333"/>
                </a:solidFill>
                <a:effectLst>
                  <a:outerShdw blurRad="38100" dist="38100" dir="2700000" algn="tl">
                    <a:srgbClr val="000000"/>
                  </a:outerShdw>
                </a:effectLst>
                <a:latin typeface="Times New Roman" pitchFamily="18" charset="0"/>
              </a:rPr>
              <a:t>  ugljovodoničnim </a:t>
            </a:r>
            <a:r>
              <a:rPr lang="pl-PL" altLang="sr-Latn-RS" sz="2400" b="1" dirty="0">
                <a:solidFill>
                  <a:srgbClr val="333333"/>
                </a:solidFill>
                <a:effectLst>
                  <a:outerShdw blurRad="38100" dist="38100" dir="2700000" algn="tl">
                    <a:srgbClr val="000000"/>
                  </a:outerShdw>
                </a:effectLst>
                <a:latin typeface="Times New Roman" pitchFamily="18" charset="0"/>
              </a:rPr>
              <a:t>grupama</a:t>
            </a:r>
            <a:endParaRPr lang="en-US" altLang="sr-Latn-RS" sz="24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291" name="Rectangle 3"/>
          <p:cNvSpPr>
            <a:spLocks noGrp="1" noChangeArrowheads="1"/>
          </p:cNvSpPr>
          <p:nvPr>
            <p:ph type="body" idx="1"/>
          </p:nvPr>
        </p:nvSpPr>
        <p:spPr>
          <a:xfrm>
            <a:off x="381000" y="685800"/>
            <a:ext cx="8229600" cy="4525963"/>
          </a:xfrm>
        </p:spPr>
        <p:txBody>
          <a:bodyPr/>
          <a:lstStyle/>
          <a:p>
            <a:pPr>
              <a:lnSpc>
                <a:spcPct val="9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maksimalno </a:t>
            </a:r>
            <a:r>
              <a:rPr lang="pl-PL" altLang="sr-Latn-RS" sz="2400" b="1" dirty="0">
                <a:solidFill>
                  <a:srgbClr val="333333"/>
                </a:solidFill>
                <a:effectLst>
                  <a:outerShdw blurRad="38100" dist="38100" dir="2700000" algn="tl">
                    <a:srgbClr val="000000"/>
                  </a:outerShdw>
                </a:effectLst>
                <a:latin typeface="Times New Roman" pitchFamily="18" charset="0"/>
              </a:rPr>
              <a:t>pojačavaju u ovoj oblasti imaju  samo oni </a:t>
            </a:r>
            <a:r>
              <a:rPr lang="pl-PL" altLang="sr-Latn-RS" sz="2400" b="1" dirty="0" smtClean="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rPr>
              <a:t>oblici  vibracija   kod kojih promena </a:t>
            </a:r>
            <a:r>
              <a:rPr lang="en-US" altLang="sr-Latn-RS" sz="2400" b="1" dirty="0" err="1">
                <a:solidFill>
                  <a:srgbClr val="333333"/>
                </a:solidFill>
                <a:effectLst>
                  <a:outerShdw blurRad="38100" dist="38100" dir="2700000" algn="tl">
                    <a:srgbClr val="000000"/>
                  </a:outerShdw>
                </a:effectLst>
                <a:latin typeface="Times New Roman" pitchFamily="18" charset="0"/>
              </a:rPr>
              <a:t>geometrij</a:t>
            </a:r>
            <a:r>
              <a:rPr lang="sr-Latn-CS" altLang="sr-Latn-RS" sz="2400" b="1" dirty="0" smtClean="0">
                <a:solidFill>
                  <a:srgbClr val="333333"/>
                </a:solidFill>
                <a:effectLst>
                  <a:outerShdw blurRad="38100" dist="38100" dir="2700000" algn="tl">
                    <a:srgbClr val="000000"/>
                  </a:outerShdw>
                </a:effectLst>
                <a:latin typeface="Times New Roman" pitchFamily="18" charset="0"/>
              </a:rPr>
              <a:t>e  </a:t>
            </a:r>
            <a:r>
              <a:rPr lang="en-US" altLang="sr-Latn-RS" sz="2400" b="1" dirty="0" smtClean="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porfirinskog</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en-US" altLang="sr-Latn-RS" sz="2400" b="1" dirty="0" err="1">
                <a:solidFill>
                  <a:srgbClr val="333333"/>
                </a:solidFill>
                <a:effectLst>
                  <a:outerShdw blurRad="38100" dist="38100" dir="2700000" algn="tl">
                    <a:srgbClr val="000000"/>
                  </a:outerShdw>
                </a:effectLst>
                <a:latin typeface="Times New Roman" pitchFamily="18" charset="0"/>
              </a:rPr>
              <a:t>prstena</a:t>
            </a:r>
            <a:r>
              <a:rPr lang="en-US" altLang="sr-Latn-RS" sz="2400" b="1" dirty="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rPr>
              <a:t>odgovara promeni  (međuatomskog </a:t>
            </a:r>
            <a:r>
              <a:rPr lang="pl-PL" altLang="sr-Latn-RS" sz="2400" b="1" dirty="0" smtClean="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rPr>
              <a:t>rastojanja) koju  molekul  trpi prilikom prelaska iz </a:t>
            </a:r>
            <a:r>
              <a:rPr lang="pl-PL" altLang="sr-Latn-RS" sz="2400" b="1" dirty="0" smtClean="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rPr>
              <a:t>osnovnog u pobuđeno elektronsko stanje </a:t>
            </a:r>
          </a:p>
          <a:p>
            <a:pPr>
              <a:lnSpc>
                <a:spcPct val="9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endParaRPr>
          </a:p>
          <a:p>
            <a:pPr>
              <a:lnSpc>
                <a:spcPct val="9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rPr>
              <a:t>pobuđivanje </a:t>
            </a:r>
            <a:r>
              <a:rPr lang="sr-Latn-CS" altLang="sr-Latn-RS" sz="2400" b="1" dirty="0">
                <a:solidFill>
                  <a:srgbClr val="333333"/>
                </a:solidFill>
                <a:effectLst>
                  <a:outerShdw blurRad="38100" dist="38100" dir="2700000" algn="tl">
                    <a:srgbClr val="000000"/>
                  </a:outerShdw>
                </a:effectLst>
                <a:latin typeface="Times New Roman" pitchFamily="18" charset="0"/>
              </a:rPr>
              <a:t>u ovoj oblasti daje spektre dobrog kvaliteta i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zbog velikog fakotora pojačanja mogućnost ispitivanja </a:t>
            </a:r>
            <a:r>
              <a:rPr lang="sr-Latn-CS" altLang="sr-Latn-RS" sz="2400" b="1" dirty="0" smtClean="0">
                <a:solidFill>
                  <a:srgbClr val="333333"/>
                </a:solidFill>
                <a:effectLst>
                  <a:outerShdw blurRad="38100" dist="38100" dir="2700000" algn="tl">
                    <a:srgbClr val="000000"/>
                  </a:outerShdw>
                </a:effectLst>
                <a:latin typeface="Times New Roman" pitchFamily="18" charset="0"/>
              </a:rPr>
              <a:t>   </a:t>
            </a:r>
            <a:r>
              <a:rPr lang="sr-Latn-CS" altLang="sr-Latn-RS" sz="2400" b="1" dirty="0">
                <a:solidFill>
                  <a:srgbClr val="333333"/>
                </a:solidFill>
                <a:effectLst>
                  <a:outerShdw blurRad="38100" dist="38100" dir="2700000" algn="tl">
                    <a:srgbClr val="000000"/>
                  </a:outerShdw>
                </a:effectLst>
                <a:latin typeface="Times New Roman" pitchFamily="18" charset="0"/>
              </a:rPr>
              <a:t>rastvora konc. i oko </a:t>
            </a:r>
            <a:r>
              <a:rPr lang="sr-Latn-CS" altLang="sr-Latn-RS" sz="2400" b="1" dirty="0">
                <a:solidFill>
                  <a:srgbClr val="FF0066"/>
                </a:solidFill>
                <a:effectLst>
                  <a:outerShdw blurRad="38100" dist="38100" dir="2700000" algn="tl">
                    <a:srgbClr val="000000"/>
                  </a:outerShdw>
                </a:effectLst>
                <a:latin typeface="Times New Roman" pitchFamily="18" charset="0"/>
              </a:rPr>
              <a:t>10 </a:t>
            </a:r>
            <a:r>
              <a:rPr lang="el-GR" altLang="sr-Latn-RS" sz="2400" b="1" dirty="0">
                <a:solidFill>
                  <a:srgbClr val="FF0066"/>
                </a:solidFill>
                <a:effectLst>
                  <a:outerShdw blurRad="38100" dist="38100" dir="2700000" algn="tl">
                    <a:srgbClr val="000000"/>
                  </a:outerShdw>
                </a:effectLst>
                <a:latin typeface="Times New Roman" pitchFamily="18" charset="0"/>
                <a:cs typeface="Times New Roman" pitchFamily="18" charset="0"/>
              </a:rPr>
              <a:t>μ</a:t>
            </a:r>
            <a:r>
              <a:rPr lang="sr-Latn-CS" altLang="sr-Latn-RS" sz="2400" b="1" dirty="0">
                <a:solidFill>
                  <a:srgbClr val="FF0066"/>
                </a:solidFill>
                <a:effectLst>
                  <a:outerShdw blurRad="38100" dist="38100" dir="2700000" algn="tl">
                    <a:srgbClr val="000000"/>
                  </a:outerShdw>
                </a:effectLst>
                <a:latin typeface="Times New Roman" pitchFamily="18" charset="0"/>
                <a:cs typeface="Times New Roman" pitchFamily="18" charset="0"/>
              </a:rPr>
              <a:t>M</a:t>
            </a:r>
          </a:p>
          <a:p>
            <a:pPr>
              <a:lnSpc>
                <a:spcPct val="90000"/>
              </a:lnSpc>
              <a:buFont typeface="Wingdings" panose="05000000000000000000" pitchFamily="2" charset="2"/>
              <a:buChar char="Ø"/>
            </a:pPr>
            <a:endParaRPr lang="en-US" altLang="sr-Latn-RS" sz="2400"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267" name="Rectangle 3"/>
          <p:cNvSpPr>
            <a:spLocks noGrp="1" noChangeArrowheads="1"/>
          </p:cNvSpPr>
          <p:nvPr>
            <p:ph type="body" idx="1"/>
          </p:nvPr>
        </p:nvSpPr>
        <p:spPr>
          <a:xfrm>
            <a:off x="152400" y="304800"/>
            <a:ext cx="8686800" cy="6400800"/>
          </a:xfrm>
        </p:spPr>
        <p:txBody>
          <a:bodyPr/>
          <a:lstStyle/>
          <a:p>
            <a:pPr>
              <a:lnSpc>
                <a:spcPct val="80000"/>
              </a:lnSpc>
              <a:buFont typeface="Wingdings" panose="05000000000000000000" pitchFamily="2" charset="2"/>
              <a:buChar char="Ø"/>
              <a:tabLst>
                <a:tab pos="971550"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pobuđivanjem </a:t>
            </a:r>
            <a:r>
              <a:rPr lang="sr-Latn-CS" altLang="sr-Latn-RS" sz="2000" b="1" dirty="0">
                <a:solidFill>
                  <a:srgbClr val="333333"/>
                </a:solidFill>
                <a:effectLst>
                  <a:outerShdw blurRad="38100" dist="38100" dir="2700000" algn="tl">
                    <a:srgbClr val="000000"/>
                  </a:outerShdw>
                </a:effectLst>
                <a:latin typeface="Times New Roman" pitchFamily="18" charset="0"/>
              </a:rPr>
              <a:t>u Soreovoj oblasti u RR spektru se kao najintenzivnije javljaju </a:t>
            </a:r>
            <a:r>
              <a:rPr lang="sr-Latn-CS" altLang="sr-Latn-RS" sz="2000" b="1" dirty="0" smtClean="0">
                <a:solidFill>
                  <a:srgbClr val="333333"/>
                </a:solidFill>
                <a:effectLst>
                  <a:outerShdw blurRad="38100" dist="38100" dir="2700000" algn="tl">
                    <a:srgbClr val="000000"/>
                  </a:outerShdw>
                </a:effectLst>
                <a:latin typeface="Times New Roman" pitchFamily="18" charset="0"/>
              </a:rPr>
              <a:t>trake </a:t>
            </a:r>
            <a:r>
              <a:rPr lang="sr-Latn-CS" altLang="sr-Latn-RS" sz="2000" b="1" dirty="0">
                <a:solidFill>
                  <a:srgbClr val="FF0066"/>
                </a:solidFill>
                <a:effectLst>
                  <a:outerShdw blurRad="38100" dist="38100" dir="2700000" algn="tl">
                    <a:srgbClr val="000000"/>
                  </a:outerShdw>
                </a:effectLst>
                <a:latin typeface="Times New Roman" pitchFamily="18" charset="0"/>
              </a:rPr>
              <a:t>simetričnih </a:t>
            </a:r>
            <a:r>
              <a:rPr lang="sr-Latn-CS" altLang="sr-Latn-RS" sz="2000" b="1" dirty="0" smtClean="0">
                <a:solidFill>
                  <a:srgbClr val="FF0066"/>
                </a:solidFill>
                <a:effectLst>
                  <a:outerShdw blurRad="38100" dist="38100" dir="2700000" algn="tl">
                    <a:srgbClr val="000000"/>
                  </a:outerShdw>
                </a:effectLst>
                <a:latin typeface="Times New Roman" pitchFamily="18" charset="0"/>
              </a:rPr>
              <a:t>visokofrekventnih oblika</a:t>
            </a:r>
            <a:r>
              <a:rPr lang="sr-Latn-CS" altLang="sr-Latn-RS" sz="2000" b="1" dirty="0">
                <a:solidFill>
                  <a:srgbClr val="333333"/>
                </a:solidFill>
                <a:effectLst>
                  <a:outerShdw blurRad="38100" dist="38100" dir="2700000" algn="tl">
                    <a:srgbClr val="000000"/>
                  </a:outerShdw>
                </a:effectLst>
                <a:latin typeface="Times New Roman" pitchFamily="18" charset="0"/>
              </a:rPr>
              <a:t>, onih u oblasti </a:t>
            </a:r>
            <a:r>
              <a:rPr lang="en-US" altLang="sr-Latn-RS" sz="2000" b="1" dirty="0">
                <a:solidFill>
                  <a:srgbClr val="FF0066"/>
                </a:solidFill>
                <a:effectLst>
                  <a:outerShdw blurRad="38100" dist="38100" dir="2700000" algn="tl">
                    <a:srgbClr val="000000"/>
                  </a:outerShdw>
                </a:effectLst>
                <a:latin typeface="Times New Roman" pitchFamily="18" charset="0"/>
              </a:rPr>
              <a:t>1650</a:t>
            </a:r>
            <a:r>
              <a:rPr lang="sr-Latn-CS" altLang="sr-Latn-RS" sz="2000" b="1" dirty="0">
                <a:solidFill>
                  <a:srgbClr val="FF0066"/>
                </a:solidFill>
                <a:effectLst>
                  <a:outerShdw blurRad="38100" dist="38100" dir="2700000" algn="tl">
                    <a:srgbClr val="000000"/>
                  </a:outerShdw>
                </a:effectLst>
                <a:latin typeface="Times New Roman" pitchFamily="18" charset="0"/>
              </a:rPr>
              <a:t>-</a:t>
            </a:r>
            <a:r>
              <a:rPr lang="en-US" altLang="sr-Latn-RS" sz="2000" b="1" dirty="0">
                <a:solidFill>
                  <a:srgbClr val="FF0066"/>
                </a:solidFill>
                <a:effectLst>
                  <a:outerShdw blurRad="38100" dist="38100" dir="2700000" algn="tl">
                    <a:srgbClr val="000000"/>
                  </a:outerShdw>
                </a:effectLst>
                <a:latin typeface="Times New Roman" pitchFamily="18" charset="0"/>
              </a:rPr>
              <a:t>1</a:t>
            </a:r>
            <a:r>
              <a:rPr lang="sr-Latn-CS" altLang="sr-Latn-RS" sz="2000" b="1" dirty="0">
                <a:solidFill>
                  <a:srgbClr val="FF0066"/>
                </a:solidFill>
                <a:effectLst>
                  <a:outerShdw blurRad="38100" dist="38100" dir="2700000" algn="tl">
                    <a:srgbClr val="000000"/>
                  </a:outerShdw>
                </a:effectLst>
                <a:latin typeface="Times New Roman" pitchFamily="18" charset="0"/>
              </a:rPr>
              <a:t>10</a:t>
            </a:r>
            <a:r>
              <a:rPr lang="en-US" altLang="sr-Latn-RS" sz="2000" b="1" dirty="0">
                <a:solidFill>
                  <a:srgbClr val="FF0066"/>
                </a:solidFill>
                <a:effectLst>
                  <a:outerShdw blurRad="38100" dist="38100" dir="2700000" algn="tl">
                    <a:srgbClr val="000000"/>
                  </a:outerShdw>
                </a:effectLst>
                <a:latin typeface="Times New Roman" pitchFamily="18" charset="0"/>
              </a:rPr>
              <a:t>0</a:t>
            </a:r>
            <a:r>
              <a:rPr lang="sr-Latn-CS" altLang="sr-Latn-RS" sz="2000" b="1" dirty="0">
                <a:solidFill>
                  <a:srgbClr val="FF0066"/>
                </a:solidFill>
                <a:effectLst>
                  <a:outerShdw blurRad="38100" dist="38100" dir="2700000" algn="tl">
                    <a:srgbClr val="000000"/>
                  </a:outerShdw>
                </a:effectLst>
                <a:latin typeface="Times New Roman" pitchFamily="18" charset="0"/>
              </a:rPr>
              <a:t> </a:t>
            </a:r>
            <a:r>
              <a:rPr lang="en-US" altLang="sr-Latn-RS" sz="2000" b="1" dirty="0">
                <a:solidFill>
                  <a:srgbClr val="FF0066"/>
                </a:solidFill>
                <a:effectLst>
                  <a:outerShdw blurRad="38100" dist="38100" dir="2700000" algn="tl">
                    <a:srgbClr val="000000"/>
                  </a:outerShdw>
                </a:effectLst>
                <a:latin typeface="Times New Roman" pitchFamily="18" charset="0"/>
              </a:rPr>
              <a:t>cm</a:t>
            </a:r>
            <a:r>
              <a:rPr lang="en-US" altLang="sr-Latn-RS" sz="2000" b="1" baseline="30000" dirty="0">
                <a:solidFill>
                  <a:srgbClr val="FF0066"/>
                </a:solidFill>
                <a:effectLst>
                  <a:outerShdw blurRad="38100" dist="38100" dir="2700000" algn="tl">
                    <a:srgbClr val="000000"/>
                  </a:outerShdw>
                </a:effectLst>
                <a:latin typeface="Times New Roman" pitchFamily="18" charset="0"/>
              </a:rPr>
              <a:t>-</a:t>
            </a:r>
            <a:r>
              <a:rPr lang="sr-Latn-CS" altLang="sr-Latn-RS" sz="2000" b="1" baseline="30000" dirty="0">
                <a:solidFill>
                  <a:srgbClr val="FF0066"/>
                </a:solidFill>
                <a:effectLst>
                  <a:outerShdw blurRad="38100" dist="38100" dir="2700000" algn="tl">
                    <a:srgbClr val="000000"/>
                  </a:outerShdw>
                </a:effectLst>
                <a:latin typeface="Times New Roman" pitchFamily="18" charset="0"/>
              </a:rPr>
              <a:t>1</a:t>
            </a:r>
            <a:r>
              <a:rPr lang="sr-Latn-CS" altLang="sr-Latn-RS" sz="1600" b="1" baseline="30000" dirty="0">
                <a:solidFill>
                  <a:srgbClr val="333333"/>
                </a:solidFill>
                <a:effectLst>
                  <a:outerShdw blurRad="38100" dist="38100" dir="2700000" algn="tl">
                    <a:srgbClr val="000000"/>
                  </a:outerShdw>
                </a:effectLst>
                <a:latin typeface="Times New Roman" pitchFamily="18" charset="0"/>
              </a:rPr>
              <a:t> </a:t>
            </a:r>
            <a:r>
              <a:rPr lang="sr-Latn-CS" altLang="sr-Latn-RS" sz="2000" b="1" baseline="30000"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a:solidFill>
                  <a:srgbClr val="333333"/>
                </a:solidFill>
                <a:effectLst>
                  <a:outerShdw blurRad="38100" dist="38100" dir="2700000" algn="tl">
                    <a:srgbClr val="000000"/>
                  </a:outerShdw>
                </a:effectLst>
                <a:latin typeface="Times New Roman" pitchFamily="18" charset="0"/>
              </a:rPr>
              <a:t>C-C</a:t>
            </a:r>
            <a:r>
              <a:rPr lang="sr-Latn-CS" altLang="sr-Latn-RS" sz="2000" b="1" dirty="0">
                <a:solidFill>
                  <a:srgbClr val="333333"/>
                </a:solidFill>
                <a:effectLst>
                  <a:outerShdw blurRad="38100" dist="38100" dir="2700000" algn="tl">
                    <a:srgbClr val="000000"/>
                  </a:outerShdw>
                </a:effectLst>
                <a:latin typeface="Times New Roman" pitchFamily="18" charset="0"/>
              </a:rPr>
              <a:t>,  C-N istežući i C-N savijajući oblici prstena bez direktog  </a:t>
            </a:r>
            <a:r>
              <a:rPr lang="sr-Latn-CS" altLang="sr-Latn-RS" sz="2000" b="1" dirty="0" smtClean="0">
                <a:solidFill>
                  <a:srgbClr val="333333"/>
                </a:solidFill>
                <a:effectLst>
                  <a:outerShdw blurRad="38100" dist="38100" dir="2700000" algn="tl">
                    <a:srgbClr val="000000"/>
                  </a:outerShdw>
                </a:effectLst>
                <a:latin typeface="Times New Roman" pitchFamily="18" charset="0"/>
              </a:rPr>
              <a:t>uključivanja  </a:t>
            </a:r>
            <a:r>
              <a:rPr lang="sr-Latn-CS" altLang="sr-Latn-RS" sz="2000" b="1" dirty="0">
                <a:solidFill>
                  <a:srgbClr val="333333"/>
                </a:solidFill>
                <a:effectLst>
                  <a:outerShdw blurRad="38100" dist="38100" dir="2700000" algn="tl">
                    <a:srgbClr val="000000"/>
                  </a:outerShdw>
                </a:effectLst>
                <a:latin typeface="Times New Roman" pitchFamily="18" charset="0"/>
              </a:rPr>
              <a:t>Fe  atoma)</a:t>
            </a:r>
          </a:p>
          <a:p>
            <a:pPr>
              <a:lnSpc>
                <a:spcPct val="80000"/>
              </a:lnSpc>
              <a:buFont typeface="Wingdings" panose="05000000000000000000" pitchFamily="2" charset="2"/>
              <a:buChar char="Ø"/>
              <a:tabLst>
                <a:tab pos="971550"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971550"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pobuđivanjem </a:t>
            </a:r>
            <a:r>
              <a:rPr lang="sr-Latn-CS" altLang="sr-Latn-RS" sz="2000" b="1" dirty="0">
                <a:solidFill>
                  <a:srgbClr val="333333"/>
                </a:solidFill>
                <a:effectLst>
                  <a:outerShdw blurRad="38100" dist="38100" dir="2700000" algn="tl">
                    <a:srgbClr val="000000"/>
                  </a:outerShdw>
                </a:effectLst>
                <a:latin typeface="Times New Roman" pitchFamily="18" charset="0"/>
              </a:rPr>
              <a:t>zračenjem sa </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 </a:t>
            </a:r>
            <a:r>
              <a:rPr lang="en-U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&gt;</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500</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sym typeface="Symbol" pitchFamily="18" charset="2"/>
              </a:rPr>
              <a:t> nm u RR spektru se  javlja još jedna </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traka </a:t>
            </a:r>
            <a:r>
              <a:rPr lang="sr-Latn-CS" altLang="sr-Latn-RS" sz="2000" b="1" dirty="0" smtClean="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  </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sym typeface="Symbol" pitchFamily="18" charset="2"/>
              </a:rPr>
              <a:t>velikog  intenziteta, na </a:t>
            </a:r>
            <a:r>
              <a:rPr lang="en-US" altLang="sr-Latn-RS" sz="2000" b="1" dirty="0">
                <a:solidFill>
                  <a:srgbClr val="FF0066"/>
                </a:solidFill>
                <a:effectLst>
                  <a:outerShdw blurRad="38100" dist="38100" dir="2700000" algn="tl">
                    <a:srgbClr val="000000"/>
                  </a:outerShdw>
                </a:effectLst>
                <a:latin typeface="Times New Roman" pitchFamily="18" charset="0"/>
              </a:rPr>
              <a:t>~ 750 cm</a:t>
            </a:r>
            <a:r>
              <a:rPr lang="en-US" altLang="sr-Latn-RS" sz="2000" b="1" baseline="30000" dirty="0">
                <a:solidFill>
                  <a:srgbClr val="FF0066"/>
                </a:solidFill>
                <a:effectLst>
                  <a:outerShdw blurRad="38100" dist="38100" dir="2700000" algn="tl">
                    <a:srgbClr val="000000"/>
                  </a:outerShdw>
                </a:effectLst>
                <a:latin typeface="Times New Roman" pitchFamily="18" charset="0"/>
              </a:rPr>
              <a:t>-1</a:t>
            </a:r>
            <a:r>
              <a:rPr lang="sr-Latn-CS" altLang="sr-Latn-RS" sz="2000" b="1" dirty="0">
                <a:solidFill>
                  <a:srgbClr val="333333"/>
                </a:solidFill>
                <a:effectLst>
                  <a:outerShdw blurRad="38100" dist="38100" dir="2700000" algn="tl">
                    <a:srgbClr val="000000"/>
                  </a:outerShdw>
                </a:effectLst>
                <a:latin typeface="Times New Roman" pitchFamily="18" charset="0"/>
              </a:rPr>
              <a:t> koja odgovara </a:t>
            </a:r>
            <a:r>
              <a:rPr lang="sr-Latn-CS" altLang="sr-Latn-RS" sz="2000" b="1" dirty="0" smtClean="0">
                <a:solidFill>
                  <a:srgbClr val="333333"/>
                </a:solidFill>
                <a:effectLst>
                  <a:outerShdw blurRad="38100" dist="38100" dir="2700000" algn="tl">
                    <a:srgbClr val="000000"/>
                  </a:outerShdw>
                </a:effectLst>
                <a:latin typeface="Times New Roman" pitchFamily="18" charset="0"/>
              </a:rPr>
              <a:t>porfirinskom </a:t>
            </a:r>
            <a:r>
              <a:rPr lang="sr-Latn-CS" altLang="sr-Latn-RS" sz="2000" b="1" dirty="0">
                <a:solidFill>
                  <a:srgbClr val="333333"/>
                </a:solidFill>
                <a:effectLst>
                  <a:outerShdw blurRad="38100" dist="38100" dir="2700000" algn="tl">
                    <a:srgbClr val="000000"/>
                  </a:outerShdw>
                </a:effectLst>
                <a:latin typeface="Times New Roman" pitchFamily="18" charset="0"/>
              </a:rPr>
              <a:t>deformacionom obliku u  ravni</a:t>
            </a:r>
          </a:p>
          <a:p>
            <a:pPr>
              <a:lnSpc>
                <a:spcPct val="80000"/>
              </a:lnSpc>
              <a:buFont typeface="Wingdings" panose="05000000000000000000" pitchFamily="2" charset="2"/>
              <a:buChar char="Ø"/>
              <a:tabLst>
                <a:tab pos="971550" algn="l"/>
              </a:tabLst>
            </a:pPr>
            <a:endParaRPr lang="sr-Latn-CS" altLang="sr-Latn-RS" sz="2000" b="1" baseline="30000"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971550"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u </a:t>
            </a:r>
            <a:r>
              <a:rPr lang="sr-Latn-CS" altLang="sr-Latn-RS" sz="2000" b="1" dirty="0">
                <a:solidFill>
                  <a:srgbClr val="333333"/>
                </a:solidFill>
                <a:effectLst>
                  <a:outerShdw blurRad="38100" dist="38100" dir="2700000" algn="tl">
                    <a:srgbClr val="000000"/>
                  </a:outerShdw>
                </a:effectLst>
                <a:latin typeface="Times New Roman" pitchFamily="18" charset="0"/>
              </a:rPr>
              <a:t>spektru ispod </a:t>
            </a:r>
            <a:r>
              <a:rPr lang="en-US" altLang="sr-Latn-RS" sz="2000" b="1" dirty="0">
                <a:solidFill>
                  <a:srgbClr val="333333"/>
                </a:solidFill>
                <a:effectLst>
                  <a:outerShdw blurRad="38100" dist="38100" dir="2700000" algn="tl">
                    <a:srgbClr val="000000"/>
                  </a:outerShdw>
                </a:effectLst>
                <a:latin typeface="Times New Roman" pitchFamily="18" charset="0"/>
              </a:rPr>
              <a:t>750 cm</a:t>
            </a:r>
            <a:r>
              <a:rPr lang="en-US" altLang="sr-Latn-RS" sz="2000" b="1" baseline="30000" dirty="0">
                <a:solidFill>
                  <a:srgbClr val="333333"/>
                </a:solidFill>
                <a:effectLst>
                  <a:outerShdw blurRad="38100" dist="38100" dir="2700000" algn="tl">
                    <a:srgbClr val="000000"/>
                  </a:outerShdw>
                </a:effectLst>
                <a:latin typeface="Times New Roman" pitchFamily="18" charset="0"/>
              </a:rPr>
              <a:t>-1</a:t>
            </a:r>
            <a:r>
              <a:rPr lang="sr-Latn-CS" altLang="sr-Latn-RS" sz="2000" b="1" dirty="0">
                <a:solidFill>
                  <a:srgbClr val="333333"/>
                </a:solidFill>
                <a:effectLst>
                  <a:outerShdw blurRad="38100" dist="38100" dir="2700000" algn="tl">
                    <a:srgbClr val="000000"/>
                  </a:outerShdw>
                </a:effectLst>
                <a:latin typeface="Times New Roman" pitchFamily="18" charset="0"/>
              </a:rPr>
              <a:t>, gde se očekuju trake vibracija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koje uključuju Fe atom, nema pojave traka</a:t>
            </a:r>
          </a:p>
          <a:p>
            <a:pPr>
              <a:lnSpc>
                <a:spcPct val="80000"/>
              </a:lnSpc>
              <a:buFont typeface="Wingdings" panose="05000000000000000000" pitchFamily="2" charset="2"/>
              <a:buChar char="Ø"/>
              <a:tabLst>
                <a:tab pos="971550"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971550"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cs typeface="Times New Roman" pitchFamily="18" charset="0"/>
                <a:sym typeface="Symbol" pitchFamily="18" charset="2"/>
              </a:rPr>
              <a:t>ovo </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sym typeface="Symbol" pitchFamily="18" charset="2"/>
              </a:rPr>
              <a:t>ukazuje da su niskofrekventne hem vibracije koje </a:t>
            </a:r>
            <a:r>
              <a:rPr lang="sr-Latn-CS" altLang="sr-Latn-RS" sz="2000" b="1" dirty="0" smtClean="0">
                <a:solidFill>
                  <a:srgbClr val="333333"/>
                </a:solidFill>
                <a:effectLst>
                  <a:outerShdw blurRad="38100" dist="38100" dir="2700000" algn="tl">
                    <a:srgbClr val="000000"/>
                  </a:outerShdw>
                </a:effectLst>
                <a:latin typeface="Times New Roman" pitchFamily="18" charset="0"/>
                <a:cs typeface="Times New Roman" pitchFamily="18" charset="0"/>
                <a:sym typeface="Symbol" pitchFamily="18" charset="2"/>
              </a:rPr>
              <a:t>uključuju </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sym typeface="Symbol" pitchFamily="18" charset="2"/>
              </a:rPr>
              <a:t>Fe atom neefikasne u “mešanju” prelaza u  i </a:t>
            </a:r>
            <a:r>
              <a:rPr lang="sr-Latn-CS" altLang="sr-Latn-RS" sz="2000" b="1" dirty="0" smtClean="0">
                <a:solidFill>
                  <a:srgbClr val="333333"/>
                </a:solidFill>
                <a:effectLst>
                  <a:outerShdw blurRad="38100" dist="38100" dir="2700000" algn="tl">
                    <a:srgbClr val="000000"/>
                  </a:outerShdw>
                </a:effectLst>
                <a:latin typeface="Times New Roman" pitchFamily="18" charset="0"/>
                <a:cs typeface="Times New Roman" pitchFamily="18" charset="0"/>
                <a:sym typeface="Symbol" pitchFamily="18" charset="2"/>
              </a:rPr>
              <a:t>Soreovoj </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sym typeface="Symbol" pitchFamily="18" charset="2"/>
              </a:rPr>
              <a:t>oblasti</a:t>
            </a:r>
          </a:p>
          <a:p>
            <a:pPr>
              <a:lnSpc>
                <a:spcPct val="80000"/>
              </a:lnSpc>
              <a:buFont typeface="Wingdings" panose="05000000000000000000" pitchFamily="2" charset="2"/>
              <a:buChar char="Ø"/>
              <a:tabLst>
                <a:tab pos="971550"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971550"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trake u ovoj oblasti se nazivaju </a:t>
            </a:r>
            <a:endParaRPr lang="sr-Latn-CS" altLang="sr-Latn-RS" sz="2000" b="1" dirty="0" smtClean="0">
              <a:solidFill>
                <a:srgbClr val="333333"/>
              </a:solidFill>
              <a:effectLst>
                <a:outerShdw blurRad="38100" dist="38100" dir="2700000" algn="tl">
                  <a:srgbClr val="000000"/>
                </a:outerShdw>
              </a:effectLst>
              <a:latin typeface="Times New Roman" pitchFamily="18" charset="0"/>
            </a:endParaRPr>
          </a:p>
          <a:p>
            <a:pPr marL="0" indent="0">
              <a:lnSpc>
                <a:spcPct val="80000"/>
              </a:lnSpc>
              <a:buNone/>
              <a:tabLst>
                <a:tab pos="971550" algn="l"/>
              </a:tabLst>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800" b="1" dirty="0" smtClean="0">
                <a:solidFill>
                  <a:srgbClr val="FF0066"/>
                </a:solidFill>
                <a:effectLst>
                  <a:outerShdw blurRad="38100" dist="38100" dir="2700000" algn="tl">
                    <a:srgbClr val="000000"/>
                  </a:outerShdw>
                </a:effectLst>
                <a:latin typeface="Times New Roman" pitchFamily="18" charset="0"/>
              </a:rPr>
              <a:t> </a:t>
            </a:r>
            <a:r>
              <a:rPr lang="sr-Latn-CS" altLang="sr-Latn-RS" sz="2800" b="1" dirty="0">
                <a:solidFill>
                  <a:srgbClr val="FF0066"/>
                </a:solidFill>
                <a:effectLst>
                  <a:outerShdw blurRad="38100" dist="38100" dir="2700000" algn="tl">
                    <a:srgbClr val="000000"/>
                  </a:outerShdw>
                </a:effectLst>
                <a:latin typeface="Times New Roman" pitchFamily="18" charset="0"/>
              </a:rPr>
              <a:t>trakama markerima veličine prstena</a:t>
            </a:r>
            <a:r>
              <a:rPr lang="sr-Latn-CS" altLang="sr-Latn-RS" sz="2000" b="1" dirty="0">
                <a:solidFill>
                  <a:srgbClr val="333333"/>
                </a:solidFill>
                <a:effectLst>
                  <a:outerShdw blurRad="38100" dist="38100" dir="2700000" algn="tl">
                    <a:srgbClr val="000000"/>
                  </a:outerShdw>
                </a:effectLst>
                <a:latin typeface="Times New Roman" pitchFamily="18" charset="0"/>
              </a:rPr>
              <a:t> </a:t>
            </a:r>
            <a:endParaRPr lang="sr-Latn-CS" altLang="sr-Latn-RS" sz="2000" b="1" dirty="0" smtClean="0">
              <a:solidFill>
                <a:srgbClr val="333333"/>
              </a:solidFill>
              <a:effectLst>
                <a:outerShdw blurRad="38100" dist="38100" dir="2700000" algn="tl">
                  <a:srgbClr val="000000"/>
                </a:outerShdw>
              </a:effectLst>
              <a:latin typeface="Times New Roman" pitchFamily="18" charset="0"/>
            </a:endParaRPr>
          </a:p>
          <a:p>
            <a:pPr marL="0" indent="0">
              <a:lnSpc>
                <a:spcPct val="80000"/>
              </a:lnSpc>
              <a:buNone/>
              <a:tabLst>
                <a:tab pos="971550" algn="l"/>
              </a:tabLst>
            </a:pPr>
            <a:r>
              <a:rPr lang="sr-Latn-CS" altLang="sr-Latn-RS" sz="2000" b="1" i="1" dirty="0">
                <a:solidFill>
                  <a:srgbClr val="333333"/>
                </a:solidFill>
                <a:latin typeface="Times New Roman" pitchFamily="18" charset="0"/>
              </a:rPr>
              <a:t> </a:t>
            </a:r>
            <a:r>
              <a:rPr lang="sr-Latn-CS" altLang="sr-Latn-RS" sz="2000" b="1" i="1" dirty="0" smtClean="0">
                <a:solidFill>
                  <a:srgbClr val="333333"/>
                </a:solidFill>
                <a:latin typeface="Times New Roman" pitchFamily="18" charset="0"/>
              </a:rPr>
              <a:t>   </a:t>
            </a:r>
            <a:r>
              <a:rPr lang="sr-Latn-CS" altLang="sr-Latn-RS" sz="2000" b="1" i="1" dirty="0" smtClean="0">
                <a:solidFill>
                  <a:srgbClr val="333333"/>
                </a:solidFill>
                <a:latin typeface="Times New Roman" pitchFamily="18" charset="0"/>
              </a:rPr>
              <a:t>  </a:t>
            </a:r>
            <a:r>
              <a:rPr lang="sr-Latn-CS" altLang="sr-Latn-RS" sz="2000" b="1" i="1" dirty="0">
                <a:solidFill>
                  <a:srgbClr val="333333"/>
                </a:solidFill>
                <a:latin typeface="Times New Roman" pitchFamily="18" charset="0"/>
              </a:rPr>
              <a:t>(</a:t>
            </a:r>
            <a:r>
              <a:rPr lang="en-US" altLang="sr-Latn-RS" sz="2000" b="1" i="1" dirty="0">
                <a:solidFill>
                  <a:srgbClr val="333333"/>
                </a:solidFill>
                <a:latin typeface="Times New Roman" pitchFamily="18" charset="0"/>
              </a:rPr>
              <a:t>"core-size marker“</a:t>
            </a:r>
            <a:r>
              <a:rPr lang="sr-Latn-CS" altLang="sr-Latn-RS" sz="2000" b="1" i="1" dirty="0">
                <a:solidFill>
                  <a:srgbClr val="333333"/>
                </a:solidFill>
                <a:latin typeface="Times New Roman" pitchFamily="18" charset="0"/>
              </a:rPr>
              <a:t> bands)</a:t>
            </a:r>
          </a:p>
          <a:p>
            <a:pPr>
              <a:lnSpc>
                <a:spcPct val="80000"/>
              </a:lnSpc>
              <a:buFontTx/>
              <a:buNone/>
              <a:tabLst>
                <a:tab pos="971550"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971550" algn="l"/>
              </a:tabLst>
            </a:pP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tabLst>
                <a:tab pos="971550" algn="l"/>
              </a:tabLst>
            </a:pPr>
            <a:endParaRPr lang="en-US" altLang="sr-Latn-RS" sz="2000" b="1" dirty="0">
              <a:solidFill>
                <a:srgbClr val="FF0066"/>
              </a:solidFill>
              <a:effectLst>
                <a:outerShdw blurRad="38100" dist="38100" dir="2700000" algn="tl">
                  <a:srgbClr val="000000"/>
                </a:outerShdw>
              </a:effectLst>
              <a:latin typeface="Times New Roman" pitchFamily="18" charset="0"/>
            </a:endParaRPr>
          </a:p>
        </p:txBody>
      </p:sp>
      <p:pic>
        <p:nvPicPr>
          <p:cNvPr id="9072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4114800"/>
            <a:ext cx="2438400" cy="24384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907267">
                                            <p:txEl>
                                              <p:pRg st="2" end="2"/>
                                            </p:txEl>
                                          </p:spTgt>
                                        </p:tgtEl>
                                        <p:attrNameLst>
                                          <p:attrName>style.visibility</p:attrName>
                                        </p:attrNameLst>
                                      </p:cBhvr>
                                      <p:to>
                                        <p:strVal val="visible"/>
                                      </p:to>
                                    </p:set>
                                    <p:animEffect transition="in" filter="wipe(down)">
                                      <p:cBhvr>
                                        <p:cTn id="7" dur="500"/>
                                        <p:tgtEl>
                                          <p:spTgt spid="907267">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07267">
                                            <p:txEl>
                                              <p:pRg st="4" end="4"/>
                                            </p:txEl>
                                          </p:spTgt>
                                        </p:tgtEl>
                                        <p:attrNameLst>
                                          <p:attrName>style.visibility</p:attrName>
                                        </p:attrNameLst>
                                      </p:cBhvr>
                                      <p:to>
                                        <p:strVal val="visible"/>
                                      </p:to>
                                    </p:set>
                                    <p:animEffect transition="in" filter="wipe(down)">
                                      <p:cBhvr>
                                        <p:cTn id="10" dur="500"/>
                                        <p:tgtEl>
                                          <p:spTgt spid="907267">
                                            <p:txEl>
                                              <p:pRg st="4" end="4"/>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907270"/>
                                        </p:tgtEl>
                                        <p:attrNameLst>
                                          <p:attrName>style.visibility</p:attrName>
                                        </p:attrNameLst>
                                      </p:cBhvr>
                                      <p:to>
                                        <p:strVal val="visible"/>
                                      </p:to>
                                    </p:set>
                                    <p:animEffect transition="in" filter="diamond(in)">
                                      <p:cBhvr>
                                        <p:cTn id="15" dur="500"/>
                                        <p:tgtEl>
                                          <p:spTgt spid="90727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907267">
                                            <p:txEl>
                                              <p:pRg st="6" end="6"/>
                                            </p:txEl>
                                          </p:spTgt>
                                        </p:tgtEl>
                                        <p:attrNameLst>
                                          <p:attrName>style.visibility</p:attrName>
                                        </p:attrNameLst>
                                      </p:cBhvr>
                                      <p:to>
                                        <p:strVal val="visible"/>
                                      </p:to>
                                    </p:set>
                                    <p:animEffect transition="in" filter="wipe(down)">
                                      <p:cBhvr>
                                        <p:cTn id="20" dur="500"/>
                                        <p:tgtEl>
                                          <p:spTgt spid="907267">
                                            <p:txEl>
                                              <p:pRg st="6" end="6"/>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907267">
                                            <p:txEl>
                                              <p:pRg st="8" end="8"/>
                                            </p:txEl>
                                          </p:spTgt>
                                        </p:tgtEl>
                                        <p:attrNameLst>
                                          <p:attrName>style.visibility</p:attrName>
                                        </p:attrNameLst>
                                      </p:cBhvr>
                                      <p:to>
                                        <p:strVal val="visible"/>
                                      </p:to>
                                    </p:set>
                                    <p:animEffect transition="in" filter="wipe(down)">
                                      <p:cBhvr>
                                        <p:cTn id="23" dur="500"/>
                                        <p:tgtEl>
                                          <p:spTgt spid="907267">
                                            <p:txEl>
                                              <p:pRg st="8" end="8"/>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907267">
                                            <p:txEl>
                                              <p:pRg st="9" end="9"/>
                                            </p:txEl>
                                          </p:spTgt>
                                        </p:tgtEl>
                                        <p:attrNameLst>
                                          <p:attrName>style.visibility</p:attrName>
                                        </p:attrNameLst>
                                      </p:cBhvr>
                                      <p:to>
                                        <p:strVal val="visible"/>
                                      </p:to>
                                    </p:set>
                                    <p:animEffect transition="in" filter="wipe(down)">
                                      <p:cBhvr>
                                        <p:cTn id="26" dur="500"/>
                                        <p:tgtEl>
                                          <p:spTgt spid="907267">
                                            <p:txEl>
                                              <p:pRg st="9" end="9"/>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907267">
                                            <p:txEl>
                                              <p:pRg st="10" end="10"/>
                                            </p:txEl>
                                          </p:spTgt>
                                        </p:tgtEl>
                                        <p:attrNameLst>
                                          <p:attrName>style.visibility</p:attrName>
                                        </p:attrNameLst>
                                      </p:cBhvr>
                                      <p:to>
                                        <p:strVal val="visible"/>
                                      </p:to>
                                    </p:set>
                                    <p:animEffect transition="in" filter="wipe(down)">
                                      <p:cBhvr>
                                        <p:cTn id="29" dur="500"/>
                                        <p:tgtEl>
                                          <p:spTgt spid="90726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347" name="Rectangle 3"/>
          <p:cNvSpPr>
            <a:spLocks noGrp="1" noChangeArrowheads="1"/>
          </p:cNvSpPr>
          <p:nvPr>
            <p:ph type="body" idx="1"/>
          </p:nvPr>
        </p:nvSpPr>
        <p:spPr>
          <a:xfrm>
            <a:off x="457200" y="381000"/>
            <a:ext cx="8458200" cy="6324600"/>
          </a:xfrm>
        </p:spPr>
        <p:txBody>
          <a:bodyPr/>
          <a:lstStyle/>
          <a:p>
            <a:pPr>
              <a:lnSpc>
                <a:spcPct val="80000"/>
              </a:lnSpc>
              <a:buFont typeface="Wingdings" panose="05000000000000000000" pitchFamily="2" charset="2"/>
              <a:buChar char="Ø"/>
              <a:tabLst>
                <a:tab pos="2800350"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ovi </a:t>
            </a:r>
            <a:r>
              <a:rPr lang="sr-Latn-CS" altLang="sr-Latn-RS" sz="2000" b="1" dirty="0">
                <a:solidFill>
                  <a:srgbClr val="333333"/>
                </a:solidFill>
                <a:effectLst>
                  <a:outerShdw blurRad="38100" dist="38100" dir="2700000" algn="tl">
                    <a:srgbClr val="000000"/>
                  </a:outerShdw>
                </a:effectLst>
                <a:latin typeface="Times New Roman" pitchFamily="18" charset="0"/>
              </a:rPr>
              <a:t>oblici su jako osetljivi na hemijsko stanje Fe atoma (iako C-C i C-N oblici ne </a:t>
            </a:r>
            <a:r>
              <a:rPr lang="sr-Latn-CS" altLang="sr-Latn-RS" sz="2000" b="1" dirty="0" smtClean="0">
                <a:solidFill>
                  <a:srgbClr val="333333"/>
                </a:solidFill>
                <a:effectLst>
                  <a:outerShdw blurRad="38100" dist="38100" dir="2700000" algn="tl">
                    <a:srgbClr val="000000"/>
                  </a:outerShdw>
                </a:effectLst>
                <a:latin typeface="Times New Roman" pitchFamily="18" charset="0"/>
              </a:rPr>
              <a:t>uključuju </a:t>
            </a:r>
            <a:r>
              <a:rPr lang="sr-Latn-CS" altLang="sr-Latn-RS" sz="2000" b="1" dirty="0">
                <a:solidFill>
                  <a:srgbClr val="333333"/>
                </a:solidFill>
                <a:effectLst>
                  <a:outerShdw blurRad="38100" dist="38100" dir="2700000" algn="tl">
                    <a:srgbClr val="000000"/>
                  </a:outerShdw>
                </a:effectLst>
                <a:latin typeface="Times New Roman" pitchFamily="18" charset="0"/>
              </a:rPr>
              <a:t>direktno sam Fe atom)</a:t>
            </a:r>
          </a:p>
          <a:p>
            <a:pPr>
              <a:lnSpc>
                <a:spcPct val="80000"/>
              </a:lnSpc>
              <a:buFont typeface="Wingdings" panose="05000000000000000000" pitchFamily="2" charset="2"/>
              <a:buChar char="Ø"/>
              <a:tabLst>
                <a:tab pos="2800350"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800350"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osetljivost </a:t>
            </a:r>
            <a:r>
              <a:rPr lang="sr-Latn-CS" altLang="sr-Latn-RS" sz="2000" b="1" dirty="0">
                <a:solidFill>
                  <a:srgbClr val="333333"/>
                </a:solidFill>
                <a:effectLst>
                  <a:outerShdw blurRad="38100" dist="38100" dir="2700000" algn="tl">
                    <a:srgbClr val="000000"/>
                  </a:outerShdw>
                </a:effectLst>
                <a:latin typeface="Times New Roman" pitchFamily="18" charset="0"/>
              </a:rPr>
              <a:t>je posledica:</a:t>
            </a:r>
          </a:p>
          <a:p>
            <a:pPr>
              <a:lnSpc>
                <a:spcPct val="80000"/>
              </a:lnSpc>
              <a:buFontTx/>
              <a:buNone/>
              <a:tabLst>
                <a:tab pos="2800350" algn="l"/>
              </a:tabLst>
            </a:pPr>
            <a:r>
              <a:rPr lang="sr-Latn-CS" altLang="sr-Latn-RS" sz="2000" b="1" dirty="0">
                <a:solidFill>
                  <a:srgbClr val="333333"/>
                </a:solidFill>
                <a:effectLst>
                  <a:outerShdw blurRad="38100" dist="38100" dir="2700000" algn="tl">
                    <a:srgbClr val="000000"/>
                  </a:outerShdw>
                </a:effectLst>
                <a:latin typeface="Times New Roman" pitchFamily="18" charset="0"/>
              </a:rPr>
              <a:t>               - uslovljenost frekvencije tipom liganda</a:t>
            </a:r>
          </a:p>
          <a:p>
            <a:pPr>
              <a:lnSpc>
                <a:spcPct val="80000"/>
              </a:lnSpc>
              <a:buFontTx/>
              <a:buNone/>
              <a:tabLst>
                <a:tab pos="2800350" algn="l"/>
              </a:tabLst>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to posredno menja stanje spina Fe atoma a time i njegovu </a:t>
            </a:r>
            <a:endParaRPr lang="sr-Latn-CS" altLang="sr-Latn-RS" sz="2000" b="1" dirty="0" smtClean="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2800350" algn="l"/>
              </a:tabLst>
            </a:pP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      veličinu </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tabLst>
                <a:tab pos="2800350"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800350"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ova </a:t>
            </a:r>
            <a:r>
              <a:rPr lang="sr-Latn-CS" altLang="sr-Latn-RS" sz="2000" b="1" dirty="0">
                <a:solidFill>
                  <a:srgbClr val="333333"/>
                </a:solidFill>
                <a:effectLst>
                  <a:outerShdw blurRad="38100" dist="38100" dir="2700000" algn="tl">
                    <a:srgbClr val="000000"/>
                  </a:outerShdw>
                </a:effectLst>
                <a:latin typeface="Times New Roman" pitchFamily="18" charset="0"/>
              </a:rPr>
              <a:t>dva faktora utiču na veličinu porfirinskog prstena (centralne šupljine) </a:t>
            </a:r>
            <a:r>
              <a:rPr lang="sr-Latn-CS" altLang="sr-Latn-RS" sz="2000" b="1" dirty="0" smtClean="0">
                <a:solidFill>
                  <a:srgbClr val="333333"/>
                </a:solidFill>
                <a:effectLst>
                  <a:outerShdw blurRad="38100" dist="38100" dir="2700000" algn="tl">
                    <a:srgbClr val="000000"/>
                  </a:outerShdw>
                </a:effectLst>
                <a:latin typeface="Times New Roman" pitchFamily="18" charset="0"/>
              </a:rPr>
              <a:t>a </a:t>
            </a:r>
            <a:r>
              <a:rPr lang="sr-Latn-CS" altLang="sr-Latn-RS" sz="2000" b="1" dirty="0">
                <a:solidFill>
                  <a:srgbClr val="333333"/>
                </a:solidFill>
                <a:effectLst>
                  <a:outerShdw blurRad="38100" dist="38100" dir="2700000" algn="tl">
                    <a:srgbClr val="000000"/>
                  </a:outerShdw>
                </a:effectLst>
                <a:latin typeface="Times New Roman" pitchFamily="18" charset="0"/>
              </a:rPr>
              <a:t>time i na  konstantu sile i frekvenciju vibracija koje uključuju istezanje veza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prstena (veze u metinskim  grupama i konstanta sile u metinskim mostovima) </a:t>
            </a:r>
          </a:p>
          <a:p>
            <a:pPr>
              <a:lnSpc>
                <a:spcPct val="80000"/>
              </a:lnSpc>
              <a:buFont typeface="Wingdings" panose="05000000000000000000" pitchFamily="2" charset="2"/>
              <a:buChar char="Ø"/>
              <a:tabLst>
                <a:tab pos="2800350"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800350"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samo </a:t>
            </a:r>
            <a:r>
              <a:rPr lang="sr-Latn-CS" altLang="sr-Latn-RS" sz="2000" b="1" dirty="0">
                <a:solidFill>
                  <a:srgbClr val="333333"/>
                </a:solidFill>
                <a:effectLst>
                  <a:outerShdw blurRad="38100" dist="38100" dir="2700000" algn="tl">
                    <a:srgbClr val="000000"/>
                  </a:outerShdw>
                </a:effectLst>
                <a:latin typeface="Times New Roman" pitchFamily="18" charset="0"/>
              </a:rPr>
              <a:t>mala promena u veličini jezgra od </a:t>
            </a:r>
            <a:r>
              <a:rPr lang="sr-Latn-CS" altLang="sr-Latn-RS" sz="2000" b="1" dirty="0">
                <a:solidFill>
                  <a:srgbClr val="FF0066"/>
                </a:solidFill>
                <a:effectLst>
                  <a:outerShdw blurRad="38100" dist="38100" dir="2700000" algn="tl">
                    <a:srgbClr val="000000"/>
                  </a:outerShdw>
                </a:effectLst>
                <a:latin typeface="Times New Roman" pitchFamily="18" charset="0"/>
              </a:rPr>
              <a:t>0,01 Å</a:t>
            </a:r>
            <a:r>
              <a:rPr lang="sr-Latn-CS" altLang="sr-Latn-RS" sz="2000" b="1" dirty="0">
                <a:solidFill>
                  <a:srgbClr val="333333"/>
                </a:solidFill>
                <a:effectLst>
                  <a:outerShdw blurRad="38100" dist="38100" dir="2700000" algn="tl">
                    <a:srgbClr val="000000"/>
                  </a:outerShdw>
                </a:effectLst>
                <a:latin typeface="Times New Roman" pitchFamily="18" charset="0"/>
              </a:rPr>
              <a:t> uzrokuje promene od </a:t>
            </a:r>
            <a:r>
              <a:rPr lang="sr-Latn-CS" altLang="sr-Latn-RS" sz="2000" b="1" dirty="0">
                <a:solidFill>
                  <a:srgbClr val="FF0066"/>
                </a:solidFill>
                <a:effectLst>
                  <a:outerShdw blurRad="38100" dist="38100" dir="2700000" algn="tl">
                    <a:srgbClr val="000000"/>
                  </a:outerShdw>
                </a:effectLst>
                <a:latin typeface="Times New Roman" pitchFamily="18" charset="0"/>
              </a:rPr>
              <a:t>5-6 cm</a:t>
            </a:r>
            <a:r>
              <a:rPr lang="sr-Latn-CS" altLang="sr-Latn-RS" sz="2000" b="1" baseline="30000" dirty="0">
                <a:solidFill>
                  <a:srgbClr val="FF0066"/>
                </a:solidFill>
                <a:effectLst>
                  <a:outerShdw blurRad="38100" dist="38100" dir="2700000" algn="tl">
                    <a:srgbClr val="000000"/>
                  </a:outerShdw>
                </a:effectLst>
                <a:latin typeface="Times New Roman" pitchFamily="18" charset="0"/>
              </a:rPr>
              <a:t>-1</a:t>
            </a:r>
            <a:r>
              <a:rPr lang="sr-Latn-C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smtClean="0">
                <a:solidFill>
                  <a:srgbClr val="333333"/>
                </a:solidFill>
                <a:effectLst>
                  <a:outerShdw blurRad="38100" dist="38100" dir="2700000" algn="tl">
                    <a:srgbClr val="000000"/>
                  </a:outerShdw>
                </a:effectLst>
                <a:latin typeface="Times New Roman" pitchFamily="18" charset="0"/>
              </a:rPr>
              <a:t>u </a:t>
            </a:r>
            <a:r>
              <a:rPr lang="sr-Latn-CS" altLang="sr-Latn-RS" sz="2000" b="1" dirty="0">
                <a:solidFill>
                  <a:srgbClr val="333333"/>
                </a:solidFill>
                <a:effectLst>
                  <a:outerShdw blurRad="38100" dist="38100" dir="2700000" algn="tl">
                    <a:srgbClr val="000000"/>
                  </a:outerShdw>
                </a:effectLst>
                <a:latin typeface="Times New Roman" pitchFamily="18" charset="0"/>
              </a:rPr>
              <a:t>položaju vibracione traka</a:t>
            </a:r>
          </a:p>
          <a:p>
            <a:pPr algn="just">
              <a:lnSpc>
                <a:spcPct val="80000"/>
              </a:lnSpc>
              <a:spcBef>
                <a:spcPct val="0"/>
              </a:spcBef>
              <a:buFontTx/>
              <a:buNone/>
              <a:tabLst>
                <a:tab pos="2800350"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2800350" algn="l"/>
              </a:tabLst>
            </a:pPr>
            <a:r>
              <a:rPr lang="sr-Latn-CS" altLang="sr-Latn-RS" sz="2000" b="1" dirty="0" smtClean="0">
                <a:solidFill>
                  <a:srgbClr val="333333"/>
                </a:solidFill>
                <a:effectLst>
                  <a:outerShdw blurRad="38100" dist="38100" dir="2700000" algn="tl">
                    <a:srgbClr val="000000"/>
                  </a:outerShdw>
                </a:effectLst>
                <a:latin typeface="Times New Roman" pitchFamily="18" charset="0"/>
              </a:rPr>
              <a:t>iz </a:t>
            </a:r>
            <a:r>
              <a:rPr lang="sr-Latn-CS" altLang="sr-Latn-RS" sz="2000" b="1" dirty="0">
                <a:solidFill>
                  <a:srgbClr val="333333"/>
                </a:solidFill>
                <a:effectLst>
                  <a:outerShdw blurRad="38100" dist="38100" dir="2700000" algn="tl">
                    <a:srgbClr val="000000"/>
                  </a:outerShdw>
                </a:effectLst>
                <a:latin typeface="Times New Roman" pitchFamily="18" charset="0"/>
              </a:rPr>
              <a:t>položaja traka markera veličine prstena se može odrediti:</a:t>
            </a:r>
          </a:p>
          <a:p>
            <a:pPr>
              <a:lnSpc>
                <a:spcPct val="80000"/>
              </a:lnSpc>
              <a:buFontTx/>
              <a:buNone/>
              <a:tabLst>
                <a:tab pos="2800350" algn="l"/>
              </a:tabLst>
            </a:pPr>
            <a:r>
              <a:rPr lang="sr-Latn-CS" altLang="sr-Latn-RS" sz="2000" b="1" dirty="0">
                <a:solidFill>
                  <a:srgbClr val="FF0066"/>
                </a:solidFill>
                <a:effectLst>
                  <a:outerShdw blurRad="38100" dist="38100" dir="2700000" algn="tl">
                    <a:srgbClr val="000000"/>
                  </a:outerShdw>
                </a:effectLst>
                <a:latin typeface="Times New Roman" pitchFamily="18" charset="0"/>
              </a:rPr>
              <a:t>                     - spinsko stanje</a:t>
            </a:r>
          </a:p>
          <a:p>
            <a:pPr>
              <a:lnSpc>
                <a:spcPct val="80000"/>
              </a:lnSpc>
              <a:buFontTx/>
              <a:buNone/>
              <a:tabLst>
                <a:tab pos="2800350" algn="l"/>
              </a:tabLst>
            </a:pPr>
            <a:r>
              <a:rPr lang="sr-Latn-CS" altLang="sr-Latn-RS" sz="2000" b="1" dirty="0">
                <a:solidFill>
                  <a:srgbClr val="FF0066"/>
                </a:solidFill>
                <a:effectLst>
                  <a:outerShdw blurRad="38100" dist="38100" dir="2700000" algn="tl">
                    <a:srgbClr val="000000"/>
                  </a:outerShdw>
                </a:effectLst>
                <a:latin typeface="Times New Roman" pitchFamily="18" charset="0"/>
              </a:rPr>
              <a:t>                      - kordinaciono stanje (koord. broj) hem proteina</a:t>
            </a:r>
          </a:p>
          <a:p>
            <a:pPr>
              <a:lnSpc>
                <a:spcPct val="80000"/>
              </a:lnSpc>
              <a:buFontTx/>
              <a:buNone/>
              <a:tabLst>
                <a:tab pos="2800350" algn="l"/>
              </a:tabLst>
            </a:pPr>
            <a:r>
              <a:rPr lang="sr-Latn-CS" altLang="sr-Latn-RS" sz="2000" b="1" dirty="0">
                <a:solidFill>
                  <a:srgbClr val="FF0066"/>
                </a:solidFill>
                <a:effectLst>
                  <a:outerShdw blurRad="38100" dist="38100" dir="2700000" algn="tl">
                    <a:srgbClr val="000000"/>
                  </a:outerShdw>
                </a:effectLst>
                <a:latin typeface="Times New Roman" pitchFamily="18" charset="0"/>
              </a:rPr>
              <a:t>                         (i za Fe</a:t>
            </a:r>
            <a:r>
              <a:rPr lang="sr-Latn-CS" altLang="sr-Latn-RS" sz="2000" b="1" baseline="30000" dirty="0">
                <a:solidFill>
                  <a:srgbClr val="FF0066"/>
                </a:solidFill>
                <a:effectLst>
                  <a:outerShdw blurRad="38100" dist="38100" dir="2700000" algn="tl">
                    <a:srgbClr val="000000"/>
                  </a:outerShdw>
                </a:effectLst>
                <a:latin typeface="Times New Roman" pitchFamily="18" charset="0"/>
              </a:rPr>
              <a:t>2+</a:t>
            </a:r>
            <a:r>
              <a:rPr lang="sr-Latn-CS" altLang="sr-Latn-RS" sz="2000" b="1" dirty="0">
                <a:solidFill>
                  <a:srgbClr val="FF0066"/>
                </a:solidFill>
                <a:effectLst>
                  <a:outerShdw blurRad="38100" dist="38100" dir="2700000" algn="tl">
                    <a:srgbClr val="000000"/>
                  </a:outerShdw>
                </a:effectLst>
                <a:latin typeface="Times New Roman" pitchFamily="18" charset="0"/>
              </a:rPr>
              <a:t> i Fe</a:t>
            </a:r>
            <a:r>
              <a:rPr lang="sr-Latn-CS" altLang="sr-Latn-RS" sz="2000" b="1" baseline="30000" dirty="0">
                <a:solidFill>
                  <a:srgbClr val="FF0066"/>
                </a:solidFill>
                <a:effectLst>
                  <a:outerShdw blurRad="38100" dist="38100" dir="2700000" algn="tl">
                    <a:srgbClr val="000000"/>
                  </a:outerShdw>
                </a:effectLst>
                <a:latin typeface="Times New Roman" pitchFamily="18" charset="0"/>
              </a:rPr>
              <a:t>3+</a:t>
            </a:r>
            <a:r>
              <a:rPr lang="sr-Latn-CS" altLang="sr-Latn-RS" sz="2000" b="1" dirty="0">
                <a:solidFill>
                  <a:srgbClr val="FF0066"/>
                </a:solidFill>
                <a:effectLst>
                  <a:outerShdw blurRad="38100" dist="38100" dir="2700000" algn="tl">
                    <a:srgbClr val="000000"/>
                  </a:outerShdw>
                </a:effectLst>
                <a:latin typeface="Times New Roman" pitchFamily="18" charset="0"/>
              </a:rPr>
              <a:t>  oksidaciona stanja)</a:t>
            </a:r>
          </a:p>
          <a:p>
            <a:pPr>
              <a:lnSpc>
                <a:spcPct val="80000"/>
              </a:lnSpc>
              <a:buFontTx/>
              <a:buNone/>
              <a:tabLst>
                <a:tab pos="2800350"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tabLst>
                <a:tab pos="2800350" algn="l"/>
              </a:tabLst>
            </a:pPr>
            <a:endParaRPr lang="sr-Latn-CS" altLang="sr-Latn-RS" sz="20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953347">
                                            <p:txEl>
                                              <p:pRg st="0" end="0"/>
                                            </p:txEl>
                                          </p:spTgt>
                                        </p:tgtEl>
                                        <p:attrNameLst>
                                          <p:attrName>style.visibility</p:attrName>
                                        </p:attrNameLst>
                                      </p:cBhvr>
                                      <p:to>
                                        <p:strVal val="visible"/>
                                      </p:to>
                                    </p:set>
                                    <p:animEffect transition="in" filter="wipe(down)">
                                      <p:cBhvr>
                                        <p:cTn id="7" dur="500"/>
                                        <p:tgtEl>
                                          <p:spTgt spid="953347">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53347">
                                            <p:txEl>
                                              <p:pRg st="2" end="2"/>
                                            </p:txEl>
                                          </p:spTgt>
                                        </p:tgtEl>
                                        <p:attrNameLst>
                                          <p:attrName>style.visibility</p:attrName>
                                        </p:attrNameLst>
                                      </p:cBhvr>
                                      <p:to>
                                        <p:strVal val="visible"/>
                                      </p:to>
                                    </p:set>
                                    <p:animEffect transition="in" filter="wipe(down)">
                                      <p:cBhvr>
                                        <p:cTn id="10" dur="500"/>
                                        <p:tgtEl>
                                          <p:spTgt spid="953347">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53347">
                                            <p:txEl>
                                              <p:pRg st="3" end="3"/>
                                            </p:txEl>
                                          </p:spTgt>
                                        </p:tgtEl>
                                        <p:attrNameLst>
                                          <p:attrName>style.visibility</p:attrName>
                                        </p:attrNameLst>
                                      </p:cBhvr>
                                      <p:to>
                                        <p:strVal val="visible"/>
                                      </p:to>
                                    </p:set>
                                    <p:animEffect transition="in" filter="wipe(down)">
                                      <p:cBhvr>
                                        <p:cTn id="13" dur="500"/>
                                        <p:tgtEl>
                                          <p:spTgt spid="953347">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53347">
                                            <p:txEl>
                                              <p:pRg st="4" end="4"/>
                                            </p:txEl>
                                          </p:spTgt>
                                        </p:tgtEl>
                                        <p:attrNameLst>
                                          <p:attrName>style.visibility</p:attrName>
                                        </p:attrNameLst>
                                      </p:cBhvr>
                                      <p:to>
                                        <p:strVal val="visible"/>
                                      </p:to>
                                    </p:set>
                                    <p:animEffect transition="in" filter="wipe(down)">
                                      <p:cBhvr>
                                        <p:cTn id="16" dur="500"/>
                                        <p:tgtEl>
                                          <p:spTgt spid="953347">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953347">
                                            <p:txEl>
                                              <p:pRg st="5" end="5"/>
                                            </p:txEl>
                                          </p:spTgt>
                                        </p:tgtEl>
                                        <p:attrNameLst>
                                          <p:attrName>style.visibility</p:attrName>
                                        </p:attrNameLst>
                                      </p:cBhvr>
                                      <p:to>
                                        <p:strVal val="visible"/>
                                      </p:to>
                                    </p:set>
                                    <p:animEffect transition="in" filter="wipe(down)">
                                      <p:cBhvr>
                                        <p:cTn id="19" dur="500"/>
                                        <p:tgtEl>
                                          <p:spTgt spid="953347">
                                            <p:txEl>
                                              <p:pRg st="5" end="5"/>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953347">
                                            <p:txEl>
                                              <p:pRg st="7" end="7"/>
                                            </p:txEl>
                                          </p:spTgt>
                                        </p:tgtEl>
                                        <p:attrNameLst>
                                          <p:attrName>style.visibility</p:attrName>
                                        </p:attrNameLst>
                                      </p:cBhvr>
                                      <p:to>
                                        <p:strVal val="visible"/>
                                      </p:to>
                                    </p:set>
                                    <p:animEffect transition="in" filter="wipe(down)">
                                      <p:cBhvr>
                                        <p:cTn id="24" dur="500"/>
                                        <p:tgtEl>
                                          <p:spTgt spid="953347">
                                            <p:txEl>
                                              <p:pRg st="7" end="7"/>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953347">
                                            <p:txEl>
                                              <p:pRg st="9" end="9"/>
                                            </p:txEl>
                                          </p:spTgt>
                                        </p:tgtEl>
                                        <p:attrNameLst>
                                          <p:attrName>style.visibility</p:attrName>
                                        </p:attrNameLst>
                                      </p:cBhvr>
                                      <p:to>
                                        <p:strVal val="visible"/>
                                      </p:to>
                                    </p:set>
                                    <p:animEffect transition="in" filter="wipe(down)">
                                      <p:cBhvr>
                                        <p:cTn id="27" dur="500"/>
                                        <p:tgtEl>
                                          <p:spTgt spid="953347">
                                            <p:txEl>
                                              <p:pRg st="9" end="9"/>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9" presetClass="entr" presetSubtype="0" fill="hold" nodeType="clickEffect">
                                  <p:stCondLst>
                                    <p:cond delay="0"/>
                                  </p:stCondLst>
                                  <p:childTnLst>
                                    <p:set>
                                      <p:cBhvr>
                                        <p:cTn id="31" dur="1" fill="hold">
                                          <p:stCondLst>
                                            <p:cond delay="0"/>
                                          </p:stCondLst>
                                        </p:cTn>
                                        <p:tgtEl>
                                          <p:spTgt spid="953347">
                                            <p:txEl>
                                              <p:pRg st="11" end="11"/>
                                            </p:txEl>
                                          </p:spTgt>
                                        </p:tgtEl>
                                        <p:attrNameLst>
                                          <p:attrName>style.visibility</p:attrName>
                                        </p:attrNameLst>
                                      </p:cBhvr>
                                      <p:to>
                                        <p:strVal val="visible"/>
                                      </p:to>
                                    </p:set>
                                    <p:anim calcmode="lin" valueType="num">
                                      <p:cBhvr>
                                        <p:cTn id="32" dur="500" fill="hold"/>
                                        <p:tgtEl>
                                          <p:spTgt spid="953347">
                                            <p:txEl>
                                              <p:pRg st="11" end="11"/>
                                            </p:txEl>
                                          </p:spTgt>
                                        </p:tgtEl>
                                        <p:attrNameLst>
                                          <p:attrName>ppt_x</p:attrName>
                                        </p:attrNameLst>
                                      </p:cBhvr>
                                      <p:tavLst>
                                        <p:tav tm="0">
                                          <p:val>
                                            <p:strVal val="#ppt_x-.2"/>
                                          </p:val>
                                        </p:tav>
                                        <p:tav tm="100000">
                                          <p:val>
                                            <p:strVal val="#ppt_x"/>
                                          </p:val>
                                        </p:tav>
                                      </p:tavLst>
                                    </p:anim>
                                    <p:anim calcmode="lin" valueType="num">
                                      <p:cBhvr>
                                        <p:cTn id="33" dur="500" fill="hold"/>
                                        <p:tgtEl>
                                          <p:spTgt spid="953347">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34" dur="500"/>
                                        <p:tgtEl>
                                          <p:spTgt spid="953347">
                                            <p:txEl>
                                              <p:pRg st="11" end="11"/>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953347">
                                            <p:txEl>
                                              <p:pRg st="12" end="12"/>
                                            </p:txEl>
                                          </p:spTgt>
                                        </p:tgtEl>
                                        <p:attrNameLst>
                                          <p:attrName>style.visibility</p:attrName>
                                        </p:attrNameLst>
                                      </p:cBhvr>
                                      <p:to>
                                        <p:strVal val="visible"/>
                                      </p:to>
                                    </p:set>
                                    <p:anim calcmode="lin" valueType="num">
                                      <p:cBhvr>
                                        <p:cTn id="37" dur="500" fill="hold"/>
                                        <p:tgtEl>
                                          <p:spTgt spid="953347">
                                            <p:txEl>
                                              <p:pRg st="12" end="12"/>
                                            </p:txEl>
                                          </p:spTgt>
                                        </p:tgtEl>
                                        <p:attrNameLst>
                                          <p:attrName>ppt_x</p:attrName>
                                        </p:attrNameLst>
                                      </p:cBhvr>
                                      <p:tavLst>
                                        <p:tav tm="0">
                                          <p:val>
                                            <p:strVal val="#ppt_x-.2"/>
                                          </p:val>
                                        </p:tav>
                                        <p:tav tm="100000">
                                          <p:val>
                                            <p:strVal val="#ppt_x"/>
                                          </p:val>
                                        </p:tav>
                                      </p:tavLst>
                                    </p:anim>
                                    <p:anim calcmode="lin" valueType="num">
                                      <p:cBhvr>
                                        <p:cTn id="38" dur="500" fill="hold"/>
                                        <p:tgtEl>
                                          <p:spTgt spid="953347">
                                            <p:txEl>
                                              <p:pRg st="12" end="12"/>
                                            </p:txEl>
                                          </p:spTgt>
                                        </p:tgtEl>
                                        <p:attrNameLst>
                                          <p:attrName>ppt_y</p:attrName>
                                        </p:attrNameLst>
                                      </p:cBhvr>
                                      <p:tavLst>
                                        <p:tav tm="0">
                                          <p:val>
                                            <p:strVal val="#ppt_y"/>
                                          </p:val>
                                        </p:tav>
                                        <p:tav tm="100000">
                                          <p:val>
                                            <p:strVal val="#ppt_y"/>
                                          </p:val>
                                        </p:tav>
                                      </p:tavLst>
                                    </p:anim>
                                    <p:animEffect transition="in" filter="wipe(right)" prLst="gradientSize: 0.1">
                                      <p:cBhvr>
                                        <p:cTn id="39" dur="500"/>
                                        <p:tgtEl>
                                          <p:spTgt spid="953347">
                                            <p:txEl>
                                              <p:pRg st="12" end="12"/>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953347">
                                            <p:txEl>
                                              <p:pRg st="13" end="13"/>
                                            </p:txEl>
                                          </p:spTgt>
                                        </p:tgtEl>
                                        <p:attrNameLst>
                                          <p:attrName>style.visibility</p:attrName>
                                        </p:attrNameLst>
                                      </p:cBhvr>
                                      <p:to>
                                        <p:strVal val="visible"/>
                                      </p:to>
                                    </p:set>
                                    <p:anim calcmode="lin" valueType="num">
                                      <p:cBhvr>
                                        <p:cTn id="42" dur="500" fill="hold"/>
                                        <p:tgtEl>
                                          <p:spTgt spid="953347">
                                            <p:txEl>
                                              <p:pRg st="13" end="13"/>
                                            </p:txEl>
                                          </p:spTgt>
                                        </p:tgtEl>
                                        <p:attrNameLst>
                                          <p:attrName>ppt_x</p:attrName>
                                        </p:attrNameLst>
                                      </p:cBhvr>
                                      <p:tavLst>
                                        <p:tav tm="0">
                                          <p:val>
                                            <p:strVal val="#ppt_x-.2"/>
                                          </p:val>
                                        </p:tav>
                                        <p:tav tm="100000">
                                          <p:val>
                                            <p:strVal val="#ppt_x"/>
                                          </p:val>
                                        </p:tav>
                                      </p:tavLst>
                                    </p:anim>
                                    <p:anim calcmode="lin" valueType="num">
                                      <p:cBhvr>
                                        <p:cTn id="43" dur="500" fill="hold"/>
                                        <p:tgtEl>
                                          <p:spTgt spid="953347">
                                            <p:txEl>
                                              <p:pRg st="13" end="13"/>
                                            </p:txEl>
                                          </p:spTgt>
                                        </p:tgtEl>
                                        <p:attrNameLst>
                                          <p:attrName>ppt_y</p:attrName>
                                        </p:attrNameLst>
                                      </p:cBhvr>
                                      <p:tavLst>
                                        <p:tav tm="0">
                                          <p:val>
                                            <p:strVal val="#ppt_y"/>
                                          </p:val>
                                        </p:tav>
                                        <p:tav tm="100000">
                                          <p:val>
                                            <p:strVal val="#ppt_y"/>
                                          </p:val>
                                        </p:tav>
                                      </p:tavLst>
                                    </p:anim>
                                    <p:animEffect transition="in" filter="wipe(right)" prLst="gradientSize: 0.1">
                                      <p:cBhvr>
                                        <p:cTn id="44" dur="500"/>
                                        <p:tgtEl>
                                          <p:spTgt spid="953347">
                                            <p:txEl>
                                              <p:pRg st="13" end="13"/>
                                            </p:txEl>
                                          </p:spTgt>
                                        </p:tgtEl>
                                      </p:cBhvr>
                                    </p:animEffect>
                                  </p:childTnLst>
                                </p:cTn>
                              </p:par>
                              <p:par>
                                <p:cTn id="45" presetID="29" presetClass="entr" presetSubtype="0" fill="hold" nodeType="withEffect">
                                  <p:stCondLst>
                                    <p:cond delay="0"/>
                                  </p:stCondLst>
                                  <p:childTnLst>
                                    <p:set>
                                      <p:cBhvr>
                                        <p:cTn id="46" dur="1" fill="hold">
                                          <p:stCondLst>
                                            <p:cond delay="0"/>
                                          </p:stCondLst>
                                        </p:cTn>
                                        <p:tgtEl>
                                          <p:spTgt spid="953347">
                                            <p:txEl>
                                              <p:pRg st="14" end="14"/>
                                            </p:txEl>
                                          </p:spTgt>
                                        </p:tgtEl>
                                        <p:attrNameLst>
                                          <p:attrName>style.visibility</p:attrName>
                                        </p:attrNameLst>
                                      </p:cBhvr>
                                      <p:to>
                                        <p:strVal val="visible"/>
                                      </p:to>
                                    </p:set>
                                    <p:anim calcmode="lin" valueType="num">
                                      <p:cBhvr>
                                        <p:cTn id="47" dur="500" fill="hold"/>
                                        <p:tgtEl>
                                          <p:spTgt spid="953347">
                                            <p:txEl>
                                              <p:pRg st="14" end="14"/>
                                            </p:txEl>
                                          </p:spTgt>
                                        </p:tgtEl>
                                        <p:attrNameLst>
                                          <p:attrName>ppt_x</p:attrName>
                                        </p:attrNameLst>
                                      </p:cBhvr>
                                      <p:tavLst>
                                        <p:tav tm="0">
                                          <p:val>
                                            <p:strVal val="#ppt_x-.2"/>
                                          </p:val>
                                        </p:tav>
                                        <p:tav tm="100000">
                                          <p:val>
                                            <p:strVal val="#ppt_x"/>
                                          </p:val>
                                        </p:tav>
                                      </p:tavLst>
                                    </p:anim>
                                    <p:anim calcmode="lin" valueType="num">
                                      <p:cBhvr>
                                        <p:cTn id="48" dur="500" fill="hold"/>
                                        <p:tgtEl>
                                          <p:spTgt spid="953347">
                                            <p:txEl>
                                              <p:pRg st="14" end="14"/>
                                            </p:txEl>
                                          </p:spTgt>
                                        </p:tgtEl>
                                        <p:attrNameLst>
                                          <p:attrName>ppt_y</p:attrName>
                                        </p:attrNameLst>
                                      </p:cBhvr>
                                      <p:tavLst>
                                        <p:tav tm="0">
                                          <p:val>
                                            <p:strVal val="#ppt_y"/>
                                          </p:val>
                                        </p:tav>
                                        <p:tav tm="100000">
                                          <p:val>
                                            <p:strVal val="#ppt_y"/>
                                          </p:val>
                                        </p:tav>
                                      </p:tavLst>
                                    </p:anim>
                                    <p:animEffect transition="in" filter="wipe(right)" prLst="gradientSize: 0.1">
                                      <p:cBhvr>
                                        <p:cTn id="49" dur="500"/>
                                        <p:tgtEl>
                                          <p:spTgt spid="953347">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gradFill rotWithShape="0">
          <a:gsLst>
            <a:gs pos="0">
              <a:srgbClr val="C0C0C0"/>
            </a:gs>
            <a:gs pos="100000">
              <a:srgbClr val="C0C0C0">
                <a:gamma/>
                <a:shade val="46275"/>
                <a:invGamma/>
              </a:srgbClr>
            </a:gs>
          </a:gsLst>
          <a:lin ang="5400000" scaled="1"/>
        </a:gradFill>
        <a:effectLst/>
      </p:bgPr>
    </p:bg>
    <p:spTree>
      <p:nvGrpSpPr>
        <p:cNvPr id="1" name=""/>
        <p:cNvGrpSpPr/>
        <p:nvPr/>
      </p:nvGrpSpPr>
      <p:grpSpPr>
        <a:xfrm>
          <a:off x="0" y="0"/>
          <a:ext cx="0" cy="0"/>
          <a:chOff x="0" y="0"/>
          <a:chExt cx="0" cy="0"/>
        </a:xfrm>
      </p:grpSpPr>
      <p:pic>
        <p:nvPicPr>
          <p:cNvPr id="784388" name="Picture 5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914400" y="838200"/>
            <a:ext cx="7377113" cy="4525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aphicFrame>
        <p:nvGraphicFramePr>
          <p:cNvPr id="784400" name="Group 16"/>
          <p:cNvGraphicFramePr>
            <a:graphicFrameLocks noGrp="1"/>
          </p:cNvGraphicFramePr>
          <p:nvPr/>
        </p:nvGraphicFramePr>
        <p:xfrm>
          <a:off x="914400" y="838200"/>
          <a:ext cx="7391400" cy="4572000"/>
        </p:xfrm>
        <a:graphic>
          <a:graphicData uri="http://schemas.openxmlformats.org/drawingml/2006/table">
            <a:tbl>
              <a:tblPr/>
              <a:tblGrid>
                <a:gridCol w="7391400"/>
              </a:tblGrid>
              <a:tr h="4572000">
                <a:tc>
                  <a:txBody>
                    <a:bodyPr/>
                    <a:lstStyle>
                      <a:lvl1pPr>
                        <a:spcBef>
                          <a:spcPct val="20000"/>
                        </a:spcBef>
                        <a:defRPr sz="2800">
                          <a:solidFill>
                            <a:schemeClr val="tx1"/>
                          </a:solidFill>
                          <a:latin typeface="Arial" charset="0"/>
                          <a:cs typeface="Arial" charset="0"/>
                        </a:defRPr>
                      </a:lvl1pPr>
                      <a:lvl2pPr>
                        <a:spcBef>
                          <a:spcPct val="20000"/>
                        </a:spcBef>
                        <a:defRPr sz="2400">
                          <a:solidFill>
                            <a:schemeClr val="tx1"/>
                          </a:solidFill>
                          <a:latin typeface="Arial" charset="0"/>
                          <a:cs typeface="Arial" charset="0"/>
                        </a:defRPr>
                      </a:lvl2pPr>
                      <a:lvl3pPr>
                        <a:spcBef>
                          <a:spcPct val="20000"/>
                        </a:spcBef>
                        <a:defRPr sz="2000">
                          <a:solidFill>
                            <a:schemeClr val="tx1"/>
                          </a:solidFill>
                          <a:latin typeface="Arial" charset="0"/>
                          <a:cs typeface="Arial" charset="0"/>
                        </a:defRPr>
                      </a:lvl3pPr>
                      <a:lvl4pPr>
                        <a:spcBef>
                          <a:spcPct val="20000"/>
                        </a:spcBef>
                        <a:defRPr>
                          <a:solidFill>
                            <a:schemeClr val="tx1"/>
                          </a:solidFill>
                          <a:latin typeface="Arial" charset="0"/>
                          <a:cs typeface="Arial" charset="0"/>
                        </a:defRPr>
                      </a:lvl4pPr>
                      <a:lvl5pPr>
                        <a:spcBef>
                          <a:spcPct val="20000"/>
                        </a:spcBef>
                        <a:defRPr>
                          <a:solidFill>
                            <a:schemeClr val="tx1"/>
                          </a:solidFill>
                          <a:latin typeface="Arial" charset="0"/>
                          <a:cs typeface="Arial" charset="0"/>
                        </a:defRPr>
                      </a:lvl5pPr>
                      <a:lvl6pPr fontAlgn="base">
                        <a:spcBef>
                          <a:spcPct val="20000"/>
                        </a:spcBef>
                        <a:spcAft>
                          <a:spcPct val="0"/>
                        </a:spcAft>
                        <a:defRPr>
                          <a:solidFill>
                            <a:schemeClr val="tx1"/>
                          </a:solidFill>
                          <a:latin typeface="Arial" charset="0"/>
                          <a:cs typeface="Arial" charset="0"/>
                        </a:defRPr>
                      </a:lvl6pPr>
                      <a:lvl7pPr fontAlgn="base">
                        <a:spcBef>
                          <a:spcPct val="20000"/>
                        </a:spcBef>
                        <a:spcAft>
                          <a:spcPct val="0"/>
                        </a:spcAft>
                        <a:defRPr>
                          <a:solidFill>
                            <a:schemeClr val="tx1"/>
                          </a:solidFill>
                          <a:latin typeface="Arial" charset="0"/>
                          <a:cs typeface="Arial" charset="0"/>
                        </a:defRPr>
                      </a:lvl7pPr>
                      <a:lvl8pPr fontAlgn="base">
                        <a:spcBef>
                          <a:spcPct val="20000"/>
                        </a:spcBef>
                        <a:spcAft>
                          <a:spcPct val="0"/>
                        </a:spcAft>
                        <a:defRPr>
                          <a:solidFill>
                            <a:schemeClr val="tx1"/>
                          </a:solidFill>
                          <a:latin typeface="Arial" charset="0"/>
                          <a:cs typeface="Arial" charset="0"/>
                        </a:defRPr>
                      </a:lvl8pPr>
                      <a:lvl9pPr fontAlgn="base">
                        <a:spcBef>
                          <a:spcPct val="20000"/>
                        </a:spcBef>
                        <a:spcAft>
                          <a:spcPct val="0"/>
                        </a:spcAft>
                        <a:defRPr>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sr-Latn-RS" sz="2800" b="1" i="0" u="none" strike="noStrike" cap="none" normalizeH="0" baseline="30000" smtClean="0">
                        <a:ln>
                          <a:noFill/>
                        </a:ln>
                        <a:solidFill>
                          <a:srgbClr val="333333"/>
                        </a:solidFill>
                        <a:effectLst>
                          <a:outerShdw blurRad="38100" dist="38100" dir="2700000" algn="tl">
                            <a:srgbClr val="000000"/>
                          </a:outerShdw>
                        </a:effectLst>
                        <a:latin typeface="Times New Roman" pitchFamily="18" charset="0"/>
                        <a:cs typeface="Arial" charset="0"/>
                      </a:endParaRPr>
                    </a:p>
                  </a:txBody>
                  <a:tcP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noFill/>
                  </a:tcPr>
                </a:tc>
              </a:tr>
            </a:tbl>
          </a:graphicData>
        </a:graphic>
      </p:graphicFrame>
      <p:sp>
        <p:nvSpPr>
          <p:cNvPr id="784396" name="Rectangle 12"/>
          <p:cNvSpPr>
            <a:spLocks noChangeArrowheads="1"/>
          </p:cNvSpPr>
          <p:nvPr/>
        </p:nvSpPr>
        <p:spPr bwMode="auto">
          <a:xfrm>
            <a:off x="1295400" y="5486400"/>
            <a:ext cx="6705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sr-Latn-CS" altLang="sr-Latn-RS" sz="1600" b="1">
                <a:solidFill>
                  <a:schemeClr val="bg1"/>
                </a:solidFill>
                <a:effectLst>
                  <a:outerShdw blurRad="38100" dist="38100" dir="2700000" algn="tl">
                    <a:srgbClr val="000000"/>
                  </a:outerShdw>
                </a:effectLst>
                <a:latin typeface="Times New Roman" pitchFamily="18" charset="0"/>
              </a:rPr>
              <a:t>RR spektar citohroma c P450 pobuđen u Soreovoj oblasti sa </a:t>
            </a:r>
            <a:r>
              <a:rPr lang="el-GR" altLang="sr-Latn-RS" sz="1600" b="1">
                <a:solidFill>
                  <a:schemeClr val="bg1"/>
                </a:solidFill>
                <a:effectLst>
                  <a:outerShdw blurRad="38100" dist="38100" dir="2700000" algn="tl">
                    <a:srgbClr val="000000"/>
                  </a:outerShdw>
                </a:effectLst>
                <a:latin typeface="Times New Roman" pitchFamily="18" charset="0"/>
                <a:cs typeface="Times New Roman" pitchFamily="18" charset="0"/>
              </a:rPr>
              <a:t>λ</a:t>
            </a:r>
            <a:r>
              <a:rPr lang="sr-Latn-CS" altLang="sr-Latn-RS" sz="1600" b="1" baseline="-25000">
                <a:solidFill>
                  <a:schemeClr val="bg1"/>
                </a:solidFill>
                <a:effectLst>
                  <a:outerShdw blurRad="38100" dist="38100" dir="2700000" algn="tl">
                    <a:srgbClr val="000000"/>
                  </a:outerShdw>
                </a:effectLst>
                <a:latin typeface="Times New Roman" pitchFamily="18" charset="0"/>
                <a:cs typeface="Times New Roman" pitchFamily="18" charset="0"/>
              </a:rPr>
              <a:t>ex</a:t>
            </a:r>
            <a:r>
              <a:rPr lang="sr-Latn-CS" altLang="sr-Latn-RS" sz="1600" b="1">
                <a:solidFill>
                  <a:schemeClr val="bg1"/>
                </a:solidFill>
                <a:effectLst>
                  <a:outerShdw blurRad="38100" dist="38100" dir="2700000" algn="tl">
                    <a:srgbClr val="000000"/>
                  </a:outerShdw>
                </a:effectLst>
                <a:latin typeface="Times New Roman" pitchFamily="18" charset="0"/>
                <a:cs typeface="Times New Roman" pitchFamily="18" charset="0"/>
              </a:rPr>
              <a:t>= </a:t>
            </a:r>
            <a:r>
              <a:rPr lang="sr-Latn-CS" altLang="sr-Latn-RS" sz="1600" b="1">
                <a:solidFill>
                  <a:schemeClr val="bg1"/>
                </a:solidFill>
                <a:effectLst>
                  <a:outerShdw blurRad="38100" dist="38100" dir="2700000" algn="tl">
                    <a:srgbClr val="000000"/>
                  </a:outerShdw>
                </a:effectLst>
                <a:latin typeface="Times New Roman" pitchFamily="18" charset="0"/>
              </a:rPr>
              <a:t> 406 nm</a:t>
            </a:r>
          </a:p>
        </p:txBody>
      </p:sp>
      <p:sp>
        <p:nvSpPr>
          <p:cNvPr id="784397" name="AutoShape 13"/>
          <p:cNvSpPr>
            <a:spLocks noChangeArrowheads="1"/>
          </p:cNvSpPr>
          <p:nvPr/>
        </p:nvSpPr>
        <p:spPr bwMode="auto">
          <a:xfrm>
            <a:off x="6172200" y="152400"/>
            <a:ext cx="2971800" cy="762000"/>
          </a:xfrm>
          <a:prstGeom prst="wedgeEllipseCallout">
            <a:avLst>
              <a:gd name="adj1" fmla="val -26551"/>
              <a:gd name="adj2" fmla="val 278958"/>
            </a:avLst>
          </a:prstGeom>
          <a:gradFill rotWithShape="1">
            <a:gsLst>
              <a:gs pos="0">
                <a:srgbClr val="FF0066"/>
              </a:gs>
              <a:gs pos="100000">
                <a:srgbClr val="FF0066">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400" b="1">
                <a:solidFill>
                  <a:schemeClr val="bg1"/>
                </a:solidFill>
                <a:effectLst>
                  <a:outerShdw blurRad="38100" dist="38100" dir="2700000" algn="tl">
                    <a:srgbClr val="000000"/>
                  </a:outerShdw>
                </a:effectLst>
                <a:latin typeface="Times New Roman" pitchFamily="18" charset="0"/>
              </a:rPr>
              <a:t>traka tzv. “marker veličine prstena”</a:t>
            </a:r>
            <a:endParaRPr lang="en-US" altLang="sr-Latn-RS" sz="1400" b="1">
              <a:solidFill>
                <a:schemeClr val="bg1"/>
              </a:solidFill>
              <a:effectLst>
                <a:outerShdw blurRad="38100" dist="38100" dir="2700000" algn="tl">
                  <a:srgbClr val="000000"/>
                </a:outerShdw>
              </a:effectLst>
              <a:latin typeface="Times New Roman" pitchFamily="18" charset="0"/>
            </a:endParaRPr>
          </a:p>
        </p:txBody>
      </p:sp>
      <p:sp>
        <p:nvSpPr>
          <p:cNvPr id="784398" name="Rectangle 14"/>
          <p:cNvSpPr>
            <a:spLocks noChangeArrowheads="1"/>
          </p:cNvSpPr>
          <p:nvPr/>
        </p:nvSpPr>
        <p:spPr bwMode="auto">
          <a:xfrm>
            <a:off x="6858000" y="2667000"/>
            <a:ext cx="3794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FF0066"/>
                </a:solidFill>
                <a:effectLst>
                  <a:outerShdw blurRad="38100" dist="38100" dir="2700000" algn="tl">
                    <a:srgbClr val="000000"/>
                  </a:outerShdw>
                </a:effectLst>
                <a:latin typeface="Times New Roman" pitchFamily="18" charset="0"/>
                <a:sym typeface="Symbol" pitchFamily="18" charset="2"/>
              </a:rPr>
              <a:t></a:t>
            </a:r>
            <a:r>
              <a:rPr lang="sr-Latn-CS" altLang="sr-Latn-RS" b="1" baseline="-25000">
                <a:solidFill>
                  <a:srgbClr val="FF0066"/>
                </a:solidFill>
                <a:effectLst>
                  <a:outerShdw blurRad="38100" dist="38100" dir="2700000" algn="tl">
                    <a:srgbClr val="000000"/>
                  </a:outerShdw>
                </a:effectLst>
                <a:latin typeface="Times New Roman" pitchFamily="18" charset="0"/>
                <a:sym typeface="Symbol" pitchFamily="18" charset="2"/>
              </a:rPr>
              <a:t>4</a:t>
            </a:r>
            <a:endParaRPr lang="en-US" altLang="sr-Latn-RS" b="1" baseline="-25000">
              <a:solidFill>
                <a:srgbClr val="FF0066"/>
              </a:solidFill>
              <a:effectLst>
                <a:outerShdw blurRad="38100" dist="38100" dir="2700000" algn="tl">
                  <a:srgbClr val="000000"/>
                </a:outerShdw>
              </a:effectLst>
              <a:latin typeface="Times New Roman" pitchFamily="18" charset="0"/>
            </a:endParaRPr>
          </a:p>
        </p:txBody>
      </p:sp>
      <p:sp>
        <p:nvSpPr>
          <p:cNvPr id="784399" name="Rectangle 15"/>
          <p:cNvSpPr>
            <a:spLocks noChangeArrowheads="1"/>
          </p:cNvSpPr>
          <p:nvPr/>
        </p:nvSpPr>
        <p:spPr bwMode="auto">
          <a:xfrm>
            <a:off x="7086600" y="2667000"/>
            <a:ext cx="11747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en-US" altLang="sr-Latn-RS" sz="1600" b="1">
                <a:solidFill>
                  <a:srgbClr val="FF0066"/>
                </a:solidFill>
                <a:effectLst>
                  <a:outerShdw blurRad="38100" dist="38100" dir="2700000" algn="tl">
                    <a:srgbClr val="000000"/>
                  </a:outerShdw>
                </a:effectLst>
                <a:latin typeface="Times New Roman" pitchFamily="18" charset="0"/>
              </a:rPr>
              <a:t>~ 1375 cm</a:t>
            </a:r>
            <a:r>
              <a:rPr lang="en-US" altLang="sr-Latn-RS" sz="1600" b="1" baseline="30000">
                <a:solidFill>
                  <a:srgbClr val="FF0066"/>
                </a:solidFill>
                <a:effectLst>
                  <a:outerShdw blurRad="38100" dist="38100" dir="2700000" algn="tl">
                    <a:srgbClr val="000000"/>
                  </a:outerShdw>
                </a:effectLst>
                <a:latin typeface="Times New Roman" pitchFamily="18" charset="0"/>
              </a:rPr>
              <a:t>-1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84397"/>
                                        </p:tgtEl>
                                        <p:attrNameLst>
                                          <p:attrName>style.visibility</p:attrName>
                                        </p:attrNameLst>
                                      </p:cBhvr>
                                      <p:to>
                                        <p:strVal val="visible"/>
                                      </p:to>
                                    </p:set>
                                    <p:animEffect transition="in" filter="wipe(down)">
                                      <p:cBhvr>
                                        <p:cTn id="7" dur="500"/>
                                        <p:tgtEl>
                                          <p:spTgt spid="784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439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4" name="Rectangle 2"/>
          <p:cNvSpPr>
            <a:spLocks noGrp="1" noChangeArrowheads="1"/>
          </p:cNvSpPr>
          <p:nvPr>
            <p:ph type="body" idx="1"/>
          </p:nvPr>
        </p:nvSpPr>
        <p:spPr>
          <a:xfrm>
            <a:off x="457200" y="1600200"/>
            <a:ext cx="2362200" cy="4525963"/>
          </a:xfrm>
        </p:spPr>
        <p:txBody>
          <a:bodyPr/>
          <a:lstStyle/>
          <a:p>
            <a:pPr marL="0" indent="0">
              <a:buFontTx/>
              <a:buNone/>
            </a:pPr>
            <a:endParaRPr lang="sr-Latn-CS" altLang="sr-Latn-RS" sz="1600" b="1">
              <a:solidFill>
                <a:schemeClr val="bg1"/>
              </a:solidFill>
              <a:effectLst>
                <a:outerShdw blurRad="38100" dist="38100" dir="2700000" algn="tl">
                  <a:srgbClr val="000000"/>
                </a:outerShdw>
              </a:effectLst>
              <a:latin typeface="Times New Roman" pitchFamily="18" charset="0"/>
            </a:endParaRPr>
          </a:p>
          <a:p>
            <a:pPr marL="0" indent="0">
              <a:buFontTx/>
              <a:buNone/>
            </a:pPr>
            <a:endParaRPr lang="sr-Latn-CS" altLang="sr-Latn-RS" sz="1600">
              <a:latin typeface="Times New Roman" pitchFamily="18" charset="0"/>
            </a:endParaRPr>
          </a:p>
          <a:p>
            <a:pPr marL="0" indent="0">
              <a:buFontTx/>
              <a:buNone/>
            </a:pPr>
            <a:endParaRPr lang="sr-Latn-CS" altLang="sr-Latn-RS" sz="1600">
              <a:latin typeface="Times New Roman" pitchFamily="18" charset="0"/>
            </a:endParaRPr>
          </a:p>
          <a:p>
            <a:pPr marL="0" indent="0"/>
            <a:endParaRPr lang="en-US" altLang="sr-Latn-RS"/>
          </a:p>
        </p:txBody>
      </p:sp>
      <p:sp>
        <p:nvSpPr>
          <p:cNvPr id="786436" name="Rectangle 4"/>
          <p:cNvSpPr>
            <a:spLocks noChangeArrowheads="1"/>
          </p:cNvSpPr>
          <p:nvPr/>
        </p:nvSpPr>
        <p:spPr bwMode="auto">
          <a:xfrm>
            <a:off x="228600" y="2209800"/>
            <a:ext cx="2362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b="1">
                <a:solidFill>
                  <a:srgbClr val="333333"/>
                </a:solidFill>
                <a:effectLst>
                  <a:outerShdw blurRad="38100" dist="38100" dir="2700000" algn="tl">
                    <a:srgbClr val="000000"/>
                  </a:outerShdw>
                </a:effectLst>
                <a:latin typeface="Times New Roman" pitchFamily="18" charset="0"/>
              </a:rPr>
              <a:t>Vibracioni oblici  porfirinskog prstena i njihova numerička asignacija</a:t>
            </a:r>
            <a:endParaRPr lang="en-US" altLang="sr-Latn-RS" b="1">
              <a:solidFill>
                <a:srgbClr val="333333"/>
              </a:solidFill>
              <a:effectLst>
                <a:outerShdw blurRad="38100" dist="38100" dir="2700000" algn="tl">
                  <a:srgbClr val="000000"/>
                </a:outerShdw>
              </a:effectLst>
              <a:latin typeface="Times New Roman" pitchFamily="18" charset="0"/>
            </a:endParaRPr>
          </a:p>
        </p:txBody>
      </p:sp>
      <p:pic>
        <p:nvPicPr>
          <p:cNvPr id="786444"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52400"/>
            <a:ext cx="5773738" cy="6497638"/>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86445" name="Oval 13"/>
          <p:cNvSpPr>
            <a:spLocks noChangeArrowheads="1"/>
          </p:cNvSpPr>
          <p:nvPr/>
        </p:nvSpPr>
        <p:spPr bwMode="auto">
          <a:xfrm>
            <a:off x="7315200" y="1905000"/>
            <a:ext cx="685800" cy="457200"/>
          </a:xfrm>
          <a:prstGeom prst="ellipse">
            <a:avLst/>
          </a:prstGeom>
          <a:noFill/>
          <a:ln w="12700">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84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143000"/>
            <a:ext cx="5857875" cy="391001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58470" name="Rectangle 6"/>
          <p:cNvSpPr>
            <a:spLocks noChangeArrowheads="1"/>
          </p:cNvSpPr>
          <p:nvPr/>
        </p:nvSpPr>
        <p:spPr bwMode="auto">
          <a:xfrm>
            <a:off x="2133600" y="5257800"/>
            <a:ext cx="4959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333333"/>
                </a:solidFill>
                <a:effectLst>
                  <a:outerShdw blurRad="38100" dist="38100" dir="2700000" algn="tl">
                    <a:srgbClr val="000000"/>
                  </a:outerShdw>
                </a:effectLst>
                <a:latin typeface="Times New Roman" pitchFamily="18" charset="0"/>
              </a:rPr>
              <a:t>Dekolvolucija RR spektra hem proteina u oblasti</a:t>
            </a:r>
          </a:p>
          <a:p>
            <a:r>
              <a:rPr lang="sr-Latn-CS" altLang="sr-Latn-RS" b="1">
                <a:solidFill>
                  <a:srgbClr val="333333"/>
                </a:solidFill>
                <a:effectLst>
                  <a:outerShdw blurRad="38100" dist="38100" dir="2700000" algn="tl">
                    <a:srgbClr val="000000"/>
                  </a:outerShdw>
                </a:effectLst>
                <a:latin typeface="Times New Roman" pitchFamily="18" charset="0"/>
              </a:rPr>
              <a:t>1650-1500 cm</a:t>
            </a:r>
            <a:r>
              <a:rPr lang="sr-Latn-CS" altLang="sr-Latn-RS" b="1" baseline="30000">
                <a:solidFill>
                  <a:srgbClr val="333333"/>
                </a:solidFill>
                <a:effectLst>
                  <a:outerShdw blurRad="38100" dist="38100" dir="2700000" algn="tl">
                    <a:srgbClr val="000000"/>
                  </a:outerShdw>
                </a:effectLst>
                <a:latin typeface="Times New Roman" pitchFamily="18" charset="0"/>
              </a:rPr>
              <a:t>-1</a:t>
            </a:r>
            <a:endParaRPr lang="en-US" altLang="sr-Latn-RS" b="1" baseline="3000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7" name="Rectangle 3"/>
          <p:cNvSpPr>
            <a:spLocks noChangeArrowheads="1"/>
          </p:cNvSpPr>
          <p:nvPr/>
        </p:nvSpPr>
        <p:spPr bwMode="auto">
          <a:xfrm>
            <a:off x="381000" y="722086"/>
            <a:ext cx="83820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285750" indent="-285750">
              <a:buFont typeface="Wingdings" panose="05000000000000000000" pitchFamily="2" charset="2"/>
              <a:buChar char="Ø"/>
            </a:pPr>
            <a:r>
              <a:rPr lang="sr-Latn-CS" altLang="sr-Latn-RS" sz="2000" b="1" dirty="0" smtClean="0">
                <a:solidFill>
                  <a:srgbClr val="4D4D4D"/>
                </a:solidFill>
                <a:effectLst>
                  <a:outerShdw blurRad="38100" dist="38100" dir="2700000" algn="tl">
                    <a:srgbClr val="000000"/>
                  </a:outerShdw>
                </a:effectLst>
                <a:latin typeface="Times New Roman" pitchFamily="18" charset="0"/>
              </a:rPr>
              <a:t>distorzija porfirinskog </a:t>
            </a:r>
            <a:r>
              <a:rPr lang="sr-Latn-CS" altLang="sr-Latn-RS" sz="2000" b="1" dirty="0">
                <a:solidFill>
                  <a:srgbClr val="4D4D4D"/>
                </a:solidFill>
                <a:effectLst>
                  <a:outerShdw blurRad="38100" dist="38100" dir="2700000" algn="tl">
                    <a:srgbClr val="000000"/>
                  </a:outerShdw>
                </a:effectLst>
                <a:latin typeface="Times New Roman" pitchFamily="18" charset="0"/>
              </a:rPr>
              <a:t>prstena koja se javlja bilo naginjanjem ili </a:t>
            </a:r>
            <a:r>
              <a:rPr lang="sr-Latn-CS" altLang="sr-Latn-RS" sz="2000" b="1" dirty="0" smtClean="0">
                <a:solidFill>
                  <a:srgbClr val="4D4D4D"/>
                </a:solidFill>
                <a:effectLst>
                  <a:outerShdw blurRad="38100" dist="38100" dir="2700000" algn="tl">
                    <a:srgbClr val="000000"/>
                  </a:outerShdw>
                </a:effectLst>
                <a:latin typeface="Times New Roman" pitchFamily="18" charset="0"/>
              </a:rPr>
              <a:t>uvijanjem </a:t>
            </a:r>
            <a:r>
              <a:rPr lang="sr-Latn-CS" altLang="sr-Latn-RS" sz="2000" b="1" dirty="0">
                <a:solidFill>
                  <a:srgbClr val="4D4D4D"/>
                </a:solidFill>
                <a:effectLst>
                  <a:outerShdw blurRad="38100" dist="38100" dir="2700000" algn="tl">
                    <a:srgbClr val="000000"/>
                  </a:outerShdw>
                </a:effectLst>
                <a:latin typeface="Times New Roman" pitchFamily="18" charset="0"/>
              </a:rPr>
              <a:t>pirolskih prstenova menja njegovu frekvenciju vibracija  </a:t>
            </a:r>
          </a:p>
          <a:p>
            <a:r>
              <a:rPr lang="sr-Latn-CS" altLang="sr-Latn-RS" sz="2000" b="1" dirty="0">
                <a:solidFill>
                  <a:srgbClr val="4D4D4D"/>
                </a:solidFill>
                <a:effectLst>
                  <a:outerShdw blurRad="38100" dist="38100" dir="2700000" algn="tl">
                    <a:srgbClr val="000000"/>
                  </a:outerShdw>
                </a:effectLst>
                <a:latin typeface="Times New Roman" pitchFamily="18" charset="0"/>
              </a:rPr>
              <a:t>   (potvrđeno u eksperimentima na model jedinjenjima)</a:t>
            </a:r>
          </a:p>
          <a:p>
            <a:endParaRPr lang="sr-Latn-CS" altLang="sr-Latn-RS" sz="2000" b="1" dirty="0">
              <a:solidFill>
                <a:srgbClr val="4D4D4D"/>
              </a:solidFill>
              <a:effectLst>
                <a:outerShdw blurRad="38100" dist="38100" dir="2700000" algn="tl">
                  <a:srgbClr val="000000"/>
                </a:outerShdw>
              </a:effectLst>
              <a:latin typeface="Times New Roman" pitchFamily="18" charset="0"/>
            </a:endParaRPr>
          </a:p>
          <a:p>
            <a:endParaRPr lang="en-US" altLang="sr-Latn-RS" sz="2000" b="1" dirty="0">
              <a:solidFill>
                <a:srgbClr val="333333"/>
              </a:solidFill>
              <a:effectLst>
                <a:outerShdw blurRad="38100" dist="38100" dir="2700000" algn="tl">
                  <a:srgbClr val="000000"/>
                </a:outerShdw>
              </a:effectLst>
              <a:latin typeface="Times New Roman" pitchFamily="18" charset="0"/>
            </a:endParaRPr>
          </a:p>
          <a:p>
            <a:endParaRPr lang="sr-Latn-CS" altLang="sr-Latn-RS" sz="2000" b="1" dirty="0">
              <a:solidFill>
                <a:srgbClr val="4D4D4D"/>
              </a:solidFill>
              <a:effectLst>
                <a:outerShdw blurRad="38100" dist="38100" dir="2700000" algn="tl">
                  <a:srgbClr val="000000"/>
                </a:outerShdw>
              </a:effectLst>
              <a:latin typeface="Times New Roman" pitchFamily="18" charset="0"/>
            </a:endParaRPr>
          </a:p>
          <a:p>
            <a:endParaRPr lang="sr-Latn-CS" altLang="sr-Latn-RS" sz="2000" dirty="0">
              <a:latin typeface="Times New Roman" pitchFamily="18" charset="0"/>
            </a:endParaRPr>
          </a:p>
        </p:txBody>
      </p:sp>
      <p:pic>
        <p:nvPicPr>
          <p:cNvPr id="73831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209800"/>
            <a:ext cx="4248150" cy="25273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38317" name="Group 13"/>
          <p:cNvGraphicFramePr>
            <a:graphicFrameLocks noGrp="1"/>
          </p:cNvGraphicFramePr>
          <p:nvPr/>
        </p:nvGraphicFramePr>
        <p:xfrm>
          <a:off x="2362200" y="2209800"/>
          <a:ext cx="4267200" cy="2514600"/>
        </p:xfrm>
        <a:graphic>
          <a:graphicData uri="http://schemas.openxmlformats.org/drawingml/2006/table">
            <a:tbl>
              <a:tblPr/>
              <a:tblGrid>
                <a:gridCol w="4267200"/>
              </a:tblGrid>
              <a:tr h="2514600">
                <a:tc>
                  <a:txBody>
                    <a:bodyPr/>
                    <a:lstStyle>
                      <a:lvl1pPr>
                        <a:spcBef>
                          <a:spcPct val="20000"/>
                        </a:spcBef>
                        <a:defRPr sz="2800">
                          <a:solidFill>
                            <a:schemeClr val="tx1"/>
                          </a:solidFill>
                          <a:latin typeface="Arial" charset="0"/>
                          <a:cs typeface="Arial" charset="0"/>
                        </a:defRPr>
                      </a:lvl1pPr>
                      <a:lvl2pPr>
                        <a:spcBef>
                          <a:spcPct val="20000"/>
                        </a:spcBef>
                        <a:defRPr sz="2400">
                          <a:solidFill>
                            <a:schemeClr val="tx1"/>
                          </a:solidFill>
                          <a:latin typeface="Arial" charset="0"/>
                          <a:cs typeface="Arial" charset="0"/>
                        </a:defRPr>
                      </a:lvl2pPr>
                      <a:lvl3pPr>
                        <a:spcBef>
                          <a:spcPct val="20000"/>
                        </a:spcBef>
                        <a:defRPr sz="2000">
                          <a:solidFill>
                            <a:schemeClr val="tx1"/>
                          </a:solidFill>
                          <a:latin typeface="Arial" charset="0"/>
                          <a:cs typeface="Arial" charset="0"/>
                        </a:defRPr>
                      </a:lvl3pPr>
                      <a:lvl4pPr>
                        <a:spcBef>
                          <a:spcPct val="20000"/>
                        </a:spcBef>
                        <a:defRPr>
                          <a:solidFill>
                            <a:schemeClr val="tx1"/>
                          </a:solidFill>
                          <a:latin typeface="Arial" charset="0"/>
                          <a:cs typeface="Arial" charset="0"/>
                        </a:defRPr>
                      </a:lvl4pPr>
                      <a:lvl5pPr>
                        <a:spcBef>
                          <a:spcPct val="20000"/>
                        </a:spcBef>
                        <a:defRPr>
                          <a:solidFill>
                            <a:schemeClr val="tx1"/>
                          </a:solidFill>
                          <a:latin typeface="Arial" charset="0"/>
                          <a:cs typeface="Arial" charset="0"/>
                        </a:defRPr>
                      </a:lvl5pPr>
                      <a:lvl6pPr fontAlgn="base">
                        <a:spcBef>
                          <a:spcPct val="20000"/>
                        </a:spcBef>
                        <a:spcAft>
                          <a:spcPct val="0"/>
                        </a:spcAft>
                        <a:defRPr>
                          <a:solidFill>
                            <a:schemeClr val="tx1"/>
                          </a:solidFill>
                          <a:latin typeface="Arial" charset="0"/>
                          <a:cs typeface="Arial" charset="0"/>
                        </a:defRPr>
                      </a:lvl6pPr>
                      <a:lvl7pPr fontAlgn="base">
                        <a:spcBef>
                          <a:spcPct val="20000"/>
                        </a:spcBef>
                        <a:spcAft>
                          <a:spcPct val="0"/>
                        </a:spcAft>
                        <a:defRPr>
                          <a:solidFill>
                            <a:schemeClr val="tx1"/>
                          </a:solidFill>
                          <a:latin typeface="Arial" charset="0"/>
                          <a:cs typeface="Arial" charset="0"/>
                        </a:defRPr>
                      </a:lvl7pPr>
                      <a:lvl8pPr fontAlgn="base">
                        <a:spcBef>
                          <a:spcPct val="20000"/>
                        </a:spcBef>
                        <a:spcAft>
                          <a:spcPct val="0"/>
                        </a:spcAft>
                        <a:defRPr>
                          <a:solidFill>
                            <a:schemeClr val="tx1"/>
                          </a:solidFill>
                          <a:latin typeface="Arial" charset="0"/>
                          <a:cs typeface="Arial" charset="0"/>
                        </a:defRPr>
                      </a:lvl8pPr>
                      <a:lvl9pPr fontAlgn="base">
                        <a:spcBef>
                          <a:spcPct val="20000"/>
                        </a:spcBef>
                        <a:spcAft>
                          <a:spcPct val="0"/>
                        </a:spcAft>
                        <a:defRPr>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sr-Latn-RS" sz="2800" b="0" i="0" u="none" strike="noStrike" cap="none" normalizeH="0" baseline="0" smtClean="0">
                        <a:ln>
                          <a:noFill/>
                        </a:ln>
                        <a:solidFill>
                          <a:schemeClr val="tx1"/>
                        </a:solidFill>
                        <a:effectLst/>
                        <a:latin typeface="Arial" charset="0"/>
                        <a:cs typeface="Arial" charset="0"/>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38318" name="Rectangle 14"/>
          <p:cNvSpPr>
            <a:spLocks noChangeArrowheads="1"/>
          </p:cNvSpPr>
          <p:nvPr/>
        </p:nvSpPr>
        <p:spPr bwMode="auto">
          <a:xfrm>
            <a:off x="3048000" y="4876800"/>
            <a:ext cx="3181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4D4D4D"/>
                </a:solidFill>
                <a:effectLst>
                  <a:outerShdw blurRad="38100" dist="38100" dir="2700000" algn="tl">
                    <a:srgbClr val="000000"/>
                  </a:outerShdw>
                </a:effectLst>
                <a:latin typeface="Times New Roman" pitchFamily="18" charset="0"/>
              </a:rPr>
              <a:t>distorzija porfirinskog prstena</a:t>
            </a:r>
            <a:endParaRPr lang="en-US" altLang="sr-Latn-RS" b="1">
              <a:solidFill>
                <a:srgbClr val="4D4D4D"/>
              </a:solidFill>
              <a:effectLst>
                <a:outerShdw blurRad="38100" dist="38100" dir="2700000" algn="tl">
                  <a:srgbClr val="000000"/>
                </a:outerShdw>
              </a:effectLst>
              <a:latin typeface="Times New Roman" pitchFamily="18" charset="0"/>
            </a:endParaRPr>
          </a:p>
        </p:txBody>
      </p:sp>
      <p:pic>
        <p:nvPicPr>
          <p:cNvPr id="738319"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0400" y="1447800"/>
            <a:ext cx="1981200" cy="19812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38326" name="Group 22"/>
          <p:cNvGraphicFramePr>
            <a:graphicFrameLocks noGrp="1"/>
          </p:cNvGraphicFramePr>
          <p:nvPr/>
        </p:nvGraphicFramePr>
        <p:xfrm>
          <a:off x="7010400" y="1447800"/>
          <a:ext cx="1981200" cy="1981200"/>
        </p:xfrm>
        <a:graphic>
          <a:graphicData uri="http://schemas.openxmlformats.org/drawingml/2006/table">
            <a:tbl>
              <a:tblPr/>
              <a:tblGrid>
                <a:gridCol w="1981200"/>
              </a:tblGrid>
              <a:tr h="1981200">
                <a:tc>
                  <a:txBody>
                    <a:bodyPr/>
                    <a:lstStyle>
                      <a:lvl1pPr>
                        <a:spcBef>
                          <a:spcPct val="20000"/>
                        </a:spcBef>
                        <a:defRPr sz="2800">
                          <a:solidFill>
                            <a:schemeClr val="tx1"/>
                          </a:solidFill>
                          <a:latin typeface="Arial" charset="0"/>
                          <a:cs typeface="Arial" charset="0"/>
                        </a:defRPr>
                      </a:lvl1pPr>
                      <a:lvl2pPr>
                        <a:spcBef>
                          <a:spcPct val="20000"/>
                        </a:spcBef>
                        <a:defRPr sz="2400">
                          <a:solidFill>
                            <a:schemeClr val="tx1"/>
                          </a:solidFill>
                          <a:latin typeface="Arial" charset="0"/>
                          <a:cs typeface="Arial" charset="0"/>
                        </a:defRPr>
                      </a:lvl2pPr>
                      <a:lvl3pPr>
                        <a:spcBef>
                          <a:spcPct val="20000"/>
                        </a:spcBef>
                        <a:defRPr sz="2000">
                          <a:solidFill>
                            <a:schemeClr val="tx1"/>
                          </a:solidFill>
                          <a:latin typeface="Arial" charset="0"/>
                          <a:cs typeface="Arial" charset="0"/>
                        </a:defRPr>
                      </a:lvl3pPr>
                      <a:lvl4pPr>
                        <a:spcBef>
                          <a:spcPct val="20000"/>
                        </a:spcBef>
                        <a:defRPr>
                          <a:solidFill>
                            <a:schemeClr val="tx1"/>
                          </a:solidFill>
                          <a:latin typeface="Arial" charset="0"/>
                          <a:cs typeface="Arial" charset="0"/>
                        </a:defRPr>
                      </a:lvl4pPr>
                      <a:lvl5pPr>
                        <a:spcBef>
                          <a:spcPct val="20000"/>
                        </a:spcBef>
                        <a:defRPr>
                          <a:solidFill>
                            <a:schemeClr val="tx1"/>
                          </a:solidFill>
                          <a:latin typeface="Arial" charset="0"/>
                          <a:cs typeface="Arial" charset="0"/>
                        </a:defRPr>
                      </a:lvl5pPr>
                      <a:lvl6pPr fontAlgn="base">
                        <a:spcBef>
                          <a:spcPct val="20000"/>
                        </a:spcBef>
                        <a:spcAft>
                          <a:spcPct val="0"/>
                        </a:spcAft>
                        <a:defRPr>
                          <a:solidFill>
                            <a:schemeClr val="tx1"/>
                          </a:solidFill>
                          <a:latin typeface="Arial" charset="0"/>
                          <a:cs typeface="Arial" charset="0"/>
                        </a:defRPr>
                      </a:lvl6pPr>
                      <a:lvl7pPr fontAlgn="base">
                        <a:spcBef>
                          <a:spcPct val="20000"/>
                        </a:spcBef>
                        <a:spcAft>
                          <a:spcPct val="0"/>
                        </a:spcAft>
                        <a:defRPr>
                          <a:solidFill>
                            <a:schemeClr val="tx1"/>
                          </a:solidFill>
                          <a:latin typeface="Arial" charset="0"/>
                          <a:cs typeface="Arial" charset="0"/>
                        </a:defRPr>
                      </a:lvl7pPr>
                      <a:lvl8pPr fontAlgn="base">
                        <a:spcBef>
                          <a:spcPct val="20000"/>
                        </a:spcBef>
                        <a:spcAft>
                          <a:spcPct val="0"/>
                        </a:spcAft>
                        <a:defRPr>
                          <a:solidFill>
                            <a:schemeClr val="tx1"/>
                          </a:solidFill>
                          <a:latin typeface="Arial" charset="0"/>
                          <a:cs typeface="Arial" charset="0"/>
                        </a:defRPr>
                      </a:lvl8pPr>
                      <a:lvl9pPr fontAlgn="base">
                        <a:spcBef>
                          <a:spcPct val="20000"/>
                        </a:spcBef>
                        <a:spcAft>
                          <a:spcPct val="0"/>
                        </a:spcAft>
                        <a:defRPr>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sr-Latn-RS"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r>
            </a:tbl>
          </a:graphicData>
        </a:graphic>
      </p:graphicFrame>
      <p:sp>
        <p:nvSpPr>
          <p:cNvPr id="738328" name="AutoShape 24"/>
          <p:cNvSpPr>
            <a:spLocks noChangeArrowheads="1"/>
          </p:cNvSpPr>
          <p:nvPr/>
        </p:nvSpPr>
        <p:spPr bwMode="auto">
          <a:xfrm rot="9784328">
            <a:off x="5480050" y="1946275"/>
            <a:ext cx="1447800" cy="733425"/>
          </a:xfrm>
          <a:prstGeom prst="curvedUpArrow">
            <a:avLst>
              <a:gd name="adj1" fmla="val 2340"/>
              <a:gd name="adj2" fmla="val 78961"/>
              <a:gd name="adj3" fmla="val 33333"/>
            </a:avLst>
          </a:prstGeom>
          <a:solidFill>
            <a:srgbClr val="FF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738319"/>
                                        </p:tgtEl>
                                        <p:attrNameLst>
                                          <p:attrName>style.visibility</p:attrName>
                                        </p:attrNameLst>
                                      </p:cBhvr>
                                      <p:to>
                                        <p:strVal val="visible"/>
                                      </p:to>
                                    </p:set>
                                    <p:animEffect transition="in" filter="wheel(4)">
                                      <p:cBhvr>
                                        <p:cTn id="7" dur="500"/>
                                        <p:tgtEl>
                                          <p:spTgt spid="738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5" name="Rectangle 3"/>
          <p:cNvSpPr>
            <a:spLocks noGrp="1" noChangeArrowheads="1"/>
          </p:cNvSpPr>
          <p:nvPr>
            <p:ph type="body" idx="1"/>
          </p:nvPr>
        </p:nvSpPr>
        <p:spPr>
          <a:xfrm>
            <a:off x="457200" y="457200"/>
            <a:ext cx="8229600" cy="6019800"/>
          </a:xfrm>
        </p:spPr>
        <p:txBody>
          <a:bodyPr/>
          <a:lstStyle/>
          <a:p>
            <a:pPr>
              <a:lnSpc>
                <a:spcPct val="80000"/>
              </a:lnSpc>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iako </a:t>
            </a:r>
            <a:r>
              <a:rPr lang="sr-Latn-CS" altLang="sr-Latn-RS" sz="1900" b="1" dirty="0">
                <a:solidFill>
                  <a:srgbClr val="333333"/>
                </a:solidFill>
                <a:effectLst>
                  <a:outerShdw blurRad="38100" dist="38100" dir="2700000" algn="tl">
                    <a:srgbClr val="000000"/>
                  </a:outerShdw>
                </a:effectLst>
                <a:latin typeface="Times New Roman" pitchFamily="18" charset="0"/>
              </a:rPr>
              <a:t>RR spektri proteina prvenstveno daju podatke o vibracionim oblicima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porfirinskog   prstena moguće je detektovati i oblike vibracija koji potiču od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aksijalnih  liganada   (</a:t>
            </a:r>
            <a:r>
              <a:rPr lang="en-US" altLang="sr-Latn-RS" sz="1900" b="1" dirty="0">
                <a:solidFill>
                  <a:srgbClr val="FF0066"/>
                </a:solidFill>
                <a:effectLst>
                  <a:outerShdw blurRad="38100" dist="38100" dir="2700000" algn="tl">
                    <a:srgbClr val="000000"/>
                  </a:outerShdw>
                </a:effectLst>
                <a:latin typeface="Times New Roman" pitchFamily="18" charset="0"/>
              </a:rPr>
              <a:t>Fe-XY </a:t>
            </a:r>
            <a:r>
              <a:rPr lang="sr-Latn-CS" altLang="sr-Latn-RS" sz="1900" b="1" dirty="0">
                <a:solidFill>
                  <a:srgbClr val="FF0066"/>
                </a:solidFill>
                <a:effectLst>
                  <a:outerShdw blurRad="38100" dist="38100" dir="2700000" algn="tl">
                    <a:srgbClr val="000000"/>
                  </a:outerShdw>
                </a:effectLst>
                <a:latin typeface="Times New Roman" pitchFamily="18" charset="0"/>
              </a:rPr>
              <a:t>i </a:t>
            </a:r>
            <a:r>
              <a:rPr lang="en-US" altLang="sr-Latn-RS" sz="1900" b="1" dirty="0">
                <a:solidFill>
                  <a:srgbClr val="FF0066"/>
                </a:solidFill>
                <a:effectLst>
                  <a:outerShdw blurRad="38100" dist="38100" dir="2700000" algn="tl">
                    <a:srgbClr val="000000"/>
                  </a:outerShdw>
                </a:effectLst>
                <a:latin typeface="Times New Roman" pitchFamily="18" charset="0"/>
              </a:rPr>
              <a:t>X-Y </a:t>
            </a:r>
            <a:r>
              <a:rPr lang="sr-Latn-CS" altLang="sr-Latn-RS" sz="1900" b="1" dirty="0">
                <a:solidFill>
                  <a:srgbClr val="FF0066"/>
                </a:solidFill>
                <a:effectLst>
                  <a:outerShdw blurRad="38100" dist="38100" dir="2700000" algn="tl">
                    <a:srgbClr val="000000"/>
                  </a:outerShdw>
                </a:effectLst>
                <a:latin typeface="Times New Roman" pitchFamily="18" charset="0"/>
              </a:rPr>
              <a:t> istežućih </a:t>
            </a:r>
            <a:r>
              <a:rPr lang="sr-Latn-CS" altLang="sr-Latn-RS" sz="1900" b="1" dirty="0">
                <a:solidFill>
                  <a:srgbClr val="333333"/>
                </a:solidFill>
                <a:effectLst>
                  <a:outerShdw blurRad="38100" dist="38100" dir="2700000" algn="tl">
                    <a:srgbClr val="000000"/>
                  </a:outerShdw>
                </a:effectLst>
                <a:latin typeface="Times New Roman" pitchFamily="18" charset="0"/>
              </a:rPr>
              <a:t>oblika kao i </a:t>
            </a:r>
            <a:r>
              <a:rPr lang="en-US" altLang="sr-Latn-RS" sz="1900" b="1" dirty="0">
                <a:solidFill>
                  <a:srgbClr val="333333"/>
                </a:solidFill>
                <a:effectLst>
                  <a:outerShdw blurRad="38100" dist="38100" dir="2700000" algn="tl">
                    <a:srgbClr val="000000"/>
                  </a:outerShdw>
                </a:effectLst>
                <a:latin typeface="Times New Roman" pitchFamily="18" charset="0"/>
              </a:rPr>
              <a:t> </a:t>
            </a:r>
            <a:r>
              <a:rPr lang="en-US" altLang="sr-Latn-RS" sz="1900" b="1" dirty="0">
                <a:solidFill>
                  <a:srgbClr val="FF0066"/>
                </a:solidFill>
                <a:effectLst>
                  <a:outerShdw blurRad="38100" dist="38100" dir="2700000" algn="tl">
                    <a:srgbClr val="000000"/>
                  </a:outerShdw>
                </a:effectLst>
                <a:latin typeface="Times New Roman" pitchFamily="18" charset="0"/>
              </a:rPr>
              <a:t>Fe-X-Y</a:t>
            </a:r>
            <a:r>
              <a:rPr lang="sr-Latn-CS" altLang="sr-Latn-RS" sz="1900" b="1" dirty="0">
                <a:solidFill>
                  <a:srgbClr val="FF0066"/>
                </a:solidFill>
                <a:effectLst>
                  <a:outerShdw blurRad="38100" dist="38100" dir="2700000" algn="tl">
                    <a:srgbClr val="000000"/>
                  </a:outerShdw>
                </a:effectLst>
                <a:latin typeface="Times New Roman" pitchFamily="18" charset="0"/>
              </a:rPr>
              <a:t> </a:t>
            </a:r>
            <a:r>
              <a:rPr lang="sr-Latn-CS" altLang="sr-Latn-RS" sz="1900" b="1" dirty="0" smtClean="0">
                <a:solidFill>
                  <a:srgbClr val="FF0066"/>
                </a:solidFill>
                <a:effectLst>
                  <a:outerShdw blurRad="38100" dist="38100" dir="2700000" algn="tl">
                    <a:srgbClr val="000000"/>
                  </a:outerShdw>
                </a:effectLst>
                <a:latin typeface="Times New Roman" pitchFamily="18" charset="0"/>
              </a:rPr>
              <a:t>savijajućih</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oblika koji se kupluju sa  </a:t>
            </a:r>
            <a:r>
              <a:rPr lang="el-GR" altLang="sr-Latn-RS" sz="1900" b="1" dirty="0">
                <a:solidFill>
                  <a:srgbClr val="333333"/>
                </a:solidFill>
                <a:effectLst>
                  <a:outerShdw blurRad="38100" dist="38100" dir="2700000" algn="tl">
                    <a:srgbClr val="000000"/>
                  </a:outerShdw>
                </a:effectLst>
                <a:latin typeface="Times New Roman" pitchFamily="18" charset="0"/>
                <a:cs typeface="Times New Roman" pitchFamily="18" charset="0"/>
              </a:rPr>
              <a:t>π</a:t>
            </a:r>
            <a:r>
              <a:rPr lang="sr-Latn-CS" altLang="sr-Latn-RS" sz="1900" b="1" dirty="0">
                <a:solidFill>
                  <a:srgbClr val="333333"/>
                </a:solidFill>
                <a:effectLst>
                  <a:outerShdw blurRad="38100" dist="38100" dir="2700000" algn="tl">
                    <a:srgbClr val="000000"/>
                  </a:outerShdw>
                </a:effectLst>
                <a:latin typeface="Times New Roman" pitchFamily="18" charset="0"/>
                <a:cs typeface="Times New Roman" pitchFamily="18" charset="0"/>
              </a:rPr>
              <a:t>- </a:t>
            </a:r>
            <a:r>
              <a:rPr lang="el-GR" altLang="sr-Latn-RS" sz="1900" b="1" dirty="0">
                <a:solidFill>
                  <a:srgbClr val="333333"/>
                </a:solidFill>
                <a:effectLst>
                  <a:outerShdw blurRad="38100" dist="38100" dir="2700000" algn="tl">
                    <a:srgbClr val="000000"/>
                  </a:outerShdw>
                </a:effectLst>
                <a:latin typeface="Times New Roman" pitchFamily="18" charset="0"/>
                <a:cs typeface="Times New Roman" pitchFamily="18" charset="0"/>
              </a:rPr>
              <a:t>π</a:t>
            </a:r>
            <a:r>
              <a:rPr lang="sr-Latn-CS" altLang="sr-Latn-RS" sz="1900" b="1" dirty="0">
                <a:solidFill>
                  <a:srgbClr val="333333"/>
                </a:solidFill>
                <a:effectLst>
                  <a:outerShdw blurRad="38100" dist="38100" dir="2700000" algn="tl">
                    <a:srgbClr val="000000"/>
                  </a:outerShdw>
                </a:effectLst>
                <a:latin typeface="Times New Roman" pitchFamily="18" charset="0"/>
                <a:cs typeface="Times New Roman" pitchFamily="18" charset="0"/>
              </a:rPr>
              <a:t>* prelazom</a:t>
            </a:r>
            <a:r>
              <a:rPr lang="sr-Latn-CS" altLang="sr-Latn-RS" sz="1900" b="1" dirty="0">
                <a:solidFill>
                  <a:srgbClr val="333333"/>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frekvencija </a:t>
            </a:r>
            <a:r>
              <a:rPr lang="sr-Latn-CS" altLang="sr-Latn-RS" sz="1900" b="1" dirty="0">
                <a:solidFill>
                  <a:srgbClr val="333333"/>
                </a:solidFill>
                <a:effectLst>
                  <a:outerShdw blurRad="38100" dist="38100" dir="2700000" algn="tl">
                    <a:srgbClr val="000000"/>
                  </a:outerShdw>
                </a:effectLst>
                <a:latin typeface="Times New Roman" pitchFamily="18" charset="0"/>
              </a:rPr>
              <a:t>datih oblika daje podatke o </a:t>
            </a:r>
            <a:r>
              <a:rPr lang="sr-Latn-CS" altLang="sr-Latn-RS" sz="1900" b="1" dirty="0">
                <a:solidFill>
                  <a:srgbClr val="FF0066"/>
                </a:solidFill>
                <a:effectLst>
                  <a:outerShdw blurRad="38100" dist="38100" dir="2700000" algn="tl">
                    <a:srgbClr val="000000"/>
                  </a:outerShdw>
                </a:effectLst>
                <a:latin typeface="Times New Roman" pitchFamily="18" charset="0"/>
              </a:rPr>
              <a:t>tipu distalnih i aksijalnih liganada</a:t>
            </a:r>
          </a:p>
          <a:p>
            <a:pPr marL="0" indent="0">
              <a:lnSpc>
                <a:spcPct val="80000"/>
              </a:lnSpc>
              <a:buNone/>
            </a:pPr>
            <a:r>
              <a:rPr lang="sr-Latn-CS" altLang="sr-Latn-RS" sz="1900" b="1" dirty="0">
                <a:solidFill>
                  <a:srgbClr val="333333"/>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ukoliko </a:t>
            </a:r>
            <a:r>
              <a:rPr lang="sr-Latn-CS" altLang="sr-Latn-RS" sz="1900" b="1" dirty="0">
                <a:solidFill>
                  <a:srgbClr val="333333"/>
                </a:solidFill>
                <a:effectLst>
                  <a:outerShdw blurRad="38100" dist="38100" dir="2700000" algn="tl">
                    <a:srgbClr val="000000"/>
                  </a:outerShdw>
                </a:effectLst>
                <a:latin typeface="Times New Roman" pitchFamily="18" charset="0"/>
              </a:rPr>
              <a:t>je proksimalni ligand imidazol ili tiolat  njihove vibracije se slabo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kupluju sa elektronskim prelazom i Fe-L istežući oblik nije detektabilan</a:t>
            </a:r>
          </a:p>
          <a:p>
            <a:pPr>
              <a:lnSpc>
                <a:spcPct val="80000"/>
              </a:lnSpc>
              <a:buFont typeface="Wingdings" panose="05000000000000000000" pitchFamily="2" charset="2"/>
              <a:buChar char="Ø"/>
            </a:pP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ukoliko </a:t>
            </a:r>
            <a:r>
              <a:rPr lang="sr-Latn-CS" altLang="sr-Latn-RS" sz="1900" b="1" dirty="0">
                <a:solidFill>
                  <a:srgbClr val="333333"/>
                </a:solidFill>
                <a:effectLst>
                  <a:outerShdw blurRad="38100" dist="38100" dir="2700000" algn="tl">
                    <a:srgbClr val="000000"/>
                  </a:outerShdw>
                </a:effectLst>
                <a:latin typeface="Times New Roman" pitchFamily="18" charset="0"/>
              </a:rPr>
              <a:t>se međutim radi o imidazolu kao ligandu i  </a:t>
            </a:r>
            <a:r>
              <a:rPr lang="sr-Latn-CS" altLang="sr-Latn-RS" sz="1900" b="1" dirty="0">
                <a:solidFill>
                  <a:srgbClr val="FF0066"/>
                </a:solidFill>
                <a:effectLst>
                  <a:outerShdw blurRad="38100" dist="38100" dir="2700000" algn="tl">
                    <a:srgbClr val="000000"/>
                  </a:outerShdw>
                </a:effectLst>
                <a:latin typeface="Times New Roman" pitchFamily="18" charset="0"/>
              </a:rPr>
              <a:t>5c VS  Fe(II)-imidazol</a:t>
            </a:r>
            <a:r>
              <a:rPr lang="sr-Latn-CS" altLang="sr-Latn-RS" sz="1900" b="1" dirty="0">
                <a:solidFill>
                  <a:srgbClr val="333333"/>
                </a:solidFill>
                <a:effectLst>
                  <a:outerShdw blurRad="38100" dist="38100" dir="2700000" algn="tl">
                    <a:srgbClr val="000000"/>
                  </a:outerShdw>
                </a:effectLst>
                <a:latin typeface="Times New Roman" pitchFamily="18" charset="0"/>
              </a:rPr>
              <a:t>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kompleksu Fe(II)-Im istežući oblik je jako pojačan </a:t>
            </a:r>
          </a:p>
          <a:p>
            <a:pPr>
              <a:lnSpc>
                <a:spcPct val="80000"/>
              </a:lnSpc>
              <a:buFont typeface="Wingdings" panose="05000000000000000000" pitchFamily="2" charset="2"/>
              <a:buChar char="Ø"/>
            </a:pP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1900" b="1" dirty="0" smtClean="0">
                <a:solidFill>
                  <a:srgbClr val="333333"/>
                </a:solidFill>
                <a:effectLst>
                  <a:outerShdw blurRad="38100" dist="38100" dir="2700000" algn="tl">
                    <a:srgbClr val="000000"/>
                  </a:outerShdw>
                </a:effectLst>
                <a:latin typeface="Times New Roman" pitchFamily="18" charset="0"/>
              </a:rPr>
              <a:t>atom </a:t>
            </a:r>
            <a:r>
              <a:rPr lang="sr-Latn-CS" altLang="sr-Latn-RS" sz="1900" b="1" dirty="0">
                <a:solidFill>
                  <a:srgbClr val="333333"/>
                </a:solidFill>
                <a:effectLst>
                  <a:outerShdw blurRad="38100" dist="38100" dir="2700000" algn="tl">
                    <a:srgbClr val="000000"/>
                  </a:outerShdw>
                </a:effectLst>
                <a:latin typeface="Times New Roman" pitchFamily="18" charset="0"/>
              </a:rPr>
              <a:t>Fe je iznad ravni prstena tako da Fe(II)-imidazol istežući oblik  vibracija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menja veličinu izmeštanja Fe atoma u odnosu na ravan porfirinskog prstena </a:t>
            </a:r>
            <a:r>
              <a:rPr lang="sr-Latn-CS" altLang="sr-Latn-RS" sz="1900" b="1" dirty="0" smtClean="0">
                <a:solidFill>
                  <a:srgbClr val="333333"/>
                </a:solidFill>
                <a:effectLst>
                  <a:outerShdw blurRad="38100" dist="38100" dir="2700000" algn="tl">
                    <a:srgbClr val="000000"/>
                  </a:outerShdw>
                </a:effectLst>
                <a:latin typeface="Times New Roman" pitchFamily="18" charset="0"/>
              </a:rPr>
              <a:t>  </a:t>
            </a:r>
            <a:r>
              <a:rPr lang="sr-Latn-CS" altLang="sr-Latn-RS" sz="1900" b="1" dirty="0">
                <a:solidFill>
                  <a:srgbClr val="333333"/>
                </a:solidFill>
                <a:effectLst>
                  <a:outerShdw blurRad="38100" dist="38100" dir="2700000" algn="tl">
                    <a:srgbClr val="000000"/>
                  </a:outerShdw>
                </a:effectLst>
                <a:latin typeface="Times New Roman" pitchFamily="18" charset="0"/>
              </a:rPr>
              <a:t>(to dalje menja energiju </a:t>
            </a:r>
            <a:r>
              <a:rPr lang="el-GR" altLang="sr-Latn-RS" sz="1900" b="1" dirty="0">
                <a:solidFill>
                  <a:srgbClr val="333333"/>
                </a:solidFill>
                <a:effectLst>
                  <a:outerShdw blurRad="38100" dist="38100" dir="2700000" algn="tl">
                    <a:srgbClr val="000000"/>
                  </a:outerShdw>
                </a:effectLst>
                <a:latin typeface="Times New Roman" pitchFamily="18" charset="0"/>
                <a:cs typeface="Times New Roman" pitchFamily="18" charset="0"/>
              </a:rPr>
              <a:t>π</a:t>
            </a:r>
            <a:r>
              <a:rPr lang="sr-Latn-CS" altLang="sr-Latn-RS" sz="1900" b="1" dirty="0">
                <a:solidFill>
                  <a:srgbClr val="333333"/>
                </a:solidFill>
                <a:effectLst>
                  <a:outerShdw blurRad="38100" dist="38100" dir="2700000" algn="tl">
                    <a:srgbClr val="000000"/>
                  </a:outerShdw>
                </a:effectLst>
                <a:latin typeface="Times New Roman" pitchFamily="18" charset="0"/>
                <a:cs typeface="Times New Roman" pitchFamily="18" charset="0"/>
              </a:rPr>
              <a:t>- </a:t>
            </a:r>
            <a:r>
              <a:rPr lang="el-GR" altLang="sr-Latn-RS" sz="1900" b="1" dirty="0">
                <a:solidFill>
                  <a:srgbClr val="333333"/>
                </a:solidFill>
                <a:effectLst>
                  <a:outerShdw blurRad="38100" dist="38100" dir="2700000" algn="tl">
                    <a:srgbClr val="000000"/>
                  </a:outerShdw>
                </a:effectLst>
                <a:latin typeface="Times New Roman" pitchFamily="18" charset="0"/>
                <a:cs typeface="Times New Roman" pitchFamily="18" charset="0"/>
              </a:rPr>
              <a:t>π</a:t>
            </a:r>
            <a:r>
              <a:rPr lang="sr-Latn-CS" altLang="sr-Latn-RS" sz="1900" b="1" dirty="0">
                <a:solidFill>
                  <a:srgbClr val="333333"/>
                </a:solidFill>
                <a:effectLst>
                  <a:outerShdw blurRad="38100" dist="38100" dir="2700000" algn="tl">
                    <a:srgbClr val="000000"/>
                  </a:outerShdw>
                </a:effectLst>
                <a:latin typeface="Times New Roman" pitchFamily="18" charset="0"/>
                <a:cs typeface="Times New Roman" pitchFamily="18" charset="0"/>
              </a:rPr>
              <a:t>* prelaza)</a:t>
            </a:r>
            <a:endParaRPr lang="sr-Latn-CS" altLang="sr-Latn-RS" sz="1900" b="1" dirty="0">
              <a:solidFill>
                <a:srgbClr val="333333"/>
              </a:solidFill>
              <a:effectLst>
                <a:outerShdw blurRad="38100" dist="38100" dir="2700000" algn="tl">
                  <a:srgbClr val="000000"/>
                </a:outerShdw>
              </a:effectLst>
              <a:latin typeface="Times New Roman" pitchFamily="18" charset="0"/>
            </a:endParaRPr>
          </a:p>
          <a:p>
            <a:pPr>
              <a:lnSpc>
                <a:spcPct val="80000"/>
              </a:lnSpc>
            </a:pPr>
            <a:endParaRPr lang="en-US" altLang="sr-Latn-RS" sz="1900" b="1" dirty="0">
              <a:solidFill>
                <a:srgbClr val="333333"/>
              </a:solidFill>
              <a:effectLst>
                <a:outerShdw blurRad="38100" dist="38100" dir="2700000" algn="tl">
                  <a:srgbClr val="000000"/>
                </a:outerShdw>
              </a:effectLst>
              <a:latin typeface="Times New Roman" pitchFamily="18" charset="0"/>
            </a:endParaRPr>
          </a:p>
        </p:txBody>
      </p:sp>
      <p:pic>
        <p:nvPicPr>
          <p:cNvPr id="9093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4953000"/>
            <a:ext cx="2590800"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9317" name="Rectangle 5"/>
          <p:cNvSpPr>
            <a:spLocks noChangeArrowheads="1"/>
          </p:cNvSpPr>
          <p:nvPr/>
        </p:nvSpPr>
        <p:spPr bwMode="auto">
          <a:xfrm>
            <a:off x="3733800" y="5181600"/>
            <a:ext cx="220980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sz="1400" b="1">
                <a:solidFill>
                  <a:srgbClr val="FF0066"/>
                </a:solidFill>
                <a:effectLst>
                  <a:outerShdw blurRad="38100" dist="38100" dir="2700000" algn="tl">
                    <a:srgbClr val="000000"/>
                  </a:outerShdw>
                </a:effectLst>
                <a:latin typeface="Times New Roman" pitchFamily="18" charset="0"/>
              </a:rPr>
              <a:t>VS stanje: </a:t>
            </a:r>
          </a:p>
          <a:p>
            <a:r>
              <a:rPr lang="sr-Latn-CS" altLang="sr-Latn-RS" sz="1400" b="1">
                <a:solidFill>
                  <a:srgbClr val="4D4D4D"/>
                </a:solidFill>
                <a:effectLst>
                  <a:outerShdw blurRad="38100" dist="38100" dir="2700000" algn="tl">
                    <a:srgbClr val="000000"/>
                  </a:outerShdw>
                </a:effectLst>
                <a:latin typeface="Times New Roman" pitchFamily="18" charset="0"/>
              </a:rPr>
              <a:t>- Fe</a:t>
            </a:r>
            <a:r>
              <a:rPr lang="sr-Latn-CS" altLang="sr-Latn-RS" sz="1400" b="1" baseline="30000">
                <a:solidFill>
                  <a:srgbClr val="4D4D4D"/>
                </a:solidFill>
                <a:effectLst>
                  <a:outerShdw blurRad="38100" dist="38100" dir="2700000" algn="tl">
                    <a:srgbClr val="000000"/>
                  </a:outerShdw>
                </a:effectLst>
                <a:latin typeface="Times New Roman" pitchFamily="18" charset="0"/>
              </a:rPr>
              <a:t>2+</a:t>
            </a:r>
            <a:r>
              <a:rPr lang="sr-Latn-CS" altLang="sr-Latn-RS" sz="1400" b="1">
                <a:solidFill>
                  <a:srgbClr val="4D4D4D"/>
                </a:solidFill>
                <a:effectLst>
                  <a:outerShdw blurRad="38100" dist="38100" dir="2700000" algn="tl">
                    <a:srgbClr val="000000"/>
                  </a:outerShdw>
                </a:effectLst>
                <a:latin typeface="Times New Roman" pitchFamily="18" charset="0"/>
              </a:rPr>
              <a:t> - leži  na oko </a:t>
            </a:r>
            <a:r>
              <a:rPr lang="sr-Latn-CS" altLang="sr-Latn-RS" sz="1400" b="1">
                <a:solidFill>
                  <a:srgbClr val="4D4D4D"/>
                </a:solidFill>
                <a:effectLst>
                  <a:outerShdw blurRad="38100" dist="38100" dir="2700000" algn="tl">
                    <a:srgbClr val="000000"/>
                  </a:outerShdw>
                </a:effectLst>
                <a:latin typeface="Times New Roman" pitchFamily="18" charset="0"/>
                <a:sym typeface="Symbol" pitchFamily="18" charset="2"/>
              </a:rPr>
              <a:t> 0,7</a:t>
            </a:r>
            <a:r>
              <a:rPr lang="sr-Latn-CS" altLang="sr-Latn-RS" sz="1400" b="1">
                <a:solidFill>
                  <a:srgbClr val="4D4D4D"/>
                </a:solidFill>
                <a:effectLst>
                  <a:outerShdw blurRad="38100" dist="38100" dir="2700000" algn="tl">
                    <a:srgbClr val="000000"/>
                  </a:outerShdw>
                </a:effectLst>
                <a:latin typeface="Times New Roman" pitchFamily="18" charset="0"/>
              </a:rPr>
              <a:t> </a:t>
            </a:r>
            <a:r>
              <a:rPr lang="en-US" altLang="sr-Latn-RS" sz="1400" b="1">
                <a:solidFill>
                  <a:srgbClr val="4D4D4D"/>
                </a:solidFill>
                <a:effectLst>
                  <a:outerShdw blurRad="38100" dist="38100" dir="2700000" algn="tl">
                    <a:srgbClr val="000000"/>
                  </a:outerShdw>
                </a:effectLst>
                <a:latin typeface="Times New Roman" pitchFamily="18" charset="0"/>
              </a:rPr>
              <a:t>Å</a:t>
            </a:r>
            <a:r>
              <a:rPr lang="sr-Latn-CS" altLang="sr-Latn-RS" sz="1400" b="1">
                <a:solidFill>
                  <a:srgbClr val="4D4D4D"/>
                </a:solidFill>
                <a:effectLst>
                  <a:outerShdw blurRad="38100" dist="38100" dir="2700000" algn="tl">
                    <a:srgbClr val="000000"/>
                  </a:outerShdw>
                </a:effectLst>
                <a:latin typeface="Times New Roman" pitchFamily="18" charset="0"/>
              </a:rPr>
              <a:t>  </a:t>
            </a:r>
          </a:p>
          <a:p>
            <a:r>
              <a:rPr lang="sr-Latn-CS" altLang="sr-Latn-RS" sz="1400" b="1">
                <a:solidFill>
                  <a:srgbClr val="4D4D4D"/>
                </a:solidFill>
                <a:effectLst>
                  <a:outerShdw blurRad="38100" dist="38100" dir="2700000" algn="tl">
                    <a:srgbClr val="000000"/>
                  </a:outerShdw>
                </a:effectLst>
                <a:latin typeface="Times New Roman" pitchFamily="18" charset="0"/>
              </a:rPr>
              <a:t>   iznad ravni prstena</a:t>
            </a:r>
          </a:p>
        </p:txBody>
      </p:sp>
      <p:graphicFrame>
        <p:nvGraphicFramePr>
          <p:cNvPr id="909341" name="Group 29"/>
          <p:cNvGraphicFramePr>
            <a:graphicFrameLocks noGrp="1"/>
          </p:cNvGraphicFramePr>
          <p:nvPr/>
        </p:nvGraphicFramePr>
        <p:xfrm>
          <a:off x="3657600" y="4876800"/>
          <a:ext cx="4953000" cy="1752600"/>
        </p:xfrm>
        <a:graphic>
          <a:graphicData uri="http://schemas.openxmlformats.org/drawingml/2006/table">
            <a:tbl>
              <a:tblPr/>
              <a:tblGrid>
                <a:gridCol w="4953000"/>
              </a:tblGrid>
              <a:tr h="1752600">
                <a:tc>
                  <a:txBody>
                    <a:bodyPr/>
                    <a:lstStyle>
                      <a:lvl1pPr>
                        <a:spcBef>
                          <a:spcPct val="20000"/>
                        </a:spcBef>
                        <a:defRPr sz="2800">
                          <a:solidFill>
                            <a:schemeClr val="tx1"/>
                          </a:solidFill>
                          <a:latin typeface="Arial" charset="0"/>
                          <a:cs typeface="Arial" charset="0"/>
                        </a:defRPr>
                      </a:lvl1pPr>
                      <a:lvl2pPr>
                        <a:spcBef>
                          <a:spcPct val="20000"/>
                        </a:spcBef>
                        <a:defRPr sz="2400">
                          <a:solidFill>
                            <a:schemeClr val="tx1"/>
                          </a:solidFill>
                          <a:latin typeface="Arial" charset="0"/>
                          <a:cs typeface="Arial" charset="0"/>
                        </a:defRPr>
                      </a:lvl2pPr>
                      <a:lvl3pPr>
                        <a:spcBef>
                          <a:spcPct val="20000"/>
                        </a:spcBef>
                        <a:defRPr sz="2000">
                          <a:solidFill>
                            <a:schemeClr val="tx1"/>
                          </a:solidFill>
                          <a:latin typeface="Arial" charset="0"/>
                          <a:cs typeface="Arial" charset="0"/>
                        </a:defRPr>
                      </a:lvl3pPr>
                      <a:lvl4pPr>
                        <a:spcBef>
                          <a:spcPct val="20000"/>
                        </a:spcBef>
                        <a:defRPr>
                          <a:solidFill>
                            <a:schemeClr val="tx1"/>
                          </a:solidFill>
                          <a:latin typeface="Arial" charset="0"/>
                          <a:cs typeface="Arial" charset="0"/>
                        </a:defRPr>
                      </a:lvl4pPr>
                      <a:lvl5pPr>
                        <a:spcBef>
                          <a:spcPct val="20000"/>
                        </a:spcBef>
                        <a:defRPr>
                          <a:solidFill>
                            <a:schemeClr val="tx1"/>
                          </a:solidFill>
                          <a:latin typeface="Arial" charset="0"/>
                          <a:cs typeface="Arial" charset="0"/>
                        </a:defRPr>
                      </a:lvl5pPr>
                      <a:lvl6pPr fontAlgn="base">
                        <a:spcBef>
                          <a:spcPct val="20000"/>
                        </a:spcBef>
                        <a:spcAft>
                          <a:spcPct val="0"/>
                        </a:spcAft>
                        <a:defRPr>
                          <a:solidFill>
                            <a:schemeClr val="tx1"/>
                          </a:solidFill>
                          <a:latin typeface="Arial" charset="0"/>
                          <a:cs typeface="Arial" charset="0"/>
                        </a:defRPr>
                      </a:lvl6pPr>
                      <a:lvl7pPr fontAlgn="base">
                        <a:spcBef>
                          <a:spcPct val="20000"/>
                        </a:spcBef>
                        <a:spcAft>
                          <a:spcPct val="0"/>
                        </a:spcAft>
                        <a:defRPr>
                          <a:solidFill>
                            <a:schemeClr val="tx1"/>
                          </a:solidFill>
                          <a:latin typeface="Arial" charset="0"/>
                          <a:cs typeface="Arial" charset="0"/>
                        </a:defRPr>
                      </a:lvl7pPr>
                      <a:lvl8pPr fontAlgn="base">
                        <a:spcBef>
                          <a:spcPct val="20000"/>
                        </a:spcBef>
                        <a:spcAft>
                          <a:spcPct val="0"/>
                        </a:spcAft>
                        <a:defRPr>
                          <a:solidFill>
                            <a:schemeClr val="tx1"/>
                          </a:solidFill>
                          <a:latin typeface="Arial" charset="0"/>
                          <a:cs typeface="Arial" charset="0"/>
                        </a:defRPr>
                      </a:lvl8pPr>
                      <a:lvl9pPr fontAlgn="base">
                        <a:spcBef>
                          <a:spcPct val="20000"/>
                        </a:spcBef>
                        <a:spcAft>
                          <a:spcPct val="0"/>
                        </a:spcAft>
                        <a:defRPr>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sr-Latn-RS"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noFill/>
                  </a:tcPr>
                </a:tc>
              </a:tr>
            </a:tbl>
          </a:graphicData>
        </a:graphic>
      </p:graphicFrame>
      <p:graphicFrame>
        <p:nvGraphicFramePr>
          <p:cNvPr id="909340" name="Group 28"/>
          <p:cNvGraphicFramePr>
            <a:graphicFrameLocks noGrp="1"/>
          </p:cNvGraphicFramePr>
          <p:nvPr/>
        </p:nvGraphicFramePr>
        <p:xfrm>
          <a:off x="5867400" y="4953000"/>
          <a:ext cx="2667000" cy="1600200"/>
        </p:xfrm>
        <a:graphic>
          <a:graphicData uri="http://schemas.openxmlformats.org/drawingml/2006/table">
            <a:tbl>
              <a:tblPr/>
              <a:tblGrid>
                <a:gridCol w="2667000"/>
              </a:tblGrid>
              <a:tr h="1600200">
                <a:tc>
                  <a:txBody>
                    <a:bodyPr/>
                    <a:lstStyle>
                      <a:lvl1pPr>
                        <a:spcBef>
                          <a:spcPct val="20000"/>
                        </a:spcBef>
                        <a:defRPr sz="2800">
                          <a:solidFill>
                            <a:schemeClr val="tx1"/>
                          </a:solidFill>
                          <a:latin typeface="Arial" charset="0"/>
                          <a:cs typeface="Arial" charset="0"/>
                        </a:defRPr>
                      </a:lvl1pPr>
                      <a:lvl2pPr>
                        <a:spcBef>
                          <a:spcPct val="20000"/>
                        </a:spcBef>
                        <a:defRPr sz="2400">
                          <a:solidFill>
                            <a:schemeClr val="tx1"/>
                          </a:solidFill>
                          <a:latin typeface="Arial" charset="0"/>
                          <a:cs typeface="Arial" charset="0"/>
                        </a:defRPr>
                      </a:lvl2pPr>
                      <a:lvl3pPr>
                        <a:spcBef>
                          <a:spcPct val="20000"/>
                        </a:spcBef>
                        <a:defRPr sz="2000">
                          <a:solidFill>
                            <a:schemeClr val="tx1"/>
                          </a:solidFill>
                          <a:latin typeface="Arial" charset="0"/>
                          <a:cs typeface="Arial" charset="0"/>
                        </a:defRPr>
                      </a:lvl3pPr>
                      <a:lvl4pPr>
                        <a:spcBef>
                          <a:spcPct val="20000"/>
                        </a:spcBef>
                        <a:defRPr>
                          <a:solidFill>
                            <a:schemeClr val="tx1"/>
                          </a:solidFill>
                          <a:latin typeface="Arial" charset="0"/>
                          <a:cs typeface="Arial" charset="0"/>
                        </a:defRPr>
                      </a:lvl4pPr>
                      <a:lvl5pPr>
                        <a:spcBef>
                          <a:spcPct val="20000"/>
                        </a:spcBef>
                        <a:defRPr>
                          <a:solidFill>
                            <a:schemeClr val="tx1"/>
                          </a:solidFill>
                          <a:latin typeface="Arial" charset="0"/>
                          <a:cs typeface="Arial" charset="0"/>
                        </a:defRPr>
                      </a:lvl5pPr>
                      <a:lvl6pPr fontAlgn="base">
                        <a:spcBef>
                          <a:spcPct val="20000"/>
                        </a:spcBef>
                        <a:spcAft>
                          <a:spcPct val="0"/>
                        </a:spcAft>
                        <a:defRPr>
                          <a:solidFill>
                            <a:schemeClr val="tx1"/>
                          </a:solidFill>
                          <a:latin typeface="Arial" charset="0"/>
                          <a:cs typeface="Arial" charset="0"/>
                        </a:defRPr>
                      </a:lvl6pPr>
                      <a:lvl7pPr fontAlgn="base">
                        <a:spcBef>
                          <a:spcPct val="20000"/>
                        </a:spcBef>
                        <a:spcAft>
                          <a:spcPct val="0"/>
                        </a:spcAft>
                        <a:defRPr>
                          <a:solidFill>
                            <a:schemeClr val="tx1"/>
                          </a:solidFill>
                          <a:latin typeface="Arial" charset="0"/>
                          <a:cs typeface="Arial" charset="0"/>
                        </a:defRPr>
                      </a:lvl7pPr>
                      <a:lvl8pPr fontAlgn="base">
                        <a:spcBef>
                          <a:spcPct val="20000"/>
                        </a:spcBef>
                        <a:spcAft>
                          <a:spcPct val="0"/>
                        </a:spcAft>
                        <a:defRPr>
                          <a:solidFill>
                            <a:schemeClr val="tx1"/>
                          </a:solidFill>
                          <a:latin typeface="Arial" charset="0"/>
                          <a:cs typeface="Arial" charset="0"/>
                        </a:defRPr>
                      </a:lvl8pPr>
                      <a:lvl9pPr fontAlgn="base">
                        <a:spcBef>
                          <a:spcPct val="20000"/>
                        </a:spcBef>
                        <a:spcAft>
                          <a:spcPct val="0"/>
                        </a:spcAft>
                        <a:defRPr>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sr-Latn-RS"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777777"/>
                      </a:solidFill>
                      <a:prstDash val="solid"/>
                      <a:round/>
                      <a:headEnd type="none" w="med" len="med"/>
                      <a:tailEnd type="none" w="med" len="med"/>
                    </a:lnL>
                    <a:lnR w="12700" cap="flat" cmpd="sng" algn="ctr">
                      <a:solidFill>
                        <a:srgbClr val="777777"/>
                      </a:solidFill>
                      <a:prstDash val="solid"/>
                      <a:round/>
                      <a:headEnd type="none" w="med" len="med"/>
                      <a:tailEnd type="none" w="med" len="med"/>
                    </a:lnR>
                    <a:lnT w="12700" cap="flat" cmpd="sng" algn="ctr">
                      <a:solidFill>
                        <a:srgbClr val="777777"/>
                      </a:solidFill>
                      <a:prstDash val="solid"/>
                      <a:round/>
                      <a:headEnd type="none" w="med" len="med"/>
                      <a:tailEnd type="none" w="med" len="med"/>
                    </a:lnT>
                    <a:lnB w="12700" cap="flat" cmpd="sng" algn="ctr">
                      <a:solidFill>
                        <a:srgbClr val="777777"/>
                      </a:solidFill>
                      <a:prstDash val="solid"/>
                      <a:round/>
                      <a:headEnd type="none" w="med" len="med"/>
                      <a:tailEnd type="none" w="med" len="med"/>
                    </a:lnB>
                    <a:lnTlToBr>
                      <a:noFill/>
                    </a:lnTlToBr>
                    <a:lnBlToTr>
                      <a:noFill/>
                    </a:lnBlToTr>
                    <a:noFill/>
                  </a:tcPr>
                </a:tc>
              </a:tr>
            </a:tbl>
          </a:graphicData>
        </a:graphic>
      </p:graphicFrame>
      <p:pic>
        <p:nvPicPr>
          <p:cNvPr id="909351" name="Picture 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4953000"/>
            <a:ext cx="1246188" cy="16764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09359" name="Group 47"/>
          <p:cNvGraphicFramePr>
            <a:graphicFrameLocks noGrp="1"/>
          </p:cNvGraphicFramePr>
          <p:nvPr/>
        </p:nvGraphicFramePr>
        <p:xfrm>
          <a:off x="1066800" y="4953000"/>
          <a:ext cx="1219200" cy="1676400"/>
        </p:xfrm>
        <a:graphic>
          <a:graphicData uri="http://schemas.openxmlformats.org/drawingml/2006/table">
            <a:tbl>
              <a:tblPr/>
              <a:tblGrid>
                <a:gridCol w="1219200"/>
              </a:tblGrid>
              <a:tr h="1676400">
                <a:tc>
                  <a:txBody>
                    <a:bodyPr/>
                    <a:lstStyle>
                      <a:lvl1pPr>
                        <a:spcBef>
                          <a:spcPct val="20000"/>
                        </a:spcBef>
                        <a:defRPr sz="2800">
                          <a:solidFill>
                            <a:schemeClr val="tx1"/>
                          </a:solidFill>
                          <a:latin typeface="Arial" charset="0"/>
                          <a:cs typeface="Arial" charset="0"/>
                        </a:defRPr>
                      </a:lvl1pPr>
                      <a:lvl2pPr>
                        <a:spcBef>
                          <a:spcPct val="20000"/>
                        </a:spcBef>
                        <a:defRPr sz="2400">
                          <a:solidFill>
                            <a:schemeClr val="tx1"/>
                          </a:solidFill>
                          <a:latin typeface="Arial" charset="0"/>
                          <a:cs typeface="Arial" charset="0"/>
                        </a:defRPr>
                      </a:lvl2pPr>
                      <a:lvl3pPr>
                        <a:spcBef>
                          <a:spcPct val="20000"/>
                        </a:spcBef>
                        <a:defRPr sz="2000">
                          <a:solidFill>
                            <a:schemeClr val="tx1"/>
                          </a:solidFill>
                          <a:latin typeface="Arial" charset="0"/>
                          <a:cs typeface="Arial" charset="0"/>
                        </a:defRPr>
                      </a:lvl3pPr>
                      <a:lvl4pPr>
                        <a:spcBef>
                          <a:spcPct val="20000"/>
                        </a:spcBef>
                        <a:defRPr>
                          <a:solidFill>
                            <a:schemeClr val="tx1"/>
                          </a:solidFill>
                          <a:latin typeface="Arial" charset="0"/>
                          <a:cs typeface="Arial" charset="0"/>
                        </a:defRPr>
                      </a:lvl4pPr>
                      <a:lvl5pPr>
                        <a:spcBef>
                          <a:spcPct val="20000"/>
                        </a:spcBef>
                        <a:defRPr>
                          <a:solidFill>
                            <a:schemeClr val="tx1"/>
                          </a:solidFill>
                          <a:latin typeface="Arial" charset="0"/>
                          <a:cs typeface="Arial" charset="0"/>
                        </a:defRPr>
                      </a:lvl5pPr>
                      <a:lvl6pPr fontAlgn="base">
                        <a:spcBef>
                          <a:spcPct val="20000"/>
                        </a:spcBef>
                        <a:spcAft>
                          <a:spcPct val="0"/>
                        </a:spcAft>
                        <a:defRPr>
                          <a:solidFill>
                            <a:schemeClr val="tx1"/>
                          </a:solidFill>
                          <a:latin typeface="Arial" charset="0"/>
                          <a:cs typeface="Arial" charset="0"/>
                        </a:defRPr>
                      </a:lvl6pPr>
                      <a:lvl7pPr fontAlgn="base">
                        <a:spcBef>
                          <a:spcPct val="20000"/>
                        </a:spcBef>
                        <a:spcAft>
                          <a:spcPct val="0"/>
                        </a:spcAft>
                        <a:defRPr>
                          <a:solidFill>
                            <a:schemeClr val="tx1"/>
                          </a:solidFill>
                          <a:latin typeface="Arial" charset="0"/>
                          <a:cs typeface="Arial" charset="0"/>
                        </a:defRPr>
                      </a:lvl7pPr>
                      <a:lvl8pPr fontAlgn="base">
                        <a:spcBef>
                          <a:spcPct val="20000"/>
                        </a:spcBef>
                        <a:spcAft>
                          <a:spcPct val="0"/>
                        </a:spcAft>
                        <a:defRPr>
                          <a:solidFill>
                            <a:schemeClr val="tx1"/>
                          </a:solidFill>
                          <a:latin typeface="Arial" charset="0"/>
                          <a:cs typeface="Arial" charset="0"/>
                        </a:defRPr>
                      </a:lvl8pPr>
                      <a:lvl9pPr fontAlgn="base">
                        <a:spcBef>
                          <a:spcPct val="20000"/>
                        </a:spcBef>
                        <a:spcAft>
                          <a:spcPct val="0"/>
                        </a:spcAft>
                        <a:defRPr>
                          <a:solidFill>
                            <a:schemeClr val="tx1"/>
                          </a:solidFill>
                          <a:latin typeface="Arial" charset="0"/>
                          <a:cs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sr-Latn-RS"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5" name="Rectangle 3"/>
          <p:cNvSpPr>
            <a:spLocks noGrp="1" noChangeArrowheads="1"/>
          </p:cNvSpPr>
          <p:nvPr>
            <p:ph type="body" idx="1"/>
          </p:nvPr>
        </p:nvSpPr>
        <p:spPr>
          <a:xfrm>
            <a:off x="381000" y="590550"/>
            <a:ext cx="8305800" cy="4876800"/>
          </a:xfrm>
        </p:spPr>
        <p:txBody>
          <a:bodyPr/>
          <a:lstStyle/>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pobuđivanjem </a:t>
            </a:r>
            <a:r>
              <a:rPr lang="sr-Latn-CS" altLang="sr-Latn-RS" sz="2000" b="1" dirty="0">
                <a:solidFill>
                  <a:srgbClr val="333333"/>
                </a:solidFill>
                <a:effectLst>
                  <a:outerShdw blurRad="38100" dist="38100" dir="2700000" algn="tl">
                    <a:srgbClr val="000000"/>
                  </a:outerShdw>
                </a:effectLst>
                <a:latin typeface="Times New Roman" pitchFamily="18" charset="0"/>
              </a:rPr>
              <a:t>RR spektara zračenjem </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a:t>
            </a:r>
            <a:r>
              <a:rPr lang="en-U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&lt;</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 500 nm</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takođe se selektivno </a:t>
            </a: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pobuđuju  vibracioni prelazi unutar Soreovog  elektronskog </a:t>
            </a: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prelaza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(i dalje je najdominantniji oblik na </a:t>
            </a:r>
            <a:r>
              <a:rPr lang="en-US" altLang="sr-Latn-RS" sz="2000" b="1" dirty="0">
                <a:solidFill>
                  <a:srgbClr val="333333"/>
                </a:solidFill>
                <a:effectLst>
                  <a:outerShdw blurRad="38100" dist="38100" dir="2700000" algn="tl">
                    <a:srgbClr val="000000"/>
                  </a:outerShdw>
                </a:effectLst>
                <a:latin typeface="Times New Roman" pitchFamily="18" charset="0"/>
              </a:rPr>
              <a:t>~ 1375 cm</a:t>
            </a:r>
            <a:r>
              <a:rPr lang="en-US" altLang="sr-Latn-RS" sz="2000" b="1" baseline="30000" dirty="0">
                <a:solidFill>
                  <a:srgbClr val="333333"/>
                </a:solidFill>
                <a:effectLst>
                  <a:outerShdw blurRad="38100" dist="38100" dir="2700000" algn="tl">
                    <a:srgbClr val="000000"/>
                  </a:outerShdw>
                </a:effectLst>
                <a:latin typeface="Times New Roman" pitchFamily="18" charset="0"/>
              </a:rPr>
              <a:t>-1</a:t>
            </a:r>
            <a:r>
              <a:rPr lang="sr-Latn-CS" altLang="sr-Latn-RS" sz="2000" b="1" dirty="0">
                <a:solidFill>
                  <a:srgbClr val="333333"/>
                </a:solidFill>
                <a:effectLst>
                  <a:outerShdw blurRad="38100" dist="38100" dir="2700000" algn="tl">
                    <a:srgbClr val="000000"/>
                  </a:outerShdw>
                </a:effectLst>
                <a:latin typeface="Times New Roman" pitchFamily="18" charset="0"/>
              </a:rPr>
              <a:t>) ali se moge javiti i </a:t>
            </a:r>
            <a:r>
              <a:rPr lang="sr-Latn-CS" altLang="sr-Latn-RS" sz="2000" b="1" dirty="0" smtClean="0">
                <a:solidFill>
                  <a:srgbClr val="FF0066"/>
                </a:solidFill>
                <a:effectLst>
                  <a:outerShdw blurRad="38100" dist="38100" dir="2700000" algn="tl">
                    <a:srgbClr val="000000"/>
                  </a:outerShdw>
                </a:effectLst>
                <a:latin typeface="Times New Roman" pitchFamily="18" charset="0"/>
              </a:rPr>
              <a:t>trake </a:t>
            </a:r>
            <a:r>
              <a:rPr lang="sr-Latn-CS" altLang="sr-Latn-RS" sz="2000" b="1" dirty="0">
                <a:solidFill>
                  <a:srgbClr val="FF0066"/>
                </a:solidFill>
                <a:effectLst>
                  <a:outerShdw blurRad="38100" dist="38100" dir="2700000" algn="tl">
                    <a:srgbClr val="000000"/>
                  </a:outerShdw>
                </a:effectLst>
                <a:latin typeface="Times New Roman" pitchFamily="18" charset="0"/>
              </a:rPr>
              <a:t>ispod </a:t>
            </a:r>
            <a:r>
              <a:rPr lang="en-US" altLang="sr-Latn-RS" sz="2000" b="1" dirty="0">
                <a:solidFill>
                  <a:srgbClr val="FF0066"/>
                </a:solidFill>
                <a:effectLst>
                  <a:outerShdw blurRad="38100" dist="38100" dir="2700000" algn="tl">
                    <a:srgbClr val="000000"/>
                  </a:outerShdw>
                </a:effectLst>
                <a:latin typeface="Times New Roman" pitchFamily="18" charset="0"/>
              </a:rPr>
              <a:t>750 cm</a:t>
            </a:r>
            <a:r>
              <a:rPr lang="en-US" altLang="sr-Latn-RS" sz="2000" b="1" baseline="30000" dirty="0">
                <a:solidFill>
                  <a:srgbClr val="FF0066"/>
                </a:solidFill>
                <a:effectLst>
                  <a:outerShdw blurRad="38100" dist="38100" dir="2700000" algn="tl">
                    <a:srgbClr val="000000"/>
                  </a:outerShdw>
                </a:effectLst>
                <a:latin typeface="Times New Roman" pitchFamily="18" charset="0"/>
              </a:rPr>
              <a:t>-1</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koje su umerenog intenziteta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ovakvo </a:t>
            </a:r>
            <a:r>
              <a:rPr lang="sr-Latn-CS" altLang="sr-Latn-RS" sz="2000" b="1" dirty="0">
                <a:solidFill>
                  <a:srgbClr val="333333"/>
                </a:solidFill>
                <a:effectLst>
                  <a:outerShdw blurRad="38100" dist="38100" dir="2700000" algn="tl">
                    <a:srgbClr val="000000"/>
                  </a:outerShdw>
                </a:effectLst>
                <a:latin typeface="Times New Roman" pitchFamily="18" charset="0"/>
              </a:rPr>
              <a:t>ponašanje je u potpunoj saglasnosti sa apsorpcionim spektrom u </a:t>
            </a:r>
            <a:r>
              <a:rPr lang="sr-Latn-CS" altLang="sr-Latn-RS" sz="2000" b="1" dirty="0" smtClean="0">
                <a:solidFill>
                  <a:srgbClr val="333333"/>
                </a:solidFill>
                <a:effectLst>
                  <a:outerShdw blurRad="38100" dist="38100" dir="2700000" algn="tl">
                    <a:srgbClr val="000000"/>
                  </a:outerShdw>
                </a:effectLst>
                <a:latin typeface="Times New Roman" pitchFamily="18" charset="0"/>
              </a:rPr>
              <a:t>kome </a:t>
            </a:r>
            <a:r>
              <a:rPr lang="sr-Latn-CS" altLang="sr-Latn-RS" sz="2000" b="1" dirty="0">
                <a:solidFill>
                  <a:srgbClr val="333333"/>
                </a:solidFill>
                <a:effectLst>
                  <a:outerShdw blurRad="38100" dist="38100" dir="2700000" algn="tl">
                    <a:srgbClr val="000000"/>
                  </a:outerShdw>
                </a:effectLst>
                <a:latin typeface="Times New Roman" pitchFamily="18" charset="0"/>
              </a:rPr>
              <a:t>je Soreova traka šira od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trake (Soreova traka ponekada može da </a:t>
            </a: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pokaže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infleksiju na oko </a:t>
            </a:r>
            <a:r>
              <a:rPr lang="en-US" altLang="sr-Latn-RS" sz="2000" b="1" dirty="0">
                <a:solidFill>
                  <a:srgbClr val="333333"/>
                </a:solidFill>
                <a:effectLst>
                  <a:outerShdw blurRad="38100" dist="38100" dir="2700000" algn="tl">
                    <a:srgbClr val="000000"/>
                  </a:outerShdw>
                </a:effectLst>
                <a:latin typeface="Times New Roman" pitchFamily="18" charset="0"/>
              </a:rPr>
              <a:t>13</a:t>
            </a:r>
            <a:r>
              <a:rPr lang="sr-Latn-CS" altLang="sr-Latn-RS" sz="2000" b="1" dirty="0">
                <a:solidFill>
                  <a:srgbClr val="333333"/>
                </a:solidFill>
                <a:effectLst>
                  <a:outerShdw blurRad="38100" dist="38100" dir="2700000" algn="tl">
                    <a:srgbClr val="000000"/>
                  </a:outerShdw>
                </a:effectLst>
                <a:latin typeface="Times New Roman" pitchFamily="18" charset="0"/>
              </a:rPr>
              <a:t>00</a:t>
            </a:r>
            <a:r>
              <a:rPr lang="en-US" altLang="sr-Latn-RS" sz="2000" b="1" dirty="0">
                <a:solidFill>
                  <a:srgbClr val="333333"/>
                </a:solidFill>
                <a:effectLst>
                  <a:outerShdw blurRad="38100" dist="38100" dir="2700000" algn="tl">
                    <a:srgbClr val="000000"/>
                  </a:outerShdw>
                </a:effectLst>
                <a:latin typeface="Times New Roman" pitchFamily="18" charset="0"/>
              </a:rPr>
              <a:t> cm</a:t>
            </a:r>
            <a:r>
              <a:rPr lang="en-US" altLang="sr-Latn-RS" sz="2000" b="1" baseline="30000" dirty="0">
                <a:solidFill>
                  <a:srgbClr val="333333"/>
                </a:solidFill>
                <a:effectLst>
                  <a:outerShdw blurRad="38100" dist="38100" dir="2700000" algn="tl">
                    <a:srgbClr val="000000"/>
                  </a:outerShdw>
                </a:effectLst>
                <a:latin typeface="Times New Roman" pitchFamily="18" charset="0"/>
              </a:rPr>
              <a:t>-1</a:t>
            </a:r>
            <a:r>
              <a:rPr lang="sr-Latn-CS" altLang="sr-Latn-RS" sz="2000" b="1" baseline="30000"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iznad </a:t>
            </a:r>
            <a:r>
              <a:rPr lang="sr-Latn-CS" altLang="sr-Latn-RS" sz="2000" b="1" dirty="0" smtClean="0">
                <a:solidFill>
                  <a:srgbClr val="333333"/>
                </a:solidFill>
                <a:effectLst>
                  <a:outerShdw blurRad="38100" dist="38100" dir="2700000" algn="tl">
                    <a:srgbClr val="000000"/>
                  </a:outerShdw>
                </a:effectLst>
                <a:latin typeface="Times New Roman" pitchFamily="18" charset="0"/>
              </a:rPr>
              <a:t>centra, ta infleksija se </a:t>
            </a:r>
            <a:r>
              <a:rPr lang="sr-Latn-CS" altLang="sr-Latn-RS" sz="2000" b="1" dirty="0" smtClean="0">
                <a:solidFill>
                  <a:srgbClr val="333333"/>
                </a:solidFill>
                <a:effectLst>
                  <a:outerShdw blurRad="38100" dist="38100" dir="2700000" algn="tl">
                    <a:srgbClr val="000000"/>
                  </a:outerShdw>
                </a:effectLst>
                <a:latin typeface="Times New Roman" pitchFamily="18" charset="0"/>
              </a:rPr>
              <a:t>retko  </a:t>
            </a:r>
            <a:r>
              <a:rPr lang="sr-Latn-CS" altLang="sr-Latn-RS" sz="2000" b="1" dirty="0">
                <a:solidFill>
                  <a:srgbClr val="333333"/>
                </a:solidFill>
                <a:effectLst>
                  <a:outerShdw blurRad="38100" dist="38100" dir="2700000" algn="tl">
                    <a:srgbClr val="000000"/>
                  </a:outerShdw>
                </a:effectLst>
                <a:latin typeface="Times New Roman" pitchFamily="18" charset="0"/>
              </a:rPr>
              <a:t>manifestuje kao odvojena traka)</a:t>
            </a:r>
          </a:p>
          <a:p>
            <a:pPr>
              <a:lnSpc>
                <a:spcPct val="80000"/>
              </a:lnSpc>
              <a:buFont typeface="Wingdings" panose="05000000000000000000" pitchFamily="2" charset="2"/>
              <a:buChar char="Ø"/>
            </a:pPr>
            <a:endParaRPr lang="sr-Latn-CS" altLang="sr-Latn-RS" sz="2000" b="1" baseline="30000"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oblici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vibracija sa trakama </a:t>
            </a:r>
            <a:r>
              <a:rPr lang="sr-Latn-CS" altLang="sr-Latn-RS" sz="2000" b="1" dirty="0">
                <a:solidFill>
                  <a:srgbClr val="333333"/>
                </a:solidFill>
                <a:effectLst>
                  <a:outerShdw blurRad="38100" dist="38100" dir="2700000" algn="tl">
                    <a:srgbClr val="000000"/>
                  </a:outerShdw>
                </a:effectLst>
                <a:latin typeface="Times New Roman" pitchFamily="18" charset="0"/>
              </a:rPr>
              <a:t>ispod </a:t>
            </a:r>
            <a:r>
              <a:rPr lang="en-US" altLang="sr-Latn-RS" sz="2000" b="1" dirty="0">
                <a:solidFill>
                  <a:srgbClr val="333333"/>
                </a:solidFill>
                <a:effectLst>
                  <a:outerShdw blurRad="38100" dist="38100" dir="2700000" algn="tl">
                    <a:srgbClr val="000000"/>
                  </a:outerShdw>
                </a:effectLst>
                <a:latin typeface="Times New Roman" pitchFamily="18" charset="0"/>
              </a:rPr>
              <a:t>750 cm</a:t>
            </a:r>
            <a:r>
              <a:rPr lang="en-US" altLang="sr-Latn-RS" sz="2000" b="1" baseline="30000" dirty="0">
                <a:solidFill>
                  <a:srgbClr val="333333"/>
                </a:solidFill>
                <a:effectLst>
                  <a:outerShdw blurRad="38100" dist="38100" dir="2700000" algn="tl">
                    <a:srgbClr val="000000"/>
                  </a:outerShdw>
                </a:effectLst>
                <a:latin typeface="Times New Roman" pitchFamily="18" charset="0"/>
              </a:rPr>
              <a:t>-1</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odgovaraju </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Fe-N istežućim </a:t>
            </a:r>
            <a:r>
              <a:rPr lang="sr-Latn-CS" altLang="sr-Latn-RS" sz="2000" b="1" dirty="0" smtClean="0">
                <a:solidFill>
                  <a:srgbClr val="FF0066"/>
                </a:solidFill>
                <a:effectLst>
                  <a:outerShdw blurRad="38100" dist="38100" dir="2700000" algn="tl">
                    <a:srgbClr val="000000"/>
                  </a:outerShdw>
                </a:effectLst>
                <a:latin typeface="Times New Roman" pitchFamily="18" charset="0"/>
                <a:sym typeface="Symbol" pitchFamily="18" charset="2"/>
              </a:rPr>
              <a:t>  </a:t>
            </a:r>
            <a:r>
              <a:rPr lang="sr-Latn-CS" altLang="sr-Latn-RS" sz="2000" b="1" dirty="0">
                <a:solidFill>
                  <a:srgbClr val="FF0066"/>
                </a:solidFill>
                <a:effectLst>
                  <a:outerShdw blurRad="38100" dist="38100" dir="2700000" algn="tl">
                    <a:srgbClr val="000000"/>
                  </a:outerShdw>
                </a:effectLst>
                <a:latin typeface="Times New Roman" pitchFamily="18" charset="0"/>
                <a:sym typeface="Symbol" pitchFamily="18" charset="2"/>
              </a:rPr>
              <a:t>oblicima u ravni</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 (osetljivi su na izmeštanje Fe atoma izvan ravni </a:t>
            </a:r>
            <a:r>
              <a:rPr lang="sr-Latn-CS" altLang="sr-Latn-RS" sz="2000" b="1" dirty="0" smtClean="0">
                <a:solidFill>
                  <a:srgbClr val="333333"/>
                </a:solidFill>
                <a:effectLst>
                  <a:outerShdw blurRad="38100" dist="38100" dir="2700000" algn="tl">
                    <a:srgbClr val="000000"/>
                  </a:outerShdw>
                </a:effectLst>
                <a:latin typeface="Times New Roman" pitchFamily="18" charset="0"/>
                <a:sym typeface="Symbol" pitchFamily="18" charset="2"/>
              </a:rPr>
              <a:t>prstena u </a:t>
            </a:r>
            <a:r>
              <a:rPr lang="sr-Latn-CS"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VS kompleksima)</a:t>
            </a:r>
          </a:p>
          <a:p>
            <a:pPr>
              <a:lnSpc>
                <a:spcPct val="80000"/>
              </a:lnSpc>
              <a:buFontTx/>
              <a:buNone/>
            </a:pPr>
            <a:endParaRPr lang="en-US" altLang="sr-Latn-RS" sz="2000" dirty="0">
              <a:sym typeface="Symbol" pitchFamily="18" charset="2"/>
            </a:endParaRPr>
          </a:p>
          <a:p>
            <a:pPr>
              <a:lnSpc>
                <a:spcPct val="80000"/>
              </a:lnSpc>
            </a:pPr>
            <a:endParaRPr lang="sr-Latn-CS" altLang="sr-Latn-RS" sz="2000" dirty="0"/>
          </a:p>
          <a:p>
            <a:pPr>
              <a:lnSpc>
                <a:spcPct val="80000"/>
              </a:lnSpc>
            </a:pPr>
            <a:endParaRPr lang="sr-Latn-CS" altLang="sr-Latn-RS" sz="2000" dirty="0"/>
          </a:p>
          <a:p>
            <a:pPr>
              <a:lnSpc>
                <a:spcPct val="80000"/>
              </a:lnSpc>
            </a:pPr>
            <a:endParaRPr lang="en-US" altLang="sr-Latn-RS" sz="2000" dirty="0"/>
          </a:p>
        </p:txBody>
      </p:sp>
      <p:pic>
        <p:nvPicPr>
          <p:cNvPr id="95539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4267200"/>
            <a:ext cx="3443288" cy="24003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55404" name="Line 12"/>
          <p:cNvSpPr>
            <a:spLocks noChangeShapeType="1"/>
          </p:cNvSpPr>
          <p:nvPr/>
        </p:nvSpPr>
        <p:spPr bwMode="auto">
          <a:xfrm>
            <a:off x="4724400" y="2743200"/>
            <a:ext cx="1295400" cy="2590800"/>
          </a:xfrm>
          <a:prstGeom prst="line">
            <a:avLst/>
          </a:prstGeom>
          <a:noFill/>
          <a:ln w="19050" cap="rnd">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955406" name="Oval 14"/>
          <p:cNvSpPr>
            <a:spLocks noChangeArrowheads="1"/>
          </p:cNvSpPr>
          <p:nvPr/>
        </p:nvSpPr>
        <p:spPr bwMode="auto">
          <a:xfrm>
            <a:off x="4572000" y="6096000"/>
            <a:ext cx="2286000" cy="5334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pic>
        <p:nvPicPr>
          <p:cNvPr id="955410"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4572000"/>
            <a:ext cx="2057400" cy="20574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55420" name="Oval 28"/>
          <p:cNvSpPr>
            <a:spLocks noChangeArrowheads="1"/>
          </p:cNvSpPr>
          <p:nvPr/>
        </p:nvSpPr>
        <p:spPr bwMode="auto">
          <a:xfrm>
            <a:off x="2057400" y="5334000"/>
            <a:ext cx="685800" cy="609600"/>
          </a:xfrm>
          <a:prstGeom prst="ellipse">
            <a:avLst/>
          </a:prstGeom>
          <a:noFill/>
          <a:ln w="19050">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739330" name="Rectangle 2"/>
          <p:cNvSpPr>
            <a:spLocks noGrp="1" noChangeArrowheads="1"/>
          </p:cNvSpPr>
          <p:nvPr>
            <p:ph type="body" sz="half" idx="1"/>
          </p:nvPr>
        </p:nvSpPr>
        <p:spPr>
          <a:xfrm>
            <a:off x="228600" y="304800"/>
            <a:ext cx="8686800" cy="5821363"/>
          </a:xfrm>
        </p:spPr>
        <p:txBody>
          <a:bodyPr/>
          <a:lstStyle/>
          <a:p>
            <a:pPr marL="0" indent="0">
              <a:lnSpc>
                <a:spcPct val="90000"/>
              </a:lnSpc>
              <a:buFontTx/>
              <a:buNone/>
            </a:pPr>
            <a:r>
              <a:rPr lang="pl-PL" altLang="sr-Latn-RS" sz="2400" b="1" dirty="0">
                <a:solidFill>
                  <a:srgbClr val="333333"/>
                </a:solidFill>
                <a:effectLst>
                  <a:outerShdw blurRad="38100" dist="38100" dir="2700000" algn="tl">
                    <a:srgbClr val="C0C0C0"/>
                  </a:outerShdw>
                </a:effectLst>
                <a:latin typeface="Times New Roman" pitchFamily="18" charset="0"/>
              </a:rPr>
              <a:t>b)</a:t>
            </a:r>
            <a:r>
              <a:rPr lang="pl-PL" altLang="sr-Latn-RS" sz="2400" b="1" u="sng" dirty="0">
                <a:solidFill>
                  <a:srgbClr val="333333"/>
                </a:solidFill>
                <a:effectLst>
                  <a:outerShdw blurRad="38100" dist="38100" dir="2700000" algn="tl">
                    <a:srgbClr val="C0C0C0"/>
                  </a:outerShdw>
                </a:effectLst>
                <a:latin typeface="Times New Roman" pitchFamily="18" charset="0"/>
              </a:rPr>
              <a:t> Pobuđivanje RR spektara u </a:t>
            </a:r>
            <a:r>
              <a:rPr lang="pl-PL" altLang="sr-Latn-RS" sz="2400" b="1" u="sng" dirty="0">
                <a:solidFill>
                  <a:srgbClr val="333333"/>
                </a:solidFill>
                <a:effectLst>
                  <a:outerShdw blurRad="38100" dist="38100" dir="2700000" algn="tl">
                    <a:srgbClr val="C0C0C0"/>
                  </a:outerShdw>
                </a:effectLst>
                <a:latin typeface="Times New Roman" pitchFamily="18" charset="0"/>
                <a:sym typeface="Symbol" pitchFamily="18" charset="2"/>
              </a:rPr>
              <a:t>-</a:t>
            </a:r>
            <a:r>
              <a:rPr lang="pl-PL" altLang="sr-Latn-RS" sz="2400" b="1" u="sng" dirty="0">
                <a:solidFill>
                  <a:srgbClr val="333333"/>
                </a:solidFill>
                <a:effectLst>
                  <a:outerShdw blurRad="38100" dist="38100" dir="2700000" algn="tl">
                    <a:srgbClr val="C0C0C0"/>
                  </a:outerShdw>
                </a:effectLst>
                <a:latin typeface="Times New Roman" pitchFamily="18" charset="0"/>
              </a:rPr>
              <a:t> oblasti</a:t>
            </a:r>
          </a:p>
          <a:p>
            <a:pPr marL="0" indent="0">
              <a:lnSpc>
                <a:spcPct val="90000"/>
              </a:lnSpc>
              <a:buFontTx/>
              <a:buNone/>
            </a:pPr>
            <a:endParaRPr lang="pl-PL" altLang="sr-Latn-RS" sz="2400" b="1" u="sng" dirty="0">
              <a:solidFill>
                <a:srgbClr val="333333"/>
              </a:solidFill>
              <a:effectLst>
                <a:outerShdw blurRad="38100" dist="38100" dir="2700000" algn="tl">
                  <a:srgbClr val="C0C0C0"/>
                </a:outerShdw>
              </a:effectLst>
              <a:latin typeface="Times New Roman" pitchFamily="18" charset="0"/>
            </a:endParaRPr>
          </a:p>
          <a:p>
            <a:pPr>
              <a:lnSpc>
                <a:spcPct val="9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C0C0C0"/>
                  </a:outerShdw>
                </a:effectLst>
                <a:latin typeface="Times New Roman" pitchFamily="18" charset="0"/>
              </a:rPr>
              <a:t>pobuđivanjem </a:t>
            </a:r>
            <a:r>
              <a:rPr lang="pl-PL" altLang="sr-Latn-RS" sz="1800" b="1" dirty="0">
                <a:solidFill>
                  <a:srgbClr val="333333"/>
                </a:solidFill>
                <a:effectLst>
                  <a:outerShdw blurRad="38100" dist="38100" dir="2700000" algn="tl">
                    <a:srgbClr val="C0C0C0"/>
                  </a:outerShdw>
                </a:effectLst>
                <a:latin typeface="Times New Roman" pitchFamily="18" charset="0"/>
              </a:rPr>
              <a:t>RR spektara u oblasti </a:t>
            </a:r>
            <a:r>
              <a:rPr lang="sr-Latn-CS" altLang="sr-Latn-RS" sz="1800" b="1" dirty="0">
                <a:solidFill>
                  <a:srgbClr val="333333"/>
                </a:solidFill>
                <a:effectLst>
                  <a:outerShdw blurRad="38100" dist="38100" dir="2700000" algn="tl">
                    <a:srgbClr val="C0C0C0"/>
                  </a:outerShdw>
                </a:effectLst>
                <a:latin typeface="Times New Roman" pitchFamily="18" charset="0"/>
                <a:sym typeface="Symbol" pitchFamily="18" charset="2"/>
              </a:rPr>
              <a:t> i </a:t>
            </a:r>
            <a:r>
              <a:rPr lang="el-GR" altLang="sr-Latn-RS" sz="1800" b="1" dirty="0">
                <a:solidFill>
                  <a:srgbClr val="333333"/>
                </a:solidFill>
                <a:effectLst>
                  <a:outerShdw blurRad="38100" dist="38100" dir="2700000" algn="tl">
                    <a:srgbClr val="C0C0C0"/>
                  </a:outerShdw>
                </a:effectLst>
                <a:latin typeface="Times New Roman" pitchFamily="18" charset="0"/>
                <a:cs typeface="Times New Roman" pitchFamily="18" charset="0"/>
                <a:sym typeface="Symbol" pitchFamily="18" charset="2"/>
              </a:rPr>
              <a:t>β</a:t>
            </a:r>
            <a:r>
              <a:rPr lang="sr-Latn-CS" altLang="sr-Latn-RS" sz="1800" b="1" dirty="0">
                <a:solidFill>
                  <a:srgbClr val="333333"/>
                </a:solidFill>
                <a:effectLst>
                  <a:outerShdw blurRad="38100" dist="38100" dir="2700000" algn="tl">
                    <a:srgbClr val="C0C0C0"/>
                  </a:outerShdw>
                </a:effectLst>
                <a:latin typeface="Times New Roman" pitchFamily="18" charset="0"/>
                <a:sym typeface="Symbol" pitchFamily="18" charset="2"/>
              </a:rPr>
              <a:t> </a:t>
            </a:r>
            <a:r>
              <a:rPr lang="pl-PL" altLang="sr-Latn-RS" sz="1800" b="1" dirty="0">
                <a:solidFill>
                  <a:srgbClr val="333333"/>
                </a:solidFill>
                <a:effectLst>
                  <a:outerShdw blurRad="38100" dist="38100" dir="2700000" algn="tl">
                    <a:srgbClr val="C0C0C0"/>
                  </a:outerShdw>
                </a:effectLst>
                <a:latin typeface="Times New Roman" pitchFamily="18" charset="0"/>
              </a:rPr>
              <a:t> trake </a:t>
            </a:r>
            <a:r>
              <a:rPr lang="pl-PL" altLang="sr-Latn-RS" sz="1800" b="1" dirty="0">
                <a:solidFill>
                  <a:srgbClr val="FF0066"/>
                </a:solidFill>
                <a:effectLst>
                  <a:outerShdw blurRad="38100" dist="38100" dir="2700000" algn="tl">
                    <a:srgbClr val="C0C0C0"/>
                  </a:outerShdw>
                </a:effectLst>
                <a:latin typeface="Times New Roman" pitchFamily="18" charset="0"/>
              </a:rPr>
              <a:t>(</a:t>
            </a:r>
            <a:r>
              <a:rPr lang="en-US" altLang="sr-Latn-RS" sz="1800" b="1" dirty="0">
                <a:solidFill>
                  <a:srgbClr val="FF0066"/>
                </a:solidFill>
                <a:effectLst>
                  <a:outerShdw blurRad="38100" dist="38100" dir="2700000" algn="tl">
                    <a:srgbClr val="C0C0C0"/>
                  </a:outerShdw>
                </a:effectLst>
                <a:latin typeface="Times New Roman" pitchFamily="18" charset="0"/>
                <a:cs typeface="Times New Roman" pitchFamily="18" charset="0"/>
              </a:rPr>
              <a:t>&gt;</a:t>
            </a:r>
            <a:r>
              <a:rPr lang="sr-Latn-CS" altLang="sr-Latn-RS" sz="1800" b="1" dirty="0">
                <a:solidFill>
                  <a:srgbClr val="FF0066"/>
                </a:solidFill>
                <a:effectLst>
                  <a:outerShdw blurRad="38100" dist="38100" dir="2700000" algn="tl">
                    <a:srgbClr val="C0C0C0"/>
                  </a:outerShdw>
                </a:effectLst>
                <a:latin typeface="Times New Roman" pitchFamily="18" charset="0"/>
                <a:cs typeface="Times New Roman" pitchFamily="18" charset="0"/>
              </a:rPr>
              <a:t> 500 nm)</a:t>
            </a:r>
            <a:r>
              <a:rPr lang="sr-Latn-CS" altLang="sr-Latn-RS" sz="1800" b="1" dirty="0">
                <a:solidFill>
                  <a:srgbClr val="333333"/>
                </a:solidFill>
                <a:effectLst>
                  <a:outerShdw blurRad="38100" dist="38100" dir="2700000" algn="tl">
                    <a:srgbClr val="C0C0C0"/>
                  </a:outerShdw>
                </a:effectLst>
                <a:latin typeface="Times New Roman" pitchFamily="18" charset="0"/>
                <a:cs typeface="Times New Roman" pitchFamily="18" charset="0"/>
              </a:rPr>
              <a:t>  moglo bi se takođe </a:t>
            </a:r>
            <a:r>
              <a:rPr lang="sr-Latn-CS" altLang="sr-Latn-RS" sz="1800" b="1" dirty="0" smtClean="0">
                <a:solidFill>
                  <a:srgbClr val="333333"/>
                </a:solidFill>
                <a:effectLst>
                  <a:outerShdw blurRad="38100" dist="38100" dir="2700000" algn="tl">
                    <a:srgbClr val="C0C0C0"/>
                  </a:outerShdw>
                </a:effectLst>
                <a:latin typeface="Times New Roman" pitchFamily="18" charset="0"/>
                <a:cs typeface="Times New Roman" pitchFamily="18" charset="0"/>
              </a:rPr>
              <a:t>  </a:t>
            </a:r>
            <a:r>
              <a:rPr lang="sr-Latn-CS" altLang="sr-Latn-RS" sz="1800" b="1" dirty="0">
                <a:solidFill>
                  <a:srgbClr val="333333"/>
                </a:solidFill>
                <a:effectLst>
                  <a:outerShdw blurRad="38100" dist="38100" dir="2700000" algn="tl">
                    <a:srgbClr val="C0C0C0"/>
                  </a:outerShdw>
                </a:effectLst>
                <a:latin typeface="Times New Roman" pitchFamily="18" charset="0"/>
                <a:cs typeface="Times New Roman" pitchFamily="18" charset="0"/>
              </a:rPr>
              <a:t>očekivati  pojačanje intenziteta  simetričnih oblika vibracija (pojačanje faktorom </a:t>
            </a:r>
            <a:r>
              <a:rPr lang="sr-Latn-CS" altLang="sr-Latn-RS" sz="1800" b="1" dirty="0" smtClean="0">
                <a:solidFill>
                  <a:srgbClr val="333333"/>
                </a:solidFill>
                <a:effectLst>
                  <a:outerShdw blurRad="38100" dist="38100" dir="2700000" algn="tl">
                    <a:srgbClr val="C0C0C0"/>
                  </a:outerShdw>
                </a:effectLst>
                <a:latin typeface="Times New Roman" pitchFamily="18" charset="0"/>
                <a:cs typeface="Times New Roman" pitchFamily="18" charset="0"/>
              </a:rPr>
              <a:t>  </a:t>
            </a:r>
            <a:r>
              <a:rPr lang="sr-Latn-CS" altLang="sr-Latn-RS" sz="1800" b="1" dirty="0">
                <a:solidFill>
                  <a:srgbClr val="333333"/>
                </a:solidFill>
                <a:effectLst>
                  <a:outerShdw blurRad="38100" dist="38100" dir="2700000" algn="tl">
                    <a:srgbClr val="C0C0C0"/>
                  </a:outerShdw>
                </a:effectLst>
                <a:latin typeface="Times New Roman" pitchFamily="18" charset="0"/>
                <a:cs typeface="Times New Roman" pitchFamily="18" charset="0"/>
              </a:rPr>
              <a:t>A) ali se ti oblici u RR spektru ne vide jer su jako malog intenziteta </a:t>
            </a:r>
            <a:r>
              <a:rPr lang="sr-Latn-CS" altLang="sr-Latn-RS" sz="1800" b="1" dirty="0" smtClean="0">
                <a:solidFill>
                  <a:srgbClr val="333333"/>
                </a:solidFill>
                <a:effectLst>
                  <a:outerShdw blurRad="38100" dist="38100" dir="2700000" algn="tl">
                    <a:srgbClr val="C0C0C0"/>
                  </a:outerShdw>
                </a:effectLst>
                <a:latin typeface="Times New Roman" pitchFamily="18" charset="0"/>
                <a:cs typeface="Times New Roman" pitchFamily="18" charset="0"/>
              </a:rPr>
              <a:t>  </a:t>
            </a:r>
            <a:r>
              <a:rPr lang="sr-Latn-CS" altLang="sr-Latn-RS" sz="1800" b="1" dirty="0">
                <a:solidFill>
                  <a:srgbClr val="333333"/>
                </a:solidFill>
                <a:effectLst>
                  <a:outerShdw blurRad="38100" dist="38100" dir="2700000" algn="tl">
                    <a:srgbClr val="C0C0C0"/>
                  </a:outerShdw>
                </a:effectLst>
                <a:latin typeface="Times New Roman" pitchFamily="18" charset="0"/>
                <a:cs typeface="Times New Roman" pitchFamily="18" charset="0"/>
              </a:rPr>
              <a:t>(kao i sama </a:t>
            </a:r>
            <a:r>
              <a:rPr lang="pl-PL" altLang="sr-Latn-RS" sz="1800" b="1" dirty="0">
                <a:solidFill>
                  <a:srgbClr val="333333"/>
                </a:solidFill>
                <a:effectLst>
                  <a:outerShdw blurRad="38100" dist="38100" dir="2700000" algn="tl">
                    <a:srgbClr val="C0C0C0"/>
                  </a:outerShdw>
                </a:effectLst>
                <a:latin typeface="Times New Roman" pitchFamily="18" charset="0"/>
                <a:sym typeface="Symbol" pitchFamily="18" charset="2"/>
              </a:rPr>
              <a:t> traka)*</a:t>
            </a:r>
          </a:p>
          <a:p>
            <a:pPr marL="0" indent="0">
              <a:lnSpc>
                <a:spcPct val="90000"/>
              </a:lnSpc>
              <a:buNone/>
            </a:pPr>
            <a:endParaRPr lang="sr-Latn-CS" altLang="sr-Latn-RS" sz="1800" b="1" dirty="0">
              <a:solidFill>
                <a:srgbClr val="333333"/>
              </a:solidFill>
              <a:effectLst>
                <a:outerShdw blurRad="38100" dist="38100" dir="2700000" algn="tl">
                  <a:srgbClr val="C0C0C0"/>
                </a:outerShdw>
              </a:effectLst>
              <a:latin typeface="Times New Roman" pitchFamily="18" charset="0"/>
              <a:cs typeface="Times New Roman" pitchFamily="18" charset="0"/>
            </a:endParaRPr>
          </a:p>
          <a:p>
            <a:pPr>
              <a:lnSpc>
                <a:spcPct val="9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C0C0C0"/>
                  </a:outerShdw>
                </a:effectLst>
                <a:latin typeface="Times New Roman" pitchFamily="18" charset="0"/>
              </a:rPr>
              <a:t>pobuđivanjem </a:t>
            </a:r>
            <a:r>
              <a:rPr lang="pl-PL" altLang="sr-Latn-RS" sz="1800" b="1" dirty="0">
                <a:solidFill>
                  <a:srgbClr val="333333"/>
                </a:solidFill>
                <a:effectLst>
                  <a:outerShdw blurRad="38100" dist="38100" dir="2700000" algn="tl">
                    <a:srgbClr val="C0C0C0"/>
                  </a:outerShdw>
                </a:effectLst>
                <a:latin typeface="Times New Roman" pitchFamily="18" charset="0"/>
              </a:rPr>
              <a:t>RR spektara u oblasti </a:t>
            </a:r>
            <a:r>
              <a:rPr lang="sr-Latn-CS" altLang="sr-Latn-RS" sz="1800" b="1" dirty="0">
                <a:solidFill>
                  <a:srgbClr val="333333"/>
                </a:solidFill>
                <a:effectLst>
                  <a:outerShdw blurRad="38100" dist="38100" dir="2700000" algn="tl">
                    <a:srgbClr val="C0C0C0"/>
                  </a:outerShdw>
                </a:effectLst>
                <a:latin typeface="Times New Roman" pitchFamily="18" charset="0"/>
                <a:sym typeface="Symbol" pitchFamily="18" charset="2"/>
              </a:rPr>
              <a:t> i </a:t>
            </a:r>
            <a:r>
              <a:rPr lang="el-GR" altLang="sr-Latn-RS" sz="1800" b="1" dirty="0">
                <a:solidFill>
                  <a:srgbClr val="333333"/>
                </a:solidFill>
                <a:effectLst>
                  <a:outerShdw blurRad="38100" dist="38100" dir="2700000" algn="tl">
                    <a:srgbClr val="C0C0C0"/>
                  </a:outerShdw>
                </a:effectLst>
                <a:latin typeface="Times New Roman" pitchFamily="18" charset="0"/>
                <a:cs typeface="Times New Roman" pitchFamily="18" charset="0"/>
                <a:sym typeface="Symbol" pitchFamily="18" charset="2"/>
              </a:rPr>
              <a:t>β</a:t>
            </a:r>
            <a:r>
              <a:rPr lang="sr-Latn-CS" altLang="sr-Latn-RS" sz="1800" b="1" dirty="0">
                <a:solidFill>
                  <a:srgbClr val="333333"/>
                </a:solidFill>
                <a:effectLst>
                  <a:outerShdw blurRad="38100" dist="38100" dir="2700000" algn="tl">
                    <a:srgbClr val="C0C0C0"/>
                  </a:outerShdw>
                </a:effectLst>
                <a:latin typeface="Times New Roman" pitchFamily="18" charset="0"/>
                <a:sym typeface="Symbol" pitchFamily="18" charset="2"/>
              </a:rPr>
              <a:t> </a:t>
            </a:r>
            <a:r>
              <a:rPr lang="pl-PL" altLang="sr-Latn-RS" sz="1800" b="1" dirty="0">
                <a:solidFill>
                  <a:srgbClr val="333333"/>
                </a:solidFill>
                <a:effectLst>
                  <a:outerShdw blurRad="38100" dist="38100" dir="2700000" algn="tl">
                    <a:srgbClr val="C0C0C0"/>
                  </a:outerShdw>
                </a:effectLst>
                <a:latin typeface="Times New Roman" pitchFamily="18" charset="0"/>
              </a:rPr>
              <a:t>trake rezonantno će biti  pojačane </a:t>
            </a:r>
            <a:r>
              <a:rPr lang="pl-PL" altLang="sr-Latn-RS" sz="1800" b="1" dirty="0" smtClean="0">
                <a:solidFill>
                  <a:srgbClr val="FF0066"/>
                </a:solidFill>
                <a:effectLst>
                  <a:outerShdw blurRad="38100" dist="38100" dir="2700000" algn="tl">
                    <a:srgbClr val="C0C0C0"/>
                  </a:outerShdw>
                </a:effectLst>
                <a:latin typeface="Times New Roman" pitchFamily="18" charset="0"/>
              </a:rPr>
              <a:t>trake </a:t>
            </a:r>
            <a:r>
              <a:rPr lang="pl-PL" altLang="sr-Latn-RS" sz="1800" b="1" dirty="0">
                <a:solidFill>
                  <a:srgbClr val="FF0066"/>
                </a:solidFill>
                <a:effectLst>
                  <a:outerShdw blurRad="38100" dist="38100" dir="2700000" algn="tl">
                    <a:srgbClr val="C0C0C0"/>
                  </a:outerShdw>
                </a:effectLst>
                <a:latin typeface="Times New Roman" pitchFamily="18" charset="0"/>
              </a:rPr>
              <a:t>nesimetričnih oblika vibracija</a:t>
            </a:r>
            <a:r>
              <a:rPr lang="pl-PL" altLang="sr-Latn-RS" sz="1800" b="1" dirty="0">
                <a:solidFill>
                  <a:srgbClr val="333333"/>
                </a:solidFill>
                <a:effectLst>
                  <a:outerShdw blurRad="38100" dist="38100" dir="2700000" algn="tl">
                    <a:srgbClr val="C0C0C0"/>
                  </a:outerShdw>
                </a:effectLst>
                <a:latin typeface="Times New Roman" pitchFamily="18" charset="0"/>
              </a:rPr>
              <a:t> (onih koji se  pojačavaju </a:t>
            </a:r>
            <a:r>
              <a:rPr lang="sr-Latn-CS" altLang="sr-Latn-RS" sz="1800" b="1" dirty="0">
                <a:solidFill>
                  <a:srgbClr val="333333"/>
                </a:solidFill>
                <a:effectLst>
                  <a:outerShdw blurRad="38100" dist="38100" dir="2700000" algn="tl">
                    <a:srgbClr val="C0C0C0"/>
                  </a:outerShdw>
                </a:effectLst>
                <a:latin typeface="Times New Roman" pitchFamily="18" charset="0"/>
                <a:cs typeface="Times New Roman" pitchFamily="18" charset="0"/>
              </a:rPr>
              <a:t>faktorom</a:t>
            </a:r>
            <a:r>
              <a:rPr lang="pl-PL" altLang="sr-Latn-RS" sz="1800" b="1" dirty="0">
                <a:solidFill>
                  <a:srgbClr val="333333"/>
                </a:solidFill>
                <a:effectLst>
                  <a:outerShdw blurRad="38100" dist="38100" dir="2700000" algn="tl">
                    <a:srgbClr val="C0C0C0"/>
                  </a:outerShdw>
                </a:effectLst>
                <a:latin typeface="Times New Roman" pitchFamily="18" charset="0"/>
              </a:rPr>
              <a:t> B)</a:t>
            </a:r>
          </a:p>
          <a:p>
            <a:pPr marL="0" indent="0">
              <a:lnSpc>
                <a:spcPct val="90000"/>
              </a:lnSpc>
              <a:buNone/>
            </a:pPr>
            <a:endParaRPr lang="pl-PL" altLang="sr-Latn-RS" sz="1800" b="1" dirty="0">
              <a:solidFill>
                <a:srgbClr val="333333"/>
              </a:solidFill>
              <a:effectLst>
                <a:outerShdw blurRad="38100" dist="38100" dir="2700000" algn="tl">
                  <a:srgbClr val="C0C0C0"/>
                </a:outerShdw>
              </a:effectLst>
              <a:latin typeface="Times New Roman" pitchFamily="18" charset="0"/>
            </a:endParaRPr>
          </a:p>
          <a:p>
            <a:pPr>
              <a:lnSpc>
                <a:spcPct val="9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C0C0C0"/>
                  </a:outerShdw>
                </a:effectLst>
                <a:latin typeface="Times New Roman" pitchFamily="18" charset="0"/>
              </a:rPr>
              <a:t> </a:t>
            </a:r>
            <a:r>
              <a:rPr lang="pl-PL" altLang="sr-Latn-RS" sz="1800" b="1" dirty="0">
                <a:solidFill>
                  <a:srgbClr val="333333"/>
                </a:solidFill>
                <a:effectLst>
                  <a:outerShdw blurRad="38100" dist="38100" dir="2700000" algn="tl">
                    <a:srgbClr val="C0C0C0"/>
                  </a:outerShdw>
                </a:effectLst>
                <a:latin typeface="Times New Roman" pitchFamily="18" charset="0"/>
              </a:rPr>
              <a:t>takve trake su ili  depolarizovane (</a:t>
            </a:r>
            <a:r>
              <a:rPr lang="pl-PL" altLang="sr-Latn-RS" sz="1800" b="1" dirty="0">
                <a:solidFill>
                  <a:srgbClr val="333333"/>
                </a:solidFill>
                <a:effectLst>
                  <a:outerShdw blurRad="38100" dist="38100" dir="2700000" algn="tl">
                    <a:srgbClr val="C0C0C0"/>
                  </a:outerShdw>
                </a:effectLst>
                <a:latin typeface="Times New Roman" pitchFamily="18" charset="0"/>
                <a:sym typeface="Symbol" pitchFamily="18" charset="2"/>
              </a:rPr>
              <a:t></a:t>
            </a:r>
            <a:r>
              <a:rPr lang="pl-PL" altLang="sr-Latn-RS" sz="1800" b="1" dirty="0">
                <a:solidFill>
                  <a:srgbClr val="333333"/>
                </a:solidFill>
                <a:effectLst>
                  <a:outerShdw blurRad="38100" dist="38100" dir="2700000" algn="tl">
                    <a:srgbClr val="C0C0C0"/>
                  </a:outerShdw>
                </a:effectLst>
                <a:latin typeface="Times New Roman" pitchFamily="18" charset="0"/>
              </a:rPr>
              <a:t> = 0,75) ili anomalno polarizovane  (</a:t>
            </a:r>
            <a:r>
              <a:rPr lang="pl-PL" altLang="sr-Latn-RS" sz="1800" b="1" dirty="0">
                <a:solidFill>
                  <a:srgbClr val="333333"/>
                </a:solidFill>
                <a:effectLst>
                  <a:outerShdw blurRad="38100" dist="38100" dir="2700000" algn="tl">
                    <a:srgbClr val="C0C0C0"/>
                  </a:outerShdw>
                </a:effectLst>
                <a:latin typeface="Times New Roman" pitchFamily="18" charset="0"/>
                <a:sym typeface="Symbol" pitchFamily="18" charset="2"/>
              </a:rPr>
              <a:t></a:t>
            </a:r>
            <a:r>
              <a:rPr lang="pl-PL" altLang="sr-Latn-RS" sz="1800" b="1" dirty="0">
                <a:solidFill>
                  <a:srgbClr val="333333"/>
                </a:solidFill>
                <a:effectLst>
                  <a:outerShdw blurRad="38100" dist="38100" dir="2700000" algn="tl">
                    <a:srgbClr val="C0C0C0"/>
                  </a:outerShdw>
                </a:effectLst>
                <a:latin typeface="Times New Roman" pitchFamily="18" charset="0"/>
              </a:rPr>
              <a:t> &gt; 0,75) </a:t>
            </a:r>
          </a:p>
          <a:p>
            <a:pPr marL="0" indent="0">
              <a:lnSpc>
                <a:spcPct val="90000"/>
              </a:lnSpc>
              <a:buNone/>
            </a:pPr>
            <a:endParaRPr lang="pl-PL" altLang="sr-Latn-RS" sz="1800" b="1" dirty="0">
              <a:solidFill>
                <a:srgbClr val="333333"/>
              </a:solidFill>
              <a:effectLst>
                <a:outerShdw blurRad="38100" dist="38100" dir="2700000" algn="tl">
                  <a:srgbClr val="C0C0C0"/>
                </a:outerShdw>
              </a:effectLst>
              <a:latin typeface="Times New Roman" pitchFamily="18" charset="0"/>
            </a:endParaRPr>
          </a:p>
          <a:p>
            <a:pPr>
              <a:lnSpc>
                <a:spcPct val="9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C0C0C0"/>
                  </a:outerShdw>
                </a:effectLst>
                <a:latin typeface="Times New Roman" pitchFamily="18" charset="0"/>
              </a:rPr>
              <a:t>faktorom </a:t>
            </a:r>
            <a:r>
              <a:rPr lang="pl-PL" altLang="sr-Latn-RS" sz="1800" b="1" dirty="0">
                <a:solidFill>
                  <a:srgbClr val="333333"/>
                </a:solidFill>
                <a:effectLst>
                  <a:outerShdw blurRad="38100" dist="38100" dir="2700000" algn="tl">
                    <a:srgbClr val="C0C0C0"/>
                  </a:outerShdw>
                </a:effectLst>
                <a:latin typeface="Times New Roman" pitchFamily="18" charset="0"/>
              </a:rPr>
              <a:t>B se selektivno  pojačava intenzitet traka koje su posledica vibronskog </a:t>
            </a:r>
            <a:r>
              <a:rPr lang="pl-PL" altLang="sr-Latn-RS" sz="1800" b="1" dirty="0" smtClean="0">
                <a:solidFill>
                  <a:srgbClr val="333333"/>
                </a:solidFill>
                <a:effectLst>
                  <a:outerShdw blurRad="38100" dist="38100" dir="2700000" algn="tl">
                    <a:srgbClr val="C0C0C0"/>
                  </a:outerShdw>
                </a:effectLst>
                <a:latin typeface="Times New Roman" pitchFamily="18" charset="0"/>
              </a:rPr>
              <a:t>   </a:t>
            </a:r>
            <a:r>
              <a:rPr lang="pl-PL" altLang="sr-Latn-RS" sz="1800" b="1" dirty="0">
                <a:solidFill>
                  <a:srgbClr val="333333"/>
                </a:solidFill>
                <a:effectLst>
                  <a:outerShdw blurRad="38100" dist="38100" dir="2700000" algn="tl">
                    <a:srgbClr val="C0C0C0"/>
                  </a:outerShdw>
                </a:effectLst>
                <a:latin typeface="Times New Roman" pitchFamily="18" charset="0"/>
              </a:rPr>
              <a:t>kuplovanja prelaza u </a:t>
            </a:r>
            <a:r>
              <a:rPr lang="pl-PL" altLang="sr-Latn-RS" sz="1800" b="1" dirty="0">
                <a:solidFill>
                  <a:srgbClr val="333333"/>
                </a:solidFill>
                <a:effectLst>
                  <a:outerShdw blurRad="38100" dist="38100" dir="2700000" algn="tl">
                    <a:srgbClr val="C0C0C0"/>
                  </a:outerShdw>
                </a:effectLst>
                <a:latin typeface="Times New Roman" pitchFamily="18" charset="0"/>
                <a:sym typeface="Symbol" pitchFamily="18" charset="2"/>
              </a:rPr>
              <a:t> i Soreovoj oblasti</a:t>
            </a:r>
            <a:endParaRPr lang="pl-PL" altLang="sr-Latn-RS" sz="1800" b="1" dirty="0">
              <a:solidFill>
                <a:srgbClr val="333333"/>
              </a:solidFill>
              <a:effectLst>
                <a:outerShdw blurRad="38100" dist="38100" dir="2700000" algn="tl">
                  <a:srgbClr val="C0C0C0"/>
                </a:outerShdw>
              </a:effectLst>
              <a:latin typeface="Times New Roman" pitchFamily="18" charset="0"/>
            </a:endParaRPr>
          </a:p>
          <a:p>
            <a:pPr marL="0" indent="0">
              <a:lnSpc>
                <a:spcPct val="90000"/>
              </a:lnSpc>
              <a:buFontTx/>
              <a:buNone/>
            </a:pPr>
            <a:endParaRPr lang="pl-PL" altLang="sr-Latn-RS" sz="1600" b="1" dirty="0">
              <a:solidFill>
                <a:srgbClr val="333333"/>
              </a:solidFill>
              <a:effectLst>
                <a:outerShdw blurRad="38100" dist="38100" dir="2700000" algn="tl">
                  <a:srgbClr val="C0C0C0"/>
                </a:outerShdw>
              </a:effectLst>
              <a:latin typeface="Times New Roman" pitchFamily="18" charset="0"/>
            </a:endParaRPr>
          </a:p>
          <a:p>
            <a:pPr marL="0" indent="0">
              <a:lnSpc>
                <a:spcPct val="90000"/>
              </a:lnSpc>
              <a:buFontTx/>
              <a:buNone/>
            </a:pPr>
            <a:endParaRPr lang="pl-PL" altLang="sr-Latn-RS" sz="2100" b="1" dirty="0">
              <a:solidFill>
                <a:srgbClr val="333333"/>
              </a:solidFill>
              <a:effectLst>
                <a:outerShdw blurRad="38100" dist="38100" dir="2700000" algn="tl">
                  <a:srgbClr val="C0C0C0"/>
                </a:outerShdw>
              </a:effectLst>
              <a:latin typeface="Times New Roman" pitchFamily="18" charset="0"/>
              <a:sym typeface="Symbol" pitchFamily="18" charset="2"/>
            </a:endParaRPr>
          </a:p>
          <a:p>
            <a:pPr marL="0" indent="0">
              <a:lnSpc>
                <a:spcPct val="90000"/>
              </a:lnSpc>
              <a:buFontTx/>
              <a:buNone/>
            </a:pPr>
            <a:endParaRPr lang="pl-PL" altLang="sr-Latn-RS" sz="2100" b="1" dirty="0">
              <a:solidFill>
                <a:srgbClr val="333333"/>
              </a:solidFill>
              <a:effectLst>
                <a:outerShdw blurRad="38100" dist="38100" dir="2700000" algn="tl">
                  <a:srgbClr val="C0C0C0"/>
                </a:outerShdw>
              </a:effectLst>
              <a:latin typeface="Times New Roman" pitchFamily="18" charset="0"/>
              <a:sym typeface="Symbol" pitchFamily="18" charset="2"/>
            </a:endParaRPr>
          </a:p>
          <a:p>
            <a:pPr marL="0" indent="0">
              <a:lnSpc>
                <a:spcPct val="90000"/>
              </a:lnSpc>
              <a:buFontTx/>
              <a:buNone/>
            </a:pPr>
            <a:endParaRPr lang="pl-PL" altLang="sr-Latn-RS" sz="2000" dirty="0"/>
          </a:p>
          <a:p>
            <a:pPr marL="0" indent="0">
              <a:lnSpc>
                <a:spcPct val="90000"/>
              </a:lnSpc>
              <a:buFontTx/>
              <a:buNone/>
            </a:pPr>
            <a:r>
              <a:rPr lang="pl-PL" altLang="sr-Latn-RS" sz="1800" b="1" dirty="0">
                <a:solidFill>
                  <a:srgbClr val="333333"/>
                </a:solidFill>
                <a:effectLst>
                  <a:outerShdw blurRad="38100" dist="38100" dir="2700000" algn="tl">
                    <a:srgbClr val="C0C0C0"/>
                  </a:outerShdw>
                </a:effectLst>
                <a:latin typeface="Times New Roman" pitchFamily="18" charset="0"/>
              </a:rPr>
              <a:t> </a:t>
            </a:r>
            <a:endParaRPr lang="en-US" altLang="sr-Latn-RS" sz="1800" b="1" dirty="0">
              <a:solidFill>
                <a:srgbClr val="333333"/>
              </a:solidFill>
              <a:effectLst>
                <a:outerShdw blurRad="38100" dist="38100" dir="2700000" algn="tl">
                  <a:srgbClr val="C0C0C0"/>
                </a:outerShdw>
              </a:effectLst>
              <a:latin typeface="Times New Roman" pitchFamily="18" charset="0"/>
            </a:endParaRPr>
          </a:p>
        </p:txBody>
      </p:sp>
      <p:pic>
        <p:nvPicPr>
          <p:cNvPr id="739342" name="Picture 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6400" y="4267200"/>
            <a:ext cx="3276600" cy="2284413"/>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39350" name="Oval 22"/>
          <p:cNvSpPr>
            <a:spLocks noChangeArrowheads="1"/>
          </p:cNvSpPr>
          <p:nvPr/>
        </p:nvSpPr>
        <p:spPr bwMode="auto">
          <a:xfrm>
            <a:off x="7772400" y="6324600"/>
            <a:ext cx="1143000" cy="3048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739352" name="Rectangle 24"/>
          <p:cNvSpPr>
            <a:spLocks noChangeArrowheads="1"/>
          </p:cNvSpPr>
          <p:nvPr/>
        </p:nvSpPr>
        <p:spPr bwMode="auto">
          <a:xfrm>
            <a:off x="228600" y="5010150"/>
            <a:ext cx="541020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pl-PL" altLang="sr-Latn-RS" sz="1600" b="1" dirty="0">
                <a:solidFill>
                  <a:srgbClr val="333333"/>
                </a:solidFill>
                <a:effectLst>
                  <a:outerShdw blurRad="38100" dist="38100" dir="2700000" algn="tl">
                    <a:srgbClr val="C0C0C0"/>
                  </a:outerShdw>
                </a:effectLst>
                <a:latin typeface="Times New Roman" pitchFamily="18" charset="0"/>
                <a:sym typeface="Symbol" pitchFamily="18" charset="2"/>
              </a:rPr>
              <a:t>* poznato je da fakt</a:t>
            </a:r>
            <a:r>
              <a:rPr lang="sr-Latn-CS" altLang="sr-Latn-RS" sz="1600" b="1" dirty="0">
                <a:solidFill>
                  <a:srgbClr val="333333"/>
                </a:solidFill>
                <a:effectLst>
                  <a:outerShdw blurRad="38100" dist="38100" dir="2700000" algn="tl">
                    <a:srgbClr val="C0C0C0"/>
                  </a:outerShdw>
                </a:effectLst>
                <a:latin typeface="Times New Roman" pitchFamily="18" charset="0"/>
              </a:rPr>
              <a:t>or A zavisi od oscilatorne jačine </a:t>
            </a:r>
          </a:p>
          <a:p>
            <a:r>
              <a:rPr lang="sr-Latn-CS" altLang="sr-Latn-RS" sz="1600" b="1" dirty="0">
                <a:solidFill>
                  <a:srgbClr val="333333"/>
                </a:solidFill>
                <a:effectLst>
                  <a:outerShdw blurRad="38100" dist="38100" dir="2700000" algn="tl">
                    <a:srgbClr val="C0C0C0"/>
                  </a:outerShdw>
                </a:effectLst>
                <a:latin typeface="Times New Roman" pitchFamily="18" charset="0"/>
              </a:rPr>
              <a:t>    prelaza a kako su </a:t>
            </a:r>
            <a:r>
              <a:rPr lang="sr-Latn-CS" altLang="sr-Latn-RS" sz="1600" b="1" dirty="0">
                <a:solidFill>
                  <a:srgbClr val="333333"/>
                </a:solidFill>
                <a:effectLst>
                  <a:outerShdw blurRad="38100" dist="38100" dir="2700000" algn="tl">
                    <a:srgbClr val="C0C0C0"/>
                  </a:outerShdw>
                </a:effectLst>
                <a:latin typeface="Times New Roman" pitchFamily="18" charset="0"/>
                <a:sym typeface="Symbol" pitchFamily="18" charset="2"/>
              </a:rPr>
              <a:t> i </a:t>
            </a:r>
            <a:r>
              <a:rPr lang="el-GR" altLang="sr-Latn-RS" sz="1600" b="1" dirty="0">
                <a:solidFill>
                  <a:srgbClr val="333333"/>
                </a:solidFill>
                <a:effectLst>
                  <a:outerShdw blurRad="38100" dist="38100" dir="2700000" algn="tl">
                    <a:srgbClr val="C0C0C0"/>
                  </a:outerShdw>
                </a:effectLst>
                <a:latin typeface="Times New Roman" pitchFamily="18" charset="0"/>
                <a:cs typeface="Times New Roman" pitchFamily="18" charset="0"/>
                <a:sym typeface="Symbol" pitchFamily="18" charset="2"/>
              </a:rPr>
              <a:t>β</a:t>
            </a:r>
            <a:r>
              <a:rPr lang="sr-Latn-CS" altLang="sr-Latn-RS" sz="1600" b="1" dirty="0">
                <a:solidFill>
                  <a:srgbClr val="333333"/>
                </a:solidFill>
                <a:effectLst>
                  <a:outerShdw blurRad="38100" dist="38100" dir="2700000" algn="tl">
                    <a:srgbClr val="C0C0C0"/>
                  </a:outerShdw>
                </a:effectLst>
                <a:latin typeface="Times New Roman" pitchFamily="18" charset="0"/>
                <a:sym typeface="Symbol" pitchFamily="18" charset="2"/>
              </a:rPr>
              <a:t> </a:t>
            </a:r>
            <a:r>
              <a:rPr lang="pl-PL" altLang="sr-Latn-RS" sz="1600" b="1" dirty="0">
                <a:solidFill>
                  <a:srgbClr val="333333"/>
                </a:solidFill>
                <a:effectLst>
                  <a:outerShdw blurRad="38100" dist="38100" dir="2700000" algn="tl">
                    <a:srgbClr val="C0C0C0"/>
                  </a:outerShdw>
                </a:effectLst>
                <a:latin typeface="Times New Roman" pitchFamily="18" charset="0"/>
              </a:rPr>
              <a:t>prelaz za red veličine manjeg</a:t>
            </a:r>
          </a:p>
          <a:p>
            <a:r>
              <a:rPr lang="pl-PL" altLang="sr-Latn-RS" sz="1600" b="1" dirty="0">
                <a:solidFill>
                  <a:srgbClr val="333333"/>
                </a:solidFill>
                <a:effectLst>
                  <a:outerShdw blurRad="38100" dist="38100" dir="2700000" algn="tl">
                    <a:srgbClr val="C0C0C0"/>
                  </a:outerShdw>
                </a:effectLst>
                <a:latin typeface="Times New Roman" pitchFamily="18" charset="0"/>
              </a:rPr>
              <a:t>   intenziteta od Soreovog prelaza to može da znači da</a:t>
            </a:r>
          </a:p>
          <a:p>
            <a:r>
              <a:rPr lang="pl-PL" altLang="sr-Latn-RS" sz="1600" b="1" dirty="0">
                <a:solidFill>
                  <a:srgbClr val="333333"/>
                </a:solidFill>
                <a:effectLst>
                  <a:outerShdw blurRad="38100" dist="38100" dir="2700000" algn="tl">
                    <a:srgbClr val="C0C0C0"/>
                  </a:outerShdw>
                </a:effectLst>
                <a:latin typeface="Times New Roman" pitchFamily="18" charset="0"/>
              </a:rPr>
              <a:t>   su i odgovarajući vibracioni oblici malog intenziteta i  da</a:t>
            </a:r>
          </a:p>
          <a:p>
            <a:r>
              <a:rPr lang="pl-PL" altLang="sr-Latn-RS" sz="1600" b="1" dirty="0">
                <a:solidFill>
                  <a:srgbClr val="333333"/>
                </a:solidFill>
                <a:effectLst>
                  <a:outerShdw blurRad="38100" dist="38100" dir="2700000" algn="tl">
                    <a:srgbClr val="C0C0C0"/>
                  </a:outerShdw>
                </a:effectLst>
                <a:latin typeface="Times New Roman" pitchFamily="18" charset="0"/>
              </a:rPr>
              <a:t>   se zbog toga ne vide u RR spektru</a:t>
            </a:r>
          </a:p>
        </p:txBody>
      </p:sp>
      <p:sp>
        <p:nvSpPr>
          <p:cNvPr id="739366" name="AutoShape 38"/>
          <p:cNvSpPr>
            <a:spLocks noChangeArrowheads="1"/>
          </p:cNvSpPr>
          <p:nvPr/>
        </p:nvSpPr>
        <p:spPr bwMode="auto">
          <a:xfrm>
            <a:off x="5486400" y="152400"/>
            <a:ext cx="3505200" cy="914400"/>
          </a:xfrm>
          <a:prstGeom prst="wedgeEllipseCallout">
            <a:avLst>
              <a:gd name="adj1" fmla="val -7138"/>
              <a:gd name="adj2" fmla="val 84048"/>
            </a:avLst>
          </a:prstGeom>
          <a:gradFill rotWithShape="1">
            <a:gsLst>
              <a:gs pos="0">
                <a:srgbClr val="EAEAEA">
                  <a:gamma/>
                  <a:shade val="46275"/>
                  <a:invGamma/>
                </a:srgbClr>
              </a:gs>
              <a:gs pos="50000">
                <a:srgbClr val="EAEAEA"/>
              </a:gs>
              <a:gs pos="100000">
                <a:srgbClr val="EAEAEA">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sr-Latn-RS"/>
          </a:p>
        </p:txBody>
      </p:sp>
      <p:graphicFrame>
        <p:nvGraphicFramePr>
          <p:cNvPr id="739370" name="Object 42"/>
          <p:cNvGraphicFramePr>
            <a:graphicFrameLocks noChangeAspect="1"/>
          </p:cNvGraphicFramePr>
          <p:nvPr>
            <p:extLst>
              <p:ext uri="{D42A27DB-BD31-4B8C-83A1-F6EECF244321}">
                <p14:modId xmlns:p14="http://schemas.microsoft.com/office/powerpoint/2010/main" val="3498448899"/>
              </p:ext>
            </p:extLst>
          </p:nvPr>
        </p:nvGraphicFramePr>
        <p:xfrm>
          <a:off x="5848350" y="355600"/>
          <a:ext cx="2781300" cy="508000"/>
        </p:xfrm>
        <a:graphic>
          <a:graphicData uri="http://schemas.openxmlformats.org/presentationml/2006/ole">
            <mc:AlternateContent xmlns:mc="http://schemas.openxmlformats.org/markup-compatibility/2006">
              <mc:Choice xmlns:v="urn:schemas-microsoft-com:vml" Requires="v">
                <p:oleObj spid="_x0000_s739469" name="Equation" r:id="rId4" imgW="2781000" imgH="507960" progId="Equation.3">
                  <p:embed/>
                </p:oleObj>
              </mc:Choice>
              <mc:Fallback>
                <p:oleObj name="Equation" r:id="rId4" imgW="2781000" imgH="507960" progId="Equation.3">
                  <p:embed/>
                  <p:pic>
                    <p:nvPicPr>
                      <p:cNvPr id="0" name="Object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8350" y="355600"/>
                        <a:ext cx="27813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39373" name="Oval 45"/>
          <p:cNvSpPr>
            <a:spLocks noChangeArrowheads="1"/>
          </p:cNvSpPr>
          <p:nvPr/>
        </p:nvSpPr>
        <p:spPr bwMode="auto">
          <a:xfrm>
            <a:off x="6019800" y="342900"/>
            <a:ext cx="685800" cy="5334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39366"/>
                                        </p:tgtEl>
                                        <p:attrNameLst>
                                          <p:attrName>style.visibility</p:attrName>
                                        </p:attrNameLst>
                                      </p:cBhvr>
                                      <p:to>
                                        <p:strVal val="visible"/>
                                      </p:to>
                                    </p:set>
                                    <p:animEffect transition="in" filter="wipe(down)">
                                      <p:cBhvr>
                                        <p:cTn id="7" dur="500"/>
                                        <p:tgtEl>
                                          <p:spTgt spid="7393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739370"/>
                                        </p:tgtEl>
                                        <p:attrNameLst>
                                          <p:attrName>style.visibility</p:attrName>
                                        </p:attrNameLst>
                                      </p:cBhvr>
                                      <p:to>
                                        <p:strVal val="visible"/>
                                      </p:to>
                                    </p:set>
                                    <p:animEffect transition="in" filter="strips(downLeft)">
                                      <p:cBhvr>
                                        <p:cTn id="12" dur="500"/>
                                        <p:tgtEl>
                                          <p:spTgt spid="7393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39373"/>
                                        </p:tgtEl>
                                        <p:attrNameLst>
                                          <p:attrName>style.visibility</p:attrName>
                                        </p:attrNameLst>
                                      </p:cBhvr>
                                      <p:to>
                                        <p:strVal val="visible"/>
                                      </p:to>
                                    </p:set>
                                    <p:animEffect transition="in" filter="wipe(down)">
                                      <p:cBhvr>
                                        <p:cTn id="17" dur="500"/>
                                        <p:tgtEl>
                                          <p:spTgt spid="739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9366" grpId="0" animBg="1"/>
      <p:bldP spid="73937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5827"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551781" y="804862"/>
            <a:ext cx="6269038" cy="3843338"/>
          </a:xfrm>
          <a:noFill/>
          <a:ln/>
          <a:effectLst>
            <a:glow rad="228600">
              <a:schemeClr val="accent4">
                <a:satMod val="175000"/>
                <a:alpha val="40000"/>
              </a:schemeClr>
            </a:glow>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5834" name="Rectangle 10"/>
          <p:cNvSpPr>
            <a:spLocks noChangeArrowheads="1"/>
          </p:cNvSpPr>
          <p:nvPr/>
        </p:nvSpPr>
        <p:spPr bwMode="auto">
          <a:xfrm>
            <a:off x="2743200" y="4648200"/>
            <a:ext cx="413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b="1" dirty="0">
                <a:solidFill>
                  <a:srgbClr val="333333"/>
                </a:solidFill>
                <a:effectLst>
                  <a:outerShdw blurRad="38100" dist="38100" dir="2700000" algn="tl">
                    <a:srgbClr val="000000"/>
                  </a:outerShdw>
                </a:effectLst>
                <a:latin typeface="Times New Roman" pitchFamily="18" charset="0"/>
              </a:rPr>
              <a:t>Ramanski spektar indena, </a:t>
            </a:r>
            <a:r>
              <a:rPr lang="el-GR" altLang="sr-Latn-RS" b="1" dirty="0">
                <a:solidFill>
                  <a:srgbClr val="333333"/>
                </a:solidFill>
                <a:effectLst>
                  <a:outerShdw blurRad="38100" dist="38100" dir="2700000" algn="tl">
                    <a:srgbClr val="000000"/>
                  </a:outerShdw>
                </a:effectLst>
                <a:latin typeface="Times New Roman" pitchFamily="18" charset="0"/>
                <a:cs typeface="Times New Roman" pitchFamily="18" charset="0"/>
              </a:rPr>
              <a:t>λ</a:t>
            </a:r>
            <a:r>
              <a:rPr lang="sr-Latn-CS" altLang="sr-Latn-RS" b="1" baseline="-25000" dirty="0">
                <a:solidFill>
                  <a:srgbClr val="333333"/>
                </a:solidFill>
                <a:effectLst>
                  <a:outerShdw blurRad="38100" dist="38100" dir="2700000" algn="tl">
                    <a:srgbClr val="000000"/>
                  </a:outerShdw>
                </a:effectLst>
                <a:latin typeface="Times New Roman" pitchFamily="18" charset="0"/>
                <a:cs typeface="Times New Roman" pitchFamily="18" charset="0"/>
              </a:rPr>
              <a:t>ex</a:t>
            </a:r>
            <a:r>
              <a:rPr lang="sr-Latn-CS" altLang="sr-Latn-RS" b="1" dirty="0">
                <a:solidFill>
                  <a:srgbClr val="333333"/>
                </a:solidFill>
                <a:effectLst>
                  <a:outerShdw blurRad="38100" dist="38100" dir="2700000" algn="tl">
                    <a:srgbClr val="000000"/>
                  </a:outerShdw>
                </a:effectLst>
                <a:latin typeface="Times New Roman" pitchFamily="18" charset="0"/>
                <a:cs typeface="Times New Roman" pitchFamily="18" charset="0"/>
              </a:rPr>
              <a:t> = </a:t>
            </a:r>
            <a:r>
              <a:rPr lang="pl-PL" altLang="sr-Latn-RS" b="1" dirty="0">
                <a:solidFill>
                  <a:srgbClr val="333333"/>
                </a:solidFill>
                <a:effectLst>
                  <a:outerShdw blurRad="38100" dist="38100" dir="2700000" algn="tl">
                    <a:srgbClr val="000000"/>
                  </a:outerShdw>
                </a:effectLst>
                <a:latin typeface="Times New Roman" pitchFamily="18" charset="0"/>
              </a:rPr>
              <a:t>1064 nm</a:t>
            </a:r>
            <a:endParaRPr lang="en-US" altLang="sr-Latn-RS" b="1" dirty="0">
              <a:solidFill>
                <a:srgbClr val="333333"/>
              </a:solidFill>
              <a:effectLst>
                <a:outerShdw blurRad="38100" dist="38100" dir="2700000" algn="tl">
                  <a:srgbClr val="000000"/>
                </a:outerShdw>
              </a:effectLst>
            </a:endParaRPr>
          </a:p>
        </p:txBody>
      </p:sp>
      <p:sp>
        <p:nvSpPr>
          <p:cNvPr id="845835" name="Rectangle 11"/>
          <p:cNvSpPr>
            <a:spLocks noChangeArrowheads="1"/>
          </p:cNvSpPr>
          <p:nvPr/>
        </p:nvSpPr>
        <p:spPr bwMode="auto">
          <a:xfrm>
            <a:off x="6629400" y="3048000"/>
            <a:ext cx="8397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sz="1600">
                <a:solidFill>
                  <a:srgbClr val="4D4D4D"/>
                </a:solidFill>
                <a:effectLst>
                  <a:outerShdw blurRad="38100" dist="38100" dir="2700000" algn="tl">
                    <a:srgbClr val="000000"/>
                  </a:outerShdw>
                </a:effectLst>
                <a:latin typeface="Times New Roman" pitchFamily="18" charset="0"/>
              </a:rPr>
              <a:t>350mW</a:t>
            </a:r>
            <a:endParaRPr lang="en-US" altLang="sr-Latn-RS" sz="1600">
              <a:solidFill>
                <a:srgbClr val="4D4D4D"/>
              </a:solidFill>
              <a:effectLst>
                <a:outerShdw blurRad="38100" dist="38100" dir="2700000" algn="tl">
                  <a:srgbClr val="000000"/>
                </a:outerShdw>
              </a:effectLst>
              <a:latin typeface="Times New Roman" pitchFamily="18" charset="0"/>
            </a:endParaRPr>
          </a:p>
        </p:txBody>
      </p:sp>
      <p:sp>
        <p:nvSpPr>
          <p:cNvPr id="845836" name="Rectangle 12"/>
          <p:cNvSpPr>
            <a:spLocks noChangeArrowheads="1"/>
          </p:cNvSpPr>
          <p:nvPr/>
        </p:nvSpPr>
        <p:spPr bwMode="auto">
          <a:xfrm>
            <a:off x="6781800" y="1676400"/>
            <a:ext cx="6683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pl-PL" altLang="sr-Latn-RS" sz="1400">
                <a:solidFill>
                  <a:srgbClr val="4D4D4D"/>
                </a:solidFill>
                <a:effectLst>
                  <a:outerShdw blurRad="38100" dist="38100" dir="2700000" algn="tl">
                    <a:srgbClr val="000000"/>
                  </a:outerShdw>
                </a:effectLst>
                <a:latin typeface="Times New Roman" pitchFamily="18" charset="0"/>
              </a:rPr>
              <a:t>10mW</a:t>
            </a:r>
            <a:endParaRPr lang="en-US" altLang="sr-Latn-RS" sz="1400">
              <a:solidFill>
                <a:srgbClr val="4D4D4D"/>
              </a:solidFill>
              <a:effectLst>
                <a:outerShdw blurRad="38100" dist="38100" dir="2700000" algn="tl">
                  <a:srgbClr val="000000"/>
                </a:outerShdw>
              </a:effectLst>
              <a:latin typeface="Times New Roman" pitchFamily="18" charset="0"/>
            </a:endParaRPr>
          </a:p>
        </p:txBody>
      </p:sp>
      <p:sp>
        <p:nvSpPr>
          <p:cNvPr id="845848" name="AutoShape 24"/>
          <p:cNvSpPr>
            <a:spLocks noChangeArrowheads="1"/>
          </p:cNvSpPr>
          <p:nvPr/>
        </p:nvSpPr>
        <p:spPr bwMode="auto">
          <a:xfrm>
            <a:off x="4572000" y="1066800"/>
            <a:ext cx="228600" cy="76200"/>
          </a:xfrm>
          <a:prstGeom prst="leftArrow">
            <a:avLst>
              <a:gd name="adj1" fmla="val 50000"/>
              <a:gd name="adj2" fmla="val 75000"/>
            </a:avLst>
          </a:prstGeom>
          <a:solidFill>
            <a:srgbClr val="FF0066"/>
          </a:solidFill>
          <a:ln w="9525">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845849" name="AutoShape 25"/>
          <p:cNvSpPr>
            <a:spLocks noChangeArrowheads="1"/>
          </p:cNvSpPr>
          <p:nvPr/>
        </p:nvSpPr>
        <p:spPr bwMode="auto">
          <a:xfrm>
            <a:off x="2819400" y="1905000"/>
            <a:ext cx="228600" cy="76200"/>
          </a:xfrm>
          <a:prstGeom prst="leftArrow">
            <a:avLst>
              <a:gd name="adj1" fmla="val 50000"/>
              <a:gd name="adj2" fmla="val 75000"/>
            </a:avLst>
          </a:prstGeom>
          <a:solidFill>
            <a:srgbClr val="FF0066"/>
          </a:solidFill>
          <a:ln w="9525">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845850" name="AutoShape 26"/>
          <p:cNvSpPr>
            <a:spLocks noChangeArrowheads="1"/>
          </p:cNvSpPr>
          <p:nvPr/>
        </p:nvSpPr>
        <p:spPr bwMode="auto">
          <a:xfrm>
            <a:off x="2819400" y="3505200"/>
            <a:ext cx="228600" cy="76200"/>
          </a:xfrm>
          <a:prstGeom prst="leftArrow">
            <a:avLst>
              <a:gd name="adj1" fmla="val 50000"/>
              <a:gd name="adj2" fmla="val 75000"/>
            </a:avLst>
          </a:prstGeom>
          <a:solidFill>
            <a:srgbClr val="FF0066"/>
          </a:solidFill>
          <a:ln w="9525">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pic>
        <p:nvPicPr>
          <p:cNvPr id="845860" name="Picture 36" descr="Inde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914400"/>
            <a:ext cx="974725" cy="606425"/>
          </a:xfrm>
          <a:prstGeom prst="rect">
            <a:avLst/>
          </a:prstGeom>
          <a:noFill/>
          <a:extLst>
            <a:ext uri="{909E8E84-426E-40DD-AFC4-6F175D3DCCD1}">
              <a14:hiddenFill xmlns:a14="http://schemas.microsoft.com/office/drawing/2010/main">
                <a:solidFill>
                  <a:srgbClr val="FFFFFF"/>
                </a:solidFill>
              </a14:hiddenFill>
            </a:ext>
          </a:extLst>
        </p:spPr>
      </p:pic>
      <p:sp>
        <p:nvSpPr>
          <p:cNvPr id="845862" name="AutoShape 38"/>
          <p:cNvSpPr>
            <a:spLocks noChangeArrowheads="1"/>
          </p:cNvSpPr>
          <p:nvPr/>
        </p:nvSpPr>
        <p:spPr bwMode="auto">
          <a:xfrm>
            <a:off x="4572000" y="2819400"/>
            <a:ext cx="228600" cy="76200"/>
          </a:xfrm>
          <a:prstGeom prst="leftArrow">
            <a:avLst>
              <a:gd name="adj1" fmla="val 50000"/>
              <a:gd name="adj2" fmla="val 75000"/>
            </a:avLst>
          </a:prstGeom>
          <a:solidFill>
            <a:srgbClr val="FF0066"/>
          </a:solidFill>
          <a:ln w="9525">
            <a:solidFill>
              <a:srgbClr val="3333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845872" name="Rectangle 48"/>
          <p:cNvSpPr>
            <a:spLocks noChangeArrowheads="1"/>
          </p:cNvSpPr>
          <p:nvPr/>
        </p:nvSpPr>
        <p:spPr bwMode="auto">
          <a:xfrm>
            <a:off x="3886200" y="2514600"/>
            <a:ext cx="539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sz="1400">
                <a:solidFill>
                  <a:srgbClr val="FF0066"/>
                </a:solidFill>
                <a:effectLst>
                  <a:outerShdw blurRad="38100" dist="38100" dir="2700000" algn="tl">
                    <a:srgbClr val="000000"/>
                  </a:outerShdw>
                </a:effectLst>
                <a:latin typeface="Times New Roman" pitchFamily="18" charset="0"/>
              </a:rPr>
              <a:t>1550</a:t>
            </a:r>
            <a:endParaRPr lang="en-US" altLang="sr-Latn-RS" sz="1400">
              <a:solidFill>
                <a:srgbClr val="FF0066"/>
              </a:solidFill>
              <a:effectLst>
                <a:outerShdw blurRad="38100" dist="38100" dir="2700000" algn="tl">
                  <a:srgbClr val="000000"/>
                </a:outerShdw>
              </a:effectLst>
              <a:latin typeface="Times New Roman" pitchFamily="18" charset="0"/>
            </a:endParaRPr>
          </a:p>
        </p:txBody>
      </p:sp>
      <p:sp>
        <p:nvSpPr>
          <p:cNvPr id="845873" name="Rectangle 49"/>
          <p:cNvSpPr>
            <a:spLocks noChangeArrowheads="1"/>
          </p:cNvSpPr>
          <p:nvPr/>
        </p:nvSpPr>
        <p:spPr bwMode="auto">
          <a:xfrm>
            <a:off x="2590800" y="3048000"/>
            <a:ext cx="539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sz="1400">
                <a:solidFill>
                  <a:srgbClr val="FF0066"/>
                </a:solidFill>
                <a:effectLst>
                  <a:outerShdw blurRad="38100" dist="38100" dir="2700000" algn="tl">
                    <a:srgbClr val="000000"/>
                  </a:outerShdw>
                </a:effectLst>
                <a:latin typeface="Times New Roman" pitchFamily="18" charset="0"/>
              </a:rPr>
              <a:t>2890</a:t>
            </a:r>
            <a:endParaRPr lang="en-US" altLang="sr-Latn-RS" sz="1400">
              <a:solidFill>
                <a:srgbClr val="FF0066"/>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19" name="Rectangle 3"/>
          <p:cNvSpPr>
            <a:spLocks noGrp="1" noChangeArrowheads="1"/>
          </p:cNvSpPr>
          <p:nvPr>
            <p:ph type="body" idx="1"/>
          </p:nvPr>
        </p:nvSpPr>
        <p:spPr>
          <a:xfrm>
            <a:off x="381000" y="990600"/>
            <a:ext cx="8458200" cy="2895600"/>
          </a:xfrm>
        </p:spPr>
        <p:txBody>
          <a:bodyPr/>
          <a:lstStyle/>
          <a:p>
            <a:pPr>
              <a:lnSpc>
                <a:spcPct val="8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analiza </a:t>
            </a:r>
            <a:r>
              <a:rPr lang="pl-PL" altLang="sr-Latn-RS" sz="2400" b="1" dirty="0">
                <a:solidFill>
                  <a:srgbClr val="333333"/>
                </a:solidFill>
                <a:effectLst>
                  <a:outerShdw blurRad="38100" dist="38100" dir="2700000" algn="tl">
                    <a:srgbClr val="000000"/>
                  </a:outerShdw>
                </a:effectLst>
                <a:latin typeface="Times New Roman" pitchFamily="18" charset="0"/>
              </a:rPr>
              <a:t>eksitacionih profila (zavisnost </a:t>
            </a:r>
            <a:r>
              <a:rPr lang="pl-PL" altLang="sr-Latn-RS" sz="2400" b="1" dirty="0" smtClean="0">
                <a:solidFill>
                  <a:srgbClr val="333333"/>
                </a:solidFill>
                <a:effectLst>
                  <a:outerShdw blurRad="38100" dist="38100" dir="2700000" algn="tl">
                    <a:srgbClr val="000000"/>
                  </a:outerShdw>
                </a:effectLst>
                <a:latin typeface="Times New Roman" pitchFamily="18" charset="0"/>
              </a:rPr>
              <a:t>ramanskog </a:t>
            </a:r>
            <a:r>
              <a:rPr lang="pl-PL" altLang="sr-Latn-RS" sz="2400" b="1" dirty="0">
                <a:solidFill>
                  <a:srgbClr val="333333"/>
                </a:solidFill>
                <a:effectLst>
                  <a:outerShdw blurRad="38100" dist="38100" dir="2700000" algn="tl">
                    <a:srgbClr val="000000"/>
                  </a:outerShdw>
                </a:effectLst>
                <a:latin typeface="Times New Roman" pitchFamily="18" charset="0"/>
              </a:rPr>
              <a:t>intenziteta </a:t>
            </a:r>
            <a:r>
              <a:rPr lang="pl-PL" altLang="sr-Latn-RS" sz="2400" b="1" i="1" dirty="0">
                <a:solidFill>
                  <a:srgbClr val="333333"/>
                </a:solidFill>
                <a:effectLst>
                  <a:outerShdw blurRad="38100" dist="38100" dir="2700000" algn="tl">
                    <a:srgbClr val="000000"/>
                  </a:outerShdw>
                </a:effectLst>
                <a:latin typeface="Times New Roman" pitchFamily="18" charset="0"/>
              </a:rPr>
              <a:t>vs</a:t>
            </a:r>
            <a:r>
              <a:rPr lang="pl-PL" altLang="sr-Latn-RS" sz="2400" b="1" dirty="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pl-PL" altLang="sr-Latn-RS" sz="2400" b="1" baseline="-25000" dirty="0">
                <a:solidFill>
                  <a:srgbClr val="333333"/>
                </a:solidFill>
                <a:effectLst>
                  <a:outerShdw blurRad="38100" dist="38100" dir="2700000" algn="tl">
                    <a:srgbClr val="000000"/>
                  </a:outerShdw>
                </a:effectLst>
                <a:latin typeface="Times New Roman" pitchFamily="18" charset="0"/>
                <a:sym typeface="Symbol" pitchFamily="18" charset="2"/>
              </a:rPr>
              <a:t>ex</a:t>
            </a:r>
            <a:r>
              <a:rPr lang="pl-PL"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pokazala je da </a:t>
            </a:r>
            <a:r>
              <a:rPr lang="pl-PL" altLang="sr-Latn-RS" sz="2400" b="1" dirty="0">
                <a:solidFill>
                  <a:srgbClr val="FF0066"/>
                </a:solidFill>
                <a:effectLst>
                  <a:outerShdw blurRad="38100" dist="38100" dir="2700000" algn="tl">
                    <a:srgbClr val="000000"/>
                  </a:outerShdw>
                </a:effectLst>
                <a:latin typeface="Times New Roman" pitchFamily="18" charset="0"/>
                <a:sym typeface="Symbol" pitchFamily="18" charset="2"/>
              </a:rPr>
              <a:t>sve trake  nesimetričnih </a:t>
            </a:r>
            <a:r>
              <a:rPr lang="pl-PL" altLang="sr-Latn-RS" sz="2400" b="1" dirty="0" smtClean="0">
                <a:solidFill>
                  <a:srgbClr val="FF0066"/>
                </a:solidFill>
                <a:effectLst>
                  <a:outerShdw blurRad="38100" dist="38100" dir="2700000" algn="tl">
                    <a:srgbClr val="000000"/>
                  </a:outerShdw>
                </a:effectLst>
                <a:latin typeface="Times New Roman" pitchFamily="18" charset="0"/>
                <a:sym typeface="Symbol" pitchFamily="18" charset="2"/>
              </a:rPr>
              <a:t>vibracija</a:t>
            </a:r>
            <a:r>
              <a:rPr lang="pl-PL"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pojačane faktorom B, dostižu prvi </a:t>
            </a:r>
            <a:r>
              <a:rPr lang="pl-PL"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maksimum intenziteta </a:t>
            </a:r>
            <a:r>
              <a:rPr lang="pl-PL"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u  oblasti  maksimuma  trake i drugi </a:t>
            </a:r>
            <a:r>
              <a:rPr lang="pl-PL"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maksimum </a:t>
            </a:r>
            <a:r>
              <a:rPr lang="pl-PL"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u oblasti maksimuma  trake  (ovaj </a:t>
            </a:r>
            <a:r>
              <a:rPr lang="pl-PL"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maksimum se  </a:t>
            </a:r>
            <a:r>
              <a:rPr lang="pl-PL"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pomera ka manjim talasnim dužinama kako </a:t>
            </a:r>
            <a:r>
              <a:rPr lang="pl-PL" altLang="sr-Latn-RS" sz="2400" b="1" dirty="0" smtClean="0">
                <a:solidFill>
                  <a:srgbClr val="333333"/>
                </a:solidFill>
                <a:effectLst>
                  <a:outerShdw blurRad="38100" dist="38100" dir="2700000" algn="tl">
                    <a:srgbClr val="000000"/>
                  </a:outerShdw>
                </a:effectLst>
                <a:latin typeface="Times New Roman" pitchFamily="18" charset="0"/>
                <a:sym typeface="Symbol" pitchFamily="18" charset="2"/>
              </a:rPr>
              <a:t>raste  </a:t>
            </a:r>
            <a:r>
              <a:rPr lang="pl-PL"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vibraciona frekvencija ramanske trake)</a:t>
            </a:r>
          </a:p>
          <a:p>
            <a:pPr>
              <a:lnSpc>
                <a:spcPct val="80000"/>
              </a:lnSpc>
              <a:buFont typeface="Wingdings" panose="05000000000000000000" pitchFamily="2" charset="2"/>
              <a:buChar char="Ø"/>
            </a:pPr>
            <a:endParaRPr lang="en-US" altLang="sr-Latn-RS" sz="2000"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5" name="Rectangle 5"/>
          <p:cNvSpPr>
            <a:spLocks noChangeArrowheads="1"/>
          </p:cNvSpPr>
          <p:nvPr/>
        </p:nvSpPr>
        <p:spPr bwMode="auto">
          <a:xfrm>
            <a:off x="1219200" y="2667000"/>
            <a:ext cx="31242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pl-PL" altLang="sr-Latn-RS" sz="1600" b="1">
                <a:solidFill>
                  <a:srgbClr val="333333"/>
                </a:solidFill>
                <a:effectLst>
                  <a:outerShdw blurRad="38100" dist="38100" dir="2700000" algn="tl">
                    <a:srgbClr val="000000"/>
                  </a:outerShdw>
                </a:effectLst>
                <a:latin typeface="Times New Roman" pitchFamily="18" charset="0"/>
                <a:sym typeface="Symbol" pitchFamily="18" charset="2"/>
              </a:rPr>
              <a:t>RR spektri feri hemoglobina, </a:t>
            </a:r>
          </a:p>
          <a:p>
            <a:r>
              <a:rPr lang="pl-PL" altLang="sr-Latn-RS" sz="1600" b="1">
                <a:solidFill>
                  <a:srgbClr val="333333"/>
                </a:solidFill>
                <a:effectLst>
                  <a:outerShdw blurRad="38100" dist="38100" dir="2700000" algn="tl">
                    <a:srgbClr val="000000"/>
                  </a:outerShdw>
                </a:effectLst>
                <a:latin typeface="Times New Roman" pitchFamily="18" charset="0"/>
                <a:sym typeface="Symbol" pitchFamily="18" charset="2"/>
              </a:rPr>
              <a:t>pobuđivani različitim linijama Ar</a:t>
            </a:r>
            <a:r>
              <a:rPr lang="pl-PL" altLang="sr-Latn-RS" sz="1600" b="1" baseline="30000">
                <a:solidFill>
                  <a:srgbClr val="333333"/>
                </a:solidFill>
                <a:effectLst>
                  <a:outerShdw blurRad="38100" dist="38100" dir="2700000" algn="tl">
                    <a:srgbClr val="000000"/>
                  </a:outerShdw>
                </a:effectLst>
                <a:latin typeface="Times New Roman" pitchFamily="18" charset="0"/>
                <a:sym typeface="Symbol" pitchFamily="18" charset="2"/>
              </a:rPr>
              <a:t>+</a:t>
            </a:r>
            <a:r>
              <a:rPr lang="pl-PL" altLang="sr-Latn-RS" sz="1600" b="1">
                <a:solidFill>
                  <a:srgbClr val="333333"/>
                </a:solidFill>
                <a:effectLst>
                  <a:outerShdw blurRad="38100" dist="38100" dir="2700000" algn="tl">
                    <a:srgbClr val="000000"/>
                  </a:outerShdw>
                </a:effectLst>
                <a:latin typeface="Times New Roman" pitchFamily="18" charset="0"/>
                <a:sym typeface="Symbol" pitchFamily="18" charset="2"/>
              </a:rPr>
              <a:t> lasera</a:t>
            </a:r>
            <a:endParaRPr lang="en-US" altLang="sr-Latn-RS" sz="1600" b="1">
              <a:solidFill>
                <a:srgbClr val="333333"/>
              </a:solidFill>
              <a:effectLst>
                <a:outerShdw blurRad="38100" dist="38100" dir="2700000" algn="tl">
                  <a:srgbClr val="000000"/>
                </a:outerShdw>
              </a:effectLst>
              <a:latin typeface="Times New Roman" pitchFamily="18" charset="0"/>
              <a:sym typeface="Symbol" pitchFamily="18" charset="2"/>
            </a:endParaRPr>
          </a:p>
        </p:txBody>
      </p:sp>
      <p:pic>
        <p:nvPicPr>
          <p:cNvPr id="95744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304800"/>
            <a:ext cx="4084638" cy="62865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57449" name="Oval 9"/>
          <p:cNvSpPr>
            <a:spLocks noChangeArrowheads="1"/>
          </p:cNvSpPr>
          <p:nvPr/>
        </p:nvSpPr>
        <p:spPr bwMode="auto">
          <a:xfrm>
            <a:off x="7772400" y="685800"/>
            <a:ext cx="457200" cy="304800"/>
          </a:xfrm>
          <a:prstGeom prst="ellipse">
            <a:avLst/>
          </a:prstGeom>
          <a:noFill/>
          <a:ln w="1587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957450" name="Line 10"/>
          <p:cNvSpPr>
            <a:spLocks noChangeShapeType="1"/>
          </p:cNvSpPr>
          <p:nvPr/>
        </p:nvSpPr>
        <p:spPr bwMode="auto">
          <a:xfrm flipH="1">
            <a:off x="5486400" y="685800"/>
            <a:ext cx="2286000" cy="152400"/>
          </a:xfrm>
          <a:prstGeom prst="line">
            <a:avLst/>
          </a:prstGeom>
          <a:noFill/>
          <a:ln w="9525" cap="rnd">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957451" name="Oval 11"/>
          <p:cNvSpPr>
            <a:spLocks noChangeArrowheads="1"/>
          </p:cNvSpPr>
          <p:nvPr/>
        </p:nvSpPr>
        <p:spPr bwMode="auto">
          <a:xfrm>
            <a:off x="7772400" y="5867400"/>
            <a:ext cx="457200" cy="304800"/>
          </a:xfrm>
          <a:prstGeom prst="ellipse">
            <a:avLst/>
          </a:prstGeom>
          <a:noFill/>
          <a:ln w="15875">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957452" name="Line 12"/>
          <p:cNvSpPr>
            <a:spLocks noChangeShapeType="1"/>
          </p:cNvSpPr>
          <p:nvPr/>
        </p:nvSpPr>
        <p:spPr bwMode="auto">
          <a:xfrm flipH="1">
            <a:off x="6096000" y="914400"/>
            <a:ext cx="1676400" cy="228600"/>
          </a:xfrm>
          <a:prstGeom prst="line">
            <a:avLst/>
          </a:prstGeom>
          <a:noFill/>
          <a:ln w="9525" cap="rnd">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957454" name="Line 14"/>
          <p:cNvSpPr>
            <a:spLocks noChangeShapeType="1"/>
          </p:cNvSpPr>
          <p:nvPr/>
        </p:nvSpPr>
        <p:spPr bwMode="auto">
          <a:xfrm flipH="1" flipV="1">
            <a:off x="6019800" y="4876800"/>
            <a:ext cx="1752600" cy="990600"/>
          </a:xfrm>
          <a:prstGeom prst="line">
            <a:avLst/>
          </a:prstGeom>
          <a:noFill/>
          <a:ln w="9525">
            <a:solidFill>
              <a:srgbClr val="00FF00"/>
            </a:solidFill>
            <a:prstDash val="lgDashDot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957455" name="Oval 15"/>
          <p:cNvSpPr>
            <a:spLocks noChangeArrowheads="1"/>
          </p:cNvSpPr>
          <p:nvPr/>
        </p:nvSpPr>
        <p:spPr bwMode="auto">
          <a:xfrm>
            <a:off x="7772400" y="3581400"/>
            <a:ext cx="457200" cy="304800"/>
          </a:xfrm>
          <a:prstGeom prst="ellipse">
            <a:avLst/>
          </a:prstGeom>
          <a:noFill/>
          <a:ln w="15875">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957456" name="Line 16"/>
          <p:cNvSpPr>
            <a:spLocks noChangeShapeType="1"/>
          </p:cNvSpPr>
          <p:nvPr/>
        </p:nvSpPr>
        <p:spPr bwMode="auto">
          <a:xfrm flipH="1" flipV="1">
            <a:off x="6019800" y="3124200"/>
            <a:ext cx="1752600" cy="533400"/>
          </a:xfrm>
          <a:prstGeom prst="line">
            <a:avLst/>
          </a:prstGeom>
          <a:noFill/>
          <a:ln w="9525">
            <a:solidFill>
              <a:srgbClr val="00FF00"/>
            </a:solidFill>
            <a:prstDash val="lgDashDot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sr-Latn-RS"/>
          </a:p>
        </p:txBody>
      </p:sp>
      <p:sp>
        <p:nvSpPr>
          <p:cNvPr id="957457" name="AutoShape 17"/>
          <p:cNvSpPr>
            <a:spLocks noChangeArrowheads="1"/>
          </p:cNvSpPr>
          <p:nvPr/>
        </p:nvSpPr>
        <p:spPr bwMode="auto">
          <a:xfrm>
            <a:off x="2667000" y="1676400"/>
            <a:ext cx="914400" cy="609600"/>
          </a:xfrm>
          <a:prstGeom prst="wedgeEllipseCallout">
            <a:avLst>
              <a:gd name="adj1" fmla="val 304690"/>
              <a:gd name="adj2" fmla="val 192968"/>
            </a:avLst>
          </a:prstGeom>
          <a:gradFill rotWithShape="1">
            <a:gsLst>
              <a:gs pos="0">
                <a:srgbClr val="777777"/>
              </a:gs>
              <a:gs pos="50000">
                <a:srgbClr val="777777">
                  <a:gamma/>
                  <a:shade val="46275"/>
                  <a:invGamma/>
                </a:srgbClr>
              </a:gs>
              <a:gs pos="100000">
                <a:srgbClr val="777777"/>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sr-Latn-RS" b="1">
                <a:solidFill>
                  <a:schemeClr val="bg1"/>
                </a:solidFill>
                <a:effectLst>
                  <a:outerShdw blurRad="38100" dist="38100" dir="2700000" algn="tl">
                    <a:srgbClr val="000000"/>
                  </a:outerShdw>
                </a:effectLst>
                <a:sym typeface="Symbol" pitchFamily="18" charset="2"/>
              </a:rPr>
              <a:t></a:t>
            </a:r>
            <a:r>
              <a:rPr lang="sr-Latn-CS" altLang="sr-Latn-RS" b="1" baseline="-25000">
                <a:solidFill>
                  <a:schemeClr val="bg1"/>
                </a:solidFill>
                <a:effectLst>
                  <a:outerShdw blurRad="38100" dist="38100" dir="2700000" algn="tl">
                    <a:srgbClr val="000000"/>
                  </a:outerShdw>
                </a:effectLst>
                <a:latin typeface="Times New Roman" pitchFamily="18" charset="0"/>
                <a:sym typeface="Symbol" pitchFamily="18" charset="2"/>
              </a:rPr>
              <a:t>4</a:t>
            </a:r>
            <a:endParaRPr lang="en-US" altLang="sr-Latn-RS" b="1" baseline="-25000">
              <a:solidFill>
                <a:schemeClr val="bg1"/>
              </a:solidFill>
              <a:effectLst>
                <a:outerShdw blurRad="38100" dist="38100" dir="2700000" algn="tl">
                  <a:srgbClr val="000000"/>
                </a:outerShdw>
              </a:effectLst>
              <a:latin typeface="Times New Roman" pitchFamily="18" charset="0"/>
              <a:sym typeface="Symbol" pitchFamily="18" charset="2"/>
            </a:endParaRPr>
          </a:p>
        </p:txBody>
      </p:sp>
      <p:sp>
        <p:nvSpPr>
          <p:cNvPr id="957458" name="AutoShape 18"/>
          <p:cNvSpPr>
            <a:spLocks noChangeArrowheads="1"/>
          </p:cNvSpPr>
          <p:nvPr/>
        </p:nvSpPr>
        <p:spPr bwMode="auto">
          <a:xfrm>
            <a:off x="2743200" y="152400"/>
            <a:ext cx="914400" cy="609600"/>
          </a:xfrm>
          <a:prstGeom prst="wedgeEllipseCallout">
            <a:avLst>
              <a:gd name="adj1" fmla="val 306426"/>
              <a:gd name="adj2" fmla="val 95833"/>
            </a:avLst>
          </a:prstGeom>
          <a:gradFill rotWithShape="1">
            <a:gsLst>
              <a:gs pos="0">
                <a:srgbClr val="777777"/>
              </a:gs>
              <a:gs pos="50000">
                <a:srgbClr val="777777">
                  <a:gamma/>
                  <a:shade val="46275"/>
                  <a:invGamma/>
                </a:srgbClr>
              </a:gs>
              <a:gs pos="100000">
                <a:srgbClr val="777777"/>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sr-Latn-RS" b="1">
                <a:solidFill>
                  <a:schemeClr val="bg1"/>
                </a:solidFill>
                <a:effectLst>
                  <a:outerShdw blurRad="38100" dist="38100" dir="2700000" algn="tl">
                    <a:srgbClr val="000000"/>
                  </a:outerShdw>
                </a:effectLst>
                <a:sym typeface="Symbol" pitchFamily="18" charset="2"/>
              </a:rPr>
              <a:t></a:t>
            </a:r>
            <a:r>
              <a:rPr lang="sr-Latn-CS" altLang="sr-Latn-RS" b="1" baseline="-25000">
                <a:solidFill>
                  <a:schemeClr val="bg1"/>
                </a:solidFill>
                <a:effectLst>
                  <a:outerShdw blurRad="38100" dist="38100" dir="2700000" algn="tl">
                    <a:srgbClr val="000000"/>
                  </a:outerShdw>
                </a:effectLst>
                <a:latin typeface="Times New Roman" pitchFamily="18" charset="0"/>
                <a:sym typeface="Symbol" pitchFamily="18" charset="2"/>
              </a:rPr>
              <a:t>4</a:t>
            </a:r>
            <a:r>
              <a:rPr lang="sr-Latn-CS" altLang="sr-Latn-RS" b="1">
                <a:solidFill>
                  <a:schemeClr val="bg1"/>
                </a:solidFill>
                <a:effectLst>
                  <a:outerShdw blurRad="38100" dist="38100" dir="2700000" algn="tl">
                    <a:srgbClr val="000000"/>
                  </a:outerShdw>
                </a:effectLst>
                <a:latin typeface="Times New Roman" pitchFamily="18" charset="0"/>
                <a:sym typeface="Symbol" pitchFamily="18" charset="2"/>
              </a:rPr>
              <a:t>??</a:t>
            </a:r>
            <a:endParaRPr lang="en-US" altLang="sr-Latn-RS" b="1">
              <a:solidFill>
                <a:schemeClr val="bg1"/>
              </a:solidFill>
              <a:effectLst>
                <a:outerShdw blurRad="38100" dist="38100" dir="2700000" algn="tl">
                  <a:srgbClr val="000000"/>
                </a:outerShdw>
              </a:effectLst>
              <a:latin typeface="Times New Roman" pitchFamily="18" charset="0"/>
              <a:sym typeface="Symbol" pitchFamily="18" charset="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1781" name="Rectangle 5"/>
          <p:cNvSpPr>
            <a:spLocks noChangeArrowheads="1"/>
          </p:cNvSpPr>
          <p:nvPr/>
        </p:nvSpPr>
        <p:spPr bwMode="auto">
          <a:xfrm>
            <a:off x="1295400" y="2819400"/>
            <a:ext cx="2286000"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pl-PL" altLang="sr-Latn-RS">
                <a:solidFill>
                  <a:srgbClr val="333333"/>
                </a:solidFill>
                <a:effectLst>
                  <a:outerShdw blurRad="38100" dist="38100" dir="2700000" algn="tl">
                    <a:srgbClr val="000000"/>
                  </a:outerShdw>
                </a:effectLst>
                <a:latin typeface="Times New Roman" pitchFamily="18" charset="0"/>
                <a:sym typeface="Symbol" pitchFamily="18" charset="2"/>
              </a:rPr>
              <a:t>RR spektri u oblasti 1500-1650 cm</a:t>
            </a:r>
            <a:r>
              <a:rPr lang="pl-PL" altLang="sr-Latn-RS" baseline="30000">
                <a:solidFill>
                  <a:srgbClr val="333333"/>
                </a:solidFill>
                <a:effectLst>
                  <a:outerShdw blurRad="38100" dist="38100" dir="2700000" algn="tl">
                    <a:srgbClr val="000000"/>
                  </a:outerShdw>
                </a:effectLst>
                <a:latin typeface="Times New Roman" pitchFamily="18" charset="0"/>
                <a:sym typeface="Symbol" pitchFamily="18" charset="2"/>
              </a:rPr>
              <a:t>-1</a:t>
            </a:r>
            <a:r>
              <a:rPr lang="pl-PL" altLang="sr-Latn-RS">
                <a:solidFill>
                  <a:srgbClr val="333333"/>
                </a:solidFill>
                <a:effectLst>
                  <a:outerShdw blurRad="38100" dist="38100" dir="2700000" algn="tl">
                    <a:srgbClr val="000000"/>
                  </a:outerShdw>
                </a:effectLst>
                <a:latin typeface="Times New Roman" pitchFamily="18" charset="0"/>
                <a:sym typeface="Symbol" pitchFamily="18" charset="2"/>
              </a:rPr>
              <a:t> različitih oblika peroksidaze rena</a:t>
            </a:r>
          </a:p>
          <a:p>
            <a:r>
              <a:rPr lang="pl-PL" altLang="sr-Latn-RS">
                <a:solidFill>
                  <a:srgbClr val="333333"/>
                </a:solidFill>
                <a:effectLst>
                  <a:outerShdw blurRad="38100" dist="38100" dir="2700000" algn="tl">
                    <a:srgbClr val="000000"/>
                  </a:outerShdw>
                </a:effectLst>
                <a:latin typeface="Times New Roman" pitchFamily="18" charset="0"/>
                <a:sym typeface="Symbol" pitchFamily="18" charset="2"/>
              </a:rPr>
              <a:t>pobuđivani linijama Kr+ (406,7) i HeCd (441,6 nm) lasera</a:t>
            </a:r>
            <a:endParaRPr lang="en-US" altLang="sr-Latn-RS">
              <a:solidFill>
                <a:srgbClr val="333333"/>
              </a:solidFill>
              <a:effectLst>
                <a:outerShdw blurRad="38100" dist="38100" dir="2700000" algn="tl">
                  <a:srgbClr val="000000"/>
                </a:outerShdw>
              </a:effectLst>
              <a:latin typeface="Times New Roman" pitchFamily="18" charset="0"/>
              <a:sym typeface="Symbol" pitchFamily="18" charset="2"/>
            </a:endParaRPr>
          </a:p>
        </p:txBody>
      </p:sp>
      <p:pic>
        <p:nvPicPr>
          <p:cNvPr id="97178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685800"/>
            <a:ext cx="3890963" cy="5418138"/>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71785" name="Oval 9"/>
          <p:cNvSpPr>
            <a:spLocks noChangeArrowheads="1"/>
          </p:cNvSpPr>
          <p:nvPr/>
        </p:nvSpPr>
        <p:spPr bwMode="auto">
          <a:xfrm>
            <a:off x="5791200" y="3200400"/>
            <a:ext cx="457200" cy="2286000"/>
          </a:xfrm>
          <a:prstGeom prst="ellipse">
            <a:avLst/>
          </a:prstGeom>
          <a:noFill/>
          <a:ln w="12700">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971786" name="AutoShape 10"/>
          <p:cNvSpPr>
            <a:spLocks noChangeArrowheads="1"/>
          </p:cNvSpPr>
          <p:nvPr/>
        </p:nvSpPr>
        <p:spPr bwMode="auto">
          <a:xfrm>
            <a:off x="762000" y="457200"/>
            <a:ext cx="1905000" cy="1905000"/>
          </a:xfrm>
          <a:prstGeom prst="wedgeRectCallout">
            <a:avLst>
              <a:gd name="adj1" fmla="val 215537"/>
              <a:gd name="adj2" fmla="val 117361"/>
            </a:avLst>
          </a:prstGeom>
          <a:gradFill rotWithShape="1">
            <a:gsLst>
              <a:gs pos="0">
                <a:srgbClr val="777777">
                  <a:gamma/>
                  <a:shade val="46275"/>
                  <a:invGamma/>
                </a:srgbClr>
              </a:gs>
              <a:gs pos="50000">
                <a:srgbClr val="777777"/>
              </a:gs>
              <a:gs pos="100000">
                <a:srgbClr val="777777">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sr-Latn-RS"/>
          </a:p>
        </p:txBody>
      </p:sp>
      <p:pic>
        <p:nvPicPr>
          <p:cNvPr id="97178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 y="569912"/>
            <a:ext cx="1676400" cy="1679575"/>
          </a:xfrm>
          <a:prstGeom prst="rect">
            <a:avLst/>
          </a:prstGeom>
          <a:noFill/>
          <a:extLst>
            <a:ext uri="{909E8E84-426E-40DD-AFC4-6F175D3DCCD1}">
              <a14:hiddenFill xmlns:a14="http://schemas.microsoft.com/office/drawing/2010/main">
                <a:solidFill>
                  <a:srgbClr val="FFFFFF"/>
                </a:solidFill>
              </a14:hiddenFill>
            </a:ext>
          </a:extLst>
        </p:spPr>
      </p:pic>
      <p:sp>
        <p:nvSpPr>
          <p:cNvPr id="971788" name="Oval 12"/>
          <p:cNvSpPr>
            <a:spLocks noChangeArrowheads="1"/>
          </p:cNvSpPr>
          <p:nvPr/>
        </p:nvSpPr>
        <p:spPr bwMode="auto">
          <a:xfrm>
            <a:off x="6553200" y="1371600"/>
            <a:ext cx="457200" cy="1676400"/>
          </a:xfrm>
          <a:prstGeom prst="ellipse">
            <a:avLst/>
          </a:prstGeom>
          <a:noFill/>
          <a:ln w="12700">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971789" name="AutoShape 13"/>
          <p:cNvSpPr>
            <a:spLocks noChangeArrowheads="1"/>
          </p:cNvSpPr>
          <p:nvPr/>
        </p:nvSpPr>
        <p:spPr bwMode="auto">
          <a:xfrm>
            <a:off x="7467600" y="152400"/>
            <a:ext cx="1524000" cy="914400"/>
          </a:xfrm>
          <a:prstGeom prst="wedgeEllipseCallout">
            <a:avLst>
              <a:gd name="adj1" fmla="val -88958"/>
              <a:gd name="adj2" fmla="val 91319"/>
            </a:avLst>
          </a:prstGeom>
          <a:gradFill rotWithShape="1">
            <a:gsLst>
              <a:gs pos="0">
                <a:srgbClr val="777777"/>
              </a:gs>
              <a:gs pos="50000">
                <a:srgbClr val="777777">
                  <a:gamma/>
                  <a:shade val="46275"/>
                  <a:invGamma/>
                </a:srgbClr>
              </a:gs>
              <a:gs pos="100000">
                <a:srgbClr val="777777"/>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600" b="1">
                <a:solidFill>
                  <a:schemeClr val="bg1"/>
                </a:solidFill>
                <a:latin typeface="Times New Roman" pitchFamily="18" charset="0"/>
              </a:rPr>
              <a:t>VS kompleks</a:t>
            </a:r>
            <a:endParaRPr lang="en-US" altLang="sr-Latn-RS" sz="1600" b="1">
              <a:solidFill>
                <a:schemeClr val="bg1"/>
              </a:solidFill>
              <a:latin typeface="Times New Roman" pitchFamily="18" charset="0"/>
            </a:endParaRPr>
          </a:p>
        </p:txBody>
      </p:sp>
      <p:sp>
        <p:nvSpPr>
          <p:cNvPr id="971790" name="Oval 14"/>
          <p:cNvSpPr>
            <a:spLocks noChangeArrowheads="1"/>
          </p:cNvSpPr>
          <p:nvPr/>
        </p:nvSpPr>
        <p:spPr bwMode="auto">
          <a:xfrm>
            <a:off x="6477000" y="3505200"/>
            <a:ext cx="457200" cy="2286000"/>
          </a:xfrm>
          <a:prstGeom prst="ellipse">
            <a:avLst/>
          </a:prstGeom>
          <a:noFill/>
          <a:ln w="12700">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971791" name="AutoShape 15"/>
          <p:cNvSpPr>
            <a:spLocks noChangeArrowheads="1"/>
          </p:cNvSpPr>
          <p:nvPr/>
        </p:nvSpPr>
        <p:spPr bwMode="auto">
          <a:xfrm>
            <a:off x="7696200" y="2895600"/>
            <a:ext cx="1295400" cy="457200"/>
          </a:xfrm>
          <a:prstGeom prst="wedgeEllipseCallout">
            <a:avLst>
              <a:gd name="adj1" fmla="val -119361"/>
              <a:gd name="adj2" fmla="val 99306"/>
            </a:avLst>
          </a:prstGeom>
          <a:gradFill rotWithShape="1">
            <a:gsLst>
              <a:gs pos="0">
                <a:srgbClr val="777777"/>
              </a:gs>
              <a:gs pos="50000">
                <a:srgbClr val="777777">
                  <a:gamma/>
                  <a:shade val="46275"/>
                  <a:invGamma/>
                </a:srgbClr>
              </a:gs>
              <a:gs pos="100000">
                <a:srgbClr val="777777"/>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600" b="1">
                <a:solidFill>
                  <a:schemeClr val="bg1"/>
                </a:solidFill>
                <a:latin typeface="Times New Roman" pitchFamily="18" charset="0"/>
                <a:sym typeface="Symbol" pitchFamily="18" charset="2"/>
              </a:rPr>
              <a:t></a:t>
            </a:r>
            <a:r>
              <a:rPr lang="sr-Latn-CS" altLang="sr-Latn-RS" sz="1600" b="1" baseline="-25000">
                <a:solidFill>
                  <a:schemeClr val="bg1"/>
                </a:solidFill>
                <a:latin typeface="Times New Roman" pitchFamily="18" charset="0"/>
                <a:sym typeface="Symbol" pitchFamily="18" charset="2"/>
              </a:rPr>
              <a:t>C=C</a:t>
            </a:r>
            <a:endParaRPr lang="en-US" altLang="sr-Latn-RS" sz="1600" b="1" baseline="-250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787459" name="Rectangle 3"/>
          <p:cNvSpPr>
            <a:spLocks noGrp="1" noChangeArrowheads="1"/>
          </p:cNvSpPr>
          <p:nvPr>
            <p:ph type="body" idx="1"/>
          </p:nvPr>
        </p:nvSpPr>
        <p:spPr>
          <a:xfrm>
            <a:off x="304800" y="304800"/>
            <a:ext cx="8610600" cy="6248400"/>
          </a:xfrm>
        </p:spPr>
        <p:txBody>
          <a:bodyPr/>
          <a:lstStyle/>
          <a:p>
            <a:pPr>
              <a:lnSpc>
                <a:spcPct val="80000"/>
              </a:lnSpc>
              <a:buFontTx/>
              <a:buNone/>
            </a:pPr>
            <a:r>
              <a:rPr lang="sr-Latn-CS" altLang="sr-Latn-RS" sz="2800" b="1" dirty="0">
                <a:solidFill>
                  <a:srgbClr val="333333"/>
                </a:solidFill>
                <a:effectLst>
                  <a:outerShdw blurRad="38100" dist="38100" dir="2700000" algn="tl">
                    <a:srgbClr val="C0C0C0"/>
                  </a:outerShdw>
                </a:effectLst>
                <a:latin typeface="Times New Roman" pitchFamily="18" charset="0"/>
              </a:rPr>
              <a:t>2. </a:t>
            </a:r>
            <a:r>
              <a:rPr lang="en-US" altLang="sr-Latn-RS" sz="2800" b="1" u="sng" dirty="0" err="1">
                <a:solidFill>
                  <a:srgbClr val="333333"/>
                </a:solidFill>
                <a:effectLst>
                  <a:outerShdw blurRad="38100" dist="38100" dir="2700000" algn="tl">
                    <a:srgbClr val="C0C0C0"/>
                  </a:outerShdw>
                </a:effectLst>
                <a:latin typeface="Times New Roman" pitchFamily="18" charset="0"/>
              </a:rPr>
              <a:t>Vibracioni</a:t>
            </a:r>
            <a:r>
              <a:rPr lang="en-US" altLang="sr-Latn-RS" sz="2800" b="1" u="sng" dirty="0">
                <a:solidFill>
                  <a:srgbClr val="333333"/>
                </a:solidFill>
                <a:effectLst>
                  <a:outerShdw blurRad="38100" dist="38100" dir="2700000" algn="tl">
                    <a:srgbClr val="C0C0C0"/>
                  </a:outerShdw>
                </a:effectLst>
                <a:latin typeface="Times New Roman" pitchFamily="18" charset="0"/>
              </a:rPr>
              <a:t> </a:t>
            </a:r>
            <a:r>
              <a:rPr lang="en-US" altLang="sr-Latn-RS" sz="2800" b="1" u="sng" dirty="0" err="1">
                <a:solidFill>
                  <a:srgbClr val="333333"/>
                </a:solidFill>
                <a:effectLst>
                  <a:outerShdw blurRad="38100" dist="38100" dir="2700000" algn="tl">
                    <a:srgbClr val="C0C0C0"/>
                  </a:outerShdw>
                </a:effectLst>
                <a:latin typeface="Times New Roman" pitchFamily="18" charset="0"/>
              </a:rPr>
              <a:t>oblici</a:t>
            </a:r>
            <a:r>
              <a:rPr lang="en-US" altLang="sr-Latn-RS" sz="2800" b="1" u="sng" dirty="0">
                <a:solidFill>
                  <a:srgbClr val="333333"/>
                </a:solidFill>
                <a:effectLst>
                  <a:outerShdw blurRad="38100" dist="38100" dir="2700000" algn="tl">
                    <a:srgbClr val="C0C0C0"/>
                  </a:outerShdw>
                </a:effectLst>
                <a:latin typeface="Times New Roman" pitchFamily="18" charset="0"/>
              </a:rPr>
              <a:t> </a:t>
            </a:r>
            <a:r>
              <a:rPr lang="en-US" altLang="sr-Latn-RS" sz="2800" b="1" u="sng" dirty="0" err="1">
                <a:solidFill>
                  <a:srgbClr val="333333"/>
                </a:solidFill>
                <a:effectLst>
                  <a:outerShdw blurRad="38100" dist="38100" dir="2700000" algn="tl">
                    <a:srgbClr val="C0C0C0"/>
                  </a:outerShdw>
                </a:effectLst>
                <a:latin typeface="Times New Roman" pitchFamily="18" charset="0"/>
              </a:rPr>
              <a:t>porfirinskog</a:t>
            </a:r>
            <a:r>
              <a:rPr lang="en-US" altLang="sr-Latn-RS" sz="2800" b="1" u="sng" dirty="0">
                <a:solidFill>
                  <a:srgbClr val="333333"/>
                </a:solidFill>
                <a:effectLst>
                  <a:outerShdw blurRad="38100" dist="38100" dir="2700000" algn="tl">
                    <a:srgbClr val="C0C0C0"/>
                  </a:outerShdw>
                </a:effectLst>
                <a:latin typeface="Times New Roman" pitchFamily="18" charset="0"/>
              </a:rPr>
              <a:t> </a:t>
            </a:r>
            <a:r>
              <a:rPr lang="en-US" altLang="sr-Latn-RS" sz="2800" b="1" u="sng" dirty="0" err="1">
                <a:solidFill>
                  <a:srgbClr val="333333"/>
                </a:solidFill>
                <a:effectLst>
                  <a:outerShdw blurRad="38100" dist="38100" dir="2700000" algn="tl">
                    <a:srgbClr val="C0C0C0"/>
                  </a:outerShdw>
                </a:effectLst>
                <a:latin typeface="Times New Roman" pitchFamily="18" charset="0"/>
              </a:rPr>
              <a:t>prstena</a:t>
            </a:r>
            <a:r>
              <a:rPr lang="en-US" altLang="sr-Latn-RS" sz="2800" b="1" u="sng" dirty="0">
                <a:solidFill>
                  <a:srgbClr val="333333"/>
                </a:solidFill>
                <a:effectLst>
                  <a:outerShdw blurRad="38100" dist="38100" dir="2700000" algn="tl">
                    <a:srgbClr val="C0C0C0"/>
                  </a:outerShdw>
                </a:effectLst>
                <a:latin typeface="Times New Roman" pitchFamily="18" charset="0"/>
              </a:rPr>
              <a:t> </a:t>
            </a:r>
            <a:r>
              <a:rPr lang="sr-Latn-CS" altLang="sr-Latn-RS" sz="2800" b="1" u="sng" dirty="0">
                <a:solidFill>
                  <a:srgbClr val="333333"/>
                </a:solidFill>
                <a:effectLst>
                  <a:outerShdw blurRad="38100" dist="38100" dir="2700000" algn="tl">
                    <a:srgbClr val="C0C0C0"/>
                  </a:outerShdw>
                </a:effectLst>
                <a:latin typeface="Times New Roman" pitchFamily="18" charset="0"/>
              </a:rPr>
              <a:t>kao</a:t>
            </a:r>
          </a:p>
          <a:p>
            <a:pPr>
              <a:lnSpc>
                <a:spcPct val="80000"/>
              </a:lnSpc>
              <a:buFontTx/>
              <a:buNone/>
            </a:pPr>
            <a:r>
              <a:rPr lang="sr-Latn-CS" altLang="sr-Latn-RS" sz="2800" b="1" dirty="0">
                <a:solidFill>
                  <a:srgbClr val="333333"/>
                </a:solidFill>
                <a:effectLst>
                  <a:outerShdw blurRad="38100" dist="38100" dir="2700000" algn="tl">
                    <a:srgbClr val="C0C0C0"/>
                  </a:outerShdw>
                </a:effectLst>
                <a:latin typeface="Times New Roman" pitchFamily="18" charset="0"/>
              </a:rPr>
              <a:t>    </a:t>
            </a:r>
            <a:r>
              <a:rPr lang="en-US" altLang="sr-Latn-RS" sz="2800" b="1" u="sng" dirty="0">
                <a:solidFill>
                  <a:srgbClr val="333333"/>
                </a:solidFill>
                <a:effectLst>
                  <a:outerShdw blurRad="38100" dist="38100" dir="2700000" algn="tl">
                    <a:srgbClr val="C0C0C0"/>
                  </a:outerShdw>
                </a:effectLst>
                <a:latin typeface="Times New Roman" pitchFamily="18" charset="0"/>
              </a:rPr>
              <a:t>“</a:t>
            </a:r>
            <a:r>
              <a:rPr lang="en-US" altLang="sr-Latn-RS" sz="2800" b="1" u="sng" dirty="0" err="1">
                <a:solidFill>
                  <a:srgbClr val="333333"/>
                </a:solidFill>
                <a:effectLst>
                  <a:outerShdw blurRad="38100" dist="38100" dir="2700000" algn="tl">
                    <a:srgbClr val="C0C0C0"/>
                  </a:outerShdw>
                </a:effectLst>
                <a:latin typeface="Times New Roman" pitchFamily="18" charset="0"/>
              </a:rPr>
              <a:t>markeri</a:t>
            </a:r>
            <a:r>
              <a:rPr lang="en-US" altLang="sr-Latn-RS" sz="2800" b="1" u="sng" dirty="0">
                <a:solidFill>
                  <a:srgbClr val="333333"/>
                </a:solidFill>
                <a:effectLst>
                  <a:outerShdw blurRad="38100" dist="38100" dir="2700000" algn="tl">
                    <a:srgbClr val="C0C0C0"/>
                  </a:outerShdw>
                </a:effectLst>
                <a:latin typeface="Times New Roman" pitchFamily="18" charset="0"/>
              </a:rPr>
              <a:t> </a:t>
            </a:r>
            <a:r>
              <a:rPr lang="en-US" altLang="sr-Latn-RS" sz="2800" b="1" u="sng" dirty="0" err="1">
                <a:solidFill>
                  <a:srgbClr val="333333"/>
                </a:solidFill>
                <a:effectLst>
                  <a:outerShdw blurRad="38100" dist="38100" dir="2700000" algn="tl">
                    <a:srgbClr val="C0C0C0"/>
                  </a:outerShdw>
                </a:effectLst>
                <a:latin typeface="Times New Roman" pitchFamily="18" charset="0"/>
              </a:rPr>
              <a:t>stanja</a:t>
            </a:r>
            <a:r>
              <a:rPr lang="en-US" altLang="sr-Latn-RS" sz="2800" b="1" u="sng" dirty="0">
                <a:solidFill>
                  <a:srgbClr val="333333"/>
                </a:solidFill>
                <a:effectLst>
                  <a:outerShdw blurRad="38100" dist="38100" dir="2700000" algn="tl">
                    <a:srgbClr val="C0C0C0"/>
                  </a:outerShdw>
                </a:effectLst>
                <a:latin typeface="Times New Roman" pitchFamily="18" charset="0"/>
              </a:rPr>
              <a:t> </a:t>
            </a:r>
            <a:r>
              <a:rPr lang="en-US" altLang="sr-Latn-RS" sz="2800" b="1" u="sng" dirty="0" err="1">
                <a:solidFill>
                  <a:srgbClr val="333333"/>
                </a:solidFill>
                <a:effectLst>
                  <a:outerShdw blurRad="38100" dist="38100" dir="2700000" algn="tl">
                    <a:srgbClr val="C0C0C0"/>
                  </a:outerShdw>
                </a:effectLst>
                <a:latin typeface="Times New Roman" pitchFamily="18" charset="0"/>
              </a:rPr>
              <a:t>centralnog</a:t>
            </a:r>
            <a:r>
              <a:rPr lang="en-US" altLang="sr-Latn-RS" sz="2800" b="1" u="sng" dirty="0">
                <a:solidFill>
                  <a:srgbClr val="333333"/>
                </a:solidFill>
                <a:effectLst>
                  <a:outerShdw blurRad="38100" dist="38100" dir="2700000" algn="tl">
                    <a:srgbClr val="C0C0C0"/>
                  </a:outerShdw>
                </a:effectLst>
                <a:latin typeface="Times New Roman" pitchFamily="18" charset="0"/>
              </a:rPr>
              <a:t> </a:t>
            </a:r>
            <a:r>
              <a:rPr lang="en-US" altLang="sr-Latn-RS" sz="2800" b="1" u="sng" dirty="0" err="1">
                <a:solidFill>
                  <a:srgbClr val="333333"/>
                </a:solidFill>
                <a:effectLst>
                  <a:outerShdw blurRad="38100" dist="38100" dir="2700000" algn="tl">
                    <a:srgbClr val="C0C0C0"/>
                  </a:outerShdw>
                </a:effectLst>
                <a:latin typeface="Times New Roman" pitchFamily="18" charset="0"/>
              </a:rPr>
              <a:t>atoma</a:t>
            </a:r>
            <a:r>
              <a:rPr lang="en-US" altLang="sr-Latn-RS" sz="2800" b="1" u="sng" dirty="0">
                <a:solidFill>
                  <a:srgbClr val="333333"/>
                </a:solidFill>
                <a:effectLst>
                  <a:outerShdw blurRad="38100" dist="38100" dir="2700000" algn="tl">
                    <a:srgbClr val="C0C0C0"/>
                  </a:outerShdw>
                </a:effectLst>
                <a:latin typeface="Times New Roman" pitchFamily="18" charset="0"/>
              </a:rPr>
              <a:t>”</a:t>
            </a:r>
            <a:endParaRPr lang="sr-Latn-CS" altLang="sr-Latn-RS" sz="2800" b="1" u="sng" dirty="0">
              <a:solidFill>
                <a:srgbClr val="333333"/>
              </a:solidFill>
              <a:effectLst>
                <a:outerShdw blurRad="38100" dist="38100" dir="2700000" algn="tl">
                  <a:srgbClr val="C0C0C0"/>
                </a:outerShdw>
              </a:effectLst>
              <a:latin typeface="Times New Roman" pitchFamily="18" charset="0"/>
            </a:endParaRPr>
          </a:p>
          <a:p>
            <a:pPr>
              <a:lnSpc>
                <a:spcPct val="80000"/>
              </a:lnSpc>
              <a:buFontTx/>
              <a:buNone/>
            </a:pPr>
            <a:endParaRPr lang="sr-Latn-CS" altLang="sr-Latn-RS" b="1" u="sng" dirty="0">
              <a:solidFill>
                <a:srgbClr val="333333"/>
              </a:solidFill>
              <a:effectLst>
                <a:outerShdw blurRad="38100" dist="38100" dir="2700000" algn="tl">
                  <a:srgbClr val="C0C0C0"/>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C0C0C0"/>
                  </a:outerShdw>
                </a:effectLst>
                <a:latin typeface="Times New Roman" pitchFamily="18" charset="0"/>
              </a:rPr>
              <a:t> </a:t>
            </a:r>
            <a:r>
              <a:rPr lang="sr-Latn-CS" altLang="sr-Latn-RS" sz="1800" b="1" dirty="0">
                <a:solidFill>
                  <a:srgbClr val="333333"/>
                </a:solidFill>
                <a:effectLst>
                  <a:outerShdw blurRad="38100" dist="38100" dir="2700000" algn="tl">
                    <a:srgbClr val="000000">
                      <a:alpha val="43137"/>
                    </a:srgbClr>
                  </a:outerShdw>
                </a:effectLst>
                <a:latin typeface="Times New Roman" pitchFamily="18" charset="0"/>
              </a:rPr>
              <a:t>u oblasti </a:t>
            </a:r>
            <a:r>
              <a:rPr lang="sr-Latn-CS" altLang="sr-Latn-RS" sz="1800" b="1" dirty="0">
                <a:solidFill>
                  <a:srgbClr val="FF0066"/>
                </a:solidFill>
                <a:effectLst>
                  <a:outerShdw blurRad="38100" dist="38100" dir="2700000" algn="tl">
                    <a:srgbClr val="000000">
                      <a:alpha val="43137"/>
                    </a:srgbClr>
                  </a:outerShdw>
                </a:effectLst>
                <a:latin typeface="Times New Roman" pitchFamily="18" charset="0"/>
              </a:rPr>
              <a:t>1700-1100 cm</a:t>
            </a:r>
            <a:r>
              <a:rPr lang="sr-Latn-CS" altLang="sr-Latn-RS" sz="1800" b="1" baseline="30000" dirty="0">
                <a:solidFill>
                  <a:srgbClr val="FF0066"/>
                </a:solidFill>
                <a:effectLst>
                  <a:outerShdw blurRad="38100" dist="38100" dir="2700000" algn="tl">
                    <a:srgbClr val="000000">
                      <a:alpha val="43137"/>
                    </a:srgbClr>
                  </a:outerShdw>
                </a:effectLst>
                <a:latin typeface="Times New Roman" pitchFamily="18" charset="0"/>
              </a:rPr>
              <a:t>-1</a:t>
            </a:r>
            <a:r>
              <a:rPr lang="sr-Latn-CS" altLang="sr-Latn-RS" sz="1800" b="1" baseline="30000" dirty="0">
                <a:solidFill>
                  <a:srgbClr val="333333"/>
                </a:solidFill>
                <a:effectLst>
                  <a:outerShdw blurRad="38100" dist="38100" dir="2700000" algn="tl">
                    <a:srgbClr val="000000">
                      <a:alpha val="43137"/>
                    </a:srgbClr>
                  </a:outerShdw>
                </a:effectLst>
                <a:latin typeface="Times New Roman" pitchFamily="18" charset="0"/>
              </a:rPr>
              <a:t> </a:t>
            </a:r>
            <a:r>
              <a:rPr lang="sr-Latn-CS" altLang="sr-Latn-RS" sz="1800" b="1" dirty="0">
                <a:solidFill>
                  <a:srgbClr val="333333"/>
                </a:solidFill>
                <a:effectLst>
                  <a:outerShdw blurRad="38100" dist="38100" dir="2700000" algn="tl">
                    <a:srgbClr val="000000">
                      <a:alpha val="43137"/>
                    </a:srgbClr>
                  </a:outerShdw>
                </a:effectLst>
                <a:latin typeface="Times New Roman" pitchFamily="18" charset="0"/>
              </a:rPr>
              <a:t>javljaju se vibracione trake</a:t>
            </a:r>
            <a:r>
              <a:rPr lang="sr-Latn-CS" altLang="sr-Latn-RS" sz="1800" b="1" baseline="30000" dirty="0">
                <a:solidFill>
                  <a:srgbClr val="333333"/>
                </a:solidFill>
                <a:effectLst>
                  <a:outerShdw blurRad="38100" dist="38100" dir="2700000" algn="tl">
                    <a:srgbClr val="000000">
                      <a:alpha val="43137"/>
                    </a:srgbClr>
                  </a:outerShdw>
                </a:effectLst>
                <a:latin typeface="Times New Roman" pitchFamily="18" charset="0"/>
              </a:rPr>
              <a:t> </a:t>
            </a:r>
            <a:r>
              <a:rPr lang="sr-Latn-CS" altLang="sr-Latn-RS" sz="1800" b="1" dirty="0">
                <a:solidFill>
                  <a:srgbClr val="333333"/>
                </a:solidFill>
                <a:effectLst>
                  <a:outerShdw blurRad="38100" dist="38100" dir="2700000" algn="tl">
                    <a:srgbClr val="000000">
                      <a:alpha val="43137"/>
                    </a:srgbClr>
                  </a:outerShdw>
                </a:effectLst>
                <a:latin typeface="Times New Roman" pitchFamily="18" charset="0"/>
              </a:rPr>
              <a:t>koje mogu ukazati i na osobine </a:t>
            </a:r>
            <a:r>
              <a:rPr lang="sr-Latn-CS" altLang="sr-Latn-RS" sz="1800" b="1" dirty="0" smtClean="0">
                <a:solidFill>
                  <a:srgbClr val="333333"/>
                </a:solidFill>
                <a:effectLst>
                  <a:outerShdw blurRad="38100" dist="38100" dir="2700000" algn="tl">
                    <a:srgbClr val="000000">
                      <a:alpha val="43137"/>
                    </a:srgbClr>
                  </a:outerShdw>
                </a:effectLst>
                <a:latin typeface="Times New Roman" pitchFamily="18" charset="0"/>
              </a:rPr>
              <a:t>centralnog </a:t>
            </a:r>
            <a:r>
              <a:rPr lang="sr-Latn-CS" altLang="sr-Latn-RS" sz="1800" b="1" dirty="0">
                <a:solidFill>
                  <a:srgbClr val="333333"/>
                </a:solidFill>
                <a:effectLst>
                  <a:outerShdw blurRad="38100" dist="38100" dir="2700000" algn="tl">
                    <a:srgbClr val="000000">
                      <a:alpha val="43137"/>
                    </a:srgbClr>
                  </a:outerShdw>
                </a:effectLst>
                <a:latin typeface="Times New Roman" pitchFamily="18" charset="0"/>
              </a:rPr>
              <a:t>metalnog jona gvožđa</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alpha val="43137"/>
                  </a:srgbClr>
                </a:outerShdw>
              </a:effectLst>
              <a:latin typeface="Times New Roman" pitchFamily="18" charset="0"/>
            </a:endParaRPr>
          </a:p>
          <a:p>
            <a:pPr>
              <a:lnSpc>
                <a:spcPct val="80000"/>
              </a:lnSpc>
              <a:buFont typeface="Wingdings" panose="05000000000000000000" pitchFamily="2" charset="2"/>
              <a:buChar char="Ø"/>
            </a:pPr>
            <a:r>
              <a:rPr lang="sr-Latn-CS" altLang="sr-Latn-RS" sz="1800" b="1" dirty="0" smtClean="0">
                <a:solidFill>
                  <a:srgbClr val="333333"/>
                </a:solidFill>
                <a:effectLst>
                  <a:outerShdw blurRad="38100" dist="38100" dir="2700000" algn="tl">
                    <a:srgbClr val="000000">
                      <a:alpha val="43137"/>
                    </a:srgbClr>
                  </a:outerShdw>
                </a:effectLst>
                <a:latin typeface="Times New Roman" pitchFamily="18" charset="0"/>
              </a:rPr>
              <a:t>najznačajnija </a:t>
            </a:r>
            <a:r>
              <a:rPr lang="sr-Latn-CS" altLang="sr-Latn-RS" sz="1800" b="1" dirty="0">
                <a:solidFill>
                  <a:srgbClr val="333333"/>
                </a:solidFill>
                <a:effectLst>
                  <a:outerShdw blurRad="38100" dist="38100" dir="2700000" algn="tl">
                    <a:srgbClr val="000000">
                      <a:alpha val="43137"/>
                    </a:srgbClr>
                  </a:outerShdw>
                </a:effectLst>
                <a:latin typeface="Times New Roman" pitchFamily="18" charset="0"/>
              </a:rPr>
              <a:t>činjenica je da se stanje centalnog atoma prati indirektno </a:t>
            </a:r>
            <a:r>
              <a:rPr lang="sr-Latn-CS" altLang="sr-Latn-RS" sz="1800" b="1" dirty="0" smtClean="0">
                <a:solidFill>
                  <a:srgbClr val="333333"/>
                </a:solidFill>
                <a:effectLst>
                  <a:outerShdw blurRad="38100" dist="38100" dir="2700000" algn="tl">
                    <a:srgbClr val="000000">
                      <a:alpha val="43137"/>
                    </a:srgbClr>
                  </a:outerShdw>
                </a:effectLst>
                <a:latin typeface="Times New Roman" pitchFamily="18" charset="0"/>
              </a:rPr>
              <a:t>preko   </a:t>
            </a:r>
            <a:r>
              <a:rPr lang="sr-Latn-CS" altLang="sr-Latn-RS" sz="1800" b="1" dirty="0">
                <a:solidFill>
                  <a:srgbClr val="333333"/>
                </a:solidFill>
                <a:effectLst>
                  <a:outerShdw blurRad="38100" dist="38100" dir="2700000" algn="tl">
                    <a:srgbClr val="000000">
                      <a:alpha val="43137"/>
                    </a:srgbClr>
                  </a:outerShdw>
                </a:effectLst>
                <a:latin typeface="Times New Roman" pitchFamily="18" charset="0"/>
              </a:rPr>
              <a:t>njegovog  uticaja na vibracione oblike porfirinskog prstena</a:t>
            </a:r>
          </a:p>
          <a:p>
            <a:pPr>
              <a:lnSpc>
                <a:spcPct val="80000"/>
              </a:lnSpc>
              <a:buFont typeface="Wingdings" panose="05000000000000000000" pitchFamily="2" charset="2"/>
              <a:buChar char="Ø"/>
            </a:pPr>
            <a:endParaRPr lang="sr-Latn-CS" altLang="sr-Latn-RS" sz="1800" b="1" dirty="0">
              <a:solidFill>
                <a:srgbClr val="333333"/>
              </a:solidFill>
              <a:effectLst>
                <a:outerShdw blurRad="38100" dist="38100" dir="2700000" algn="tl">
                  <a:srgbClr val="000000">
                    <a:alpha val="43137"/>
                  </a:srgbClr>
                </a:outerShdw>
              </a:effectLst>
              <a:latin typeface="Times New Roman" pitchFamily="18" charset="0"/>
            </a:endParaRPr>
          </a:p>
          <a:p>
            <a:pPr>
              <a:lnSpc>
                <a:spcPct val="80000"/>
              </a:lnSpc>
              <a:buFontTx/>
              <a:buNone/>
            </a:pPr>
            <a:endParaRPr lang="sr-Latn-CS" altLang="sr-Latn-RS" sz="1800" b="1" baseline="30000" dirty="0">
              <a:solidFill>
                <a:srgbClr val="333333"/>
              </a:solidFill>
              <a:effectLst>
                <a:outerShdw blurRad="38100" dist="38100" dir="2700000" algn="tl">
                  <a:srgbClr val="000000">
                    <a:alpha val="43137"/>
                  </a:srgbClr>
                </a:outerShdw>
              </a:effectLst>
              <a:latin typeface="Times New Roman" pitchFamily="18" charset="0"/>
            </a:endParaRPr>
          </a:p>
          <a:p>
            <a:pPr>
              <a:lnSpc>
                <a:spcPct val="80000"/>
              </a:lnSpc>
              <a:buFontTx/>
              <a:buNone/>
            </a:pPr>
            <a:r>
              <a:rPr lang="pl-PL" altLang="sr-Latn-RS" sz="2200" b="1" dirty="0">
                <a:solidFill>
                  <a:srgbClr val="333333"/>
                </a:solidFill>
                <a:effectLst>
                  <a:outerShdw blurRad="38100" dist="38100" dir="2700000" algn="tl">
                    <a:srgbClr val="000000">
                      <a:alpha val="43137"/>
                    </a:srgbClr>
                  </a:outerShdw>
                </a:effectLst>
                <a:latin typeface="Times New Roman" pitchFamily="18" charset="0"/>
              </a:rPr>
              <a:t>a) </a:t>
            </a:r>
            <a:r>
              <a:rPr lang="pl-PL" altLang="sr-Latn-RS" sz="2200" b="1" u="sng" dirty="0">
                <a:solidFill>
                  <a:srgbClr val="333333"/>
                </a:solidFill>
                <a:effectLst>
                  <a:outerShdw blurRad="38100" dist="38100" dir="2700000" algn="tl">
                    <a:srgbClr val="000000">
                      <a:alpha val="43137"/>
                    </a:srgbClr>
                  </a:outerShdw>
                </a:effectLst>
                <a:latin typeface="Times New Roman" pitchFamily="18" charset="0"/>
              </a:rPr>
              <a:t>Trake markeri oksidacionog stanja Fe atoma</a:t>
            </a:r>
            <a:endParaRPr lang="sr-Latn-CS" altLang="sr-Latn-RS" sz="2200" b="1" u="sng" dirty="0">
              <a:solidFill>
                <a:srgbClr val="333333"/>
              </a:solidFill>
              <a:effectLst>
                <a:outerShdw blurRad="38100" dist="38100" dir="2700000" algn="tl">
                  <a:srgbClr val="000000">
                    <a:alpha val="43137"/>
                  </a:srgbClr>
                </a:outerShdw>
              </a:effectLst>
              <a:latin typeface="Times New Roman" pitchFamily="18" charset="0"/>
            </a:endParaRPr>
          </a:p>
          <a:p>
            <a:pPr>
              <a:lnSpc>
                <a:spcPct val="80000"/>
              </a:lnSpc>
              <a:buFontTx/>
              <a:buNone/>
            </a:pPr>
            <a:endParaRPr lang="sr-Latn-CS" altLang="sr-Latn-RS" sz="2200" b="1" dirty="0">
              <a:solidFill>
                <a:srgbClr val="333333"/>
              </a:solidFill>
              <a:effectLst>
                <a:outerShdw blurRad="38100" dist="38100" dir="2700000" algn="tl">
                  <a:srgbClr val="000000">
                    <a:alpha val="43137"/>
                  </a:srgbClr>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alpha val="43137"/>
                    </a:srgbClr>
                  </a:outerShdw>
                </a:effectLst>
                <a:latin typeface="Times New Roman" pitchFamily="18" charset="0"/>
              </a:rPr>
              <a:t>se </a:t>
            </a:r>
            <a:r>
              <a:rPr lang="pl-PL" altLang="sr-Latn-RS" sz="1800" b="1" dirty="0">
                <a:solidFill>
                  <a:srgbClr val="333333"/>
                </a:solidFill>
                <a:effectLst>
                  <a:outerShdw blurRad="38100" dist="38100" dir="2700000" algn="tl">
                    <a:srgbClr val="000000">
                      <a:alpha val="43137"/>
                    </a:srgbClr>
                  </a:outerShdw>
                </a:effectLst>
                <a:latin typeface="Times New Roman" pitchFamily="18" charset="0"/>
              </a:rPr>
              <a:t>nalaze u RR spektru u intervalu od</a:t>
            </a:r>
            <a:r>
              <a:rPr lang="pl-PL" altLang="sr-Latn-RS" sz="1800" b="1" dirty="0">
                <a:solidFill>
                  <a:srgbClr val="4D4D4D"/>
                </a:solidFill>
                <a:effectLst>
                  <a:outerShdw blurRad="38100" dist="38100" dir="2700000" algn="tl">
                    <a:srgbClr val="000000">
                      <a:alpha val="43137"/>
                    </a:srgbClr>
                  </a:outerShdw>
                </a:effectLst>
                <a:latin typeface="Times New Roman" pitchFamily="18" charset="0"/>
              </a:rPr>
              <a:t>  </a:t>
            </a:r>
            <a:r>
              <a:rPr lang="pl-PL" altLang="sr-Latn-RS" sz="2400" b="1" dirty="0">
                <a:solidFill>
                  <a:srgbClr val="FF0066"/>
                </a:solidFill>
                <a:effectLst>
                  <a:outerShdw blurRad="38100" dist="38100" dir="2700000" algn="tl">
                    <a:srgbClr val="000000">
                      <a:alpha val="43137"/>
                    </a:srgbClr>
                  </a:outerShdw>
                </a:effectLst>
                <a:latin typeface="Times New Roman" pitchFamily="18" charset="0"/>
              </a:rPr>
              <a:t>1377- 1358 cm</a:t>
            </a:r>
            <a:r>
              <a:rPr lang="pl-PL" altLang="sr-Latn-RS" sz="2400" b="1" baseline="30000" dirty="0">
                <a:solidFill>
                  <a:srgbClr val="FF0066"/>
                </a:solidFill>
                <a:effectLst>
                  <a:outerShdw blurRad="38100" dist="38100" dir="2700000" algn="tl">
                    <a:srgbClr val="000000">
                      <a:alpha val="43137"/>
                    </a:srgbClr>
                  </a:outerShdw>
                </a:effectLst>
                <a:latin typeface="Times New Roman" pitchFamily="18" charset="0"/>
              </a:rPr>
              <a:t>-1</a:t>
            </a:r>
            <a:r>
              <a:rPr lang="pl-PL" altLang="sr-Latn-RS" sz="2400" b="1" dirty="0">
                <a:solidFill>
                  <a:srgbClr val="FF0066"/>
                </a:solidFill>
                <a:effectLst>
                  <a:outerShdw blurRad="38100" dist="38100" dir="2700000" algn="tl">
                    <a:srgbClr val="000000">
                      <a:alpha val="43137"/>
                    </a:srgbClr>
                  </a:outerShdw>
                </a:effectLst>
                <a:latin typeface="Times New Roman" pitchFamily="18" charset="0"/>
              </a:rPr>
              <a:t> (tzv. traka I)</a:t>
            </a:r>
          </a:p>
          <a:p>
            <a:pPr>
              <a:lnSpc>
                <a:spcPct val="80000"/>
              </a:lnSpc>
              <a:buFont typeface="Wingdings" panose="05000000000000000000" pitchFamily="2" charset="2"/>
              <a:buChar char="Ø"/>
            </a:pPr>
            <a:endParaRPr lang="pl-PL" altLang="sr-Latn-RS" sz="1800" b="1" dirty="0">
              <a:solidFill>
                <a:srgbClr val="FF0066"/>
              </a:solidFill>
              <a:effectLst>
                <a:outerShdw blurRad="38100" dist="38100" dir="2700000" algn="tl">
                  <a:srgbClr val="000000">
                    <a:alpha val="43137"/>
                  </a:srgbClr>
                </a:outerShdw>
              </a:effectLst>
              <a:latin typeface="Times New Roman" pitchFamily="18" charset="0"/>
            </a:endParaRPr>
          </a:p>
          <a:p>
            <a:pPr>
              <a:lnSpc>
                <a:spcPct val="80000"/>
              </a:lnSpc>
              <a:buFont typeface="Wingdings" panose="05000000000000000000" pitchFamily="2" charset="2"/>
              <a:buChar char="Ø"/>
            </a:pPr>
            <a:r>
              <a:rPr lang="pl-PL" altLang="sr-Latn-RS" sz="1800" b="1" dirty="0" smtClean="0">
                <a:solidFill>
                  <a:srgbClr val="333333"/>
                </a:solidFill>
                <a:effectLst>
                  <a:outerShdw blurRad="38100" dist="38100" dir="2700000" algn="tl">
                    <a:srgbClr val="000000">
                      <a:alpha val="43137"/>
                    </a:srgbClr>
                  </a:outerShdw>
                </a:effectLst>
                <a:latin typeface="Times New Roman" pitchFamily="18" charset="0"/>
              </a:rPr>
              <a:t>položaj </a:t>
            </a:r>
            <a:r>
              <a:rPr lang="pl-PL" altLang="sr-Latn-RS" sz="1800" b="1" dirty="0">
                <a:solidFill>
                  <a:srgbClr val="333333"/>
                </a:solidFill>
                <a:effectLst>
                  <a:outerShdw blurRad="38100" dist="38100" dir="2700000" algn="tl">
                    <a:srgbClr val="000000">
                      <a:alpha val="43137"/>
                    </a:srgbClr>
                  </a:outerShdw>
                </a:effectLst>
                <a:latin typeface="Times New Roman" pitchFamily="18" charset="0"/>
              </a:rPr>
              <a:t>trake markera oksidacionog stanja predstavlja odraz elektronske </a:t>
            </a:r>
            <a:r>
              <a:rPr lang="pl-PL" altLang="sr-Latn-RS" sz="1800" b="1" dirty="0" smtClean="0">
                <a:solidFill>
                  <a:srgbClr val="333333"/>
                </a:solidFill>
                <a:effectLst>
                  <a:outerShdw blurRad="38100" dist="38100" dir="2700000" algn="tl">
                    <a:srgbClr val="000000">
                      <a:alpha val="43137"/>
                    </a:srgbClr>
                  </a:outerShdw>
                </a:effectLst>
                <a:latin typeface="Times New Roman" pitchFamily="18" charset="0"/>
              </a:rPr>
              <a:t>  </a:t>
            </a:r>
            <a:r>
              <a:rPr lang="pl-PL" altLang="sr-Latn-RS" sz="1800" b="1" dirty="0">
                <a:solidFill>
                  <a:srgbClr val="333333"/>
                </a:solidFill>
                <a:effectLst>
                  <a:outerShdw blurRad="38100" dist="38100" dir="2700000" algn="tl">
                    <a:srgbClr val="000000">
                      <a:alpha val="43137"/>
                    </a:srgbClr>
                  </a:outerShdw>
                </a:effectLst>
                <a:latin typeface="Times New Roman" pitchFamily="18" charset="0"/>
              </a:rPr>
              <a:t>zaposednutosti </a:t>
            </a:r>
            <a:r>
              <a:rPr lang="pl-PL" altLang="sr-Latn-RS" sz="1800" b="1" dirty="0">
                <a:solidFill>
                  <a:srgbClr val="333333"/>
                </a:solidFill>
                <a:effectLst>
                  <a:outerShdw blurRad="38100" dist="38100" dir="2700000" algn="tl">
                    <a:srgbClr val="000000">
                      <a:alpha val="43137"/>
                    </a:srgbClr>
                  </a:outerShdw>
                </a:effectLst>
                <a:latin typeface="Times New Roman" pitchFamily="18" charset="0"/>
                <a:sym typeface="Symbol" pitchFamily="18" charset="2"/>
              </a:rPr>
              <a:t></a:t>
            </a:r>
            <a:r>
              <a:rPr lang="pl-PL" altLang="sr-Latn-RS" sz="1800" b="1" dirty="0">
                <a:solidFill>
                  <a:srgbClr val="333333"/>
                </a:solidFill>
                <a:effectLst>
                  <a:outerShdw blurRad="38100" dist="38100" dir="2700000" algn="tl">
                    <a:srgbClr val="000000">
                      <a:alpha val="43137"/>
                    </a:srgbClr>
                  </a:outerShdw>
                </a:effectLst>
                <a:latin typeface="Times New Roman" pitchFamily="18" charset="0"/>
              </a:rPr>
              <a:t>* orbitala porfirinskog dela molekula</a:t>
            </a:r>
          </a:p>
          <a:p>
            <a:pPr>
              <a:lnSpc>
                <a:spcPct val="80000"/>
              </a:lnSpc>
              <a:buFont typeface="Wingdings" panose="05000000000000000000" pitchFamily="2" charset="2"/>
              <a:buChar char="Ø"/>
            </a:pPr>
            <a:endParaRPr lang="pl-PL" altLang="sr-Latn-RS" sz="1800" b="1" dirty="0">
              <a:solidFill>
                <a:srgbClr val="333333"/>
              </a:solidFill>
              <a:effectLst>
                <a:outerShdw blurRad="38100" dist="38100" dir="2700000" algn="tl">
                  <a:srgbClr val="000000">
                    <a:alpha val="43137"/>
                  </a:srgbClr>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alpha val="43137"/>
                    </a:srgbClr>
                  </a:outerShdw>
                </a:effectLst>
                <a:latin typeface="Times New Roman" pitchFamily="18" charset="0"/>
              </a:rPr>
              <a:t>najuočljivija </a:t>
            </a:r>
            <a:r>
              <a:rPr lang="sr-Latn-CS" altLang="sr-Latn-RS" sz="2000" b="1" dirty="0">
                <a:solidFill>
                  <a:srgbClr val="333333"/>
                </a:solidFill>
                <a:effectLst>
                  <a:outerShdw blurRad="38100" dist="38100" dir="2700000" algn="tl">
                    <a:srgbClr val="000000">
                      <a:alpha val="43137"/>
                    </a:srgbClr>
                  </a:outerShdw>
                </a:effectLst>
                <a:latin typeface="Times New Roman" pitchFamily="18" charset="0"/>
              </a:rPr>
              <a:t>promena se javlja na traci na 1375 cm</a:t>
            </a:r>
            <a:r>
              <a:rPr lang="sr-Latn-CS" altLang="sr-Latn-RS" sz="2000" b="1" baseline="30000" dirty="0">
                <a:solidFill>
                  <a:srgbClr val="333333"/>
                </a:solidFill>
                <a:effectLst>
                  <a:outerShdw blurRad="38100" dist="38100" dir="2700000" algn="tl">
                    <a:srgbClr val="000000">
                      <a:alpha val="43137"/>
                    </a:srgbClr>
                  </a:outerShdw>
                </a:effectLst>
                <a:latin typeface="Times New Roman" pitchFamily="18" charset="0"/>
              </a:rPr>
              <a:t>-1</a:t>
            </a:r>
            <a:r>
              <a:rPr lang="sr-Latn-CS" altLang="sr-Latn-RS" sz="2000" b="1" dirty="0">
                <a:solidFill>
                  <a:srgbClr val="333333"/>
                </a:solidFill>
                <a:effectLst>
                  <a:outerShdw blurRad="38100" dist="38100" dir="2700000" algn="tl">
                    <a:srgbClr val="000000">
                      <a:alpha val="43137"/>
                    </a:srgbClr>
                  </a:outerShdw>
                </a:effectLst>
                <a:latin typeface="Times New Roman" pitchFamily="18" charset="0"/>
              </a:rPr>
              <a:t> koja je  najintnzivnija </a:t>
            </a:r>
            <a:r>
              <a:rPr lang="sr-Latn-CS" altLang="sr-Latn-RS" sz="2000" b="1" dirty="0" smtClean="0">
                <a:solidFill>
                  <a:srgbClr val="333333"/>
                </a:solidFill>
                <a:effectLst>
                  <a:outerShdw blurRad="38100" dist="38100" dir="2700000" algn="tl">
                    <a:srgbClr val="000000">
                      <a:alpha val="43137"/>
                    </a:srgbClr>
                  </a:outerShdw>
                </a:effectLst>
                <a:latin typeface="Times New Roman" pitchFamily="18" charset="0"/>
              </a:rPr>
              <a:t> traka </a:t>
            </a:r>
            <a:r>
              <a:rPr lang="sr-Latn-CS" altLang="sr-Latn-RS" sz="2000" b="1" dirty="0">
                <a:solidFill>
                  <a:srgbClr val="333333"/>
                </a:solidFill>
                <a:effectLst>
                  <a:outerShdw blurRad="38100" dist="38100" dir="2700000" algn="tl">
                    <a:srgbClr val="000000">
                      <a:alpha val="43137"/>
                    </a:srgbClr>
                  </a:outerShdw>
                </a:effectLst>
                <a:latin typeface="Times New Roman" pitchFamily="18" charset="0"/>
              </a:rPr>
              <a:t>u </a:t>
            </a:r>
            <a:r>
              <a:rPr lang="sr-Latn-CS" altLang="sr-Latn-RS" sz="2000" b="1" dirty="0" smtClean="0">
                <a:solidFill>
                  <a:srgbClr val="333333"/>
                </a:solidFill>
                <a:effectLst>
                  <a:outerShdw blurRad="38100" dist="38100" dir="2700000" algn="tl">
                    <a:srgbClr val="000000">
                      <a:alpha val="43137"/>
                    </a:srgbClr>
                  </a:outerShdw>
                </a:effectLst>
                <a:latin typeface="Times New Roman" pitchFamily="18" charset="0"/>
              </a:rPr>
              <a:t>Soreovoj </a:t>
            </a:r>
            <a:r>
              <a:rPr lang="sr-Latn-CS" altLang="sr-Latn-RS" sz="2000" b="1" dirty="0">
                <a:solidFill>
                  <a:srgbClr val="333333"/>
                </a:solidFill>
                <a:effectLst>
                  <a:outerShdw blurRad="38100" dist="38100" dir="2700000" algn="tl">
                    <a:srgbClr val="000000">
                      <a:alpha val="43137"/>
                    </a:srgbClr>
                  </a:outerShdw>
                </a:effectLst>
                <a:latin typeface="Times New Roman" pitchFamily="18" charset="0"/>
              </a:rPr>
              <a:t>oblasti pobuđivanja</a:t>
            </a:r>
            <a:endParaRPr lang="pl-PL" altLang="sr-Latn-RS" sz="1800" b="1" dirty="0">
              <a:solidFill>
                <a:srgbClr val="333333"/>
              </a:solidFill>
              <a:effectLst>
                <a:outerShdw blurRad="38100" dist="38100" dir="2700000" algn="tl">
                  <a:srgbClr val="000000">
                    <a:alpha val="43137"/>
                  </a:srgbClr>
                </a:outerShdw>
              </a:effectLst>
              <a:latin typeface="Times New Roman" pitchFamily="18" charset="0"/>
            </a:endParaRPr>
          </a:p>
          <a:p>
            <a:pPr>
              <a:lnSpc>
                <a:spcPct val="80000"/>
              </a:lnSpc>
              <a:buFontTx/>
              <a:buNone/>
            </a:pPr>
            <a:endParaRPr lang="pl-PL" altLang="sr-Latn-RS" sz="1800" b="1" dirty="0">
              <a:solidFill>
                <a:srgbClr val="4D4D4D"/>
              </a:solidFill>
              <a:effectLst>
                <a:outerShdw blurRad="38100" dist="38100" dir="2700000" algn="tl">
                  <a:srgbClr val="000000">
                    <a:alpha val="43137"/>
                  </a:srgbClr>
                </a:outerShdw>
              </a:effectLst>
              <a:latin typeface="Times New Roman" pitchFamily="18" charset="0"/>
            </a:endParaRPr>
          </a:p>
          <a:p>
            <a:pPr>
              <a:lnSpc>
                <a:spcPct val="80000"/>
              </a:lnSpc>
              <a:buFontTx/>
              <a:buNone/>
            </a:pPr>
            <a:endParaRPr lang="pl-PL" altLang="sr-Latn-RS" sz="1800" b="1" dirty="0">
              <a:solidFill>
                <a:srgbClr val="4D4D4D"/>
              </a:solidFill>
              <a:effectLst>
                <a:outerShdw blurRad="38100" dist="38100" dir="2700000" algn="tl">
                  <a:srgbClr val="C0C0C0"/>
                </a:outerShdw>
              </a:effectLst>
              <a:latin typeface="Times New Roman" pitchFamily="18" charset="0"/>
            </a:endParaRPr>
          </a:p>
          <a:p>
            <a:pPr>
              <a:lnSpc>
                <a:spcPct val="80000"/>
              </a:lnSpc>
              <a:buFontTx/>
              <a:buNone/>
            </a:pPr>
            <a:endParaRPr lang="en-US" altLang="sr-Latn-RS" sz="1800" b="1" dirty="0">
              <a:solidFill>
                <a:srgbClr val="4D4D4D"/>
              </a:solidFill>
              <a:latin typeface="Times New Roman" pitchFamily="18"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5" name="Rectangle 3"/>
          <p:cNvSpPr>
            <a:spLocks noGrp="1" noChangeArrowheads="1"/>
          </p:cNvSpPr>
          <p:nvPr>
            <p:ph type="body" idx="1"/>
          </p:nvPr>
        </p:nvSpPr>
        <p:spPr>
          <a:xfrm>
            <a:off x="304800" y="381000"/>
            <a:ext cx="8610600" cy="6324600"/>
          </a:xfrm>
        </p:spPr>
        <p:txBody>
          <a:bodyPr/>
          <a:lstStyle/>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200" b="1" dirty="0" smtClean="0">
                <a:solidFill>
                  <a:srgbClr val="333333"/>
                </a:solidFill>
                <a:effectLst>
                  <a:outerShdw blurRad="38100" dist="38100" dir="2700000" algn="tl">
                    <a:srgbClr val="000000"/>
                  </a:outerShdw>
                </a:effectLst>
                <a:latin typeface="Times New Roman" pitchFamily="18" charset="0"/>
              </a:rPr>
              <a:t>redukcija </a:t>
            </a:r>
            <a:r>
              <a:rPr lang="sr-Latn-CS" altLang="sr-Latn-RS" sz="2200" b="1" dirty="0">
                <a:solidFill>
                  <a:srgbClr val="333333"/>
                </a:solidFill>
                <a:effectLst>
                  <a:outerShdw blurRad="38100" dist="38100" dir="2700000" algn="tl">
                    <a:srgbClr val="000000"/>
                  </a:outerShdw>
                </a:effectLst>
                <a:latin typeface="Times New Roman" pitchFamily="18" charset="0"/>
              </a:rPr>
              <a:t>gvožđa bez promene spinskog stanja izaziva pomeraj ove trake </a:t>
            </a:r>
            <a:r>
              <a:rPr lang="sr-Latn-CS" altLang="sr-Latn-RS" sz="2200" b="1" dirty="0" smtClean="0">
                <a:solidFill>
                  <a:srgbClr val="333333"/>
                </a:solidFill>
                <a:effectLst>
                  <a:outerShdw blurRad="38100" dist="38100" dir="2700000" algn="tl">
                    <a:srgbClr val="000000"/>
                  </a:outerShdw>
                </a:effectLst>
                <a:latin typeface="Times New Roman" pitchFamily="18" charset="0"/>
              </a:rPr>
              <a:t>sa </a:t>
            </a:r>
            <a:r>
              <a:rPr lang="sr-Latn-CS" altLang="sr-Latn-RS" sz="2200" b="1" dirty="0">
                <a:solidFill>
                  <a:srgbClr val="FF0066"/>
                </a:solidFill>
                <a:effectLst>
                  <a:outerShdw blurRad="38100" dist="38100" dir="2700000" algn="tl">
                    <a:srgbClr val="000000"/>
                  </a:outerShdw>
                </a:effectLst>
                <a:latin typeface="Times New Roman" pitchFamily="18" charset="0"/>
              </a:rPr>
              <a:t>1375 cm</a:t>
            </a:r>
            <a:r>
              <a:rPr lang="sr-Latn-CS" altLang="sr-Latn-RS" sz="2200" b="1" baseline="30000" dirty="0">
                <a:solidFill>
                  <a:srgbClr val="FF0066"/>
                </a:solidFill>
                <a:effectLst>
                  <a:outerShdw blurRad="38100" dist="38100" dir="2700000" algn="tl">
                    <a:srgbClr val="000000"/>
                  </a:outerShdw>
                </a:effectLst>
                <a:latin typeface="Times New Roman" pitchFamily="18" charset="0"/>
              </a:rPr>
              <a:t>-1</a:t>
            </a:r>
            <a:r>
              <a:rPr lang="sr-Latn-CS" altLang="sr-Latn-RS" sz="2200" b="1" dirty="0">
                <a:solidFill>
                  <a:srgbClr val="FF0066"/>
                </a:solidFill>
                <a:effectLst>
                  <a:outerShdw blurRad="38100" dist="38100" dir="2700000" algn="tl">
                    <a:srgbClr val="000000"/>
                  </a:outerShdw>
                </a:effectLst>
                <a:latin typeface="Times New Roman" pitchFamily="18" charset="0"/>
              </a:rPr>
              <a:t> (</a:t>
            </a:r>
            <a:r>
              <a:rPr lang="pl-PL" altLang="sr-Latn-RS" sz="2200" b="1" dirty="0">
                <a:solidFill>
                  <a:srgbClr val="FF0066"/>
                </a:solidFill>
                <a:effectLst>
                  <a:outerShdw blurRad="38100" dist="38100" dir="2700000" algn="tl">
                    <a:srgbClr val="000000"/>
                  </a:outerShdw>
                </a:effectLst>
                <a:latin typeface="Times New Roman" pitchFamily="18" charset="0"/>
              </a:rPr>
              <a:t>Fe</a:t>
            </a:r>
            <a:r>
              <a:rPr lang="pl-PL" altLang="sr-Latn-RS" sz="2200" b="1" baseline="30000" dirty="0">
                <a:solidFill>
                  <a:srgbClr val="FF0066"/>
                </a:solidFill>
                <a:effectLst>
                  <a:outerShdw blurRad="38100" dist="38100" dir="2700000" algn="tl">
                    <a:srgbClr val="000000"/>
                  </a:outerShdw>
                </a:effectLst>
                <a:latin typeface="Times New Roman" pitchFamily="18" charset="0"/>
              </a:rPr>
              <a:t>3+</a:t>
            </a:r>
            <a:r>
              <a:rPr lang="pl-PL" altLang="sr-Latn-RS" sz="2200" b="1" dirty="0">
                <a:solidFill>
                  <a:srgbClr val="FF0066"/>
                </a:solidFill>
                <a:effectLst>
                  <a:outerShdw blurRad="38100" dist="38100" dir="2700000" algn="tl">
                    <a:srgbClr val="000000"/>
                  </a:outerShdw>
                </a:effectLst>
                <a:latin typeface="Times New Roman" pitchFamily="18" charset="0"/>
              </a:rPr>
              <a:t>) → </a:t>
            </a:r>
            <a:r>
              <a:rPr lang="sr-Latn-CS" altLang="sr-Latn-RS" sz="2200" b="1" dirty="0">
                <a:solidFill>
                  <a:srgbClr val="FF0066"/>
                </a:solidFill>
                <a:effectLst>
                  <a:outerShdw blurRad="38100" dist="38100" dir="2700000" algn="tl">
                    <a:srgbClr val="000000"/>
                  </a:outerShdw>
                </a:effectLst>
                <a:latin typeface="Times New Roman" pitchFamily="18" charset="0"/>
              </a:rPr>
              <a:t>1360 cm</a:t>
            </a:r>
            <a:r>
              <a:rPr lang="sr-Latn-CS" altLang="sr-Latn-RS" sz="2200" b="1" baseline="30000" dirty="0">
                <a:solidFill>
                  <a:srgbClr val="FF0066"/>
                </a:solidFill>
                <a:effectLst>
                  <a:outerShdw blurRad="38100" dist="38100" dir="2700000" algn="tl">
                    <a:srgbClr val="000000"/>
                  </a:outerShdw>
                </a:effectLst>
                <a:latin typeface="Times New Roman" pitchFamily="18" charset="0"/>
              </a:rPr>
              <a:t>-1</a:t>
            </a:r>
            <a:r>
              <a:rPr lang="sr-Latn-CS" altLang="sr-Latn-RS" sz="2200" b="1" dirty="0">
                <a:solidFill>
                  <a:srgbClr val="FF0066"/>
                </a:solidFill>
                <a:effectLst>
                  <a:outerShdw blurRad="38100" dist="38100" dir="2700000" algn="tl">
                    <a:srgbClr val="000000"/>
                  </a:outerShdw>
                </a:effectLst>
                <a:latin typeface="Times New Roman" pitchFamily="18" charset="0"/>
              </a:rPr>
              <a:t> (</a:t>
            </a:r>
            <a:r>
              <a:rPr lang="pl-PL" altLang="sr-Latn-RS" sz="2200" b="1" dirty="0">
                <a:solidFill>
                  <a:srgbClr val="FF0066"/>
                </a:solidFill>
                <a:effectLst>
                  <a:outerShdw blurRad="38100" dist="38100" dir="2700000" algn="tl">
                    <a:srgbClr val="000000"/>
                  </a:outerShdw>
                </a:effectLst>
                <a:latin typeface="Times New Roman" pitchFamily="18" charset="0"/>
              </a:rPr>
              <a:t>Fe</a:t>
            </a:r>
            <a:r>
              <a:rPr lang="pl-PL" altLang="sr-Latn-RS" sz="2200" b="1" baseline="30000" dirty="0">
                <a:solidFill>
                  <a:srgbClr val="FF0066"/>
                </a:solidFill>
                <a:effectLst>
                  <a:outerShdw blurRad="38100" dist="38100" dir="2700000" algn="tl">
                    <a:srgbClr val="000000"/>
                  </a:outerShdw>
                </a:effectLst>
                <a:latin typeface="Times New Roman" pitchFamily="18" charset="0"/>
              </a:rPr>
              <a:t>2+</a:t>
            </a:r>
            <a:r>
              <a:rPr lang="pl-PL" altLang="sr-Latn-RS" sz="2200" b="1" dirty="0">
                <a:solidFill>
                  <a:srgbClr val="FF0066"/>
                </a:solidFill>
                <a:effectLst>
                  <a:outerShdw blurRad="38100" dist="38100" dir="2700000" algn="tl">
                    <a:srgbClr val="000000"/>
                  </a:outerShdw>
                </a:effectLst>
                <a:latin typeface="Times New Roman" pitchFamily="18" charset="0"/>
              </a:rPr>
              <a:t>)</a:t>
            </a:r>
          </a:p>
          <a:p>
            <a:pPr>
              <a:lnSpc>
                <a:spcPct val="80000"/>
              </a:lnSpc>
              <a:buFont typeface="Wingdings" panose="05000000000000000000" pitchFamily="2" charset="2"/>
              <a:buChar char="Ø"/>
            </a:pPr>
            <a:endParaRPr lang="pl-PL" altLang="sr-Latn-RS" sz="2200" b="1" dirty="0">
              <a:solidFill>
                <a:srgbClr val="FF0066"/>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200" b="1" dirty="0" smtClean="0">
                <a:solidFill>
                  <a:srgbClr val="333333"/>
                </a:solidFill>
                <a:effectLst>
                  <a:outerShdw blurRad="38100" dist="38100" dir="2700000" algn="tl">
                    <a:srgbClr val="000000"/>
                  </a:outerShdw>
                </a:effectLst>
                <a:latin typeface="Times New Roman" pitchFamily="18" charset="0"/>
              </a:rPr>
              <a:t>porast </a:t>
            </a:r>
            <a:r>
              <a:rPr lang="pl-PL" altLang="sr-Latn-RS" sz="2200" b="1" dirty="0">
                <a:solidFill>
                  <a:srgbClr val="333333"/>
                </a:solidFill>
                <a:effectLst>
                  <a:outerShdw blurRad="38100" dist="38100" dir="2700000" algn="tl">
                    <a:srgbClr val="000000"/>
                  </a:outerShdw>
                </a:effectLst>
                <a:latin typeface="Times New Roman" pitchFamily="18" charset="0"/>
              </a:rPr>
              <a:t>zaposednutosti </a:t>
            </a:r>
            <a:r>
              <a:rPr lang="pl-PL"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pl-PL" altLang="sr-Latn-RS" sz="2200" b="1" dirty="0">
                <a:solidFill>
                  <a:srgbClr val="333333"/>
                </a:solidFill>
                <a:effectLst>
                  <a:outerShdw blurRad="38100" dist="38100" dir="2700000" algn="tl">
                    <a:srgbClr val="000000"/>
                  </a:outerShdw>
                </a:effectLst>
                <a:latin typeface="Times New Roman" pitchFamily="18" charset="0"/>
              </a:rPr>
              <a:t>* orbitala prati slabljenje porfirinskih veza </a:t>
            </a:r>
            <a:r>
              <a:rPr lang="pl-PL" altLang="sr-Latn-RS" sz="2200" b="1" dirty="0" smtClean="0">
                <a:solidFill>
                  <a:srgbClr val="333333"/>
                </a:solidFill>
                <a:effectLst>
                  <a:outerShdw blurRad="38100" dist="38100" dir="2700000" algn="tl">
                    <a:srgbClr val="000000"/>
                  </a:outerShdw>
                </a:effectLst>
                <a:latin typeface="Times New Roman" pitchFamily="18" charset="0"/>
              </a:rPr>
              <a:t>i  </a:t>
            </a:r>
            <a:r>
              <a:rPr lang="pl-PL" altLang="sr-Latn-RS" sz="2200" b="1" dirty="0">
                <a:solidFill>
                  <a:srgbClr val="333333"/>
                </a:solidFill>
                <a:effectLst>
                  <a:outerShdw blurRad="38100" dist="38100" dir="2700000" algn="tl">
                    <a:srgbClr val="000000"/>
                  </a:outerShdw>
                </a:effectLst>
                <a:latin typeface="Times New Roman" pitchFamily="18" charset="0"/>
              </a:rPr>
              <a:t>prouzrokuje smanjenje  frekvencije vibracije i do nekoliko cm</a:t>
            </a:r>
            <a:r>
              <a:rPr lang="pl-PL" altLang="sr-Latn-RS" sz="2200" b="1" baseline="30000" dirty="0">
                <a:solidFill>
                  <a:srgbClr val="333333"/>
                </a:solidFill>
                <a:effectLst>
                  <a:outerShdw blurRad="38100" dist="38100" dir="2700000" algn="tl">
                    <a:srgbClr val="000000"/>
                  </a:outerShdw>
                </a:effectLst>
                <a:latin typeface="Times New Roman" pitchFamily="18" charset="0"/>
              </a:rPr>
              <a:t>-1</a:t>
            </a:r>
          </a:p>
          <a:p>
            <a:pPr>
              <a:lnSpc>
                <a:spcPct val="80000"/>
              </a:lnSpc>
              <a:buFont typeface="Wingdings" panose="05000000000000000000" pitchFamily="2" charset="2"/>
              <a:buChar char="Ø"/>
            </a:pPr>
            <a:endParaRPr lang="pl-PL"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200" b="1" dirty="0" smtClean="0">
                <a:solidFill>
                  <a:srgbClr val="333333"/>
                </a:solidFill>
                <a:effectLst>
                  <a:outerShdw blurRad="38100" dist="38100" dir="2700000" algn="tl">
                    <a:srgbClr val="000000"/>
                  </a:outerShdw>
                </a:effectLst>
                <a:latin typeface="Times New Roman" pitchFamily="18" charset="0"/>
              </a:rPr>
              <a:t>zaposednutost </a:t>
            </a:r>
            <a:r>
              <a:rPr lang="pl-PL"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pl-PL" altLang="sr-Latn-RS" sz="2200" b="1" dirty="0">
                <a:solidFill>
                  <a:srgbClr val="333333"/>
                </a:solidFill>
                <a:effectLst>
                  <a:outerShdw blurRad="38100" dist="38100" dir="2700000" algn="tl">
                    <a:srgbClr val="000000"/>
                  </a:outerShdw>
                </a:effectLst>
                <a:latin typeface="Times New Roman" pitchFamily="18" charset="0"/>
              </a:rPr>
              <a:t>* orbitala se povećava zbog prenosa elektrona sa d </a:t>
            </a:r>
            <a:r>
              <a:rPr lang="pl-PL" altLang="sr-Latn-RS" sz="2200" b="1" dirty="0" smtClean="0">
                <a:solidFill>
                  <a:srgbClr val="333333"/>
                </a:solidFill>
                <a:effectLst>
                  <a:outerShdw blurRad="38100" dist="38100" dir="2700000" algn="tl">
                    <a:srgbClr val="000000"/>
                  </a:outerShdw>
                </a:effectLst>
                <a:latin typeface="Times New Roman" pitchFamily="18" charset="0"/>
              </a:rPr>
              <a:t>  </a:t>
            </a:r>
            <a:r>
              <a:rPr lang="pl-PL" altLang="sr-Latn-RS" sz="2200" b="1" dirty="0">
                <a:solidFill>
                  <a:srgbClr val="333333"/>
                </a:solidFill>
                <a:effectLst>
                  <a:outerShdw blurRad="38100" dist="38100" dir="2700000" algn="tl">
                    <a:srgbClr val="000000"/>
                  </a:outerShdw>
                </a:effectLst>
                <a:latin typeface="Times New Roman" pitchFamily="18" charset="0"/>
              </a:rPr>
              <a:t>orbitala centralnog  atoma  gvožđa na </a:t>
            </a:r>
            <a:r>
              <a:rPr lang="pl-PL" altLang="sr-Latn-RS" sz="22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pl-PL" altLang="sr-Latn-RS" sz="2200" b="1" dirty="0">
                <a:solidFill>
                  <a:srgbClr val="333333"/>
                </a:solidFill>
                <a:effectLst>
                  <a:outerShdw blurRad="38100" dist="38100" dir="2700000" algn="tl">
                    <a:srgbClr val="000000"/>
                  </a:outerShdw>
                </a:effectLst>
                <a:latin typeface="Times New Roman" pitchFamily="18" charset="0"/>
              </a:rPr>
              <a:t>* orbitale porfirinskog sistema</a:t>
            </a:r>
          </a:p>
          <a:p>
            <a:pPr>
              <a:lnSpc>
                <a:spcPct val="80000"/>
              </a:lnSpc>
              <a:buFont typeface="Wingdings" panose="05000000000000000000" pitchFamily="2" charset="2"/>
              <a:buChar char="Ø"/>
            </a:pPr>
            <a:endParaRPr lang="pl-PL" altLang="sr-Latn-RS" sz="22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200" b="1" dirty="0" smtClean="0">
                <a:solidFill>
                  <a:srgbClr val="333333"/>
                </a:solidFill>
                <a:effectLst>
                  <a:outerShdw blurRad="38100" dist="38100" dir="2700000" algn="tl">
                    <a:srgbClr val="000000"/>
                  </a:outerShdw>
                </a:effectLst>
                <a:latin typeface="Times New Roman" pitchFamily="18" charset="0"/>
              </a:rPr>
              <a:t>kako </a:t>
            </a:r>
            <a:r>
              <a:rPr lang="pl-PL" altLang="sr-Latn-RS" sz="2200" b="1" dirty="0">
                <a:solidFill>
                  <a:srgbClr val="333333"/>
                </a:solidFill>
                <a:effectLst>
                  <a:outerShdw blurRad="38100" dist="38100" dir="2700000" algn="tl">
                    <a:srgbClr val="000000"/>
                  </a:outerShdw>
                </a:effectLst>
                <a:latin typeface="Times New Roman" pitchFamily="18" charset="0"/>
              </a:rPr>
              <a:t>je prenos elektrona veći sa Fe</a:t>
            </a:r>
            <a:r>
              <a:rPr lang="pl-PL" altLang="sr-Latn-RS" sz="2200" b="1" baseline="30000" dirty="0">
                <a:solidFill>
                  <a:srgbClr val="333333"/>
                </a:solidFill>
                <a:effectLst>
                  <a:outerShdw blurRad="38100" dist="38100" dir="2700000" algn="tl">
                    <a:srgbClr val="000000"/>
                  </a:outerShdw>
                </a:effectLst>
                <a:latin typeface="Times New Roman" pitchFamily="18" charset="0"/>
              </a:rPr>
              <a:t>2+</a:t>
            </a:r>
            <a:r>
              <a:rPr lang="pl-PL" altLang="sr-Latn-RS" sz="2200" b="1" dirty="0">
                <a:solidFill>
                  <a:srgbClr val="333333"/>
                </a:solidFill>
                <a:effectLst>
                  <a:outerShdw blurRad="38100" dist="38100" dir="2700000" algn="tl">
                    <a:srgbClr val="000000"/>
                  </a:outerShdw>
                </a:effectLst>
                <a:latin typeface="Times New Roman" pitchFamily="18" charset="0"/>
              </a:rPr>
              <a:t> nego Fe</a:t>
            </a:r>
            <a:r>
              <a:rPr lang="pl-PL" altLang="sr-Latn-RS" sz="2200" b="1" baseline="30000" dirty="0">
                <a:solidFill>
                  <a:srgbClr val="333333"/>
                </a:solidFill>
                <a:effectLst>
                  <a:outerShdw blurRad="38100" dist="38100" dir="2700000" algn="tl">
                    <a:srgbClr val="000000"/>
                  </a:outerShdw>
                </a:effectLst>
                <a:latin typeface="Times New Roman" pitchFamily="18" charset="0"/>
              </a:rPr>
              <a:t>3+</a:t>
            </a:r>
            <a:r>
              <a:rPr lang="pl-PL" altLang="sr-Latn-RS" sz="2200" b="1" dirty="0">
                <a:solidFill>
                  <a:srgbClr val="333333"/>
                </a:solidFill>
                <a:effectLst>
                  <a:outerShdw blurRad="38100" dist="38100" dir="2700000" algn="tl">
                    <a:srgbClr val="000000"/>
                  </a:outerShdw>
                </a:effectLst>
                <a:latin typeface="Times New Roman" pitchFamily="18" charset="0"/>
              </a:rPr>
              <a:t> jona to su trake markeri </a:t>
            </a:r>
            <a:r>
              <a:rPr lang="pl-PL" altLang="sr-Latn-RS" sz="2200" b="1" dirty="0" smtClean="0">
                <a:solidFill>
                  <a:srgbClr val="333333"/>
                </a:solidFill>
                <a:effectLst>
                  <a:outerShdw blurRad="38100" dist="38100" dir="2700000" algn="tl">
                    <a:srgbClr val="000000"/>
                  </a:outerShdw>
                </a:effectLst>
                <a:latin typeface="Times New Roman" pitchFamily="18" charset="0"/>
              </a:rPr>
              <a:t>oksidacionog   </a:t>
            </a:r>
            <a:r>
              <a:rPr lang="pl-PL" altLang="sr-Latn-RS" sz="2200" b="1" dirty="0">
                <a:solidFill>
                  <a:srgbClr val="333333"/>
                </a:solidFill>
                <a:effectLst>
                  <a:outerShdw blurRad="38100" dist="38100" dir="2700000" algn="tl">
                    <a:srgbClr val="000000"/>
                  </a:outerShdw>
                </a:effectLst>
                <a:latin typeface="Times New Roman" pitchFamily="18" charset="0"/>
              </a:rPr>
              <a:t>stanja  za</a:t>
            </a:r>
            <a:r>
              <a:rPr lang="pl-PL" altLang="sr-Latn-RS" sz="2200" b="1" dirty="0">
                <a:solidFill>
                  <a:srgbClr val="4D4D4D"/>
                </a:solidFill>
                <a:effectLst>
                  <a:outerShdw blurRad="38100" dist="38100" dir="2700000" algn="tl">
                    <a:srgbClr val="000000"/>
                  </a:outerShdw>
                </a:effectLst>
                <a:latin typeface="Times New Roman" pitchFamily="18" charset="0"/>
              </a:rPr>
              <a:t> </a:t>
            </a:r>
            <a:r>
              <a:rPr lang="pl-PL" altLang="sr-Latn-RS" sz="2200" b="1" dirty="0">
                <a:solidFill>
                  <a:srgbClr val="FF0066"/>
                </a:solidFill>
                <a:effectLst>
                  <a:outerShdw blurRad="38100" dist="38100" dir="2700000" algn="tl">
                    <a:srgbClr val="000000"/>
                  </a:outerShdw>
                </a:effectLst>
                <a:latin typeface="Times New Roman" pitchFamily="18" charset="0"/>
              </a:rPr>
              <a:t>Fe</a:t>
            </a:r>
            <a:r>
              <a:rPr lang="pl-PL" altLang="sr-Latn-RS" sz="2200" b="1" baseline="30000" dirty="0">
                <a:solidFill>
                  <a:srgbClr val="FF0066"/>
                </a:solidFill>
                <a:effectLst>
                  <a:outerShdw blurRad="38100" dist="38100" dir="2700000" algn="tl">
                    <a:srgbClr val="000000"/>
                  </a:outerShdw>
                </a:effectLst>
                <a:latin typeface="Times New Roman" pitchFamily="18" charset="0"/>
              </a:rPr>
              <a:t>2+</a:t>
            </a:r>
            <a:r>
              <a:rPr lang="pl-PL" altLang="sr-Latn-RS" sz="2200" b="1" dirty="0">
                <a:solidFill>
                  <a:srgbClr val="FF0066"/>
                </a:solidFill>
                <a:effectLst>
                  <a:outerShdw blurRad="38100" dist="38100" dir="2700000" algn="tl">
                    <a:srgbClr val="000000"/>
                  </a:outerShdw>
                </a:effectLst>
                <a:latin typeface="Times New Roman" pitchFamily="18" charset="0"/>
              </a:rPr>
              <a:t> hem na nižim frekvencijama</a:t>
            </a:r>
            <a:r>
              <a:rPr lang="pl-PL" altLang="sr-Latn-RS" sz="2200" b="1" dirty="0">
                <a:solidFill>
                  <a:srgbClr val="4D4D4D"/>
                </a:solidFill>
                <a:effectLst>
                  <a:outerShdw blurRad="38100" dist="38100" dir="2700000" algn="tl">
                    <a:srgbClr val="000000"/>
                  </a:outerShdw>
                </a:effectLst>
                <a:latin typeface="Times New Roman" pitchFamily="18" charset="0"/>
              </a:rPr>
              <a:t> </a:t>
            </a:r>
            <a:r>
              <a:rPr lang="pl-PL" altLang="sr-Latn-RS" sz="2200" b="1" dirty="0">
                <a:solidFill>
                  <a:srgbClr val="333333"/>
                </a:solidFill>
                <a:effectLst>
                  <a:outerShdw blurRad="38100" dist="38100" dir="2700000" algn="tl">
                    <a:srgbClr val="000000"/>
                  </a:outerShdw>
                </a:effectLst>
                <a:latin typeface="Times New Roman" pitchFamily="18" charset="0"/>
              </a:rPr>
              <a:t>nego kada </a:t>
            </a:r>
            <a:r>
              <a:rPr lang="pl-PL" altLang="sr-Latn-RS" sz="2200" b="1" dirty="0" smtClean="0">
                <a:solidFill>
                  <a:srgbClr val="333333"/>
                </a:solidFill>
                <a:effectLst>
                  <a:outerShdw blurRad="38100" dist="38100" dir="2700000" algn="tl">
                    <a:srgbClr val="000000"/>
                  </a:outerShdw>
                </a:effectLst>
                <a:latin typeface="Times New Roman" pitchFamily="18" charset="0"/>
              </a:rPr>
              <a:t>je</a:t>
            </a:r>
            <a:r>
              <a:rPr lang="pl-PL" altLang="sr-Latn-RS" sz="2200" b="1" dirty="0" smtClean="0">
                <a:solidFill>
                  <a:srgbClr val="4D4D4D"/>
                </a:solidFill>
                <a:effectLst>
                  <a:outerShdw blurRad="38100" dist="38100" dir="2700000" algn="tl">
                    <a:srgbClr val="000000"/>
                  </a:outerShdw>
                </a:effectLst>
                <a:latin typeface="Times New Roman" pitchFamily="18" charset="0"/>
              </a:rPr>
              <a:t> </a:t>
            </a:r>
            <a:r>
              <a:rPr lang="pl-PL" altLang="sr-Latn-RS" sz="2200" b="1" dirty="0">
                <a:solidFill>
                  <a:srgbClr val="333333"/>
                </a:solidFill>
                <a:effectLst>
                  <a:outerShdw blurRad="38100" dist="38100" dir="2700000" algn="tl">
                    <a:srgbClr val="000000"/>
                  </a:outerShdw>
                </a:effectLst>
                <a:latin typeface="Times New Roman" pitchFamily="18" charset="0"/>
              </a:rPr>
              <a:t>gvožđe u oksidacionom stanju Fe</a:t>
            </a:r>
            <a:r>
              <a:rPr lang="pl-PL" altLang="sr-Latn-RS" sz="2200" b="1" baseline="30000" dirty="0">
                <a:solidFill>
                  <a:srgbClr val="333333"/>
                </a:solidFill>
                <a:effectLst>
                  <a:outerShdw blurRad="38100" dist="38100" dir="2700000" algn="tl">
                    <a:srgbClr val="000000"/>
                  </a:outerShdw>
                </a:effectLst>
                <a:latin typeface="Times New Roman" pitchFamily="18" charset="0"/>
              </a:rPr>
              <a:t>3+</a:t>
            </a:r>
          </a:p>
          <a:p>
            <a:pPr>
              <a:lnSpc>
                <a:spcPct val="80000"/>
              </a:lnSpc>
              <a:buFont typeface="Wingdings" panose="05000000000000000000" pitchFamily="2" charset="2"/>
              <a:buChar char="Ø"/>
            </a:pPr>
            <a:endParaRPr lang="pl-PL" altLang="sr-Latn-RS" sz="2200" b="1" baseline="30000" dirty="0">
              <a:solidFill>
                <a:srgbClr val="4D4D4D"/>
              </a:solidFill>
              <a:effectLst>
                <a:outerShdw blurRad="38100" dist="38100" dir="2700000" algn="tl">
                  <a:srgbClr val="000000"/>
                </a:outerShdw>
              </a:effectLst>
              <a:latin typeface="Times New Roman" pitchFamily="18" charset="0"/>
            </a:endParaRPr>
          </a:p>
          <a:p>
            <a:pPr>
              <a:lnSpc>
                <a:spcPct val="80000"/>
              </a:lnSpc>
              <a:buFontTx/>
              <a:buNone/>
            </a:pPr>
            <a:endParaRPr lang="pl-PL" altLang="sr-Latn-RS" sz="1900" b="1" dirty="0">
              <a:solidFill>
                <a:srgbClr val="FF0066"/>
              </a:solidFill>
              <a:effectLst>
                <a:outerShdw blurRad="38100" dist="38100" dir="2700000" algn="tl">
                  <a:srgbClr val="000000"/>
                </a:outerShdw>
              </a:effectLst>
              <a:latin typeface="Times New Roman" pitchFamily="18" charset="0"/>
            </a:endParaRPr>
          </a:p>
          <a:p>
            <a:pPr>
              <a:lnSpc>
                <a:spcPct val="80000"/>
              </a:lnSpc>
            </a:pPr>
            <a:endParaRPr lang="pl-PL" altLang="sr-Latn-RS" sz="2800" dirty="0"/>
          </a:p>
          <a:p>
            <a:pPr>
              <a:lnSpc>
                <a:spcPct val="80000"/>
              </a:lnSpc>
              <a:buFontTx/>
              <a:buNone/>
            </a:pPr>
            <a:endParaRPr lang="pl-PL" altLang="sr-Latn-RS" sz="1900" b="1" dirty="0">
              <a:solidFill>
                <a:srgbClr val="333333"/>
              </a:solidFill>
              <a:effectLst>
                <a:outerShdw blurRad="38100" dist="38100" dir="2700000" algn="tl">
                  <a:srgbClr val="000000"/>
                </a:outerShdw>
              </a:effectLst>
              <a:latin typeface="Times New Roman" pitchFamily="18" charset="0"/>
              <a:cs typeface="Times New Roman" pitchFamily="18" charset="0"/>
            </a:endParaRPr>
          </a:p>
          <a:p>
            <a:pPr>
              <a:lnSpc>
                <a:spcPct val="80000"/>
              </a:lnSpc>
              <a:buFontTx/>
              <a:buNone/>
            </a:pPr>
            <a:r>
              <a:rPr lang="en-US" altLang="sr-Latn-RS" sz="1900" b="1" dirty="0">
                <a:solidFill>
                  <a:srgbClr val="333333"/>
                </a:solidFill>
                <a:effectLst>
                  <a:outerShdw blurRad="38100" dist="38100" dir="2700000" algn="tl">
                    <a:srgbClr val="000000"/>
                  </a:outerShdw>
                </a:effectLst>
                <a:latin typeface="Times New Roman" pitchFamily="18" charset="0"/>
              </a:rPr>
              <a:t> </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6483" name="Rectangle 3"/>
          <p:cNvSpPr>
            <a:spLocks noGrp="1" noChangeArrowheads="1"/>
          </p:cNvSpPr>
          <p:nvPr>
            <p:ph type="body" idx="1"/>
          </p:nvPr>
        </p:nvSpPr>
        <p:spPr>
          <a:xfrm>
            <a:off x="228600" y="914400"/>
            <a:ext cx="8763000" cy="3276600"/>
          </a:xfrm>
        </p:spPr>
        <p:txBody>
          <a:bodyPr/>
          <a:lstStyle/>
          <a:p>
            <a:pPr>
              <a:lnSpc>
                <a:spcPct val="80000"/>
              </a:lnSpc>
              <a:buFont typeface="Wingdings" panose="05000000000000000000" pitchFamily="2" charset="2"/>
              <a:buChar char="Ø"/>
              <a:tabLst>
                <a:tab pos="1885950" algn="l"/>
              </a:tabLst>
            </a:pPr>
            <a:r>
              <a:rPr lang="pl-PL" altLang="sr-Latn-RS" sz="2400" b="1" dirty="0" smtClean="0">
                <a:solidFill>
                  <a:srgbClr val="333333"/>
                </a:solidFill>
                <a:effectLst>
                  <a:outerShdw blurRad="38100" dist="38100" dir="2700000" algn="tl">
                    <a:srgbClr val="000000"/>
                  </a:outerShdw>
                </a:effectLst>
                <a:latin typeface="Times New Roman" pitchFamily="18" charset="0"/>
              </a:rPr>
              <a:t>na </a:t>
            </a:r>
            <a:r>
              <a:rPr lang="pl-PL" altLang="sr-Latn-RS" sz="2400" b="1" dirty="0">
                <a:solidFill>
                  <a:srgbClr val="333333"/>
                </a:solidFill>
                <a:effectLst>
                  <a:outerShdw blurRad="38100" dist="38100" dir="2700000" algn="tl">
                    <a:srgbClr val="000000"/>
                  </a:outerShdw>
                </a:effectLst>
                <a:latin typeface="Times New Roman" pitchFamily="18" charset="0"/>
              </a:rPr>
              <a:t>položaj traka markera oksidacionog stanja  imaju uticaj </a:t>
            </a:r>
            <a:r>
              <a:rPr lang="pl-PL" altLang="sr-Latn-RS" sz="2400" b="1" dirty="0" smtClean="0">
                <a:solidFill>
                  <a:srgbClr val="333333"/>
                </a:solidFill>
                <a:effectLst>
                  <a:outerShdw blurRad="38100" dist="38100" dir="2700000" algn="tl">
                    <a:srgbClr val="000000"/>
                  </a:outerShdw>
                </a:effectLst>
                <a:latin typeface="Times New Roman" pitchFamily="18" charset="0"/>
              </a:rPr>
              <a:t>i </a:t>
            </a:r>
            <a:r>
              <a:rPr lang="pl-PL" altLang="sr-Latn-RS" sz="2400" b="1" dirty="0" smtClean="0">
                <a:solidFill>
                  <a:srgbClr val="FF0066"/>
                </a:solidFill>
                <a:effectLst>
                  <a:outerShdw blurRad="38100" dist="38100" dir="2700000" algn="tl">
                    <a:srgbClr val="000000"/>
                  </a:outerShdw>
                </a:effectLst>
                <a:latin typeface="Times New Roman" pitchFamily="18" charset="0"/>
              </a:rPr>
              <a:t>aksijalni  </a:t>
            </a:r>
            <a:r>
              <a:rPr lang="pl-PL" altLang="sr-Latn-RS" sz="2400" b="1" dirty="0">
                <a:solidFill>
                  <a:srgbClr val="FF0066"/>
                </a:solidFill>
                <a:effectLst>
                  <a:outerShdw blurRad="38100" dist="38100" dir="2700000" algn="tl">
                    <a:srgbClr val="000000"/>
                  </a:outerShdw>
                </a:effectLst>
                <a:latin typeface="Times New Roman" pitchFamily="18" charset="0"/>
              </a:rPr>
              <a:t>ligandi</a:t>
            </a:r>
            <a:r>
              <a:rPr lang="pl-PL" altLang="sr-Latn-RS" sz="2400" b="1" dirty="0">
                <a:solidFill>
                  <a:srgbClr val="333333"/>
                </a:solidFill>
                <a:effectLst>
                  <a:outerShdw blurRad="38100" dist="38100" dir="2700000" algn="tl">
                    <a:srgbClr val="000000"/>
                  </a:outerShdw>
                </a:effectLst>
                <a:latin typeface="Times New Roman" pitchFamily="18" charset="0"/>
              </a:rPr>
              <a:t> koji poseduju </a:t>
            </a:r>
            <a:r>
              <a:rPr lang="pl-PL"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pl-PL" altLang="sr-Latn-RS" sz="2400" b="1" dirty="0">
                <a:solidFill>
                  <a:srgbClr val="333333"/>
                </a:solidFill>
                <a:effectLst>
                  <a:outerShdw blurRad="38100" dist="38100" dir="2700000" algn="tl">
                    <a:srgbClr val="000000"/>
                  </a:outerShdw>
                </a:effectLst>
                <a:latin typeface="Times New Roman" pitchFamily="18" charset="0"/>
              </a:rPr>
              <a:t> orbitale koje mogu da interaguju </a:t>
            </a:r>
            <a:r>
              <a:rPr lang="pl-PL" altLang="sr-Latn-RS" sz="2400" b="1" dirty="0" smtClean="0">
                <a:solidFill>
                  <a:srgbClr val="333333"/>
                </a:solidFill>
                <a:effectLst>
                  <a:outerShdw blurRad="38100" dist="38100" dir="2700000" algn="tl">
                    <a:srgbClr val="000000"/>
                  </a:outerShdw>
                </a:effectLst>
                <a:latin typeface="Times New Roman" pitchFamily="18" charset="0"/>
              </a:rPr>
              <a:t>sa  </a:t>
            </a:r>
            <a:r>
              <a:rPr lang="pl-PL" altLang="sr-Latn-RS" sz="2400" b="1" dirty="0" smtClean="0">
                <a:solidFill>
                  <a:srgbClr val="333333"/>
                </a:solidFill>
                <a:effectLst>
                  <a:outerShdw blurRad="38100" dist="38100" dir="2700000" algn="tl">
                    <a:srgbClr val="000000"/>
                  </a:outerShdw>
                </a:effectLst>
                <a:latin typeface="Times New Roman" pitchFamily="18" charset="0"/>
              </a:rPr>
              <a:t>porfirinskim  </a:t>
            </a:r>
            <a:r>
              <a:rPr lang="pl-PL" altLang="sr-Latn-RS" sz="2400" b="1" dirty="0">
                <a:solidFill>
                  <a:srgbClr val="333333"/>
                </a:solidFill>
                <a:effectLst>
                  <a:outerShdw blurRad="38100" dist="38100" dir="2700000" algn="tl">
                    <a:srgbClr val="000000"/>
                  </a:outerShdw>
                </a:effectLst>
                <a:latin typeface="Times New Roman" pitchFamily="18" charset="0"/>
              </a:rPr>
              <a:t>orbitalama preko d orbitala atoma gvožđa</a:t>
            </a:r>
          </a:p>
          <a:p>
            <a:pPr>
              <a:lnSpc>
                <a:spcPct val="80000"/>
              </a:lnSpc>
              <a:buFont typeface="Wingdings" panose="05000000000000000000" pitchFamily="2" charset="2"/>
              <a:buChar char="Ø"/>
              <a:tabLst>
                <a:tab pos="1885950" algn="l"/>
              </a:tabLst>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tabLst>
                <a:tab pos="1885950" algn="l"/>
              </a:tabLst>
            </a:pPr>
            <a:r>
              <a:rPr lang="pl-PL" altLang="sr-Latn-RS" sz="2400" b="1" dirty="0" smtClean="0">
                <a:solidFill>
                  <a:srgbClr val="333333"/>
                </a:solidFill>
                <a:effectLst>
                  <a:outerShdw blurRad="38100" dist="38100" dir="2700000" algn="tl">
                    <a:srgbClr val="000000"/>
                  </a:outerShdw>
                </a:effectLst>
                <a:latin typeface="Times New Roman" pitchFamily="18" charset="0"/>
              </a:rPr>
              <a:t>u </a:t>
            </a:r>
            <a:r>
              <a:rPr lang="pl-PL" altLang="sr-Latn-RS" sz="2400" b="1" dirty="0">
                <a:solidFill>
                  <a:srgbClr val="333333"/>
                </a:solidFill>
                <a:effectLst>
                  <a:outerShdw blurRad="38100" dist="38100" dir="2700000" algn="tl">
                    <a:srgbClr val="000000"/>
                  </a:outerShdw>
                </a:effectLst>
                <a:latin typeface="Times New Roman" pitchFamily="18" charset="0"/>
              </a:rPr>
              <a:t>tom slučaju  aksijalni elektron-donori „daju</a:t>
            </a:r>
            <a:r>
              <a:rPr lang="pl-PL" altLang="sr-Latn-RS" sz="2400" b="1" dirty="0" smtClean="0">
                <a:solidFill>
                  <a:srgbClr val="333333"/>
                </a:solidFill>
                <a:effectLst>
                  <a:outerShdw blurRad="38100" dist="38100" dir="2700000" algn="tl">
                    <a:srgbClr val="000000"/>
                  </a:outerShdw>
                </a:effectLst>
                <a:latin typeface="Times New Roman" pitchFamily="18" charset="0"/>
              </a:rPr>
              <a:t>” </a:t>
            </a:r>
            <a:r>
              <a:rPr lang="pl-PL" altLang="sr-Latn-RS" sz="2400" b="1" dirty="0">
                <a:solidFill>
                  <a:srgbClr val="333333"/>
                </a:solidFill>
                <a:effectLst>
                  <a:outerShdw blurRad="38100" dist="38100" dir="2700000" algn="tl">
                    <a:srgbClr val="000000"/>
                  </a:outerShdw>
                </a:effectLst>
                <a:latin typeface="Times New Roman" pitchFamily="18" charset="0"/>
              </a:rPr>
              <a:t>elektrone </a:t>
            </a:r>
            <a:r>
              <a:rPr lang="pl-PL" altLang="sr-Latn-RS" sz="2400" b="1" dirty="0" smtClean="0">
                <a:solidFill>
                  <a:srgbClr val="333333"/>
                </a:solidFill>
                <a:effectLst>
                  <a:outerShdw blurRad="38100" dist="38100" dir="2700000" algn="tl">
                    <a:srgbClr val="000000"/>
                  </a:outerShdw>
                </a:effectLst>
                <a:latin typeface="Times New Roman" pitchFamily="18" charset="0"/>
              </a:rPr>
              <a:t>u  </a:t>
            </a:r>
            <a:r>
              <a:rPr lang="pl-PL" altLang="sr-Latn-RS" sz="2400" b="1" dirty="0">
                <a:solidFill>
                  <a:srgbClr val="333333"/>
                </a:solidFill>
                <a:effectLst>
                  <a:outerShdw blurRad="38100" dist="38100" dir="2700000" algn="tl">
                    <a:srgbClr val="000000"/>
                  </a:outerShdw>
                </a:effectLst>
                <a:latin typeface="Times New Roman" pitchFamily="18" charset="0"/>
              </a:rPr>
              <a:t>porfirinski prsten  (</a:t>
            </a:r>
            <a:r>
              <a:rPr lang="pl-PL" altLang="sr-Latn-RS" sz="2400" b="1" dirty="0">
                <a:solidFill>
                  <a:srgbClr val="333333"/>
                </a:solidFill>
                <a:effectLst>
                  <a:outerShdw blurRad="38100" dist="38100" dir="2700000" algn="tl">
                    <a:srgbClr val="000000"/>
                  </a:outerShdw>
                </a:effectLst>
                <a:latin typeface="Times New Roman" pitchFamily="18" charset="0"/>
                <a:sym typeface="Symbol" pitchFamily="18" charset="2"/>
              </a:rPr>
              <a:t>* orbitalu  porfirinsk</a:t>
            </a:r>
            <a:r>
              <a:rPr lang="pl-PL" altLang="sr-Latn-RS" sz="2400" b="1" dirty="0">
                <a:solidFill>
                  <a:srgbClr val="333333"/>
                </a:solidFill>
                <a:effectLst>
                  <a:outerShdw blurRad="38100" dist="38100" dir="2700000" algn="tl">
                    <a:srgbClr val="000000"/>
                  </a:outerShdw>
                </a:effectLst>
                <a:latin typeface="Times New Roman" pitchFamily="18" charset="0"/>
              </a:rPr>
              <a:t>og  prstena) čime se </a:t>
            </a:r>
            <a:r>
              <a:rPr lang="pl-PL" altLang="sr-Latn-RS" sz="2400" b="1" dirty="0" smtClean="0">
                <a:solidFill>
                  <a:srgbClr val="333333"/>
                </a:solidFill>
                <a:effectLst>
                  <a:outerShdw blurRad="38100" dist="38100" dir="2700000" algn="tl">
                    <a:srgbClr val="000000"/>
                  </a:outerShdw>
                </a:effectLst>
                <a:latin typeface="Times New Roman" pitchFamily="18" charset="0"/>
              </a:rPr>
              <a:t>   smanjuje frekvencije </a:t>
            </a:r>
            <a:r>
              <a:rPr lang="pl-PL" altLang="sr-Latn-RS" sz="2400" b="1" dirty="0">
                <a:solidFill>
                  <a:srgbClr val="333333"/>
                </a:solidFill>
                <a:effectLst>
                  <a:outerShdw blurRad="38100" dist="38100" dir="2700000" algn="tl">
                    <a:srgbClr val="000000"/>
                  </a:outerShdw>
                </a:effectLst>
                <a:latin typeface="Times New Roman" pitchFamily="18" charset="0"/>
              </a:rPr>
              <a:t>na kojoj će se  javiti traka </a:t>
            </a:r>
            <a:r>
              <a:rPr lang="pl-PL" altLang="sr-Latn-RS" sz="2400" b="1" dirty="0" smtClean="0">
                <a:solidFill>
                  <a:srgbClr val="333333"/>
                </a:solidFill>
                <a:effectLst>
                  <a:outerShdw blurRad="38100" dist="38100" dir="2700000" algn="tl">
                    <a:srgbClr val="000000"/>
                  </a:outerShdw>
                </a:effectLst>
                <a:latin typeface="Times New Roman" pitchFamily="18" charset="0"/>
              </a:rPr>
              <a:t>marker  </a:t>
            </a:r>
            <a:r>
              <a:rPr lang="pl-PL" altLang="sr-Latn-RS" sz="2400" b="1" dirty="0">
                <a:solidFill>
                  <a:srgbClr val="333333"/>
                </a:solidFill>
                <a:effectLst>
                  <a:outerShdw blurRad="38100" dist="38100" dir="2700000" algn="tl">
                    <a:srgbClr val="000000"/>
                  </a:outerShdw>
                </a:effectLst>
                <a:latin typeface="Times New Roman" pitchFamily="18" charset="0"/>
              </a:rPr>
              <a:t>oksidacionog stanja</a:t>
            </a:r>
            <a:endParaRPr lang="sr-Latn-CS" altLang="sr-Latn-RS" sz="2400" b="1" dirty="0">
              <a:solidFill>
                <a:srgbClr val="FF0066"/>
              </a:solidFill>
              <a:effectLst>
                <a:outerShdw blurRad="38100" dist="38100" dir="2700000" algn="tl">
                  <a:srgbClr val="000000"/>
                </a:outerShdw>
              </a:effectLst>
              <a:latin typeface="Times New Roman" pitchFamily="18" charset="0"/>
            </a:endParaRPr>
          </a:p>
          <a:p>
            <a:pPr>
              <a:lnSpc>
                <a:spcPct val="80000"/>
              </a:lnSpc>
              <a:tabLst>
                <a:tab pos="1885950" algn="l"/>
              </a:tabLst>
            </a:pPr>
            <a:endParaRPr lang="en-US" altLang="sr-Latn-RS" sz="2400" dirty="0"/>
          </a:p>
          <a:p>
            <a:pPr>
              <a:lnSpc>
                <a:spcPct val="80000"/>
              </a:lnSpc>
              <a:tabLst>
                <a:tab pos="1885950" algn="l"/>
              </a:tabLst>
            </a:pPr>
            <a:endParaRPr lang="en-US" altLang="sr-Latn-RS" sz="28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459" name="Rectangle 3"/>
          <p:cNvSpPr>
            <a:spLocks noGrp="1" noChangeArrowheads="1"/>
          </p:cNvSpPr>
          <p:nvPr>
            <p:ph type="body" idx="1"/>
          </p:nvPr>
        </p:nvSpPr>
        <p:spPr>
          <a:xfrm>
            <a:off x="228600" y="533400"/>
            <a:ext cx="8686800" cy="6096000"/>
          </a:xfrm>
        </p:spPr>
        <p:txBody>
          <a:bodyPr/>
          <a:lstStyle/>
          <a:p>
            <a:pPr>
              <a:lnSpc>
                <a:spcPct val="80000"/>
              </a:lnSpc>
              <a:buFontTx/>
              <a:buNone/>
            </a:pPr>
            <a:r>
              <a:rPr lang="pl-PL" altLang="sr-Latn-RS" sz="2400" b="1" dirty="0">
                <a:solidFill>
                  <a:srgbClr val="333333"/>
                </a:solidFill>
                <a:effectLst>
                  <a:outerShdw blurRad="38100" dist="38100" dir="2700000" algn="tl">
                    <a:srgbClr val="000000"/>
                  </a:outerShdw>
                </a:effectLst>
                <a:latin typeface="Times New Roman" pitchFamily="18" charset="0"/>
              </a:rPr>
              <a:t>b) </a:t>
            </a:r>
            <a:r>
              <a:rPr lang="pl-PL" altLang="sr-Latn-RS" sz="2400" b="1" u="sng" dirty="0">
                <a:solidFill>
                  <a:srgbClr val="333333"/>
                </a:solidFill>
                <a:effectLst>
                  <a:outerShdw blurRad="38100" dist="38100" dir="2700000" algn="tl">
                    <a:srgbClr val="000000"/>
                  </a:outerShdw>
                </a:effectLst>
                <a:latin typeface="Times New Roman" pitchFamily="18" charset="0"/>
              </a:rPr>
              <a:t>Trake markeri spinskog stanja atoma Fe</a:t>
            </a:r>
            <a:endParaRPr lang="pl-PL" altLang="sr-Latn-RS" sz="2400" dirty="0">
              <a:solidFill>
                <a:srgbClr val="333333"/>
              </a:solidFill>
              <a:latin typeface="Times New Roman" pitchFamily="18" charset="0"/>
            </a:endParaRPr>
          </a:p>
          <a:p>
            <a:pPr>
              <a:lnSpc>
                <a:spcPct val="80000"/>
              </a:lnSpc>
            </a:pPr>
            <a:endParaRPr lang="pl-PL" altLang="sr-Latn-RS" sz="2400" dirty="0">
              <a:solidFill>
                <a:srgbClr val="333333"/>
              </a:solidFill>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p</a:t>
            </a:r>
            <a:r>
              <a:rPr lang="en-US" altLang="sr-Latn-RS" sz="2000" b="1" dirty="0" err="1">
                <a:solidFill>
                  <a:srgbClr val="333333"/>
                </a:solidFill>
                <a:effectLst>
                  <a:outerShdw blurRad="38100" dist="38100" dir="2700000" algn="tl">
                    <a:srgbClr val="000000"/>
                  </a:outerShdw>
                </a:effectLst>
                <a:latin typeface="Times New Roman" pitchFamily="18" charset="0"/>
              </a:rPr>
              <a:t>romena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 spinskog stanja iz </a:t>
            </a:r>
            <a:r>
              <a:rPr lang="sr-Latn-CS" altLang="sr-Latn-RS" sz="2000" b="1" dirty="0">
                <a:solidFill>
                  <a:srgbClr val="FF0066"/>
                </a:solidFill>
                <a:effectLst>
                  <a:outerShdw blurRad="38100" dist="38100" dir="2700000" algn="tl">
                    <a:srgbClr val="000000"/>
                  </a:outerShdw>
                </a:effectLst>
                <a:latin typeface="Times New Roman" pitchFamily="18" charset="0"/>
              </a:rPr>
              <a:t>NS→VS</a:t>
            </a:r>
            <a:r>
              <a:rPr lang="sr-Latn-CS" altLang="sr-Latn-RS" sz="2000" b="1" dirty="0">
                <a:solidFill>
                  <a:srgbClr val="333333"/>
                </a:solidFill>
                <a:effectLst>
                  <a:outerShdw blurRad="38100" dist="38100" dir="2700000" algn="tl">
                    <a:srgbClr val="000000"/>
                  </a:outerShdw>
                </a:effectLst>
                <a:latin typeface="Times New Roman" pitchFamily="18" charset="0"/>
              </a:rPr>
              <a:t> stanje odražavaju se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na položaj traka vibracija porfirinskog prstena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cs typeface="Times New Roman" pitchFamily="18" charset="0"/>
              </a:rPr>
              <a:t>promene </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su uočljive na trakama u oblasti</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rPr>
              <a:t> </a:t>
            </a:r>
            <a:r>
              <a:rPr lang="en-U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rPr>
              <a:t>~</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rPr>
              <a:t> 1640 - 1500 </a:t>
            </a:r>
            <a:r>
              <a:rPr lang="pl-PL" altLang="sr-Latn-RS" sz="2000" b="1" dirty="0">
                <a:solidFill>
                  <a:srgbClr val="FF0066"/>
                </a:solidFill>
                <a:effectLst>
                  <a:outerShdw blurRad="38100" dist="38100" dir="2700000" algn="tl">
                    <a:srgbClr val="000000"/>
                  </a:outerShdw>
                </a:effectLst>
                <a:latin typeface="Times New Roman" pitchFamily="18" charset="0"/>
              </a:rPr>
              <a:t>cm</a:t>
            </a:r>
            <a:r>
              <a:rPr lang="pl-PL" altLang="sr-Latn-RS" sz="2000" b="1" baseline="30000" dirty="0">
                <a:solidFill>
                  <a:srgbClr val="FF0066"/>
                </a:solidFill>
                <a:effectLst>
                  <a:outerShdw blurRad="38100" dist="38100" dir="2700000" algn="tl">
                    <a:srgbClr val="000000"/>
                  </a:outerShdw>
                </a:effectLst>
                <a:latin typeface="Times New Roman" pitchFamily="18" charset="0"/>
              </a:rPr>
              <a:t>-1</a:t>
            </a:r>
          </a:p>
          <a:p>
            <a:pPr>
              <a:lnSpc>
                <a:spcPct val="80000"/>
              </a:lnSpc>
              <a:buFontTx/>
              <a:buNone/>
            </a:pPr>
            <a:r>
              <a:rPr lang="sr-Latn-CS" altLang="sr-Latn-RS" sz="2000" b="1" dirty="0">
                <a:solidFill>
                  <a:srgbClr val="333333"/>
                </a:solidFill>
                <a:effectLst>
                  <a:outerShdw blurRad="38100" dist="38100" dir="2700000" algn="tl">
                    <a:srgbClr val="000000"/>
                  </a:outerShdw>
                </a:effectLst>
                <a:latin typeface="Times New Roman" pitchFamily="18" charset="0"/>
              </a:rPr>
              <a:t>                  1620 </a:t>
            </a:r>
            <a:r>
              <a:rPr lang="pl-PL" altLang="sr-Latn-RS" sz="2000" b="1" dirty="0">
                <a:effectLst>
                  <a:outerShdw blurRad="38100" dist="38100" dir="2700000" algn="tl">
                    <a:srgbClr val="FFFFFF"/>
                  </a:outerShdw>
                </a:effectLst>
                <a:latin typeface="Times New Roman" pitchFamily="18" charset="0"/>
              </a:rPr>
              <a:t>cm</a:t>
            </a:r>
            <a:r>
              <a:rPr lang="pl-PL" altLang="sr-Latn-RS" sz="2000" b="1" baseline="30000" dirty="0">
                <a:effectLst>
                  <a:outerShdw blurRad="38100" dist="38100" dir="2700000" algn="tl">
                    <a:srgbClr val="FFFFFF"/>
                  </a:outerShdw>
                </a:effectLst>
                <a:latin typeface="Times New Roman" pitchFamily="18" charset="0"/>
              </a:rPr>
              <a:t>-1 </a:t>
            </a:r>
            <a:r>
              <a:rPr lang="sr-Latn-CS" altLang="sr-Latn-RS" sz="2000" b="1" dirty="0">
                <a:solidFill>
                  <a:srgbClr val="333333"/>
                </a:solidFill>
                <a:effectLst>
                  <a:outerShdw blurRad="38100" dist="38100" dir="2700000" algn="tl">
                    <a:srgbClr val="000000"/>
                  </a:outerShdw>
                </a:effectLst>
                <a:latin typeface="Times New Roman" pitchFamily="18" charset="0"/>
              </a:rPr>
              <a:t>→ 1607 </a:t>
            </a:r>
            <a:r>
              <a:rPr lang="pl-PL" altLang="sr-Latn-RS" sz="2000" b="1" dirty="0">
                <a:effectLst>
                  <a:outerShdw blurRad="38100" dist="38100" dir="2700000" algn="tl">
                    <a:srgbClr val="FFFFFF"/>
                  </a:outerShdw>
                </a:effectLst>
                <a:latin typeface="Times New Roman" pitchFamily="18" charset="0"/>
              </a:rPr>
              <a:t>cm</a:t>
            </a:r>
            <a:r>
              <a:rPr lang="pl-PL" altLang="sr-Latn-RS" sz="2000" b="1" baseline="30000" dirty="0">
                <a:effectLst>
                  <a:outerShdw blurRad="38100" dist="38100" dir="2700000" algn="tl">
                    <a:srgbClr val="FFFFFF"/>
                  </a:outerShdw>
                </a:effectLst>
                <a:latin typeface="Times New Roman" pitchFamily="18" charset="0"/>
              </a:rPr>
              <a:t>-1</a:t>
            </a:r>
            <a:r>
              <a:rPr lang="pl-PL" altLang="sr-Latn-RS" sz="2000" b="1" dirty="0">
                <a:effectLst>
                  <a:outerShdw blurRad="38100" dist="38100" dir="2700000" algn="tl">
                    <a:srgbClr val="FFFFFF"/>
                  </a:outerShdw>
                </a:effectLst>
                <a:latin typeface="Times New Roman" pitchFamily="18" charset="0"/>
              </a:rPr>
              <a:t>;  </a:t>
            </a:r>
          </a:p>
          <a:p>
            <a:pPr>
              <a:lnSpc>
                <a:spcPct val="80000"/>
              </a:lnSpc>
              <a:buFontTx/>
              <a:buNone/>
            </a:pPr>
            <a:r>
              <a:rPr lang="pl-PL" altLang="sr-Latn-RS" sz="2000" b="1" dirty="0">
                <a:effectLst>
                  <a:outerShdw blurRad="38100" dist="38100" dir="2700000" algn="tl">
                    <a:srgbClr val="FFFFFF"/>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1590</a:t>
            </a:r>
            <a:r>
              <a:rPr lang="pl-PL" altLang="sr-Latn-RS" sz="2000" b="1" dirty="0">
                <a:effectLst>
                  <a:outerShdw blurRad="38100" dist="38100" dir="2700000" algn="tl">
                    <a:srgbClr val="FFFFFF"/>
                  </a:outerShdw>
                </a:effectLst>
                <a:latin typeface="Times New Roman" pitchFamily="18" charset="0"/>
              </a:rPr>
              <a:t> (ap) cm</a:t>
            </a:r>
            <a:r>
              <a:rPr lang="pl-PL" altLang="sr-Latn-RS" sz="2000" b="1" baseline="30000" dirty="0">
                <a:effectLst>
                  <a:outerShdw blurRad="38100" dist="38100" dir="2700000" algn="tl">
                    <a:srgbClr val="FFFFFF"/>
                  </a:outerShdw>
                </a:effectLst>
                <a:latin typeface="Times New Roman" pitchFamily="18" charset="0"/>
              </a:rPr>
              <a:t>-1 </a:t>
            </a:r>
            <a:r>
              <a:rPr lang="sr-Latn-CS" altLang="sr-Latn-RS" sz="2000" b="1" dirty="0">
                <a:solidFill>
                  <a:srgbClr val="333333"/>
                </a:solidFill>
                <a:effectLst>
                  <a:outerShdw blurRad="38100" dist="38100" dir="2700000" algn="tl">
                    <a:srgbClr val="000000"/>
                  </a:outerShdw>
                </a:effectLst>
                <a:latin typeface="Times New Roman" pitchFamily="18" charset="0"/>
              </a:rPr>
              <a:t>→ 1555 </a:t>
            </a:r>
            <a:r>
              <a:rPr lang="pl-PL" altLang="sr-Latn-RS" sz="2000" b="1" dirty="0">
                <a:effectLst>
                  <a:outerShdw blurRad="38100" dist="38100" dir="2700000" algn="tl">
                    <a:srgbClr val="FFFFFF"/>
                  </a:outerShdw>
                </a:effectLst>
                <a:latin typeface="Times New Roman" pitchFamily="18" charset="0"/>
              </a:rPr>
              <a:t>cm</a:t>
            </a:r>
            <a:r>
              <a:rPr lang="pl-PL" altLang="sr-Latn-RS" sz="2000" b="1" baseline="30000" dirty="0">
                <a:effectLst>
                  <a:outerShdw blurRad="38100" dist="38100" dir="2700000" algn="tl">
                    <a:srgbClr val="FFFFFF"/>
                  </a:outerShdw>
                </a:effectLst>
                <a:latin typeface="Times New Roman" pitchFamily="18" charset="0"/>
              </a:rPr>
              <a:t>-1</a:t>
            </a:r>
            <a:r>
              <a:rPr lang="pl-PL" altLang="sr-Latn-RS" sz="2000" b="1" dirty="0">
                <a:effectLst>
                  <a:outerShdw blurRad="38100" dist="38100" dir="2700000" algn="tl">
                    <a:srgbClr val="FFFFFF"/>
                  </a:outerShdw>
                </a:effectLst>
                <a:latin typeface="Times New Roman" pitchFamily="18" charset="0"/>
              </a:rPr>
              <a:t>;</a:t>
            </a:r>
            <a:r>
              <a:rPr lang="pl-PL" altLang="sr-Latn-RS" sz="2000" b="1" baseline="30000" dirty="0">
                <a:effectLst>
                  <a:outerShdw blurRad="38100" dist="38100" dir="2700000" algn="tl">
                    <a:srgbClr val="FFFFFF"/>
                  </a:outerShdw>
                </a:effectLst>
                <a:latin typeface="Times New Roman" pitchFamily="18" charset="0"/>
              </a:rPr>
              <a:t> </a:t>
            </a:r>
            <a:r>
              <a:rPr lang="pl-PL" altLang="sr-Latn-RS" sz="2000" dirty="0">
                <a:solidFill>
                  <a:srgbClr val="FF0066"/>
                </a:solidFill>
                <a:effectLst>
                  <a:outerShdw blurRad="38100" dist="38100" dir="2700000" algn="tl">
                    <a:srgbClr val="000000"/>
                  </a:outerShdw>
                </a:effectLst>
                <a:latin typeface="Times New Roman" pitchFamily="18" charset="0"/>
              </a:rPr>
              <a:t>(tzv. traka IV, veliki intenzitet i</a:t>
            </a:r>
          </a:p>
          <a:p>
            <a:pPr>
              <a:lnSpc>
                <a:spcPct val="80000"/>
              </a:lnSpc>
              <a:buFontTx/>
              <a:buNone/>
            </a:pPr>
            <a:r>
              <a:rPr lang="pl-PL" altLang="sr-Latn-RS" sz="2000" dirty="0">
                <a:solidFill>
                  <a:srgbClr val="FF0066"/>
                </a:solidFill>
                <a:effectLst>
                  <a:outerShdw blurRad="38100" dist="38100" dir="2700000" algn="tl">
                    <a:srgbClr val="000000"/>
                  </a:outerShdw>
                </a:effectLst>
                <a:latin typeface="Times New Roman" pitchFamily="18" charset="0"/>
              </a:rPr>
              <a:t>                                                                  </a:t>
            </a:r>
            <a:r>
              <a:rPr lang="pl-PL" altLang="sr-Latn-RS" sz="2000" dirty="0" smtClean="0">
                <a:solidFill>
                  <a:srgbClr val="FF0066"/>
                </a:solidFill>
                <a:effectLst>
                  <a:outerShdw blurRad="38100" dist="38100" dir="2700000" algn="tl">
                    <a:srgbClr val="000000"/>
                  </a:outerShdw>
                </a:effectLst>
                <a:latin typeface="Times New Roman" pitchFamily="18" charset="0"/>
              </a:rPr>
              <a:t>anomalna polarizacija</a:t>
            </a:r>
            <a:r>
              <a:rPr lang="pl-PL" altLang="sr-Latn-RS" sz="2000" dirty="0">
                <a:solidFill>
                  <a:srgbClr val="FF0066"/>
                </a:solidFill>
                <a:effectLst>
                  <a:outerShdw blurRad="38100" dist="38100" dir="2700000" algn="tl">
                    <a:srgbClr val="000000"/>
                  </a:outerShdw>
                </a:effectLst>
                <a:latin typeface="Times New Roman" pitchFamily="18" charset="0"/>
              </a:rPr>
              <a:t>)</a:t>
            </a:r>
          </a:p>
          <a:p>
            <a:pPr>
              <a:lnSpc>
                <a:spcPct val="80000"/>
              </a:lnSpc>
              <a:buFontTx/>
              <a:buNone/>
            </a:pPr>
            <a:r>
              <a:rPr lang="pl-PL" altLang="sr-Latn-RS" sz="2000" b="1" dirty="0">
                <a:effectLst>
                  <a:outerShdw blurRad="38100" dist="38100" dir="2700000" algn="tl">
                    <a:srgbClr val="FFFFFF"/>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1500</a:t>
            </a:r>
            <a:r>
              <a:rPr lang="pl-PL" altLang="sr-Latn-RS" sz="2000" b="1" dirty="0">
                <a:effectLst>
                  <a:outerShdw blurRad="38100" dist="38100" dir="2700000" algn="tl">
                    <a:srgbClr val="FFFFFF"/>
                  </a:outerShdw>
                </a:effectLst>
                <a:latin typeface="Times New Roman" pitchFamily="18" charset="0"/>
              </a:rPr>
              <a:t> cm</a:t>
            </a:r>
            <a:r>
              <a:rPr lang="pl-PL" altLang="sr-Latn-RS" sz="2000" b="1" baseline="30000" dirty="0">
                <a:effectLst>
                  <a:outerShdw blurRad="38100" dist="38100" dir="2700000" algn="tl">
                    <a:srgbClr val="FFFFFF"/>
                  </a:outerShdw>
                </a:effectLst>
                <a:latin typeface="Times New Roman" pitchFamily="18" charset="0"/>
              </a:rPr>
              <a:t>-1 </a:t>
            </a:r>
            <a:r>
              <a:rPr lang="sr-Latn-CS" altLang="sr-Latn-RS" sz="2000" b="1" dirty="0">
                <a:solidFill>
                  <a:srgbClr val="333333"/>
                </a:solidFill>
                <a:effectLst>
                  <a:outerShdw blurRad="38100" dist="38100" dir="2700000" algn="tl">
                    <a:srgbClr val="000000"/>
                  </a:outerShdw>
                </a:effectLst>
                <a:latin typeface="Times New Roman" pitchFamily="18" charset="0"/>
              </a:rPr>
              <a:t>→1478 </a:t>
            </a:r>
            <a:r>
              <a:rPr lang="pl-PL" altLang="sr-Latn-RS" sz="2000" b="1" dirty="0">
                <a:effectLst>
                  <a:outerShdw blurRad="38100" dist="38100" dir="2700000" algn="tl">
                    <a:srgbClr val="FFFFFF"/>
                  </a:outerShdw>
                </a:effectLst>
                <a:latin typeface="Times New Roman" pitchFamily="18" charset="0"/>
              </a:rPr>
              <a:t>cm</a:t>
            </a:r>
            <a:r>
              <a:rPr lang="pl-PL" altLang="sr-Latn-RS" sz="2000" b="1" baseline="30000" dirty="0">
                <a:effectLst>
                  <a:outerShdw blurRad="38100" dist="38100" dir="2700000" algn="tl">
                    <a:srgbClr val="FFFFFF"/>
                  </a:outerShdw>
                </a:effectLst>
                <a:latin typeface="Times New Roman" pitchFamily="18" charset="0"/>
              </a:rPr>
              <a:t>-1</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FF0066"/>
                </a:solidFill>
                <a:effectLst>
                  <a:outerShdw blurRad="38100" dist="38100" dir="2700000" algn="tl">
                    <a:srgbClr val="000000"/>
                  </a:outerShdw>
                </a:effectLst>
                <a:latin typeface="Times New Roman" pitchFamily="18" charset="0"/>
                <a:cs typeface="Times New Roman" pitchFamily="18" charset="0"/>
              </a:rPr>
              <a:t>NS</a:t>
            </a:r>
            <a:r>
              <a:rPr lang="sr-Latn-CS" altLang="sr-Latn-RS" sz="2000" b="1" dirty="0" smtClean="0">
                <a:solidFill>
                  <a:srgbClr val="333333"/>
                </a:solidFill>
                <a:effectLst>
                  <a:outerShdw blurRad="38100" dist="38100" dir="2700000" algn="tl">
                    <a:srgbClr val="000000"/>
                  </a:outerShdw>
                </a:effectLst>
                <a:latin typeface="Times New Roman" pitchFamily="18" charset="0"/>
                <a:cs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hem kompleksi su</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rPr>
              <a:t> 6c</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 i Fe atom je u ravni prstena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FF0066"/>
                </a:solidFill>
                <a:effectLst>
                  <a:outerShdw blurRad="38100" dist="38100" dir="2700000" algn="tl">
                    <a:srgbClr val="000000"/>
                  </a:outerShdw>
                </a:effectLst>
                <a:latin typeface="Times New Roman" pitchFamily="18" charset="0"/>
                <a:cs typeface="Times New Roman" pitchFamily="18" charset="0"/>
              </a:rPr>
              <a:t>VS</a:t>
            </a:r>
            <a:r>
              <a:rPr lang="sr-Latn-CS" altLang="sr-Latn-RS" sz="2000" b="1" dirty="0" smtClean="0">
                <a:solidFill>
                  <a:srgbClr val="333333"/>
                </a:solidFill>
                <a:effectLst>
                  <a:outerShdw blurRad="38100" dist="38100" dir="2700000" algn="tl">
                    <a:srgbClr val="000000"/>
                  </a:outerShdw>
                </a:effectLst>
                <a:latin typeface="Times New Roman" pitchFamily="18" charset="0"/>
                <a:cs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hem kompleksi  mogu biti </a:t>
            </a:r>
            <a:r>
              <a:rPr lang="sr-Latn-CS" altLang="sr-Latn-RS" sz="2000" b="1" dirty="0">
                <a:solidFill>
                  <a:srgbClr val="FF0066"/>
                </a:solidFill>
                <a:effectLst>
                  <a:outerShdw blurRad="38100" dist="38100" dir="2700000" algn="tl">
                    <a:srgbClr val="000000"/>
                  </a:outerShdw>
                </a:effectLst>
                <a:latin typeface="Times New Roman" pitchFamily="18" charset="0"/>
                <a:cs typeface="Times New Roman" pitchFamily="18" charset="0"/>
              </a:rPr>
              <a:t>5c ili 6c</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 (ako su 6c tada jedan ligand je slabije </a:t>
            </a:r>
            <a:r>
              <a:rPr lang="sr-Latn-CS" altLang="sr-Latn-RS" sz="2000" b="1" dirty="0" smtClean="0">
                <a:solidFill>
                  <a:srgbClr val="333333"/>
                </a:solidFill>
                <a:effectLst>
                  <a:outerShdw blurRad="38100" dist="38100" dir="2700000" algn="tl">
                    <a:srgbClr val="000000"/>
                  </a:outerShdw>
                </a:effectLst>
                <a:latin typeface="Times New Roman" pitchFamily="18" charset="0"/>
                <a:cs typeface="Times New Roman" pitchFamily="18" charset="0"/>
              </a:rPr>
              <a:t>vezan </a:t>
            </a:r>
            <a:r>
              <a:rPr lang="sr-Latn-CS" altLang="sr-Latn-RS" sz="2000" b="1" dirty="0">
                <a:solidFill>
                  <a:srgbClr val="333333"/>
                </a:solidFill>
                <a:effectLst>
                  <a:outerShdw blurRad="38100" dist="38100" dir="2700000" algn="tl">
                    <a:srgbClr val="000000"/>
                  </a:outerShdw>
                </a:effectLst>
                <a:latin typeface="Times New Roman" pitchFamily="18" charset="0"/>
                <a:cs typeface="Times New Roman" pitchFamily="18" charset="0"/>
              </a:rPr>
              <a:t>od drugog)</a:t>
            </a:r>
          </a:p>
          <a:p>
            <a:pPr>
              <a:lnSpc>
                <a:spcPct val="80000"/>
              </a:lnSpc>
              <a:buFontTx/>
              <a:buNone/>
            </a:pPr>
            <a:endParaRPr lang="sr-Latn-CS" altLang="sr-Latn-RS" sz="2000" b="1" dirty="0">
              <a:solidFill>
                <a:srgbClr val="FF0066"/>
              </a:solidFill>
              <a:effectLst>
                <a:outerShdw blurRad="38100" dist="38100" dir="2700000" algn="tl">
                  <a:srgbClr val="000000"/>
                </a:outerShdw>
              </a:effectLst>
              <a:latin typeface="Times New Roman" pitchFamily="18" charset="0"/>
            </a:endParaRPr>
          </a:p>
          <a:p>
            <a:pPr>
              <a:lnSpc>
                <a:spcPct val="80000"/>
              </a:lnSpc>
            </a:pPr>
            <a:endParaRPr lang="en-US" altLang="sr-Latn-RS" sz="20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915459">
                                            <p:txEl>
                                              <p:pRg st="0" end="0"/>
                                            </p:txEl>
                                          </p:spTgt>
                                        </p:tgtEl>
                                        <p:attrNameLst>
                                          <p:attrName>style.visibility</p:attrName>
                                        </p:attrNameLst>
                                      </p:cBhvr>
                                      <p:to>
                                        <p:strVal val="visible"/>
                                      </p:to>
                                    </p:set>
                                    <p:animEffect transition="in" filter="wipe(down)">
                                      <p:cBhvr>
                                        <p:cTn id="7" dur="500"/>
                                        <p:tgtEl>
                                          <p:spTgt spid="91545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15459">
                                            <p:txEl>
                                              <p:pRg st="2" end="2"/>
                                            </p:txEl>
                                          </p:spTgt>
                                        </p:tgtEl>
                                        <p:attrNameLst>
                                          <p:attrName>style.visibility</p:attrName>
                                        </p:attrNameLst>
                                      </p:cBhvr>
                                      <p:to>
                                        <p:strVal val="visible"/>
                                      </p:to>
                                    </p:set>
                                    <p:animEffect transition="in" filter="wipe(down)">
                                      <p:cBhvr>
                                        <p:cTn id="10" dur="500"/>
                                        <p:tgtEl>
                                          <p:spTgt spid="915459">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15459">
                                            <p:txEl>
                                              <p:pRg st="4" end="4"/>
                                            </p:txEl>
                                          </p:spTgt>
                                        </p:tgtEl>
                                        <p:attrNameLst>
                                          <p:attrName>style.visibility</p:attrName>
                                        </p:attrNameLst>
                                      </p:cBhvr>
                                      <p:to>
                                        <p:strVal val="visible"/>
                                      </p:to>
                                    </p:set>
                                    <p:animEffect transition="in" filter="wipe(down)">
                                      <p:cBhvr>
                                        <p:cTn id="13" dur="500"/>
                                        <p:tgtEl>
                                          <p:spTgt spid="915459">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15459">
                                            <p:txEl>
                                              <p:pRg st="5" end="5"/>
                                            </p:txEl>
                                          </p:spTgt>
                                        </p:tgtEl>
                                        <p:attrNameLst>
                                          <p:attrName>style.visibility</p:attrName>
                                        </p:attrNameLst>
                                      </p:cBhvr>
                                      <p:to>
                                        <p:strVal val="visible"/>
                                      </p:to>
                                    </p:set>
                                    <p:animEffect transition="in" filter="wipe(down)">
                                      <p:cBhvr>
                                        <p:cTn id="16" dur="500"/>
                                        <p:tgtEl>
                                          <p:spTgt spid="915459">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915459">
                                            <p:txEl>
                                              <p:pRg st="6" end="6"/>
                                            </p:txEl>
                                          </p:spTgt>
                                        </p:tgtEl>
                                        <p:attrNameLst>
                                          <p:attrName>style.visibility</p:attrName>
                                        </p:attrNameLst>
                                      </p:cBhvr>
                                      <p:to>
                                        <p:strVal val="visible"/>
                                      </p:to>
                                    </p:set>
                                    <p:animEffect transition="in" filter="wipe(down)">
                                      <p:cBhvr>
                                        <p:cTn id="19" dur="500"/>
                                        <p:tgtEl>
                                          <p:spTgt spid="915459">
                                            <p:txEl>
                                              <p:pRg st="6" end="6"/>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915459">
                                            <p:txEl>
                                              <p:pRg st="7" end="7"/>
                                            </p:txEl>
                                          </p:spTgt>
                                        </p:tgtEl>
                                        <p:attrNameLst>
                                          <p:attrName>style.visibility</p:attrName>
                                        </p:attrNameLst>
                                      </p:cBhvr>
                                      <p:to>
                                        <p:strVal val="visible"/>
                                      </p:to>
                                    </p:set>
                                    <p:animEffect transition="in" filter="wipe(down)">
                                      <p:cBhvr>
                                        <p:cTn id="22" dur="500"/>
                                        <p:tgtEl>
                                          <p:spTgt spid="915459">
                                            <p:txEl>
                                              <p:pRg st="7" end="7"/>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915459">
                                            <p:txEl>
                                              <p:pRg st="8" end="8"/>
                                            </p:txEl>
                                          </p:spTgt>
                                        </p:tgtEl>
                                        <p:attrNameLst>
                                          <p:attrName>style.visibility</p:attrName>
                                        </p:attrNameLst>
                                      </p:cBhvr>
                                      <p:to>
                                        <p:strVal val="visible"/>
                                      </p:to>
                                    </p:set>
                                    <p:animEffect transition="in" filter="wipe(down)">
                                      <p:cBhvr>
                                        <p:cTn id="25" dur="500"/>
                                        <p:tgtEl>
                                          <p:spTgt spid="915459">
                                            <p:txEl>
                                              <p:pRg st="8" end="8"/>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4" fill="hold" nodeType="clickEffect">
                                  <p:stCondLst>
                                    <p:cond delay="0"/>
                                  </p:stCondLst>
                                  <p:childTnLst>
                                    <p:set>
                                      <p:cBhvr>
                                        <p:cTn id="29" dur="1" fill="hold">
                                          <p:stCondLst>
                                            <p:cond delay="0"/>
                                          </p:stCondLst>
                                        </p:cTn>
                                        <p:tgtEl>
                                          <p:spTgt spid="915459">
                                            <p:txEl>
                                              <p:pRg st="11" end="11"/>
                                            </p:txEl>
                                          </p:spTgt>
                                        </p:tgtEl>
                                        <p:attrNameLst>
                                          <p:attrName>style.visibility</p:attrName>
                                        </p:attrNameLst>
                                      </p:cBhvr>
                                      <p:to>
                                        <p:strVal val="visible"/>
                                      </p:to>
                                    </p:set>
                                    <p:animEffect transition="in" filter="wipe(down)">
                                      <p:cBhvr>
                                        <p:cTn id="30" dur="500"/>
                                        <p:tgtEl>
                                          <p:spTgt spid="915459">
                                            <p:txEl>
                                              <p:pRg st="11" end="11"/>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915459">
                                            <p:txEl>
                                              <p:pRg st="13" end="13"/>
                                            </p:txEl>
                                          </p:spTgt>
                                        </p:tgtEl>
                                        <p:attrNameLst>
                                          <p:attrName>style.visibility</p:attrName>
                                        </p:attrNameLst>
                                      </p:cBhvr>
                                      <p:to>
                                        <p:strVal val="visible"/>
                                      </p:to>
                                    </p:set>
                                    <p:animEffect transition="in" filter="wipe(down)">
                                      <p:cBhvr>
                                        <p:cTn id="33" dur="500"/>
                                        <p:tgtEl>
                                          <p:spTgt spid="915459">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63" name="Rectangle 3"/>
          <p:cNvSpPr>
            <a:spLocks noGrp="1" noChangeArrowheads="1"/>
          </p:cNvSpPr>
          <p:nvPr>
            <p:ph type="body" idx="1"/>
          </p:nvPr>
        </p:nvSpPr>
        <p:spPr>
          <a:xfrm>
            <a:off x="228600" y="609600"/>
            <a:ext cx="3886200" cy="4876800"/>
          </a:xfrm>
        </p:spPr>
        <p:txBody>
          <a:bodyPr/>
          <a:lstStyle/>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VS </a:t>
            </a:r>
            <a:r>
              <a:rPr lang="sr-Latn-CS" altLang="sr-Latn-RS" sz="2000" b="1" dirty="0">
                <a:solidFill>
                  <a:srgbClr val="333333"/>
                </a:solidFill>
                <a:effectLst>
                  <a:outerShdw blurRad="38100" dist="38100" dir="2700000" algn="tl">
                    <a:srgbClr val="000000"/>
                  </a:outerShdw>
                </a:effectLst>
                <a:latin typeface="Times New Roman" pitchFamily="18" charset="0"/>
              </a:rPr>
              <a:t>6c hem kompleks ima Fe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atom  koji leži iznad  ravni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prstena  pri  čemu je porfirinski </a:t>
            </a: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prsten malo nagnut</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ovo naginjanje pirolnih </a:t>
            </a:r>
            <a:r>
              <a:rPr lang="pl-PL"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prstenova u odnosu na  ravan </a:t>
            </a:r>
            <a:r>
              <a:rPr lang="pl-PL"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porfirinskog sistema rezultuje u </a:t>
            </a:r>
            <a:r>
              <a:rPr lang="pl-PL"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smtClean="0">
                <a:solidFill>
                  <a:srgbClr val="333333"/>
                </a:solidFill>
                <a:effectLst>
                  <a:outerShdw blurRad="38100" dist="38100" dir="2700000" algn="tl">
                    <a:srgbClr val="000000"/>
                  </a:outerShdw>
                </a:effectLst>
                <a:latin typeface="Times New Roman" pitchFamily="18" charset="0"/>
              </a:rPr>
              <a:t>slabijoj </a:t>
            </a:r>
            <a:r>
              <a:rPr lang="pl-PL" altLang="sr-Latn-RS" sz="2000" b="1" dirty="0">
                <a:solidFill>
                  <a:srgbClr val="333333"/>
                </a:solidFill>
                <a:effectLst>
                  <a:outerShdw blurRad="38100" dist="38100" dir="2700000" algn="tl">
                    <a:srgbClr val="000000"/>
                  </a:outerShdw>
                </a:effectLst>
                <a:latin typeface="Times New Roman" pitchFamily="18" charset="0"/>
                <a:sym typeface="Symbol" pitchFamily="18" charset="2"/>
              </a:rPr>
              <a:t></a:t>
            </a:r>
            <a:r>
              <a:rPr lang="pl-PL" altLang="sr-Latn-RS" sz="2000" b="1" dirty="0">
                <a:solidFill>
                  <a:srgbClr val="333333"/>
                </a:solidFill>
                <a:effectLst>
                  <a:outerShdw blurRad="38100" dist="38100" dir="2700000" algn="tl">
                    <a:srgbClr val="000000"/>
                  </a:outerShdw>
                </a:effectLst>
                <a:latin typeface="Times New Roman" pitchFamily="18" charset="0"/>
              </a:rPr>
              <a:t>  konjugaciji  kroz </a:t>
            </a:r>
            <a:r>
              <a:rPr lang="pl-PL"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metinske mostove što  ima za  </a:t>
            </a:r>
            <a:r>
              <a:rPr lang="pl-PL"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smtClean="0">
                <a:solidFill>
                  <a:srgbClr val="333333"/>
                </a:solidFill>
                <a:effectLst>
                  <a:outerShdw blurRad="38100" dist="38100" dir="2700000" algn="tl">
                    <a:srgbClr val="000000"/>
                  </a:outerShdw>
                </a:effectLst>
                <a:latin typeface="Times New Roman" pitchFamily="18" charset="0"/>
              </a:rPr>
              <a:t>posledicu </a:t>
            </a:r>
            <a:r>
              <a:rPr lang="pl-PL" altLang="sr-Latn-RS" sz="2000" b="1" dirty="0">
                <a:solidFill>
                  <a:srgbClr val="333333"/>
                </a:solidFill>
                <a:effectLst>
                  <a:outerShdw blurRad="38100" dist="38100" dir="2700000" algn="tl">
                    <a:srgbClr val="000000"/>
                  </a:outerShdw>
                </a:effectLst>
                <a:latin typeface="Times New Roman" pitchFamily="18" charset="0"/>
              </a:rPr>
              <a:t>sniženje  frekvencije </a:t>
            </a:r>
            <a:r>
              <a:rPr lang="pl-PL"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smtClean="0">
                <a:solidFill>
                  <a:srgbClr val="333333"/>
                </a:solidFill>
                <a:effectLst>
                  <a:outerShdw blurRad="38100" dist="38100" dir="2700000" algn="tl">
                    <a:srgbClr val="000000"/>
                  </a:outerShdw>
                </a:effectLst>
                <a:latin typeface="Times New Roman" pitchFamily="18" charset="0"/>
              </a:rPr>
              <a:t>trake  </a:t>
            </a:r>
            <a:r>
              <a:rPr lang="pl-PL" altLang="sr-Latn-RS" sz="2000" b="1" dirty="0">
                <a:solidFill>
                  <a:srgbClr val="333333"/>
                </a:solidFill>
                <a:effectLst>
                  <a:outerShdw blurRad="38100" dist="38100" dir="2700000" algn="tl">
                    <a:srgbClr val="000000"/>
                  </a:outerShdw>
                </a:effectLst>
                <a:latin typeface="Times New Roman" pitchFamily="18" charset="0"/>
              </a:rPr>
              <a:t>markera spinskog stanja</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Tx/>
              <a:buNone/>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pPr>
            <a:endParaRPr lang="en-US" altLang="sr-Latn-RS" sz="2400" dirty="0">
              <a:latin typeface="Times New Roman" pitchFamily="18" charset="0"/>
            </a:endParaRPr>
          </a:p>
        </p:txBody>
      </p:sp>
      <p:pic>
        <p:nvPicPr>
          <p:cNvPr id="911373"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609600"/>
            <a:ext cx="4983163" cy="43180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11374" name="Oval 14"/>
          <p:cNvSpPr>
            <a:spLocks noChangeArrowheads="1"/>
          </p:cNvSpPr>
          <p:nvPr/>
        </p:nvSpPr>
        <p:spPr bwMode="auto">
          <a:xfrm>
            <a:off x="4572000" y="1981200"/>
            <a:ext cx="381000" cy="1676400"/>
          </a:xfrm>
          <a:prstGeom prst="ellipse">
            <a:avLst/>
          </a:prstGeom>
          <a:noFill/>
          <a:ln w="9525">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sr-Latn-RS"/>
          </a:p>
        </p:txBody>
      </p:sp>
      <p:sp>
        <p:nvSpPr>
          <p:cNvPr id="911382" name="AutoShape 22"/>
          <p:cNvSpPr>
            <a:spLocks noChangeArrowheads="1"/>
          </p:cNvSpPr>
          <p:nvPr/>
        </p:nvSpPr>
        <p:spPr bwMode="auto">
          <a:xfrm>
            <a:off x="2286000" y="5029200"/>
            <a:ext cx="1905000" cy="838200"/>
          </a:xfrm>
          <a:prstGeom prst="wedgeEllipseCallout">
            <a:avLst>
              <a:gd name="adj1" fmla="val 67167"/>
              <a:gd name="adj2" fmla="val -310606"/>
            </a:avLst>
          </a:prstGeom>
          <a:gradFill rotWithShape="1">
            <a:gsLst>
              <a:gs pos="0">
                <a:srgbClr val="777777"/>
              </a:gs>
              <a:gs pos="50000">
                <a:srgbClr val="777777">
                  <a:gamma/>
                  <a:shade val="46275"/>
                  <a:invGamma/>
                </a:srgbClr>
              </a:gs>
              <a:gs pos="100000">
                <a:srgbClr val="777777"/>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r-Latn-CS" altLang="sr-Latn-RS" sz="1600" b="1">
                <a:solidFill>
                  <a:schemeClr val="bg1"/>
                </a:solidFill>
                <a:effectLst>
                  <a:outerShdw blurRad="38100" dist="38100" dir="2700000" algn="tl">
                    <a:srgbClr val="000000"/>
                  </a:outerShdw>
                </a:effectLst>
                <a:latin typeface="Times New Roman" pitchFamily="18" charset="0"/>
                <a:sym typeface="Symbol" pitchFamily="18" charset="2"/>
              </a:rPr>
              <a:t>traka IV (ap) </a:t>
            </a:r>
          </a:p>
          <a:p>
            <a:pPr algn="ctr"/>
            <a:r>
              <a:rPr lang="sr-Latn-CS" altLang="sr-Latn-RS" sz="1600" b="1">
                <a:solidFill>
                  <a:schemeClr val="bg1"/>
                </a:solidFill>
                <a:effectLst>
                  <a:outerShdw blurRad="38100" dist="38100" dir="2700000" algn="tl">
                    <a:srgbClr val="000000"/>
                  </a:outerShdw>
                </a:effectLst>
                <a:latin typeface="Times New Roman" pitchFamily="18" charset="0"/>
                <a:sym typeface="Symbol" pitchFamily="18" charset="2"/>
              </a:rPr>
              <a:t>(NS, 6c)</a:t>
            </a:r>
            <a:endParaRPr lang="en-US" altLang="sr-Latn-RS" sz="1600" b="1" baseline="-25000">
              <a:solidFill>
                <a:schemeClr val="bg1"/>
              </a:solidFill>
              <a:effectLst>
                <a:outerShdw blurRad="38100" dist="38100" dir="2700000" algn="tl">
                  <a:srgbClr val="000000"/>
                </a:outerShdw>
              </a:effectLst>
              <a:latin typeface="Times New Roman" pitchFamily="18" charset="0"/>
              <a:sym typeface="Symbol" pitchFamily="18" charset="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579" name="Rectangle 3"/>
          <p:cNvSpPr>
            <a:spLocks noGrp="1" noChangeArrowheads="1"/>
          </p:cNvSpPr>
          <p:nvPr>
            <p:ph type="body" idx="1"/>
          </p:nvPr>
        </p:nvSpPr>
        <p:spPr>
          <a:xfrm>
            <a:off x="457200" y="381000"/>
            <a:ext cx="8382000" cy="6096000"/>
          </a:xfrm>
        </p:spPr>
        <p:txBody>
          <a:bodyPr/>
          <a:lstStyle/>
          <a:p>
            <a:pPr>
              <a:buFontTx/>
              <a:buNone/>
            </a:pPr>
            <a:r>
              <a:rPr lang="pl-PL" altLang="sr-Latn-RS" sz="2400" b="1" dirty="0">
                <a:solidFill>
                  <a:srgbClr val="4D4D4D"/>
                </a:solidFill>
                <a:effectLst>
                  <a:outerShdw blurRad="38100" dist="38100" dir="2700000" algn="tl">
                    <a:srgbClr val="000000"/>
                  </a:outerShdw>
                </a:effectLst>
                <a:latin typeface="Times New Roman" pitchFamily="18" charset="0"/>
              </a:rPr>
              <a:t>c) </a:t>
            </a:r>
            <a:r>
              <a:rPr lang="pl-PL" altLang="sr-Latn-RS" sz="2400" b="1" u="sng" dirty="0">
                <a:solidFill>
                  <a:srgbClr val="4D4D4D"/>
                </a:solidFill>
                <a:effectLst>
                  <a:outerShdw blurRad="38100" dist="38100" dir="2700000" algn="tl">
                    <a:srgbClr val="000000"/>
                  </a:outerShdw>
                </a:effectLst>
                <a:latin typeface="Times New Roman" pitchFamily="18" charset="0"/>
              </a:rPr>
              <a:t>Gvožđe-ligand i gvožđe-azot oblici vibracija</a:t>
            </a:r>
          </a:p>
          <a:p>
            <a:pPr>
              <a:buFontTx/>
              <a:buNone/>
            </a:pPr>
            <a:endParaRPr lang="pl-PL" altLang="sr-Latn-RS" sz="2400" b="1" u="sng" dirty="0">
              <a:solidFill>
                <a:srgbClr val="4D4D4D"/>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trake  </a:t>
            </a:r>
            <a:r>
              <a:rPr lang="pl-PL" altLang="sr-Latn-RS" sz="2000" b="1" dirty="0">
                <a:solidFill>
                  <a:srgbClr val="333333"/>
                </a:solidFill>
                <a:effectLst>
                  <a:outerShdw blurRad="38100" dist="38100" dir="2700000" algn="tl">
                    <a:srgbClr val="000000"/>
                  </a:outerShdw>
                </a:effectLst>
                <a:latin typeface="Times New Roman" pitchFamily="18" charset="0"/>
              </a:rPr>
              <a:t>u oblasti</a:t>
            </a:r>
            <a:r>
              <a:rPr lang="pl-PL" altLang="sr-Latn-RS" sz="2000" b="1" dirty="0">
                <a:solidFill>
                  <a:srgbClr val="4D4D4D"/>
                </a:solidFill>
                <a:effectLst>
                  <a:outerShdw blurRad="38100" dist="38100" dir="2700000" algn="tl">
                    <a:srgbClr val="000000"/>
                  </a:outerShdw>
                </a:effectLst>
                <a:latin typeface="Times New Roman" pitchFamily="18" charset="0"/>
              </a:rPr>
              <a:t> </a:t>
            </a:r>
            <a:r>
              <a:rPr lang="pl-PL" altLang="sr-Latn-RS" sz="2000" b="1" dirty="0">
                <a:solidFill>
                  <a:srgbClr val="FF0066"/>
                </a:solidFill>
                <a:effectLst>
                  <a:outerShdw blurRad="38100" dist="38100" dir="2700000" algn="tl">
                    <a:srgbClr val="000000"/>
                  </a:outerShdw>
                </a:effectLst>
                <a:latin typeface="Times New Roman" pitchFamily="18" charset="0"/>
              </a:rPr>
              <a:t>ispod  750 cm</a:t>
            </a:r>
            <a:r>
              <a:rPr lang="pl-PL" altLang="sr-Latn-RS" sz="2000" b="1" baseline="30000" dirty="0">
                <a:solidFill>
                  <a:srgbClr val="FF0066"/>
                </a:solidFill>
                <a:effectLst>
                  <a:outerShdw blurRad="38100" dist="38100" dir="2700000" algn="tl">
                    <a:srgbClr val="000000"/>
                  </a:outerShdw>
                </a:effectLst>
                <a:latin typeface="Times New Roman" pitchFamily="18" charset="0"/>
              </a:rPr>
              <a:t>-1</a:t>
            </a:r>
            <a:r>
              <a:rPr lang="pl-PL" altLang="sr-Latn-RS" sz="2000" b="1" dirty="0">
                <a:solidFill>
                  <a:srgbClr val="4D4D4D"/>
                </a:solidFill>
                <a:effectLst>
                  <a:outerShdw blurRad="38100" dist="38100" dir="2700000" algn="tl">
                    <a:srgbClr val="000000"/>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odgovaraju</a:t>
            </a:r>
            <a:r>
              <a:rPr lang="pl-PL" altLang="sr-Latn-RS" sz="2000" b="1" dirty="0">
                <a:solidFill>
                  <a:srgbClr val="4D4D4D"/>
                </a:solidFill>
                <a:effectLst>
                  <a:outerShdw blurRad="38100" dist="38100" dir="2700000" algn="tl">
                    <a:srgbClr val="000000"/>
                  </a:outerShdw>
                </a:effectLst>
                <a:latin typeface="Times New Roman" pitchFamily="18" charset="0"/>
              </a:rPr>
              <a:t> </a:t>
            </a:r>
            <a:r>
              <a:rPr lang="pl-PL" altLang="sr-Latn-RS" sz="2000" b="1" dirty="0">
                <a:solidFill>
                  <a:srgbClr val="FF0066"/>
                </a:solidFill>
                <a:effectLst>
                  <a:outerShdw blurRad="38100" dist="38100" dir="2700000" algn="tl">
                    <a:srgbClr val="000000"/>
                  </a:outerShdw>
                </a:effectLst>
                <a:latin typeface="Times New Roman" pitchFamily="18" charset="0"/>
              </a:rPr>
              <a:t>Fe-ligand </a:t>
            </a:r>
            <a:r>
              <a:rPr lang="pl-PL" altLang="sr-Latn-RS" sz="2000" b="1" dirty="0">
                <a:solidFill>
                  <a:srgbClr val="4D4D4D"/>
                </a:solidFill>
                <a:effectLst>
                  <a:outerShdw blurRad="38100" dist="38100" dir="2700000" algn="tl">
                    <a:srgbClr val="000000"/>
                  </a:outerShdw>
                </a:effectLst>
                <a:latin typeface="Times New Roman" pitchFamily="18" charset="0"/>
              </a:rPr>
              <a:t>vibracijama</a:t>
            </a:r>
          </a:p>
          <a:p>
            <a:pPr>
              <a:buFont typeface="Wingdings" panose="05000000000000000000" pitchFamily="2" charset="2"/>
              <a:buChar char="Ø"/>
            </a:pPr>
            <a:endParaRPr lang="pl-PL" altLang="sr-Latn-RS" sz="2000" b="1" dirty="0">
              <a:effectLst>
                <a:outerShdw blurRad="38100" dist="38100" dir="2700000" algn="tl">
                  <a:srgbClr val="FFFFFF"/>
                </a:outerShdw>
              </a:effectLst>
              <a:latin typeface="Times New Roman" pitchFamily="18" charset="0"/>
            </a:endParaRPr>
          </a:p>
          <a:p>
            <a:pPr>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niskofrekventna </a:t>
            </a:r>
            <a:r>
              <a:rPr lang="pl-PL" altLang="sr-Latn-RS" sz="2000" b="1" dirty="0">
                <a:solidFill>
                  <a:srgbClr val="333333"/>
                </a:solidFill>
                <a:effectLst>
                  <a:outerShdw blurRad="38100" dist="38100" dir="2700000" algn="tl">
                    <a:srgbClr val="000000"/>
                  </a:outerShdw>
                </a:effectLst>
                <a:latin typeface="Times New Roman" pitchFamily="18" charset="0"/>
              </a:rPr>
              <a:t>oblast daje dosta podataka o naponu veza i  </a:t>
            </a:r>
            <a:r>
              <a:rPr lang="pl-PL" altLang="sr-Latn-RS" sz="2000" b="1" dirty="0" smtClean="0">
                <a:solidFill>
                  <a:srgbClr val="333333"/>
                </a:solidFill>
                <a:effectLst>
                  <a:outerShdw blurRad="38100" dist="38100" dir="2700000" algn="tl">
                    <a:srgbClr val="000000"/>
                  </a:outerShdw>
                </a:effectLst>
                <a:latin typeface="Times New Roman" pitchFamily="18" charset="0"/>
              </a:rPr>
              <a:t>promenama dužina </a:t>
            </a:r>
            <a:r>
              <a:rPr lang="pl-PL" altLang="sr-Latn-RS" sz="2000" b="1" dirty="0">
                <a:solidFill>
                  <a:srgbClr val="333333"/>
                </a:solidFill>
                <a:effectLst>
                  <a:outerShdw blurRad="38100" dist="38100" dir="2700000" algn="tl">
                    <a:srgbClr val="000000"/>
                  </a:outerShdw>
                </a:effectLst>
                <a:latin typeface="Times New Roman" pitchFamily="18" charset="0"/>
              </a:rPr>
              <a:t>veza</a:t>
            </a:r>
          </a:p>
          <a:p>
            <a:pPr>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rad </a:t>
            </a:r>
            <a:r>
              <a:rPr lang="pl-PL" altLang="sr-Latn-RS" sz="2000" b="1" dirty="0">
                <a:solidFill>
                  <a:srgbClr val="333333"/>
                </a:solidFill>
                <a:effectLst>
                  <a:outerShdw blurRad="38100" dist="38100" dir="2700000" algn="tl">
                    <a:srgbClr val="000000"/>
                  </a:outerShdw>
                </a:effectLst>
                <a:latin typeface="Times New Roman" pitchFamily="18" charset="0"/>
              </a:rPr>
              <a:t>u niskofrekventnoj oblasti je težak iz razloga:</a:t>
            </a:r>
          </a:p>
          <a:p>
            <a:pPr>
              <a:buFontTx/>
              <a:buNone/>
            </a:pPr>
            <a:r>
              <a:rPr lang="pl-PL" altLang="sr-Latn-RS" sz="2000" b="1" dirty="0">
                <a:solidFill>
                  <a:srgbClr val="333333"/>
                </a:solidFill>
                <a:effectLst>
                  <a:outerShdw blurRad="38100" dist="38100" dir="2700000" algn="tl">
                    <a:srgbClr val="000000"/>
                  </a:outerShdw>
                </a:effectLst>
                <a:latin typeface="Times New Roman" pitchFamily="18" charset="0"/>
              </a:rPr>
              <a:t>          - odabira pogodnih lasera</a:t>
            </a:r>
          </a:p>
          <a:p>
            <a:pPr>
              <a:buFontTx/>
              <a:buNone/>
            </a:pPr>
            <a:r>
              <a:rPr lang="pl-PL" altLang="sr-Latn-RS" sz="2000" b="1" dirty="0">
                <a:solidFill>
                  <a:srgbClr val="333333"/>
                </a:solidFill>
                <a:effectLst>
                  <a:outerShdw blurRad="38100" dist="38100" dir="2700000" algn="tl">
                    <a:srgbClr val="000000"/>
                  </a:outerShdw>
                </a:effectLst>
                <a:latin typeface="Times New Roman" pitchFamily="18" charset="0"/>
              </a:rPr>
              <a:t>          - teškoće dobijanja  kvalitetnih spektara </a:t>
            </a:r>
          </a:p>
          <a:p>
            <a:pPr>
              <a:buFontTx/>
              <a:buNone/>
            </a:pPr>
            <a:r>
              <a:rPr lang="pl-PL" altLang="sr-Latn-RS" sz="2000" b="1" dirty="0">
                <a:solidFill>
                  <a:srgbClr val="333333"/>
                </a:solidFill>
                <a:effectLst>
                  <a:outerShdw blurRad="38100" dist="38100" dir="2700000" algn="tl">
                    <a:srgbClr val="000000"/>
                  </a:outerShdw>
                </a:effectLst>
                <a:latin typeface="Times New Roman" pitchFamily="18" charset="0"/>
              </a:rPr>
              <a:t>          - teškoća koja se javljaju u asignaciji traka:</a:t>
            </a:r>
          </a:p>
          <a:p>
            <a:pPr>
              <a:buFontTx/>
              <a:buNone/>
            </a:pPr>
            <a:r>
              <a:rPr lang="pl-PL" altLang="sr-Latn-RS" sz="2000" b="1" dirty="0">
                <a:solidFill>
                  <a:srgbClr val="333333"/>
                </a:solidFill>
                <a:effectLst>
                  <a:outerShdw blurRad="38100" dist="38100" dir="2700000" algn="tl">
                    <a:srgbClr val="000000"/>
                  </a:outerShdw>
                </a:effectLst>
                <a:latin typeface="Times New Roman" pitchFamily="18" charset="0"/>
              </a:rPr>
              <a:t>                       -  porfirinskih deformacionih oblika</a:t>
            </a:r>
          </a:p>
          <a:p>
            <a:pPr>
              <a:buFontTx/>
              <a:buNone/>
            </a:pPr>
            <a:r>
              <a:rPr lang="pl-PL" altLang="sr-Latn-RS" sz="2000" b="1" dirty="0">
                <a:solidFill>
                  <a:srgbClr val="333333"/>
                </a:solidFill>
                <a:effectLst>
                  <a:outerShdw blurRad="38100" dist="38100" dir="2700000" algn="tl">
                    <a:srgbClr val="000000"/>
                  </a:outerShdw>
                </a:effectLst>
                <a:latin typeface="Times New Roman" pitchFamily="18" charset="0"/>
              </a:rPr>
              <a:t>                       - Fe-azot (pirol) istežućih oblika i</a:t>
            </a:r>
          </a:p>
          <a:p>
            <a:pPr>
              <a:buFontTx/>
              <a:buNone/>
            </a:pPr>
            <a:r>
              <a:rPr lang="pl-PL" altLang="sr-Latn-RS" sz="2000" b="1" dirty="0">
                <a:solidFill>
                  <a:srgbClr val="333333"/>
                </a:solidFill>
                <a:effectLst>
                  <a:outerShdw blurRad="38100" dist="38100" dir="2700000" algn="tl">
                    <a:srgbClr val="000000"/>
                  </a:outerShdw>
                </a:effectLst>
                <a:latin typeface="Times New Roman" pitchFamily="18" charset="0"/>
              </a:rPr>
              <a:t>                       - Fe-azot (aksijalni imidazol) istežućih oblika (u mioglobinu)</a:t>
            </a:r>
          </a:p>
          <a:p>
            <a:pPr>
              <a:buFontTx/>
              <a:buNone/>
            </a:pPr>
            <a:endParaRPr lang="en-US" altLang="sr-Latn-RS" sz="2000" dirty="0">
              <a:solidFill>
                <a:srgbClr val="333333"/>
              </a:solidFill>
              <a:latin typeface="Times New Roman" pitchFamily="18"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3" name="Rectangle 3"/>
          <p:cNvSpPr>
            <a:spLocks noGrp="1" noChangeArrowheads="1"/>
          </p:cNvSpPr>
          <p:nvPr>
            <p:ph type="body" idx="1"/>
          </p:nvPr>
        </p:nvSpPr>
        <p:spPr>
          <a:xfrm>
            <a:off x="381000" y="304800"/>
            <a:ext cx="8458200" cy="4525963"/>
          </a:xfrm>
        </p:spPr>
        <p:txBody>
          <a:bodyPr/>
          <a:lstStyle/>
          <a:p>
            <a:pPr>
              <a:buFont typeface="Wingdings" panose="05000000000000000000" pitchFamily="2" charset="2"/>
              <a:buChar char="Ø"/>
            </a:pPr>
            <a:r>
              <a:rPr lang="pl-PL" altLang="sr-Latn-RS" sz="2000" b="1" dirty="0" smtClean="0">
                <a:solidFill>
                  <a:srgbClr val="4D4D4D"/>
                </a:solidFill>
                <a:effectLst>
                  <a:outerShdw blurRad="38100" dist="38100" dir="2700000" algn="tl">
                    <a:srgbClr val="000000"/>
                  </a:outerShdw>
                </a:effectLst>
                <a:latin typeface="Times New Roman" pitchFamily="18" charset="0"/>
              </a:rPr>
              <a:t>najlakša </a:t>
            </a:r>
            <a:r>
              <a:rPr lang="pl-PL" altLang="sr-Latn-RS" sz="2000" b="1" dirty="0">
                <a:solidFill>
                  <a:srgbClr val="4D4D4D"/>
                </a:solidFill>
                <a:effectLst>
                  <a:outerShdw blurRad="38100" dist="38100" dir="2700000" algn="tl">
                    <a:srgbClr val="000000"/>
                  </a:outerShdw>
                </a:effectLst>
                <a:latin typeface="Times New Roman" pitchFamily="18" charset="0"/>
              </a:rPr>
              <a:t>asignacija u niskofrekventnoj oblasti je asignacija traka </a:t>
            </a:r>
            <a:r>
              <a:rPr lang="pl-PL" altLang="sr-Latn-RS" sz="2000" b="1" dirty="0" smtClean="0">
                <a:solidFill>
                  <a:srgbClr val="333333"/>
                </a:solidFill>
                <a:effectLst>
                  <a:outerShdw blurRad="38100" dist="38100" dir="2700000" algn="tl">
                    <a:srgbClr val="000000"/>
                  </a:outerShdw>
                </a:effectLst>
                <a:latin typeface="Times New Roman" pitchFamily="18" charset="0"/>
              </a:rPr>
              <a:t> </a:t>
            </a:r>
            <a:r>
              <a:rPr lang="pl-PL" altLang="sr-Latn-RS" sz="2000" b="1" dirty="0">
                <a:solidFill>
                  <a:srgbClr val="333333"/>
                </a:solidFill>
                <a:effectLst>
                  <a:outerShdw blurRad="38100" dist="38100" dir="2700000" algn="tl">
                    <a:srgbClr val="000000"/>
                  </a:outerShdw>
                </a:effectLst>
                <a:latin typeface="Times New Roman" pitchFamily="18" charset="0"/>
              </a:rPr>
              <a:t>istežućih oblika tipa:</a:t>
            </a:r>
            <a:r>
              <a:rPr lang="pl-PL" altLang="sr-Latn-RS" sz="2000" b="1" dirty="0">
                <a:solidFill>
                  <a:srgbClr val="FF0066"/>
                </a:solidFill>
                <a:effectLst>
                  <a:outerShdw blurRad="38100" dist="38100" dir="2700000" algn="tl">
                    <a:srgbClr val="000000"/>
                  </a:outerShdw>
                </a:effectLst>
                <a:latin typeface="Times New Roman" pitchFamily="18" charset="0"/>
              </a:rPr>
              <a:t> Fe-aksijalni ligandi</a:t>
            </a:r>
          </a:p>
          <a:p>
            <a:pPr>
              <a:buFont typeface="Wingdings" panose="05000000000000000000" pitchFamily="2" charset="2"/>
              <a:buChar char="Ø"/>
            </a:pPr>
            <a:endParaRPr lang="pl-PL" altLang="sr-Latn-RS" sz="2000" b="1" dirty="0">
              <a:solidFill>
                <a:srgbClr val="FF0066"/>
              </a:solidFill>
              <a:effectLst>
                <a:outerShdw blurRad="38100" dist="38100" dir="2700000" algn="tl">
                  <a:srgbClr val="000000"/>
                </a:outerShdw>
              </a:effectLst>
              <a:latin typeface="Times New Roman" pitchFamily="18" charset="0"/>
            </a:endParaRPr>
          </a:p>
          <a:p>
            <a:pPr>
              <a:buFont typeface="Wingdings" panose="05000000000000000000" pitchFamily="2" charset="2"/>
              <a:buChar char="Ø"/>
            </a:pPr>
            <a:r>
              <a:rPr lang="pl-PL" altLang="sr-Latn-RS" sz="2000" b="1" dirty="0" smtClean="0">
                <a:solidFill>
                  <a:srgbClr val="4D4D4D"/>
                </a:solidFill>
                <a:effectLst>
                  <a:outerShdw blurRad="38100" dist="38100" dir="2700000" algn="tl">
                    <a:srgbClr val="000000"/>
                  </a:outerShdw>
                </a:effectLst>
                <a:latin typeface="Times New Roman" pitchFamily="18" charset="0"/>
              </a:rPr>
              <a:t>kod </a:t>
            </a:r>
            <a:r>
              <a:rPr lang="pl-PL" altLang="sr-Latn-RS" sz="2000" b="1" dirty="0">
                <a:solidFill>
                  <a:srgbClr val="4D4D4D"/>
                </a:solidFill>
                <a:effectLst>
                  <a:outerShdw blurRad="38100" dist="38100" dir="2700000" algn="tl">
                    <a:srgbClr val="000000"/>
                  </a:outerShdw>
                </a:effectLst>
                <a:latin typeface="Times New Roman" pitchFamily="18" charset="0"/>
              </a:rPr>
              <a:t>ovih traka postoji veliki frekventni pomak koji se javlja pri izotopskoj </a:t>
            </a:r>
            <a:r>
              <a:rPr lang="pl-PL" altLang="sr-Latn-RS" sz="2000" b="1" dirty="0" smtClean="0">
                <a:solidFill>
                  <a:srgbClr val="4D4D4D"/>
                </a:solidFill>
                <a:effectLst>
                  <a:outerShdw blurRad="38100" dist="38100" dir="2700000" algn="tl">
                    <a:srgbClr val="000000"/>
                  </a:outerShdw>
                </a:effectLst>
                <a:latin typeface="Times New Roman" pitchFamily="18" charset="0"/>
              </a:rPr>
              <a:t>izmeni </a:t>
            </a:r>
            <a:r>
              <a:rPr lang="pl-PL" altLang="sr-Latn-RS" sz="2000" b="1" dirty="0">
                <a:solidFill>
                  <a:srgbClr val="4D4D4D"/>
                </a:solidFill>
                <a:effectLst>
                  <a:outerShdw blurRad="38100" dist="38100" dir="2700000" algn="tl">
                    <a:srgbClr val="000000"/>
                  </a:outerShdw>
                </a:effectLst>
                <a:latin typeface="Times New Roman" pitchFamily="18" charset="0"/>
              </a:rPr>
              <a:t>liganada</a:t>
            </a:r>
          </a:p>
          <a:p>
            <a:pPr>
              <a:buFontTx/>
              <a:buNone/>
            </a:pPr>
            <a:endParaRPr lang="pl-PL" altLang="sr-Latn-RS" sz="2000" b="1" dirty="0">
              <a:solidFill>
                <a:srgbClr val="4D4D4D"/>
              </a:solidFill>
              <a:effectLst>
                <a:outerShdw blurRad="38100" dist="38100" dir="2700000" algn="tl">
                  <a:srgbClr val="000000"/>
                </a:outerShdw>
              </a:effectLst>
              <a:latin typeface="Times New Roman" pitchFamily="18" charset="0"/>
            </a:endParaRPr>
          </a:p>
        </p:txBody>
      </p:sp>
      <p:pic>
        <p:nvPicPr>
          <p:cNvPr id="7936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209798"/>
            <a:ext cx="3332356" cy="4433047"/>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93614" name="Rectangle 14"/>
          <p:cNvSpPr>
            <a:spLocks noChangeArrowheads="1"/>
          </p:cNvSpPr>
          <p:nvPr/>
        </p:nvSpPr>
        <p:spPr bwMode="auto">
          <a:xfrm>
            <a:off x="609600" y="3806825"/>
            <a:ext cx="24384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pl-PL" altLang="sr-Latn-RS" sz="1600" b="1" dirty="0">
                <a:solidFill>
                  <a:srgbClr val="333333"/>
                </a:solidFill>
                <a:effectLst>
                  <a:outerShdw blurRad="38100" dist="38100" dir="2700000" algn="tl">
                    <a:srgbClr val="000000"/>
                  </a:outerShdw>
                </a:effectLst>
                <a:latin typeface="Times New Roman" pitchFamily="18" charset="0"/>
              </a:rPr>
              <a:t>Frekventni pomak traka</a:t>
            </a:r>
          </a:p>
          <a:p>
            <a:r>
              <a:rPr lang="pl-PL" altLang="sr-Latn-RS" sz="1600" b="1" i="1" dirty="0">
                <a:solidFill>
                  <a:srgbClr val="333333"/>
                </a:solidFill>
                <a:effectLst>
                  <a:outerShdw blurRad="38100" dist="38100" dir="2700000" algn="tl">
                    <a:srgbClr val="000000"/>
                  </a:outerShdw>
                </a:effectLst>
                <a:latin typeface="Times New Roman" pitchFamily="18" charset="0"/>
              </a:rPr>
              <a:t>Fe-aksijalni ligandi</a:t>
            </a:r>
            <a:r>
              <a:rPr lang="pl-PL" altLang="sr-Latn-RS" sz="1600" b="1" dirty="0">
                <a:solidFill>
                  <a:srgbClr val="333333"/>
                </a:solidFill>
                <a:effectLst>
                  <a:outerShdw blurRad="38100" dist="38100" dir="2700000" algn="tl">
                    <a:srgbClr val="000000"/>
                  </a:outerShdw>
                </a:effectLst>
                <a:latin typeface="Times New Roman" pitchFamily="18" charset="0"/>
              </a:rPr>
              <a:t> oblika pri izotopskoj </a:t>
            </a:r>
          </a:p>
          <a:p>
            <a:r>
              <a:rPr lang="pl-PL" altLang="sr-Latn-RS" sz="1600" b="1" dirty="0">
                <a:solidFill>
                  <a:srgbClr val="333333"/>
                </a:solidFill>
                <a:effectLst>
                  <a:outerShdw blurRad="38100" dist="38100" dir="2700000" algn="tl">
                    <a:srgbClr val="000000"/>
                  </a:outerShdw>
                </a:effectLst>
                <a:latin typeface="Times New Roman" pitchFamily="18" charset="0"/>
              </a:rPr>
              <a:t>izmeni liganada</a:t>
            </a:r>
            <a:endParaRPr lang="en-US" altLang="sr-Latn-RS" sz="16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2"/>
          <p:cNvSpPr>
            <a:spLocks noGrp="1" noChangeArrowheads="1"/>
          </p:cNvSpPr>
          <p:nvPr>
            <p:ph type="body" idx="1"/>
          </p:nvPr>
        </p:nvSpPr>
        <p:spPr>
          <a:xfrm>
            <a:off x="304800" y="685800"/>
            <a:ext cx="8534400" cy="3505200"/>
          </a:xfrm>
        </p:spPr>
        <p:txBody>
          <a:bodyPr/>
          <a:lstStyle/>
          <a:p>
            <a:pPr>
              <a:lnSpc>
                <a:spcPct val="8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u </a:t>
            </a:r>
            <a:r>
              <a:rPr lang="pl-PL" altLang="sr-Latn-RS" sz="2400" b="1" dirty="0">
                <a:solidFill>
                  <a:srgbClr val="333333"/>
                </a:solidFill>
                <a:effectLst>
                  <a:outerShdw blurRad="38100" dist="38100" dir="2700000" algn="tl">
                    <a:srgbClr val="000000"/>
                  </a:outerShdw>
                </a:effectLst>
                <a:latin typeface="Times New Roman" pitchFamily="18" charset="0"/>
              </a:rPr>
              <a:t>kalibraciji </a:t>
            </a:r>
            <a:r>
              <a:rPr lang="pl-PL" altLang="sr-Latn-RS" sz="2400" b="1" u="sng" dirty="0">
                <a:solidFill>
                  <a:srgbClr val="333333"/>
                </a:solidFill>
                <a:effectLst>
                  <a:outerShdw blurRad="38100" dist="38100" dir="2700000" algn="tl">
                    <a:srgbClr val="000000"/>
                  </a:outerShdw>
                </a:effectLst>
                <a:latin typeface="Times New Roman" pitchFamily="18" charset="0"/>
              </a:rPr>
              <a:t>FT/NIR</a:t>
            </a:r>
            <a:r>
              <a:rPr lang="pl-PL" altLang="sr-Latn-RS" sz="2400" b="1" dirty="0">
                <a:solidFill>
                  <a:srgbClr val="333333"/>
                </a:solidFill>
                <a:effectLst>
                  <a:outerShdw blurRad="38100" dist="38100" dir="2700000" algn="tl">
                    <a:srgbClr val="000000"/>
                  </a:outerShdw>
                </a:effectLst>
                <a:latin typeface="Times New Roman" pitchFamily="18" charset="0"/>
              </a:rPr>
              <a:t> instrumenata koriste se:</a:t>
            </a:r>
          </a:p>
          <a:p>
            <a:pPr>
              <a:lnSpc>
                <a:spcPct val="80000"/>
              </a:lnSpc>
              <a:buFont typeface="Wingdings" panose="05000000000000000000" pitchFamily="2" charset="2"/>
              <a:buChar char="Ø"/>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400" b="1" dirty="0" smtClean="0">
                <a:solidFill>
                  <a:srgbClr val="333333"/>
                </a:solidFill>
                <a:effectLst>
                  <a:outerShdw blurRad="38100" dist="38100" dir="2700000" algn="tl">
                    <a:srgbClr val="000000"/>
                  </a:outerShdw>
                </a:effectLst>
                <a:latin typeface="Times New Roman" pitchFamily="18" charset="0"/>
                <a:cs typeface="Times New Roman" pitchFamily="18" charset="0"/>
              </a:rPr>
              <a:t>Si </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(520,7 </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0,5 cm</a:t>
            </a:r>
            <a:r>
              <a:rPr lang="sr-Latn-CS" altLang="sr-Latn-RS" sz="2400" b="1" baseline="30000" dirty="0">
                <a:solidFill>
                  <a:srgbClr val="333333"/>
                </a:solidFill>
                <a:effectLst>
                  <a:outerShdw blurRad="38100" dist="38100" dir="2700000" algn="tl">
                    <a:srgbClr val="000000"/>
                  </a:outerShdw>
                </a:effectLst>
                <a:latin typeface="Times New Roman" pitchFamily="18" charset="0"/>
                <a:cs typeface="Times New Roman" pitchFamily="18" charset="0"/>
              </a:rPr>
              <a:t>-1</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a:t>
            </a:r>
          </a:p>
          <a:p>
            <a:pPr>
              <a:lnSpc>
                <a:spcPct val="8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vazduh</a:t>
            </a:r>
            <a:r>
              <a:rPr lang="pl-PL" altLang="sr-Latn-RS" sz="2400" b="1" dirty="0">
                <a:solidFill>
                  <a:srgbClr val="333333"/>
                </a:solidFill>
                <a:effectLst>
                  <a:outerShdw blurRad="38100" dist="38100" dir="2700000" algn="tl">
                    <a:srgbClr val="000000"/>
                  </a:outerShdw>
                </a:effectLst>
                <a:latin typeface="Times New Roman" pitchFamily="18" charset="0"/>
              </a:rPr>
              <a:t>, (O</a:t>
            </a:r>
            <a:r>
              <a:rPr lang="pl-PL" altLang="sr-Latn-RS" sz="2400" b="1" baseline="-25000" dirty="0">
                <a:solidFill>
                  <a:srgbClr val="333333"/>
                </a:solidFill>
                <a:effectLst>
                  <a:outerShdw blurRad="38100" dist="38100" dir="2700000" algn="tl">
                    <a:srgbClr val="000000"/>
                  </a:outerShdw>
                </a:effectLst>
                <a:latin typeface="Times New Roman" pitchFamily="18" charset="0"/>
              </a:rPr>
              <a:t>2</a:t>
            </a:r>
            <a:r>
              <a:rPr lang="pl-PL" altLang="sr-Latn-RS" sz="2400" b="1" dirty="0">
                <a:solidFill>
                  <a:srgbClr val="333333"/>
                </a:solidFill>
                <a:effectLst>
                  <a:outerShdw blurRad="38100" dist="38100" dir="2700000" algn="tl">
                    <a:srgbClr val="000000"/>
                  </a:outerShdw>
                </a:effectLst>
                <a:latin typeface="Times New Roman" pitchFamily="18" charset="0"/>
              </a:rPr>
              <a:t>, 1555 </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 1 cm</a:t>
            </a:r>
            <a:r>
              <a:rPr lang="sr-Latn-CS" altLang="sr-Latn-RS" sz="2400" b="1" baseline="30000" dirty="0">
                <a:solidFill>
                  <a:srgbClr val="333333"/>
                </a:solidFill>
                <a:effectLst>
                  <a:outerShdw blurRad="38100" dist="38100" dir="2700000" algn="tl">
                    <a:srgbClr val="000000"/>
                  </a:outerShdw>
                </a:effectLst>
                <a:latin typeface="Times New Roman" pitchFamily="18" charset="0"/>
                <a:cs typeface="Times New Roman" pitchFamily="18" charset="0"/>
              </a:rPr>
              <a:t>-1</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 N</a:t>
            </a:r>
            <a:r>
              <a:rPr lang="sr-Latn-CS" altLang="sr-Latn-RS" sz="2400" b="1" baseline="-25000" dirty="0">
                <a:solidFill>
                  <a:srgbClr val="333333"/>
                </a:solidFill>
                <a:effectLst>
                  <a:outerShdw blurRad="38100" dist="38100" dir="2700000" algn="tl">
                    <a:srgbClr val="000000"/>
                  </a:outerShdw>
                </a:effectLst>
                <a:latin typeface="Times New Roman" pitchFamily="18" charset="0"/>
                <a:cs typeface="Times New Roman" pitchFamily="18" charset="0"/>
              </a:rPr>
              <a:t>2</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 2332 </a:t>
            </a:r>
            <a:r>
              <a:rPr lang="en-U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 1 cm</a:t>
            </a:r>
            <a:r>
              <a:rPr lang="sr-Latn-CS" altLang="sr-Latn-RS" sz="2400" b="1" baseline="30000" dirty="0">
                <a:solidFill>
                  <a:srgbClr val="333333"/>
                </a:solidFill>
                <a:effectLst>
                  <a:outerShdw blurRad="38100" dist="38100" dir="2700000" algn="tl">
                    <a:srgbClr val="000000"/>
                  </a:outerShdw>
                </a:effectLst>
                <a:latin typeface="Times New Roman" pitchFamily="18" charset="0"/>
                <a:cs typeface="Times New Roman" pitchFamily="18" charset="0"/>
              </a:rPr>
              <a:t>-1</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a:t>
            </a:r>
            <a:endParaRPr lang="en-U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endParaRPr>
          </a:p>
          <a:p>
            <a:pPr>
              <a:lnSpc>
                <a:spcPct val="8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org</a:t>
            </a:r>
            <a:r>
              <a:rPr lang="pl-PL" altLang="sr-Latn-RS" sz="2400" b="1" dirty="0">
                <a:solidFill>
                  <a:srgbClr val="333333"/>
                </a:solidFill>
                <a:effectLst>
                  <a:outerShdw blurRad="38100" dist="38100" dir="2700000" algn="tl">
                    <a:srgbClr val="000000"/>
                  </a:outerShdw>
                </a:effectLst>
                <a:latin typeface="Times New Roman" pitchFamily="18" charset="0"/>
              </a:rPr>
              <a:t>. supstance (cikloheksan, polistiren)</a:t>
            </a: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endParaRPr>
          </a:p>
          <a:p>
            <a:pPr>
              <a:lnSpc>
                <a:spcPct val="80000"/>
              </a:lnSpc>
              <a:buFont typeface="Wingdings" panose="05000000000000000000" pitchFamily="2" charset="2"/>
              <a:buChar char="Ø"/>
            </a:pPr>
            <a:endPar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endParaRPr>
          </a:p>
          <a:p>
            <a:pPr>
              <a:lnSpc>
                <a:spcPct val="80000"/>
              </a:lnSpc>
              <a:buFont typeface="Wingdings" panose="05000000000000000000" pitchFamily="2" charset="2"/>
              <a:buChar char="Ø"/>
            </a:pP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 </a:t>
            </a:r>
            <a:r>
              <a:rPr lang="sr-Latn-CS" altLang="sr-Latn-RS" sz="2400" b="1" dirty="0" smtClean="0">
                <a:solidFill>
                  <a:srgbClr val="333333"/>
                </a:solidFill>
                <a:effectLst>
                  <a:outerShdw blurRad="38100" dist="38100" dir="2700000" algn="tl">
                    <a:srgbClr val="000000"/>
                  </a:outerShdw>
                </a:effectLst>
                <a:latin typeface="Times New Roman" pitchFamily="18" charset="0"/>
                <a:cs typeface="Times New Roman" pitchFamily="18" charset="0"/>
              </a:rPr>
              <a:t>Ne</a:t>
            </a:r>
            <a:r>
              <a:rPr lang="sr-Latn-CS" altLang="sr-Latn-RS" sz="2400" b="1" dirty="0">
                <a:solidFill>
                  <a:srgbClr val="333333"/>
                </a:solidFill>
                <a:effectLst>
                  <a:outerShdw blurRad="38100" dist="38100" dir="2700000" algn="tl">
                    <a:srgbClr val="000000"/>
                  </a:outerShdw>
                </a:effectLst>
                <a:latin typeface="Times New Roman" pitchFamily="18" charset="0"/>
                <a:cs typeface="Times New Roman" pitchFamily="18" charset="0"/>
              </a:rPr>
              <a:t>, Ar, Hg lampe</a:t>
            </a:r>
          </a:p>
          <a:p>
            <a:pPr>
              <a:lnSpc>
                <a:spcPct val="80000"/>
              </a:lnSpc>
              <a:buFont typeface="Wingdings" panose="05000000000000000000" pitchFamily="2" charset="2"/>
              <a:buChar char="Ø"/>
            </a:pPr>
            <a:r>
              <a:rPr lang="pl-PL" altLang="sr-Latn-RS" sz="2400" b="1" dirty="0" smtClean="0">
                <a:solidFill>
                  <a:srgbClr val="333333"/>
                </a:solidFill>
                <a:effectLst>
                  <a:outerShdw blurRad="38100" dist="38100" dir="2700000" algn="tl">
                    <a:srgbClr val="000000"/>
                  </a:outerShdw>
                </a:effectLst>
                <a:latin typeface="Times New Roman" pitchFamily="18" charset="0"/>
              </a:rPr>
              <a:t>gasni </a:t>
            </a:r>
            <a:r>
              <a:rPr lang="pl-PL" altLang="sr-Latn-RS" sz="2400" b="1" dirty="0">
                <a:solidFill>
                  <a:srgbClr val="333333"/>
                </a:solidFill>
                <a:effectLst>
                  <a:outerShdw blurRad="38100" dist="38100" dir="2700000" algn="tl">
                    <a:srgbClr val="000000"/>
                  </a:outerShdw>
                </a:effectLst>
                <a:latin typeface="Times New Roman" pitchFamily="18" charset="0"/>
              </a:rPr>
              <a:t>laseri (Ne, Ar,...)</a:t>
            </a:r>
          </a:p>
          <a:p>
            <a:pPr>
              <a:lnSpc>
                <a:spcPct val="80000"/>
              </a:lnSpc>
              <a:buFont typeface="Wingdings" panose="05000000000000000000" pitchFamily="2" charset="2"/>
              <a:buChar char="Ø"/>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pl-PL" altLang="sr-Latn-RS" sz="24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pl-PL" altLang="sr-Latn-RS" sz="2400" b="1" dirty="0">
              <a:solidFill>
                <a:srgbClr val="333333"/>
              </a:solidFill>
              <a:effectLst>
                <a:outerShdw blurRad="38100" dist="38100" dir="2700000" algn="tl">
                  <a:srgbClr val="000000"/>
                </a:outerShdw>
              </a:effectLst>
              <a:latin typeface="Times New Roman" pitchFamily="18" charset="0"/>
            </a:endParaRPr>
          </a:p>
        </p:txBody>
      </p:sp>
      <p:sp>
        <p:nvSpPr>
          <p:cNvPr id="776195" name="Rectangle 3"/>
          <p:cNvSpPr>
            <a:spLocks noChangeArrowheads="1"/>
          </p:cNvSpPr>
          <p:nvPr/>
        </p:nvSpPr>
        <p:spPr bwMode="auto">
          <a:xfrm>
            <a:off x="6781800" y="1447800"/>
            <a:ext cx="6096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sz="6600" b="1">
                <a:solidFill>
                  <a:srgbClr val="333333"/>
                </a:solidFill>
                <a:effectLst>
                  <a:outerShdw blurRad="38100" dist="38100" dir="2700000" algn="tl">
                    <a:srgbClr val="000000"/>
                  </a:outerShdw>
                </a:effectLst>
                <a:sym typeface="Symbol" pitchFamily="18" charset="2"/>
              </a:rPr>
              <a:t></a:t>
            </a:r>
            <a:endParaRPr lang="en-US" altLang="sr-Latn-RS" sz="6600" b="1">
              <a:solidFill>
                <a:srgbClr val="333333"/>
              </a:solidFill>
              <a:effectLst>
                <a:outerShdw blurRad="38100" dist="38100" dir="2700000" algn="tl">
                  <a:srgbClr val="000000"/>
                </a:outerShdw>
              </a:effectLst>
              <a:sym typeface="Symbol" pitchFamily="18" charset="2"/>
            </a:endParaRPr>
          </a:p>
        </p:txBody>
      </p:sp>
      <p:sp>
        <p:nvSpPr>
          <p:cNvPr id="776196" name="Rectangle 4"/>
          <p:cNvSpPr>
            <a:spLocks noChangeArrowheads="1"/>
          </p:cNvSpPr>
          <p:nvPr/>
        </p:nvSpPr>
        <p:spPr bwMode="auto">
          <a:xfrm>
            <a:off x="7162800" y="1930400"/>
            <a:ext cx="15287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sz="1400" b="1">
                <a:solidFill>
                  <a:srgbClr val="FF0066"/>
                </a:solidFill>
                <a:effectLst>
                  <a:outerShdw blurRad="38100" dist="38100" dir="2700000" algn="tl">
                    <a:srgbClr val="000000"/>
                  </a:outerShdw>
                </a:effectLst>
                <a:latin typeface="Times New Roman" pitchFamily="18" charset="0"/>
              </a:rPr>
              <a:t> </a:t>
            </a:r>
            <a:r>
              <a:rPr lang="pl-PL" altLang="sr-Latn-RS" sz="1600" b="1">
                <a:solidFill>
                  <a:srgbClr val="FF0066"/>
                </a:solidFill>
                <a:effectLst>
                  <a:outerShdw blurRad="38100" dist="38100" dir="2700000" algn="tl">
                    <a:srgbClr val="000000"/>
                  </a:outerShdw>
                </a:effectLst>
                <a:latin typeface="Times New Roman" pitchFamily="18" charset="0"/>
              </a:rPr>
              <a:t>manja tačnost </a:t>
            </a:r>
          </a:p>
          <a:p>
            <a:r>
              <a:rPr lang="pl-PL" altLang="sr-Latn-RS" sz="1600" b="1">
                <a:solidFill>
                  <a:srgbClr val="FF0066"/>
                </a:solidFill>
                <a:effectLst>
                  <a:outerShdw blurRad="38100" dist="38100" dir="2700000" algn="tl">
                    <a:srgbClr val="000000"/>
                  </a:outerShdw>
                </a:effectLst>
                <a:latin typeface="Times New Roman" pitchFamily="18" charset="0"/>
              </a:rPr>
              <a:t>(</a:t>
            </a:r>
            <a:r>
              <a:rPr lang="en-US" altLang="sr-Latn-RS" sz="1600" b="1">
                <a:solidFill>
                  <a:srgbClr val="FF0066"/>
                </a:solidFill>
                <a:effectLst>
                  <a:outerShdw blurRad="38100" dist="38100" dir="2700000" algn="tl">
                    <a:srgbClr val="000000"/>
                  </a:outerShdw>
                </a:effectLst>
                <a:latin typeface="Times New Roman" pitchFamily="18" charset="0"/>
              </a:rPr>
              <a:t>&gt;</a:t>
            </a:r>
            <a:r>
              <a:rPr lang="sr-Latn-CS" altLang="sr-Latn-RS" sz="1600" b="1">
                <a:solidFill>
                  <a:srgbClr val="FF0066"/>
                </a:solidFill>
                <a:effectLst>
                  <a:outerShdw blurRad="38100" dist="38100" dir="2700000" algn="tl">
                    <a:srgbClr val="000000"/>
                  </a:outerShdw>
                </a:effectLst>
                <a:latin typeface="Times New Roman" pitchFamily="18" charset="0"/>
              </a:rPr>
              <a:t> 1 cm</a:t>
            </a:r>
            <a:r>
              <a:rPr lang="sr-Latn-CS" altLang="sr-Latn-RS" sz="1600" b="1" baseline="30000">
                <a:solidFill>
                  <a:srgbClr val="FF0066"/>
                </a:solidFill>
                <a:effectLst>
                  <a:outerShdw blurRad="38100" dist="38100" dir="2700000" algn="tl">
                    <a:srgbClr val="000000"/>
                  </a:outerShdw>
                </a:effectLst>
                <a:latin typeface="Times New Roman" pitchFamily="18" charset="0"/>
              </a:rPr>
              <a:t>-1</a:t>
            </a:r>
            <a:r>
              <a:rPr lang="sr-Latn-CS" altLang="sr-Latn-RS" sz="1600" b="1">
                <a:solidFill>
                  <a:srgbClr val="FF0066"/>
                </a:solidFill>
                <a:effectLst>
                  <a:outerShdw blurRad="38100" dist="38100" dir="2700000" algn="tl">
                    <a:srgbClr val="000000"/>
                  </a:outerShdw>
                </a:effectLst>
              </a:rPr>
              <a:t>)</a:t>
            </a:r>
            <a:endParaRPr lang="en-US" altLang="sr-Latn-RS" sz="1600" b="1">
              <a:solidFill>
                <a:srgbClr val="FF0066"/>
              </a:solidFill>
              <a:effectLst>
                <a:outerShdw blurRad="38100" dist="38100" dir="2700000" algn="tl">
                  <a:srgbClr val="000000"/>
                </a:outerShdw>
              </a:effectLst>
            </a:endParaRPr>
          </a:p>
        </p:txBody>
      </p:sp>
      <p:sp>
        <p:nvSpPr>
          <p:cNvPr id="776197" name="Rectangle 5"/>
          <p:cNvSpPr>
            <a:spLocks noChangeArrowheads="1"/>
          </p:cNvSpPr>
          <p:nvPr/>
        </p:nvSpPr>
        <p:spPr bwMode="auto">
          <a:xfrm>
            <a:off x="3733800" y="3048000"/>
            <a:ext cx="6096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r-Latn-CS" altLang="sr-Latn-RS" sz="6600" b="1">
                <a:solidFill>
                  <a:srgbClr val="333333"/>
                </a:solidFill>
                <a:effectLst>
                  <a:outerShdw blurRad="38100" dist="38100" dir="2700000" algn="tl">
                    <a:srgbClr val="000000"/>
                  </a:outerShdw>
                </a:effectLst>
                <a:sym typeface="Symbol" pitchFamily="18" charset="2"/>
              </a:rPr>
              <a:t></a:t>
            </a:r>
            <a:endParaRPr lang="en-US" altLang="sr-Latn-RS" sz="6600" b="1">
              <a:solidFill>
                <a:srgbClr val="333333"/>
              </a:solidFill>
              <a:effectLst>
                <a:outerShdw blurRad="38100" dist="38100" dir="2700000" algn="tl">
                  <a:srgbClr val="000000"/>
                </a:outerShdw>
              </a:effectLst>
              <a:sym typeface="Symbol" pitchFamily="18" charset="2"/>
            </a:endParaRPr>
          </a:p>
        </p:txBody>
      </p:sp>
      <p:sp>
        <p:nvSpPr>
          <p:cNvPr id="776198" name="Rectangle 6"/>
          <p:cNvSpPr>
            <a:spLocks noChangeArrowheads="1"/>
          </p:cNvSpPr>
          <p:nvPr/>
        </p:nvSpPr>
        <p:spPr bwMode="auto">
          <a:xfrm>
            <a:off x="4191000" y="3429000"/>
            <a:ext cx="2600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sr-Latn-RS" b="1">
                <a:solidFill>
                  <a:srgbClr val="FF0066"/>
                </a:solidFill>
                <a:effectLst>
                  <a:outerShdw blurRad="38100" dist="38100" dir="2700000" algn="tl">
                    <a:srgbClr val="000000"/>
                  </a:outerShdw>
                </a:effectLst>
              </a:rPr>
              <a:t> </a:t>
            </a:r>
            <a:r>
              <a:rPr lang="pl-PL" altLang="sr-Latn-RS" b="1">
                <a:solidFill>
                  <a:srgbClr val="FF0066"/>
                </a:solidFill>
                <a:effectLst>
                  <a:outerShdw blurRad="38100" dist="38100" dir="2700000" algn="tl">
                    <a:srgbClr val="000000"/>
                  </a:outerShdw>
                </a:effectLst>
                <a:latin typeface="Times New Roman" pitchFamily="18" charset="0"/>
              </a:rPr>
              <a:t>velika tačnost (</a:t>
            </a:r>
            <a:r>
              <a:rPr lang="en-US" altLang="sr-Latn-RS" b="1">
                <a:solidFill>
                  <a:srgbClr val="FF0066"/>
                </a:solidFill>
                <a:effectLst>
                  <a:outerShdw blurRad="38100" dist="38100" dir="2700000" algn="tl">
                    <a:srgbClr val="000000"/>
                  </a:outerShdw>
                </a:effectLst>
                <a:latin typeface="Times New Roman" pitchFamily="18" charset="0"/>
              </a:rPr>
              <a:t>&lt;</a:t>
            </a:r>
            <a:r>
              <a:rPr lang="sr-Latn-CS" altLang="sr-Latn-RS" b="1">
                <a:solidFill>
                  <a:srgbClr val="FF0066"/>
                </a:solidFill>
                <a:effectLst>
                  <a:outerShdw blurRad="38100" dist="38100" dir="2700000" algn="tl">
                    <a:srgbClr val="000000"/>
                  </a:outerShdw>
                </a:effectLst>
                <a:latin typeface="Times New Roman" pitchFamily="18" charset="0"/>
              </a:rPr>
              <a:t> 1 cm</a:t>
            </a:r>
            <a:r>
              <a:rPr lang="sr-Latn-CS" altLang="sr-Latn-RS" b="1" baseline="30000">
                <a:solidFill>
                  <a:srgbClr val="FF0066"/>
                </a:solidFill>
                <a:effectLst>
                  <a:outerShdw blurRad="38100" dist="38100" dir="2700000" algn="tl">
                    <a:srgbClr val="000000"/>
                  </a:outerShdw>
                </a:effectLst>
                <a:latin typeface="Times New Roman" pitchFamily="18" charset="0"/>
              </a:rPr>
              <a:t>-1</a:t>
            </a:r>
            <a:r>
              <a:rPr lang="sr-Latn-CS" altLang="sr-Latn-RS" b="1">
                <a:solidFill>
                  <a:srgbClr val="FF0066"/>
                </a:solidFill>
                <a:effectLst>
                  <a:outerShdw blurRad="38100" dist="38100" dir="2700000" algn="tl">
                    <a:srgbClr val="000000"/>
                  </a:outerShdw>
                </a:effectLst>
                <a:latin typeface="Times New Roman" pitchFamily="18" charset="0"/>
              </a:rPr>
              <a:t>)</a:t>
            </a:r>
            <a:endParaRPr lang="en-US" altLang="sr-Latn-RS" b="1">
              <a:solidFill>
                <a:srgbClr val="FF0066"/>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gradFill rotWithShape="0">
          <a:gsLst>
            <a:gs pos="0">
              <a:srgbClr val="EAEAEA">
                <a:gamma/>
                <a:shade val="46275"/>
                <a:invGamma/>
              </a:srgbClr>
            </a:gs>
            <a:gs pos="50000">
              <a:srgbClr val="EAEAEA"/>
            </a:gs>
            <a:gs pos="100000">
              <a:srgbClr val="EAEAEA">
                <a:gamma/>
                <a:shade val="46275"/>
                <a:invGamma/>
              </a:srgbClr>
            </a:gs>
          </a:gsLst>
          <a:lin ang="5400000" scaled="1"/>
        </a:gradFill>
        <a:effectLst/>
      </p:bgPr>
    </p:bg>
    <p:spTree>
      <p:nvGrpSpPr>
        <p:cNvPr id="1" name=""/>
        <p:cNvGrpSpPr/>
        <p:nvPr/>
      </p:nvGrpSpPr>
      <p:grpSpPr>
        <a:xfrm>
          <a:off x="0" y="0"/>
          <a:ext cx="0" cy="0"/>
          <a:chOff x="0" y="0"/>
          <a:chExt cx="0" cy="0"/>
        </a:xfrm>
      </p:grpSpPr>
      <p:sp>
        <p:nvSpPr>
          <p:cNvPr id="742403" name="Rectangle 3"/>
          <p:cNvSpPr>
            <a:spLocks noGrp="1" noChangeArrowheads="1"/>
          </p:cNvSpPr>
          <p:nvPr>
            <p:ph type="body" idx="1"/>
          </p:nvPr>
        </p:nvSpPr>
        <p:spPr>
          <a:xfrm>
            <a:off x="304800" y="3505200"/>
            <a:ext cx="8229600" cy="2209800"/>
          </a:xfrm>
        </p:spPr>
        <p:txBody>
          <a:bodyPr/>
          <a:lstStyle/>
          <a:p>
            <a:pPr>
              <a:buFontTx/>
              <a:buNone/>
            </a:pPr>
            <a:r>
              <a:rPr lang="pl-PL" altLang="sr-Latn-RS" sz="3600" b="1" dirty="0" smtClean="0">
                <a:solidFill>
                  <a:srgbClr val="333333"/>
                </a:solidFill>
                <a:effectLst>
                  <a:outerShdw blurRad="38100" dist="38100" dir="2700000" algn="tl">
                    <a:srgbClr val="000000"/>
                  </a:outerShdw>
                </a:effectLst>
                <a:latin typeface="Times New Roman" pitchFamily="18" charset="0"/>
              </a:rPr>
              <a:t>3. </a:t>
            </a:r>
            <a:r>
              <a:rPr lang="pl-PL" altLang="sr-Latn-RS" sz="3600" b="1" dirty="0">
                <a:solidFill>
                  <a:srgbClr val="333333"/>
                </a:solidFill>
                <a:effectLst>
                  <a:outerShdw blurRad="38100" dist="38100" dir="2700000" algn="tl">
                    <a:srgbClr val="000000"/>
                  </a:outerShdw>
                </a:effectLst>
                <a:latin typeface="Times New Roman" pitchFamily="18" charset="0"/>
              </a:rPr>
              <a:t>PRIMENA SERS i SERRS</a:t>
            </a:r>
          </a:p>
          <a:p>
            <a:pPr>
              <a:buFontTx/>
              <a:buNone/>
            </a:pPr>
            <a:r>
              <a:rPr lang="pl-PL" altLang="sr-Latn-RS" sz="3600" b="1" dirty="0">
                <a:solidFill>
                  <a:srgbClr val="333333"/>
                </a:solidFill>
                <a:effectLst>
                  <a:outerShdw blurRad="38100" dist="38100" dir="2700000" algn="tl">
                    <a:srgbClr val="000000"/>
                  </a:outerShdw>
                </a:effectLst>
                <a:latin typeface="Times New Roman" pitchFamily="18" charset="0"/>
              </a:rPr>
              <a:t> </a:t>
            </a:r>
            <a:r>
              <a:rPr lang="pl-PL" altLang="sr-Latn-RS" sz="3600" b="1" dirty="0" smtClean="0">
                <a:solidFill>
                  <a:srgbClr val="333333"/>
                </a:solidFill>
                <a:effectLst>
                  <a:outerShdw blurRad="38100" dist="38100" dir="2700000" algn="tl">
                    <a:srgbClr val="000000"/>
                  </a:outerShdw>
                </a:effectLst>
                <a:latin typeface="Times New Roman" pitchFamily="18" charset="0"/>
              </a:rPr>
              <a:t>   TEHNIKA </a:t>
            </a:r>
            <a:r>
              <a:rPr lang="pl-PL" altLang="sr-Latn-RS" sz="3600" b="1" dirty="0">
                <a:solidFill>
                  <a:srgbClr val="333333"/>
                </a:solidFill>
                <a:effectLst>
                  <a:outerShdw blurRad="38100" dist="38100" dir="2700000" algn="tl">
                    <a:srgbClr val="000000"/>
                  </a:outerShdw>
                </a:effectLst>
                <a:latin typeface="Times New Roman" pitchFamily="18" charset="0"/>
              </a:rPr>
              <a:t>RAMANSKA </a:t>
            </a:r>
            <a:endParaRPr lang="pl-PL" altLang="sr-Latn-RS" sz="3600" b="1" dirty="0" smtClean="0">
              <a:solidFill>
                <a:srgbClr val="333333"/>
              </a:solidFill>
              <a:effectLst>
                <a:outerShdw blurRad="38100" dist="38100" dir="2700000" algn="tl">
                  <a:srgbClr val="000000"/>
                </a:outerShdw>
              </a:effectLst>
              <a:latin typeface="Times New Roman" pitchFamily="18" charset="0"/>
            </a:endParaRPr>
          </a:p>
          <a:p>
            <a:pPr>
              <a:buFontTx/>
              <a:buNone/>
            </a:pPr>
            <a:r>
              <a:rPr lang="pl-PL" altLang="sr-Latn-RS" sz="3600" b="1" dirty="0">
                <a:solidFill>
                  <a:srgbClr val="333333"/>
                </a:solidFill>
                <a:effectLst>
                  <a:outerShdw blurRad="38100" dist="38100" dir="2700000" algn="tl">
                    <a:srgbClr val="000000"/>
                  </a:outerShdw>
                </a:effectLst>
                <a:latin typeface="Times New Roman" pitchFamily="18" charset="0"/>
              </a:rPr>
              <a:t> </a:t>
            </a:r>
            <a:r>
              <a:rPr lang="pl-PL" altLang="sr-Latn-RS" sz="3600" b="1" dirty="0" smtClean="0">
                <a:solidFill>
                  <a:srgbClr val="333333"/>
                </a:solidFill>
                <a:effectLst>
                  <a:outerShdw blurRad="38100" dist="38100" dir="2700000" algn="tl">
                    <a:srgbClr val="000000"/>
                  </a:outerShdw>
                </a:effectLst>
                <a:latin typeface="Times New Roman" pitchFamily="18" charset="0"/>
              </a:rPr>
              <a:t>   SPEKTROSKOPIJE</a:t>
            </a:r>
            <a:endParaRPr lang="en-US" altLang="sr-Latn-R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4" name="Rectangle 2"/>
          <p:cNvSpPr>
            <a:spLocks noGrp="1" noChangeArrowheads="1"/>
          </p:cNvSpPr>
          <p:nvPr>
            <p:ph type="body" idx="1"/>
          </p:nvPr>
        </p:nvSpPr>
        <p:spPr>
          <a:xfrm>
            <a:off x="304800" y="304800"/>
            <a:ext cx="8610600" cy="6248400"/>
          </a:xfrm>
        </p:spPr>
        <p:txBody>
          <a:bodyPr/>
          <a:lstStyle/>
          <a:p>
            <a:pPr>
              <a:lnSpc>
                <a:spcPct val="90000"/>
              </a:lnSpc>
              <a:buFontTx/>
              <a:buNone/>
            </a:pPr>
            <a:r>
              <a:rPr lang="sr-Latn-CS" altLang="sr-Latn-RS" sz="2800" b="1" u="sng">
                <a:solidFill>
                  <a:srgbClr val="333333"/>
                </a:solidFill>
                <a:effectLst>
                  <a:outerShdw blurRad="38100" dist="38100" dir="2700000" algn="tl">
                    <a:srgbClr val="000000"/>
                  </a:outerShdw>
                </a:effectLst>
                <a:latin typeface="Times New Roman" pitchFamily="18" charset="0"/>
              </a:rPr>
              <a:t>Primena SERS i SERRS metoda</a:t>
            </a:r>
            <a:endParaRPr lang="sr-Latn-CS" altLang="sr-Latn-RS" sz="2800" b="1">
              <a:solidFill>
                <a:srgbClr val="333333"/>
              </a:solidFill>
              <a:effectLst>
                <a:outerShdw blurRad="38100" dist="38100" dir="2700000" algn="tl">
                  <a:srgbClr val="000000"/>
                </a:outerShdw>
              </a:effectLst>
              <a:latin typeface="Times New Roman" pitchFamily="18" charset="0"/>
            </a:endParaRPr>
          </a:p>
          <a:p>
            <a:pPr>
              <a:lnSpc>
                <a:spcPct val="90000"/>
              </a:lnSpc>
              <a:buFontTx/>
              <a:buNone/>
            </a:pPr>
            <a:endParaRPr lang="sr-Latn-CS" altLang="sr-Latn-RS" sz="2800" b="1">
              <a:solidFill>
                <a:srgbClr val="333333"/>
              </a:solidFill>
              <a:effectLst>
                <a:outerShdw blurRad="38100" dist="38100" dir="2700000" algn="tl">
                  <a:srgbClr val="000000"/>
                </a:outerShdw>
              </a:effectLst>
              <a:latin typeface="Times New Roman" pitchFamily="18" charset="0"/>
            </a:endParaRPr>
          </a:p>
          <a:p>
            <a:pPr>
              <a:lnSpc>
                <a:spcPct val="90000"/>
              </a:lnSpc>
              <a:buFontTx/>
              <a:buNone/>
            </a:pPr>
            <a:r>
              <a:rPr lang="sr-Latn-CS" altLang="sr-Latn-RS" sz="2400" b="1">
                <a:solidFill>
                  <a:srgbClr val="333333"/>
                </a:solidFill>
                <a:effectLst>
                  <a:outerShdw blurRad="38100" dist="38100" dir="2700000" algn="tl">
                    <a:srgbClr val="000000"/>
                  </a:outerShdw>
                </a:effectLst>
                <a:latin typeface="Times New Roman" pitchFamily="18" charset="0"/>
              </a:rPr>
              <a:t>a)  </a:t>
            </a:r>
            <a:r>
              <a:rPr lang="sr-Latn-CS" altLang="sr-Latn-RS" sz="2400" b="1" i="1">
                <a:solidFill>
                  <a:srgbClr val="333333"/>
                </a:solidFill>
                <a:effectLst>
                  <a:outerShdw blurRad="38100" dist="38100" dir="2700000" algn="tl">
                    <a:srgbClr val="000000"/>
                  </a:outerShdw>
                </a:effectLst>
                <a:latin typeface="Times New Roman" pitchFamily="18" charset="0"/>
              </a:rPr>
              <a:t>medicina, biohemija, farmacija </a:t>
            </a:r>
          </a:p>
          <a:p>
            <a:pPr>
              <a:lnSpc>
                <a:spcPct val="90000"/>
              </a:lnSpc>
              <a:buFontTx/>
              <a:buNone/>
            </a:pPr>
            <a:r>
              <a:rPr lang="sr-Latn-CS" altLang="sr-Latn-RS" sz="2400" b="1">
                <a:solidFill>
                  <a:srgbClr val="333333"/>
                </a:solidFill>
                <a:effectLst>
                  <a:outerShdw blurRad="38100" dist="38100" dir="2700000" algn="tl">
                    <a:srgbClr val="000000"/>
                  </a:outerShdw>
                </a:effectLst>
                <a:latin typeface="Times New Roman" pitchFamily="18" charset="0"/>
              </a:rPr>
              <a:t>    </a:t>
            </a:r>
            <a:r>
              <a:rPr lang="sr-Latn-CS" altLang="sr-Latn-RS" sz="2400">
                <a:solidFill>
                  <a:srgbClr val="333333"/>
                </a:solidFill>
                <a:effectLst>
                  <a:outerShdw blurRad="38100" dist="38100" dir="2700000" algn="tl">
                    <a:srgbClr val="000000"/>
                  </a:outerShdw>
                </a:effectLst>
                <a:latin typeface="Times New Roman" pitchFamily="18" charset="0"/>
              </a:rPr>
              <a:t>-  praćenje </a:t>
            </a:r>
            <a:r>
              <a:rPr lang="sr-Latn-CS" altLang="sr-Latn-RS" sz="2400" i="1">
                <a:solidFill>
                  <a:srgbClr val="333333"/>
                </a:solidFill>
                <a:effectLst>
                  <a:outerShdw blurRad="38100" dist="38100" dir="2700000" algn="tl">
                    <a:srgbClr val="000000"/>
                  </a:outerShdw>
                </a:effectLst>
                <a:latin typeface="Times New Roman" pitchFamily="18" charset="0"/>
              </a:rPr>
              <a:t>in situ</a:t>
            </a:r>
            <a:r>
              <a:rPr lang="sr-Latn-CS" altLang="sr-Latn-RS" sz="2400">
                <a:solidFill>
                  <a:srgbClr val="333333"/>
                </a:solidFill>
                <a:effectLst>
                  <a:outerShdw blurRad="38100" dist="38100" dir="2700000" algn="tl">
                    <a:srgbClr val="000000"/>
                  </a:outerShdw>
                </a:effectLst>
                <a:latin typeface="Times New Roman" pitchFamily="18" charset="0"/>
              </a:rPr>
              <a:t> interakcije na nivou lek-složeni biomolekuli</a:t>
            </a:r>
          </a:p>
          <a:p>
            <a:pPr>
              <a:lnSpc>
                <a:spcPct val="90000"/>
              </a:lnSpc>
              <a:buFontTx/>
              <a:buNone/>
            </a:pPr>
            <a:r>
              <a:rPr lang="sr-Latn-CS" altLang="sr-Latn-RS" sz="2400">
                <a:solidFill>
                  <a:srgbClr val="333333"/>
                </a:solidFill>
                <a:effectLst>
                  <a:outerShdw blurRad="38100" dist="38100" dir="2700000" algn="tl">
                    <a:srgbClr val="000000"/>
                  </a:outerShdw>
                </a:effectLst>
                <a:latin typeface="Times New Roman" pitchFamily="18" charset="0"/>
              </a:rPr>
              <a:t>       (DNK, proteini, amino kiseline, nukleinske kiseline i dr.)</a:t>
            </a:r>
          </a:p>
          <a:p>
            <a:pPr>
              <a:lnSpc>
                <a:spcPct val="90000"/>
              </a:lnSpc>
              <a:buFontTx/>
              <a:buNone/>
            </a:pPr>
            <a:r>
              <a:rPr lang="sr-Latn-CS" altLang="sr-Latn-RS" sz="2400">
                <a:solidFill>
                  <a:srgbClr val="333333"/>
                </a:solidFill>
                <a:effectLst>
                  <a:outerShdw blurRad="38100" dist="38100" dir="2700000" algn="tl">
                    <a:srgbClr val="000000"/>
                  </a:outerShdw>
                </a:effectLst>
                <a:latin typeface="Times New Roman" pitchFamily="18" charset="0"/>
              </a:rPr>
              <a:t>     </a:t>
            </a:r>
          </a:p>
          <a:p>
            <a:pPr>
              <a:lnSpc>
                <a:spcPct val="90000"/>
              </a:lnSpc>
              <a:buFontTx/>
              <a:buNone/>
            </a:pPr>
            <a:r>
              <a:rPr lang="sr-Latn-CS" altLang="sr-Latn-RS" sz="2400" b="1">
                <a:solidFill>
                  <a:srgbClr val="333333"/>
                </a:solidFill>
                <a:effectLst>
                  <a:outerShdw blurRad="38100" dist="38100" dir="2700000" algn="tl">
                    <a:srgbClr val="000000"/>
                  </a:outerShdw>
                </a:effectLst>
                <a:latin typeface="Times New Roman" pitchFamily="18" charset="0"/>
              </a:rPr>
              <a:t>b) </a:t>
            </a:r>
            <a:r>
              <a:rPr lang="sr-Latn-CS" altLang="sr-Latn-RS" sz="2400" b="1" i="1">
                <a:solidFill>
                  <a:srgbClr val="333333"/>
                </a:solidFill>
                <a:effectLst>
                  <a:outerShdw blurRad="38100" dist="38100" dir="2700000" algn="tl">
                    <a:srgbClr val="000000"/>
                  </a:outerShdw>
                </a:effectLst>
                <a:latin typeface="Times New Roman" pitchFamily="18" charset="0"/>
              </a:rPr>
              <a:t>hemija površina</a:t>
            </a:r>
          </a:p>
          <a:p>
            <a:pPr>
              <a:lnSpc>
                <a:spcPct val="90000"/>
              </a:lnSpc>
              <a:buFontTx/>
              <a:buNone/>
            </a:pPr>
            <a:endParaRPr lang="sr-Latn-CS" altLang="sr-Latn-RS" sz="2400" b="1">
              <a:solidFill>
                <a:srgbClr val="333333"/>
              </a:solidFill>
              <a:effectLst>
                <a:outerShdw blurRad="38100" dist="38100" dir="2700000" algn="tl">
                  <a:srgbClr val="000000"/>
                </a:outerShdw>
              </a:effectLst>
              <a:latin typeface="Times New Roman" pitchFamily="18" charset="0"/>
            </a:endParaRPr>
          </a:p>
          <a:p>
            <a:pPr>
              <a:lnSpc>
                <a:spcPct val="90000"/>
              </a:lnSpc>
              <a:buFontTx/>
              <a:buNone/>
            </a:pPr>
            <a:r>
              <a:rPr lang="sr-Latn-CS" altLang="sr-Latn-RS" sz="2400" b="1">
                <a:solidFill>
                  <a:srgbClr val="333333"/>
                </a:solidFill>
                <a:effectLst>
                  <a:outerShdw blurRad="38100" dist="38100" dir="2700000" algn="tl">
                    <a:srgbClr val="000000"/>
                  </a:outerShdw>
                </a:effectLst>
                <a:latin typeface="Times New Roman" pitchFamily="18" charset="0"/>
              </a:rPr>
              <a:t>c) </a:t>
            </a:r>
            <a:r>
              <a:rPr lang="sr-Latn-CS" altLang="sr-Latn-RS" sz="2400" b="1" i="1">
                <a:solidFill>
                  <a:srgbClr val="333333"/>
                </a:solidFill>
                <a:effectLst>
                  <a:outerShdw blurRad="38100" dist="38100" dir="2700000" algn="tl">
                    <a:srgbClr val="000000"/>
                  </a:outerShdw>
                </a:effectLst>
                <a:latin typeface="Times New Roman" pitchFamily="18" charset="0"/>
              </a:rPr>
              <a:t>hemija polimera</a:t>
            </a:r>
          </a:p>
          <a:p>
            <a:pPr>
              <a:lnSpc>
                <a:spcPct val="90000"/>
              </a:lnSpc>
              <a:buFontTx/>
              <a:buNone/>
            </a:pPr>
            <a:r>
              <a:rPr lang="sr-Latn-CS" altLang="sr-Latn-RS" sz="2400" b="1">
                <a:solidFill>
                  <a:srgbClr val="333333"/>
                </a:solidFill>
                <a:effectLst>
                  <a:outerShdw blurRad="38100" dist="38100" dir="2700000" algn="tl">
                    <a:srgbClr val="000000"/>
                  </a:outerShdw>
                </a:effectLst>
                <a:latin typeface="Times New Roman" pitchFamily="18" charset="0"/>
              </a:rPr>
              <a:t>    </a:t>
            </a:r>
            <a:r>
              <a:rPr lang="sr-Latn-CS" altLang="sr-Latn-RS" sz="2400">
                <a:solidFill>
                  <a:srgbClr val="333333"/>
                </a:solidFill>
                <a:effectLst>
                  <a:outerShdw blurRad="38100" dist="38100" dir="2700000" algn="tl">
                    <a:srgbClr val="000000"/>
                  </a:outerShdw>
                </a:effectLst>
                <a:latin typeface="Times New Roman" pitchFamily="18" charset="0"/>
              </a:rPr>
              <a:t>- površina polimera</a:t>
            </a:r>
          </a:p>
          <a:p>
            <a:pPr>
              <a:lnSpc>
                <a:spcPct val="90000"/>
              </a:lnSpc>
              <a:buFontTx/>
              <a:buNone/>
            </a:pPr>
            <a:r>
              <a:rPr lang="sr-Latn-CS" altLang="sr-Latn-RS" sz="2400">
                <a:solidFill>
                  <a:srgbClr val="333333"/>
                </a:solidFill>
                <a:effectLst>
                  <a:outerShdw blurRad="38100" dist="38100" dir="2700000" algn="tl">
                    <a:srgbClr val="000000"/>
                  </a:outerShdw>
                </a:effectLst>
                <a:latin typeface="Times New Roman" pitchFamily="18" charset="0"/>
              </a:rPr>
              <a:t>    - geometrija</a:t>
            </a:r>
          </a:p>
          <a:p>
            <a:pPr>
              <a:lnSpc>
                <a:spcPct val="90000"/>
              </a:lnSpc>
              <a:buFontTx/>
              <a:buNone/>
            </a:pPr>
            <a:r>
              <a:rPr lang="sr-Latn-CS" altLang="sr-Latn-RS" sz="2400">
                <a:solidFill>
                  <a:srgbClr val="333333"/>
                </a:solidFill>
                <a:effectLst>
                  <a:outerShdw blurRad="38100" dist="38100" dir="2700000" algn="tl">
                    <a:srgbClr val="000000"/>
                  </a:outerShdw>
                </a:effectLst>
                <a:latin typeface="Times New Roman" pitchFamily="18" charset="0"/>
              </a:rPr>
              <a:t>   - orijentacija bočnih grupa blizu površine metala</a:t>
            </a:r>
          </a:p>
          <a:p>
            <a:pPr>
              <a:lnSpc>
                <a:spcPct val="90000"/>
              </a:lnSpc>
              <a:buFontTx/>
              <a:buNone/>
            </a:pPr>
            <a:endParaRPr lang="sr-Latn-CS" altLang="sr-Latn-RS" sz="2400" b="1">
              <a:solidFill>
                <a:srgbClr val="333333"/>
              </a:solidFill>
              <a:effectLst>
                <a:outerShdw blurRad="38100" dist="38100" dir="2700000" algn="tl">
                  <a:srgbClr val="000000"/>
                </a:outerShdw>
              </a:effectLst>
              <a:latin typeface="Times New Roman" pitchFamily="18" charset="0"/>
            </a:endParaRPr>
          </a:p>
          <a:p>
            <a:pPr>
              <a:lnSpc>
                <a:spcPct val="90000"/>
              </a:lnSpc>
              <a:buFontTx/>
              <a:buNone/>
            </a:pPr>
            <a:r>
              <a:rPr lang="sr-Latn-CS" altLang="sr-Latn-RS" sz="2400" b="1">
                <a:solidFill>
                  <a:srgbClr val="333333"/>
                </a:solidFill>
                <a:effectLst>
                  <a:outerShdw blurRad="38100" dist="38100" dir="2700000" algn="tl">
                    <a:srgbClr val="000000"/>
                  </a:outerShdw>
                </a:effectLst>
                <a:latin typeface="Times New Roman" pitchFamily="18" charset="0"/>
              </a:rPr>
              <a:t>d) </a:t>
            </a:r>
            <a:r>
              <a:rPr lang="sr-Latn-CS" altLang="sr-Latn-RS" sz="2400" b="1" i="1">
                <a:solidFill>
                  <a:srgbClr val="333333"/>
                </a:solidFill>
                <a:effectLst>
                  <a:outerShdw blurRad="38100" dist="38100" dir="2700000" algn="tl">
                    <a:srgbClr val="000000"/>
                  </a:outerShdw>
                </a:effectLst>
                <a:latin typeface="Times New Roman" pitchFamily="18" charset="0"/>
              </a:rPr>
              <a:t>forenzika (analiza tragova  i dr.)</a:t>
            </a:r>
          </a:p>
          <a:p>
            <a:pPr>
              <a:lnSpc>
                <a:spcPct val="90000"/>
              </a:lnSpc>
              <a:buFontTx/>
              <a:buNone/>
            </a:pPr>
            <a:endParaRPr lang="sr-Latn-CS" altLang="sr-Latn-RS" sz="2400" b="1" i="1">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940034">
                                            <p:txEl>
                                              <p:pRg st="0" end="0"/>
                                            </p:txEl>
                                          </p:spTgt>
                                        </p:tgtEl>
                                        <p:attrNameLst>
                                          <p:attrName>style.visibility</p:attrName>
                                        </p:attrNameLst>
                                      </p:cBhvr>
                                      <p:to>
                                        <p:strVal val="visible"/>
                                      </p:to>
                                    </p:set>
                                    <p:anim calcmode="lin" valueType="num">
                                      <p:cBhvr>
                                        <p:cTn id="7" dur="1000" fill="hold"/>
                                        <p:tgtEl>
                                          <p:spTgt spid="94003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94003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40034">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940034">
                                            <p:txEl>
                                              <p:pRg st="2" end="2"/>
                                            </p:txEl>
                                          </p:spTgt>
                                        </p:tgtEl>
                                        <p:attrNameLst>
                                          <p:attrName>style.visibility</p:attrName>
                                        </p:attrNameLst>
                                      </p:cBhvr>
                                      <p:to>
                                        <p:strVal val="visible"/>
                                      </p:to>
                                    </p:set>
                                    <p:anim calcmode="lin" valueType="num">
                                      <p:cBhvr>
                                        <p:cTn id="12" dur="1000" fill="hold"/>
                                        <p:tgtEl>
                                          <p:spTgt spid="940034">
                                            <p:txEl>
                                              <p:pRg st="2" end="2"/>
                                            </p:txEl>
                                          </p:spTgt>
                                        </p:tgtEl>
                                        <p:attrNameLst>
                                          <p:attrName>ppt_x</p:attrName>
                                        </p:attrNameLst>
                                      </p:cBhvr>
                                      <p:tavLst>
                                        <p:tav tm="0">
                                          <p:val>
                                            <p:strVal val="#ppt_x-.2"/>
                                          </p:val>
                                        </p:tav>
                                        <p:tav tm="100000">
                                          <p:val>
                                            <p:strVal val="#ppt_x"/>
                                          </p:val>
                                        </p:tav>
                                      </p:tavLst>
                                    </p:anim>
                                    <p:anim calcmode="lin" valueType="num">
                                      <p:cBhvr>
                                        <p:cTn id="13" dur="1000" fill="hold"/>
                                        <p:tgtEl>
                                          <p:spTgt spid="94003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40034">
                                            <p:txEl>
                                              <p:pRg st="2" end="2"/>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940034">
                                            <p:txEl>
                                              <p:pRg st="3" end="3"/>
                                            </p:txEl>
                                          </p:spTgt>
                                        </p:tgtEl>
                                        <p:attrNameLst>
                                          <p:attrName>style.visibility</p:attrName>
                                        </p:attrNameLst>
                                      </p:cBhvr>
                                      <p:to>
                                        <p:strVal val="visible"/>
                                      </p:to>
                                    </p:set>
                                    <p:anim calcmode="lin" valueType="num">
                                      <p:cBhvr>
                                        <p:cTn id="17" dur="1000" fill="hold"/>
                                        <p:tgtEl>
                                          <p:spTgt spid="940034">
                                            <p:txEl>
                                              <p:pRg st="3" end="3"/>
                                            </p:txEl>
                                          </p:spTgt>
                                        </p:tgtEl>
                                        <p:attrNameLst>
                                          <p:attrName>ppt_x</p:attrName>
                                        </p:attrNameLst>
                                      </p:cBhvr>
                                      <p:tavLst>
                                        <p:tav tm="0">
                                          <p:val>
                                            <p:strVal val="#ppt_x-.2"/>
                                          </p:val>
                                        </p:tav>
                                        <p:tav tm="100000">
                                          <p:val>
                                            <p:strVal val="#ppt_x"/>
                                          </p:val>
                                        </p:tav>
                                      </p:tavLst>
                                    </p:anim>
                                    <p:anim calcmode="lin" valueType="num">
                                      <p:cBhvr>
                                        <p:cTn id="18" dur="1000" fill="hold"/>
                                        <p:tgtEl>
                                          <p:spTgt spid="940034">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940034">
                                            <p:txEl>
                                              <p:pRg st="3" end="3"/>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940034">
                                            <p:txEl>
                                              <p:pRg st="4" end="4"/>
                                            </p:txEl>
                                          </p:spTgt>
                                        </p:tgtEl>
                                        <p:attrNameLst>
                                          <p:attrName>style.visibility</p:attrName>
                                        </p:attrNameLst>
                                      </p:cBhvr>
                                      <p:to>
                                        <p:strVal val="visible"/>
                                      </p:to>
                                    </p:set>
                                    <p:anim calcmode="lin" valueType="num">
                                      <p:cBhvr>
                                        <p:cTn id="22" dur="1000" fill="hold"/>
                                        <p:tgtEl>
                                          <p:spTgt spid="940034">
                                            <p:txEl>
                                              <p:pRg st="4" end="4"/>
                                            </p:txEl>
                                          </p:spTgt>
                                        </p:tgtEl>
                                        <p:attrNameLst>
                                          <p:attrName>ppt_x</p:attrName>
                                        </p:attrNameLst>
                                      </p:cBhvr>
                                      <p:tavLst>
                                        <p:tav tm="0">
                                          <p:val>
                                            <p:strVal val="#ppt_x-.2"/>
                                          </p:val>
                                        </p:tav>
                                        <p:tav tm="100000">
                                          <p:val>
                                            <p:strVal val="#ppt_x"/>
                                          </p:val>
                                        </p:tav>
                                      </p:tavLst>
                                    </p:anim>
                                    <p:anim calcmode="lin" valueType="num">
                                      <p:cBhvr>
                                        <p:cTn id="23" dur="1000" fill="hold"/>
                                        <p:tgtEl>
                                          <p:spTgt spid="940034">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940034">
                                            <p:txEl>
                                              <p:pRg st="4" end="4"/>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940034">
                                            <p:txEl>
                                              <p:pRg st="5" end="5"/>
                                            </p:txEl>
                                          </p:spTgt>
                                        </p:tgtEl>
                                        <p:attrNameLst>
                                          <p:attrName>style.visibility</p:attrName>
                                        </p:attrNameLst>
                                      </p:cBhvr>
                                      <p:to>
                                        <p:strVal val="visible"/>
                                      </p:to>
                                    </p:set>
                                    <p:anim calcmode="lin" valueType="num">
                                      <p:cBhvr>
                                        <p:cTn id="27" dur="1000" fill="hold"/>
                                        <p:tgtEl>
                                          <p:spTgt spid="940034">
                                            <p:txEl>
                                              <p:pRg st="5" end="5"/>
                                            </p:txEl>
                                          </p:spTgt>
                                        </p:tgtEl>
                                        <p:attrNameLst>
                                          <p:attrName>ppt_x</p:attrName>
                                        </p:attrNameLst>
                                      </p:cBhvr>
                                      <p:tavLst>
                                        <p:tav tm="0">
                                          <p:val>
                                            <p:strVal val="#ppt_x-.2"/>
                                          </p:val>
                                        </p:tav>
                                        <p:tav tm="100000">
                                          <p:val>
                                            <p:strVal val="#ppt_x"/>
                                          </p:val>
                                        </p:tav>
                                      </p:tavLst>
                                    </p:anim>
                                    <p:anim calcmode="lin" valueType="num">
                                      <p:cBhvr>
                                        <p:cTn id="28" dur="1000" fill="hold"/>
                                        <p:tgtEl>
                                          <p:spTgt spid="940034">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940034">
                                            <p:txEl>
                                              <p:pRg st="5" end="5"/>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9" presetClass="entr" presetSubtype="0" accel="100000" fill="hold" nodeType="clickEffect">
                                  <p:stCondLst>
                                    <p:cond delay="0"/>
                                  </p:stCondLst>
                                  <p:childTnLst>
                                    <p:set>
                                      <p:cBhvr>
                                        <p:cTn id="33" dur="1" fill="hold">
                                          <p:stCondLst>
                                            <p:cond delay="0"/>
                                          </p:stCondLst>
                                        </p:cTn>
                                        <p:tgtEl>
                                          <p:spTgt spid="940034">
                                            <p:txEl>
                                              <p:pRg st="6" end="6"/>
                                            </p:txEl>
                                          </p:spTgt>
                                        </p:tgtEl>
                                        <p:attrNameLst>
                                          <p:attrName>style.visibility</p:attrName>
                                        </p:attrNameLst>
                                      </p:cBhvr>
                                      <p:to>
                                        <p:strVal val="visible"/>
                                      </p:to>
                                    </p:set>
                                    <p:anim calcmode="lin" valueType="num">
                                      <p:cBhvr>
                                        <p:cTn id="34" dur="500" fill="hold"/>
                                        <p:tgtEl>
                                          <p:spTgt spid="940034">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5" dur="500" fill="hold"/>
                                        <p:tgtEl>
                                          <p:spTgt spid="940034">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6" dur="500" fill="hold"/>
                                        <p:tgtEl>
                                          <p:spTgt spid="940034">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37" dur="500" fill="hold"/>
                                        <p:tgtEl>
                                          <p:spTgt spid="94003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940034">
                                            <p:txEl>
                                              <p:pRg st="8" end="8"/>
                                            </p:txEl>
                                          </p:spTgt>
                                        </p:tgtEl>
                                        <p:attrNameLst>
                                          <p:attrName>style.visibility</p:attrName>
                                        </p:attrNameLst>
                                      </p:cBhvr>
                                      <p:to>
                                        <p:strVal val="visible"/>
                                      </p:to>
                                    </p:set>
                                    <p:animEffect transition="in" filter="wipe(down)">
                                      <p:cBhvr>
                                        <p:cTn id="42" dur="500"/>
                                        <p:tgtEl>
                                          <p:spTgt spid="940034">
                                            <p:txEl>
                                              <p:pRg st="8" end="8"/>
                                            </p:txEl>
                                          </p:spTgt>
                                        </p:tgtEl>
                                      </p:cBhvr>
                                    </p:animEffect>
                                  </p:childTnLst>
                                </p:cTn>
                              </p:par>
                              <p:par>
                                <p:cTn id="43" presetID="22" presetClass="entr" presetSubtype="4" fill="hold" nodeType="withEffect">
                                  <p:stCondLst>
                                    <p:cond delay="0"/>
                                  </p:stCondLst>
                                  <p:childTnLst>
                                    <p:set>
                                      <p:cBhvr>
                                        <p:cTn id="44" dur="1" fill="hold">
                                          <p:stCondLst>
                                            <p:cond delay="0"/>
                                          </p:stCondLst>
                                        </p:cTn>
                                        <p:tgtEl>
                                          <p:spTgt spid="940034">
                                            <p:txEl>
                                              <p:pRg st="9" end="9"/>
                                            </p:txEl>
                                          </p:spTgt>
                                        </p:tgtEl>
                                        <p:attrNameLst>
                                          <p:attrName>style.visibility</p:attrName>
                                        </p:attrNameLst>
                                      </p:cBhvr>
                                      <p:to>
                                        <p:strVal val="visible"/>
                                      </p:to>
                                    </p:set>
                                    <p:animEffect transition="in" filter="wipe(down)">
                                      <p:cBhvr>
                                        <p:cTn id="45" dur="500"/>
                                        <p:tgtEl>
                                          <p:spTgt spid="940034">
                                            <p:txEl>
                                              <p:pRg st="9" end="9"/>
                                            </p:txEl>
                                          </p:spTgt>
                                        </p:tgtEl>
                                      </p:cBhvr>
                                    </p:animEffect>
                                  </p:childTnLst>
                                </p:cTn>
                              </p:par>
                              <p:par>
                                <p:cTn id="46" presetID="22" presetClass="entr" presetSubtype="4" fill="hold" nodeType="withEffect">
                                  <p:stCondLst>
                                    <p:cond delay="0"/>
                                  </p:stCondLst>
                                  <p:childTnLst>
                                    <p:set>
                                      <p:cBhvr>
                                        <p:cTn id="47" dur="1" fill="hold">
                                          <p:stCondLst>
                                            <p:cond delay="0"/>
                                          </p:stCondLst>
                                        </p:cTn>
                                        <p:tgtEl>
                                          <p:spTgt spid="940034">
                                            <p:txEl>
                                              <p:pRg st="10" end="10"/>
                                            </p:txEl>
                                          </p:spTgt>
                                        </p:tgtEl>
                                        <p:attrNameLst>
                                          <p:attrName>style.visibility</p:attrName>
                                        </p:attrNameLst>
                                      </p:cBhvr>
                                      <p:to>
                                        <p:strVal val="visible"/>
                                      </p:to>
                                    </p:set>
                                    <p:animEffect transition="in" filter="wipe(down)">
                                      <p:cBhvr>
                                        <p:cTn id="48" dur="500"/>
                                        <p:tgtEl>
                                          <p:spTgt spid="940034">
                                            <p:txEl>
                                              <p:pRg st="10" end="10"/>
                                            </p:txEl>
                                          </p:spTgt>
                                        </p:tgtEl>
                                      </p:cBhvr>
                                    </p:animEffect>
                                  </p:childTnLst>
                                </p:cTn>
                              </p:par>
                              <p:par>
                                <p:cTn id="49" presetID="22" presetClass="entr" presetSubtype="4" fill="hold" nodeType="withEffect">
                                  <p:stCondLst>
                                    <p:cond delay="0"/>
                                  </p:stCondLst>
                                  <p:childTnLst>
                                    <p:set>
                                      <p:cBhvr>
                                        <p:cTn id="50" dur="1" fill="hold">
                                          <p:stCondLst>
                                            <p:cond delay="0"/>
                                          </p:stCondLst>
                                        </p:cTn>
                                        <p:tgtEl>
                                          <p:spTgt spid="940034">
                                            <p:txEl>
                                              <p:pRg st="11" end="11"/>
                                            </p:txEl>
                                          </p:spTgt>
                                        </p:tgtEl>
                                        <p:attrNameLst>
                                          <p:attrName>style.visibility</p:attrName>
                                        </p:attrNameLst>
                                      </p:cBhvr>
                                      <p:to>
                                        <p:strVal val="visible"/>
                                      </p:to>
                                    </p:set>
                                    <p:animEffect transition="in" filter="wipe(down)">
                                      <p:cBhvr>
                                        <p:cTn id="51" dur="500"/>
                                        <p:tgtEl>
                                          <p:spTgt spid="940034">
                                            <p:txEl>
                                              <p:pRg st="11" end="11"/>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9" presetClass="entr" presetSubtype="0" fill="hold" nodeType="clickEffect">
                                  <p:stCondLst>
                                    <p:cond delay="0"/>
                                  </p:stCondLst>
                                  <p:childTnLst>
                                    <p:set>
                                      <p:cBhvr>
                                        <p:cTn id="55" dur="1" fill="hold">
                                          <p:stCondLst>
                                            <p:cond delay="0"/>
                                          </p:stCondLst>
                                        </p:cTn>
                                        <p:tgtEl>
                                          <p:spTgt spid="940034">
                                            <p:txEl>
                                              <p:pRg st="13" end="13"/>
                                            </p:txEl>
                                          </p:spTgt>
                                        </p:tgtEl>
                                        <p:attrNameLst>
                                          <p:attrName>style.visibility</p:attrName>
                                        </p:attrNameLst>
                                      </p:cBhvr>
                                      <p:to>
                                        <p:strVal val="visible"/>
                                      </p:to>
                                    </p:set>
                                    <p:anim calcmode="lin" valueType="num">
                                      <p:cBhvr>
                                        <p:cTn id="56" dur="1000" fill="hold"/>
                                        <p:tgtEl>
                                          <p:spTgt spid="940034">
                                            <p:txEl>
                                              <p:pRg st="13" end="13"/>
                                            </p:txEl>
                                          </p:spTgt>
                                        </p:tgtEl>
                                        <p:attrNameLst>
                                          <p:attrName>ppt_x</p:attrName>
                                        </p:attrNameLst>
                                      </p:cBhvr>
                                      <p:tavLst>
                                        <p:tav tm="0">
                                          <p:val>
                                            <p:strVal val="#ppt_x-.2"/>
                                          </p:val>
                                        </p:tav>
                                        <p:tav tm="100000">
                                          <p:val>
                                            <p:strVal val="#ppt_x"/>
                                          </p:val>
                                        </p:tav>
                                      </p:tavLst>
                                    </p:anim>
                                    <p:anim calcmode="lin" valueType="num">
                                      <p:cBhvr>
                                        <p:cTn id="57" dur="1000" fill="hold"/>
                                        <p:tgtEl>
                                          <p:spTgt spid="940034">
                                            <p:txEl>
                                              <p:pRg st="13" end="13"/>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940034">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059" name="Rectangle 3"/>
          <p:cNvSpPr>
            <a:spLocks noGrp="1" noChangeArrowheads="1"/>
          </p:cNvSpPr>
          <p:nvPr>
            <p:ph type="body" idx="1"/>
          </p:nvPr>
        </p:nvSpPr>
        <p:spPr>
          <a:xfrm>
            <a:off x="381000" y="609600"/>
            <a:ext cx="8229600" cy="5562600"/>
          </a:xfrm>
        </p:spPr>
        <p:txBody>
          <a:bodyPr/>
          <a:lstStyle/>
          <a:p>
            <a:pPr>
              <a:lnSpc>
                <a:spcPct val="80000"/>
              </a:lnSpc>
              <a:buFontTx/>
              <a:buNone/>
            </a:pPr>
            <a:r>
              <a:rPr lang="sr-Latn-CS" altLang="sr-Latn-RS" sz="2400" b="1">
                <a:solidFill>
                  <a:srgbClr val="333333"/>
                </a:solidFill>
                <a:effectLst>
                  <a:outerShdw blurRad="38100" dist="38100" dir="2700000" algn="tl">
                    <a:srgbClr val="000000"/>
                  </a:outerShdw>
                </a:effectLst>
                <a:latin typeface="Times New Roman" pitchFamily="18" charset="0"/>
              </a:rPr>
              <a:t>e) </a:t>
            </a:r>
            <a:r>
              <a:rPr lang="sr-Latn-CS" altLang="sr-Latn-RS" sz="2400" b="1" i="1">
                <a:solidFill>
                  <a:srgbClr val="333333"/>
                </a:solidFill>
                <a:effectLst>
                  <a:outerShdw blurRad="38100" dist="38100" dir="2700000" algn="tl">
                    <a:srgbClr val="000000"/>
                  </a:outerShdw>
                </a:effectLst>
                <a:latin typeface="Times New Roman" pitchFamily="18" charset="0"/>
              </a:rPr>
              <a:t>ispitivanje procesa korozije</a:t>
            </a:r>
          </a:p>
          <a:p>
            <a:pPr>
              <a:lnSpc>
                <a:spcPct val="80000"/>
              </a:lnSpc>
              <a:buFontTx/>
              <a:buNone/>
            </a:pPr>
            <a:r>
              <a:rPr lang="sr-Latn-CS" altLang="sr-Latn-RS" sz="2400" b="1">
                <a:solidFill>
                  <a:srgbClr val="333333"/>
                </a:solidFill>
                <a:effectLst>
                  <a:outerShdw blurRad="38100" dist="38100" dir="2700000" algn="tl">
                    <a:srgbClr val="000000"/>
                  </a:outerShdw>
                </a:effectLst>
                <a:latin typeface="Times New Roman" pitchFamily="18" charset="0"/>
              </a:rPr>
              <a:t>  </a:t>
            </a:r>
            <a:r>
              <a:rPr lang="sr-Latn-CS" altLang="sr-Latn-RS" sz="2400">
                <a:solidFill>
                  <a:srgbClr val="333333"/>
                </a:solidFill>
                <a:effectLst>
                  <a:outerShdw blurRad="38100" dist="38100" dir="2700000" algn="tl">
                    <a:srgbClr val="000000"/>
                  </a:outerShdw>
                </a:effectLst>
                <a:latin typeface="Times New Roman" pitchFamily="18" charset="0"/>
              </a:rPr>
              <a:t>(pra</a:t>
            </a:r>
            <a:r>
              <a:rPr lang="en-US" altLang="sr-Latn-RS" sz="2400">
                <a:solidFill>
                  <a:srgbClr val="333333"/>
                </a:solidFill>
                <a:effectLst>
                  <a:outerShdw blurRad="38100" dist="38100" dir="2700000" algn="tl">
                    <a:srgbClr val="000000"/>
                  </a:outerShdw>
                </a:effectLst>
                <a:latin typeface="Times New Roman" pitchFamily="18" charset="0"/>
                <a:cs typeface="Times New Roman" pitchFamily="18" charset="0"/>
              </a:rPr>
              <a:t>ć</a:t>
            </a:r>
            <a:r>
              <a:rPr lang="sr-Latn-CS" altLang="sr-Latn-RS" sz="2400">
                <a:solidFill>
                  <a:srgbClr val="333333"/>
                </a:solidFill>
                <a:effectLst>
                  <a:outerShdw blurRad="38100" dist="38100" dir="2700000" algn="tl">
                    <a:srgbClr val="000000"/>
                  </a:outerShdw>
                </a:effectLst>
                <a:latin typeface="Times New Roman" pitchFamily="18" charset="0"/>
              </a:rPr>
              <a:t>enje inhibitora korozije adsorbovanih na površini metala)</a:t>
            </a:r>
          </a:p>
          <a:p>
            <a:pPr>
              <a:lnSpc>
                <a:spcPct val="80000"/>
              </a:lnSpc>
              <a:buFontTx/>
              <a:buNone/>
            </a:pPr>
            <a:endParaRPr lang="sr-Latn-CS" altLang="sr-Latn-RS" sz="240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400" b="1">
                <a:solidFill>
                  <a:srgbClr val="333333"/>
                </a:solidFill>
                <a:effectLst>
                  <a:outerShdw blurRad="38100" dist="38100" dir="2700000" algn="tl">
                    <a:srgbClr val="000000"/>
                  </a:outerShdw>
                </a:effectLst>
                <a:latin typeface="Times New Roman" pitchFamily="18" charset="0"/>
              </a:rPr>
              <a:t>f) </a:t>
            </a:r>
            <a:r>
              <a:rPr lang="sr-Latn-CS" altLang="sr-Latn-RS" sz="2400" b="1" i="1">
                <a:solidFill>
                  <a:srgbClr val="333333"/>
                </a:solidFill>
                <a:effectLst>
                  <a:outerShdw blurRad="38100" dist="38100" dir="2700000" algn="tl">
                    <a:srgbClr val="000000"/>
                  </a:outerShdw>
                </a:effectLst>
                <a:latin typeface="Times New Roman" pitchFamily="18" charset="0"/>
              </a:rPr>
              <a:t>“single-molecule” detekcija</a:t>
            </a:r>
            <a:r>
              <a:rPr lang="sr-Latn-CS" altLang="sr-Latn-RS" sz="2400" b="1">
                <a:solidFill>
                  <a:srgbClr val="333333"/>
                </a:solidFill>
                <a:effectLst>
                  <a:outerShdw blurRad="38100" dist="38100" dir="2700000" algn="tl">
                    <a:srgbClr val="000000"/>
                  </a:outerShdw>
                </a:effectLst>
                <a:latin typeface="Times New Roman" pitchFamily="18" charset="0"/>
              </a:rPr>
              <a:t> – </a:t>
            </a:r>
            <a:r>
              <a:rPr lang="sr-Latn-CS" altLang="sr-Latn-RS" sz="2400" b="1" i="1">
                <a:solidFill>
                  <a:srgbClr val="333333"/>
                </a:solidFill>
                <a:effectLst>
                  <a:outerShdw blurRad="38100" dist="38100" dir="2700000" algn="tl">
                    <a:srgbClr val="000000"/>
                  </a:outerShdw>
                </a:effectLst>
                <a:latin typeface="Times New Roman" pitchFamily="18" charset="0"/>
              </a:rPr>
              <a:t>detekcija molekula u tragovima</a:t>
            </a:r>
            <a:r>
              <a:rPr lang="sr-Latn-CS" altLang="sr-Latn-RS" sz="2400" b="1">
                <a:solidFill>
                  <a:srgbClr val="333333"/>
                </a:solidFill>
                <a:effectLst>
                  <a:outerShdw blurRad="38100" dist="38100" dir="2700000" algn="tl">
                    <a:srgbClr val="000000"/>
                  </a:outerShdw>
                </a:effectLst>
                <a:latin typeface="Times New Roman" pitchFamily="18" charset="0"/>
              </a:rPr>
              <a:t> </a:t>
            </a:r>
            <a:r>
              <a:rPr lang="sr-Latn-CS" altLang="sr-Latn-RS" sz="2400">
                <a:solidFill>
                  <a:srgbClr val="333333"/>
                </a:solidFill>
                <a:effectLst>
                  <a:outerShdw blurRad="38100" dist="38100" dir="2700000" algn="tl">
                    <a:srgbClr val="000000"/>
                  </a:outerShdw>
                </a:effectLst>
                <a:latin typeface="Times New Roman" pitchFamily="18" charset="0"/>
              </a:rPr>
              <a:t>(rodamin 6G je izuzetno jaka fluorofora koja nije mogla da se snimi NR tehnikom iz razloga jako intenzivne fluorescencije. Snimanje SERRS tehnikom dobijen je izuzetno dobar spektar kod koga je fluorescencija, zbog prigušenja metalnom površinom i favorizovanjem neradijacione dezaktivacije, suzbijena. Detekcija je bila 10</a:t>
            </a:r>
            <a:r>
              <a:rPr lang="sr-Latn-CS" altLang="sr-Latn-RS" sz="2400" baseline="30000">
                <a:solidFill>
                  <a:srgbClr val="333333"/>
                </a:solidFill>
                <a:effectLst>
                  <a:outerShdw blurRad="38100" dist="38100" dir="2700000" algn="tl">
                    <a:srgbClr val="000000"/>
                  </a:outerShdw>
                </a:effectLst>
                <a:latin typeface="Times New Roman" pitchFamily="18" charset="0"/>
              </a:rPr>
              <a:t>-18 </a:t>
            </a:r>
            <a:r>
              <a:rPr lang="sr-Latn-CS" altLang="sr-Latn-RS" sz="2400">
                <a:solidFill>
                  <a:srgbClr val="333333"/>
                </a:solidFill>
                <a:effectLst>
                  <a:outerShdw blurRad="38100" dist="38100" dir="2700000" algn="tl">
                    <a:srgbClr val="000000"/>
                  </a:outerShdw>
                </a:effectLst>
                <a:latin typeface="Times New Roman" pitchFamily="18" charset="0"/>
              </a:rPr>
              <a:t>M što je na nivou “single molecule” detekcije.Takođe su ispitivani i dopamin i ftalazin do piktogramskog nivoa detekcije).</a:t>
            </a:r>
          </a:p>
          <a:p>
            <a:pPr>
              <a:lnSpc>
                <a:spcPct val="80000"/>
              </a:lnSpc>
              <a:buFontTx/>
              <a:buNone/>
            </a:pPr>
            <a:endParaRPr lang="en-US" altLang="sr-Latn-RS" sz="2400">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400" b="1" i="1">
                <a:solidFill>
                  <a:srgbClr val="333333"/>
                </a:solidFill>
                <a:effectLst>
                  <a:outerShdw blurRad="38100" dist="38100" dir="2700000" algn="tl">
                    <a:srgbClr val="000000"/>
                  </a:outerShdw>
                </a:effectLst>
                <a:latin typeface="Times New Roman" pitchFamily="18" charset="0"/>
              </a:rPr>
              <a:t>g) analiza umetničkih predmeta </a:t>
            </a:r>
            <a:r>
              <a:rPr lang="sr-Latn-CS" altLang="sr-Latn-RS" sz="2400" i="1">
                <a:solidFill>
                  <a:srgbClr val="333333"/>
                </a:solidFill>
                <a:effectLst>
                  <a:outerShdw blurRad="38100" dist="38100" dir="2700000" algn="tl">
                    <a:srgbClr val="000000"/>
                  </a:outerShdw>
                </a:effectLst>
                <a:latin typeface="Times New Roman" pitchFamily="18" charset="0"/>
              </a:rPr>
              <a:t>(pigmenata, lakova, vlakana, ...)</a:t>
            </a:r>
          </a:p>
          <a:p>
            <a:pPr>
              <a:lnSpc>
                <a:spcPct val="80000"/>
              </a:lnSpc>
              <a:buFontTx/>
              <a:buNone/>
            </a:pPr>
            <a:endParaRPr lang="sr-Latn-CS" altLang="sr-Latn-RS" sz="2400" i="1">
              <a:solidFill>
                <a:srgbClr val="333333"/>
              </a:solidFill>
              <a:effectLst>
                <a:outerShdw blurRad="38100" dist="38100" dir="2700000" algn="tl">
                  <a:srgbClr val="000000"/>
                </a:outerShdw>
              </a:effectLst>
              <a:latin typeface="Times New Roman" pitchFamily="18" charset="0"/>
            </a:endParaRPr>
          </a:p>
          <a:p>
            <a:pPr>
              <a:lnSpc>
                <a:spcPct val="80000"/>
              </a:lnSpc>
              <a:buFontTx/>
              <a:buNone/>
            </a:pPr>
            <a:r>
              <a:rPr lang="sr-Latn-CS" altLang="sr-Latn-RS" sz="2400" b="1" i="1">
                <a:solidFill>
                  <a:srgbClr val="333333"/>
                </a:solidFill>
                <a:effectLst>
                  <a:outerShdw blurRad="38100" dist="38100" dir="2700000" algn="tl">
                    <a:srgbClr val="000000"/>
                  </a:outerShdw>
                </a:effectLst>
                <a:latin typeface="Times New Roman" pitchFamily="18" charset="0"/>
              </a:rPr>
              <a:t>f) arheologija  </a:t>
            </a:r>
            <a:r>
              <a:rPr lang="sr-Latn-CS" altLang="sr-Latn-RS" sz="2400" b="1">
                <a:solidFill>
                  <a:srgbClr val="333333"/>
                </a:solidFill>
                <a:effectLst>
                  <a:outerShdw blurRad="38100" dist="38100" dir="2700000" algn="tl">
                    <a:srgbClr val="000000"/>
                  </a:outerShdw>
                </a:effectLst>
                <a:latin typeface="Times New Roman" pitchFamily="18" charset="0"/>
              </a:rPr>
              <a:t>i dr.</a:t>
            </a:r>
            <a:endParaRPr lang="en-US" altLang="sr-Latn-RS" sz="2400" b="1">
              <a:solidFill>
                <a:srgbClr val="333333"/>
              </a:solidFill>
              <a:effectLst>
                <a:outerShdw blurRad="38100" dist="38100" dir="2700000" algn="tl">
                  <a:srgbClr val="000000"/>
                </a:outerShdw>
              </a:effectLst>
              <a:latin typeface="Times New Roman" pitchFamily="18" charset="0"/>
            </a:endParaRPr>
          </a:p>
          <a:p>
            <a:pPr>
              <a:lnSpc>
                <a:spcPct val="80000"/>
              </a:lnSpc>
            </a:pPr>
            <a:endParaRPr lang="en-US" altLang="sr-Latn-RS" sz="240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gradFill rotWithShape="0">
          <a:gsLst>
            <a:gs pos="0">
              <a:srgbClr val="EAEAEA">
                <a:gamma/>
                <a:shade val="46275"/>
                <a:invGamma/>
              </a:srgbClr>
            </a:gs>
            <a:gs pos="50000">
              <a:srgbClr val="EAEAEA"/>
            </a:gs>
            <a:gs pos="100000">
              <a:srgbClr val="EAEAEA">
                <a:gamma/>
                <a:shade val="46275"/>
                <a:invGamma/>
              </a:srgbClr>
            </a:gs>
          </a:gsLst>
          <a:lin ang="5400000" scaled="1"/>
        </a:gradFill>
        <a:effectLst/>
      </p:bgPr>
    </p:bg>
    <p:spTree>
      <p:nvGrpSpPr>
        <p:cNvPr id="1" name=""/>
        <p:cNvGrpSpPr/>
        <p:nvPr/>
      </p:nvGrpSpPr>
      <p:grpSpPr>
        <a:xfrm>
          <a:off x="0" y="0"/>
          <a:ext cx="0" cy="0"/>
          <a:chOff x="0" y="0"/>
          <a:chExt cx="0" cy="0"/>
        </a:xfrm>
      </p:grpSpPr>
      <p:sp>
        <p:nvSpPr>
          <p:cNvPr id="989186" name="Rectangle 2"/>
          <p:cNvSpPr>
            <a:spLocks noGrp="1" noChangeArrowheads="1"/>
          </p:cNvSpPr>
          <p:nvPr>
            <p:ph type="body" idx="1"/>
          </p:nvPr>
        </p:nvSpPr>
        <p:spPr>
          <a:xfrm>
            <a:off x="381000" y="4267200"/>
            <a:ext cx="8229600" cy="990600"/>
          </a:xfrm>
        </p:spPr>
        <p:txBody>
          <a:bodyPr/>
          <a:lstStyle/>
          <a:p>
            <a:pPr>
              <a:buFontTx/>
              <a:buNone/>
            </a:pPr>
            <a:r>
              <a:rPr lang="en-US" altLang="sr-Latn-RS" sz="4000" b="1" dirty="0">
                <a:solidFill>
                  <a:srgbClr val="333333"/>
                </a:solidFill>
                <a:effectLst>
                  <a:outerShdw blurRad="38100" dist="38100" dir="2700000" algn="tl">
                    <a:srgbClr val="000000"/>
                  </a:outerShdw>
                </a:effectLst>
                <a:latin typeface="Times New Roman" pitchFamily="18" charset="0"/>
              </a:rPr>
              <a:t>FORENZI</a:t>
            </a:r>
            <a:r>
              <a:rPr lang="sr-Latn-CS" altLang="sr-Latn-RS" sz="4000" b="1" dirty="0">
                <a:solidFill>
                  <a:srgbClr val="333333"/>
                </a:solidFill>
                <a:effectLst>
                  <a:outerShdw blurRad="38100" dist="38100" dir="2700000" algn="tl">
                    <a:srgbClr val="000000"/>
                  </a:outerShdw>
                </a:effectLst>
                <a:latin typeface="Times New Roman" pitchFamily="18" charset="0"/>
              </a:rPr>
              <a:t>KA</a:t>
            </a:r>
            <a:r>
              <a:rPr lang="en-US" altLang="sr-Latn-RS" sz="4000" b="1" dirty="0">
                <a:solidFill>
                  <a:srgbClr val="333333"/>
                </a:solidFill>
                <a:effectLst>
                  <a:outerShdw blurRad="38100" dist="38100" dir="2700000" algn="tl">
                    <a:srgbClr val="000000"/>
                  </a:outerShdw>
                </a:effectLst>
                <a:latin typeface="Times New Roman" pitchFamily="18" charset="0"/>
              </a:rPr>
              <a:t> </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Rectangle 2"/>
          <p:cNvSpPr>
            <a:spLocks noGrp="1" noChangeArrowheads="1"/>
          </p:cNvSpPr>
          <p:nvPr>
            <p:ph type="body" idx="1"/>
          </p:nvPr>
        </p:nvSpPr>
        <p:spPr>
          <a:xfrm>
            <a:off x="457200" y="457200"/>
            <a:ext cx="8229600" cy="6172200"/>
          </a:xfrm>
        </p:spPr>
        <p:txBody>
          <a:bodyPr/>
          <a:lstStyle/>
          <a:p>
            <a:pPr>
              <a:lnSpc>
                <a:spcPct val="80000"/>
              </a:lnSpc>
              <a:buFont typeface="Wingdings" panose="05000000000000000000" pitchFamily="2" charset="2"/>
              <a:buChar char="Ø"/>
            </a:pPr>
            <a:r>
              <a:rPr lang="en-US" altLang="sr-Latn-RS" sz="2000" b="1" dirty="0" err="1" smtClean="0">
                <a:solidFill>
                  <a:srgbClr val="333333"/>
                </a:solidFill>
                <a:effectLst>
                  <a:outerShdw blurRad="38100" dist="38100" dir="2700000" algn="tl">
                    <a:srgbClr val="000000"/>
                  </a:outerShdw>
                </a:effectLst>
                <a:latin typeface="Times New Roman" pitchFamily="18" charset="0"/>
              </a:rPr>
              <a:t>neinvazivna</a:t>
            </a:r>
            <a:r>
              <a:rPr lang="sr-Latn-CS" altLang="sr-Latn-RS" sz="2000" b="1" dirty="0">
                <a:solidFill>
                  <a:srgbClr val="333333"/>
                </a:solidFill>
                <a:effectLst>
                  <a:outerShdw blurRad="38100" dist="38100" dir="2700000" algn="tl">
                    <a:srgbClr val="000000"/>
                  </a:outerShdw>
                </a:effectLst>
                <a:latin typeface="Times New Roman" pitchFamily="18" charset="0"/>
              </a:rPr>
              <a:t>, veoma specifična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metoda</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sr-Latn-CS" altLang="sr-Latn-RS" sz="2000" b="1" dirty="0" smtClean="0">
                <a:solidFill>
                  <a:srgbClr val="333333"/>
                </a:solidFill>
                <a:effectLst>
                  <a:outerShdw blurRad="38100" dist="38100" dir="2700000" algn="tl">
                    <a:srgbClr val="000000"/>
                  </a:outerShdw>
                </a:effectLst>
                <a:latin typeface="Times New Roman" pitchFamily="18" charset="0"/>
              </a:rPr>
              <a:t>mogućnost </a:t>
            </a:r>
            <a:r>
              <a:rPr lang="sr-Latn-CS" altLang="sr-Latn-RS" sz="2000" b="1" i="1" dirty="0">
                <a:solidFill>
                  <a:srgbClr val="FF0066"/>
                </a:solidFill>
                <a:effectLst>
                  <a:outerShdw blurRad="38100" dist="38100" dir="2700000" algn="tl">
                    <a:srgbClr val="000000"/>
                  </a:outerShdw>
                </a:effectLst>
                <a:latin typeface="Times New Roman" pitchFamily="18" charset="0"/>
              </a:rPr>
              <a:t>in situ</a:t>
            </a:r>
            <a:r>
              <a:rPr lang="sr-Latn-CS" altLang="sr-Latn-RS" sz="2000" b="1" dirty="0">
                <a:solidFill>
                  <a:srgbClr val="333333"/>
                </a:solidFill>
                <a:effectLst>
                  <a:outerShdw blurRad="38100" dist="38100" dir="2700000" algn="tl">
                    <a:srgbClr val="000000"/>
                  </a:outerShdw>
                </a:effectLst>
                <a:latin typeface="Times New Roman" pitchFamily="18" charset="0"/>
              </a:rPr>
              <a:t> analize</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2000" b="1" dirty="0" smtClean="0">
                <a:solidFill>
                  <a:srgbClr val="333333"/>
                </a:solidFill>
                <a:effectLst>
                  <a:outerShdw blurRad="38100" dist="38100" dir="2700000" algn="tl">
                    <a:srgbClr val="000000"/>
                  </a:outerShdw>
                </a:effectLst>
                <a:latin typeface="Times New Roman" pitchFamily="18" charset="0"/>
              </a:rPr>
              <a:t>ne </a:t>
            </a:r>
            <a:r>
              <a:rPr lang="en-US" altLang="sr-Latn-RS" sz="2000" b="1" dirty="0" err="1">
                <a:solidFill>
                  <a:srgbClr val="333333"/>
                </a:solidFill>
                <a:effectLst>
                  <a:outerShdw blurRad="38100" dist="38100" dir="2700000" algn="tl">
                    <a:srgbClr val="000000"/>
                  </a:outerShdw>
                </a:effectLst>
                <a:latin typeface="Times New Roman" pitchFamily="18" charset="0"/>
              </a:rPr>
              <a:t>zahteva</a:t>
            </a:r>
            <a:r>
              <a:rPr lang="en-US" altLang="sr-Latn-RS" sz="2000" b="1" dirty="0">
                <a:solidFill>
                  <a:srgbClr val="333333"/>
                </a:solidFill>
                <a:effectLst>
                  <a:outerShdw blurRad="38100" dist="38100" dir="2700000" algn="tl">
                    <a:srgbClr val="000000"/>
                  </a:outerShdw>
                </a:effectLst>
                <a:latin typeface="Times New Roman" pitchFamily="18" charset="0"/>
              </a:rPr>
              <a:t> se </a:t>
            </a:r>
            <a:r>
              <a:rPr lang="en-US" altLang="sr-Latn-RS" sz="2000" b="1" dirty="0" err="1">
                <a:solidFill>
                  <a:srgbClr val="333333"/>
                </a:solidFill>
                <a:effectLst>
                  <a:outerShdw blurRad="38100" dist="38100" dir="2700000" algn="tl">
                    <a:srgbClr val="000000"/>
                  </a:outerShdw>
                </a:effectLst>
                <a:latin typeface="Times New Roman" pitchFamily="18" charset="0"/>
              </a:rPr>
              <a:t>direktan</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kontakt</a:t>
            </a:r>
            <a:r>
              <a:rPr lang="sr-Latn-CS" altLang="sr-Latn-RS" sz="2000" b="1" dirty="0">
                <a:solidFill>
                  <a:srgbClr val="333333"/>
                </a:solidFill>
                <a:effectLst>
                  <a:outerShdw blurRad="38100" dist="38100" dir="2700000" algn="tl">
                    <a:srgbClr val="000000"/>
                  </a:outerShdw>
                </a:effectLst>
                <a:latin typeface="Times New Roman" pitchFamily="18" charset="0"/>
              </a:rPr>
              <a:t> sa analitom</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en-US" altLang="sr-Latn-RS" sz="2000" b="1" dirty="0" err="1" smtClean="0">
                <a:solidFill>
                  <a:srgbClr val="333333"/>
                </a:solidFill>
                <a:effectLst>
                  <a:outerShdw blurRad="38100" dist="38100" dir="2700000" algn="tl">
                    <a:srgbClr val="000000"/>
                  </a:outerShdw>
                </a:effectLst>
                <a:latin typeface="Times New Roman" pitchFamily="18" charset="0"/>
              </a:rPr>
              <a:t>mogućnost</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rada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mikroskopom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kao</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i</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optičkim</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sondama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smtClean="0">
                <a:solidFill>
                  <a:srgbClr val="333333"/>
                </a:solidFill>
                <a:effectLst>
                  <a:outerShdw blurRad="38100" dist="38100" dir="2700000" algn="tl">
                    <a:srgbClr val="000000"/>
                  </a:outerShdw>
                </a:effectLst>
                <a:latin typeface="Times New Roman" pitchFamily="18" charset="0"/>
              </a:rPr>
              <a:t>što</a:t>
            </a:r>
            <a:r>
              <a:rPr lang="en-US" altLang="sr-Latn-RS" sz="2000" b="1" dirty="0" smtClean="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olakšava</a:t>
            </a:r>
            <a:r>
              <a:rPr lang="en-US" altLang="sr-Latn-RS" sz="2000" b="1" dirty="0">
                <a:solidFill>
                  <a:srgbClr val="333333"/>
                </a:solidFill>
                <a:effectLst>
                  <a:outerShdw blurRad="38100" dist="38100" dir="2700000" algn="tl">
                    <a:srgbClr val="000000"/>
                  </a:outerShdw>
                </a:effectLst>
                <a:latin typeface="Times New Roman" pitchFamily="18" charset="0"/>
              </a:rPr>
              <a:t> rad van </a:t>
            </a:r>
            <a:r>
              <a:rPr lang="en-US" altLang="sr-Latn-RS" sz="2000" b="1" dirty="0" err="1">
                <a:solidFill>
                  <a:srgbClr val="333333"/>
                </a:solidFill>
                <a:effectLst>
                  <a:outerShdw blurRad="38100" dist="38100" dir="2700000" algn="tl">
                    <a:srgbClr val="000000"/>
                  </a:outerShdw>
                </a:effectLst>
                <a:latin typeface="Times New Roman" pitchFamily="18" charset="0"/>
              </a:rPr>
              <a:t>laboratorije</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na</a:t>
            </a:r>
            <a:r>
              <a:rPr lang="en-US" altLang="sr-Latn-RS" sz="2000" b="1" dirty="0">
                <a:solidFill>
                  <a:srgbClr val="333333"/>
                </a:solidFill>
                <a:effectLst>
                  <a:outerShdw blurRad="38100" dist="38100" dir="2700000" algn="tl">
                    <a:srgbClr val="000000"/>
                  </a:outerShdw>
                </a:effectLst>
                <a:latin typeface="Times New Roman" pitchFamily="18" charset="0"/>
              </a:rPr>
              <a:t> </a:t>
            </a:r>
            <a:r>
              <a:rPr lang="en-US" altLang="sr-Latn-RS" sz="2000" b="1" dirty="0" err="1">
                <a:solidFill>
                  <a:srgbClr val="333333"/>
                </a:solidFill>
                <a:effectLst>
                  <a:outerShdw blurRad="38100" dist="38100" dir="2700000" algn="tl">
                    <a:srgbClr val="000000"/>
                  </a:outerShdw>
                </a:effectLst>
                <a:latin typeface="Times New Roman" pitchFamily="18" charset="0"/>
              </a:rPr>
              <a:t>terenu</a:t>
            </a:r>
            <a:r>
              <a:rPr lang="en-US" altLang="sr-Latn-RS" sz="2000" b="1" dirty="0">
                <a:solidFill>
                  <a:srgbClr val="333333"/>
                </a:solidFill>
                <a:effectLst>
                  <a:outerShdw blurRad="38100" dist="38100" dir="2700000" algn="tl">
                    <a:srgbClr val="000000"/>
                  </a:outerShdw>
                </a:effectLst>
                <a:latin typeface="Times New Roman" pitchFamily="18" charset="0"/>
              </a:rPr>
              <a:t>)</a:t>
            </a: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t-BR" altLang="sr-Latn-RS" sz="2000" b="1" dirty="0" smtClean="0">
                <a:solidFill>
                  <a:srgbClr val="333333"/>
                </a:solidFill>
                <a:effectLst>
                  <a:outerShdw blurRad="38100" dist="38100" dir="2700000" algn="tl">
                    <a:srgbClr val="000000"/>
                  </a:outerShdw>
                </a:effectLst>
                <a:latin typeface="Times New Roman" pitchFamily="18" charset="0"/>
              </a:rPr>
              <a:t>primenjuju </a:t>
            </a:r>
            <a:r>
              <a:rPr lang="pt-BR" altLang="sr-Latn-RS" sz="2000" b="1" dirty="0">
                <a:solidFill>
                  <a:srgbClr val="333333"/>
                </a:solidFill>
                <a:effectLst>
                  <a:outerShdw blurRad="38100" dist="38100" dir="2700000" algn="tl">
                    <a:srgbClr val="000000"/>
                  </a:outerShdw>
                </a:effectLst>
                <a:latin typeface="Times New Roman" pitchFamily="18" charset="0"/>
              </a:rPr>
              <a:t>se i NIR</a:t>
            </a:r>
            <a:r>
              <a:rPr lang="sr-Latn-CS" altLang="sr-Latn-RS" sz="2000" b="1" dirty="0">
                <a:solidFill>
                  <a:srgbClr val="333333"/>
                </a:solidFill>
                <a:effectLst>
                  <a:outerShdw blurRad="38100" dist="38100" dir="2700000" algn="tl">
                    <a:srgbClr val="000000"/>
                  </a:outerShdw>
                </a:effectLst>
                <a:latin typeface="Times New Roman" pitchFamily="18" charset="0"/>
              </a:rPr>
              <a:t>/</a:t>
            </a:r>
            <a:r>
              <a:rPr lang="pt-BR" altLang="sr-Latn-RS" sz="2000" b="1" dirty="0">
                <a:solidFill>
                  <a:srgbClr val="333333"/>
                </a:solidFill>
                <a:effectLst>
                  <a:outerShdw blurRad="38100" dist="38100" dir="2700000" algn="tl">
                    <a:srgbClr val="000000"/>
                  </a:outerShdw>
                </a:effectLst>
                <a:latin typeface="Times New Roman" pitchFamily="18" charset="0"/>
              </a:rPr>
              <a:t>FT i VI</a:t>
            </a:r>
            <a:r>
              <a:rPr lang="sr-Latn-CS" altLang="sr-Latn-RS" sz="2000" b="1" dirty="0">
                <a:solidFill>
                  <a:srgbClr val="333333"/>
                </a:solidFill>
                <a:effectLst>
                  <a:outerShdw blurRad="38100" dist="38100" dir="2700000" algn="tl">
                    <a:srgbClr val="000000"/>
                  </a:outerShdw>
                </a:effectLst>
                <a:latin typeface="Times New Roman" pitchFamily="18" charset="0"/>
              </a:rPr>
              <a:t>D</a:t>
            </a:r>
            <a:r>
              <a:rPr lang="pt-BR" altLang="sr-Latn-RS" sz="2000" b="1" dirty="0">
                <a:solidFill>
                  <a:srgbClr val="333333"/>
                </a:solidFill>
                <a:effectLst>
                  <a:outerShdw blurRad="38100" dist="38100" dir="2700000" algn="tl">
                    <a:srgbClr val="000000"/>
                  </a:outerShdw>
                </a:effectLst>
                <a:latin typeface="Times New Roman" pitchFamily="18" charset="0"/>
              </a:rPr>
              <a:t> </a:t>
            </a:r>
            <a:r>
              <a:rPr lang="sr-Latn-CS" altLang="sr-Latn-RS" sz="2000" b="1" dirty="0">
                <a:solidFill>
                  <a:srgbClr val="333333"/>
                </a:solidFill>
                <a:effectLst>
                  <a:outerShdw blurRad="38100" dist="38100" dir="2700000" algn="tl">
                    <a:srgbClr val="000000"/>
                  </a:outerShdw>
                </a:effectLst>
                <a:latin typeface="Times New Roman" pitchFamily="18" charset="0"/>
              </a:rPr>
              <a:t>pobuđivanje uzoraka</a:t>
            </a:r>
          </a:p>
          <a:p>
            <a:pPr>
              <a:lnSpc>
                <a:spcPct val="80000"/>
              </a:lnSpc>
              <a:buFont typeface="Wingdings" panose="05000000000000000000" pitchFamily="2" charset="2"/>
              <a:buChar char="Ø"/>
            </a:pPr>
            <a:endParaRPr lang="sr-Latn-CS"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t-BR" altLang="sr-Latn-RS" sz="2000" b="1" dirty="0" smtClean="0">
                <a:solidFill>
                  <a:srgbClr val="333333"/>
                </a:solidFill>
                <a:effectLst>
                  <a:outerShdw blurRad="38100" dist="38100" dir="2700000" algn="tl">
                    <a:srgbClr val="000000"/>
                  </a:outerShdw>
                </a:effectLst>
                <a:latin typeface="Times New Roman" pitchFamily="18" charset="0"/>
              </a:rPr>
              <a:t>prednost </a:t>
            </a:r>
            <a:r>
              <a:rPr lang="pt-BR" altLang="sr-Latn-RS" sz="2000" b="1" dirty="0">
                <a:solidFill>
                  <a:srgbClr val="333333"/>
                </a:solidFill>
                <a:effectLst>
                  <a:outerShdw blurRad="38100" dist="38100" dir="2700000" algn="tl">
                    <a:srgbClr val="000000"/>
                  </a:outerShdw>
                </a:effectLst>
                <a:latin typeface="Times New Roman" pitchFamily="18" charset="0"/>
              </a:rPr>
              <a:t>NIR</a:t>
            </a:r>
            <a:r>
              <a:rPr lang="sr-Latn-CS" altLang="sr-Latn-RS" sz="2000" b="1" dirty="0">
                <a:solidFill>
                  <a:srgbClr val="333333"/>
                </a:solidFill>
                <a:effectLst>
                  <a:outerShdw blurRad="38100" dist="38100" dir="2700000" algn="tl">
                    <a:srgbClr val="000000"/>
                  </a:outerShdw>
                </a:effectLst>
                <a:latin typeface="Times New Roman" pitchFamily="18" charset="0"/>
              </a:rPr>
              <a:t>/</a:t>
            </a:r>
            <a:r>
              <a:rPr lang="pt-BR" altLang="sr-Latn-RS" sz="2000" b="1" dirty="0">
                <a:solidFill>
                  <a:srgbClr val="333333"/>
                </a:solidFill>
                <a:effectLst>
                  <a:outerShdw blurRad="38100" dist="38100" dir="2700000" algn="tl">
                    <a:srgbClr val="000000"/>
                  </a:outerShdw>
                </a:effectLst>
                <a:latin typeface="Times New Roman" pitchFamily="18" charset="0"/>
              </a:rPr>
              <a:t>FT</a:t>
            </a:r>
            <a:r>
              <a:rPr lang="sr-Latn-CS" altLang="sr-Latn-RS" sz="2000" b="1" dirty="0">
                <a:solidFill>
                  <a:srgbClr val="333333"/>
                </a:solidFill>
                <a:effectLst>
                  <a:outerShdw blurRad="38100" dist="38100" dir="2700000" algn="tl">
                    <a:srgbClr val="000000"/>
                  </a:outerShdw>
                </a:effectLst>
                <a:latin typeface="Times New Roman" pitchFamily="18" charset="0"/>
              </a:rPr>
              <a:t> instrumenata je u manjem i</a:t>
            </a:r>
            <a:r>
              <a:rPr lang="pt-BR" altLang="sr-Latn-RS" sz="2000" b="1" dirty="0">
                <a:solidFill>
                  <a:srgbClr val="333333"/>
                </a:solidFill>
                <a:effectLst>
                  <a:outerShdw blurRad="38100" dist="38100" dir="2700000" algn="tl">
                    <a:srgbClr val="000000"/>
                  </a:outerShdw>
                </a:effectLst>
                <a:latin typeface="Times New Roman" pitchFamily="18" charset="0"/>
              </a:rPr>
              <a:t>ntenzitetu fluorescencije</a:t>
            </a:r>
            <a:r>
              <a:rPr lang="sr-Latn-CS" altLang="sr-Latn-RS" sz="2000" b="1" dirty="0">
                <a:solidFill>
                  <a:srgbClr val="333333"/>
                </a:solidFill>
                <a:effectLst>
                  <a:outerShdw blurRad="38100" dist="38100" dir="2700000" algn="tl">
                    <a:srgbClr val="000000"/>
                  </a:outerShdw>
                </a:effectLst>
                <a:latin typeface="Times New Roman" pitchFamily="18" charset="0"/>
              </a:rPr>
              <a:t> </a:t>
            </a:r>
          </a:p>
          <a:p>
            <a:pPr>
              <a:lnSpc>
                <a:spcPct val="80000"/>
              </a:lnSpc>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sa </a:t>
            </a:r>
            <a:r>
              <a:rPr lang="pl-PL" altLang="sr-Latn-RS" sz="2000" b="1" dirty="0">
                <a:solidFill>
                  <a:srgbClr val="333333"/>
                </a:solidFill>
                <a:effectLst>
                  <a:outerShdw blurRad="38100" dist="38100" dir="2700000" algn="tl">
                    <a:srgbClr val="000000"/>
                  </a:outerShdw>
                </a:effectLst>
                <a:latin typeface="Times New Roman" pitchFamily="18" charset="0"/>
              </a:rPr>
              <a:t>druge strane optika u VID oblasti je jednostavnija</a:t>
            </a:r>
          </a:p>
          <a:p>
            <a:pPr>
              <a:lnSpc>
                <a:spcPct val="80000"/>
              </a:lnSpc>
              <a:buFont typeface="Wingdings" panose="05000000000000000000" pitchFamily="2" charset="2"/>
              <a:buChar char="Ø"/>
            </a:pPr>
            <a:endParaRPr lang="pl-PL" altLang="sr-Latn-RS" sz="2000" b="1" dirty="0">
              <a:solidFill>
                <a:srgbClr val="333333"/>
              </a:solidFill>
              <a:effectLst>
                <a:outerShdw blurRad="38100" dist="38100" dir="2700000" algn="tl">
                  <a:srgbClr val="000000"/>
                </a:outerShdw>
              </a:effectLst>
              <a:latin typeface="Times New Roman" pitchFamily="18" charset="0"/>
            </a:endParaRPr>
          </a:p>
          <a:p>
            <a:pPr>
              <a:lnSpc>
                <a:spcPct val="80000"/>
              </a:lnSpc>
              <a:buFont typeface="Wingdings" panose="05000000000000000000" pitchFamily="2" charset="2"/>
              <a:buChar char="Ø"/>
            </a:pPr>
            <a:r>
              <a:rPr lang="pl-PL" altLang="sr-Latn-RS" sz="2000" b="1" dirty="0" smtClean="0">
                <a:solidFill>
                  <a:srgbClr val="333333"/>
                </a:solidFill>
                <a:effectLst>
                  <a:outerShdw blurRad="38100" dist="38100" dir="2700000" algn="tl">
                    <a:srgbClr val="000000"/>
                  </a:outerShdw>
                </a:effectLst>
                <a:latin typeface="Times New Roman" pitchFamily="18" charset="0"/>
              </a:rPr>
              <a:t>RS </a:t>
            </a:r>
            <a:r>
              <a:rPr lang="pl-PL" altLang="sr-Latn-RS" sz="2000" b="1" dirty="0">
                <a:solidFill>
                  <a:srgbClr val="333333"/>
                </a:solidFill>
                <a:effectLst>
                  <a:outerShdw blurRad="38100" dist="38100" dir="2700000" algn="tl">
                    <a:srgbClr val="000000"/>
                  </a:outerShdw>
                </a:effectLst>
                <a:latin typeface="Times New Roman" pitchFamily="18" charset="0"/>
              </a:rPr>
              <a:t>se u oblasti forenzike primenjuje za analizu:</a:t>
            </a:r>
            <a:r>
              <a:rPr lang="pl-PL" altLang="sr-Latn-RS" sz="2000" b="1" dirty="0">
                <a:effectLst>
                  <a:outerShdw blurRad="38100" dist="38100" dir="2700000" algn="tl">
                    <a:srgbClr val="FFFFFF"/>
                  </a:outerShdw>
                </a:effectLst>
                <a:latin typeface="Times New Roman" pitchFamily="18" charset="0"/>
              </a:rPr>
              <a:t> </a:t>
            </a:r>
            <a:r>
              <a:rPr lang="pl-PL" altLang="sr-Latn-RS" sz="2000" b="1" dirty="0">
                <a:solidFill>
                  <a:srgbClr val="FF0066"/>
                </a:solidFill>
                <a:effectLst>
                  <a:outerShdw blurRad="38100" dist="38100" dir="2700000" algn="tl">
                    <a:srgbClr val="000000"/>
                  </a:outerShdw>
                </a:effectLst>
                <a:latin typeface="Times New Roman" pitchFamily="18" charset="0"/>
              </a:rPr>
              <a:t>droga, lekova, vlakana</a:t>
            </a:r>
            <a:r>
              <a:rPr lang="pl-PL" altLang="sr-Latn-RS" sz="2000" b="1" dirty="0" smtClean="0">
                <a:solidFill>
                  <a:srgbClr val="FF0066"/>
                </a:solidFill>
                <a:effectLst>
                  <a:outerShdw blurRad="38100" dist="38100" dir="2700000" algn="tl">
                    <a:srgbClr val="000000"/>
                  </a:outerShdw>
                </a:effectLst>
                <a:latin typeface="Times New Roman" pitchFamily="18" charset="0"/>
              </a:rPr>
              <a:t>, </a:t>
            </a:r>
            <a:r>
              <a:rPr lang="pl-PL" altLang="sr-Latn-RS" sz="2000" b="1" dirty="0">
                <a:solidFill>
                  <a:srgbClr val="FF0066"/>
                </a:solidFill>
                <a:effectLst>
                  <a:outerShdw blurRad="38100" dist="38100" dir="2700000" algn="tl">
                    <a:srgbClr val="000000"/>
                  </a:outerShdw>
                </a:effectLst>
                <a:latin typeface="Times New Roman" pitchFamily="18" charset="0"/>
              </a:rPr>
              <a:t>telesnih tečnosti,</a:t>
            </a:r>
            <a:r>
              <a:rPr lang="pl-PL" altLang="sr-Latn-RS" sz="2000" b="1" dirty="0">
                <a:solidFill>
                  <a:srgbClr val="333333"/>
                </a:solidFill>
                <a:effectLst>
                  <a:outerShdw blurRad="38100" dist="38100" dir="2700000" algn="tl">
                    <a:srgbClr val="000000"/>
                  </a:outerShdw>
                </a:effectLst>
                <a:latin typeface="Times New Roman" pitchFamily="18" charset="0"/>
              </a:rPr>
              <a:t> </a:t>
            </a:r>
            <a:r>
              <a:rPr lang="pl-PL" altLang="sr-Latn-RS" sz="2000" b="1" dirty="0">
                <a:solidFill>
                  <a:srgbClr val="FF0066"/>
                </a:solidFill>
                <a:effectLst>
                  <a:outerShdw blurRad="38100" dist="38100" dir="2700000" algn="tl">
                    <a:srgbClr val="000000"/>
                  </a:outerShdw>
                </a:effectLst>
                <a:latin typeface="Times New Roman" pitchFamily="18" charset="0"/>
              </a:rPr>
              <a:t>tkiva, goriva, dokumenata, pigmenata, eksploziva</a:t>
            </a:r>
            <a:r>
              <a:rPr lang="pl-PL" altLang="sr-Latn-RS" sz="2000" b="1" dirty="0">
                <a:effectLst>
                  <a:outerShdw blurRad="38100" dist="38100" dir="2700000" algn="tl">
                    <a:srgbClr val="FFFFFF"/>
                  </a:outerShdw>
                </a:effectLst>
                <a:latin typeface="Times New Roman" pitchFamily="18" charset="0"/>
              </a:rPr>
              <a:t> </a:t>
            </a:r>
            <a:r>
              <a:rPr lang="pl-PL" altLang="sr-Latn-RS" sz="2000" b="1" dirty="0" smtClean="0">
                <a:solidFill>
                  <a:srgbClr val="333333"/>
                </a:solidFill>
                <a:effectLst>
                  <a:outerShdw blurRad="38100" dist="38100" dir="2700000" algn="tl">
                    <a:srgbClr val="000000"/>
                  </a:outerShdw>
                </a:effectLst>
                <a:latin typeface="Times New Roman" pitchFamily="18" charset="0"/>
              </a:rPr>
              <a:t>(</a:t>
            </a:r>
            <a:r>
              <a:rPr lang="pl-PL" altLang="sr-Latn-RS" sz="2000" b="1" dirty="0">
                <a:solidFill>
                  <a:srgbClr val="333333"/>
                </a:solidFill>
                <a:effectLst>
                  <a:outerShdw blurRad="38100" dist="38100" dir="2700000" algn="tl">
                    <a:srgbClr val="000000"/>
                  </a:outerShdw>
                </a:effectLst>
                <a:latin typeface="Times New Roman" pitchFamily="18" charset="0"/>
              </a:rPr>
              <a:t>plastični  </a:t>
            </a:r>
            <a:r>
              <a:rPr lang="pl-PL" altLang="sr-Latn-RS" sz="2000" b="1" dirty="0" smtClean="0">
                <a:solidFill>
                  <a:srgbClr val="333333"/>
                </a:solidFill>
                <a:effectLst>
                  <a:outerShdw blurRad="38100" dist="38100" dir="2700000" algn="tl">
                    <a:srgbClr val="000000"/>
                  </a:outerShdw>
                </a:effectLst>
                <a:latin typeface="Times New Roman" pitchFamily="18" charset="0"/>
              </a:rPr>
              <a:t>eksplozivi </a:t>
            </a:r>
            <a:r>
              <a:rPr lang="pl-PL" altLang="sr-Latn-RS" sz="2000" b="1" dirty="0">
                <a:solidFill>
                  <a:srgbClr val="333333"/>
                </a:solidFill>
                <a:effectLst>
                  <a:outerShdw blurRad="38100" dist="38100" dir="2700000" algn="tl">
                    <a:srgbClr val="000000"/>
                  </a:outerShdw>
                </a:effectLst>
                <a:latin typeface="Times New Roman" pitchFamily="18" charset="0"/>
              </a:rPr>
              <a:t>sadrže nitro grupu koja se veoma lako </a:t>
            </a:r>
            <a:r>
              <a:rPr lang="pl-PL" altLang="sr-Latn-RS" sz="2000" b="1" dirty="0" smtClean="0">
                <a:solidFill>
                  <a:srgbClr val="333333"/>
                </a:solidFill>
                <a:effectLst>
                  <a:outerShdw blurRad="38100" dist="38100" dir="2700000" algn="tl">
                    <a:srgbClr val="000000"/>
                  </a:outerShdw>
                </a:effectLst>
                <a:latin typeface="Times New Roman" pitchFamily="18" charset="0"/>
              </a:rPr>
              <a:t>identifikuje </a:t>
            </a:r>
            <a:r>
              <a:rPr lang="pl-PL" altLang="sr-Latn-RS" sz="2000" b="1" dirty="0" smtClean="0">
                <a:solidFill>
                  <a:srgbClr val="333333"/>
                </a:solidFill>
                <a:effectLst>
                  <a:outerShdw blurRad="38100" dist="38100" dir="2700000" algn="tl">
                    <a:srgbClr val="000000"/>
                  </a:outerShdw>
                </a:effectLst>
                <a:latin typeface="Times New Roman" pitchFamily="18" charset="0"/>
              </a:rPr>
              <a:t>SERS tehnikom) </a:t>
            </a:r>
            <a:r>
              <a:rPr lang="pl-PL" altLang="sr-Latn-RS" sz="2000" b="1" dirty="0">
                <a:solidFill>
                  <a:srgbClr val="333333"/>
                </a:solidFill>
                <a:effectLst>
                  <a:outerShdw blurRad="38100" dist="38100" dir="2700000" algn="tl">
                    <a:srgbClr val="000000"/>
                  </a:outerShdw>
                </a:effectLst>
                <a:latin typeface="Times New Roman" pitchFamily="18" charset="0"/>
              </a:rPr>
              <a:t>i  dr.</a:t>
            </a:r>
            <a:endParaRPr lang="en-US" altLang="sr-Latn-RS" sz="2000" b="1" dirty="0">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990210">
                                            <p:txEl>
                                              <p:pRg st="0" end="0"/>
                                            </p:txEl>
                                          </p:spTgt>
                                        </p:tgtEl>
                                        <p:attrNameLst>
                                          <p:attrName>style.visibility</p:attrName>
                                        </p:attrNameLst>
                                      </p:cBhvr>
                                      <p:to>
                                        <p:strVal val="visible"/>
                                      </p:to>
                                    </p:set>
                                    <p:animEffect transition="in" filter="wipe(down)">
                                      <p:cBhvr>
                                        <p:cTn id="7" dur="500"/>
                                        <p:tgtEl>
                                          <p:spTgt spid="990210">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90210">
                                            <p:txEl>
                                              <p:pRg st="2" end="2"/>
                                            </p:txEl>
                                          </p:spTgt>
                                        </p:tgtEl>
                                        <p:attrNameLst>
                                          <p:attrName>style.visibility</p:attrName>
                                        </p:attrNameLst>
                                      </p:cBhvr>
                                      <p:to>
                                        <p:strVal val="visible"/>
                                      </p:to>
                                    </p:set>
                                    <p:animEffect transition="in" filter="wipe(down)">
                                      <p:cBhvr>
                                        <p:cTn id="10" dur="500"/>
                                        <p:tgtEl>
                                          <p:spTgt spid="990210">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90210">
                                            <p:txEl>
                                              <p:pRg st="4" end="4"/>
                                            </p:txEl>
                                          </p:spTgt>
                                        </p:tgtEl>
                                        <p:attrNameLst>
                                          <p:attrName>style.visibility</p:attrName>
                                        </p:attrNameLst>
                                      </p:cBhvr>
                                      <p:to>
                                        <p:strVal val="visible"/>
                                      </p:to>
                                    </p:set>
                                    <p:animEffect transition="in" filter="wipe(down)">
                                      <p:cBhvr>
                                        <p:cTn id="13" dur="500"/>
                                        <p:tgtEl>
                                          <p:spTgt spid="990210">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90210">
                                            <p:txEl>
                                              <p:pRg st="6" end="6"/>
                                            </p:txEl>
                                          </p:spTgt>
                                        </p:tgtEl>
                                        <p:attrNameLst>
                                          <p:attrName>style.visibility</p:attrName>
                                        </p:attrNameLst>
                                      </p:cBhvr>
                                      <p:to>
                                        <p:strVal val="visible"/>
                                      </p:to>
                                    </p:set>
                                    <p:animEffect transition="in" filter="wipe(down)">
                                      <p:cBhvr>
                                        <p:cTn id="16" dur="500"/>
                                        <p:tgtEl>
                                          <p:spTgt spid="990210">
                                            <p:txEl>
                                              <p:pRg st="6" end="6"/>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990210">
                                            <p:txEl>
                                              <p:pRg st="8" end="8"/>
                                            </p:txEl>
                                          </p:spTgt>
                                        </p:tgtEl>
                                        <p:attrNameLst>
                                          <p:attrName>style.visibility</p:attrName>
                                        </p:attrNameLst>
                                      </p:cBhvr>
                                      <p:to>
                                        <p:strVal val="visible"/>
                                      </p:to>
                                    </p:set>
                                    <p:animEffect transition="in" filter="wipe(down)">
                                      <p:cBhvr>
                                        <p:cTn id="19" dur="500"/>
                                        <p:tgtEl>
                                          <p:spTgt spid="990210">
                                            <p:txEl>
                                              <p:pRg st="8" end="8"/>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8" presetClass="entr" presetSubtype="16" fill="hold" nodeType="clickEffect">
                                  <p:stCondLst>
                                    <p:cond delay="0"/>
                                  </p:stCondLst>
                                  <p:childTnLst>
                                    <p:set>
                                      <p:cBhvr>
                                        <p:cTn id="23" dur="1" fill="hold">
                                          <p:stCondLst>
                                            <p:cond delay="0"/>
                                          </p:stCondLst>
                                        </p:cTn>
                                        <p:tgtEl>
                                          <p:spTgt spid="990210">
                                            <p:txEl>
                                              <p:pRg st="10" end="10"/>
                                            </p:txEl>
                                          </p:spTgt>
                                        </p:tgtEl>
                                        <p:attrNameLst>
                                          <p:attrName>style.visibility</p:attrName>
                                        </p:attrNameLst>
                                      </p:cBhvr>
                                      <p:to>
                                        <p:strVal val="visible"/>
                                      </p:to>
                                    </p:set>
                                    <p:animEffect transition="in" filter="diamond(in)">
                                      <p:cBhvr>
                                        <p:cTn id="24" dur="500"/>
                                        <p:tgtEl>
                                          <p:spTgt spid="990210">
                                            <p:txEl>
                                              <p:pRg st="10" end="10"/>
                                            </p:txEl>
                                          </p:spTgt>
                                        </p:tgtEl>
                                      </p:cBhvr>
                                    </p:animEffect>
                                  </p:childTnLst>
                                </p:cTn>
                              </p:par>
                              <p:par>
                                <p:cTn id="25" presetID="8" presetClass="entr" presetSubtype="16" fill="hold" nodeType="withEffect">
                                  <p:stCondLst>
                                    <p:cond delay="0"/>
                                  </p:stCondLst>
                                  <p:childTnLst>
                                    <p:set>
                                      <p:cBhvr>
                                        <p:cTn id="26" dur="1" fill="hold">
                                          <p:stCondLst>
                                            <p:cond delay="0"/>
                                          </p:stCondLst>
                                        </p:cTn>
                                        <p:tgtEl>
                                          <p:spTgt spid="990210">
                                            <p:txEl>
                                              <p:pRg st="12" end="12"/>
                                            </p:txEl>
                                          </p:spTgt>
                                        </p:tgtEl>
                                        <p:attrNameLst>
                                          <p:attrName>style.visibility</p:attrName>
                                        </p:attrNameLst>
                                      </p:cBhvr>
                                      <p:to>
                                        <p:strVal val="visible"/>
                                      </p:to>
                                    </p:set>
                                    <p:animEffect transition="in" filter="diamond(in)">
                                      <p:cBhvr>
                                        <p:cTn id="27" dur="500"/>
                                        <p:tgtEl>
                                          <p:spTgt spid="990210">
                                            <p:txEl>
                                              <p:pRg st="12" end="12"/>
                                            </p:txEl>
                                          </p:spTgt>
                                        </p:tgtEl>
                                      </p:cBhvr>
                                    </p:animEffect>
                                  </p:childTnLst>
                                </p:cTn>
                              </p:par>
                              <p:par>
                                <p:cTn id="28" presetID="8" presetClass="entr" presetSubtype="16" fill="hold" nodeType="withEffect">
                                  <p:stCondLst>
                                    <p:cond delay="0"/>
                                  </p:stCondLst>
                                  <p:childTnLst>
                                    <p:set>
                                      <p:cBhvr>
                                        <p:cTn id="29" dur="1" fill="hold">
                                          <p:stCondLst>
                                            <p:cond delay="0"/>
                                          </p:stCondLst>
                                        </p:cTn>
                                        <p:tgtEl>
                                          <p:spTgt spid="990210">
                                            <p:txEl>
                                              <p:pRg st="14" end="14"/>
                                            </p:txEl>
                                          </p:spTgt>
                                        </p:tgtEl>
                                        <p:attrNameLst>
                                          <p:attrName>style.visibility</p:attrName>
                                        </p:attrNameLst>
                                      </p:cBhvr>
                                      <p:to>
                                        <p:strVal val="visible"/>
                                      </p:to>
                                    </p:set>
                                    <p:animEffect transition="in" filter="diamond(in)">
                                      <p:cBhvr>
                                        <p:cTn id="30" dur="500"/>
                                        <p:tgtEl>
                                          <p:spTgt spid="990210">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1234" name="Rectangle 2"/>
          <p:cNvSpPr>
            <a:spLocks noChangeArrowheads="1"/>
          </p:cNvSpPr>
          <p:nvPr/>
        </p:nvSpPr>
        <p:spPr bwMode="auto">
          <a:xfrm>
            <a:off x="2362200" y="5257800"/>
            <a:ext cx="4794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333333"/>
                </a:solidFill>
                <a:effectLst>
                  <a:outerShdw blurRad="38100" dist="38100" dir="2700000" algn="tl">
                    <a:srgbClr val="000000"/>
                  </a:outerShdw>
                </a:effectLst>
                <a:latin typeface="Times New Roman" pitchFamily="18" charset="0"/>
              </a:rPr>
              <a:t>SERS spektri aspirina, kofeina i acetaminofena</a:t>
            </a:r>
            <a:endParaRPr lang="en-US" altLang="sr-Latn-RS" b="1">
              <a:solidFill>
                <a:srgbClr val="333333"/>
              </a:solidFill>
              <a:effectLst>
                <a:outerShdw blurRad="38100" dist="38100" dir="2700000" algn="tl">
                  <a:srgbClr val="000000"/>
                </a:outerShdw>
              </a:effectLst>
              <a:latin typeface="Times New Roman" pitchFamily="18" charset="0"/>
            </a:endParaRPr>
          </a:p>
        </p:txBody>
      </p:sp>
      <p:pic>
        <p:nvPicPr>
          <p:cNvPr id="991241"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7525" y="1136498"/>
            <a:ext cx="5943600" cy="4121302"/>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777777">
                <a:gamma/>
                <a:shade val="46275"/>
                <a:invGamma/>
                <a:lumMod val="26000"/>
                <a:lumOff val="74000"/>
                <a:alpha val="37000"/>
              </a:srgbClr>
            </a:gs>
            <a:gs pos="74000">
              <a:srgbClr val="777777"/>
            </a:gs>
            <a:gs pos="100000">
              <a:srgbClr val="777777">
                <a:gamma/>
                <a:shade val="46275"/>
                <a:invGamma/>
              </a:srgb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92264" name="Rectangle 8"/>
          <p:cNvSpPr>
            <a:spLocks noChangeArrowheads="1"/>
          </p:cNvSpPr>
          <p:nvPr/>
        </p:nvSpPr>
        <p:spPr bwMode="auto">
          <a:xfrm>
            <a:off x="990600" y="609600"/>
            <a:ext cx="73152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sr-Latn-CS" altLang="sr-Latn-RS" sz="1600" b="1">
                <a:solidFill>
                  <a:schemeClr val="bg1"/>
                </a:solidFill>
                <a:effectLst>
                  <a:outerShdw blurRad="38100" dist="38100" dir="2700000" algn="tl">
                    <a:srgbClr val="000000"/>
                  </a:outerShdw>
                </a:effectLst>
                <a:latin typeface="Times New Roman" pitchFamily="18" charset="0"/>
              </a:rPr>
              <a:t>SERS spektri: PCP-a (a); metamfetamina (b); MDMA-a (c); LSD-a (d) i heroina (e) ekstrahovanih iz pljuvačke</a:t>
            </a:r>
            <a:endParaRPr lang="en-US" altLang="sr-Latn-RS" sz="1600" b="1">
              <a:solidFill>
                <a:schemeClr val="bg1"/>
              </a:solidFill>
              <a:effectLst>
                <a:outerShdw blurRad="38100" dist="38100" dir="2700000" algn="tl">
                  <a:srgbClr val="000000"/>
                </a:outerShdw>
              </a:effectLst>
              <a:latin typeface="Times New Roman" pitchFamily="18" charset="0"/>
            </a:endParaRPr>
          </a:p>
        </p:txBody>
      </p:sp>
      <p:pic>
        <p:nvPicPr>
          <p:cNvPr id="992265"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524000"/>
            <a:ext cx="6934200" cy="429895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04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914400"/>
            <a:ext cx="7720013" cy="531177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1000460" name="Rectangle 12"/>
          <p:cNvSpPr>
            <a:spLocks noChangeArrowheads="1"/>
          </p:cNvSpPr>
          <p:nvPr/>
        </p:nvSpPr>
        <p:spPr bwMode="auto">
          <a:xfrm>
            <a:off x="2286000" y="381000"/>
            <a:ext cx="4083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333333"/>
                </a:solidFill>
                <a:effectLst>
                  <a:outerShdw blurRad="38100" dist="38100" dir="2700000" algn="tl">
                    <a:srgbClr val="000000"/>
                  </a:outerShdw>
                </a:effectLst>
                <a:latin typeface="Times New Roman" pitchFamily="18" charset="0"/>
              </a:rPr>
              <a:t>SERS spektri MDMA(ekstazi) i analoga</a:t>
            </a:r>
            <a:endParaRPr lang="en-US" altLang="sr-Latn-RS" b="1">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600200"/>
            <a:ext cx="5657850" cy="357187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93283" name="Rectangle 3"/>
          <p:cNvSpPr>
            <a:spLocks noChangeArrowheads="1"/>
          </p:cNvSpPr>
          <p:nvPr/>
        </p:nvSpPr>
        <p:spPr bwMode="auto">
          <a:xfrm>
            <a:off x="1752600" y="915988"/>
            <a:ext cx="60833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b="1">
                <a:solidFill>
                  <a:srgbClr val="333333"/>
                </a:solidFill>
                <a:effectLst>
                  <a:outerShdw blurRad="38100" dist="38100" dir="2700000" algn="tl">
                    <a:srgbClr val="000000"/>
                  </a:outerShdw>
                </a:effectLst>
                <a:latin typeface="Times New Roman" pitchFamily="18" charset="0"/>
              </a:rPr>
              <a:t>NR spektri eksploziva: 2,4 DNT (a); TNT (b) i 1,2,5, TNB (c)</a:t>
            </a:r>
            <a:endParaRPr lang="en-US" altLang="sr-Latn-RS" b="1">
              <a:solidFill>
                <a:srgbClr val="333333"/>
              </a:solidFill>
              <a:effectLst>
                <a:outerShdw blurRad="38100" dist="38100" dir="2700000" algn="tl">
                  <a:srgbClr val="000000"/>
                </a:outerShdw>
              </a:effectLst>
              <a:latin typeface="Times New Roman" pitchFamily="18" charset="0"/>
            </a:endParaRPr>
          </a:p>
        </p:txBody>
      </p:sp>
      <p:pic>
        <p:nvPicPr>
          <p:cNvPr id="993290" name="Picture 10" descr="trinitr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52600"/>
            <a:ext cx="1590675" cy="125730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93291" name="Rectangle 11"/>
          <p:cNvSpPr>
            <a:spLocks noChangeArrowheads="1"/>
          </p:cNvSpPr>
          <p:nvPr/>
        </p:nvSpPr>
        <p:spPr bwMode="auto">
          <a:xfrm>
            <a:off x="457200" y="3200400"/>
            <a:ext cx="10541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1600" b="1">
                <a:solidFill>
                  <a:srgbClr val="333333"/>
                </a:solidFill>
                <a:effectLst>
                  <a:outerShdw blurRad="38100" dist="38100" dir="2700000" algn="tl">
                    <a:srgbClr val="000000"/>
                  </a:outerShdw>
                </a:effectLst>
                <a:latin typeface="Times New Roman" pitchFamily="18" charset="0"/>
              </a:rPr>
              <a:t>Struktura</a:t>
            </a:r>
          </a:p>
          <a:p>
            <a:r>
              <a:rPr lang="sr-Latn-CS" altLang="sr-Latn-RS" sz="1600" b="1">
                <a:solidFill>
                  <a:srgbClr val="333333"/>
                </a:solidFill>
                <a:effectLst>
                  <a:outerShdw blurRad="38100" dist="38100" dir="2700000" algn="tl">
                    <a:srgbClr val="000000"/>
                  </a:outerShdw>
                </a:effectLst>
                <a:latin typeface="Times New Roman" pitchFamily="18" charset="0"/>
              </a:rPr>
              <a:t>TNT-a</a:t>
            </a:r>
            <a:endParaRPr lang="en-US" altLang="sr-Latn-RS" sz="1600" b="1">
              <a:solidFill>
                <a:srgbClr val="333333"/>
              </a:solidFill>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306" name="Rectangle 2"/>
          <p:cNvSpPr>
            <a:spLocks noChangeArrowheads="1"/>
          </p:cNvSpPr>
          <p:nvPr/>
        </p:nvSpPr>
        <p:spPr bwMode="auto">
          <a:xfrm>
            <a:off x="2667000" y="990600"/>
            <a:ext cx="395351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sr-Latn-CS" altLang="sr-Latn-RS" sz="2000" b="1" dirty="0">
                <a:solidFill>
                  <a:srgbClr val="333333"/>
                </a:solidFill>
                <a:effectLst>
                  <a:outerShdw blurRad="38100" dist="38100" dir="2700000" algn="tl">
                    <a:srgbClr val="000000"/>
                  </a:outerShdw>
                </a:effectLst>
                <a:latin typeface="Times New Roman" pitchFamily="18" charset="0"/>
              </a:rPr>
              <a:t>SERS spektri kokain-hidrohlorida</a:t>
            </a:r>
            <a:endParaRPr lang="en-US" altLang="sr-Latn-RS" sz="2000" b="1" dirty="0">
              <a:solidFill>
                <a:srgbClr val="333333"/>
              </a:solidFill>
              <a:effectLst>
                <a:outerShdw blurRad="38100" dist="38100" dir="2700000" algn="tl">
                  <a:srgbClr val="000000"/>
                </a:outerShdw>
              </a:effectLst>
              <a:latin typeface="Times New Roman" pitchFamily="18" charset="0"/>
            </a:endParaRPr>
          </a:p>
        </p:txBody>
      </p:sp>
      <p:pic>
        <p:nvPicPr>
          <p:cNvPr id="9943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676400"/>
            <a:ext cx="6440488" cy="3495675"/>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18872</TotalTime>
  <Words>10837</Words>
  <Application>Microsoft Office PowerPoint</Application>
  <PresentationFormat>On-screen Show (4:3)</PresentationFormat>
  <Paragraphs>1421</Paragraphs>
  <Slides>174</Slides>
  <Notes>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174</vt:i4>
      </vt:variant>
    </vt:vector>
  </HeadingPairs>
  <TitlesOfParts>
    <vt:vector size="177" baseType="lpstr">
      <vt:lpstr>Default Design</vt:lpstr>
      <vt:lpstr>Equation</vt:lpstr>
      <vt:lpstr>Bitmap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Boshko</dc:creator>
  <cp:lastModifiedBy>Jasmina</cp:lastModifiedBy>
  <cp:revision>1784</cp:revision>
  <dcterms:created xsi:type="dcterms:W3CDTF">2005-11-19T15:22:42Z</dcterms:created>
  <dcterms:modified xsi:type="dcterms:W3CDTF">2016-06-04T14:24:27Z</dcterms:modified>
</cp:coreProperties>
</file>