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6"/>
  </p:notesMasterIdLst>
  <p:sldIdLst>
    <p:sldId id="256" r:id="rId2"/>
    <p:sldId id="257" r:id="rId3"/>
    <p:sldId id="259" r:id="rId4"/>
    <p:sldId id="260" r:id="rId5"/>
    <p:sldId id="268" r:id="rId6"/>
    <p:sldId id="261" r:id="rId7"/>
    <p:sldId id="267" r:id="rId8"/>
    <p:sldId id="262" r:id="rId9"/>
    <p:sldId id="288" r:id="rId10"/>
    <p:sldId id="263" r:id="rId11"/>
    <p:sldId id="264" r:id="rId12"/>
    <p:sldId id="265" r:id="rId13"/>
    <p:sldId id="266" r:id="rId14"/>
    <p:sldId id="269" r:id="rId15"/>
    <p:sldId id="270" r:id="rId16"/>
    <p:sldId id="272" r:id="rId17"/>
    <p:sldId id="271" r:id="rId18"/>
    <p:sldId id="273" r:id="rId19"/>
    <p:sldId id="276" r:id="rId20"/>
    <p:sldId id="277" r:id="rId21"/>
    <p:sldId id="279" r:id="rId22"/>
    <p:sldId id="278" r:id="rId23"/>
    <p:sldId id="280" r:id="rId24"/>
    <p:sldId id="281" r:id="rId25"/>
    <p:sldId id="282" r:id="rId26"/>
    <p:sldId id="283" r:id="rId27"/>
    <p:sldId id="295" r:id="rId28"/>
    <p:sldId id="296" r:id="rId29"/>
    <p:sldId id="294" r:id="rId30"/>
    <p:sldId id="285" r:id="rId31"/>
    <p:sldId id="287" r:id="rId32"/>
    <p:sldId id="286" r:id="rId33"/>
    <p:sldId id="290" r:id="rId34"/>
    <p:sldId id="301" r:id="rId35"/>
    <p:sldId id="291" r:id="rId36"/>
    <p:sldId id="300" r:id="rId37"/>
    <p:sldId id="302" r:id="rId38"/>
    <p:sldId id="303" r:id="rId39"/>
    <p:sldId id="289" r:id="rId40"/>
    <p:sldId id="292" r:id="rId41"/>
    <p:sldId id="298" r:id="rId42"/>
    <p:sldId id="299" r:id="rId43"/>
    <p:sldId id="293" r:id="rId44"/>
    <p:sldId id="284" r:id="rId45"/>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878" autoAdjust="0"/>
  </p:normalViewPr>
  <p:slideViewPr>
    <p:cSldViewPr>
      <p:cViewPr varScale="1">
        <p:scale>
          <a:sx n="61" d="100"/>
          <a:sy n="61" d="100"/>
        </p:scale>
        <p:origin x="1368"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021294" y="0"/>
            <a:ext cx="3076363" cy="511731"/>
          </a:xfrm>
          <a:prstGeom prst="rect">
            <a:avLst/>
          </a:prstGeom>
        </p:spPr>
        <p:txBody>
          <a:bodyPr vert="horz" lIns="96661" tIns="48331" rIns="96661" bIns="48331" rtlCol="0"/>
          <a:lstStyle>
            <a:lvl1pPr algn="r">
              <a:defRPr sz="1300"/>
            </a:lvl1pPr>
          </a:lstStyle>
          <a:p>
            <a:fld id="{F8F685F0-8422-484C-81C9-EAE266E4F2C2}" type="datetimeFigureOut">
              <a:rPr lang="en-US" smtClean="0"/>
              <a:pPr/>
              <a:t>30-Mar-25</a:t>
            </a:fld>
            <a:endParaRPr lang="en-US"/>
          </a:p>
        </p:txBody>
      </p:sp>
      <p:sp>
        <p:nvSpPr>
          <p:cNvPr id="4" name="Slide Image Placeholder 3"/>
          <p:cNvSpPr>
            <a:spLocks noGrp="1" noRot="1" noChangeAspect="1"/>
          </p:cNvSpPr>
          <p:nvPr>
            <p:ph type="sldImg" idx="2"/>
          </p:nvPr>
        </p:nvSpPr>
        <p:spPr>
          <a:xfrm>
            <a:off x="990600" y="768350"/>
            <a:ext cx="5118100" cy="383857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21106"/>
            <a:ext cx="3076363" cy="511731"/>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6661" tIns="48331" rIns="96661" bIns="48331" rtlCol="0" anchor="b"/>
          <a:lstStyle>
            <a:lvl1pPr algn="r">
              <a:defRPr sz="1300"/>
            </a:lvl1pPr>
          </a:lstStyle>
          <a:p>
            <a:fld id="{3082E952-C173-435E-8D85-AFC2283E909F}" type="slidenum">
              <a:rPr lang="en-US" smtClean="0"/>
              <a:pPr/>
              <a:t>‹#›</a:t>
            </a:fld>
            <a:endParaRPr lang="en-US"/>
          </a:p>
        </p:txBody>
      </p:sp>
    </p:spTree>
    <p:extLst>
      <p:ext uri="{BB962C8B-B14F-4D97-AF65-F5344CB8AC3E}">
        <p14:creationId xmlns:p14="http://schemas.microsoft.com/office/powerpoint/2010/main" val="1774134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7</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30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31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32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33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082E952-C173-435E-8D85-AFC2283E909F}" type="slidenum">
              <a:rPr lang="en-US" smtClean="0"/>
              <a:pPr/>
              <a:t>8</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36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39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40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41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42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43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44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82E952-C173-435E-8D85-AFC2283E909F}"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FE29DA81-91D5-45DF-8E14-93CFEB4A8737}" type="datetime1">
              <a:rPr lang="en-US" smtClean="0"/>
              <a:pPr/>
              <a:t>30-Mar-25</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FCA8A02D-BAAA-483E-AFC7-0368F68D9E25}"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2E5266B-C859-42E6-B871-F46AF427C2A5}" type="datetime1">
              <a:rPr lang="en-US" smtClean="0"/>
              <a:pPr/>
              <a:t>30-Mar-25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A8A02D-BAAA-483E-AFC7-0368F68D9E2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1A3FCF2-2C4A-4A1C-8668-685C8B309733}" type="datetime1">
              <a:rPr lang="en-US" smtClean="0"/>
              <a:pPr/>
              <a:t>30-Mar-25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A8A02D-BAAA-483E-AFC7-0368F68D9E2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75FC51-088B-49CC-AAFC-AAB84CDE33AA}" type="datetime1">
              <a:rPr lang="en-US" smtClean="0"/>
              <a:pPr/>
              <a:t>30-Mar-25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A8A02D-BAAA-483E-AFC7-0368F68D9E2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98A4A69-6A7B-423C-8244-471E100D3357}" type="datetime1">
              <a:rPr lang="en-US" smtClean="0"/>
              <a:pPr/>
              <a:t>30-Mar-25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A8A02D-BAAA-483E-AFC7-0368F68D9E25}"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2615103-4670-4E1C-A50C-C685873E2702}" type="datetime1">
              <a:rPr lang="en-US" smtClean="0"/>
              <a:pPr/>
              <a:t>30-Mar-25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A8A02D-BAAA-483E-AFC7-0368F68D9E2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998AB4B-F0A3-424D-B444-9545205E0023}" type="datetime1">
              <a:rPr lang="en-US" smtClean="0"/>
              <a:pPr/>
              <a:t>30-Mar-25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A8A02D-BAAA-483E-AFC7-0368F68D9E2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1F8DDEB-26D9-4312-B61D-01AE04926A11}" type="datetime1">
              <a:rPr lang="en-US" smtClean="0"/>
              <a:pPr/>
              <a:t>30-Mar-25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A8A02D-BAAA-483E-AFC7-0368F68D9E2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1C6A35-BF9B-4886-8ADE-74DF414AF991}" type="datetime1">
              <a:rPr lang="en-US" smtClean="0"/>
              <a:pPr/>
              <a:t>30-Mar-25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A8A02D-BAAA-483E-AFC7-0368F68D9E2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F2B6F97-DFB1-4A59-A494-63D79A769790}" type="datetime1">
              <a:rPr lang="en-US" smtClean="0"/>
              <a:pPr/>
              <a:t>30-Mar-25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A8A02D-BAAA-483E-AFC7-0368F68D9E2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CCB5C9A-A02E-4EE0-80A1-5D4705EF4B29}" type="datetime1">
              <a:rPr lang="en-US" smtClean="0"/>
              <a:pPr/>
              <a:t>30-Mar-25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FCA8A02D-BAAA-483E-AFC7-0368F68D9E25}"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0D87947-8C18-48AC-9699-92D1FFD0A543}" type="datetime1">
              <a:rPr lang="en-US" smtClean="0"/>
              <a:pPr/>
              <a:t>30-Mar-25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CA8A02D-BAAA-483E-AFC7-0368F68D9E25}"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media" Target="../media/media3.m4a"/><Relationship Id="rId7" Type="http://schemas.openxmlformats.org/officeDocument/2006/relationships/image" Target="../media/image4.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jpeg"/><Relationship Id="rId5" Type="http://schemas.openxmlformats.org/officeDocument/2006/relationships/slideLayout" Target="../slideLayouts/slideLayout2.xml"/><Relationship Id="rId4" Type="http://schemas.openxmlformats.org/officeDocument/2006/relationships/audio" Target="../media/media3.m4a"/><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0.gif"/><Relationship Id="rId5" Type="http://schemas.openxmlformats.org/officeDocument/2006/relationships/image" Target="../media/image49.jpe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51.jpeg"/><Relationship Id="rId4"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352800"/>
            <a:ext cx="7851648" cy="914400"/>
          </a:xfrm>
        </p:spPr>
        <p:txBody>
          <a:bodyPr>
            <a:noAutofit/>
          </a:bodyPr>
          <a:lstStyle/>
          <a:p>
            <a:pPr algn="ctr"/>
            <a:r>
              <a:rPr lang="x-none" sz="5400" smtClean="0">
                <a:solidFill>
                  <a:schemeClr val="accent1">
                    <a:lumMod val="75000"/>
                  </a:schemeClr>
                </a:solidFill>
                <a:latin typeface="Arial" panose="020B0604020202020204" pitchFamily="34" charset="0"/>
                <a:ea typeface="Arial Unicode MS"/>
                <a:cs typeface="Arial" panose="020B0604020202020204" pitchFamily="34" charset="0"/>
              </a:rPr>
              <a:t>Гасна хроматографија</a:t>
            </a:r>
            <a:r>
              <a:rPr lang="sr-Latn-RS" sz="5400" dirty="0" smtClean="0">
                <a:solidFill>
                  <a:schemeClr val="accent1">
                    <a:lumMod val="75000"/>
                  </a:schemeClr>
                </a:solidFill>
                <a:latin typeface="Arial" panose="020B0604020202020204" pitchFamily="34" charset="0"/>
                <a:ea typeface="Arial Unicode MS"/>
                <a:cs typeface="Arial" panose="020B0604020202020204" pitchFamily="34" charset="0"/>
              </a:rPr>
              <a:t/>
            </a:r>
            <a:br>
              <a:rPr lang="sr-Latn-RS" sz="5400" dirty="0" smtClean="0">
                <a:solidFill>
                  <a:schemeClr val="accent1">
                    <a:lumMod val="75000"/>
                  </a:schemeClr>
                </a:solidFill>
                <a:latin typeface="Arial" panose="020B0604020202020204" pitchFamily="34" charset="0"/>
                <a:ea typeface="Arial Unicode MS"/>
                <a:cs typeface="Arial" panose="020B0604020202020204" pitchFamily="34" charset="0"/>
              </a:rPr>
            </a:br>
            <a:r>
              <a:rPr lang="sr-Cyrl-RS" sz="3600" dirty="0" smtClean="0">
                <a:solidFill>
                  <a:schemeClr val="accent1">
                    <a:lumMod val="75000"/>
                  </a:schemeClr>
                </a:solidFill>
                <a:latin typeface="Arial" panose="020B0604020202020204" pitchFamily="34" charset="0"/>
                <a:ea typeface="Arial Unicode MS"/>
                <a:cs typeface="Arial" panose="020B0604020202020204" pitchFamily="34" charset="0"/>
              </a:rPr>
              <a:t>могућности мултирезидуалне анализе</a:t>
            </a:r>
            <a:endParaRPr lang="en-US" sz="5400" dirty="0">
              <a:solidFill>
                <a:schemeClr val="accent1">
                  <a:lumMod val="75000"/>
                </a:schemeClr>
              </a:solidFill>
              <a:latin typeface="Arial" panose="020B0604020202020204" pitchFamily="34" charset="0"/>
              <a:ea typeface="Arial Unicode MS"/>
              <a:cs typeface="Arial" panose="020B0604020202020204" pitchFamily="34" charset="0"/>
            </a:endParaRPr>
          </a:p>
        </p:txBody>
      </p:sp>
      <p:sp>
        <p:nvSpPr>
          <p:cNvPr id="3" name="Subtitle 2"/>
          <p:cNvSpPr>
            <a:spLocks noGrp="1"/>
          </p:cNvSpPr>
          <p:nvPr>
            <p:ph type="subTitle" idx="1"/>
          </p:nvPr>
        </p:nvSpPr>
        <p:spPr>
          <a:xfrm>
            <a:off x="685800" y="1219200"/>
            <a:ext cx="7854696" cy="581464"/>
          </a:xfrm>
        </p:spPr>
        <p:txBody>
          <a:bodyPr>
            <a:normAutofit/>
          </a:bodyPr>
          <a:lstStyle/>
          <a:p>
            <a:pPr algn="ctr"/>
            <a:r>
              <a:rPr lang="x-none" dirty="0" smtClean="0">
                <a:solidFill>
                  <a:schemeClr val="bg1"/>
                </a:solidFill>
                <a:latin typeface="Arial" panose="020B0604020202020204" pitchFamily="34" charset="0"/>
                <a:ea typeface="Arial Unicode MS" pitchFamily="34" charset="-128"/>
                <a:cs typeface="Arial" panose="020B0604020202020204" pitchFamily="34" charset="0"/>
              </a:rPr>
              <a:t>Нове физичкохемијске методе</a:t>
            </a:r>
            <a:endParaRPr lang="en-US" dirty="0">
              <a:solidFill>
                <a:schemeClr val="bg1"/>
              </a:solidFill>
              <a:latin typeface="Arial" panose="020B0604020202020204" pitchFamily="34" charset="0"/>
              <a:ea typeface="Arial Unicode MS" pitchFamily="34" charset="-128"/>
              <a:cs typeface="Arial" panose="020B0604020202020204" pitchFamily="34" charset="0"/>
            </a:endParaRPr>
          </a:p>
        </p:txBody>
      </p:sp>
      <p:sp>
        <p:nvSpPr>
          <p:cNvPr id="6" name="Subtitle 2"/>
          <p:cNvSpPr txBox="1">
            <a:spLocks/>
          </p:cNvSpPr>
          <p:nvPr/>
        </p:nvSpPr>
        <p:spPr>
          <a:xfrm>
            <a:off x="5638800" y="5715000"/>
            <a:ext cx="3048000" cy="581464"/>
          </a:xfrm>
          <a:prstGeom prst="rect">
            <a:avLst/>
          </a:prstGeom>
        </p:spPr>
        <p:txBody>
          <a:bodyPr vert="horz" lIns="0" rIns="18288">
            <a:normAutofit fontScale="62500" lnSpcReduction="20000"/>
          </a:bodyPr>
          <a:lstStyle/>
          <a:p>
            <a:pPr marL="0" marR="45720" lvl="0" indent="0" algn="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x-none" sz="2600" b="0" i="0" u="none" strike="noStrike" kern="1200" cap="none" spc="0" normalizeH="0" baseline="0" noProof="0" dirty="0" smtClean="0">
                <a:ln>
                  <a:noFill/>
                </a:ln>
                <a:solidFill>
                  <a:schemeClr val="bg1"/>
                </a:solidFill>
                <a:effectLst/>
                <a:uLnTx/>
                <a:uFillTx/>
                <a:latin typeface="Arial Unicode MS" pitchFamily="34" charset="-128"/>
                <a:ea typeface="Arial Unicode MS" pitchFamily="34" charset="-128"/>
                <a:cs typeface="Arial Unicode MS" pitchFamily="34" charset="-128"/>
              </a:rPr>
              <a:t> </a:t>
            </a:r>
            <a:r>
              <a:rPr kumimoji="0" lang="x-none" sz="2600" b="0" i="0" u="none" strike="noStrike" kern="1200" cap="none" spc="0" normalizeH="0" baseline="0" noProof="0" dirty="0" smtClean="0">
                <a:ln>
                  <a:noFill/>
                </a:ln>
                <a:solidFill>
                  <a:schemeClr val="bg1"/>
                </a:solidFill>
                <a:effectLst/>
                <a:uLnTx/>
                <a:uFillTx/>
                <a:latin typeface="Arial Narrow" pitchFamily="34" charset="0"/>
                <a:ea typeface="Arial Unicode MS" pitchFamily="34" charset="-128"/>
                <a:cs typeface="Arial Unicode MS" pitchFamily="34" charset="-128"/>
              </a:rPr>
              <a:t>Мирослав Ристић</a:t>
            </a:r>
          </a:p>
          <a:p>
            <a:pPr marL="0" marR="45720" lvl="0" indent="0" algn="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x-none" sz="2600" smtClean="0">
                <a:solidFill>
                  <a:schemeClr val="bg1"/>
                </a:solidFill>
                <a:latin typeface="Arial Narrow" pitchFamily="34" charset="0"/>
                <a:ea typeface="Arial Unicode MS" pitchFamily="34" charset="-128"/>
                <a:cs typeface="Arial Unicode MS" pitchFamily="34" charset="-128"/>
              </a:rPr>
              <a:t>20</a:t>
            </a:r>
            <a:r>
              <a:rPr lang="sr-Latn-RS" sz="2600" smtClean="0">
                <a:solidFill>
                  <a:schemeClr val="bg1"/>
                </a:solidFill>
                <a:latin typeface="Arial Narrow" pitchFamily="34" charset="0"/>
                <a:ea typeface="Arial Unicode MS" pitchFamily="34" charset="-128"/>
                <a:cs typeface="Arial Unicode MS" pitchFamily="34" charset="-128"/>
              </a:rPr>
              <a:t>2</a:t>
            </a:r>
            <a:r>
              <a:rPr lang="sr-Cyrl-RS" sz="2600" smtClean="0">
                <a:solidFill>
                  <a:schemeClr val="bg1"/>
                </a:solidFill>
                <a:latin typeface="Arial Narrow" pitchFamily="34" charset="0"/>
                <a:ea typeface="Arial Unicode MS" pitchFamily="34" charset="-128"/>
                <a:cs typeface="Arial Unicode MS" pitchFamily="34" charset="-128"/>
              </a:rPr>
              <a:t>4</a:t>
            </a:r>
            <a:r>
              <a:rPr lang="en-US" sz="2600" smtClean="0">
                <a:solidFill>
                  <a:schemeClr val="bg1"/>
                </a:solidFill>
                <a:latin typeface="Arial Narrow" pitchFamily="34" charset="0"/>
                <a:ea typeface="Arial Unicode MS" pitchFamily="34" charset="-128"/>
                <a:cs typeface="Arial Unicode MS" pitchFamily="34" charset="-128"/>
              </a:rPr>
              <a:t>/25</a:t>
            </a:r>
            <a:endParaRPr kumimoji="0" lang="en-US" sz="2600" b="0" i="0" u="none" strike="noStrike" kern="1200" cap="none" spc="0" normalizeH="0" baseline="0" noProof="0" dirty="0">
              <a:ln>
                <a:noFill/>
              </a:ln>
              <a:solidFill>
                <a:schemeClr val="bg1"/>
              </a:solidFill>
              <a:effectLst/>
              <a:uLnTx/>
              <a:uFillTx/>
              <a:latin typeface="Arial Narrow" pitchFamily="34" charset="0"/>
              <a:ea typeface="Arial Unicode MS" pitchFamily="34" charset="-128"/>
              <a:cs typeface="Arial Unicode MS" pitchFamily="34" charset="-128"/>
            </a:endParaRPr>
          </a:p>
        </p:txBody>
      </p:sp>
      <p:sp>
        <p:nvSpPr>
          <p:cNvPr id="7" name="Slide Number Placeholder 6"/>
          <p:cNvSpPr>
            <a:spLocks noGrp="1"/>
          </p:cNvSpPr>
          <p:nvPr>
            <p:ph type="sldNum" sz="quarter" idx="12"/>
          </p:nvPr>
        </p:nvSpPr>
        <p:spPr/>
        <p:txBody>
          <a:bodyPr/>
          <a:lstStyle/>
          <a:p>
            <a:fld id="{FCA8A02D-BAAA-483E-AFC7-0368F68D9E25}"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30480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Инјектори</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10</a:t>
            </a:fld>
            <a:endParaRPr lang="en-US" dirty="0"/>
          </a:p>
        </p:txBody>
      </p:sp>
      <p:sp>
        <p:nvSpPr>
          <p:cNvPr id="8" name="TextBox 7"/>
          <p:cNvSpPr txBox="1"/>
          <p:nvPr/>
        </p:nvSpPr>
        <p:spPr>
          <a:xfrm>
            <a:off x="304800" y="914400"/>
            <a:ext cx="8382000" cy="1631216"/>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Запремине течних узорака су реда микролитра, а гасних милилитра.</a:t>
            </a:r>
          </a:p>
          <a:p>
            <a:r>
              <a:rPr lang="x-none" sz="2000" dirty="0" smtClean="0">
                <a:latin typeface="Arial" panose="020B0604020202020204" pitchFamily="34" charset="0"/>
                <a:ea typeface="Arial Unicode MS" pitchFamily="34" charset="-128"/>
                <a:cs typeface="Arial" panose="020B0604020202020204" pitchFamily="34" charset="0"/>
              </a:rPr>
              <a:t>Инјекција није тривијална: потребно је унети оптималну количину узорка за дату хроматографску колону и детектор. Превише узорка може у старту произвести прешироке пикове (мања резолуција) и/или довести до засићења детектора. </a:t>
            </a:r>
          </a:p>
        </p:txBody>
      </p:sp>
      <p:sp>
        <p:nvSpPr>
          <p:cNvPr id="9" name="TextBox 8"/>
          <p:cNvSpPr txBox="1"/>
          <p:nvPr/>
        </p:nvSpPr>
        <p:spPr>
          <a:xfrm>
            <a:off x="228600" y="2712184"/>
            <a:ext cx="8382000" cy="1015663"/>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Узорак се може унети на пут носећем гасу помоћу гасних славина или шприцем (директно у колону или индиректно на различите начине).</a:t>
            </a:r>
          </a:p>
        </p:txBody>
      </p:sp>
      <p:sp>
        <p:nvSpPr>
          <p:cNvPr id="10" name="Rectangle 9"/>
          <p:cNvSpPr/>
          <p:nvPr/>
        </p:nvSpPr>
        <p:spPr>
          <a:xfrm>
            <a:off x="228600" y="3962400"/>
            <a:ext cx="2362200" cy="533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28600" y="3962400"/>
            <a:ext cx="2286000" cy="461665"/>
          </a:xfrm>
          <a:prstGeom prst="rect">
            <a:avLst/>
          </a:prstGeom>
          <a:noFill/>
        </p:spPr>
        <p:txBody>
          <a:bodyPr wrap="square" rtlCol="0">
            <a:spAutoFit/>
          </a:bodyPr>
          <a:lstStyle/>
          <a:p>
            <a:r>
              <a:rPr lang="x-none" sz="2400" dirty="0" smtClean="0">
                <a:latin typeface="Arial" panose="020B0604020202020204" pitchFamily="34" charset="0"/>
                <a:ea typeface="Arial Unicode MS" pitchFamily="34" charset="-128"/>
                <a:cs typeface="Arial" panose="020B0604020202020204" pitchFamily="34" charset="0"/>
              </a:rPr>
              <a:t>Гасне славине</a:t>
            </a:r>
            <a:endParaRPr lang="en-US" sz="2400" dirty="0" smtClean="0">
              <a:latin typeface="Arial" panose="020B0604020202020204" pitchFamily="34" charset="0"/>
              <a:ea typeface="Arial Unicode MS" pitchFamily="34" charset="-128"/>
              <a:cs typeface="Arial" panose="020B0604020202020204" pitchFamily="34" charset="0"/>
            </a:endParaRPr>
          </a:p>
        </p:txBody>
      </p:sp>
      <p:pic>
        <p:nvPicPr>
          <p:cNvPr id="1026" name="Picture 2"/>
          <p:cNvPicPr>
            <a:picLocks noChangeAspect="1" noChangeArrowheads="1"/>
          </p:cNvPicPr>
          <p:nvPr/>
        </p:nvPicPr>
        <p:blipFill>
          <a:blip r:embed="rId3"/>
          <a:srcRect/>
          <a:stretch>
            <a:fillRect/>
          </a:stretch>
        </p:blipFill>
        <p:spPr bwMode="auto">
          <a:xfrm>
            <a:off x="838200" y="4724400"/>
            <a:ext cx="6953250" cy="1902463"/>
          </a:xfrm>
          <a:prstGeom prst="rect">
            <a:avLst/>
          </a:prstGeom>
          <a:noFill/>
          <a:ln w="9525">
            <a:noFill/>
            <a:miter lim="800000"/>
            <a:headEnd/>
            <a:tailEnd/>
          </a:ln>
          <a:effectLst/>
        </p:spPr>
      </p:pic>
      <p:sp>
        <p:nvSpPr>
          <p:cNvPr id="12" name="TextBox 11"/>
          <p:cNvSpPr txBox="1"/>
          <p:nvPr/>
        </p:nvSpPr>
        <p:spPr>
          <a:xfrm>
            <a:off x="2667000" y="3962400"/>
            <a:ext cx="6248400" cy="707886"/>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Одређена запремина гасног узорка подмеће се на пут струји носећег гаса.</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SL2.jpg"/>
          <p:cNvPicPr>
            <a:picLocks noChangeAspect="1"/>
          </p:cNvPicPr>
          <p:nvPr/>
        </p:nvPicPr>
        <p:blipFill>
          <a:blip r:embed="rId5"/>
          <a:stretch>
            <a:fillRect/>
          </a:stretch>
        </p:blipFill>
        <p:spPr>
          <a:xfrm>
            <a:off x="4495800" y="609600"/>
            <a:ext cx="4470400" cy="4616970"/>
          </a:xfrm>
          <a:prstGeom prst="rect">
            <a:avLst/>
          </a:prstGeom>
        </p:spPr>
      </p:pic>
      <p:sp>
        <p:nvSpPr>
          <p:cNvPr id="11" name="Rectangle 10"/>
          <p:cNvSpPr/>
          <p:nvPr/>
        </p:nvSpPr>
        <p:spPr>
          <a:xfrm>
            <a:off x="152400" y="914400"/>
            <a:ext cx="4495800" cy="533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457200" y="30480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Инјектори</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11</a:t>
            </a:fld>
            <a:endParaRPr lang="en-US" dirty="0"/>
          </a:p>
        </p:txBody>
      </p:sp>
      <p:sp>
        <p:nvSpPr>
          <p:cNvPr id="8" name="TextBox 7"/>
          <p:cNvSpPr txBox="1"/>
          <p:nvPr/>
        </p:nvSpPr>
        <p:spPr>
          <a:xfrm>
            <a:off x="152400" y="914400"/>
            <a:ext cx="4495800" cy="461665"/>
          </a:xfrm>
          <a:prstGeom prst="rect">
            <a:avLst/>
          </a:prstGeom>
          <a:noFill/>
        </p:spPr>
        <p:txBody>
          <a:bodyPr wrap="square" rtlCol="0">
            <a:spAutoFit/>
          </a:bodyPr>
          <a:lstStyle/>
          <a:p>
            <a:r>
              <a:rPr lang="en-US" sz="2400" dirty="0" smtClean="0">
                <a:latin typeface="Arial" panose="020B0604020202020204" pitchFamily="34" charset="0"/>
                <a:ea typeface="Arial Unicode MS" pitchFamily="34" charset="-128"/>
                <a:cs typeface="Arial" panose="020B0604020202020204" pitchFamily="34" charset="0"/>
              </a:rPr>
              <a:t>“Split/</a:t>
            </a:r>
            <a:r>
              <a:rPr lang="en-US" sz="2400" dirty="0" err="1" smtClean="0">
                <a:latin typeface="Arial" panose="020B0604020202020204" pitchFamily="34" charset="0"/>
                <a:ea typeface="Arial Unicode MS" pitchFamily="34" charset="-128"/>
                <a:cs typeface="Arial" panose="020B0604020202020204" pitchFamily="34" charset="0"/>
              </a:rPr>
              <a:t>splitless</a:t>
            </a:r>
            <a:r>
              <a:rPr lang="en-US" sz="2400" dirty="0" smtClean="0">
                <a:latin typeface="Arial" panose="020B0604020202020204" pitchFamily="34" charset="0"/>
                <a:ea typeface="Arial Unicode MS" pitchFamily="34" charset="-128"/>
                <a:cs typeface="Arial" panose="020B0604020202020204" pitchFamily="34" charset="0"/>
              </a:rPr>
              <a:t>” </a:t>
            </a:r>
            <a:r>
              <a:rPr lang="x-none" sz="2400" dirty="0" smtClean="0">
                <a:latin typeface="Arial" panose="020B0604020202020204" pitchFamily="34" charset="0"/>
                <a:ea typeface="Arial Unicode MS" pitchFamily="34" charset="-128"/>
                <a:cs typeface="Arial" panose="020B0604020202020204" pitchFamily="34" charset="0"/>
              </a:rPr>
              <a:t>инјектор (S/SL) </a:t>
            </a:r>
            <a:endParaRPr lang="en-US" sz="2400" dirty="0" smtClean="0">
              <a:latin typeface="Arial" panose="020B0604020202020204" pitchFamily="34" charset="0"/>
              <a:ea typeface="Arial Unicode MS" pitchFamily="34" charset="-128"/>
              <a:cs typeface="Arial" panose="020B0604020202020204" pitchFamily="34" charset="0"/>
            </a:endParaRPr>
          </a:p>
        </p:txBody>
      </p:sp>
      <p:sp>
        <p:nvSpPr>
          <p:cNvPr id="9" name="TextBox 8"/>
          <p:cNvSpPr txBox="1"/>
          <p:nvPr/>
        </p:nvSpPr>
        <p:spPr>
          <a:xfrm>
            <a:off x="228600" y="1371600"/>
            <a:ext cx="3962400" cy="4401205"/>
          </a:xfrm>
          <a:prstGeom prst="rect">
            <a:avLst/>
          </a:prstGeom>
          <a:noFill/>
        </p:spPr>
        <p:txBody>
          <a:bodyPr wrap="square" rtlCol="0">
            <a:spAutoFit/>
          </a:bodyPr>
          <a:lstStyle/>
          <a:p>
            <a:r>
              <a:rPr lang="x-none" sz="2000" smtClean="0">
                <a:latin typeface="Arial" panose="020B0604020202020204" pitchFamily="34" charset="0"/>
                <a:ea typeface="Arial Unicode MS" pitchFamily="34" charset="-128"/>
                <a:cs typeface="Arial" panose="020B0604020202020204" pitchFamily="34" charset="0"/>
              </a:rPr>
              <a:t>узорак </a:t>
            </a:r>
            <a:r>
              <a:rPr lang="x-none" sz="2000" dirty="0" smtClean="0">
                <a:latin typeface="Arial" panose="020B0604020202020204" pitchFamily="34" charset="0"/>
                <a:ea typeface="Arial Unicode MS" pitchFamily="34" charset="-128"/>
                <a:cs typeface="Arial" panose="020B0604020202020204" pitchFamily="34" charset="0"/>
              </a:rPr>
              <a:t>се из микрошприца  (~100</a:t>
            </a:r>
            <a:r>
              <a:rPr lang="el-GR" sz="2000" dirty="0" smtClean="0">
                <a:latin typeface="Arial" panose="020B0604020202020204" pitchFamily="34" charset="0"/>
                <a:ea typeface="Arial Unicode MS" pitchFamily="34" charset="-128"/>
                <a:cs typeface="Arial" panose="020B0604020202020204" pitchFamily="34" charset="0"/>
              </a:rPr>
              <a:t>μ</a:t>
            </a:r>
            <a:r>
              <a:rPr lang="x-none" sz="2000" dirty="0" smtClean="0">
                <a:latin typeface="Arial" panose="020B0604020202020204" pitchFamily="34" charset="0"/>
                <a:ea typeface="Arial Unicode MS" pitchFamily="34" charset="-128"/>
                <a:cs typeface="Arial" panose="020B0604020202020204" pitchFamily="34" charset="0"/>
              </a:rPr>
              <a:t>l) уноси у загрејан простор кроз који струји носећи гас. Сплит вентилом регулише се колики део узорка ће проћи у колону. </a:t>
            </a:r>
          </a:p>
          <a:p>
            <a:endParaRPr lang="x-none" sz="2000" dirty="0" smtClean="0">
              <a:latin typeface="Arial" panose="020B0604020202020204" pitchFamily="34" charset="0"/>
              <a:ea typeface="Arial Unicode MS" pitchFamily="34" charset="-128"/>
              <a:cs typeface="Arial" panose="020B0604020202020204" pitchFamily="34" charset="0"/>
            </a:endParaRPr>
          </a:p>
          <a:p>
            <a:r>
              <a:rPr lang="en-US" sz="2000" dirty="0" smtClean="0">
                <a:latin typeface="Arial" panose="020B0604020202020204" pitchFamily="34" charset="0"/>
                <a:ea typeface="Arial Unicode MS" pitchFamily="34" charset="-128"/>
                <a:cs typeface="Arial" panose="020B0604020202020204" pitchFamily="34" charset="0"/>
              </a:rPr>
              <a:t>“</a:t>
            </a:r>
            <a:r>
              <a:rPr lang="x-none" sz="2000" smtClean="0">
                <a:latin typeface="Arial" panose="020B0604020202020204" pitchFamily="34" charset="0"/>
                <a:ea typeface="Arial Unicode MS" pitchFamily="34" charset="-128"/>
                <a:cs typeface="Arial" panose="020B0604020202020204" pitchFamily="34" charset="0"/>
              </a:rPr>
              <a:t>Сплит</a:t>
            </a:r>
            <a:r>
              <a:rPr lang="sr-Cyrl-CS" sz="2000" dirty="0" smtClean="0">
                <a:latin typeface="Arial" panose="020B0604020202020204" pitchFamily="34" charset="0"/>
                <a:ea typeface="Arial Unicode MS" pitchFamily="34" charset="-128"/>
                <a:cs typeface="Arial" panose="020B0604020202020204" pitchFamily="34" charset="0"/>
              </a:rPr>
              <a:t>лес</a:t>
            </a:r>
            <a:r>
              <a:rPr lang="en-US" sz="2000" dirty="0" smtClean="0">
                <a:latin typeface="Arial" panose="020B0604020202020204" pitchFamily="34" charset="0"/>
                <a:ea typeface="Arial Unicode MS" pitchFamily="34" charset="-128"/>
                <a:cs typeface="Arial" panose="020B0604020202020204" pitchFamily="34" charset="0"/>
              </a:rPr>
              <a:t>”</a:t>
            </a:r>
            <a:r>
              <a:rPr lang="x-none" sz="2000" smtClean="0">
                <a:latin typeface="Arial" panose="020B0604020202020204" pitchFamily="34" charset="0"/>
                <a:ea typeface="Arial Unicode MS" pitchFamily="34" charset="-128"/>
                <a:cs typeface="Arial" panose="020B0604020202020204" pitchFamily="34" charset="0"/>
              </a:rPr>
              <a:t> </a:t>
            </a:r>
            <a:r>
              <a:rPr lang="x-none" sz="2000" dirty="0" smtClean="0">
                <a:latin typeface="Arial" panose="020B0604020202020204" pitchFamily="34" charset="0"/>
                <a:ea typeface="Arial Unicode MS" pitchFamily="34" charset="-128"/>
                <a:cs typeface="Arial" panose="020B0604020202020204" pitchFamily="34" charset="0"/>
              </a:rPr>
              <a:t>мод рада је када се сплит </a:t>
            </a:r>
            <a:r>
              <a:rPr lang="x-none" sz="2000" smtClean="0">
                <a:latin typeface="Arial" panose="020B0604020202020204" pitchFamily="34" charset="0"/>
                <a:ea typeface="Arial Unicode MS" pitchFamily="34" charset="-128"/>
                <a:cs typeface="Arial" panose="020B0604020202020204" pitchFamily="34" charset="0"/>
              </a:rPr>
              <a:t>вентил затвори </a:t>
            </a:r>
            <a:r>
              <a:rPr lang="x-none" sz="2000" dirty="0" smtClean="0">
                <a:latin typeface="Arial" panose="020B0604020202020204" pitchFamily="34" charset="0"/>
                <a:ea typeface="Arial Unicode MS" pitchFamily="34" charset="-128"/>
                <a:cs typeface="Arial" panose="020B0604020202020204" pitchFamily="34" charset="0"/>
              </a:rPr>
              <a:t>и тада целокупан узорак из шприца иде у колону (анализе трагова).</a:t>
            </a:r>
            <a:endParaRPr lang="en-US" sz="2000" dirty="0" smtClean="0">
              <a:latin typeface="Arial" panose="020B0604020202020204" pitchFamily="34" charset="0"/>
              <a:ea typeface="Arial Unicode MS" pitchFamily="34" charset="-128"/>
              <a:cs typeface="Arial" panose="020B0604020202020204" pitchFamily="34" charset="0"/>
            </a:endParaRPr>
          </a:p>
          <a:p>
            <a:endParaRPr lang="en-US" sz="2000" dirty="0" smtClean="0">
              <a:latin typeface="Arial" panose="020B0604020202020204" pitchFamily="34" charset="0"/>
              <a:ea typeface="Arial Unicode MS" pitchFamily="34" charset="-128"/>
              <a:cs typeface="Arial" panose="020B0604020202020204" pitchFamily="34" charset="0"/>
            </a:endParaRPr>
          </a:p>
          <a:p>
            <a:r>
              <a:rPr lang="en-US" sz="2000" dirty="0" smtClean="0">
                <a:latin typeface="Arial" panose="020B0604020202020204" pitchFamily="34" charset="0"/>
                <a:ea typeface="Arial Unicode MS" pitchFamily="34" charset="-128"/>
                <a:cs typeface="Arial" panose="020B0604020202020204" pitchFamily="34" charset="0"/>
              </a:rPr>
              <a:t>“</a:t>
            </a:r>
            <a:r>
              <a:rPr lang="x-none" sz="2000" smtClean="0">
                <a:latin typeface="Arial" panose="020B0604020202020204" pitchFamily="34" charset="0"/>
                <a:ea typeface="Arial Unicode MS" pitchFamily="34" charset="-128"/>
                <a:cs typeface="Arial" panose="020B0604020202020204" pitchFamily="34" charset="0"/>
              </a:rPr>
              <a:t>Сплит</a:t>
            </a:r>
            <a:r>
              <a:rPr lang="en-US" sz="2000" dirty="0" smtClean="0">
                <a:latin typeface="Arial" panose="020B0604020202020204" pitchFamily="34" charset="0"/>
                <a:ea typeface="Arial Unicode MS" pitchFamily="34" charset="-128"/>
                <a:cs typeface="Arial" panose="020B0604020202020204" pitchFamily="34" charset="0"/>
              </a:rPr>
              <a:t>”</a:t>
            </a:r>
            <a:r>
              <a:rPr lang="x-none" sz="2000" smtClean="0">
                <a:latin typeface="Arial" panose="020B0604020202020204" pitchFamily="34" charset="0"/>
                <a:ea typeface="Arial Unicode MS" pitchFamily="34" charset="-128"/>
                <a:cs typeface="Arial" panose="020B0604020202020204" pitchFamily="34" charset="0"/>
              </a:rPr>
              <a:t> </a:t>
            </a:r>
            <a:r>
              <a:rPr lang="x-none" sz="2000" dirty="0" smtClean="0">
                <a:latin typeface="Arial" panose="020B0604020202020204" pitchFamily="34" charset="0"/>
                <a:ea typeface="Arial Unicode MS" pitchFamily="34" charset="-128"/>
                <a:cs typeface="Arial" panose="020B0604020202020204" pitchFamily="34" charset="0"/>
              </a:rPr>
              <a:t>мод рада погодан је за концентроване узорке.</a:t>
            </a:r>
          </a:p>
        </p:txBody>
      </p:sp>
      <p:sp>
        <p:nvSpPr>
          <p:cNvPr id="10" name="TextBox 9"/>
          <p:cNvSpPr txBox="1"/>
          <p:nvPr/>
        </p:nvSpPr>
        <p:spPr>
          <a:xfrm>
            <a:off x="228600" y="5687417"/>
            <a:ext cx="8305800" cy="1015663"/>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Мана: дискриминише компоненте узорка према тачкама кључања, губе се лако испарљиве, дискриминација од загрејане игле: оно што улази у колону није добар репрезент узорка</a:t>
            </a:r>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05200" y="275844"/>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5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4724400" y="2743200"/>
            <a:ext cx="4114800" cy="3581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457200" y="30480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Инјектори</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12</a:t>
            </a:fld>
            <a:endParaRPr lang="en-US" dirty="0"/>
          </a:p>
        </p:txBody>
      </p:sp>
      <p:grpSp>
        <p:nvGrpSpPr>
          <p:cNvPr id="16" name="Group 15"/>
          <p:cNvGrpSpPr/>
          <p:nvPr/>
        </p:nvGrpSpPr>
        <p:grpSpPr>
          <a:xfrm>
            <a:off x="228600" y="1143000"/>
            <a:ext cx="4343400" cy="3886200"/>
            <a:chOff x="228600" y="1295400"/>
            <a:chExt cx="4343400" cy="3886200"/>
          </a:xfrm>
        </p:grpSpPr>
        <p:sp>
          <p:nvSpPr>
            <p:cNvPr id="13" name="Rectangle 12"/>
            <p:cNvSpPr/>
            <p:nvPr/>
          </p:nvSpPr>
          <p:spPr>
            <a:xfrm>
              <a:off x="228600" y="1295400"/>
              <a:ext cx="4191000" cy="38862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8" name="TextBox 7"/>
            <p:cNvSpPr txBox="1"/>
            <p:nvPr/>
          </p:nvSpPr>
          <p:spPr>
            <a:xfrm>
              <a:off x="533400" y="1295400"/>
              <a:ext cx="4038600" cy="461665"/>
            </a:xfrm>
            <a:prstGeom prst="rect">
              <a:avLst/>
            </a:prstGeom>
            <a:noFill/>
          </p:spPr>
          <p:txBody>
            <a:bodyPr wrap="square" rtlCol="0">
              <a:spAutoFit/>
            </a:bodyPr>
            <a:lstStyle/>
            <a:p>
              <a:r>
                <a:rPr lang="en-US" sz="2400" dirty="0" smtClean="0">
                  <a:latin typeface="Arial" panose="020B0604020202020204" pitchFamily="34" charset="0"/>
                  <a:ea typeface="Arial Unicode MS" pitchFamily="34" charset="-128"/>
                  <a:cs typeface="Arial" panose="020B0604020202020204" pitchFamily="34" charset="0"/>
                </a:rPr>
                <a:t>“</a:t>
              </a:r>
              <a:r>
                <a:rPr lang="x-none" sz="2400" dirty="0" smtClean="0">
                  <a:latin typeface="Arial" panose="020B0604020202020204" pitchFamily="34" charset="0"/>
                  <a:ea typeface="Arial Unicode MS" pitchFamily="34" charset="-128"/>
                  <a:cs typeface="Arial" panose="020B0604020202020204" pitchFamily="34" charset="0"/>
                </a:rPr>
                <a:t>PTV</a:t>
              </a:r>
              <a:r>
                <a:rPr lang="en-US" sz="2400" dirty="0" smtClean="0">
                  <a:latin typeface="Arial" panose="020B0604020202020204" pitchFamily="34" charset="0"/>
                  <a:ea typeface="Arial Unicode MS" pitchFamily="34" charset="-128"/>
                  <a:cs typeface="Arial" panose="020B0604020202020204" pitchFamily="34" charset="0"/>
                </a:rPr>
                <a:t>” </a:t>
              </a:r>
              <a:r>
                <a:rPr lang="x-none" sz="2400" dirty="0" smtClean="0">
                  <a:latin typeface="Arial" panose="020B0604020202020204" pitchFamily="34" charset="0"/>
                  <a:ea typeface="Arial Unicode MS" pitchFamily="34" charset="-128"/>
                  <a:cs typeface="Arial" panose="020B0604020202020204" pitchFamily="34" charset="0"/>
                </a:rPr>
                <a:t>инјектор: </a:t>
              </a:r>
              <a:endParaRPr lang="en-US" sz="2400" dirty="0" smtClean="0">
                <a:latin typeface="Arial" panose="020B0604020202020204" pitchFamily="34" charset="0"/>
                <a:ea typeface="Arial Unicode MS" pitchFamily="34" charset="-128"/>
                <a:cs typeface="Arial" panose="020B0604020202020204" pitchFamily="34" charset="0"/>
              </a:endParaRPr>
            </a:p>
          </p:txBody>
        </p:sp>
        <p:sp>
          <p:nvSpPr>
            <p:cNvPr id="9" name="TextBox 8"/>
            <p:cNvSpPr txBox="1"/>
            <p:nvPr/>
          </p:nvSpPr>
          <p:spPr>
            <a:xfrm>
              <a:off x="304800" y="1828800"/>
              <a:ext cx="4114800" cy="3170099"/>
            </a:xfrm>
            <a:prstGeom prst="rect">
              <a:avLst/>
            </a:prstGeom>
            <a:noFill/>
          </p:spPr>
          <p:txBody>
            <a:bodyPr wrap="square" rtlCol="0">
              <a:spAutoFit/>
            </a:bodyPr>
            <a:lstStyle/>
            <a:p>
              <a:r>
                <a:rPr lang="en-US" sz="2000" i="1" dirty="0" smtClean="0">
                  <a:latin typeface="Arial" panose="020B0604020202020204" pitchFamily="34" charset="0"/>
                  <a:ea typeface="Arial Unicode MS" pitchFamily="34" charset="-128"/>
                  <a:cs typeface="Arial" panose="020B0604020202020204" pitchFamily="34" charset="0"/>
                </a:rPr>
                <a:t>Programmed Temperature </a:t>
              </a:r>
              <a:r>
                <a:rPr lang="en-US" sz="2000" i="1" dirty="0" err="1" smtClean="0">
                  <a:latin typeface="Arial" panose="020B0604020202020204" pitchFamily="34" charset="0"/>
                  <a:ea typeface="Arial Unicode MS" pitchFamily="34" charset="-128"/>
                  <a:cs typeface="Arial" panose="020B0604020202020204" pitchFamily="34" charset="0"/>
                </a:rPr>
                <a:t>Vaporising</a:t>
              </a:r>
              <a:endParaRPr lang="x-none" sz="2000" i="1" dirty="0" smtClean="0">
                <a:latin typeface="Arial" panose="020B0604020202020204" pitchFamily="34" charset="0"/>
                <a:ea typeface="Arial Unicode MS" pitchFamily="34" charset="-128"/>
                <a:cs typeface="Arial" panose="020B0604020202020204" pitchFamily="34" charset="0"/>
              </a:endParaRPr>
            </a:p>
            <a:p>
              <a:endParaRPr lang="x-none" sz="2000" dirty="0" smtClean="0">
                <a:latin typeface="Arial" panose="020B0604020202020204" pitchFamily="34" charset="0"/>
                <a:ea typeface="Arial Unicode MS" pitchFamily="34" charset="-128"/>
                <a:cs typeface="Arial" panose="020B0604020202020204" pitchFamily="34" charset="0"/>
              </a:endParaRPr>
            </a:p>
            <a:p>
              <a:r>
                <a:rPr lang="x-none" sz="2000" dirty="0" smtClean="0">
                  <a:latin typeface="Arial" panose="020B0604020202020204" pitchFamily="34" charset="0"/>
                  <a:ea typeface="Arial Unicode MS" pitchFamily="34" charset="-128"/>
                  <a:cs typeface="Arial" panose="020B0604020202020204" pitchFamily="34" charset="0"/>
                </a:rPr>
                <a:t>Сличне конструкције као S/SL,</a:t>
              </a:r>
            </a:p>
            <a:p>
              <a:r>
                <a:rPr lang="x-none" sz="2000" dirty="0" smtClean="0">
                  <a:latin typeface="Arial" panose="020B0604020202020204" pitchFamily="34" charset="0"/>
                  <a:ea typeface="Arial Unicode MS" pitchFamily="34" charset="-128"/>
                  <a:cs typeface="Arial" panose="020B0604020202020204" pitchFamily="34" charset="0"/>
                </a:rPr>
                <a:t>Али му је блок најпре хладан, игла је хладна и узорак остаје течан кад се унесе у лајнер. Онда се програмирано греје да би све компоненте испариле са много мањом дискриминацијом.  </a:t>
              </a:r>
            </a:p>
          </p:txBody>
        </p:sp>
      </p:grpSp>
      <p:sp>
        <p:nvSpPr>
          <p:cNvPr id="11" name="Rectangle 10"/>
          <p:cNvSpPr/>
          <p:nvPr/>
        </p:nvSpPr>
        <p:spPr>
          <a:xfrm>
            <a:off x="5105400" y="2743200"/>
            <a:ext cx="3395481" cy="461665"/>
          </a:xfrm>
          <a:prstGeom prst="rect">
            <a:avLst/>
          </a:prstGeom>
        </p:spPr>
        <p:txBody>
          <a:bodyPr wrap="none">
            <a:spAutoFit/>
          </a:bodyPr>
          <a:lstStyle/>
          <a:p>
            <a:r>
              <a:rPr lang="x-none" sz="2400" dirty="0" smtClean="0">
                <a:latin typeface="Arial" panose="020B0604020202020204" pitchFamily="34" charset="0"/>
                <a:ea typeface="Arial Unicode MS" pitchFamily="34" charset="-128"/>
                <a:cs typeface="Arial" panose="020B0604020202020204" pitchFamily="34" charset="0"/>
              </a:rPr>
              <a:t>Директно инјектовање</a:t>
            </a:r>
            <a:endParaRPr lang="en-US" sz="2400" dirty="0">
              <a:latin typeface="Arial" panose="020B0604020202020204" pitchFamily="34" charset="0"/>
              <a:ea typeface="Arial Unicode MS" pitchFamily="34" charset="-128"/>
              <a:cs typeface="Arial" panose="020B0604020202020204" pitchFamily="34" charset="0"/>
            </a:endParaRPr>
          </a:p>
        </p:txBody>
      </p:sp>
      <p:sp>
        <p:nvSpPr>
          <p:cNvPr id="12" name="Rectangle 11"/>
          <p:cNvSpPr/>
          <p:nvPr/>
        </p:nvSpPr>
        <p:spPr>
          <a:xfrm>
            <a:off x="5867400" y="3048000"/>
            <a:ext cx="2041777" cy="400110"/>
          </a:xfrm>
          <a:prstGeom prst="rect">
            <a:avLst/>
          </a:prstGeom>
        </p:spPr>
        <p:txBody>
          <a:bodyPr wrap="none">
            <a:spAutoFit/>
          </a:bodyPr>
          <a:lstStyle/>
          <a:p>
            <a:r>
              <a:rPr lang="en-US" sz="2000" i="1" dirty="0" smtClean="0">
                <a:latin typeface="Arial Unicode MS" pitchFamily="34" charset="-128"/>
                <a:ea typeface="Arial Unicode MS" pitchFamily="34" charset="-128"/>
                <a:cs typeface="Arial Unicode MS" pitchFamily="34" charset="-128"/>
              </a:rPr>
              <a:t>On-column inlet</a:t>
            </a:r>
            <a:endParaRPr lang="en-US" sz="2000" i="1" dirty="0">
              <a:latin typeface="Arial Unicode MS" pitchFamily="34" charset="-128"/>
              <a:ea typeface="Arial Unicode MS" pitchFamily="34" charset="-128"/>
              <a:cs typeface="Arial Unicode MS" pitchFamily="34" charset="-128"/>
            </a:endParaRPr>
          </a:p>
        </p:txBody>
      </p:sp>
      <p:sp>
        <p:nvSpPr>
          <p:cNvPr id="17" name="TextBox 16"/>
          <p:cNvSpPr txBox="1"/>
          <p:nvPr/>
        </p:nvSpPr>
        <p:spPr>
          <a:xfrm>
            <a:off x="4800600" y="3352800"/>
            <a:ext cx="3962400" cy="2862322"/>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Узорак се у течном стању, без загревања и при прекиду струје носећег гаса уноси директно у колону. Тек након уноса греје се колона и компоненте испаравају. Погодан за термички нестабилне компоненте узорка, које би S/SL разградио.</a:t>
            </a:r>
          </a:p>
        </p:txBody>
      </p:sp>
      <p:pic>
        <p:nvPicPr>
          <p:cNvPr id="19" name="Picture 18" descr="oncolumn.jpg"/>
          <p:cNvPicPr>
            <a:picLocks noChangeAspect="1"/>
          </p:cNvPicPr>
          <p:nvPr/>
        </p:nvPicPr>
        <p:blipFill>
          <a:blip r:embed="rId3"/>
          <a:stretch>
            <a:fillRect/>
          </a:stretch>
        </p:blipFill>
        <p:spPr>
          <a:xfrm>
            <a:off x="5410200" y="0"/>
            <a:ext cx="3021371" cy="2667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953000" y="914400"/>
            <a:ext cx="2590800" cy="533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95400" y="914400"/>
            <a:ext cx="2590800" cy="533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457200" y="304800"/>
            <a:ext cx="8229600" cy="551688"/>
          </a:xfrm>
        </p:spPr>
        <p:txBody>
          <a:bodyPr>
            <a:normAutofit/>
          </a:bodyPr>
          <a:lstStyle/>
          <a:p>
            <a:r>
              <a:rPr lang="en-US" sz="3200" dirty="0" err="1" smtClean="0">
                <a:solidFill>
                  <a:schemeClr val="tx1"/>
                </a:solidFill>
                <a:latin typeface="Arial" panose="020B0604020202020204" pitchFamily="34" charset="0"/>
                <a:ea typeface="Arial Unicode MS" pitchFamily="34" charset="-128"/>
                <a:cs typeface="Arial" panose="020B0604020202020204" pitchFamily="34" charset="0"/>
              </a:rPr>
              <a:t>Ko</a:t>
            </a:r>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лоне</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13</a:t>
            </a:fld>
            <a:endParaRPr lang="en-US" dirty="0"/>
          </a:p>
        </p:txBody>
      </p:sp>
      <p:sp>
        <p:nvSpPr>
          <p:cNvPr id="8" name="TextBox 7"/>
          <p:cNvSpPr txBox="1"/>
          <p:nvPr/>
        </p:nvSpPr>
        <p:spPr>
          <a:xfrm>
            <a:off x="1371600" y="990600"/>
            <a:ext cx="25908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Пуњене</a:t>
            </a:r>
            <a:r>
              <a:rPr lang="x-none" sz="2000" dirty="0" smtClean="0">
                <a:latin typeface="Arial Unicode MS" pitchFamily="34" charset="-128"/>
                <a:ea typeface="Arial Unicode MS" pitchFamily="34" charset="-128"/>
                <a:cs typeface="Arial Unicode MS" pitchFamily="34" charset="-128"/>
              </a:rPr>
              <a:t> (</a:t>
            </a:r>
            <a:r>
              <a:rPr lang="x-none" sz="2000" dirty="0" smtClean="0">
                <a:latin typeface="Arial" panose="020B0604020202020204" pitchFamily="34" charset="0"/>
                <a:ea typeface="Arial Unicode MS" pitchFamily="34" charset="-128"/>
                <a:cs typeface="Arial" panose="020B0604020202020204" pitchFamily="34" charset="0"/>
              </a:rPr>
              <a:t>паковане</a:t>
            </a:r>
            <a:r>
              <a:rPr lang="x-none" sz="2000" dirty="0" smtClean="0">
                <a:latin typeface="Arial Unicode MS" pitchFamily="34" charset="-128"/>
                <a:ea typeface="Arial Unicode MS" pitchFamily="34" charset="-128"/>
                <a:cs typeface="Arial Unicode MS" pitchFamily="34" charset="-128"/>
              </a:rPr>
              <a:t>) </a:t>
            </a:r>
          </a:p>
        </p:txBody>
      </p:sp>
      <p:sp>
        <p:nvSpPr>
          <p:cNvPr id="9" name="TextBox 8"/>
          <p:cNvSpPr txBox="1"/>
          <p:nvPr/>
        </p:nvSpPr>
        <p:spPr>
          <a:xfrm>
            <a:off x="381000" y="1566208"/>
            <a:ext cx="3810000" cy="1323439"/>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Колона је равномерно испуњена ситним честицама непокретне фазе по целој својој запремини.</a:t>
            </a:r>
          </a:p>
        </p:txBody>
      </p:sp>
      <p:sp>
        <p:nvSpPr>
          <p:cNvPr id="15" name="TextBox 14"/>
          <p:cNvSpPr txBox="1"/>
          <p:nvPr/>
        </p:nvSpPr>
        <p:spPr>
          <a:xfrm>
            <a:off x="5562600" y="990600"/>
            <a:ext cx="15240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Капиларне</a:t>
            </a:r>
          </a:p>
        </p:txBody>
      </p:sp>
      <p:sp>
        <p:nvSpPr>
          <p:cNvPr id="17" name="TextBox 16"/>
          <p:cNvSpPr txBox="1"/>
          <p:nvPr/>
        </p:nvSpPr>
        <p:spPr>
          <a:xfrm>
            <a:off x="4648200" y="1572161"/>
            <a:ext cx="3810000" cy="1323439"/>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Непокретна фаза налази се само на унутрашњим зидовима колоне у танком слоју.</a:t>
            </a:r>
          </a:p>
        </p:txBody>
      </p:sp>
      <p:pic>
        <p:nvPicPr>
          <p:cNvPr id="18" name="Picture 17" descr="kolona2 kapilarna.jpg"/>
          <p:cNvPicPr>
            <a:picLocks noChangeAspect="1"/>
          </p:cNvPicPr>
          <p:nvPr/>
        </p:nvPicPr>
        <p:blipFill>
          <a:blip r:embed="rId3"/>
          <a:stretch>
            <a:fillRect/>
          </a:stretch>
        </p:blipFill>
        <p:spPr>
          <a:xfrm>
            <a:off x="5638800" y="2895600"/>
            <a:ext cx="1219200" cy="1203158"/>
          </a:xfrm>
          <a:prstGeom prst="rect">
            <a:avLst/>
          </a:prstGeom>
        </p:spPr>
      </p:pic>
      <p:pic>
        <p:nvPicPr>
          <p:cNvPr id="19" name="Picture 18" descr="kolona2 pakovana.jpg"/>
          <p:cNvPicPr>
            <a:picLocks noChangeAspect="1"/>
          </p:cNvPicPr>
          <p:nvPr/>
        </p:nvPicPr>
        <p:blipFill>
          <a:blip r:embed="rId4"/>
          <a:stretch>
            <a:fillRect/>
          </a:stretch>
        </p:blipFill>
        <p:spPr>
          <a:xfrm>
            <a:off x="1600200" y="2895600"/>
            <a:ext cx="1143000" cy="1207394"/>
          </a:xfrm>
          <a:prstGeom prst="rect">
            <a:avLst/>
          </a:prstGeom>
        </p:spPr>
      </p:pic>
      <p:pic>
        <p:nvPicPr>
          <p:cNvPr id="20" name="Picture 19" descr="kolona kapilarna.jpg"/>
          <p:cNvPicPr>
            <a:picLocks noChangeAspect="1"/>
          </p:cNvPicPr>
          <p:nvPr/>
        </p:nvPicPr>
        <p:blipFill>
          <a:blip r:embed="rId5"/>
          <a:stretch>
            <a:fillRect/>
          </a:stretch>
        </p:blipFill>
        <p:spPr>
          <a:xfrm>
            <a:off x="5029200" y="4191000"/>
            <a:ext cx="2362200" cy="2444154"/>
          </a:xfrm>
          <a:prstGeom prst="rect">
            <a:avLst/>
          </a:prstGeom>
        </p:spPr>
      </p:pic>
      <p:pic>
        <p:nvPicPr>
          <p:cNvPr id="21" name="Picture 20" descr="kolona pakovana.jpg"/>
          <p:cNvPicPr>
            <a:picLocks noChangeAspect="1"/>
          </p:cNvPicPr>
          <p:nvPr/>
        </p:nvPicPr>
        <p:blipFill>
          <a:blip r:embed="rId6" cstate="print"/>
          <a:stretch>
            <a:fillRect/>
          </a:stretch>
        </p:blipFill>
        <p:spPr>
          <a:xfrm>
            <a:off x="1295400" y="4128030"/>
            <a:ext cx="1752600" cy="2495021"/>
          </a:xfrm>
          <a:prstGeom prst="rect">
            <a:avLst/>
          </a:prstGeom>
        </p:spPr>
      </p:pic>
      <p:sp>
        <p:nvSpPr>
          <p:cNvPr id="22" name="TextBox 21"/>
          <p:cNvSpPr txBox="1"/>
          <p:nvPr/>
        </p:nvSpPr>
        <p:spPr>
          <a:xfrm>
            <a:off x="3124200" y="3200400"/>
            <a:ext cx="22860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Попречни пресек</a:t>
            </a:r>
          </a:p>
        </p:txBody>
      </p:sp>
      <p:sp>
        <p:nvSpPr>
          <p:cNvPr id="23" name="TextBox 22"/>
          <p:cNvSpPr txBox="1"/>
          <p:nvPr/>
        </p:nvSpPr>
        <p:spPr>
          <a:xfrm>
            <a:off x="3505200" y="4953000"/>
            <a:ext cx="10668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изглед</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953000" y="914400"/>
            <a:ext cx="2590800" cy="533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95400" y="914400"/>
            <a:ext cx="2590800" cy="533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457200" y="304800"/>
            <a:ext cx="8229600" cy="551688"/>
          </a:xfrm>
        </p:spPr>
        <p:txBody>
          <a:bodyPr>
            <a:normAutofit/>
          </a:bodyPr>
          <a:lstStyle/>
          <a:p>
            <a:r>
              <a:rPr lang="en-US" sz="3200" dirty="0" err="1" smtClean="0">
                <a:solidFill>
                  <a:schemeClr val="tx1"/>
                </a:solidFill>
                <a:latin typeface="Arial" panose="020B0604020202020204" pitchFamily="34" charset="0"/>
                <a:ea typeface="Arial Unicode MS" pitchFamily="34" charset="-128"/>
                <a:cs typeface="Arial" panose="020B0604020202020204" pitchFamily="34" charset="0"/>
              </a:rPr>
              <a:t>Ko</a:t>
            </a:r>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лоне</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14</a:t>
            </a:fld>
            <a:endParaRPr lang="en-US" dirty="0"/>
          </a:p>
        </p:txBody>
      </p:sp>
      <p:sp>
        <p:nvSpPr>
          <p:cNvPr id="8" name="TextBox 7"/>
          <p:cNvSpPr txBox="1"/>
          <p:nvPr/>
        </p:nvSpPr>
        <p:spPr>
          <a:xfrm>
            <a:off x="1371600" y="990600"/>
            <a:ext cx="25908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Пуњене (паковане) </a:t>
            </a:r>
          </a:p>
        </p:txBody>
      </p:sp>
      <p:sp>
        <p:nvSpPr>
          <p:cNvPr id="9" name="TextBox 8"/>
          <p:cNvSpPr txBox="1"/>
          <p:nvPr/>
        </p:nvSpPr>
        <p:spPr>
          <a:xfrm>
            <a:off x="533400" y="1566209"/>
            <a:ext cx="3810000" cy="4708981"/>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Унутрашњи пречник: </a:t>
            </a:r>
            <a:r>
              <a:rPr lang="en-US" sz="2000" dirty="0" smtClean="0">
                <a:latin typeface="Arial" panose="020B0604020202020204" pitchFamily="34" charset="0"/>
                <a:ea typeface="Arial Unicode MS" pitchFamily="34" charset="-128"/>
                <a:cs typeface="Arial" panose="020B0604020202020204" pitchFamily="34" charset="0"/>
              </a:rPr>
              <a:t>&gt; 2 </a:t>
            </a:r>
            <a:r>
              <a:rPr lang="x-none" sz="2000" dirty="0" smtClean="0">
                <a:latin typeface="Arial" panose="020B0604020202020204" pitchFamily="34" charset="0"/>
                <a:ea typeface="Arial Unicode MS" pitchFamily="34" charset="-128"/>
                <a:cs typeface="Arial" panose="020B0604020202020204" pitchFamily="34" charset="0"/>
              </a:rPr>
              <a:t>mm.</a:t>
            </a:r>
            <a:endParaRPr lang="en-US" sz="2000" dirty="0" smtClean="0">
              <a:latin typeface="Arial" panose="020B0604020202020204" pitchFamily="34" charset="0"/>
              <a:ea typeface="Arial Unicode MS" pitchFamily="34" charset="-128"/>
              <a:cs typeface="Arial" panose="020B0604020202020204" pitchFamily="34" charset="0"/>
            </a:endParaRPr>
          </a:p>
          <a:p>
            <a:endParaRPr lang="en-US" sz="2000" dirty="0" smtClean="0">
              <a:latin typeface="Arial" panose="020B0604020202020204" pitchFamily="34" charset="0"/>
              <a:ea typeface="Arial Unicode MS" pitchFamily="34" charset="-128"/>
              <a:cs typeface="Arial" panose="020B0604020202020204" pitchFamily="34" charset="0"/>
            </a:endParaRPr>
          </a:p>
          <a:p>
            <a:r>
              <a:rPr lang="x-none" sz="2000" dirty="0" smtClean="0">
                <a:latin typeface="Arial" panose="020B0604020202020204" pitchFamily="34" charset="0"/>
                <a:ea typeface="Arial Unicode MS" pitchFamily="34" charset="-128"/>
                <a:cs typeface="Arial" panose="020B0604020202020204" pitchFamily="34" charset="0"/>
              </a:rPr>
              <a:t>Дужина: неколико метара.</a:t>
            </a:r>
          </a:p>
          <a:p>
            <a:endParaRPr lang="x-none" sz="2000" dirty="0" smtClean="0">
              <a:latin typeface="Arial" panose="020B0604020202020204" pitchFamily="34" charset="0"/>
              <a:ea typeface="Arial Unicode MS" pitchFamily="34" charset="-128"/>
              <a:cs typeface="Arial" panose="020B0604020202020204" pitchFamily="34" charset="0"/>
            </a:endParaRPr>
          </a:p>
          <a:p>
            <a:r>
              <a:rPr lang="x-none" sz="2000" dirty="0" smtClean="0">
                <a:latin typeface="Arial" panose="020B0604020202020204" pitchFamily="34" charset="0"/>
                <a:ea typeface="Arial Unicode MS" pitchFamily="34" charset="-128"/>
                <a:cs typeface="Arial" panose="020B0604020202020204" pitchFamily="34" charset="0"/>
              </a:rPr>
              <a:t>Материјал: челик или стакло.</a:t>
            </a:r>
          </a:p>
          <a:p>
            <a:endParaRPr lang="x-none" sz="2000" dirty="0" smtClean="0">
              <a:latin typeface="Arial" panose="020B0604020202020204" pitchFamily="34" charset="0"/>
              <a:ea typeface="Arial Unicode MS" pitchFamily="34" charset="-128"/>
              <a:cs typeface="Arial" panose="020B0604020202020204" pitchFamily="34" charset="0"/>
            </a:endParaRPr>
          </a:p>
          <a:p>
            <a:r>
              <a:rPr lang="x-none" sz="2000" dirty="0" smtClean="0">
                <a:latin typeface="Arial" panose="020B0604020202020204" pitchFamily="34" charset="0"/>
                <a:ea typeface="Arial Unicode MS" pitchFamily="34" charset="-128"/>
                <a:cs typeface="Arial" panose="020B0604020202020204" pitchFamily="34" charset="0"/>
              </a:rPr>
              <a:t>Већи капацитет, више узорка</a:t>
            </a:r>
            <a:r>
              <a:rPr lang="en-US" sz="2000" dirty="0" smtClean="0">
                <a:latin typeface="Arial" panose="020B0604020202020204" pitchFamily="34" charset="0"/>
                <a:ea typeface="Arial Unicode MS" pitchFamily="34" charset="-128"/>
                <a:cs typeface="Arial" panose="020B0604020202020204" pitchFamily="34" charset="0"/>
              </a:rPr>
              <a:t>.</a:t>
            </a:r>
          </a:p>
          <a:p>
            <a:endParaRPr lang="en-US" sz="2000" dirty="0" smtClean="0">
              <a:latin typeface="Arial" panose="020B0604020202020204" pitchFamily="34" charset="0"/>
              <a:ea typeface="Arial Unicode MS" pitchFamily="34" charset="-128"/>
              <a:cs typeface="Arial" panose="020B0604020202020204" pitchFamily="34" charset="0"/>
            </a:endParaRPr>
          </a:p>
          <a:p>
            <a:r>
              <a:rPr lang="en-US" sz="2000" dirty="0" smtClean="0">
                <a:latin typeface="Arial" panose="020B0604020202020204" pitchFamily="34" charset="0"/>
                <a:ea typeface="Arial Unicode MS" pitchFamily="34" charset="-128"/>
                <a:cs typeface="Arial" panose="020B0604020202020204" pitchFamily="34" charset="0"/>
              </a:rPr>
              <a:t>M</a:t>
            </a:r>
            <a:r>
              <a:rPr lang="x-none" sz="2000" dirty="0" smtClean="0">
                <a:latin typeface="Arial" panose="020B0604020202020204" pitchFamily="34" charset="0"/>
                <a:ea typeface="Arial Unicode MS" pitchFamily="34" charset="-128"/>
                <a:cs typeface="Arial" panose="020B0604020202020204" pitchFamily="34" charset="0"/>
              </a:rPr>
              <a:t>ање теоријских подова, нижа ефикасност</a:t>
            </a:r>
            <a:r>
              <a:rPr lang="en-US" sz="2000" dirty="0" smtClean="0">
                <a:latin typeface="Arial" panose="020B0604020202020204" pitchFamily="34" charset="0"/>
                <a:ea typeface="Arial Unicode MS" pitchFamily="34" charset="-128"/>
                <a:cs typeface="Arial" panose="020B0604020202020204" pitchFamily="34" charset="0"/>
              </a:rPr>
              <a:t>.</a:t>
            </a:r>
          </a:p>
          <a:p>
            <a:endParaRPr lang="en-US" sz="2000" dirty="0" smtClean="0">
              <a:latin typeface="Arial" panose="020B0604020202020204" pitchFamily="34" charset="0"/>
              <a:ea typeface="Arial Unicode MS" pitchFamily="34" charset="-128"/>
              <a:cs typeface="Arial" panose="020B0604020202020204" pitchFamily="34" charset="0"/>
            </a:endParaRPr>
          </a:p>
          <a:p>
            <a:r>
              <a:rPr lang="x-none" sz="2000" dirty="0" smtClean="0">
                <a:latin typeface="Arial" panose="020B0604020202020204" pitchFamily="34" charset="0"/>
                <a:ea typeface="Arial Unicode MS" pitchFamily="34" charset="-128"/>
                <a:cs typeface="Arial" panose="020B0604020202020204" pitchFamily="34" charset="0"/>
              </a:rPr>
              <a:t>Намењене углавном за препаративну ГХ.</a:t>
            </a:r>
          </a:p>
          <a:p>
            <a:endParaRPr lang="x-none" sz="2000" dirty="0" smtClean="0">
              <a:latin typeface="Arial" panose="020B0604020202020204" pitchFamily="34" charset="0"/>
              <a:ea typeface="Arial Unicode MS" pitchFamily="34" charset="-128"/>
              <a:cs typeface="Arial" panose="020B0604020202020204" pitchFamily="34" charset="0"/>
            </a:endParaRPr>
          </a:p>
          <a:p>
            <a:endParaRPr lang="x-none" sz="2000" dirty="0" smtClean="0">
              <a:latin typeface="Arial" panose="020B0604020202020204" pitchFamily="34" charset="0"/>
              <a:ea typeface="Arial Unicode MS" pitchFamily="34" charset="-128"/>
              <a:cs typeface="Arial" panose="020B0604020202020204" pitchFamily="34" charset="0"/>
            </a:endParaRPr>
          </a:p>
        </p:txBody>
      </p:sp>
      <p:sp>
        <p:nvSpPr>
          <p:cNvPr id="15" name="TextBox 14"/>
          <p:cNvSpPr txBox="1"/>
          <p:nvPr/>
        </p:nvSpPr>
        <p:spPr>
          <a:xfrm>
            <a:off x="5562600" y="990600"/>
            <a:ext cx="15240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Капиларне</a:t>
            </a:r>
          </a:p>
        </p:txBody>
      </p:sp>
      <p:sp>
        <p:nvSpPr>
          <p:cNvPr id="24" name="TextBox 23"/>
          <p:cNvSpPr txBox="1"/>
          <p:nvPr/>
        </p:nvSpPr>
        <p:spPr>
          <a:xfrm>
            <a:off x="4572000" y="1581090"/>
            <a:ext cx="4038600" cy="4401205"/>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Унутрашњи пречник: </a:t>
            </a:r>
            <a:r>
              <a:rPr lang="en-US" sz="2000" dirty="0" smtClean="0">
                <a:latin typeface="Arial" panose="020B0604020202020204" pitchFamily="34" charset="0"/>
                <a:ea typeface="Arial Unicode MS" pitchFamily="34" charset="-128"/>
                <a:cs typeface="Arial" panose="020B0604020202020204" pitchFamily="34" charset="0"/>
              </a:rPr>
              <a:t>&lt; 1 </a:t>
            </a:r>
            <a:r>
              <a:rPr lang="x-none" sz="2000" dirty="0" smtClean="0">
                <a:latin typeface="Arial" panose="020B0604020202020204" pitchFamily="34" charset="0"/>
                <a:ea typeface="Arial Unicode MS" pitchFamily="34" charset="-128"/>
                <a:cs typeface="Arial" panose="020B0604020202020204" pitchFamily="34" charset="0"/>
              </a:rPr>
              <a:t>mm.</a:t>
            </a:r>
          </a:p>
          <a:p>
            <a:endParaRPr lang="x-none" sz="2000" dirty="0" smtClean="0">
              <a:latin typeface="Arial" panose="020B0604020202020204" pitchFamily="34" charset="0"/>
              <a:ea typeface="Arial Unicode MS" pitchFamily="34" charset="-128"/>
              <a:cs typeface="Arial" panose="020B0604020202020204" pitchFamily="34" charset="0"/>
            </a:endParaRPr>
          </a:p>
          <a:p>
            <a:r>
              <a:rPr lang="x-none" sz="2000" dirty="0" smtClean="0">
                <a:latin typeface="Arial" panose="020B0604020202020204" pitchFamily="34" charset="0"/>
                <a:ea typeface="Arial Unicode MS" pitchFamily="34" charset="-128"/>
                <a:cs typeface="Arial" panose="020B0604020202020204" pitchFamily="34" charset="0"/>
              </a:rPr>
              <a:t>Дужина: 10-100 m.</a:t>
            </a:r>
          </a:p>
          <a:p>
            <a:endParaRPr lang="x-none" sz="2000" dirty="0" smtClean="0">
              <a:latin typeface="Arial" panose="020B0604020202020204" pitchFamily="34" charset="0"/>
              <a:ea typeface="Arial Unicode MS" pitchFamily="34" charset="-128"/>
              <a:cs typeface="Arial" panose="020B0604020202020204" pitchFamily="34" charset="0"/>
            </a:endParaRPr>
          </a:p>
          <a:p>
            <a:r>
              <a:rPr lang="x-none" sz="2000" dirty="0" smtClean="0">
                <a:latin typeface="Arial" panose="020B0604020202020204" pitchFamily="34" charset="0"/>
                <a:ea typeface="Arial Unicode MS" pitchFamily="34" charset="-128"/>
                <a:cs typeface="Arial" panose="020B0604020202020204" pitchFamily="34" charset="0"/>
              </a:rPr>
              <a:t>Материјал: стакло са ојачањем.</a:t>
            </a:r>
          </a:p>
          <a:p>
            <a:endParaRPr lang="x-none" sz="2000" dirty="0" smtClean="0">
              <a:latin typeface="Arial" panose="020B0604020202020204" pitchFamily="34" charset="0"/>
              <a:ea typeface="Arial Unicode MS" pitchFamily="34" charset="-128"/>
              <a:cs typeface="Arial" panose="020B0604020202020204" pitchFamily="34" charset="0"/>
            </a:endParaRPr>
          </a:p>
          <a:p>
            <a:r>
              <a:rPr lang="x-none" sz="2000" dirty="0" smtClean="0">
                <a:latin typeface="Arial" panose="020B0604020202020204" pitchFamily="34" charset="0"/>
                <a:ea typeface="Arial Unicode MS" pitchFamily="34" charset="-128"/>
                <a:cs typeface="Arial" panose="020B0604020202020204" pitchFamily="34" charset="0"/>
              </a:rPr>
              <a:t>Мали капацитет, мање узорка. </a:t>
            </a:r>
          </a:p>
          <a:p>
            <a:endParaRPr lang="x-none" sz="2000" dirty="0" smtClean="0">
              <a:latin typeface="Arial" panose="020B0604020202020204" pitchFamily="34" charset="0"/>
              <a:ea typeface="Arial Unicode MS" pitchFamily="34" charset="-128"/>
              <a:cs typeface="Arial" panose="020B0604020202020204" pitchFamily="34" charset="0"/>
            </a:endParaRPr>
          </a:p>
          <a:p>
            <a:r>
              <a:rPr lang="x-none" sz="2000" dirty="0" smtClean="0">
                <a:latin typeface="Arial" panose="020B0604020202020204" pitchFamily="34" charset="0"/>
                <a:ea typeface="Arial Unicode MS" pitchFamily="34" charset="-128"/>
                <a:cs typeface="Arial" panose="020B0604020202020204" pitchFamily="34" charset="0"/>
              </a:rPr>
              <a:t>Више теоријских подова, виша ефикасност</a:t>
            </a:r>
            <a:r>
              <a:rPr lang="en-US" sz="2000" dirty="0" smtClean="0">
                <a:latin typeface="Arial" panose="020B0604020202020204" pitchFamily="34" charset="0"/>
                <a:ea typeface="Arial Unicode MS" pitchFamily="34" charset="-128"/>
                <a:cs typeface="Arial" panose="020B0604020202020204" pitchFamily="34" charset="0"/>
              </a:rPr>
              <a:t>, N=16(t</a:t>
            </a:r>
            <a:r>
              <a:rPr lang="en-US" sz="2000" baseline="-25000" dirty="0" smtClean="0">
                <a:latin typeface="Arial" panose="020B0604020202020204" pitchFamily="34" charset="0"/>
                <a:ea typeface="Arial Unicode MS" pitchFamily="34" charset="-128"/>
                <a:cs typeface="Arial" panose="020B0604020202020204" pitchFamily="34" charset="0"/>
              </a:rPr>
              <a:t> R </a:t>
            </a:r>
            <a:r>
              <a:rPr lang="en-US" sz="2000" dirty="0" smtClean="0">
                <a:latin typeface="Arial" panose="020B0604020202020204" pitchFamily="34" charset="0"/>
                <a:ea typeface="Arial Unicode MS" pitchFamily="34" charset="-128"/>
                <a:cs typeface="Arial" panose="020B0604020202020204" pitchFamily="34" charset="0"/>
              </a:rPr>
              <a:t>/ W</a:t>
            </a:r>
            <a:r>
              <a:rPr lang="x-none" sz="2000" dirty="0" smtClean="0">
                <a:latin typeface="Arial" panose="020B0604020202020204" pitchFamily="34" charset="0"/>
                <a:ea typeface="Arial Unicode MS" pitchFamily="34" charset="-128"/>
                <a:cs typeface="Arial" panose="020B0604020202020204" pitchFamily="34" charset="0"/>
              </a:rPr>
              <a:t>)</a:t>
            </a:r>
            <a:r>
              <a:rPr lang="en-US" sz="2000" baseline="30000" dirty="0" smtClean="0">
                <a:latin typeface="Arial" panose="020B0604020202020204" pitchFamily="34" charset="0"/>
                <a:ea typeface="Arial Unicode MS" pitchFamily="34" charset="-128"/>
                <a:cs typeface="Arial" panose="020B0604020202020204" pitchFamily="34" charset="0"/>
              </a:rPr>
              <a:t>2</a:t>
            </a:r>
            <a:r>
              <a:rPr lang="x-none" sz="2000" dirty="0" smtClean="0">
                <a:latin typeface="Arial" panose="020B0604020202020204" pitchFamily="34" charset="0"/>
                <a:ea typeface="Arial Unicode MS" pitchFamily="34" charset="-128"/>
                <a:cs typeface="Arial" panose="020B0604020202020204" pitchFamily="34" charset="0"/>
              </a:rPr>
              <a:t>.</a:t>
            </a:r>
            <a:endParaRPr lang="x-none" sz="2000" baseline="-25000" dirty="0" smtClean="0">
              <a:latin typeface="Arial" panose="020B0604020202020204" pitchFamily="34" charset="0"/>
              <a:ea typeface="Arial Unicode MS" pitchFamily="34" charset="-128"/>
              <a:cs typeface="Arial" panose="020B0604020202020204" pitchFamily="34" charset="0"/>
            </a:endParaRPr>
          </a:p>
          <a:p>
            <a:endParaRPr lang="x-none" sz="2000" dirty="0" smtClean="0">
              <a:latin typeface="Arial" panose="020B0604020202020204" pitchFamily="34" charset="0"/>
              <a:ea typeface="Arial Unicode MS" pitchFamily="34" charset="-128"/>
              <a:cs typeface="Arial" panose="020B0604020202020204" pitchFamily="34" charset="0"/>
            </a:endParaRPr>
          </a:p>
          <a:p>
            <a:r>
              <a:rPr lang="x-none" sz="2000" dirty="0" smtClean="0">
                <a:latin typeface="Arial" panose="020B0604020202020204" pitchFamily="34" charset="0"/>
                <a:ea typeface="Arial Unicode MS" pitchFamily="34" charset="-128"/>
                <a:cs typeface="Arial" panose="020B0604020202020204" pitchFamily="34" charset="0"/>
              </a:rPr>
              <a:t>Намењене за аналитичку ГХ.</a:t>
            </a:r>
          </a:p>
          <a:p>
            <a:endParaRPr lang="x-none" sz="2000" dirty="0" smtClean="0">
              <a:latin typeface="Arial" panose="020B0604020202020204" pitchFamily="34" charset="0"/>
              <a:ea typeface="Arial Unicode MS" pitchFamily="34" charset="-128"/>
              <a:cs typeface="Arial" panose="020B0604020202020204" pitchFamily="34" charset="0"/>
            </a:endParaRPr>
          </a:p>
          <a:p>
            <a:endParaRPr lang="x-none" sz="2000" dirty="0" smtClean="0">
              <a:latin typeface="Arial" panose="020B0604020202020204" pitchFamily="34" charset="0"/>
              <a:ea typeface="Arial Unicode MS" pitchFamily="34" charset="-128"/>
              <a:cs typeface="Arial" panose="020B060402020202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09600" y="914400"/>
            <a:ext cx="2590800" cy="533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457200" y="304800"/>
            <a:ext cx="8229600" cy="551688"/>
          </a:xfrm>
        </p:spPr>
        <p:txBody>
          <a:bodyPr>
            <a:normAutofit/>
          </a:bodyPr>
          <a:lstStyle/>
          <a:p>
            <a:r>
              <a:rPr lang="en-US" sz="3200" dirty="0" err="1" smtClean="0">
                <a:solidFill>
                  <a:schemeClr val="tx1"/>
                </a:solidFill>
                <a:latin typeface="Arial" panose="020B0604020202020204" pitchFamily="34" charset="0"/>
                <a:ea typeface="Arial Unicode MS" pitchFamily="34" charset="-128"/>
                <a:cs typeface="Arial" panose="020B0604020202020204" pitchFamily="34" charset="0"/>
              </a:rPr>
              <a:t>Ko</a:t>
            </a:r>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лоне</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15</a:t>
            </a:fld>
            <a:endParaRPr lang="en-US" dirty="0"/>
          </a:p>
        </p:txBody>
      </p:sp>
      <p:sp>
        <p:nvSpPr>
          <p:cNvPr id="8" name="TextBox 7"/>
          <p:cNvSpPr txBox="1"/>
          <p:nvPr/>
        </p:nvSpPr>
        <p:spPr>
          <a:xfrm>
            <a:off x="685800" y="990600"/>
            <a:ext cx="25908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Пуњене (паковане) </a:t>
            </a:r>
          </a:p>
        </p:txBody>
      </p:sp>
      <p:sp>
        <p:nvSpPr>
          <p:cNvPr id="9" name="TextBox 8"/>
          <p:cNvSpPr txBox="1"/>
          <p:nvPr/>
        </p:nvSpPr>
        <p:spPr>
          <a:xfrm>
            <a:off x="533400" y="1566209"/>
            <a:ext cx="8001000" cy="4093428"/>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Пуњене хемијски инертним сферним гранулама чврсте фазе што равномернијег пречника (100-200 </a:t>
            </a:r>
            <a:r>
              <a:rPr lang="el-GR" sz="2000" dirty="0" smtClean="0">
                <a:latin typeface="Arial" panose="020B0604020202020204" pitchFamily="34" charset="0"/>
                <a:ea typeface="Arial Unicode MS" pitchFamily="34" charset="-128"/>
                <a:cs typeface="Arial" panose="020B0604020202020204" pitchFamily="34" charset="0"/>
              </a:rPr>
              <a:t>μ</a:t>
            </a:r>
            <a:r>
              <a:rPr lang="x-none" sz="2000" dirty="0" smtClean="0">
                <a:latin typeface="Arial" panose="020B0604020202020204" pitchFamily="34" charset="0"/>
                <a:ea typeface="Arial Unicode MS" pitchFamily="34" charset="-128"/>
                <a:cs typeface="Arial" panose="020B0604020202020204" pitchFamily="34" charset="0"/>
              </a:rPr>
              <a:t>m) на које се може  импрегнирати (или се хемијски везати) непокретна течна фаза. </a:t>
            </a:r>
            <a:endParaRPr lang="en-US" sz="2000" dirty="0" smtClean="0">
              <a:latin typeface="Arial" panose="020B0604020202020204" pitchFamily="34" charset="0"/>
              <a:ea typeface="Arial Unicode MS" pitchFamily="34" charset="-128"/>
              <a:cs typeface="Arial" panose="020B0604020202020204" pitchFamily="34" charset="0"/>
            </a:endParaRPr>
          </a:p>
          <a:p>
            <a:endParaRPr lang="en-US" sz="2000" dirty="0" smtClean="0">
              <a:latin typeface="Arial" panose="020B0604020202020204" pitchFamily="34" charset="0"/>
              <a:ea typeface="Arial Unicode MS" pitchFamily="34" charset="-128"/>
              <a:cs typeface="Arial" panose="020B0604020202020204" pitchFamily="34" charset="0"/>
            </a:endParaRPr>
          </a:p>
          <a:p>
            <a:r>
              <a:rPr lang="x-none" sz="2000" dirty="0" smtClean="0">
                <a:latin typeface="Arial" panose="020B0604020202020204" pitchFamily="34" charset="0"/>
                <a:ea typeface="Arial Unicode MS" pitchFamily="34" charset="-128"/>
                <a:cs typeface="Arial" panose="020B0604020202020204" pitchFamily="34" charset="0"/>
              </a:rPr>
              <a:t>Што су честице мање, ефикасност раздвајања је већа и потребан је већи притисак да би се одржао задати проток. Најчешће се праве од дијатомејске земље (по саставу 90 % SiO</a:t>
            </a:r>
            <a:r>
              <a:rPr lang="x-none" sz="2000" baseline="-25000" dirty="0" smtClean="0">
                <a:latin typeface="Arial" panose="020B0604020202020204" pitchFamily="34" charset="0"/>
                <a:ea typeface="Arial Unicode MS" pitchFamily="34" charset="-128"/>
                <a:cs typeface="Arial" panose="020B0604020202020204" pitchFamily="34" charset="0"/>
              </a:rPr>
              <a:t>2</a:t>
            </a:r>
            <a:r>
              <a:rPr lang="x-none" sz="2000" dirty="0" smtClean="0">
                <a:latin typeface="Arial" panose="020B0604020202020204" pitchFamily="34" charset="0"/>
                <a:ea typeface="Arial Unicode MS" pitchFamily="34" charset="-128"/>
                <a:cs typeface="Arial" panose="020B0604020202020204" pitchFamily="34" charset="0"/>
              </a:rPr>
              <a:t>) или синтетичких полимера са разним модификацијама или молекулским ситима, активног угља. Доступни су под комерцијалним именима </a:t>
            </a:r>
            <a:r>
              <a:rPr lang="x-none" sz="2000" i="1" dirty="0" smtClean="0">
                <a:latin typeface="Arial" panose="020B0604020202020204" pitchFamily="34" charset="0"/>
                <a:ea typeface="Arial Unicode MS" pitchFamily="34" charset="-128"/>
                <a:cs typeface="Arial" panose="020B0604020202020204" pitchFamily="34" charset="0"/>
              </a:rPr>
              <a:t>Chromosorb, Porapak, Spherosil</a:t>
            </a:r>
            <a:r>
              <a:rPr lang="x-none" sz="2000" dirty="0" smtClean="0">
                <a:latin typeface="Arial" panose="020B0604020202020204" pitchFamily="34" charset="0"/>
                <a:ea typeface="Arial Unicode MS" pitchFamily="34" charset="-128"/>
                <a:cs typeface="Arial" panose="020B0604020202020204" pitchFamily="34" charset="0"/>
              </a:rPr>
              <a:t>...</a:t>
            </a:r>
          </a:p>
          <a:p>
            <a:endParaRPr lang="x-none" sz="2000" dirty="0" smtClean="0">
              <a:latin typeface="Arial" panose="020B0604020202020204" pitchFamily="34" charset="0"/>
              <a:ea typeface="Arial Unicode MS" pitchFamily="34" charset="-128"/>
              <a:cs typeface="Arial" panose="020B0604020202020204" pitchFamily="34" charset="0"/>
            </a:endParaRPr>
          </a:p>
          <a:p>
            <a:r>
              <a:rPr lang="x-none" sz="2000" dirty="0" smtClean="0">
                <a:latin typeface="Arial" panose="020B0604020202020204" pitchFamily="34" charset="0"/>
                <a:ea typeface="Arial Unicode MS" pitchFamily="34" charset="-128"/>
                <a:cs typeface="Arial" panose="020B0604020202020204" pitchFamily="34" charset="0"/>
              </a:rPr>
              <a:t>Ако су сами носачи стационарна фаза, пожељно је да имају високу специфичну површину </a:t>
            </a:r>
            <a:r>
              <a:rPr lang="en-US" sz="2000" dirty="0" smtClean="0">
                <a:latin typeface="Arial" panose="020B0604020202020204" pitchFamily="34" charset="0"/>
                <a:ea typeface="Arial Unicode MS" pitchFamily="34" charset="-128"/>
                <a:cs typeface="Arial" panose="020B0604020202020204" pitchFamily="34" charset="0"/>
              </a:rPr>
              <a:t>&gt; 100 </a:t>
            </a:r>
            <a:r>
              <a:rPr lang="x-none" sz="2000" dirty="0" smtClean="0">
                <a:latin typeface="Arial" panose="020B0604020202020204" pitchFamily="34" charset="0"/>
                <a:ea typeface="Arial Unicode MS" pitchFamily="34" charset="-128"/>
                <a:cs typeface="Arial" panose="020B0604020202020204" pitchFamily="34" charset="0"/>
              </a:rPr>
              <a:t>m</a:t>
            </a:r>
            <a:r>
              <a:rPr lang="x-none" sz="2000" baseline="30000" dirty="0" smtClean="0">
                <a:latin typeface="Arial" panose="020B0604020202020204" pitchFamily="34" charset="0"/>
                <a:ea typeface="Arial Unicode MS" pitchFamily="34" charset="-128"/>
                <a:cs typeface="Arial" panose="020B0604020202020204" pitchFamily="34" charset="0"/>
              </a:rPr>
              <a:t>2</a:t>
            </a:r>
            <a:r>
              <a:rPr lang="x-none" sz="2000" dirty="0" smtClean="0">
                <a:latin typeface="Arial" panose="020B0604020202020204" pitchFamily="34" charset="0"/>
                <a:ea typeface="Arial Unicode MS" pitchFamily="34" charset="-128"/>
                <a:cs typeface="Arial" panose="020B0604020202020204" pitchFamily="34" charset="0"/>
              </a:rPr>
              <a:t>/g.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09600" y="914400"/>
            <a:ext cx="2590800" cy="533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457200" y="304800"/>
            <a:ext cx="8229600" cy="551688"/>
          </a:xfrm>
        </p:spPr>
        <p:txBody>
          <a:bodyPr>
            <a:normAutofit/>
          </a:bodyPr>
          <a:lstStyle/>
          <a:p>
            <a:r>
              <a:rPr lang="en-US" sz="3200" dirty="0" err="1" smtClean="0">
                <a:solidFill>
                  <a:schemeClr val="tx1"/>
                </a:solidFill>
                <a:latin typeface="Arial" panose="020B0604020202020204" pitchFamily="34" charset="0"/>
                <a:ea typeface="Arial Unicode MS" pitchFamily="34" charset="-128"/>
                <a:cs typeface="Arial" panose="020B0604020202020204" pitchFamily="34" charset="0"/>
              </a:rPr>
              <a:t>Ko</a:t>
            </a:r>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лоне</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16</a:t>
            </a:fld>
            <a:endParaRPr lang="en-US" dirty="0"/>
          </a:p>
        </p:txBody>
      </p:sp>
      <p:sp>
        <p:nvSpPr>
          <p:cNvPr id="8" name="TextBox 7"/>
          <p:cNvSpPr txBox="1"/>
          <p:nvPr/>
        </p:nvSpPr>
        <p:spPr>
          <a:xfrm>
            <a:off x="685800" y="990600"/>
            <a:ext cx="25908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Пуњене (паковане) </a:t>
            </a:r>
          </a:p>
        </p:txBody>
      </p:sp>
      <p:sp>
        <p:nvSpPr>
          <p:cNvPr id="9" name="TextBox 8"/>
          <p:cNvSpPr txBox="1"/>
          <p:nvPr/>
        </p:nvSpPr>
        <p:spPr>
          <a:xfrm>
            <a:off x="533400" y="1566209"/>
            <a:ext cx="8001000" cy="3477875"/>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Активни угаљ: иако је ретенција код њега у основи диктирана дисперзионим интеракцијама, погодни активни центри специфично везују поларне молекуле (нпр. амине).   </a:t>
            </a:r>
          </a:p>
          <a:p>
            <a:endParaRPr lang="x-none" sz="2000" dirty="0" smtClean="0">
              <a:latin typeface="Arial" panose="020B0604020202020204" pitchFamily="34" charset="0"/>
              <a:ea typeface="Arial Unicode MS" pitchFamily="34" charset="-128"/>
              <a:cs typeface="Arial" panose="020B0604020202020204" pitchFamily="34" charset="0"/>
            </a:endParaRPr>
          </a:p>
          <a:p>
            <a:r>
              <a:rPr lang="x-none" sz="2000" dirty="0" smtClean="0">
                <a:latin typeface="Arial" panose="020B0604020202020204" pitchFamily="34" charset="0"/>
                <a:ea typeface="Arial Unicode MS" pitchFamily="34" charset="-128"/>
                <a:cs typeface="Arial" panose="020B0604020202020204" pitchFamily="34" charset="0"/>
              </a:rPr>
              <a:t>Адсорпциона ГХ је погодна за анализу смеша гасова, геометријских изомера, водених раствора поларних једињења...</a:t>
            </a:r>
          </a:p>
          <a:p>
            <a:endParaRPr lang="x-none" sz="2000" dirty="0" smtClean="0">
              <a:latin typeface="Arial" panose="020B0604020202020204" pitchFamily="34" charset="0"/>
              <a:ea typeface="Arial Unicode MS" pitchFamily="34" charset="-128"/>
              <a:cs typeface="Arial" panose="020B0604020202020204" pitchFamily="34" charset="0"/>
            </a:endParaRPr>
          </a:p>
          <a:p>
            <a:r>
              <a:rPr lang="x-none" sz="2000" dirty="0" smtClean="0">
                <a:latin typeface="Arial" panose="020B0604020202020204" pitchFamily="34" charset="0"/>
                <a:ea typeface="Arial Unicode MS" pitchFamily="34" charset="-128"/>
                <a:cs typeface="Arial" panose="020B0604020202020204" pitchFamily="34" charset="0"/>
              </a:rPr>
              <a:t>Мане адсорпционе ГХ:</a:t>
            </a:r>
          </a:p>
          <a:p>
            <a:endParaRPr lang="x-none" sz="2000" dirty="0" smtClean="0">
              <a:latin typeface="Arial" panose="020B0604020202020204" pitchFamily="34" charset="0"/>
              <a:ea typeface="Arial Unicode MS" pitchFamily="34" charset="-128"/>
              <a:cs typeface="Arial" panose="020B0604020202020204" pitchFamily="34" charset="0"/>
            </a:endParaRPr>
          </a:p>
          <a:p>
            <a:pPr>
              <a:buFontTx/>
              <a:buChar char="-"/>
            </a:pPr>
            <a:r>
              <a:rPr lang="x-none" sz="2000" dirty="0" smtClean="0">
                <a:latin typeface="Arial" panose="020B0604020202020204" pitchFamily="34" charset="0"/>
                <a:ea typeface="Arial Unicode MS" pitchFamily="34" charset="-128"/>
                <a:cs typeface="Arial" panose="020B0604020202020204" pitchFamily="34" charset="0"/>
              </a:rPr>
              <a:t>Непокретна фаза може каталисати нежељене реакције </a:t>
            </a:r>
          </a:p>
          <a:p>
            <a:pPr>
              <a:buFontTx/>
              <a:buChar char="-"/>
            </a:pPr>
            <a:r>
              <a:rPr lang="x-none" sz="2000" dirty="0" smtClean="0">
                <a:latin typeface="Arial" panose="020B0604020202020204" pitchFamily="34" charset="0"/>
                <a:ea typeface="Arial Unicode MS" pitchFamily="34" charset="-128"/>
                <a:cs typeface="Arial" panose="020B0604020202020204" pitchFamily="34" charset="0"/>
              </a:rPr>
              <a:t>Јака ретенција поларних једињења високе тачке кључања</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57200" y="914400"/>
            <a:ext cx="1600200" cy="533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457200" y="304800"/>
            <a:ext cx="8229600" cy="551688"/>
          </a:xfrm>
        </p:spPr>
        <p:txBody>
          <a:bodyPr>
            <a:normAutofit/>
          </a:bodyPr>
          <a:lstStyle/>
          <a:p>
            <a:r>
              <a:rPr lang="en-US" sz="3200" dirty="0" err="1" smtClean="0">
                <a:solidFill>
                  <a:schemeClr val="tx1"/>
                </a:solidFill>
                <a:latin typeface="Arial" panose="020B0604020202020204" pitchFamily="34" charset="0"/>
                <a:ea typeface="Arial Unicode MS" pitchFamily="34" charset="-128"/>
                <a:cs typeface="Arial" panose="020B0604020202020204" pitchFamily="34" charset="0"/>
              </a:rPr>
              <a:t>Ko</a:t>
            </a:r>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лоне</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17</a:t>
            </a:fld>
            <a:endParaRPr lang="en-US" dirty="0"/>
          </a:p>
        </p:txBody>
      </p:sp>
      <p:sp>
        <p:nvSpPr>
          <p:cNvPr id="15" name="TextBox 14"/>
          <p:cNvSpPr txBox="1"/>
          <p:nvPr/>
        </p:nvSpPr>
        <p:spPr>
          <a:xfrm>
            <a:off x="533400" y="990600"/>
            <a:ext cx="15240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Капиларне</a:t>
            </a:r>
          </a:p>
        </p:txBody>
      </p:sp>
      <p:sp>
        <p:nvSpPr>
          <p:cNvPr id="24" name="TextBox 23"/>
          <p:cNvSpPr txBox="1"/>
          <p:nvPr/>
        </p:nvSpPr>
        <p:spPr>
          <a:xfrm>
            <a:off x="457200" y="1676401"/>
            <a:ext cx="24384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Постоје три врсте:</a:t>
            </a:r>
          </a:p>
        </p:txBody>
      </p:sp>
      <p:pic>
        <p:nvPicPr>
          <p:cNvPr id="1026" name="Picture 2"/>
          <p:cNvPicPr>
            <a:picLocks noChangeAspect="1" noChangeArrowheads="1"/>
          </p:cNvPicPr>
          <p:nvPr/>
        </p:nvPicPr>
        <p:blipFill>
          <a:blip r:embed="rId3"/>
          <a:srcRect/>
          <a:stretch>
            <a:fillRect/>
          </a:stretch>
        </p:blipFill>
        <p:spPr bwMode="auto">
          <a:xfrm>
            <a:off x="3581400" y="685800"/>
            <a:ext cx="4943475" cy="1419225"/>
          </a:xfrm>
          <a:prstGeom prst="rect">
            <a:avLst/>
          </a:prstGeom>
          <a:noFill/>
          <a:ln w="9525">
            <a:noFill/>
            <a:miter lim="800000"/>
            <a:headEnd/>
            <a:tailEnd/>
          </a:ln>
          <a:effectLst/>
        </p:spPr>
      </p:pic>
      <p:sp>
        <p:nvSpPr>
          <p:cNvPr id="11" name="TextBox 10"/>
          <p:cNvSpPr txBox="1"/>
          <p:nvPr/>
        </p:nvSpPr>
        <p:spPr>
          <a:xfrm>
            <a:off x="3581400" y="304800"/>
            <a:ext cx="5181600" cy="369332"/>
          </a:xfrm>
          <a:prstGeom prst="rect">
            <a:avLst/>
          </a:prstGeom>
          <a:noFill/>
        </p:spPr>
        <p:txBody>
          <a:bodyPr wrap="square" rtlCol="0">
            <a:spAutoFit/>
          </a:bodyPr>
          <a:lstStyle/>
          <a:p>
            <a:r>
              <a:rPr lang="en-US" i="1" dirty="0" smtClean="0">
                <a:latin typeface="Arial" panose="020B0604020202020204" pitchFamily="34" charset="0"/>
                <a:ea typeface="Arial Unicode MS" pitchFamily="34" charset="-128"/>
                <a:cs typeface="Arial" panose="020B0604020202020204" pitchFamily="34" charset="0"/>
              </a:rPr>
              <a:t>Wall-coated        Porous layer    Support -coated</a:t>
            </a:r>
            <a:endParaRPr lang="x-none" i="1" dirty="0" smtClean="0">
              <a:latin typeface="Arial" panose="020B0604020202020204" pitchFamily="34" charset="0"/>
              <a:ea typeface="Arial Unicode MS" pitchFamily="34" charset="-128"/>
              <a:cs typeface="Arial" panose="020B0604020202020204" pitchFamily="34" charset="0"/>
            </a:endParaRPr>
          </a:p>
        </p:txBody>
      </p:sp>
      <p:sp>
        <p:nvSpPr>
          <p:cNvPr id="12" name="TextBox 11"/>
          <p:cNvSpPr txBox="1"/>
          <p:nvPr/>
        </p:nvSpPr>
        <p:spPr>
          <a:xfrm>
            <a:off x="457200" y="2190690"/>
            <a:ext cx="8077200" cy="2554545"/>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Непокретне фазе: има их више стотина врста, најчешће су то структурно модификовани полисилоксан и полиетилен гликол.</a:t>
            </a:r>
          </a:p>
          <a:p>
            <a:r>
              <a:rPr lang="x-none" sz="2000" dirty="0" smtClean="0">
                <a:latin typeface="Arial" panose="020B0604020202020204" pitchFamily="34" charset="0"/>
                <a:ea typeface="Arial Unicode MS" pitchFamily="34" charset="-128"/>
                <a:cs typeface="Arial" panose="020B0604020202020204" pitchFamily="34" charset="0"/>
              </a:rPr>
              <a:t>Нанете су на зид или носач у танком слоју (0,2 – 1 </a:t>
            </a:r>
            <a:r>
              <a:rPr lang="el-GR" sz="2000" dirty="0" smtClean="0">
                <a:latin typeface="Arial" panose="020B0604020202020204" pitchFamily="34" charset="0"/>
                <a:ea typeface="Arial Unicode MS" pitchFamily="34" charset="-128"/>
                <a:cs typeface="Arial" panose="020B0604020202020204" pitchFamily="34" charset="0"/>
              </a:rPr>
              <a:t>μ</a:t>
            </a:r>
            <a:r>
              <a:rPr lang="en-US" sz="2000" dirty="0" smtClean="0">
                <a:latin typeface="Arial" panose="020B0604020202020204" pitchFamily="34" charset="0"/>
                <a:ea typeface="Arial Unicode MS" pitchFamily="34" charset="-128"/>
                <a:cs typeface="Arial" panose="020B0604020202020204" pitchFamily="34" charset="0"/>
              </a:rPr>
              <a:t>m</a:t>
            </a:r>
            <a:r>
              <a:rPr lang="x-none" sz="2000" dirty="0" smtClean="0">
                <a:latin typeface="Arial" panose="020B0604020202020204" pitchFamily="34" charset="0"/>
                <a:ea typeface="Arial Unicode MS" pitchFamily="34" charset="-128"/>
                <a:cs typeface="Arial" panose="020B0604020202020204" pitchFamily="34" charset="0"/>
              </a:rPr>
              <a:t>).</a:t>
            </a:r>
          </a:p>
          <a:p>
            <a:endParaRPr lang="x-none" sz="2000" dirty="0" smtClean="0">
              <a:latin typeface="Arial" panose="020B0604020202020204" pitchFamily="34" charset="0"/>
              <a:ea typeface="Arial Unicode MS" pitchFamily="34" charset="-128"/>
              <a:cs typeface="Arial" panose="020B0604020202020204" pitchFamily="34" charset="0"/>
            </a:endParaRPr>
          </a:p>
          <a:p>
            <a:r>
              <a:rPr lang="x-none" sz="2000" dirty="0" smtClean="0">
                <a:latin typeface="Arial" panose="020B0604020202020204" pitchFamily="34" charset="0"/>
                <a:ea typeface="Arial Unicode MS" pitchFamily="34" charset="-128"/>
                <a:cs typeface="Arial" panose="020B0604020202020204" pitchFamily="34" charset="0"/>
              </a:rPr>
              <a:t>При већим радним температурама непокретне фазе (посебно поларне) се термички разграђују што се може видети на хроматограму као подизање базне линије а може бити праћено појавом допунских пикова.</a:t>
            </a:r>
          </a:p>
        </p:txBody>
      </p:sp>
      <p:pic>
        <p:nvPicPr>
          <p:cNvPr id="1027" name="Picture 3"/>
          <p:cNvPicPr>
            <a:picLocks noChangeAspect="1" noChangeArrowheads="1"/>
          </p:cNvPicPr>
          <p:nvPr/>
        </p:nvPicPr>
        <p:blipFill>
          <a:blip r:embed="rId4"/>
          <a:srcRect/>
          <a:stretch>
            <a:fillRect/>
          </a:stretch>
        </p:blipFill>
        <p:spPr bwMode="auto">
          <a:xfrm>
            <a:off x="1066800" y="4724400"/>
            <a:ext cx="6819900" cy="1381125"/>
          </a:xfrm>
          <a:prstGeom prst="rect">
            <a:avLst/>
          </a:prstGeom>
          <a:noFill/>
          <a:ln w="9525">
            <a:noFill/>
            <a:miter lim="800000"/>
            <a:headEnd/>
            <a:tailEnd/>
          </a:ln>
          <a:effectLst/>
        </p:spPr>
      </p:pic>
      <p:sp>
        <p:nvSpPr>
          <p:cNvPr id="14" name="TextBox 13"/>
          <p:cNvSpPr txBox="1"/>
          <p:nvPr/>
        </p:nvSpPr>
        <p:spPr>
          <a:xfrm>
            <a:off x="1981200" y="6096000"/>
            <a:ext cx="5181600" cy="369332"/>
          </a:xfrm>
          <a:prstGeom prst="rect">
            <a:avLst/>
          </a:prstGeom>
          <a:noFill/>
        </p:spPr>
        <p:txBody>
          <a:bodyPr wrap="square" rtlCol="0">
            <a:spAutoFit/>
          </a:bodyPr>
          <a:lstStyle/>
          <a:p>
            <a:r>
              <a:rPr lang="x-none" i="1" dirty="0" smtClean="0">
                <a:latin typeface="Arial" panose="020B0604020202020204" pitchFamily="34" charset="0"/>
                <a:ea typeface="Arial Unicode MS" pitchFamily="34" charset="-128"/>
                <a:cs typeface="Arial" panose="020B0604020202020204" pitchFamily="34" charset="0"/>
              </a:rPr>
              <a:t>Пример термичког разлагања полисилоксана</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57200" y="609600"/>
            <a:ext cx="2362200" cy="533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457200" y="0"/>
            <a:ext cx="8229600" cy="551688"/>
          </a:xfrm>
        </p:spPr>
        <p:txBody>
          <a:bodyPr>
            <a:normAutofit/>
          </a:bodyPr>
          <a:lstStyle/>
          <a:p>
            <a:r>
              <a:rPr lang="en-US" sz="3200" dirty="0" err="1" smtClean="0">
                <a:solidFill>
                  <a:schemeClr val="tx1"/>
                </a:solidFill>
                <a:latin typeface="Arial" panose="020B0604020202020204" pitchFamily="34" charset="0"/>
                <a:ea typeface="Arial Unicode MS" pitchFamily="34" charset="-128"/>
                <a:cs typeface="Arial" panose="020B0604020202020204" pitchFamily="34" charset="0"/>
              </a:rPr>
              <a:t>Ko</a:t>
            </a:r>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лоне</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18</a:t>
            </a:fld>
            <a:endParaRPr lang="en-US" dirty="0"/>
          </a:p>
        </p:txBody>
      </p:sp>
      <p:sp>
        <p:nvSpPr>
          <p:cNvPr id="15" name="TextBox 14"/>
          <p:cNvSpPr txBox="1"/>
          <p:nvPr/>
        </p:nvSpPr>
        <p:spPr>
          <a:xfrm>
            <a:off x="533400" y="685800"/>
            <a:ext cx="25908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Непокретне фазе</a:t>
            </a:r>
          </a:p>
        </p:txBody>
      </p:sp>
      <p:sp>
        <p:nvSpPr>
          <p:cNvPr id="24" name="TextBox 23"/>
          <p:cNvSpPr txBox="1"/>
          <p:nvPr/>
        </p:nvSpPr>
        <p:spPr>
          <a:xfrm>
            <a:off x="381000" y="1219200"/>
            <a:ext cx="8534400" cy="1538883"/>
          </a:xfrm>
          <a:prstGeom prst="rect">
            <a:avLst/>
          </a:prstGeom>
          <a:noFill/>
        </p:spPr>
        <p:txBody>
          <a:bodyPr wrap="square" rtlCol="0">
            <a:spAutoFit/>
          </a:bodyPr>
          <a:lstStyle/>
          <a:p>
            <a:r>
              <a:rPr lang="x-none" dirty="0" smtClean="0">
                <a:latin typeface="Arial" panose="020B0604020202020204" pitchFamily="34" charset="0"/>
                <a:ea typeface="Arial Unicode MS" pitchFamily="34" charset="-128"/>
                <a:cs typeface="Arial" panose="020B0604020202020204" pitchFamily="34" charset="0"/>
              </a:rPr>
              <a:t>Својства непокретне фазе: да је хемијски </a:t>
            </a:r>
            <a:r>
              <a:rPr lang="x-none" smtClean="0">
                <a:latin typeface="Arial" panose="020B0604020202020204" pitchFamily="34" charset="0"/>
                <a:ea typeface="Arial Unicode MS" pitchFamily="34" charset="-128"/>
                <a:cs typeface="Arial" panose="020B0604020202020204" pitchFamily="34" charset="0"/>
              </a:rPr>
              <a:t>инертна према </a:t>
            </a:r>
            <a:r>
              <a:rPr lang="x-none" dirty="0" smtClean="0">
                <a:latin typeface="Arial" panose="020B0604020202020204" pitchFamily="34" charset="0"/>
                <a:ea typeface="Arial Unicode MS" pitchFamily="34" charset="-128"/>
                <a:cs typeface="Arial" panose="020B0604020202020204" pitchFamily="34" charset="0"/>
              </a:rPr>
              <a:t>узорку, да је ниског напона паре, да обезбеђује раздвајање.</a:t>
            </a:r>
            <a:r>
              <a:rPr lang="en-US" dirty="0" smtClean="0">
                <a:latin typeface="Arial" panose="020B0604020202020204" pitchFamily="34" charset="0"/>
                <a:ea typeface="Arial Unicode MS" pitchFamily="34" charset="-128"/>
                <a:cs typeface="Arial" panose="020B0604020202020204" pitchFamily="34" charset="0"/>
              </a:rPr>
              <a:t> </a:t>
            </a:r>
            <a:r>
              <a:rPr lang="x-none" dirty="0" smtClean="0">
                <a:latin typeface="Arial" panose="020B0604020202020204" pitchFamily="34" charset="0"/>
                <a:ea typeface="Arial Unicode MS" pitchFamily="34" charset="-128"/>
                <a:cs typeface="Arial" panose="020B0604020202020204" pitchFamily="34" charset="0"/>
              </a:rPr>
              <a:t>Избор зависи од природе (поларности) узорка.</a:t>
            </a:r>
            <a:endParaRPr lang="en-US" dirty="0" smtClean="0">
              <a:latin typeface="Arial" panose="020B0604020202020204" pitchFamily="34" charset="0"/>
              <a:ea typeface="Arial Unicode MS" pitchFamily="34" charset="-128"/>
              <a:cs typeface="Arial" panose="020B0604020202020204" pitchFamily="34" charset="0"/>
            </a:endParaRPr>
          </a:p>
          <a:p>
            <a:endParaRPr lang="en-US" sz="2000" dirty="0" smtClean="0">
              <a:latin typeface="Arial Unicode MS" pitchFamily="34" charset="-128"/>
              <a:ea typeface="Arial Unicode MS" pitchFamily="34" charset="-128"/>
              <a:cs typeface="Arial Unicode MS" pitchFamily="34" charset="-128"/>
            </a:endParaRPr>
          </a:p>
          <a:p>
            <a:r>
              <a:rPr lang="x-none" sz="2000" dirty="0" smtClean="0">
                <a:latin typeface="Arial" panose="020B0604020202020204" pitchFamily="34" charset="0"/>
                <a:ea typeface="Arial Unicode MS" pitchFamily="34" charset="-128"/>
                <a:cs typeface="Arial" panose="020B0604020202020204" pitchFamily="34" charset="0"/>
              </a:rPr>
              <a:t>Пример: разне модификације полисилоксана</a:t>
            </a:r>
          </a:p>
        </p:txBody>
      </p:sp>
      <p:sp>
        <p:nvSpPr>
          <p:cNvPr id="3074" name="AutoShape 2"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9" name="Picture 18" descr="nepokr faze 1.jpg"/>
          <p:cNvPicPr>
            <a:picLocks noChangeAspect="1"/>
          </p:cNvPicPr>
          <p:nvPr/>
        </p:nvPicPr>
        <p:blipFill>
          <a:blip r:embed="rId3"/>
          <a:stretch>
            <a:fillRect/>
          </a:stretch>
        </p:blipFill>
        <p:spPr>
          <a:xfrm>
            <a:off x="914400" y="2743200"/>
            <a:ext cx="6869487" cy="2286000"/>
          </a:xfrm>
          <a:prstGeom prst="rect">
            <a:avLst/>
          </a:prstGeom>
        </p:spPr>
      </p:pic>
      <p:sp>
        <p:nvSpPr>
          <p:cNvPr id="20" name="TextBox 19"/>
          <p:cNvSpPr txBox="1"/>
          <p:nvPr/>
        </p:nvSpPr>
        <p:spPr>
          <a:xfrm>
            <a:off x="155575" y="5562600"/>
            <a:ext cx="2816225" cy="923330"/>
          </a:xfrm>
          <a:prstGeom prst="rect">
            <a:avLst/>
          </a:prstGeom>
          <a:noFill/>
        </p:spPr>
        <p:txBody>
          <a:bodyPr wrap="square" rtlCol="0">
            <a:spAutoFit/>
          </a:bodyPr>
          <a:lstStyle/>
          <a:p>
            <a:pPr algn="ctr"/>
            <a:r>
              <a:rPr lang="x-none" dirty="0" smtClean="0">
                <a:solidFill>
                  <a:srgbClr val="FF0000"/>
                </a:solidFill>
                <a:latin typeface="Arial" panose="020B0604020202020204" pitchFamily="34" charset="0"/>
                <a:ea typeface="Arial Unicode MS" pitchFamily="34" charset="-128"/>
                <a:cs typeface="Arial" panose="020B0604020202020204" pitchFamily="34" charset="0"/>
              </a:rPr>
              <a:t>Неполарни узорци:</a:t>
            </a:r>
          </a:p>
          <a:p>
            <a:pPr algn="ctr"/>
            <a:r>
              <a:rPr lang="x-none" dirty="0" smtClean="0">
                <a:latin typeface="Arial" panose="020B0604020202020204" pitchFamily="34" charset="0"/>
                <a:ea typeface="Arial Unicode MS" pitchFamily="34" charset="-128"/>
                <a:cs typeface="Arial" panose="020B0604020202020204" pitchFamily="34" charset="0"/>
              </a:rPr>
              <a:t>стероиди, </a:t>
            </a:r>
            <a:r>
              <a:rPr lang="en-US" dirty="0" smtClean="0">
                <a:latin typeface="Arial" panose="020B0604020202020204" pitchFamily="34" charset="0"/>
                <a:ea typeface="Arial Unicode MS" pitchFamily="34" charset="-128"/>
                <a:cs typeface="Arial" panose="020B0604020202020204" pitchFamily="34" charset="0"/>
              </a:rPr>
              <a:t>“</a:t>
            </a:r>
            <a:r>
              <a:rPr lang="en-US" i="1" dirty="0" smtClean="0">
                <a:latin typeface="Arial" panose="020B0604020202020204" pitchFamily="34" charset="0"/>
                <a:ea typeface="Arial Unicode MS" pitchFamily="34" charset="-128"/>
                <a:cs typeface="Arial" panose="020B0604020202020204" pitchFamily="34" charset="0"/>
              </a:rPr>
              <a:t>PCB</a:t>
            </a:r>
            <a:r>
              <a:rPr lang="en-US" dirty="0" smtClean="0">
                <a:latin typeface="Arial" panose="020B0604020202020204" pitchFamily="34" charset="0"/>
                <a:ea typeface="Arial Unicode MS" pitchFamily="34" charset="-128"/>
                <a:cs typeface="Arial" panose="020B0604020202020204" pitchFamily="34" charset="0"/>
              </a:rPr>
              <a:t>”, “</a:t>
            </a:r>
            <a:r>
              <a:rPr lang="en-US" i="1" dirty="0" smtClean="0">
                <a:latin typeface="Arial" panose="020B0604020202020204" pitchFamily="34" charset="0"/>
                <a:ea typeface="Arial Unicode MS" pitchFamily="34" charset="-128"/>
                <a:cs typeface="Arial" panose="020B0604020202020204" pitchFamily="34" charset="0"/>
              </a:rPr>
              <a:t>PAH</a:t>
            </a:r>
            <a:r>
              <a:rPr lang="en-US" dirty="0" smtClean="0">
                <a:latin typeface="Arial" panose="020B0604020202020204" pitchFamily="34" charset="0"/>
                <a:ea typeface="Arial Unicode MS" pitchFamily="34" charset="-128"/>
                <a:cs typeface="Arial" panose="020B0604020202020204" pitchFamily="34" charset="0"/>
              </a:rPr>
              <a:t>”</a:t>
            </a:r>
            <a:r>
              <a:rPr lang="sr-Cyrl-RS" dirty="0" smtClean="0">
                <a:latin typeface="Arial" panose="020B0604020202020204" pitchFamily="34" charset="0"/>
                <a:ea typeface="Arial Unicode MS" pitchFamily="34" charset="-128"/>
                <a:cs typeface="Arial" panose="020B0604020202020204" pitchFamily="34" charset="0"/>
              </a:rPr>
              <a:t>, неполарни пестициди</a:t>
            </a:r>
            <a:endParaRPr lang="en-US" dirty="0">
              <a:latin typeface="Arial" panose="020B0604020202020204" pitchFamily="34" charset="0"/>
              <a:ea typeface="Arial Unicode MS" pitchFamily="34" charset="-128"/>
              <a:cs typeface="Arial" panose="020B0604020202020204" pitchFamily="34" charset="0"/>
            </a:endParaRPr>
          </a:p>
        </p:txBody>
      </p:sp>
      <p:sp>
        <p:nvSpPr>
          <p:cNvPr id="21" name="TextBox 20"/>
          <p:cNvSpPr txBox="1"/>
          <p:nvPr/>
        </p:nvSpPr>
        <p:spPr>
          <a:xfrm>
            <a:off x="2971800" y="5562600"/>
            <a:ext cx="2743200" cy="1200329"/>
          </a:xfrm>
          <a:prstGeom prst="rect">
            <a:avLst/>
          </a:prstGeom>
          <a:noFill/>
        </p:spPr>
        <p:txBody>
          <a:bodyPr wrap="square" rtlCol="0">
            <a:spAutoFit/>
          </a:bodyPr>
          <a:lstStyle/>
          <a:p>
            <a:pPr algn="ctr"/>
            <a:r>
              <a:rPr lang="x-none" dirty="0" smtClean="0">
                <a:solidFill>
                  <a:srgbClr val="FF0000"/>
                </a:solidFill>
                <a:latin typeface="Arial" panose="020B0604020202020204" pitchFamily="34" charset="0"/>
                <a:ea typeface="Arial Unicode MS" pitchFamily="34" charset="-128"/>
                <a:cs typeface="Arial" panose="020B0604020202020204" pitchFamily="34" charset="0"/>
              </a:rPr>
              <a:t>Слабо поларни узорци: </a:t>
            </a:r>
            <a:r>
              <a:rPr lang="x-none" dirty="0" smtClean="0">
                <a:latin typeface="Arial" panose="020B0604020202020204" pitchFamily="34" charset="0"/>
                <a:ea typeface="Arial Unicode MS" pitchFamily="34" charset="-128"/>
                <a:cs typeface="Arial" panose="020B0604020202020204" pitchFamily="34" charset="0"/>
              </a:rPr>
              <a:t>алкалоиди, </a:t>
            </a:r>
          </a:p>
          <a:p>
            <a:pPr algn="ctr"/>
            <a:r>
              <a:rPr lang="x-none" dirty="0" smtClean="0">
                <a:latin typeface="Arial" panose="020B0604020202020204" pitchFamily="34" charset="0"/>
                <a:ea typeface="Arial Unicode MS" pitchFamily="34" charset="-128"/>
                <a:cs typeface="Arial" panose="020B0604020202020204" pitchFamily="34" charset="0"/>
              </a:rPr>
              <a:t>стероиди, </a:t>
            </a:r>
            <a:r>
              <a:rPr lang="en-US" dirty="0" smtClean="0">
                <a:latin typeface="Arial" panose="020B0604020202020204" pitchFamily="34" charset="0"/>
                <a:ea typeface="Arial Unicode MS" pitchFamily="34" charset="-128"/>
                <a:cs typeface="Arial" panose="020B0604020202020204" pitchFamily="34" charset="0"/>
              </a:rPr>
              <a:t>“</a:t>
            </a:r>
            <a:r>
              <a:rPr lang="x-none" i="1" dirty="0" smtClean="0">
                <a:latin typeface="Arial" panose="020B0604020202020204" pitchFamily="34" charset="0"/>
                <a:ea typeface="Arial Unicode MS" pitchFamily="34" charset="-128"/>
                <a:cs typeface="Arial" panose="020B0604020202020204" pitchFamily="34" charset="0"/>
              </a:rPr>
              <a:t>FAME</a:t>
            </a:r>
            <a:r>
              <a:rPr lang="en-US" dirty="0" smtClean="0">
                <a:latin typeface="Arial" panose="020B0604020202020204" pitchFamily="34" charset="0"/>
                <a:ea typeface="Arial Unicode MS" pitchFamily="34" charset="-128"/>
                <a:cs typeface="Arial" panose="020B0604020202020204" pitchFamily="34" charset="0"/>
              </a:rPr>
              <a:t>”</a:t>
            </a:r>
            <a:endParaRPr lang="x-none" dirty="0" smtClean="0">
              <a:latin typeface="Arial" panose="020B0604020202020204" pitchFamily="34" charset="0"/>
              <a:ea typeface="Arial Unicode MS" pitchFamily="34" charset="-128"/>
              <a:cs typeface="Arial" panose="020B0604020202020204" pitchFamily="34" charset="0"/>
            </a:endParaRPr>
          </a:p>
          <a:p>
            <a:pPr algn="ctr"/>
            <a:r>
              <a:rPr lang="sr-Cyrl-RS" dirty="0" smtClean="0">
                <a:latin typeface="Arial" panose="020B0604020202020204" pitchFamily="34" charset="0"/>
                <a:ea typeface="Arial Unicode MS" pitchFamily="34" charset="-128"/>
                <a:cs typeface="Arial" panose="020B0604020202020204" pitchFamily="34" charset="0"/>
              </a:rPr>
              <a:t>поларни </a:t>
            </a:r>
            <a:r>
              <a:rPr lang="x-none" smtClean="0">
                <a:latin typeface="Arial" panose="020B0604020202020204" pitchFamily="34" charset="0"/>
                <a:ea typeface="Arial Unicode MS" pitchFamily="34" charset="-128"/>
                <a:cs typeface="Arial" panose="020B0604020202020204" pitchFamily="34" charset="0"/>
              </a:rPr>
              <a:t>пестициди</a:t>
            </a:r>
            <a:endParaRPr lang="en-US" dirty="0">
              <a:latin typeface="Arial" panose="020B0604020202020204" pitchFamily="34" charset="0"/>
              <a:ea typeface="Arial Unicode MS" pitchFamily="34" charset="-128"/>
              <a:cs typeface="Arial" panose="020B0604020202020204" pitchFamily="34" charset="0"/>
            </a:endParaRPr>
          </a:p>
        </p:txBody>
      </p:sp>
      <p:sp>
        <p:nvSpPr>
          <p:cNvPr id="22" name="TextBox 21"/>
          <p:cNvSpPr txBox="1"/>
          <p:nvPr/>
        </p:nvSpPr>
        <p:spPr>
          <a:xfrm>
            <a:off x="5562600" y="5562600"/>
            <a:ext cx="3048000" cy="1200329"/>
          </a:xfrm>
          <a:prstGeom prst="rect">
            <a:avLst/>
          </a:prstGeom>
          <a:noFill/>
        </p:spPr>
        <p:txBody>
          <a:bodyPr wrap="square" rtlCol="0">
            <a:spAutoFit/>
          </a:bodyPr>
          <a:lstStyle/>
          <a:p>
            <a:pPr algn="ctr"/>
            <a:r>
              <a:rPr lang="x-none" dirty="0" smtClean="0">
                <a:solidFill>
                  <a:srgbClr val="FF0000"/>
                </a:solidFill>
                <a:latin typeface="Arial" panose="020B0604020202020204" pitchFamily="34" charset="0"/>
                <a:ea typeface="Arial Unicode MS" pitchFamily="34" charset="-128"/>
                <a:cs typeface="Arial" panose="020B0604020202020204" pitchFamily="34" charset="0"/>
              </a:rPr>
              <a:t>Поларни узорци: </a:t>
            </a:r>
            <a:r>
              <a:rPr lang="x-none" dirty="0" smtClean="0">
                <a:latin typeface="Arial" panose="020B0604020202020204" pitchFamily="34" charset="0"/>
                <a:ea typeface="Arial Unicode MS" pitchFamily="34" charset="-128"/>
                <a:cs typeface="Arial" panose="020B0604020202020204" pitchFamily="34" charset="0"/>
              </a:rPr>
              <a:t>алкохоли, поли- незасићене </a:t>
            </a:r>
            <a:r>
              <a:rPr lang="x-none" smtClean="0">
                <a:latin typeface="Arial" panose="020B0604020202020204" pitchFamily="34" charset="0"/>
                <a:ea typeface="Arial Unicode MS" pitchFamily="34" charset="-128"/>
                <a:cs typeface="Arial" panose="020B0604020202020204" pitchFamily="34" charset="0"/>
              </a:rPr>
              <a:t>масне киселине</a:t>
            </a:r>
            <a:r>
              <a:rPr lang="sr-Cyrl-RS" dirty="0" smtClean="0">
                <a:latin typeface="Arial" panose="020B0604020202020204" pitchFamily="34" charset="0"/>
                <a:ea typeface="Arial Unicode MS" pitchFamily="34" charset="-128"/>
                <a:cs typeface="Arial" panose="020B0604020202020204" pitchFamily="34" charset="0"/>
              </a:rPr>
              <a:t>, ОХ пестициди</a:t>
            </a:r>
            <a:endParaRPr lang="en-US" dirty="0">
              <a:latin typeface="Arial" panose="020B0604020202020204" pitchFamily="34" charset="0"/>
              <a:ea typeface="Arial Unicode MS" pitchFamily="34" charset="-128"/>
              <a:cs typeface="Arial" panose="020B0604020202020204" pitchFamily="34" charset="0"/>
            </a:endParaRPr>
          </a:p>
        </p:txBody>
      </p:sp>
      <p:sp>
        <p:nvSpPr>
          <p:cNvPr id="23" name="Rectangle 22"/>
          <p:cNvSpPr/>
          <p:nvPr/>
        </p:nvSpPr>
        <p:spPr>
          <a:xfrm>
            <a:off x="990600" y="5105400"/>
            <a:ext cx="1355436" cy="369332"/>
          </a:xfrm>
          <a:prstGeom prst="rect">
            <a:avLst/>
          </a:prstGeom>
        </p:spPr>
        <p:txBody>
          <a:bodyPr wrap="none">
            <a:spAutoFit/>
          </a:bodyPr>
          <a:lstStyle/>
          <a:p>
            <a:r>
              <a:rPr lang="en-US" dirty="0" smtClean="0"/>
              <a:t>OV-1, SE-30</a:t>
            </a:r>
            <a:endParaRPr lang="en-US" dirty="0"/>
          </a:p>
        </p:txBody>
      </p:sp>
      <p:sp>
        <p:nvSpPr>
          <p:cNvPr id="25" name="Rectangle 24"/>
          <p:cNvSpPr/>
          <p:nvPr/>
        </p:nvSpPr>
        <p:spPr>
          <a:xfrm>
            <a:off x="3429000" y="5105400"/>
            <a:ext cx="2102242" cy="369332"/>
          </a:xfrm>
          <a:prstGeom prst="rect">
            <a:avLst/>
          </a:prstGeom>
        </p:spPr>
        <p:txBody>
          <a:bodyPr wrap="none">
            <a:spAutoFit/>
          </a:bodyPr>
          <a:lstStyle/>
          <a:p>
            <a:r>
              <a:rPr lang="en-US" dirty="0" smtClean="0"/>
              <a:t>OV-3, SE-52</a:t>
            </a:r>
            <a:r>
              <a:rPr lang="x-none" dirty="0" smtClean="0"/>
              <a:t>, ОV-17</a:t>
            </a:r>
            <a:endParaRPr lang="en-US" dirty="0"/>
          </a:p>
        </p:txBody>
      </p:sp>
      <p:sp>
        <p:nvSpPr>
          <p:cNvPr id="26" name="Rectangle 25"/>
          <p:cNvSpPr/>
          <p:nvPr/>
        </p:nvSpPr>
        <p:spPr>
          <a:xfrm>
            <a:off x="6324600" y="5105400"/>
            <a:ext cx="927049" cy="369332"/>
          </a:xfrm>
          <a:prstGeom prst="rect">
            <a:avLst/>
          </a:prstGeom>
        </p:spPr>
        <p:txBody>
          <a:bodyPr wrap="none">
            <a:spAutoFit/>
          </a:bodyPr>
          <a:lstStyle/>
          <a:p>
            <a:r>
              <a:rPr lang="en-US" dirty="0" smtClean="0"/>
              <a:t>OV-275</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57200" y="914400"/>
            <a:ext cx="2362200" cy="533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457200" y="286512"/>
            <a:ext cx="8229600" cy="551688"/>
          </a:xfrm>
        </p:spPr>
        <p:txBody>
          <a:bodyPr>
            <a:normAutofit/>
          </a:bodyPr>
          <a:lstStyle/>
          <a:p>
            <a:r>
              <a:rPr lang="en-US" sz="3200" dirty="0" err="1" smtClean="0">
                <a:solidFill>
                  <a:schemeClr val="tx1"/>
                </a:solidFill>
                <a:latin typeface="Arial" panose="020B0604020202020204" pitchFamily="34" charset="0"/>
                <a:ea typeface="Arial Unicode MS" pitchFamily="34" charset="-128"/>
                <a:cs typeface="Arial" panose="020B0604020202020204" pitchFamily="34" charset="0"/>
              </a:rPr>
              <a:t>Ko</a:t>
            </a:r>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лоне</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19</a:t>
            </a:fld>
            <a:endParaRPr lang="en-US" dirty="0"/>
          </a:p>
        </p:txBody>
      </p:sp>
      <p:sp>
        <p:nvSpPr>
          <p:cNvPr id="15" name="TextBox 14"/>
          <p:cNvSpPr txBox="1"/>
          <p:nvPr/>
        </p:nvSpPr>
        <p:spPr>
          <a:xfrm>
            <a:off x="533400" y="990600"/>
            <a:ext cx="25908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Непокретне фазе</a:t>
            </a:r>
          </a:p>
        </p:txBody>
      </p:sp>
      <p:sp>
        <p:nvSpPr>
          <p:cNvPr id="3074" name="AutoShape 2"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381000" y="1524000"/>
            <a:ext cx="85344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Пример: разне модификације полисилоксана и полиетилен гликол</a:t>
            </a:r>
          </a:p>
        </p:txBody>
      </p:sp>
      <p:sp>
        <p:nvSpPr>
          <p:cNvPr id="18" name="TextBox 17"/>
          <p:cNvSpPr txBox="1"/>
          <p:nvPr/>
        </p:nvSpPr>
        <p:spPr>
          <a:xfrm>
            <a:off x="457200" y="4971871"/>
            <a:ext cx="2590800" cy="1200329"/>
          </a:xfrm>
          <a:prstGeom prst="rect">
            <a:avLst/>
          </a:prstGeom>
          <a:noFill/>
        </p:spPr>
        <p:txBody>
          <a:bodyPr wrap="square" rtlCol="0">
            <a:spAutoFit/>
          </a:bodyPr>
          <a:lstStyle/>
          <a:p>
            <a:pPr algn="ctr"/>
            <a:r>
              <a:rPr lang="x-none" dirty="0" smtClean="0">
                <a:solidFill>
                  <a:srgbClr val="FF0000"/>
                </a:solidFill>
                <a:latin typeface="Arial" panose="020B0604020202020204" pitchFamily="34" charset="0"/>
                <a:ea typeface="Arial Unicode MS" pitchFamily="34" charset="-128"/>
                <a:cs typeface="Arial" panose="020B0604020202020204" pitchFamily="34" charset="0"/>
              </a:rPr>
              <a:t>Јако поларни узорци:</a:t>
            </a:r>
          </a:p>
          <a:p>
            <a:pPr algn="ctr"/>
            <a:r>
              <a:rPr lang="x-none" dirty="0" smtClean="0">
                <a:latin typeface="Arial" panose="020B0604020202020204" pitchFamily="34" charset="0"/>
                <a:ea typeface="Arial Unicode MS" pitchFamily="34" charset="-128"/>
                <a:cs typeface="Arial" panose="020B0604020202020204" pitchFamily="34" charset="0"/>
              </a:rPr>
              <a:t>Хлорована и нитрована ароматична једињења</a:t>
            </a:r>
            <a:endParaRPr lang="en-US" dirty="0">
              <a:latin typeface="Arial" panose="020B0604020202020204" pitchFamily="34" charset="0"/>
              <a:ea typeface="Arial Unicode MS" pitchFamily="34" charset="-128"/>
              <a:cs typeface="Arial" panose="020B0604020202020204" pitchFamily="34" charset="0"/>
            </a:endParaRPr>
          </a:p>
        </p:txBody>
      </p:sp>
      <p:pic>
        <p:nvPicPr>
          <p:cNvPr id="27" name="Picture 26" descr="nepokr faze 2.jpg"/>
          <p:cNvPicPr>
            <a:picLocks noChangeAspect="1"/>
          </p:cNvPicPr>
          <p:nvPr/>
        </p:nvPicPr>
        <p:blipFill>
          <a:blip r:embed="rId3"/>
          <a:stretch>
            <a:fillRect/>
          </a:stretch>
        </p:blipFill>
        <p:spPr>
          <a:xfrm>
            <a:off x="457200" y="2000071"/>
            <a:ext cx="6248400" cy="2233529"/>
          </a:xfrm>
          <a:prstGeom prst="rect">
            <a:avLst/>
          </a:prstGeom>
        </p:spPr>
      </p:pic>
      <p:sp>
        <p:nvSpPr>
          <p:cNvPr id="28" name="TextBox 27"/>
          <p:cNvSpPr txBox="1"/>
          <p:nvPr/>
        </p:nvSpPr>
        <p:spPr>
          <a:xfrm>
            <a:off x="3657600" y="4990742"/>
            <a:ext cx="2590800" cy="923330"/>
          </a:xfrm>
          <a:prstGeom prst="rect">
            <a:avLst/>
          </a:prstGeom>
          <a:noFill/>
        </p:spPr>
        <p:txBody>
          <a:bodyPr wrap="square" rtlCol="0">
            <a:spAutoFit/>
          </a:bodyPr>
          <a:lstStyle/>
          <a:p>
            <a:pPr algn="ctr"/>
            <a:r>
              <a:rPr lang="x-none" dirty="0" smtClean="0">
                <a:solidFill>
                  <a:srgbClr val="FF0000"/>
                </a:solidFill>
                <a:latin typeface="Arial" panose="020B0604020202020204" pitchFamily="34" charset="0"/>
                <a:ea typeface="Arial Unicode MS" pitchFamily="34" charset="-128"/>
                <a:cs typeface="Arial" panose="020B0604020202020204" pitchFamily="34" charset="0"/>
              </a:rPr>
              <a:t>Јако поларни узорци:</a:t>
            </a:r>
          </a:p>
          <a:p>
            <a:pPr algn="ctr"/>
            <a:r>
              <a:rPr lang="x-none" dirty="0" smtClean="0">
                <a:latin typeface="Arial" panose="020B0604020202020204" pitchFamily="34" charset="0"/>
                <a:ea typeface="Arial Unicode MS" pitchFamily="34" charset="-128"/>
                <a:cs typeface="Arial" panose="020B0604020202020204" pitchFamily="34" charset="0"/>
              </a:rPr>
              <a:t>Киселине, етри, етарска уља</a:t>
            </a:r>
            <a:endParaRPr lang="en-US" dirty="0">
              <a:latin typeface="Arial" panose="020B0604020202020204" pitchFamily="34" charset="0"/>
              <a:ea typeface="Arial Unicode MS" pitchFamily="34" charset="-128"/>
              <a:cs typeface="Arial" panose="020B0604020202020204" pitchFamily="34" charset="0"/>
            </a:endParaRPr>
          </a:p>
        </p:txBody>
      </p:sp>
      <p:sp>
        <p:nvSpPr>
          <p:cNvPr id="29" name="Rectangle 28"/>
          <p:cNvSpPr/>
          <p:nvPr/>
        </p:nvSpPr>
        <p:spPr>
          <a:xfrm>
            <a:off x="4114800" y="4343400"/>
            <a:ext cx="1666803" cy="369332"/>
          </a:xfrm>
          <a:prstGeom prst="rect">
            <a:avLst/>
          </a:prstGeom>
        </p:spPr>
        <p:txBody>
          <a:bodyPr wrap="none">
            <a:spAutoFit/>
          </a:bodyPr>
          <a:lstStyle/>
          <a:p>
            <a:r>
              <a:rPr lang="en-US" dirty="0" err="1" smtClean="0"/>
              <a:t>Carbowax</a:t>
            </a:r>
            <a:r>
              <a:rPr lang="en-US" dirty="0" smtClean="0"/>
              <a:t> 20M</a:t>
            </a:r>
            <a:endParaRPr lang="en-US" dirty="0"/>
          </a:p>
        </p:txBody>
      </p:sp>
      <p:sp>
        <p:nvSpPr>
          <p:cNvPr id="30" name="Rectangle 29"/>
          <p:cNvSpPr/>
          <p:nvPr/>
        </p:nvSpPr>
        <p:spPr>
          <a:xfrm>
            <a:off x="1219200" y="4343400"/>
            <a:ext cx="909801" cy="369332"/>
          </a:xfrm>
          <a:prstGeom prst="rect">
            <a:avLst/>
          </a:prstGeom>
        </p:spPr>
        <p:txBody>
          <a:bodyPr wrap="none">
            <a:spAutoFit/>
          </a:bodyPr>
          <a:lstStyle/>
          <a:p>
            <a:r>
              <a:rPr lang="en-US" dirty="0" smtClean="0"/>
              <a:t>OV-210</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724" y="409051"/>
            <a:ext cx="75438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Увод</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5" name="Content Placeholder 2"/>
          <p:cNvSpPr>
            <a:spLocks noGrp="1"/>
          </p:cNvSpPr>
          <p:nvPr>
            <p:ph idx="1"/>
          </p:nvPr>
        </p:nvSpPr>
        <p:spPr>
          <a:xfrm>
            <a:off x="381000" y="1066800"/>
            <a:ext cx="8305800" cy="1371600"/>
          </a:xfrm>
        </p:spPr>
        <p:txBody>
          <a:bodyPr>
            <a:normAutofit/>
          </a:bodyPr>
          <a:lstStyle/>
          <a:p>
            <a:pPr>
              <a:buNone/>
            </a:pPr>
            <a:r>
              <a:rPr lang="x-none" smtClean="0">
                <a:latin typeface="Arial" panose="020B0604020202020204" pitchFamily="34" charset="0"/>
                <a:cs typeface="Arial" panose="020B0604020202020204" pitchFamily="34" charset="0"/>
              </a:rPr>
              <a:t>   </a:t>
            </a:r>
            <a:r>
              <a:rPr lang="x-none" sz="2200" smtClean="0">
                <a:latin typeface="Arial" panose="020B0604020202020204" pitchFamily="34" charset="0"/>
                <a:ea typeface="Arial Unicode MS" pitchFamily="34" charset="-128"/>
                <a:cs typeface="Arial" panose="020B0604020202020204" pitchFamily="34" charset="0"/>
              </a:rPr>
              <a:t>Хроматографија</a:t>
            </a:r>
            <a:r>
              <a:rPr lang="x-none" sz="2200" dirty="0" smtClean="0">
                <a:latin typeface="Arial" panose="020B0604020202020204" pitchFamily="34" charset="0"/>
                <a:ea typeface="Arial Unicode MS" pitchFamily="34" charset="-128"/>
                <a:cs typeface="Arial" panose="020B0604020202020204" pitchFamily="34" charset="0"/>
              </a:rPr>
              <a:t>: Михаил Цвет, 1903. године раздвојио смешу биљних пигмената испирајући их петрол етром низ цев (колону) густо пуњену са CaCO</a:t>
            </a:r>
            <a:r>
              <a:rPr lang="x-none" sz="2200" baseline="-25000" dirty="0" smtClean="0">
                <a:latin typeface="Arial" panose="020B0604020202020204" pitchFamily="34" charset="0"/>
                <a:ea typeface="Arial Unicode MS" pitchFamily="34" charset="-128"/>
                <a:cs typeface="Arial" panose="020B0604020202020204" pitchFamily="34" charset="0"/>
              </a:rPr>
              <a:t>3</a:t>
            </a:r>
            <a:r>
              <a:rPr lang="x-none" sz="2200" dirty="0" smtClean="0">
                <a:latin typeface="Arial" panose="020B0604020202020204" pitchFamily="34" charset="0"/>
                <a:ea typeface="Arial Unicode MS" pitchFamily="34" charset="-128"/>
                <a:cs typeface="Arial" panose="020B0604020202020204" pitchFamily="34" charset="0"/>
              </a:rPr>
              <a:t>.</a:t>
            </a:r>
            <a:endParaRPr lang="en-US" sz="2200" dirty="0">
              <a:latin typeface="Arial" panose="020B0604020202020204" pitchFamily="34" charset="0"/>
              <a:ea typeface="Arial Unicode MS" pitchFamily="34" charset="-128"/>
              <a:cs typeface="Arial" panose="020B0604020202020204" pitchFamily="34" charset="0"/>
            </a:endParaRPr>
          </a:p>
        </p:txBody>
      </p:sp>
      <p:sp>
        <p:nvSpPr>
          <p:cNvPr id="6" name="Content Placeholder 2"/>
          <p:cNvSpPr txBox="1">
            <a:spLocks/>
          </p:cNvSpPr>
          <p:nvPr/>
        </p:nvSpPr>
        <p:spPr>
          <a:xfrm>
            <a:off x="304800" y="2286000"/>
            <a:ext cx="8305800" cy="990600"/>
          </a:xfrm>
          <a:prstGeom prst="rect">
            <a:avLst/>
          </a:prstGeom>
        </p:spPr>
        <p:txBody>
          <a:bodyPr vert="horz">
            <a:normAutofit fontScale="92500" lnSpcReduction="1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x-none" sz="2600" b="0" i="0" u="none" strike="noStrike" kern="120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t>   </a:t>
            </a:r>
            <a:r>
              <a:rPr kumimoji="0" lang="x-none" sz="2200" b="0" i="0" u="none" strike="noStrike" kern="1200" cap="none" spc="0" normalizeH="0" baseline="0" noProof="0" smtClean="0">
                <a:ln>
                  <a:noFill/>
                </a:ln>
                <a:solidFill>
                  <a:schemeClr val="tx1"/>
                </a:solidFill>
                <a:effectLst/>
                <a:uLnTx/>
                <a:uFillTx/>
                <a:latin typeface="Arial" panose="020B0604020202020204" pitchFamily="34" charset="0"/>
                <a:ea typeface="Arial Unicode MS" pitchFamily="34" charset="-128"/>
                <a:cs typeface="Arial" panose="020B0604020202020204" pitchFamily="34" charset="0"/>
              </a:rPr>
              <a:t>1940-1960: </a:t>
            </a:r>
            <a:r>
              <a:rPr kumimoji="0" lang="x-none" sz="2200" b="0" i="0" u="none" strike="noStrike" kern="1200" cap="none" spc="0" normalizeH="0" baseline="0" noProof="0" dirty="0" smtClean="0">
                <a:ln>
                  <a:noFill/>
                </a:ln>
                <a:solidFill>
                  <a:schemeClr val="tx1"/>
                </a:solidFill>
                <a:effectLst/>
                <a:uLnTx/>
                <a:uFillTx/>
                <a:latin typeface="Arial" panose="020B0604020202020204" pitchFamily="34" charset="0"/>
                <a:ea typeface="Arial Unicode MS" pitchFamily="34" charset="-128"/>
                <a:cs typeface="Arial" panose="020B0604020202020204" pitchFamily="34" charset="0"/>
              </a:rPr>
              <a:t>Период</a:t>
            </a:r>
            <a:r>
              <a:rPr kumimoji="0" lang="x-none" sz="2200" b="0" i="0" u="none" strike="noStrike" kern="1200" cap="none" spc="0" normalizeH="0" noProof="0" dirty="0" smtClean="0">
                <a:ln>
                  <a:noFill/>
                </a:ln>
                <a:solidFill>
                  <a:schemeClr val="tx1"/>
                </a:solidFill>
                <a:effectLst/>
                <a:uLnTx/>
                <a:uFillTx/>
                <a:latin typeface="Arial" panose="020B0604020202020204" pitchFamily="34" charset="0"/>
                <a:ea typeface="Arial Unicode MS" pitchFamily="34" charset="-128"/>
                <a:cs typeface="Arial" panose="020B0604020202020204" pitchFamily="34" charset="0"/>
              </a:rPr>
              <a:t> даљег значајног развоја технике (Мартин и Синџ, Нобелова награда за хемију 1952.) у току кога се развија гасна хроматографија.</a:t>
            </a:r>
            <a:endParaRPr kumimoji="0" lang="en-US" sz="2200" b="0" i="0" u="none" strike="noStrike" kern="1200" cap="none" spc="0" normalizeH="0" baseline="0" noProof="0" dirty="0">
              <a:ln>
                <a:noFill/>
              </a:ln>
              <a:solidFill>
                <a:schemeClr val="tx1"/>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7" name="Content Placeholder 2"/>
          <p:cNvSpPr txBox="1">
            <a:spLocks/>
          </p:cNvSpPr>
          <p:nvPr/>
        </p:nvSpPr>
        <p:spPr>
          <a:xfrm>
            <a:off x="2895600" y="3581400"/>
            <a:ext cx="3200400" cy="68580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x-none" sz="2600" b="0" i="0" u="none" strike="noStrike" kern="1200" cap="none" spc="0" normalizeH="0" baseline="0" noProof="0" dirty="0" smtClean="0">
                <a:ln>
                  <a:noFill/>
                </a:ln>
                <a:solidFill>
                  <a:schemeClr val="tx1"/>
                </a:solidFill>
                <a:effectLst/>
                <a:uLnTx/>
                <a:uFillTx/>
                <a:latin typeface="+mn-lt"/>
                <a:ea typeface="+mn-ea"/>
                <a:cs typeface="+mn-cs"/>
              </a:rPr>
              <a:t>    Хроматографија:</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Content Placeholder 2"/>
          <p:cNvSpPr txBox="1">
            <a:spLocks/>
          </p:cNvSpPr>
          <p:nvPr/>
        </p:nvSpPr>
        <p:spPr>
          <a:xfrm>
            <a:off x="5486400" y="4800600"/>
            <a:ext cx="3657600" cy="685800"/>
          </a:xfrm>
          <a:prstGeom prst="rect">
            <a:avLst/>
          </a:prstGeom>
        </p:spPr>
        <p:txBody>
          <a:bodyPr vert="horz">
            <a:normAutofit fontScale="925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x-none" sz="2600" b="0" i="0" u="none" strike="noStrike" kern="1200" cap="none" spc="0" normalizeH="0" baseline="0" noProof="0" dirty="0" smtClean="0">
                <a:ln>
                  <a:noFill/>
                </a:ln>
                <a:solidFill>
                  <a:schemeClr val="tx1"/>
                </a:solidFill>
                <a:effectLst/>
                <a:uLnTx/>
                <a:uFillTx/>
                <a:latin typeface="+mn-lt"/>
                <a:ea typeface="+mn-ea"/>
                <a:cs typeface="+mn-cs"/>
              </a:rPr>
              <a:t>Колонска / Неколонска</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Content Placeholder 2"/>
          <p:cNvSpPr txBox="1">
            <a:spLocks/>
          </p:cNvSpPr>
          <p:nvPr/>
        </p:nvSpPr>
        <p:spPr>
          <a:xfrm>
            <a:off x="152400" y="4876800"/>
            <a:ext cx="4343400" cy="685800"/>
          </a:xfrm>
          <a:prstGeom prst="rect">
            <a:avLst/>
          </a:prstGeom>
        </p:spPr>
        <p:txBody>
          <a:bodyPr vert="horz">
            <a:normAutofit fontScale="925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x-none" sz="2600" b="0" i="0" u="none" strike="noStrike" kern="1200" cap="none" spc="0" normalizeH="0" baseline="0" noProof="0" dirty="0" smtClean="0">
                <a:ln>
                  <a:noFill/>
                </a:ln>
                <a:solidFill>
                  <a:schemeClr val="tx1"/>
                </a:solidFill>
                <a:effectLst/>
                <a:uLnTx/>
                <a:uFillTx/>
                <a:latin typeface="+mn-lt"/>
                <a:ea typeface="+mn-ea"/>
                <a:cs typeface="+mn-cs"/>
              </a:rPr>
              <a:t>Аналитичка / Препаративна</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Content Placeholder 2"/>
          <p:cNvSpPr txBox="1">
            <a:spLocks/>
          </p:cNvSpPr>
          <p:nvPr/>
        </p:nvSpPr>
        <p:spPr>
          <a:xfrm>
            <a:off x="2667000" y="5486400"/>
            <a:ext cx="4572000" cy="53340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x-none" sz="2600" dirty="0" smtClean="0"/>
              <a:t>             Гасна / Течна</a:t>
            </a:r>
          </a:p>
        </p:txBody>
      </p:sp>
      <p:sp>
        <p:nvSpPr>
          <p:cNvPr id="11" name="Down Arrow 10"/>
          <p:cNvSpPr/>
          <p:nvPr/>
        </p:nvSpPr>
        <p:spPr>
          <a:xfrm rot="3282290">
            <a:off x="2705658" y="4053663"/>
            <a:ext cx="349072" cy="8131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18406169">
            <a:off x="6177080" y="4015202"/>
            <a:ext cx="349072" cy="8131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4680128" y="4114800"/>
            <a:ext cx="349072" cy="1371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p:cNvSpPr>
            <a:spLocks noGrp="1"/>
          </p:cNvSpPr>
          <p:nvPr>
            <p:ph type="sldNum" sz="quarter" idx="12"/>
          </p:nvPr>
        </p:nvSpPr>
        <p:spPr/>
        <p:txBody>
          <a:bodyPr/>
          <a:lstStyle/>
          <a:p>
            <a:fld id="{FCA8A02D-BAAA-483E-AFC7-0368F68D9E25}" type="slidenum">
              <a:rPr lang="en-US" smtClean="0"/>
              <a:pPr/>
              <a:t>2</a:t>
            </a:fld>
            <a:endParaRPr lang="en-US"/>
          </a:p>
        </p:txBody>
      </p:sp>
      <p:pic>
        <p:nvPicPr>
          <p:cNvPr id="2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49324" y="4068379"/>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80" fill="hold"/>
                                        <p:tgtEl>
                                          <p:spTgt spid="21"/>
                                        </p:tgtEl>
                                      </p:cBhvr>
                                    </p:cmd>
                                  </p:childTnLst>
                                </p:cTn>
                              </p:par>
                            </p:childTnLst>
                          </p:cTn>
                        </p:par>
                      </p:childTnLst>
                    </p:cTn>
                  </p:par>
                </p:childTnLst>
              </p:cTn>
              <p:nextCondLst>
                <p:cond evt="onClick" delay="0">
                  <p:tgtEl>
                    <p:spTgt spid="21"/>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57200" y="914400"/>
            <a:ext cx="2362200" cy="533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381000" y="304800"/>
            <a:ext cx="8229600" cy="551688"/>
          </a:xfrm>
        </p:spPr>
        <p:txBody>
          <a:bodyPr>
            <a:normAutofit/>
          </a:bodyPr>
          <a:lstStyle/>
          <a:p>
            <a:r>
              <a:rPr lang="en-US" sz="3200" dirty="0" err="1" smtClean="0">
                <a:solidFill>
                  <a:schemeClr val="tx1"/>
                </a:solidFill>
                <a:latin typeface="Arial" panose="020B0604020202020204" pitchFamily="34" charset="0"/>
                <a:ea typeface="Arial Unicode MS" pitchFamily="34" charset="-128"/>
                <a:cs typeface="Arial" panose="020B0604020202020204" pitchFamily="34" charset="0"/>
              </a:rPr>
              <a:t>Ko</a:t>
            </a:r>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лоне</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20</a:t>
            </a:fld>
            <a:endParaRPr lang="en-US" dirty="0"/>
          </a:p>
        </p:txBody>
      </p:sp>
      <p:sp>
        <p:nvSpPr>
          <p:cNvPr id="15" name="TextBox 14"/>
          <p:cNvSpPr txBox="1"/>
          <p:nvPr/>
        </p:nvSpPr>
        <p:spPr>
          <a:xfrm>
            <a:off x="533400" y="990600"/>
            <a:ext cx="25908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Непокретне фазе</a:t>
            </a:r>
          </a:p>
        </p:txBody>
      </p:sp>
      <p:sp>
        <p:nvSpPr>
          <p:cNvPr id="3074" name="AutoShape 2"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381000" y="1828800"/>
            <a:ext cx="4267200" cy="1323439"/>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Постоје непокретне фазе које омогућавају раздвајање оптичких изомера</a:t>
            </a:r>
            <a:r>
              <a:rPr lang="en-US" sz="2000" dirty="0" smtClean="0">
                <a:latin typeface="Arial" panose="020B0604020202020204" pitchFamily="34" charset="0"/>
                <a:ea typeface="Arial Unicode MS" pitchFamily="34" charset="-128"/>
                <a:cs typeface="Arial" panose="020B0604020202020204" pitchFamily="34" charset="0"/>
              </a:rPr>
              <a:t>, </a:t>
            </a:r>
            <a:r>
              <a:rPr lang="x-none" sz="2000" dirty="0" smtClean="0">
                <a:latin typeface="Arial" panose="020B0604020202020204" pitchFamily="34" charset="0"/>
                <a:ea typeface="Arial Unicode MS" pitchFamily="34" charset="-128"/>
                <a:cs typeface="Arial" panose="020B0604020202020204" pitchFamily="34" charset="0"/>
              </a:rPr>
              <a:t>а израђене су од циклодекстрина.</a:t>
            </a:r>
          </a:p>
        </p:txBody>
      </p:sp>
      <p:pic>
        <p:nvPicPr>
          <p:cNvPr id="14" name="Picture 13" descr="hiral.jpg"/>
          <p:cNvPicPr>
            <a:picLocks noChangeAspect="1"/>
          </p:cNvPicPr>
          <p:nvPr/>
        </p:nvPicPr>
        <p:blipFill>
          <a:blip r:embed="rId3"/>
          <a:stretch>
            <a:fillRect/>
          </a:stretch>
        </p:blipFill>
        <p:spPr>
          <a:xfrm>
            <a:off x="457200" y="3516868"/>
            <a:ext cx="6172200" cy="2241096"/>
          </a:xfrm>
          <a:prstGeom prst="rect">
            <a:avLst/>
          </a:prstGeom>
        </p:spPr>
      </p:pic>
      <p:sp>
        <p:nvSpPr>
          <p:cNvPr id="19" name="TextBox 18"/>
          <p:cNvSpPr txBox="1"/>
          <p:nvPr/>
        </p:nvSpPr>
        <p:spPr>
          <a:xfrm>
            <a:off x="457200" y="5879068"/>
            <a:ext cx="7239000" cy="646331"/>
          </a:xfrm>
          <a:prstGeom prst="rect">
            <a:avLst/>
          </a:prstGeom>
          <a:noFill/>
        </p:spPr>
        <p:txBody>
          <a:bodyPr wrap="square" rtlCol="0">
            <a:spAutoFit/>
          </a:bodyPr>
          <a:lstStyle/>
          <a:p>
            <a:r>
              <a:rPr lang="x-none" i="1" dirty="0" smtClean="0">
                <a:latin typeface="Arial" panose="020B0604020202020204" pitchFamily="34" charset="0"/>
                <a:ea typeface="Arial Unicode MS" pitchFamily="34" charset="-128"/>
                <a:cs typeface="Arial" panose="020B0604020202020204" pitchFamily="34" charset="0"/>
              </a:rPr>
              <a:t>Пример: раздвајање енантиомера смеше естара аминокиселина</a:t>
            </a:r>
          </a:p>
        </p:txBody>
      </p:sp>
      <p:pic>
        <p:nvPicPr>
          <p:cNvPr id="20" name="Picture 19" descr="beta ciklodekstrin.png"/>
          <p:cNvPicPr>
            <a:picLocks noChangeAspect="1"/>
          </p:cNvPicPr>
          <p:nvPr/>
        </p:nvPicPr>
        <p:blipFill>
          <a:blip r:embed="rId4"/>
          <a:stretch>
            <a:fillRect/>
          </a:stretch>
        </p:blipFill>
        <p:spPr>
          <a:xfrm>
            <a:off x="6248400" y="304800"/>
            <a:ext cx="2514600" cy="2941608"/>
          </a:xfrm>
          <a:prstGeom prst="rect">
            <a:avLst/>
          </a:prstGeom>
        </p:spPr>
      </p:pic>
      <p:sp>
        <p:nvSpPr>
          <p:cNvPr id="21" name="TextBox 20"/>
          <p:cNvSpPr txBox="1"/>
          <p:nvPr/>
        </p:nvSpPr>
        <p:spPr>
          <a:xfrm>
            <a:off x="6934200" y="3276600"/>
            <a:ext cx="2133600" cy="369332"/>
          </a:xfrm>
          <a:prstGeom prst="rect">
            <a:avLst/>
          </a:prstGeom>
          <a:noFill/>
        </p:spPr>
        <p:txBody>
          <a:bodyPr wrap="square" rtlCol="0">
            <a:spAutoFit/>
          </a:bodyPr>
          <a:lstStyle/>
          <a:p>
            <a:r>
              <a:rPr lang="el-GR" i="1" dirty="0" smtClean="0">
                <a:latin typeface="Arial" panose="020B0604020202020204" pitchFamily="34" charset="0"/>
                <a:ea typeface="Arial Unicode MS" pitchFamily="34" charset="-128"/>
                <a:cs typeface="Arial" panose="020B0604020202020204" pitchFamily="34" charset="0"/>
              </a:rPr>
              <a:t>β</a:t>
            </a:r>
            <a:r>
              <a:rPr lang="en-US" i="1" dirty="0" smtClean="0">
                <a:latin typeface="Arial" panose="020B0604020202020204" pitchFamily="34" charset="0"/>
                <a:ea typeface="Arial Unicode MS" pitchFamily="34" charset="-128"/>
                <a:cs typeface="Arial" panose="020B0604020202020204" pitchFamily="34" charset="0"/>
              </a:rPr>
              <a:t>- </a:t>
            </a:r>
            <a:r>
              <a:rPr lang="x-none" i="1" dirty="0" smtClean="0">
                <a:latin typeface="Arial" panose="020B0604020202020204" pitchFamily="34" charset="0"/>
                <a:ea typeface="Arial Unicode MS" pitchFamily="34" charset="-128"/>
                <a:cs typeface="Arial" panose="020B0604020202020204" pitchFamily="34" charset="0"/>
              </a:rPr>
              <a:t>циклодекстрин</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81000" y="304800"/>
            <a:ext cx="8229600" cy="551688"/>
          </a:xfrm>
        </p:spPr>
        <p:txBody>
          <a:bodyPr>
            <a:normAutofit/>
          </a:bodyPr>
          <a:lstStyle/>
          <a:p>
            <a:r>
              <a:rPr lang="en-US" sz="3200" dirty="0" err="1" smtClean="0">
                <a:solidFill>
                  <a:schemeClr val="tx1"/>
                </a:solidFill>
                <a:latin typeface="Arial" panose="020B0604020202020204" pitchFamily="34" charset="0"/>
                <a:ea typeface="Arial Unicode MS" pitchFamily="34" charset="-128"/>
                <a:cs typeface="Arial" panose="020B0604020202020204" pitchFamily="34" charset="0"/>
              </a:rPr>
              <a:t>Ko</a:t>
            </a:r>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лоне</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21</a:t>
            </a:fld>
            <a:endParaRPr lang="en-US" dirty="0"/>
          </a:p>
        </p:txBody>
      </p:sp>
      <p:sp>
        <p:nvSpPr>
          <p:cNvPr id="15" name="TextBox 14"/>
          <p:cNvSpPr txBox="1"/>
          <p:nvPr/>
        </p:nvSpPr>
        <p:spPr>
          <a:xfrm>
            <a:off x="381000" y="990600"/>
            <a:ext cx="8534400" cy="1015663"/>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Две колоне могу се редно везати</a:t>
            </a:r>
            <a:r>
              <a:rPr lang="x-none" sz="2000" smtClean="0">
                <a:latin typeface="Arial" panose="020B0604020202020204" pitchFamily="34" charset="0"/>
                <a:ea typeface="Arial Unicode MS" pitchFamily="34" charset="-128"/>
                <a:cs typeface="Arial" panose="020B0604020202020204" pitchFamily="34" charset="0"/>
              </a:rPr>
              <a:t>, техника </a:t>
            </a:r>
            <a:r>
              <a:rPr lang="x-none" sz="2000" dirty="0" smtClean="0">
                <a:latin typeface="Arial" panose="020B0604020202020204" pitchFamily="34" charset="0"/>
                <a:ea typeface="Arial Unicode MS" pitchFamily="34" charset="-128"/>
                <a:cs typeface="Arial" panose="020B0604020202020204" pitchFamily="34" charset="0"/>
              </a:rPr>
              <a:t>се зове 2Д ГХ (</a:t>
            </a:r>
            <a:r>
              <a:rPr lang="en-US" sz="2000" i="1" dirty="0" smtClean="0">
                <a:latin typeface="Arial" panose="020B0604020202020204" pitchFamily="34" charset="0"/>
                <a:ea typeface="Arial Unicode MS" pitchFamily="34" charset="-128"/>
                <a:cs typeface="Arial" panose="020B0604020202020204" pitchFamily="34" charset="0"/>
              </a:rPr>
              <a:t>2DGC</a:t>
            </a:r>
            <a:r>
              <a:rPr lang="en-US" sz="2000" dirty="0" smtClean="0">
                <a:latin typeface="Arial" panose="020B0604020202020204" pitchFamily="34" charset="0"/>
                <a:ea typeface="Arial Unicode MS" pitchFamily="34" charset="-128"/>
                <a:cs typeface="Arial" panose="020B0604020202020204" pitchFamily="34" charset="0"/>
              </a:rPr>
              <a:t> </a:t>
            </a:r>
            <a:r>
              <a:rPr lang="x-none" sz="2000" dirty="0" smtClean="0">
                <a:latin typeface="Arial" panose="020B0604020202020204" pitchFamily="34" charset="0"/>
                <a:ea typeface="Arial Unicode MS" pitchFamily="34" charset="-128"/>
                <a:cs typeface="Arial" panose="020B0604020202020204" pitchFamily="34" charset="0"/>
              </a:rPr>
              <a:t>или </a:t>
            </a:r>
            <a:r>
              <a:rPr lang="x-none" sz="2000" i="1" dirty="0" smtClean="0">
                <a:latin typeface="Arial" panose="020B0604020202020204" pitchFamily="34" charset="0"/>
                <a:ea typeface="Arial Unicode MS" pitchFamily="34" charset="-128"/>
                <a:cs typeface="Arial" panose="020B0604020202020204" pitchFamily="34" charset="0"/>
              </a:rPr>
              <a:t>GCxGC</a:t>
            </a:r>
            <a:r>
              <a:rPr lang="en-US" sz="2000" i="1" dirty="0" smtClean="0">
                <a:latin typeface="Arial" panose="020B0604020202020204" pitchFamily="34" charset="0"/>
                <a:ea typeface="Arial Unicode MS" pitchFamily="34" charset="-128"/>
                <a:cs typeface="Arial" panose="020B0604020202020204" pitchFamily="34" charset="0"/>
              </a:rPr>
              <a:t> </a:t>
            </a:r>
            <a:r>
              <a:rPr lang="x-none" sz="2000" dirty="0" smtClean="0">
                <a:latin typeface="Arial" panose="020B0604020202020204" pitchFamily="34" charset="0"/>
                <a:ea typeface="Arial Unicode MS" pitchFamily="34" charset="-128"/>
                <a:cs typeface="Arial" panose="020B0604020202020204" pitchFamily="34" charset="0"/>
              </a:rPr>
              <a:t>) и развијена је </a:t>
            </a:r>
            <a:r>
              <a:rPr lang="en-US" sz="2000" dirty="0" smtClean="0">
                <a:latin typeface="Arial" panose="020B0604020202020204" pitchFamily="34" charset="0"/>
                <a:ea typeface="Arial Unicode MS" pitchFamily="34" charset="-128"/>
                <a:cs typeface="Arial" panose="020B0604020202020204" pitchFamily="34" charset="0"/>
              </a:rPr>
              <a:t>’90-</a:t>
            </a:r>
            <a:r>
              <a:rPr lang="x-none" sz="2000" dirty="0" smtClean="0">
                <a:latin typeface="Arial" panose="020B0604020202020204" pitchFamily="34" charset="0"/>
                <a:ea typeface="Arial Unicode MS" pitchFamily="34" charset="-128"/>
                <a:cs typeface="Arial" panose="020B0604020202020204" pitchFamily="34" charset="0"/>
              </a:rPr>
              <a:t>тих. Колоне су различите (неполарна и поларна најчешће), друга је краћа.</a:t>
            </a:r>
          </a:p>
        </p:txBody>
      </p:sp>
      <p:sp>
        <p:nvSpPr>
          <p:cNvPr id="3074" name="AutoShape 2"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 name="Picture 17" descr="2dgc 2.jpg"/>
          <p:cNvPicPr>
            <a:picLocks noChangeAspect="1"/>
          </p:cNvPicPr>
          <p:nvPr/>
        </p:nvPicPr>
        <p:blipFill>
          <a:blip r:embed="rId3"/>
          <a:stretch>
            <a:fillRect/>
          </a:stretch>
        </p:blipFill>
        <p:spPr>
          <a:xfrm>
            <a:off x="3200400" y="2373868"/>
            <a:ext cx="5943600" cy="3166896"/>
          </a:xfrm>
          <a:prstGeom prst="rect">
            <a:avLst/>
          </a:prstGeom>
        </p:spPr>
      </p:pic>
      <p:sp>
        <p:nvSpPr>
          <p:cNvPr id="22" name="Rectangle 21"/>
          <p:cNvSpPr/>
          <p:nvPr/>
        </p:nvSpPr>
        <p:spPr>
          <a:xfrm>
            <a:off x="304800" y="2209800"/>
            <a:ext cx="2895600" cy="4247317"/>
          </a:xfrm>
          <a:prstGeom prst="rect">
            <a:avLst/>
          </a:prstGeom>
        </p:spPr>
        <p:txBody>
          <a:bodyPr wrap="square">
            <a:spAutoFit/>
          </a:bodyPr>
          <a:lstStyle/>
          <a:p>
            <a:r>
              <a:rPr lang="x-none" dirty="0" smtClean="0">
                <a:latin typeface="Arial" panose="020B0604020202020204" pitchFamily="34" charset="0"/>
                <a:ea typeface="Arial Unicode MS" pitchFamily="34" charset="-128"/>
                <a:cs typeface="Arial" panose="020B0604020202020204" pitchFamily="34" charset="0"/>
              </a:rPr>
              <a:t>На крају сваке је детектор, а раздвојене су </a:t>
            </a:r>
            <a:r>
              <a:rPr lang="x-none" b="1" dirty="0" smtClean="0">
                <a:latin typeface="Arial" panose="020B0604020202020204" pitchFamily="34" charset="0"/>
                <a:ea typeface="Arial Unicode MS" pitchFamily="34" charset="-128"/>
                <a:cs typeface="Arial" panose="020B0604020202020204" pitchFamily="34" charset="0"/>
              </a:rPr>
              <a:t>модулатором</a:t>
            </a:r>
            <a:r>
              <a:rPr lang="x-none" dirty="0" smtClean="0">
                <a:latin typeface="Arial" panose="020B0604020202020204" pitchFamily="34" charset="0"/>
                <a:ea typeface="Arial Unicode MS" pitchFamily="34" charset="-128"/>
                <a:cs typeface="Arial" panose="020B0604020202020204" pitchFamily="34" charset="0"/>
              </a:rPr>
              <a:t> (криогени трап са течним азотом) који служи да циклично сакупља порцију ефлуента са прве колоне, фокусира је и испоручи у другу колону. Моменат испоруке је почетак мерења ретенционог времена у другој колони које је знатно краће него у првој.</a:t>
            </a:r>
          </a:p>
        </p:txBody>
      </p:sp>
      <p:sp>
        <p:nvSpPr>
          <p:cNvPr id="23" name="TextBox 22"/>
          <p:cNvSpPr txBox="1"/>
          <p:nvPr/>
        </p:nvSpPr>
        <p:spPr>
          <a:xfrm>
            <a:off x="2971800" y="5650468"/>
            <a:ext cx="6172200" cy="1200329"/>
          </a:xfrm>
          <a:prstGeom prst="rect">
            <a:avLst/>
          </a:prstGeom>
          <a:noFill/>
        </p:spPr>
        <p:txBody>
          <a:bodyPr wrap="square" rtlCol="0">
            <a:spAutoFit/>
          </a:bodyPr>
          <a:lstStyle/>
          <a:p>
            <a:pPr algn="ctr"/>
            <a:r>
              <a:rPr lang="x-none" i="1" dirty="0" smtClean="0">
                <a:latin typeface="Arial" panose="020B0604020202020204" pitchFamily="34" charset="0"/>
                <a:ea typeface="Arial Unicode MS" pitchFamily="34" charset="-128"/>
                <a:cs typeface="Arial" panose="020B0604020202020204" pitchFamily="34" charset="0"/>
              </a:rPr>
              <a:t>Пример: раздвајање угљоводоника дводимензионом</a:t>
            </a:r>
          </a:p>
          <a:p>
            <a:pPr algn="ctr"/>
            <a:r>
              <a:rPr lang="x-none" i="1" dirty="0" smtClean="0">
                <a:latin typeface="Arial" panose="020B0604020202020204" pitchFamily="34" charset="0"/>
                <a:ea typeface="Arial Unicode MS" pitchFamily="34" charset="-128"/>
                <a:cs typeface="Arial" panose="020B0604020202020204" pitchFamily="34" charset="0"/>
              </a:rPr>
              <a:t>гасном хроматографијом: апсциса је ретенционо време у првој, а ордината у другој колони. Боја~сигнал.</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81000" y="30480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Детектори</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22</a:t>
            </a:fld>
            <a:endParaRPr lang="en-US" dirty="0"/>
          </a:p>
        </p:txBody>
      </p:sp>
      <p:sp>
        <p:nvSpPr>
          <p:cNvPr id="3074" name="AutoShape 2"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304800" y="914400"/>
            <a:ext cx="8382000" cy="707886"/>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Општа својства: (не)деструктивност, (не)специфичност, граница детекције, осетљивост, линеарност</a:t>
            </a:r>
            <a:r>
              <a:rPr lang="en-US" sz="2000" dirty="0" smtClean="0">
                <a:latin typeface="Arial" panose="020B0604020202020204" pitchFamily="34" charset="0"/>
                <a:ea typeface="Arial Unicode MS" pitchFamily="34" charset="-128"/>
                <a:cs typeface="Arial" panose="020B0604020202020204" pitchFamily="34" charset="0"/>
              </a:rPr>
              <a:t> (</a:t>
            </a:r>
            <a:r>
              <a:rPr lang="x-none" sz="2000" dirty="0" smtClean="0">
                <a:latin typeface="Arial" panose="020B0604020202020204" pitchFamily="34" charset="0"/>
                <a:ea typeface="Arial Unicode MS" pitchFamily="34" charset="-128"/>
                <a:cs typeface="Arial" panose="020B0604020202020204" pitchFamily="34" charset="0"/>
              </a:rPr>
              <a:t>динамички опсег</a:t>
            </a:r>
            <a:r>
              <a:rPr lang="en-US" sz="2000" dirty="0" smtClean="0">
                <a:latin typeface="Arial" panose="020B0604020202020204" pitchFamily="34" charset="0"/>
                <a:ea typeface="Arial Unicode MS" pitchFamily="34" charset="-128"/>
                <a:cs typeface="Arial" panose="020B0604020202020204" pitchFamily="34" charset="0"/>
              </a:rPr>
              <a:t>)</a:t>
            </a:r>
            <a:r>
              <a:rPr lang="x-none" sz="2000" dirty="0" smtClean="0">
                <a:latin typeface="Arial" panose="020B0604020202020204" pitchFamily="34" charset="0"/>
                <a:ea typeface="Arial Unicode MS" pitchFamily="34" charset="-128"/>
                <a:cs typeface="Arial" panose="020B0604020202020204" pitchFamily="34" charset="0"/>
              </a:rPr>
              <a:t>.</a:t>
            </a:r>
          </a:p>
        </p:txBody>
      </p:sp>
      <p:graphicFrame>
        <p:nvGraphicFramePr>
          <p:cNvPr id="13" name="Table 12"/>
          <p:cNvGraphicFramePr>
            <a:graphicFrameLocks noGrp="1"/>
          </p:cNvGraphicFramePr>
          <p:nvPr/>
        </p:nvGraphicFramePr>
        <p:xfrm>
          <a:off x="457200" y="1676400"/>
          <a:ext cx="8153400" cy="3333750"/>
        </p:xfrm>
        <a:graphic>
          <a:graphicData uri="http://schemas.openxmlformats.org/drawingml/2006/table">
            <a:tbl>
              <a:tblPr firstRow="1" bandRow="1">
                <a:tableStyleId>{5C22544A-7EE6-4342-B048-85BDC9FD1C3A}</a:tableStyleId>
              </a:tblPr>
              <a:tblGrid>
                <a:gridCol w="2587137">
                  <a:extLst>
                    <a:ext uri="{9D8B030D-6E8A-4147-A177-3AD203B41FA5}">
                      <a16:colId xmlns:a16="http://schemas.microsoft.com/office/drawing/2014/main" val="20000"/>
                    </a:ext>
                  </a:extLst>
                </a:gridCol>
                <a:gridCol w="2899263">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tblGrid>
              <a:tr h="476250">
                <a:tc>
                  <a:txBody>
                    <a:bodyPr/>
                    <a:lstStyle/>
                    <a:p>
                      <a:r>
                        <a:rPr lang="x-none" dirty="0" smtClean="0">
                          <a:latin typeface="Arial Narrow" pitchFamily="34" charset="0"/>
                        </a:rPr>
                        <a:t>детектор</a:t>
                      </a:r>
                      <a:endParaRPr lang="en-US" dirty="0">
                        <a:latin typeface="Arial Narrow" pitchFamily="34" charset="0"/>
                      </a:endParaRPr>
                    </a:p>
                  </a:txBody>
                  <a:tcPr/>
                </a:tc>
                <a:tc>
                  <a:txBody>
                    <a:bodyPr/>
                    <a:lstStyle/>
                    <a:p>
                      <a:r>
                        <a:rPr lang="x-none" dirty="0" smtClean="0">
                          <a:latin typeface="Arial Narrow" pitchFamily="34" charset="0"/>
                        </a:rPr>
                        <a:t>хемијска врста</a:t>
                      </a:r>
                      <a:endParaRPr lang="en-US" dirty="0">
                        <a:latin typeface="Arial Narrow" pitchFamily="34" charset="0"/>
                      </a:endParaRPr>
                    </a:p>
                  </a:txBody>
                  <a:tcPr/>
                </a:tc>
                <a:tc>
                  <a:txBody>
                    <a:bodyPr/>
                    <a:lstStyle/>
                    <a:p>
                      <a:r>
                        <a:rPr lang="x-none" dirty="0" smtClean="0">
                          <a:latin typeface="Arial Narrow" pitchFamily="34" charset="0"/>
                        </a:rPr>
                        <a:t>граница детекције</a:t>
                      </a:r>
                      <a:endParaRPr lang="en-US" dirty="0">
                        <a:latin typeface="Arial Narrow" pitchFamily="34" charset="0"/>
                      </a:endParaRPr>
                    </a:p>
                  </a:txBody>
                  <a:tcPr/>
                </a:tc>
                <a:extLst>
                  <a:ext uri="{0D108BD9-81ED-4DB2-BD59-A6C34878D82A}">
                    <a16:rowId xmlns:a16="http://schemas.microsoft.com/office/drawing/2014/main" val="10000"/>
                  </a:ext>
                </a:extLst>
              </a:tr>
              <a:tr h="476250">
                <a:tc>
                  <a:txBody>
                    <a:bodyPr/>
                    <a:lstStyle/>
                    <a:p>
                      <a:r>
                        <a:rPr lang="x-none" dirty="0" smtClean="0">
                          <a:latin typeface="Arial Narrow" pitchFamily="34" charset="0"/>
                        </a:rPr>
                        <a:t>Пламено јонизујући</a:t>
                      </a:r>
                      <a:endParaRPr lang="en-US" dirty="0">
                        <a:latin typeface="Arial Narrow" pitchFamily="34" charset="0"/>
                      </a:endParaRPr>
                    </a:p>
                  </a:txBody>
                  <a:tcPr/>
                </a:tc>
                <a:tc>
                  <a:txBody>
                    <a:bodyPr/>
                    <a:lstStyle/>
                    <a:p>
                      <a:r>
                        <a:rPr lang="x-none" dirty="0" smtClean="0">
                          <a:latin typeface="Arial Narrow" pitchFamily="34" charset="0"/>
                        </a:rPr>
                        <a:t>Угљоводоници</a:t>
                      </a:r>
                      <a:endParaRPr lang="en-US" dirty="0">
                        <a:latin typeface="Arial Narrow" pitchFamily="34" charset="0"/>
                      </a:endParaRPr>
                    </a:p>
                  </a:txBody>
                  <a:tcPr/>
                </a:tc>
                <a:tc>
                  <a:txBody>
                    <a:bodyPr/>
                    <a:lstStyle/>
                    <a:p>
                      <a:r>
                        <a:rPr lang="x-none" dirty="0" smtClean="0">
                          <a:latin typeface="Arial Unicode MS" pitchFamily="34" charset="-128"/>
                          <a:ea typeface="Arial Unicode MS" pitchFamily="34" charset="-128"/>
                          <a:cs typeface="Arial Unicode MS" pitchFamily="34" charset="-128"/>
                        </a:rPr>
                        <a:t>1 </a:t>
                      </a:r>
                      <a:r>
                        <a:rPr lang="en-US" dirty="0" smtClean="0">
                          <a:latin typeface="Arial Unicode MS" pitchFamily="34" charset="-128"/>
                          <a:ea typeface="Arial Unicode MS" pitchFamily="34" charset="-128"/>
                          <a:cs typeface="Arial Unicode MS" pitchFamily="34" charset="-128"/>
                        </a:rPr>
                        <a:t>pg/s</a:t>
                      </a:r>
                      <a:endParaRPr lang="en-US" dirty="0">
                        <a:latin typeface="Arial Unicode MS" pitchFamily="34" charset="-128"/>
                        <a:ea typeface="Arial Unicode MS" pitchFamily="34" charset="-128"/>
                        <a:cs typeface="Arial Unicode MS" pitchFamily="34" charset="-128"/>
                      </a:endParaRPr>
                    </a:p>
                  </a:txBody>
                  <a:tcPr/>
                </a:tc>
                <a:extLst>
                  <a:ext uri="{0D108BD9-81ED-4DB2-BD59-A6C34878D82A}">
                    <a16:rowId xmlns:a16="http://schemas.microsoft.com/office/drawing/2014/main" val="10001"/>
                  </a:ext>
                </a:extLst>
              </a:tr>
              <a:tr h="476250">
                <a:tc>
                  <a:txBody>
                    <a:bodyPr/>
                    <a:lstStyle/>
                    <a:p>
                      <a:r>
                        <a:rPr lang="x-none" dirty="0" smtClean="0">
                          <a:latin typeface="Arial Narrow" pitchFamily="34" charset="0"/>
                        </a:rPr>
                        <a:t>Топлотне</a:t>
                      </a:r>
                      <a:r>
                        <a:rPr lang="x-none" baseline="0" dirty="0" smtClean="0">
                          <a:latin typeface="Arial Narrow" pitchFamily="34" charset="0"/>
                        </a:rPr>
                        <a:t> проводљивости</a:t>
                      </a:r>
                      <a:endParaRPr lang="en-US" dirty="0">
                        <a:latin typeface="Arial Narrow" pitchFamily="34" charset="0"/>
                      </a:endParaRPr>
                    </a:p>
                  </a:txBody>
                  <a:tcPr/>
                </a:tc>
                <a:tc>
                  <a:txBody>
                    <a:bodyPr/>
                    <a:lstStyle/>
                    <a:p>
                      <a:r>
                        <a:rPr lang="x-none" dirty="0" smtClean="0">
                          <a:latin typeface="Arial Narrow" pitchFamily="34" charset="0"/>
                        </a:rPr>
                        <a:t>универзални</a:t>
                      </a:r>
                      <a:endParaRPr lang="en-US" dirty="0">
                        <a:latin typeface="Arial Narrow" pitchFamily="34" charset="0"/>
                      </a:endParaRPr>
                    </a:p>
                  </a:txBody>
                  <a:tcPr/>
                </a:tc>
                <a:tc>
                  <a:txBody>
                    <a:bodyPr/>
                    <a:lstStyle/>
                    <a:p>
                      <a:r>
                        <a:rPr lang="en-US" dirty="0" smtClean="0">
                          <a:latin typeface="Arial Unicode MS" pitchFamily="34" charset="-128"/>
                          <a:ea typeface="Arial Unicode MS" pitchFamily="34" charset="-128"/>
                          <a:cs typeface="Arial Unicode MS" pitchFamily="34" charset="-128"/>
                        </a:rPr>
                        <a:t>500 pg/ml</a:t>
                      </a:r>
                      <a:endParaRPr lang="en-US" dirty="0">
                        <a:latin typeface="Arial Unicode MS" pitchFamily="34" charset="-128"/>
                        <a:ea typeface="Arial Unicode MS" pitchFamily="34" charset="-128"/>
                        <a:cs typeface="Arial Unicode MS" pitchFamily="34" charset="-128"/>
                      </a:endParaRPr>
                    </a:p>
                  </a:txBody>
                  <a:tcPr/>
                </a:tc>
                <a:extLst>
                  <a:ext uri="{0D108BD9-81ED-4DB2-BD59-A6C34878D82A}">
                    <a16:rowId xmlns:a16="http://schemas.microsoft.com/office/drawing/2014/main" val="10002"/>
                  </a:ext>
                </a:extLst>
              </a:tr>
              <a:tr h="476250">
                <a:tc>
                  <a:txBody>
                    <a:bodyPr/>
                    <a:lstStyle/>
                    <a:p>
                      <a:r>
                        <a:rPr lang="x-none" dirty="0" smtClean="0">
                          <a:latin typeface="Arial Narrow" pitchFamily="34" charset="0"/>
                        </a:rPr>
                        <a:t>Захвата електрона</a:t>
                      </a:r>
                      <a:endParaRPr lang="en-US" dirty="0">
                        <a:latin typeface="Arial Narrow" pitchFamily="34" charset="0"/>
                      </a:endParaRPr>
                    </a:p>
                  </a:txBody>
                  <a:tcPr/>
                </a:tc>
                <a:tc>
                  <a:txBody>
                    <a:bodyPr/>
                    <a:lstStyle/>
                    <a:p>
                      <a:r>
                        <a:rPr lang="x-none" dirty="0" smtClean="0">
                          <a:latin typeface="Arial Narrow" pitchFamily="34" charset="0"/>
                        </a:rPr>
                        <a:t>Халогенована</a:t>
                      </a:r>
                      <a:r>
                        <a:rPr lang="x-none" baseline="0" dirty="0" smtClean="0">
                          <a:latin typeface="Arial Narrow" pitchFamily="34" charset="0"/>
                        </a:rPr>
                        <a:t> једињења</a:t>
                      </a:r>
                      <a:endParaRPr lang="en-US" dirty="0">
                        <a:latin typeface="Arial Narrow" pitchFamily="34" charset="0"/>
                      </a:endParaRPr>
                    </a:p>
                  </a:txBody>
                  <a:tcPr/>
                </a:tc>
                <a:tc>
                  <a:txBody>
                    <a:bodyPr/>
                    <a:lstStyle/>
                    <a:p>
                      <a:r>
                        <a:rPr lang="en-US" dirty="0" smtClean="0">
                          <a:latin typeface="Arial Unicode MS" pitchFamily="34" charset="-128"/>
                          <a:ea typeface="Arial Unicode MS" pitchFamily="34" charset="-128"/>
                          <a:cs typeface="Arial Unicode MS" pitchFamily="34" charset="-128"/>
                        </a:rPr>
                        <a:t>5 </a:t>
                      </a:r>
                      <a:r>
                        <a:rPr lang="en-US" dirty="0" err="1" smtClean="0">
                          <a:latin typeface="Arial Unicode MS" pitchFamily="34" charset="-128"/>
                          <a:ea typeface="Arial Unicode MS" pitchFamily="34" charset="-128"/>
                          <a:cs typeface="Arial Unicode MS" pitchFamily="34" charset="-128"/>
                        </a:rPr>
                        <a:t>fg</a:t>
                      </a:r>
                      <a:r>
                        <a:rPr lang="en-US" dirty="0" smtClean="0">
                          <a:latin typeface="Arial Unicode MS" pitchFamily="34" charset="-128"/>
                          <a:ea typeface="Arial Unicode MS" pitchFamily="34" charset="-128"/>
                          <a:cs typeface="Arial Unicode MS" pitchFamily="34" charset="-128"/>
                        </a:rPr>
                        <a:t>/s</a:t>
                      </a:r>
                      <a:endParaRPr lang="en-US" dirty="0">
                        <a:latin typeface="Arial Unicode MS" pitchFamily="34" charset="-128"/>
                        <a:ea typeface="Arial Unicode MS" pitchFamily="34" charset="-128"/>
                        <a:cs typeface="Arial Unicode MS" pitchFamily="34" charset="-128"/>
                      </a:endParaRPr>
                    </a:p>
                  </a:txBody>
                  <a:tcPr/>
                </a:tc>
                <a:extLst>
                  <a:ext uri="{0D108BD9-81ED-4DB2-BD59-A6C34878D82A}">
                    <a16:rowId xmlns:a16="http://schemas.microsoft.com/office/drawing/2014/main" val="10003"/>
                  </a:ext>
                </a:extLst>
              </a:tr>
              <a:tr h="476250">
                <a:tc>
                  <a:txBody>
                    <a:bodyPr/>
                    <a:lstStyle/>
                    <a:p>
                      <a:r>
                        <a:rPr lang="x-none" dirty="0" smtClean="0">
                          <a:latin typeface="Arial Narrow" pitchFamily="34" charset="0"/>
                        </a:rPr>
                        <a:t>Масени спектрометар</a:t>
                      </a:r>
                      <a:endParaRPr lang="en-US" dirty="0">
                        <a:latin typeface="Arial Narrow" pitchFamily="34" charset="0"/>
                      </a:endParaRPr>
                    </a:p>
                  </a:txBody>
                  <a:tcPr/>
                </a:tc>
                <a:tc>
                  <a:txBody>
                    <a:bodyPr/>
                    <a:lstStyle/>
                    <a:p>
                      <a:r>
                        <a:rPr lang="x-none" dirty="0" smtClean="0">
                          <a:latin typeface="Arial Narrow" pitchFamily="34" charset="0"/>
                        </a:rPr>
                        <a:t>универзални</a:t>
                      </a:r>
                      <a:endParaRPr lang="en-US" dirty="0">
                        <a:latin typeface="Arial Narrow" pitchFamily="34" charset="0"/>
                      </a:endParaRPr>
                    </a:p>
                  </a:txBody>
                  <a:tcPr/>
                </a:tc>
                <a:tc>
                  <a:txBody>
                    <a:bodyPr/>
                    <a:lstStyle/>
                    <a:p>
                      <a:r>
                        <a:rPr lang="en-US" dirty="0" smtClean="0">
                          <a:latin typeface="Arial Unicode MS" pitchFamily="34" charset="-128"/>
                          <a:ea typeface="Arial Unicode MS" pitchFamily="34" charset="-128"/>
                          <a:cs typeface="Arial Unicode MS" pitchFamily="34" charset="-128"/>
                        </a:rPr>
                        <a:t>0.25-100 pg/s</a:t>
                      </a:r>
                      <a:endParaRPr lang="en-US" dirty="0">
                        <a:latin typeface="Arial Unicode MS" pitchFamily="34" charset="-128"/>
                        <a:ea typeface="Arial Unicode MS" pitchFamily="34" charset="-128"/>
                        <a:cs typeface="Arial Unicode MS" pitchFamily="34" charset="-128"/>
                      </a:endParaRPr>
                    </a:p>
                  </a:txBody>
                  <a:tcPr/>
                </a:tc>
                <a:extLst>
                  <a:ext uri="{0D108BD9-81ED-4DB2-BD59-A6C34878D82A}">
                    <a16:rowId xmlns:a16="http://schemas.microsoft.com/office/drawing/2014/main" val="10004"/>
                  </a:ext>
                </a:extLst>
              </a:tr>
              <a:tr h="476250">
                <a:tc>
                  <a:txBody>
                    <a:bodyPr/>
                    <a:lstStyle/>
                    <a:p>
                      <a:r>
                        <a:rPr lang="x-none" dirty="0" smtClean="0">
                          <a:latin typeface="Arial Narrow" pitchFamily="34" charset="0"/>
                        </a:rPr>
                        <a:t>Термојонски</a:t>
                      </a:r>
                      <a:endParaRPr lang="en-US" dirty="0">
                        <a:latin typeface="Arial Narrow" pitchFamily="34" charset="0"/>
                      </a:endParaRPr>
                    </a:p>
                  </a:txBody>
                  <a:tcPr/>
                </a:tc>
                <a:tc>
                  <a:txBody>
                    <a:bodyPr/>
                    <a:lstStyle/>
                    <a:p>
                      <a:r>
                        <a:rPr lang="x-none" dirty="0" smtClean="0">
                          <a:latin typeface="Arial Narrow" pitchFamily="34" charset="0"/>
                        </a:rPr>
                        <a:t>Једињења азота и фосфора</a:t>
                      </a:r>
                      <a:endParaRPr lang="en-US" dirty="0">
                        <a:latin typeface="Arial Narrow" pitchFamily="34" charset="0"/>
                      </a:endParaRPr>
                    </a:p>
                  </a:txBody>
                  <a:tcPr/>
                </a:tc>
                <a:tc>
                  <a:txBody>
                    <a:bodyPr/>
                    <a:lstStyle/>
                    <a:p>
                      <a:r>
                        <a:rPr lang="en-US" dirty="0" smtClean="0">
                          <a:latin typeface="Arial Unicode MS" pitchFamily="34" charset="-128"/>
                          <a:ea typeface="Arial Unicode MS" pitchFamily="34" charset="-128"/>
                          <a:cs typeface="Arial Unicode MS" pitchFamily="34" charset="-128"/>
                        </a:rPr>
                        <a:t>0,1</a:t>
                      </a:r>
                      <a:r>
                        <a:rPr lang="en-US" baseline="0" dirty="0" smtClean="0">
                          <a:latin typeface="Arial Unicode MS" pitchFamily="34" charset="-128"/>
                          <a:ea typeface="Arial Unicode MS" pitchFamily="34" charset="-128"/>
                          <a:cs typeface="Arial Unicode MS" pitchFamily="34" charset="-128"/>
                        </a:rPr>
                        <a:t> pg/s (P), 1 pg/s (N)</a:t>
                      </a:r>
                      <a:endParaRPr lang="en-US" dirty="0">
                        <a:latin typeface="Arial Unicode MS" pitchFamily="34" charset="-128"/>
                        <a:ea typeface="Arial Unicode MS" pitchFamily="34" charset="-128"/>
                        <a:cs typeface="Arial Unicode MS" pitchFamily="34" charset="-128"/>
                      </a:endParaRPr>
                    </a:p>
                  </a:txBody>
                  <a:tcPr/>
                </a:tc>
                <a:extLst>
                  <a:ext uri="{0D108BD9-81ED-4DB2-BD59-A6C34878D82A}">
                    <a16:rowId xmlns:a16="http://schemas.microsoft.com/office/drawing/2014/main" val="10005"/>
                  </a:ext>
                </a:extLst>
              </a:tr>
              <a:tr h="476250">
                <a:tc>
                  <a:txBody>
                    <a:bodyPr/>
                    <a:lstStyle/>
                    <a:p>
                      <a:r>
                        <a:rPr lang="x-none" dirty="0" smtClean="0">
                          <a:latin typeface="Arial Narrow" pitchFamily="34" charset="0"/>
                        </a:rPr>
                        <a:t>ФТ-Инфра црвени</a:t>
                      </a:r>
                      <a:endParaRPr lang="en-US" dirty="0">
                        <a:latin typeface="Arial Narrow" pitchFamily="34" charset="0"/>
                      </a:endParaRPr>
                    </a:p>
                  </a:txBody>
                  <a:tcPr/>
                </a:tc>
                <a:tc>
                  <a:txBody>
                    <a:bodyPr/>
                    <a:lstStyle/>
                    <a:p>
                      <a:r>
                        <a:rPr lang="x-none" dirty="0" smtClean="0">
                          <a:latin typeface="Arial Narrow" pitchFamily="34" charset="0"/>
                        </a:rPr>
                        <a:t>Огранска једињења</a:t>
                      </a:r>
                      <a:endParaRPr lang="en-US" dirty="0">
                        <a:latin typeface="Arial Narrow" pitchFamily="34" charset="0"/>
                      </a:endParaRPr>
                    </a:p>
                  </a:txBody>
                  <a:tcPr/>
                </a:tc>
                <a:tc>
                  <a:txBody>
                    <a:bodyPr/>
                    <a:lstStyle/>
                    <a:p>
                      <a:r>
                        <a:rPr lang="en-US" dirty="0" smtClean="0">
                          <a:latin typeface="Arial Unicode MS" pitchFamily="34" charset="-128"/>
                          <a:ea typeface="Arial Unicode MS" pitchFamily="34" charset="-128"/>
                          <a:cs typeface="Arial Unicode MS" pitchFamily="34" charset="-128"/>
                        </a:rPr>
                        <a:t>&gt;1 </a:t>
                      </a:r>
                      <a:r>
                        <a:rPr lang="en-US" dirty="0" err="1" smtClean="0">
                          <a:latin typeface="Arial Unicode MS" pitchFamily="34" charset="-128"/>
                          <a:ea typeface="Arial Unicode MS" pitchFamily="34" charset="-128"/>
                          <a:cs typeface="Arial Unicode MS" pitchFamily="34" charset="-128"/>
                        </a:rPr>
                        <a:t>ng</a:t>
                      </a:r>
                      <a:r>
                        <a:rPr lang="en-US" dirty="0" smtClean="0">
                          <a:latin typeface="Arial Unicode MS" pitchFamily="34" charset="-128"/>
                          <a:ea typeface="Arial Unicode MS" pitchFamily="34" charset="-128"/>
                          <a:cs typeface="Arial Unicode MS" pitchFamily="34" charset="-128"/>
                        </a:rPr>
                        <a:t>/s</a:t>
                      </a:r>
                      <a:endParaRPr lang="en-US" dirty="0">
                        <a:latin typeface="Arial Unicode MS" pitchFamily="34" charset="-128"/>
                        <a:ea typeface="Arial Unicode MS" pitchFamily="34" charset="-128"/>
                        <a:cs typeface="Arial Unicode MS" pitchFamily="34" charset="-128"/>
                      </a:endParaRPr>
                    </a:p>
                  </a:txBody>
                  <a:tcPr/>
                </a:tc>
                <a:extLst>
                  <a:ext uri="{0D108BD9-81ED-4DB2-BD59-A6C34878D82A}">
                    <a16:rowId xmlns:a16="http://schemas.microsoft.com/office/drawing/2014/main" val="10006"/>
                  </a:ext>
                </a:extLst>
              </a:tr>
            </a:tbl>
          </a:graphicData>
        </a:graphic>
      </p:graphicFrame>
      <p:sp>
        <p:nvSpPr>
          <p:cNvPr id="18" name="TextBox 17"/>
          <p:cNvSpPr txBox="1"/>
          <p:nvPr/>
        </p:nvSpPr>
        <p:spPr>
          <a:xfrm>
            <a:off x="6781800" y="5181600"/>
            <a:ext cx="2023311" cy="646331"/>
          </a:xfrm>
          <a:prstGeom prst="rect">
            <a:avLst/>
          </a:prstGeom>
          <a:noFill/>
        </p:spPr>
        <p:txBody>
          <a:bodyPr wrap="none" rtlCol="0">
            <a:spAutoFit/>
          </a:bodyPr>
          <a:lstStyle/>
          <a:p>
            <a:r>
              <a:rPr lang="en-US" dirty="0" err="1" smtClean="0">
                <a:latin typeface="Arial" panose="020B0604020202020204" pitchFamily="34" charset="0"/>
                <a:ea typeface="Arial Unicode MS" pitchFamily="34" charset="-128"/>
                <a:cs typeface="Arial" panose="020B0604020202020204" pitchFamily="34" charset="0"/>
              </a:rPr>
              <a:t>ppm~mg</a:t>
            </a:r>
            <a:r>
              <a:rPr lang="en-US" dirty="0" smtClean="0">
                <a:latin typeface="Arial" panose="020B0604020202020204" pitchFamily="34" charset="0"/>
                <a:ea typeface="Arial Unicode MS" pitchFamily="34" charset="-128"/>
                <a:cs typeface="Arial" panose="020B0604020202020204" pitchFamily="34" charset="0"/>
              </a:rPr>
              <a:t>/</a:t>
            </a:r>
            <a:r>
              <a:rPr lang="en-US" dirty="0" err="1" smtClean="0">
                <a:latin typeface="Arial" panose="020B0604020202020204" pitchFamily="34" charset="0"/>
                <a:ea typeface="Arial Unicode MS" pitchFamily="34" charset="-128"/>
                <a:cs typeface="Arial" panose="020B0604020202020204" pitchFamily="34" charset="0"/>
              </a:rPr>
              <a:t>l~mg</a:t>
            </a:r>
            <a:r>
              <a:rPr lang="en-US" dirty="0" smtClean="0">
                <a:latin typeface="Arial" panose="020B0604020202020204" pitchFamily="34" charset="0"/>
                <a:ea typeface="Arial Unicode MS" pitchFamily="34" charset="-128"/>
                <a:cs typeface="Arial" panose="020B0604020202020204" pitchFamily="34" charset="0"/>
              </a:rPr>
              <a:t>/kg</a:t>
            </a:r>
          </a:p>
          <a:p>
            <a:r>
              <a:rPr lang="en-US" dirty="0" smtClean="0">
                <a:latin typeface="Arial" panose="020B0604020202020204" pitchFamily="34" charset="0"/>
                <a:ea typeface="Arial Unicode MS" pitchFamily="34" charset="-128"/>
                <a:cs typeface="Arial" panose="020B0604020202020204" pitchFamily="34" charset="0"/>
              </a:rPr>
              <a:t>ppb~</a:t>
            </a:r>
            <a:r>
              <a:rPr lang="el-GR" dirty="0" smtClean="0">
                <a:latin typeface="Arial" panose="020B0604020202020204" pitchFamily="34" charset="0"/>
                <a:ea typeface="Arial Unicode MS" pitchFamily="34" charset="-128"/>
                <a:cs typeface="Arial" panose="020B0604020202020204" pitchFamily="34" charset="0"/>
              </a:rPr>
              <a:t>μ</a:t>
            </a:r>
            <a:r>
              <a:rPr lang="en-US" dirty="0" smtClean="0">
                <a:latin typeface="Arial" panose="020B0604020202020204" pitchFamily="34" charset="0"/>
                <a:ea typeface="Arial Unicode MS" pitchFamily="34" charset="-128"/>
                <a:cs typeface="Arial" panose="020B0604020202020204" pitchFamily="34" charset="0"/>
              </a:rPr>
              <a:t>g/l~</a:t>
            </a:r>
            <a:r>
              <a:rPr lang="el-GR" dirty="0" smtClean="0">
                <a:latin typeface="Arial" panose="020B0604020202020204" pitchFamily="34" charset="0"/>
                <a:ea typeface="Arial Unicode MS" pitchFamily="34" charset="-128"/>
                <a:cs typeface="Arial" panose="020B0604020202020204" pitchFamily="34" charset="0"/>
              </a:rPr>
              <a:t>μ</a:t>
            </a:r>
            <a:r>
              <a:rPr lang="en-US" dirty="0" smtClean="0">
                <a:latin typeface="Arial" panose="020B0604020202020204" pitchFamily="34" charset="0"/>
                <a:ea typeface="Arial Unicode MS" pitchFamily="34" charset="-128"/>
                <a:cs typeface="Arial" panose="020B0604020202020204" pitchFamily="34" charset="0"/>
              </a:rPr>
              <a:t>g/kg</a:t>
            </a:r>
            <a:endParaRPr lang="en-US" dirty="0">
              <a:latin typeface="Arial" panose="020B0604020202020204" pitchFamily="34" charset="0"/>
              <a:ea typeface="Arial Unicode MS" pitchFamily="34" charset="-128"/>
              <a:cs typeface="Arial" panose="020B0604020202020204" pitchFamily="34" charset="0"/>
            </a:endParaRPr>
          </a:p>
        </p:txBody>
      </p:sp>
      <p:sp>
        <p:nvSpPr>
          <p:cNvPr id="22" name="TextBox 21"/>
          <p:cNvSpPr txBox="1"/>
          <p:nvPr/>
        </p:nvSpPr>
        <p:spPr>
          <a:xfrm>
            <a:off x="228600" y="5257800"/>
            <a:ext cx="6400800" cy="1323439"/>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Препаративна хроматографија захтева недеструктивне детекторе који се могу и редно везати са другим детекторима ради њиховог поређења.</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81000" y="914400"/>
            <a:ext cx="5105400" cy="533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381000" y="30480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Детектори</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23</a:t>
            </a:fld>
            <a:endParaRPr lang="en-US" dirty="0"/>
          </a:p>
        </p:txBody>
      </p:sp>
      <p:sp>
        <p:nvSpPr>
          <p:cNvPr id="15" name="TextBox 14"/>
          <p:cNvSpPr txBox="1"/>
          <p:nvPr/>
        </p:nvSpPr>
        <p:spPr>
          <a:xfrm>
            <a:off x="381000" y="990600"/>
            <a:ext cx="52578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Детектор топлотне проводљивости (</a:t>
            </a:r>
            <a:r>
              <a:rPr lang="x-none" sz="2000" i="1" dirty="0" smtClean="0">
                <a:latin typeface="Arial" panose="020B0604020202020204" pitchFamily="34" charset="0"/>
                <a:ea typeface="Arial Unicode MS" pitchFamily="34" charset="-128"/>
                <a:cs typeface="Arial" panose="020B0604020202020204" pitchFamily="34" charset="0"/>
              </a:rPr>
              <a:t>TCD </a:t>
            </a:r>
            <a:r>
              <a:rPr lang="x-none" sz="2000" dirty="0" smtClean="0">
                <a:latin typeface="Arial" panose="020B0604020202020204" pitchFamily="34" charset="0"/>
                <a:ea typeface="Arial Unicode MS" pitchFamily="34" charset="-128"/>
                <a:cs typeface="Arial" panose="020B0604020202020204" pitchFamily="34" charset="0"/>
              </a:rPr>
              <a:t>)</a:t>
            </a:r>
          </a:p>
        </p:txBody>
      </p:sp>
      <p:sp>
        <p:nvSpPr>
          <p:cNvPr id="3074" name="AutoShape 2"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381000" y="1447800"/>
            <a:ext cx="5029200" cy="2308324"/>
          </a:xfrm>
          <a:prstGeom prst="rect">
            <a:avLst/>
          </a:prstGeom>
          <a:noFill/>
        </p:spPr>
        <p:txBody>
          <a:bodyPr wrap="square" rtlCol="0">
            <a:spAutoFit/>
          </a:bodyPr>
          <a:lstStyle/>
          <a:p>
            <a:r>
              <a:rPr lang="x-none" dirty="0" smtClean="0">
                <a:latin typeface="Arial" panose="020B0604020202020204" pitchFamily="34" charset="0"/>
                <a:ea typeface="Arial Unicode MS" pitchFamily="34" charset="-128"/>
                <a:cs typeface="Arial" panose="020B0604020202020204" pitchFamily="34" charset="0"/>
              </a:rPr>
              <a:t>или </a:t>
            </a:r>
            <a:r>
              <a:rPr lang="x-none" b="1" dirty="0" smtClean="0">
                <a:latin typeface="Arial" panose="020B0604020202020204" pitchFamily="34" charset="0"/>
                <a:ea typeface="Arial Unicode MS" pitchFamily="34" charset="-128"/>
                <a:cs typeface="Arial" panose="020B0604020202020204" pitchFamily="34" charset="0"/>
              </a:rPr>
              <a:t>катарометар</a:t>
            </a:r>
            <a:r>
              <a:rPr lang="x-none" dirty="0" smtClean="0">
                <a:latin typeface="Arial" panose="020B0604020202020204" pitchFamily="34" charset="0"/>
                <a:ea typeface="Arial Unicode MS" pitchFamily="34" charset="-128"/>
                <a:cs typeface="Arial" panose="020B0604020202020204" pitchFamily="34" charset="0"/>
              </a:rPr>
              <a:t>: два идентична опторника </a:t>
            </a:r>
            <a:r>
              <a:rPr lang="en-US" dirty="0" smtClean="0">
                <a:latin typeface="Arial" panose="020B0604020202020204" pitchFamily="34" charset="0"/>
                <a:ea typeface="Arial Unicode MS" pitchFamily="34" charset="-128"/>
                <a:cs typeface="Arial" panose="020B0604020202020204" pitchFamily="34" charset="0"/>
              </a:rPr>
              <a:t>(W, Pt </a:t>
            </a:r>
            <a:r>
              <a:rPr lang="x-none" dirty="0" smtClean="0">
                <a:latin typeface="Arial" panose="020B0604020202020204" pitchFamily="34" charset="0"/>
                <a:ea typeface="Arial Unicode MS" pitchFamily="34" charset="-128"/>
                <a:cs typeface="Arial" panose="020B0604020202020204" pitchFamily="34" charset="0"/>
              </a:rPr>
              <a:t>жице</a:t>
            </a:r>
            <a:r>
              <a:rPr lang="en-US" dirty="0" smtClean="0">
                <a:latin typeface="Arial" panose="020B0604020202020204" pitchFamily="34" charset="0"/>
                <a:ea typeface="Arial Unicode MS" pitchFamily="34" charset="-128"/>
                <a:cs typeface="Arial" panose="020B0604020202020204" pitchFamily="34" charset="0"/>
              </a:rPr>
              <a:t>) </a:t>
            </a:r>
            <a:r>
              <a:rPr lang="x-none" dirty="0" smtClean="0">
                <a:latin typeface="Arial" panose="020B0604020202020204" pitchFamily="34" charset="0"/>
                <a:ea typeface="Arial Unicode MS" pitchFamily="34" charset="-128"/>
                <a:cs typeface="Arial" panose="020B0604020202020204" pitchFamily="34" charset="0"/>
              </a:rPr>
              <a:t>везана су у две гране Витстоновог моста. Преко једног струји елуент, преко другог ефлуент. Наилазак компоненти на R</a:t>
            </a:r>
            <a:r>
              <a:rPr lang="en-US" baseline="-25000" dirty="0" smtClean="0">
                <a:latin typeface="Arial" panose="020B0604020202020204" pitchFamily="34" charset="0"/>
                <a:ea typeface="Arial Unicode MS" pitchFamily="34" charset="-128"/>
                <a:cs typeface="Arial" panose="020B0604020202020204" pitchFamily="34" charset="0"/>
              </a:rPr>
              <a:t>3</a:t>
            </a:r>
            <a:r>
              <a:rPr lang="x-none" dirty="0" smtClean="0">
                <a:latin typeface="Arial" panose="020B0604020202020204" pitchFamily="34" charset="0"/>
                <a:ea typeface="Arial Unicode MS" pitchFamily="34" charset="-128"/>
                <a:cs typeface="Arial" panose="020B0604020202020204" pitchFamily="34" charset="0"/>
              </a:rPr>
              <a:t> избацује мост из равнотеже јер мења његов режим хлађења и вредност отпора. Струја у мосту је мерни сигнал овог детектора. </a:t>
            </a:r>
          </a:p>
        </p:txBody>
      </p:sp>
      <p:pic>
        <p:nvPicPr>
          <p:cNvPr id="13" name="Picture 12" descr="gcd_tcd_1.jpg"/>
          <p:cNvPicPr/>
          <p:nvPr/>
        </p:nvPicPr>
        <p:blipFill>
          <a:blip r:embed="rId3"/>
          <a:stretch>
            <a:fillRect/>
          </a:stretch>
        </p:blipFill>
        <p:spPr>
          <a:xfrm>
            <a:off x="8001000" y="2895600"/>
            <a:ext cx="986790" cy="2863083"/>
          </a:xfrm>
          <a:prstGeom prst="rect">
            <a:avLst/>
          </a:prstGeom>
        </p:spPr>
      </p:pic>
      <p:pic>
        <p:nvPicPr>
          <p:cNvPr id="2050" name="Picture 2"/>
          <p:cNvPicPr>
            <a:picLocks noChangeAspect="1" noChangeArrowheads="1"/>
          </p:cNvPicPr>
          <p:nvPr/>
        </p:nvPicPr>
        <p:blipFill>
          <a:blip r:embed="rId4"/>
          <a:srcRect/>
          <a:stretch>
            <a:fillRect/>
          </a:stretch>
        </p:blipFill>
        <p:spPr bwMode="auto">
          <a:xfrm>
            <a:off x="5514975" y="304800"/>
            <a:ext cx="3629025" cy="2333625"/>
          </a:xfrm>
          <a:prstGeom prst="rect">
            <a:avLst/>
          </a:prstGeom>
          <a:noFill/>
          <a:ln w="9525">
            <a:noFill/>
            <a:miter lim="800000"/>
            <a:headEnd/>
            <a:tailEnd/>
          </a:ln>
          <a:effectLst/>
        </p:spPr>
      </p:pic>
      <p:sp>
        <p:nvSpPr>
          <p:cNvPr id="18" name="TextBox 17"/>
          <p:cNvSpPr txBox="1"/>
          <p:nvPr/>
        </p:nvSpPr>
        <p:spPr>
          <a:xfrm>
            <a:off x="304800" y="3733800"/>
            <a:ext cx="4953000" cy="2585323"/>
          </a:xfrm>
          <a:prstGeom prst="rect">
            <a:avLst/>
          </a:prstGeom>
          <a:noFill/>
        </p:spPr>
        <p:txBody>
          <a:bodyPr wrap="square" rtlCol="0">
            <a:spAutoFit/>
          </a:bodyPr>
          <a:lstStyle/>
          <a:p>
            <a:r>
              <a:rPr lang="x-none" dirty="0" smtClean="0">
                <a:latin typeface="Arial" panose="020B0604020202020204" pitchFamily="34" charset="0"/>
                <a:ea typeface="Arial Unicode MS" pitchFamily="34" charset="-128"/>
                <a:cs typeface="Arial" panose="020B0604020202020204" pitchFamily="34" charset="0"/>
              </a:rPr>
              <a:t>Највећа осетљивост постиже се кад је носећи гас водоник (или хелијум) јер они имају највеће топл. проводљивости. Тада је смер струје у амперметру увек исти (нема инверзних сигнала).</a:t>
            </a:r>
          </a:p>
          <a:p>
            <a:endParaRPr lang="x-none" dirty="0" smtClean="0">
              <a:latin typeface="Arial" panose="020B0604020202020204" pitchFamily="34" charset="0"/>
              <a:ea typeface="Arial Unicode MS" pitchFamily="34" charset="-128"/>
              <a:cs typeface="Arial" panose="020B0604020202020204" pitchFamily="34" charset="0"/>
            </a:endParaRPr>
          </a:p>
          <a:p>
            <a:r>
              <a:rPr lang="x-none" dirty="0" smtClean="0">
                <a:latin typeface="Arial" panose="020B0604020202020204" pitchFamily="34" charset="0"/>
                <a:ea typeface="Arial Unicode MS" pitchFamily="34" charset="-128"/>
                <a:cs typeface="Arial" panose="020B0604020202020204" pitchFamily="34" charset="0"/>
              </a:rPr>
              <a:t>Недеструктиван, једноставне конструкције, неспецифичан, средње или ниске осетљивости.</a:t>
            </a:r>
          </a:p>
        </p:txBody>
      </p:sp>
      <p:pic>
        <p:nvPicPr>
          <p:cNvPr id="12" name="Picture 11" descr="350px-ThermalConductivityDetector.svg.png"/>
          <p:cNvPicPr/>
          <p:nvPr/>
        </p:nvPicPr>
        <p:blipFill>
          <a:blip r:embed="rId5"/>
          <a:stretch>
            <a:fillRect/>
          </a:stretch>
        </p:blipFill>
        <p:spPr>
          <a:xfrm>
            <a:off x="5105400" y="3352800"/>
            <a:ext cx="2926080" cy="2926080"/>
          </a:xfrm>
          <a:prstGeom prst="rect">
            <a:avLst/>
          </a:prstGeom>
        </p:spPr>
      </p:pic>
      <p:sp>
        <p:nvSpPr>
          <p:cNvPr id="14" name="TextBox 13"/>
          <p:cNvSpPr txBox="1"/>
          <p:nvPr/>
        </p:nvSpPr>
        <p:spPr>
          <a:xfrm>
            <a:off x="6019800" y="4572000"/>
            <a:ext cx="533400" cy="369332"/>
          </a:xfrm>
          <a:prstGeom prst="rect">
            <a:avLst/>
          </a:prstGeom>
          <a:noFill/>
        </p:spPr>
        <p:txBody>
          <a:bodyPr wrap="square" rtlCol="0">
            <a:spAutoFit/>
          </a:bodyPr>
          <a:lstStyle/>
          <a:p>
            <a:r>
              <a:rPr lang="x-none" smtClean="0">
                <a:latin typeface="Arial Unicode MS" pitchFamily="34" charset="-128"/>
                <a:ea typeface="Arial Unicode MS" pitchFamily="34" charset="-128"/>
                <a:cs typeface="Arial Unicode MS" pitchFamily="34" charset="-128"/>
              </a:rPr>
              <a:t>R</a:t>
            </a:r>
            <a:r>
              <a:rPr lang="en-US" baseline="-25000" dirty="0" smtClean="0">
                <a:latin typeface="Arial Unicode MS" pitchFamily="34" charset="-128"/>
                <a:ea typeface="Arial Unicode MS" pitchFamily="34" charset="-128"/>
                <a:cs typeface="Arial Unicode MS" pitchFamily="34" charset="-128"/>
              </a:rPr>
              <a:t>3</a:t>
            </a:r>
            <a:endParaRPr lang="x-none" dirty="0" smtClean="0">
              <a:latin typeface="Arial Unicode MS" pitchFamily="34" charset="-128"/>
              <a:ea typeface="Arial Unicode MS" pitchFamily="34" charset="-128"/>
              <a:cs typeface="Arial Unicode MS" pitchFamily="34" charset="-128"/>
            </a:endParaRPr>
          </a:p>
        </p:txBody>
      </p:sp>
      <p:sp>
        <p:nvSpPr>
          <p:cNvPr id="19" name="TextBox 18"/>
          <p:cNvSpPr txBox="1"/>
          <p:nvPr/>
        </p:nvSpPr>
        <p:spPr>
          <a:xfrm>
            <a:off x="6477000" y="4876800"/>
            <a:ext cx="533400" cy="369332"/>
          </a:xfrm>
          <a:prstGeom prst="rect">
            <a:avLst/>
          </a:prstGeom>
          <a:noFill/>
        </p:spPr>
        <p:txBody>
          <a:bodyPr wrap="square" rtlCol="0">
            <a:spAutoFit/>
          </a:bodyPr>
          <a:lstStyle/>
          <a:p>
            <a:r>
              <a:rPr lang="x-none" smtClean="0">
                <a:latin typeface="Arial Unicode MS" pitchFamily="34" charset="-128"/>
                <a:ea typeface="Arial Unicode MS" pitchFamily="34" charset="-128"/>
                <a:cs typeface="Arial Unicode MS" pitchFamily="34" charset="-128"/>
              </a:rPr>
              <a:t>R</a:t>
            </a:r>
            <a:r>
              <a:rPr lang="en-US" baseline="-25000" dirty="0" smtClean="0">
                <a:latin typeface="Arial Unicode MS" pitchFamily="34" charset="-128"/>
                <a:ea typeface="Arial Unicode MS" pitchFamily="34" charset="-128"/>
                <a:cs typeface="Arial Unicode MS" pitchFamily="34" charset="-128"/>
              </a:rPr>
              <a:t>4</a:t>
            </a:r>
            <a:endParaRPr lang="x-none" dirty="0" smtClean="0">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81000" y="914400"/>
            <a:ext cx="4343400" cy="533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381000" y="30480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Детектори</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24</a:t>
            </a:fld>
            <a:endParaRPr lang="en-US" dirty="0"/>
          </a:p>
        </p:txBody>
      </p:sp>
      <p:sp>
        <p:nvSpPr>
          <p:cNvPr id="15" name="TextBox 14"/>
          <p:cNvSpPr txBox="1"/>
          <p:nvPr/>
        </p:nvSpPr>
        <p:spPr>
          <a:xfrm>
            <a:off x="381000" y="990600"/>
            <a:ext cx="48768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Пламено јонизујући детектор (</a:t>
            </a:r>
            <a:r>
              <a:rPr lang="x-none" sz="2000" i="1" dirty="0" smtClean="0">
                <a:latin typeface="Arial" panose="020B0604020202020204" pitchFamily="34" charset="0"/>
                <a:ea typeface="Arial Unicode MS" pitchFamily="34" charset="-128"/>
                <a:cs typeface="Arial" panose="020B0604020202020204" pitchFamily="34" charset="0"/>
              </a:rPr>
              <a:t>FID </a:t>
            </a:r>
            <a:r>
              <a:rPr lang="x-none" sz="2000" dirty="0" smtClean="0">
                <a:latin typeface="Arial" panose="020B0604020202020204" pitchFamily="34" charset="0"/>
                <a:ea typeface="Arial Unicode MS" pitchFamily="34" charset="-128"/>
                <a:cs typeface="Arial" panose="020B0604020202020204" pitchFamily="34" charset="0"/>
              </a:rPr>
              <a:t>)</a:t>
            </a:r>
          </a:p>
        </p:txBody>
      </p:sp>
      <p:sp>
        <p:nvSpPr>
          <p:cNvPr id="3074" name="AutoShape 2"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381000" y="1676400"/>
            <a:ext cx="4648200" cy="1477328"/>
          </a:xfrm>
          <a:prstGeom prst="rect">
            <a:avLst/>
          </a:prstGeom>
          <a:noFill/>
        </p:spPr>
        <p:txBody>
          <a:bodyPr wrap="square" rtlCol="0">
            <a:spAutoFit/>
          </a:bodyPr>
          <a:lstStyle/>
          <a:p>
            <a:r>
              <a:rPr lang="x-none" dirty="0" smtClean="0">
                <a:latin typeface="Arial" panose="020B0604020202020204" pitchFamily="34" charset="0"/>
                <a:ea typeface="Arial Unicode MS" pitchFamily="34" charset="-128"/>
                <a:cs typeface="Arial" panose="020B0604020202020204" pitchFamily="34" charset="0"/>
              </a:rPr>
              <a:t>Ефлуент се уводи у пламен (смеша водоник-ваздух) који је постављен да буде део електричног кола. Компонента која се у пламену јонизује доприноси порасту струје у колу.</a:t>
            </a:r>
          </a:p>
        </p:txBody>
      </p:sp>
      <p:pic>
        <p:nvPicPr>
          <p:cNvPr id="2" name="Picture 2"/>
          <p:cNvPicPr>
            <a:picLocks noChangeAspect="1" noChangeArrowheads="1"/>
          </p:cNvPicPr>
          <p:nvPr/>
        </p:nvPicPr>
        <p:blipFill>
          <a:blip r:embed="rId3"/>
          <a:srcRect/>
          <a:stretch>
            <a:fillRect/>
          </a:stretch>
        </p:blipFill>
        <p:spPr bwMode="auto">
          <a:xfrm>
            <a:off x="4800600" y="533400"/>
            <a:ext cx="4092645" cy="2438400"/>
          </a:xfrm>
          <a:prstGeom prst="rect">
            <a:avLst/>
          </a:prstGeom>
          <a:noFill/>
          <a:ln w="9525">
            <a:noFill/>
            <a:miter lim="800000"/>
            <a:headEnd/>
            <a:tailEnd/>
          </a:ln>
          <a:effectLst/>
        </p:spPr>
      </p:pic>
      <p:sp>
        <p:nvSpPr>
          <p:cNvPr id="11" name="TextBox 10"/>
          <p:cNvSpPr txBox="1"/>
          <p:nvPr/>
        </p:nvSpPr>
        <p:spPr>
          <a:xfrm>
            <a:off x="381000" y="3406676"/>
            <a:ext cx="8458200" cy="2308324"/>
          </a:xfrm>
          <a:prstGeom prst="rect">
            <a:avLst/>
          </a:prstGeom>
          <a:noFill/>
        </p:spPr>
        <p:txBody>
          <a:bodyPr wrap="square" rtlCol="0">
            <a:spAutoFit/>
          </a:bodyPr>
          <a:lstStyle/>
          <a:p>
            <a:r>
              <a:rPr lang="x-none" dirty="0" smtClean="0">
                <a:latin typeface="Arial" panose="020B0604020202020204" pitchFamily="34" charset="0"/>
                <a:ea typeface="Arial Unicode MS" pitchFamily="34" charset="-128"/>
                <a:cs typeface="Arial" panose="020B0604020202020204" pitchFamily="34" charset="0"/>
              </a:rPr>
              <a:t>Угљоводоници дају струју сразмерну броју С атома у једињењу. Детектор је масено осетљив, а не концентрационо. Н</a:t>
            </a:r>
            <a:r>
              <a:rPr lang="x-none" baseline="-25000" dirty="0" smtClean="0">
                <a:latin typeface="Arial" panose="020B0604020202020204" pitchFamily="34" charset="0"/>
                <a:ea typeface="Arial Unicode MS" pitchFamily="34" charset="-128"/>
                <a:cs typeface="Arial" panose="020B0604020202020204" pitchFamily="34" charset="0"/>
              </a:rPr>
              <a:t>2</a:t>
            </a:r>
            <a:r>
              <a:rPr lang="x-none" dirty="0" smtClean="0">
                <a:latin typeface="Arial" panose="020B0604020202020204" pitchFamily="34" charset="0"/>
                <a:ea typeface="Arial Unicode MS" pitchFamily="34" charset="-128"/>
                <a:cs typeface="Arial" panose="020B0604020202020204" pitchFamily="34" charset="0"/>
              </a:rPr>
              <a:t>О, СО и СО</a:t>
            </a:r>
            <a:r>
              <a:rPr lang="x-none" baseline="-25000" dirty="0" smtClean="0">
                <a:latin typeface="Arial" panose="020B0604020202020204" pitchFamily="34" charset="0"/>
                <a:ea typeface="Arial Unicode MS" pitchFamily="34" charset="-128"/>
                <a:cs typeface="Arial" panose="020B0604020202020204" pitchFamily="34" charset="0"/>
              </a:rPr>
              <a:t>2</a:t>
            </a:r>
            <a:r>
              <a:rPr lang="x-none" dirty="0" smtClean="0">
                <a:latin typeface="Arial" panose="020B0604020202020204" pitchFamily="34" charset="0"/>
                <a:ea typeface="Arial Unicode MS" pitchFamily="34" charset="-128"/>
                <a:cs typeface="Arial" panose="020B0604020202020204" pitchFamily="34" charset="0"/>
              </a:rPr>
              <a:t> се не виде.</a:t>
            </a:r>
          </a:p>
          <a:p>
            <a:endParaRPr lang="x-none" dirty="0" smtClean="0">
              <a:latin typeface="Arial" panose="020B0604020202020204" pitchFamily="34" charset="0"/>
              <a:ea typeface="Arial Unicode MS" pitchFamily="34" charset="-128"/>
              <a:cs typeface="Arial" panose="020B0604020202020204" pitchFamily="34" charset="0"/>
            </a:endParaRPr>
          </a:p>
          <a:p>
            <a:r>
              <a:rPr lang="x-none" dirty="0" smtClean="0">
                <a:latin typeface="Arial" panose="020B0604020202020204" pitchFamily="34" charset="0"/>
                <a:ea typeface="Arial Unicode MS" pitchFamily="34" charset="-128"/>
                <a:cs typeface="Arial" panose="020B0604020202020204" pitchFamily="34" charset="0"/>
              </a:rPr>
              <a:t>Поуздан је, јефтин, има широк линеарни опсег, деструктиван и специфичан (није за неорганске компоненте).</a:t>
            </a:r>
          </a:p>
          <a:p>
            <a:endParaRPr lang="x-none" dirty="0" smtClean="0">
              <a:latin typeface="Arial" panose="020B0604020202020204" pitchFamily="34" charset="0"/>
              <a:ea typeface="Arial Unicode MS" pitchFamily="34" charset="-128"/>
              <a:cs typeface="Arial" panose="020B0604020202020204" pitchFamily="34" charset="0"/>
            </a:endParaRPr>
          </a:p>
          <a:p>
            <a:r>
              <a:rPr lang="x-none" dirty="0" smtClean="0">
                <a:latin typeface="Arial" panose="020B0604020202020204" pitchFamily="34" charset="0"/>
                <a:ea typeface="Arial Unicode MS" pitchFamily="34" charset="-128"/>
                <a:cs typeface="Arial" panose="020B0604020202020204" pitchFamily="34" charset="0"/>
              </a:rPr>
              <a:t>Сигнал се изражава као укупна количина угљоводоника (често према метану).</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81000" y="914400"/>
            <a:ext cx="4343400" cy="533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381000" y="30480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Детектори</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25</a:t>
            </a:fld>
            <a:endParaRPr lang="en-US" dirty="0"/>
          </a:p>
        </p:txBody>
      </p:sp>
      <p:sp>
        <p:nvSpPr>
          <p:cNvPr id="15" name="TextBox 14"/>
          <p:cNvSpPr txBox="1"/>
          <p:nvPr/>
        </p:nvSpPr>
        <p:spPr>
          <a:xfrm>
            <a:off x="381000" y="990600"/>
            <a:ext cx="44196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Детектор захвата електрона (</a:t>
            </a:r>
            <a:r>
              <a:rPr lang="x-none" sz="2000" i="1" dirty="0" smtClean="0">
                <a:latin typeface="Arial" panose="020B0604020202020204" pitchFamily="34" charset="0"/>
                <a:ea typeface="Arial Unicode MS" pitchFamily="34" charset="-128"/>
                <a:cs typeface="Arial" panose="020B0604020202020204" pitchFamily="34" charset="0"/>
              </a:rPr>
              <a:t>ECD </a:t>
            </a:r>
            <a:r>
              <a:rPr lang="x-none" sz="2000" dirty="0" smtClean="0">
                <a:latin typeface="Arial" panose="020B0604020202020204" pitchFamily="34" charset="0"/>
                <a:ea typeface="Arial Unicode MS" pitchFamily="34" charset="-128"/>
                <a:cs typeface="Arial" panose="020B0604020202020204" pitchFamily="34" charset="0"/>
              </a:rPr>
              <a:t>)</a:t>
            </a:r>
          </a:p>
        </p:txBody>
      </p:sp>
      <p:sp>
        <p:nvSpPr>
          <p:cNvPr id="3074" name="AutoShape 2"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a:blip r:embed="rId3"/>
          <a:srcRect/>
          <a:stretch>
            <a:fillRect/>
          </a:stretch>
        </p:blipFill>
        <p:spPr bwMode="auto">
          <a:xfrm>
            <a:off x="5638800" y="914400"/>
            <a:ext cx="3048000" cy="2780044"/>
          </a:xfrm>
          <a:prstGeom prst="rect">
            <a:avLst/>
          </a:prstGeom>
          <a:noFill/>
          <a:ln w="9525">
            <a:noFill/>
            <a:miter lim="800000"/>
            <a:headEnd/>
            <a:tailEnd/>
          </a:ln>
          <a:effectLst/>
        </p:spPr>
      </p:pic>
      <p:sp>
        <p:nvSpPr>
          <p:cNvPr id="11" name="TextBox 10"/>
          <p:cNvSpPr txBox="1"/>
          <p:nvPr/>
        </p:nvSpPr>
        <p:spPr>
          <a:xfrm>
            <a:off x="381000" y="1600200"/>
            <a:ext cx="5105400" cy="2585323"/>
          </a:xfrm>
          <a:prstGeom prst="rect">
            <a:avLst/>
          </a:prstGeom>
          <a:noFill/>
        </p:spPr>
        <p:txBody>
          <a:bodyPr wrap="square" rtlCol="0">
            <a:spAutoFit/>
          </a:bodyPr>
          <a:lstStyle/>
          <a:p>
            <a:r>
              <a:rPr lang="x-none" dirty="0" smtClean="0">
                <a:latin typeface="Arial" panose="020B0604020202020204" pitchFamily="34" charset="0"/>
                <a:ea typeface="Arial Unicode MS" pitchFamily="34" charset="-128"/>
                <a:cs typeface="Arial" panose="020B0604020202020204" pitchFamily="34" charset="0"/>
              </a:rPr>
              <a:t>Ефлуент се преводи преко радио-активног </a:t>
            </a:r>
            <a:r>
              <a:rPr lang="el-GR" dirty="0" smtClean="0">
                <a:latin typeface="Arial" panose="020B0604020202020204" pitchFamily="34" charset="0"/>
                <a:ea typeface="Arial Unicode MS" pitchFamily="34" charset="-128"/>
                <a:cs typeface="Arial" panose="020B0604020202020204" pitchFamily="34" charset="0"/>
              </a:rPr>
              <a:t>β</a:t>
            </a:r>
            <a:r>
              <a:rPr lang="x-none" dirty="0" smtClean="0">
                <a:latin typeface="Arial" panose="020B0604020202020204" pitchFamily="34" charset="0"/>
                <a:ea typeface="Arial Unicode MS" pitchFamily="34" charset="-128"/>
                <a:cs typeface="Arial" panose="020B0604020202020204" pitchFamily="34" charset="0"/>
              </a:rPr>
              <a:t> емитера (</a:t>
            </a:r>
            <a:r>
              <a:rPr lang="x-none" baseline="30000" dirty="0" smtClean="0">
                <a:latin typeface="Arial" panose="020B0604020202020204" pitchFamily="34" charset="0"/>
                <a:ea typeface="Arial Unicode MS" pitchFamily="34" charset="-128"/>
                <a:cs typeface="Arial" panose="020B0604020202020204" pitchFamily="34" charset="0"/>
              </a:rPr>
              <a:t>63</a:t>
            </a:r>
            <a:r>
              <a:rPr lang="x-none" dirty="0" smtClean="0">
                <a:latin typeface="Arial" panose="020B0604020202020204" pitchFamily="34" charset="0"/>
                <a:ea typeface="Arial Unicode MS" pitchFamily="34" charset="-128"/>
                <a:cs typeface="Arial" panose="020B0604020202020204" pitchFamily="34" charset="0"/>
              </a:rPr>
              <a:t>Ni). Када струји само носећи гас у колу се успоставља струја чији носиоци су електрони и јони носећег гаса (N</a:t>
            </a:r>
            <a:r>
              <a:rPr lang="x-none" baseline="-25000" dirty="0" smtClean="0">
                <a:latin typeface="Arial" panose="020B0604020202020204" pitchFamily="34" charset="0"/>
                <a:ea typeface="Arial Unicode MS" pitchFamily="34" charset="-128"/>
                <a:cs typeface="Arial" panose="020B0604020202020204" pitchFamily="34" charset="0"/>
              </a:rPr>
              <a:t>2</a:t>
            </a:r>
            <a:r>
              <a:rPr lang="x-none" dirty="0" smtClean="0">
                <a:latin typeface="Arial" panose="020B0604020202020204" pitchFamily="34" charset="0"/>
                <a:ea typeface="Arial Unicode MS" pitchFamily="34" charset="-128"/>
                <a:cs typeface="Arial" panose="020B0604020202020204" pitchFamily="34" charset="0"/>
              </a:rPr>
              <a:t>). </a:t>
            </a:r>
          </a:p>
          <a:p>
            <a:endParaRPr lang="x-none" dirty="0" smtClean="0">
              <a:latin typeface="Arial" panose="020B0604020202020204" pitchFamily="34" charset="0"/>
              <a:ea typeface="Arial Unicode MS" pitchFamily="34" charset="-128"/>
              <a:cs typeface="Arial" panose="020B0604020202020204" pitchFamily="34" charset="0"/>
            </a:endParaRPr>
          </a:p>
          <a:p>
            <a:r>
              <a:rPr lang="x-none" dirty="0" smtClean="0">
                <a:latin typeface="Arial" panose="020B0604020202020204" pitchFamily="34" charset="0"/>
                <a:ea typeface="Arial Unicode MS" pitchFamily="34" charset="-128"/>
                <a:cs typeface="Arial" panose="020B0604020202020204" pitchFamily="34" charset="0"/>
              </a:rPr>
              <a:t>Наиласком компоненти из колоне које имају изражен афинитет према електрону долази до захвата електрона и пада струје што је детекциони сигнал.</a:t>
            </a:r>
          </a:p>
        </p:txBody>
      </p:sp>
      <p:sp>
        <p:nvSpPr>
          <p:cNvPr id="12" name="TextBox 11"/>
          <p:cNvSpPr txBox="1"/>
          <p:nvPr/>
        </p:nvSpPr>
        <p:spPr>
          <a:xfrm>
            <a:off x="381000" y="4417874"/>
            <a:ext cx="8458200" cy="1754326"/>
          </a:xfrm>
          <a:prstGeom prst="rect">
            <a:avLst/>
          </a:prstGeom>
          <a:noFill/>
        </p:spPr>
        <p:txBody>
          <a:bodyPr wrap="square" rtlCol="0">
            <a:spAutoFit/>
          </a:bodyPr>
          <a:lstStyle/>
          <a:p>
            <a:r>
              <a:rPr lang="x-none" dirty="0" smtClean="0">
                <a:latin typeface="Arial" panose="020B0604020202020204" pitchFamily="34" charset="0"/>
                <a:ea typeface="Arial Unicode MS" pitchFamily="34" charset="-128"/>
                <a:cs typeface="Arial" panose="020B0604020202020204" pitchFamily="34" charset="0"/>
              </a:rPr>
              <a:t>Детектор је селективан и врло осетљив за </a:t>
            </a:r>
            <a:r>
              <a:rPr lang="x-none" b="1" dirty="0" smtClean="0">
                <a:latin typeface="Arial" panose="020B0604020202020204" pitchFamily="34" charset="0"/>
                <a:ea typeface="Arial Unicode MS" pitchFamily="34" charset="-128"/>
                <a:cs typeface="Arial" panose="020B0604020202020204" pitchFamily="34" charset="0"/>
              </a:rPr>
              <a:t>халогена</a:t>
            </a:r>
            <a:r>
              <a:rPr lang="x-none" dirty="0" smtClean="0">
                <a:latin typeface="Arial" panose="020B0604020202020204" pitchFamily="34" charset="0"/>
                <a:ea typeface="Arial Unicode MS" pitchFamily="34" charset="-128"/>
                <a:cs typeface="Arial" panose="020B0604020202020204" pitchFamily="34" charset="0"/>
              </a:rPr>
              <a:t> и нитро-једињења. Користи се при анализи </a:t>
            </a:r>
            <a:r>
              <a:rPr lang="x-none" b="1" dirty="0" smtClean="0">
                <a:latin typeface="Arial" panose="020B0604020202020204" pitchFamily="34" charset="0"/>
                <a:ea typeface="Arial Unicode MS" pitchFamily="34" charset="-128"/>
                <a:cs typeface="Arial" panose="020B0604020202020204" pitchFamily="34" charset="0"/>
              </a:rPr>
              <a:t>пестицида</a:t>
            </a:r>
            <a:r>
              <a:rPr lang="x-none" dirty="0" smtClean="0">
                <a:latin typeface="Arial" panose="020B0604020202020204" pitchFamily="34" charset="0"/>
                <a:ea typeface="Arial Unicode MS" pitchFamily="34" charset="-128"/>
                <a:cs typeface="Arial" panose="020B0604020202020204" pitchFamily="34" charset="0"/>
              </a:rPr>
              <a:t> и </a:t>
            </a:r>
            <a:r>
              <a:rPr lang="x-none" b="1" dirty="0" smtClean="0">
                <a:latin typeface="Arial" panose="020B0604020202020204" pitchFamily="34" charset="0"/>
                <a:ea typeface="Arial Unicode MS" pitchFamily="34" charset="-128"/>
                <a:cs typeface="Arial" panose="020B0604020202020204" pitchFamily="34" charset="0"/>
              </a:rPr>
              <a:t>полихлорованих бифенила </a:t>
            </a:r>
            <a:r>
              <a:rPr lang="x-none" dirty="0" smtClean="0">
                <a:latin typeface="Arial" panose="020B0604020202020204" pitchFamily="34" charset="0"/>
                <a:ea typeface="Arial Unicode MS" pitchFamily="34" charset="-128"/>
                <a:cs typeface="Arial" panose="020B0604020202020204" pitchFamily="34" charset="0"/>
              </a:rPr>
              <a:t>(</a:t>
            </a:r>
            <a:r>
              <a:rPr lang="x-none" i="1" dirty="0" smtClean="0">
                <a:latin typeface="Arial" panose="020B0604020202020204" pitchFamily="34" charset="0"/>
                <a:ea typeface="Arial Unicode MS" pitchFamily="34" charset="-128"/>
                <a:cs typeface="Arial" panose="020B0604020202020204" pitchFamily="34" charset="0"/>
              </a:rPr>
              <a:t>PCB </a:t>
            </a:r>
            <a:r>
              <a:rPr lang="x-none" dirty="0" smtClean="0">
                <a:latin typeface="Arial" panose="020B0604020202020204" pitchFamily="34" charset="0"/>
                <a:ea typeface="Arial Unicode MS" pitchFamily="34" charset="-128"/>
                <a:cs typeface="Arial" panose="020B0604020202020204" pitchFamily="34" charset="0"/>
              </a:rPr>
              <a:t>). </a:t>
            </a:r>
          </a:p>
          <a:p>
            <a:endParaRPr lang="x-none" dirty="0" smtClean="0">
              <a:latin typeface="Arial" panose="020B0604020202020204" pitchFamily="34" charset="0"/>
              <a:ea typeface="Arial Unicode MS" pitchFamily="34" charset="-128"/>
              <a:cs typeface="Arial" panose="020B0604020202020204" pitchFamily="34" charset="0"/>
            </a:endParaRPr>
          </a:p>
          <a:p>
            <a:r>
              <a:rPr lang="x-none" dirty="0" smtClean="0">
                <a:latin typeface="Arial" panose="020B0604020202020204" pitchFamily="34" charset="0"/>
                <a:ea typeface="Arial Unicode MS" pitchFamily="34" charset="-128"/>
                <a:cs typeface="Arial" panose="020B0604020202020204" pitchFamily="34" charset="0"/>
              </a:rPr>
              <a:t>Дериватизацијом се неке компоненте могу учинити видљивим за </a:t>
            </a:r>
            <a:r>
              <a:rPr lang="x-none" i="1" dirty="0" smtClean="0">
                <a:latin typeface="Arial" panose="020B0604020202020204" pitchFamily="34" charset="0"/>
                <a:ea typeface="Arial Unicode MS" pitchFamily="34" charset="-128"/>
                <a:cs typeface="Arial" panose="020B0604020202020204" pitchFamily="34" charset="0"/>
              </a:rPr>
              <a:t>ECD </a:t>
            </a:r>
            <a:r>
              <a:rPr lang="x-none" dirty="0" smtClean="0">
                <a:latin typeface="Arial" panose="020B0604020202020204" pitchFamily="34" charset="0"/>
                <a:ea typeface="Arial Unicode MS" pitchFamily="34" charset="-128"/>
                <a:cs typeface="Arial" panose="020B0604020202020204" pitchFamily="34" charset="0"/>
              </a:rPr>
              <a:t>: најчешће се врши супституција халогенима. Вишеструке супституције показују кумулативан ефекат на осетљивост.</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81000" y="30480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ГХ са масеном спектрометријом (GC-MS)</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26</a:t>
            </a:fld>
            <a:endParaRPr lang="en-US" dirty="0"/>
          </a:p>
        </p:txBody>
      </p:sp>
      <p:sp>
        <p:nvSpPr>
          <p:cNvPr id="3074" name="AutoShape 2"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381000" y="990600"/>
            <a:ext cx="8305800" cy="2723823"/>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Ако се на излаз колоне повеже масени спектрометар као детектор добија се хибридни уређај изузетних аналитичких способности. Ова техника је данас коришћена у форензици у анализи трагова (дроге, експлозиви) и за идентификацију компоненти узорака непознатог порекла. Развој ове хибридне технике почео је 1959.</a:t>
            </a:r>
          </a:p>
          <a:p>
            <a:endParaRPr lang="x-none" sz="2000" dirty="0" smtClean="0">
              <a:latin typeface="Arial" panose="020B0604020202020204" pitchFamily="34" charset="0"/>
              <a:ea typeface="Arial Unicode MS" pitchFamily="34" charset="-128"/>
              <a:cs typeface="Arial" panose="020B0604020202020204" pitchFamily="34" charset="0"/>
            </a:endParaRPr>
          </a:p>
          <a:p>
            <a:r>
              <a:rPr lang="x-none" sz="1700" dirty="0" smtClean="0">
                <a:latin typeface="Arial" panose="020B0604020202020204" pitchFamily="34" charset="0"/>
                <a:ea typeface="Arial Unicode MS" pitchFamily="34" charset="-128"/>
                <a:cs typeface="Arial" panose="020B0604020202020204" pitchFamily="34" charset="0"/>
              </a:rPr>
              <a:t>Користе се капиларне колоне, а пре уласка у масени спектрометар ефлуент је потребно превести на ниски притисак (10</a:t>
            </a:r>
            <a:r>
              <a:rPr lang="x-none" sz="1700" baseline="30000" dirty="0" smtClean="0">
                <a:latin typeface="Arial" panose="020B0604020202020204" pitchFamily="34" charset="0"/>
                <a:ea typeface="Arial Unicode MS" pitchFamily="34" charset="-128"/>
                <a:cs typeface="Arial" panose="020B0604020202020204" pitchFamily="34" charset="0"/>
              </a:rPr>
              <a:t>-5</a:t>
            </a:r>
            <a:r>
              <a:rPr lang="x-none" sz="1700" dirty="0" smtClean="0">
                <a:latin typeface="Arial" panose="020B0604020202020204" pitchFamily="34" charset="0"/>
                <a:ea typeface="Arial Unicode MS" pitchFamily="34" charset="-128"/>
                <a:cs typeface="Arial" panose="020B0604020202020204" pitchFamily="34" charset="0"/>
              </a:rPr>
              <a:t> mbar , </a:t>
            </a:r>
            <a:r>
              <a:rPr lang="el-GR" sz="1700" dirty="0" smtClean="0">
                <a:latin typeface="Arial" panose="020B0604020202020204" pitchFamily="34" charset="0"/>
                <a:ea typeface="Arial Unicode MS" pitchFamily="34" charset="-128"/>
                <a:cs typeface="Arial" panose="020B0604020202020204" pitchFamily="34" charset="0"/>
              </a:rPr>
              <a:t>λ~</a:t>
            </a:r>
            <a:r>
              <a:rPr lang="x-none" sz="1700" dirty="0" smtClean="0">
                <a:latin typeface="Arial" panose="020B0604020202020204" pitchFamily="34" charset="0"/>
                <a:ea typeface="Arial Unicode MS" pitchFamily="34" charset="-128"/>
                <a:cs typeface="Arial" panose="020B0604020202020204" pitchFamily="34" charset="0"/>
              </a:rPr>
              <a:t>10 m). Јонизација узорка: </a:t>
            </a:r>
            <a:r>
              <a:rPr lang="x-none" sz="1700" b="1" dirty="0" smtClean="0">
                <a:latin typeface="Arial" panose="020B0604020202020204" pitchFamily="34" charset="0"/>
                <a:ea typeface="Arial Unicode MS" pitchFamily="34" charset="-128"/>
                <a:cs typeface="Arial" panose="020B0604020202020204" pitchFamily="34" charset="0"/>
              </a:rPr>
              <a:t>најчешће ударом електрона</a:t>
            </a:r>
            <a:r>
              <a:rPr lang="x-none" sz="1700" dirty="0" smtClean="0">
                <a:latin typeface="Arial" panose="020B0604020202020204" pitchFamily="34" charset="0"/>
                <a:ea typeface="Arial Unicode MS" pitchFamily="34" charset="-128"/>
                <a:cs typeface="Arial" panose="020B0604020202020204" pitchFamily="34" charset="0"/>
              </a:rPr>
              <a:t>, раздвајање по m/z: </a:t>
            </a:r>
            <a:r>
              <a:rPr lang="x-none" sz="1700" b="1" dirty="0" smtClean="0">
                <a:latin typeface="Arial" panose="020B0604020202020204" pitchFamily="34" charset="0"/>
                <a:ea typeface="Arial Unicode MS" pitchFamily="34" charset="-128"/>
                <a:cs typeface="Arial" panose="020B0604020202020204" pitchFamily="34" charset="0"/>
              </a:rPr>
              <a:t>најчешће квадруполом</a:t>
            </a:r>
            <a:r>
              <a:rPr lang="x-none" sz="1700" dirty="0" smtClean="0">
                <a:latin typeface="Arial" panose="020B0604020202020204" pitchFamily="34" charset="0"/>
                <a:ea typeface="Arial Unicode MS" pitchFamily="34" charset="-128"/>
                <a:cs typeface="Arial" panose="020B0604020202020204" pitchFamily="34" charset="0"/>
              </a:rPr>
              <a:t>.</a:t>
            </a:r>
          </a:p>
        </p:txBody>
      </p:sp>
      <p:pic>
        <p:nvPicPr>
          <p:cNvPr id="7" name="Picture 6" descr="gcms.jpg"/>
          <p:cNvPicPr>
            <a:picLocks noChangeAspect="1"/>
          </p:cNvPicPr>
          <p:nvPr/>
        </p:nvPicPr>
        <p:blipFill>
          <a:blip r:embed="rId3"/>
          <a:stretch>
            <a:fillRect/>
          </a:stretch>
        </p:blipFill>
        <p:spPr>
          <a:xfrm>
            <a:off x="381000" y="3886200"/>
            <a:ext cx="4724400" cy="2580703"/>
          </a:xfrm>
          <a:prstGeom prst="rect">
            <a:avLst/>
          </a:prstGeom>
        </p:spPr>
      </p:pic>
      <p:pic>
        <p:nvPicPr>
          <p:cNvPr id="8" name="Picture 7" descr="EI sema.jpg"/>
          <p:cNvPicPr>
            <a:picLocks noChangeAspect="1"/>
          </p:cNvPicPr>
          <p:nvPr/>
        </p:nvPicPr>
        <p:blipFill>
          <a:blip r:embed="rId4"/>
          <a:stretch>
            <a:fillRect/>
          </a:stretch>
        </p:blipFill>
        <p:spPr>
          <a:xfrm>
            <a:off x="5105400" y="3886200"/>
            <a:ext cx="3852171" cy="21336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81000" y="30480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ГХ са масеном спектрометријом (GC-MS)</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27</a:t>
            </a:fld>
            <a:endParaRPr lang="en-US" dirty="0"/>
          </a:p>
        </p:txBody>
      </p:sp>
      <p:sp>
        <p:nvSpPr>
          <p:cNvPr id="3074" name="AutoShape 2"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381000" y="990600"/>
            <a:ext cx="8305800" cy="1923604"/>
          </a:xfrm>
          <a:prstGeom prst="rect">
            <a:avLst/>
          </a:prstGeom>
          <a:noFill/>
        </p:spPr>
        <p:txBody>
          <a:bodyPr wrap="square" rtlCol="0">
            <a:spAutoFit/>
          </a:bodyPr>
          <a:lstStyle/>
          <a:p>
            <a:r>
              <a:rPr lang="x-none" sz="1700" dirty="0" smtClean="0">
                <a:latin typeface="Arial" panose="020B0604020202020204" pitchFamily="34" charset="0"/>
                <a:ea typeface="Arial Unicode MS" pitchFamily="34" charset="-128"/>
                <a:cs typeface="Arial" panose="020B0604020202020204" pitchFamily="34" charset="0"/>
              </a:rPr>
              <a:t>Приказивањем јонске струје од ретенционог времена добија се хроматограм (total ion chromatogram - TIC), али се осим тога непрекидно снима масени спектар ефлуента тако да се осим по t</a:t>
            </a:r>
            <a:r>
              <a:rPr lang="x-none" sz="1700" baseline="-25000" dirty="0" smtClean="0">
                <a:latin typeface="Arial" panose="020B0604020202020204" pitchFamily="34" charset="0"/>
                <a:ea typeface="Arial Unicode MS" pitchFamily="34" charset="-128"/>
                <a:cs typeface="Arial" panose="020B0604020202020204" pitchFamily="34" charset="0"/>
              </a:rPr>
              <a:t>R</a:t>
            </a:r>
            <a:r>
              <a:rPr lang="en-US" sz="1700" dirty="0" smtClean="0">
                <a:latin typeface="Arial" panose="020B0604020202020204" pitchFamily="34" charset="0"/>
                <a:ea typeface="Arial Unicode MS" pitchFamily="34" charset="-128"/>
                <a:cs typeface="Arial" panose="020B0604020202020204" pitchFamily="34" charset="0"/>
              </a:rPr>
              <a:t> </a:t>
            </a:r>
            <a:r>
              <a:rPr lang="x-none" sz="1700" dirty="0" smtClean="0">
                <a:latin typeface="Arial" panose="020B0604020202020204" pitchFamily="34" charset="0"/>
                <a:ea typeface="Arial Unicode MS" pitchFamily="34" charset="-128"/>
                <a:cs typeface="Arial" panose="020B0604020202020204" pitchFamily="34" charset="0"/>
              </a:rPr>
              <a:t>компоненте могу и једнозначно идентификовати према изгледу масеног спектра (као према отиску прста). Идентификација се врши поређењем са базом масених спектара. </a:t>
            </a:r>
            <a:r>
              <a:rPr lang="x-none" sz="1700" b="1" dirty="0" smtClean="0">
                <a:latin typeface="Arial" panose="020B0604020202020204" pitchFamily="34" charset="0"/>
                <a:ea typeface="Arial Unicode MS" pitchFamily="34" charset="-128"/>
                <a:cs typeface="Arial" panose="020B0604020202020204" pitchFamily="34" charset="0"/>
              </a:rPr>
              <a:t>Раздвајање и квантификовање је на тај начин могуће чак и ако су компоненте коелуирале</a:t>
            </a:r>
            <a:r>
              <a:rPr lang="x-none" sz="1700" dirty="0" smtClean="0">
                <a:latin typeface="Arial" panose="020B0604020202020204" pitchFamily="34" charset="0"/>
                <a:ea typeface="Arial Unicode MS" pitchFamily="34" charset="-128"/>
                <a:cs typeface="Arial" panose="020B0604020202020204" pitchFamily="34" charset="0"/>
              </a:rPr>
              <a:t>.</a:t>
            </a:r>
          </a:p>
        </p:txBody>
      </p:sp>
      <p:pic>
        <p:nvPicPr>
          <p:cNvPr id="8" name="Picture 7" descr="gc ms tic.jpg"/>
          <p:cNvPicPr>
            <a:picLocks noChangeAspect="1"/>
          </p:cNvPicPr>
          <p:nvPr/>
        </p:nvPicPr>
        <p:blipFill>
          <a:blip r:embed="rId3"/>
          <a:stretch>
            <a:fillRect/>
          </a:stretch>
        </p:blipFill>
        <p:spPr>
          <a:xfrm>
            <a:off x="381000" y="2914204"/>
            <a:ext cx="4191000" cy="2796472"/>
          </a:xfrm>
          <a:prstGeom prst="rect">
            <a:avLst/>
          </a:prstGeom>
        </p:spPr>
      </p:pic>
      <p:sp>
        <p:nvSpPr>
          <p:cNvPr id="10" name="TextBox 9"/>
          <p:cNvSpPr txBox="1"/>
          <p:nvPr/>
        </p:nvSpPr>
        <p:spPr>
          <a:xfrm>
            <a:off x="304800" y="5791200"/>
            <a:ext cx="4495800" cy="877163"/>
          </a:xfrm>
          <a:prstGeom prst="rect">
            <a:avLst/>
          </a:prstGeom>
          <a:noFill/>
        </p:spPr>
        <p:txBody>
          <a:bodyPr wrap="square" rtlCol="0">
            <a:spAutoFit/>
          </a:bodyPr>
          <a:lstStyle/>
          <a:p>
            <a:r>
              <a:rPr lang="x-none" sz="1700" dirty="0" smtClean="0">
                <a:latin typeface="Arial" panose="020B0604020202020204" pitchFamily="34" charset="0"/>
                <a:ea typeface="Arial Unicode MS" pitchFamily="34" charset="-128"/>
                <a:cs typeface="Arial" panose="020B0604020202020204" pitchFamily="34" charset="0"/>
              </a:rPr>
              <a:t>GC-MS техником хроматограм добија и трећу димензију – масени спектар у посматраном ретенционом времену.</a:t>
            </a:r>
          </a:p>
        </p:txBody>
      </p:sp>
      <p:sp>
        <p:nvSpPr>
          <p:cNvPr id="12" name="TextBox 11"/>
          <p:cNvSpPr txBox="1"/>
          <p:nvPr/>
        </p:nvSpPr>
        <p:spPr>
          <a:xfrm>
            <a:off x="4800600" y="2743200"/>
            <a:ext cx="4343400" cy="4016484"/>
          </a:xfrm>
          <a:prstGeom prst="rect">
            <a:avLst/>
          </a:prstGeom>
          <a:noFill/>
        </p:spPr>
        <p:txBody>
          <a:bodyPr wrap="square" rtlCol="0">
            <a:spAutoFit/>
          </a:bodyPr>
          <a:lstStyle/>
          <a:p>
            <a:r>
              <a:rPr lang="x-none" sz="1700" dirty="0" smtClean="0">
                <a:latin typeface="Arial" panose="020B0604020202020204" pitchFamily="34" charset="0"/>
                <a:ea typeface="Arial Unicode MS" pitchFamily="34" charset="-128"/>
                <a:cs typeface="Arial" panose="020B0604020202020204" pitchFamily="34" charset="0"/>
              </a:rPr>
              <a:t>Модови рада масеног спектрометра:</a:t>
            </a:r>
          </a:p>
          <a:p>
            <a:endParaRPr lang="x-none" sz="1700" dirty="0" smtClean="0">
              <a:latin typeface="Arial" panose="020B0604020202020204" pitchFamily="34" charset="0"/>
              <a:ea typeface="Arial Unicode MS" pitchFamily="34" charset="-128"/>
              <a:cs typeface="Arial" panose="020B0604020202020204" pitchFamily="34" charset="0"/>
            </a:endParaRPr>
          </a:p>
          <a:p>
            <a:r>
              <a:rPr lang="x-none" sz="1700" b="1" smtClean="0">
                <a:latin typeface="Arial" panose="020B0604020202020204" pitchFamily="34" charset="0"/>
                <a:ea typeface="Arial Unicode MS" pitchFamily="34" charset="-128"/>
                <a:cs typeface="Arial" panose="020B0604020202020204" pitchFamily="34" charset="0"/>
              </a:rPr>
              <a:t>Cк</a:t>
            </a:r>
            <a:r>
              <a:rPr lang="en-US" sz="1700" b="1" smtClean="0">
                <a:latin typeface="Arial" panose="020B0604020202020204" pitchFamily="34" charset="0"/>
                <a:ea typeface="Arial Unicode MS" pitchFamily="34" charset="-128"/>
                <a:cs typeface="Arial" panose="020B0604020202020204" pitchFamily="34" charset="0"/>
              </a:rPr>
              <a:t>e</a:t>
            </a:r>
            <a:r>
              <a:rPr lang="x-none" sz="1700" b="1" smtClean="0">
                <a:latin typeface="Arial" panose="020B0604020202020204" pitchFamily="34" charset="0"/>
                <a:ea typeface="Arial Unicode MS" pitchFamily="34" charset="-128"/>
                <a:cs typeface="Arial" panose="020B0604020202020204" pitchFamily="34" charset="0"/>
              </a:rPr>
              <a:t>нирајући </a:t>
            </a:r>
            <a:r>
              <a:rPr lang="x-none" sz="1700" b="1" dirty="0" smtClean="0">
                <a:latin typeface="Arial" panose="020B0604020202020204" pitchFamily="34" charset="0"/>
                <a:ea typeface="Arial Unicode MS" pitchFamily="34" charset="-128"/>
                <a:cs typeface="Arial" panose="020B0604020202020204" pitchFamily="34" charset="0"/>
              </a:rPr>
              <a:t>мод</a:t>
            </a:r>
            <a:r>
              <a:rPr lang="x-none" sz="1700" dirty="0" smtClean="0">
                <a:latin typeface="Arial" panose="020B0604020202020204" pitchFamily="34" charset="0"/>
                <a:ea typeface="Arial Unicode MS" pitchFamily="34" charset="-128"/>
                <a:cs typeface="Arial" panose="020B0604020202020204" pitchFamily="34" charset="0"/>
              </a:rPr>
              <a:t>: скенира се задати опсег m/</a:t>
            </a:r>
            <a:r>
              <a:rPr lang="en-US" sz="1700" dirty="0" smtClean="0">
                <a:latin typeface="Arial" panose="020B0604020202020204" pitchFamily="34" charset="0"/>
                <a:ea typeface="Arial Unicode MS" pitchFamily="34" charset="-128"/>
                <a:cs typeface="Arial" panose="020B0604020202020204" pitchFamily="34" charset="0"/>
              </a:rPr>
              <a:t>z, </a:t>
            </a:r>
            <a:r>
              <a:rPr lang="x-none" sz="1700" dirty="0" smtClean="0">
                <a:latin typeface="Arial" panose="020B0604020202020204" pitchFamily="34" charset="0"/>
                <a:ea typeface="Arial Unicode MS" pitchFamily="34" charset="-128"/>
                <a:cs typeface="Arial" panose="020B0604020202020204" pitchFamily="34" charset="0"/>
              </a:rPr>
              <a:t>најчешће од 30 до 500, неколико пута у секунди. Користи се за идентификацију компоненти према изгледу целокупног масеног спектра.</a:t>
            </a:r>
          </a:p>
          <a:p>
            <a:endParaRPr lang="x-none" sz="1700" dirty="0" smtClean="0">
              <a:latin typeface="Arial" panose="020B0604020202020204" pitchFamily="34" charset="0"/>
              <a:ea typeface="Arial Unicode MS" pitchFamily="34" charset="-128"/>
              <a:cs typeface="Arial" panose="020B0604020202020204" pitchFamily="34" charset="0"/>
            </a:endParaRPr>
          </a:p>
          <a:p>
            <a:r>
              <a:rPr lang="sr-Cyrl-RS" sz="1700" b="1" smtClean="0">
                <a:latin typeface="Arial" panose="020B0604020202020204" pitchFamily="34" charset="0"/>
                <a:ea typeface="Arial Unicode MS" pitchFamily="34" charset="-128"/>
                <a:cs typeface="Arial" panose="020B0604020202020204" pitchFamily="34" charset="0"/>
              </a:rPr>
              <a:t>Селективни или </a:t>
            </a:r>
            <a:r>
              <a:rPr lang="x-none" sz="1700" b="1" smtClean="0">
                <a:latin typeface="Arial" panose="020B0604020202020204" pitchFamily="34" charset="0"/>
                <a:ea typeface="Arial Unicode MS" pitchFamily="34" charset="-128"/>
                <a:cs typeface="Arial" panose="020B0604020202020204" pitchFamily="34" charset="0"/>
              </a:rPr>
              <a:t>SIM</a:t>
            </a:r>
            <a:r>
              <a:rPr lang="x-none" sz="1700" smtClean="0">
                <a:latin typeface="Arial" panose="020B0604020202020204" pitchFamily="34" charset="0"/>
                <a:ea typeface="Arial Unicode MS" pitchFamily="34" charset="-128"/>
                <a:cs typeface="Arial" panose="020B0604020202020204" pitchFamily="34" charset="0"/>
              </a:rPr>
              <a:t> </a:t>
            </a:r>
            <a:r>
              <a:rPr lang="x-none" sz="1700" dirty="0" smtClean="0">
                <a:latin typeface="Arial" panose="020B0604020202020204" pitchFamily="34" charset="0"/>
                <a:ea typeface="Arial Unicode MS" pitchFamily="34" charset="-128"/>
                <a:cs typeface="Arial" panose="020B0604020202020204" pitchFamily="34" charset="0"/>
              </a:rPr>
              <a:t>(</a:t>
            </a:r>
            <a:r>
              <a:rPr lang="en-US" sz="1700" dirty="0" smtClean="0">
                <a:latin typeface="Arial" panose="020B0604020202020204" pitchFamily="34" charset="0"/>
                <a:ea typeface="Arial Unicode MS" pitchFamily="34" charset="-128"/>
                <a:cs typeface="Arial" panose="020B0604020202020204" pitchFamily="34" charset="0"/>
              </a:rPr>
              <a:t>Selective Ion Monitoring</a:t>
            </a:r>
            <a:r>
              <a:rPr lang="x-none" sz="1700" smtClean="0">
                <a:latin typeface="Arial" panose="020B0604020202020204" pitchFamily="34" charset="0"/>
                <a:ea typeface="Arial Unicode MS" pitchFamily="34" charset="-128"/>
                <a:cs typeface="Arial" panose="020B0604020202020204" pitchFamily="34" charset="0"/>
              </a:rPr>
              <a:t>) </a:t>
            </a:r>
            <a:r>
              <a:rPr lang="sr-Cyrl-RS" sz="1700" b="1" smtClean="0">
                <a:latin typeface="Arial" panose="020B0604020202020204" pitchFamily="34" charset="0"/>
                <a:ea typeface="Arial Unicode MS" pitchFamily="34" charset="-128"/>
                <a:cs typeface="Arial" panose="020B0604020202020204" pitchFamily="34" charset="0"/>
              </a:rPr>
              <a:t>мод</a:t>
            </a:r>
            <a:r>
              <a:rPr lang="sr-Cyrl-RS" sz="1700" smtClean="0">
                <a:latin typeface="Arial" panose="020B0604020202020204" pitchFamily="34" charset="0"/>
                <a:ea typeface="Arial Unicode MS" pitchFamily="34" charset="-128"/>
                <a:cs typeface="Arial" panose="020B0604020202020204" pitchFamily="34" charset="0"/>
              </a:rPr>
              <a:t>: </a:t>
            </a:r>
            <a:r>
              <a:rPr lang="x-none" sz="1700" smtClean="0">
                <a:latin typeface="Arial" panose="020B0604020202020204" pitchFamily="34" charset="0"/>
                <a:ea typeface="Arial Unicode MS" pitchFamily="34" charset="-128"/>
                <a:cs typeface="Arial" panose="020B0604020202020204" pitchFamily="34" charset="0"/>
              </a:rPr>
              <a:t>прате </a:t>
            </a:r>
            <a:r>
              <a:rPr lang="x-none" sz="1700" dirty="0" smtClean="0">
                <a:latin typeface="Arial" panose="020B0604020202020204" pitchFamily="34" charset="0"/>
                <a:ea typeface="Arial Unicode MS" pitchFamily="34" charset="-128"/>
                <a:cs typeface="Arial" panose="020B0604020202020204" pitchFamily="34" charset="0"/>
              </a:rPr>
              <a:t>се само одређене масе, карактеристичне за одређене компоненте. Осетљивост се повећава 10 до 100 пута.</a:t>
            </a:r>
          </a:p>
          <a:p>
            <a:endParaRPr lang="x-none" sz="1700" dirty="0" smtClean="0">
              <a:latin typeface="Arial" panose="020B0604020202020204" pitchFamily="34" charset="0"/>
              <a:ea typeface="Arial Unicode MS" pitchFamily="34" charset="-128"/>
              <a:cs typeface="Arial" panose="020B0604020202020204" pitchFamily="34" charset="0"/>
            </a:endParaRPr>
          </a:p>
          <a:p>
            <a:endParaRPr lang="x-none" sz="1700" dirty="0" smtClean="0">
              <a:latin typeface="Arial" panose="020B0604020202020204" pitchFamily="34" charset="0"/>
              <a:ea typeface="Arial Unicode MS" pitchFamily="34" charset="-128"/>
              <a:cs typeface="Arial" panose="020B0604020202020204"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81000" y="30480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ГХ са масеном спектрометријом (GC-MS)</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28</a:t>
            </a:fld>
            <a:endParaRPr lang="en-US" dirty="0"/>
          </a:p>
        </p:txBody>
      </p:sp>
      <p:sp>
        <p:nvSpPr>
          <p:cNvPr id="3074" name="AutoShape 2"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381000" y="990600"/>
            <a:ext cx="8305800" cy="1661993"/>
          </a:xfrm>
          <a:prstGeom prst="rect">
            <a:avLst/>
          </a:prstGeom>
          <a:noFill/>
        </p:spPr>
        <p:txBody>
          <a:bodyPr wrap="square" rtlCol="0">
            <a:spAutoFit/>
          </a:bodyPr>
          <a:lstStyle/>
          <a:p>
            <a:r>
              <a:rPr lang="x-none" sz="1700" dirty="0" smtClean="0">
                <a:latin typeface="Arial" panose="020B0604020202020204" pitchFamily="34" charset="0"/>
                <a:ea typeface="Arial Unicode MS" pitchFamily="34" charset="-128"/>
                <a:cs typeface="Arial" panose="020B0604020202020204" pitchFamily="34" charset="0"/>
              </a:rPr>
              <a:t>Енергија електрона којима се врши јонизација најчешће се креће од 10 до </a:t>
            </a:r>
            <a:r>
              <a:rPr lang="x-none" sz="1700" b="1" dirty="0" smtClean="0">
                <a:latin typeface="Arial" panose="020B0604020202020204" pitchFamily="34" charset="0"/>
                <a:ea typeface="Arial Unicode MS" pitchFamily="34" charset="-128"/>
                <a:cs typeface="Arial" panose="020B0604020202020204" pitchFamily="34" charset="0"/>
              </a:rPr>
              <a:t>70</a:t>
            </a:r>
            <a:r>
              <a:rPr lang="x-none" sz="1700" dirty="0" smtClean="0">
                <a:latin typeface="Arial" panose="020B0604020202020204" pitchFamily="34" charset="0"/>
                <a:ea typeface="Arial Unicode MS" pitchFamily="34" charset="-128"/>
                <a:cs typeface="Arial" panose="020B0604020202020204" pitchFamily="34" charset="0"/>
              </a:rPr>
              <a:t> eV, од одабира ове енергије зависи степен фрагментације и изглед масеног спектра. Најчешће се добијају једноструко наелектрисани јони. </a:t>
            </a:r>
          </a:p>
          <a:p>
            <a:endParaRPr lang="x-none" sz="1700" dirty="0" smtClean="0">
              <a:latin typeface="Arial" panose="020B0604020202020204" pitchFamily="34" charset="0"/>
              <a:ea typeface="Arial Unicode MS" pitchFamily="34" charset="-128"/>
              <a:cs typeface="Arial" panose="020B0604020202020204" pitchFamily="34" charset="0"/>
            </a:endParaRPr>
          </a:p>
          <a:p>
            <a:r>
              <a:rPr lang="x-none" sz="1700" dirty="0" smtClean="0">
                <a:latin typeface="Arial" panose="020B0604020202020204" pitchFamily="34" charset="0"/>
                <a:ea typeface="Arial Unicode MS" pitchFamily="34" charset="-128"/>
                <a:cs typeface="Arial" panose="020B0604020202020204" pitchFamily="34" charset="0"/>
              </a:rPr>
              <a:t>Енергија јонизације органика: </a:t>
            </a:r>
            <a:r>
              <a:rPr lang="en-US" sz="1700" dirty="0" smtClean="0">
                <a:latin typeface="Arial" panose="020B0604020202020204" pitchFamily="34" charset="0"/>
                <a:ea typeface="Arial Unicode MS" pitchFamily="34" charset="-128"/>
                <a:cs typeface="Arial" panose="020B0604020202020204" pitchFamily="34" charset="0"/>
              </a:rPr>
              <a:t>&lt; </a:t>
            </a:r>
            <a:r>
              <a:rPr lang="en-US" sz="1700" b="1" dirty="0" smtClean="0">
                <a:latin typeface="Arial" panose="020B0604020202020204" pitchFamily="34" charset="0"/>
                <a:ea typeface="Arial Unicode MS" pitchFamily="34" charset="-128"/>
                <a:cs typeface="Arial" panose="020B0604020202020204" pitchFamily="34" charset="0"/>
              </a:rPr>
              <a:t>10 </a:t>
            </a:r>
            <a:r>
              <a:rPr lang="en-US" sz="1700" b="1" dirty="0" err="1" smtClean="0">
                <a:latin typeface="Arial" panose="020B0604020202020204" pitchFamily="34" charset="0"/>
                <a:ea typeface="Arial Unicode MS" pitchFamily="34" charset="-128"/>
                <a:cs typeface="Arial" panose="020B0604020202020204" pitchFamily="34" charset="0"/>
              </a:rPr>
              <a:t>eV</a:t>
            </a:r>
            <a:r>
              <a:rPr lang="en-US" sz="1700" dirty="0" smtClean="0">
                <a:latin typeface="Arial" panose="020B0604020202020204" pitchFamily="34" charset="0"/>
                <a:ea typeface="Arial Unicode MS" pitchFamily="34" charset="-128"/>
                <a:cs typeface="Arial" panose="020B0604020202020204" pitchFamily="34" charset="0"/>
              </a:rPr>
              <a:t>, </a:t>
            </a:r>
            <a:r>
              <a:rPr lang="x-none" sz="1700" dirty="0" smtClean="0">
                <a:latin typeface="Arial" panose="020B0604020202020204" pitchFamily="34" charset="0"/>
                <a:ea typeface="Arial Unicode MS" pitchFamily="34" charset="-128"/>
                <a:cs typeface="Arial" panose="020B0604020202020204" pitchFamily="34" charset="0"/>
              </a:rPr>
              <a:t>енергија веза: ~</a:t>
            </a:r>
            <a:r>
              <a:rPr lang="x-none" sz="1700" b="1" dirty="0" smtClean="0">
                <a:latin typeface="Arial" panose="020B0604020202020204" pitchFamily="34" charset="0"/>
                <a:ea typeface="Arial Unicode MS" pitchFamily="34" charset="-128"/>
                <a:cs typeface="Arial" panose="020B0604020202020204" pitchFamily="34" charset="0"/>
              </a:rPr>
              <a:t>4 </a:t>
            </a:r>
            <a:r>
              <a:rPr lang="en-US" sz="1700" b="1" dirty="0" err="1" smtClean="0">
                <a:latin typeface="Arial" panose="020B0604020202020204" pitchFamily="34" charset="0"/>
                <a:ea typeface="Arial Unicode MS" pitchFamily="34" charset="-128"/>
                <a:cs typeface="Arial" panose="020B0604020202020204" pitchFamily="34" charset="0"/>
              </a:rPr>
              <a:t>eV</a:t>
            </a:r>
            <a:r>
              <a:rPr lang="x-none" sz="1700" dirty="0" smtClean="0">
                <a:latin typeface="Arial" panose="020B0604020202020204" pitchFamily="34" charset="0"/>
                <a:ea typeface="Arial Unicode MS" pitchFamily="34" charset="-128"/>
                <a:cs typeface="Arial" panose="020B0604020202020204" pitchFamily="34" charset="0"/>
              </a:rPr>
              <a:t>. Јонизација је </a:t>
            </a:r>
            <a:r>
              <a:rPr lang="x-none" sz="1700" b="1" dirty="0" smtClean="0">
                <a:latin typeface="Arial" panose="020B0604020202020204" pitchFamily="34" charset="0"/>
                <a:ea typeface="Arial Unicode MS" pitchFamily="34" charset="-128"/>
                <a:cs typeface="Arial" panose="020B0604020202020204" pitchFamily="34" charset="0"/>
              </a:rPr>
              <a:t>м</a:t>
            </a:r>
            <a:r>
              <a:rPr lang="en-US" sz="1700" b="1" dirty="0" smtClean="0">
                <a:latin typeface="Arial" panose="020B0604020202020204" pitchFamily="34" charset="0"/>
                <a:ea typeface="Arial Unicode MS" pitchFamily="34" charset="-128"/>
                <a:cs typeface="Arial" panose="020B0604020202020204" pitchFamily="34" charset="0"/>
              </a:rPr>
              <a:t>e</a:t>
            </a:r>
            <a:r>
              <a:rPr lang="x-none" sz="1700" b="1" dirty="0" smtClean="0">
                <a:latin typeface="Arial" panose="020B0604020202020204" pitchFamily="34" charset="0"/>
                <a:ea typeface="Arial Unicode MS" pitchFamily="34" charset="-128"/>
                <a:cs typeface="Arial" panose="020B0604020202020204" pitchFamily="34" charset="0"/>
              </a:rPr>
              <a:t>ка </a:t>
            </a:r>
            <a:r>
              <a:rPr lang="x-none" sz="1700" dirty="0" smtClean="0">
                <a:latin typeface="Arial" panose="020B0604020202020204" pitchFamily="34" charset="0"/>
                <a:ea typeface="Arial Unicode MS" pitchFamily="34" charset="-128"/>
                <a:cs typeface="Arial" panose="020B0604020202020204" pitchFamily="34" charset="0"/>
              </a:rPr>
              <a:t>ако доминира молекулски јон, а </a:t>
            </a:r>
            <a:r>
              <a:rPr lang="x-none" sz="1700" b="1" dirty="0" smtClean="0">
                <a:latin typeface="Arial" panose="020B0604020202020204" pitchFamily="34" charset="0"/>
                <a:ea typeface="Arial Unicode MS" pitchFamily="34" charset="-128"/>
                <a:cs typeface="Arial" panose="020B0604020202020204" pitchFamily="34" charset="0"/>
              </a:rPr>
              <a:t>тврда</a:t>
            </a:r>
            <a:r>
              <a:rPr lang="x-none" sz="1700" dirty="0" smtClean="0">
                <a:latin typeface="Arial" panose="020B0604020202020204" pitchFamily="34" charset="0"/>
                <a:ea typeface="Arial Unicode MS" pitchFamily="34" charset="-128"/>
                <a:cs typeface="Arial" panose="020B0604020202020204" pitchFamily="34" charset="0"/>
              </a:rPr>
              <a:t> кад је изражена фрагментација.</a:t>
            </a:r>
          </a:p>
        </p:txBody>
      </p:sp>
      <p:pic>
        <p:nvPicPr>
          <p:cNvPr id="9" name="Picture 8" descr="Tandem-Ionisation-(caryophyllene).jpg"/>
          <p:cNvPicPr>
            <a:picLocks noChangeAspect="1"/>
          </p:cNvPicPr>
          <p:nvPr/>
        </p:nvPicPr>
        <p:blipFill>
          <a:blip r:embed="rId3" cstate="print"/>
          <a:stretch>
            <a:fillRect/>
          </a:stretch>
        </p:blipFill>
        <p:spPr>
          <a:xfrm>
            <a:off x="4800600" y="3045416"/>
            <a:ext cx="4026261" cy="3431583"/>
          </a:xfrm>
          <a:prstGeom prst="rect">
            <a:avLst/>
          </a:prstGeom>
        </p:spPr>
      </p:pic>
      <p:sp>
        <p:nvSpPr>
          <p:cNvPr id="10" name="TextBox 9"/>
          <p:cNvSpPr txBox="1"/>
          <p:nvPr/>
        </p:nvSpPr>
        <p:spPr>
          <a:xfrm>
            <a:off x="381000" y="5029200"/>
            <a:ext cx="4343400" cy="1400383"/>
          </a:xfrm>
          <a:prstGeom prst="rect">
            <a:avLst/>
          </a:prstGeom>
          <a:noFill/>
        </p:spPr>
        <p:txBody>
          <a:bodyPr wrap="square" rtlCol="0">
            <a:spAutoFit/>
          </a:bodyPr>
          <a:lstStyle/>
          <a:p>
            <a:r>
              <a:rPr lang="x-none" sz="1700" b="1" dirty="0" smtClean="0">
                <a:latin typeface="Arial" panose="020B0604020202020204" pitchFamily="34" charset="0"/>
                <a:ea typeface="Arial Unicode MS" pitchFamily="34" charset="-128"/>
                <a:cs typeface="Arial" panose="020B0604020202020204" pitchFamily="34" charset="0"/>
              </a:rPr>
              <a:t>Пример:</a:t>
            </a:r>
          </a:p>
          <a:p>
            <a:r>
              <a:rPr lang="x-none" sz="1700" dirty="0" smtClean="0">
                <a:latin typeface="Arial" panose="020B0604020202020204" pitchFamily="34" charset="0"/>
                <a:ea typeface="Arial Unicode MS" pitchFamily="34" charset="-128"/>
                <a:cs typeface="Arial" panose="020B0604020202020204" pitchFamily="34" charset="0"/>
              </a:rPr>
              <a:t>Масени спектар кариофилена (М</a:t>
            </a:r>
            <a:r>
              <a:rPr lang="en-US" sz="1700" dirty="0" smtClean="0">
                <a:latin typeface="Arial" panose="020B0604020202020204" pitchFamily="34" charset="0"/>
                <a:ea typeface="Arial Unicode MS" pitchFamily="34" charset="-128"/>
                <a:cs typeface="Arial" panose="020B0604020202020204" pitchFamily="34" charset="0"/>
              </a:rPr>
              <a:t>=204,3</a:t>
            </a:r>
            <a:r>
              <a:rPr lang="x-none" sz="1700" dirty="0" smtClean="0">
                <a:latin typeface="Arial" panose="020B0604020202020204" pitchFamily="34" charset="0"/>
                <a:ea typeface="Arial Unicode MS" pitchFamily="34" charset="-128"/>
                <a:cs typeface="Arial" panose="020B0604020202020204" pitchFamily="34" charset="0"/>
              </a:rPr>
              <a:t>)</a:t>
            </a:r>
            <a:r>
              <a:rPr lang="en-US" sz="1700" dirty="0" smtClean="0">
                <a:latin typeface="Arial" panose="020B0604020202020204" pitchFamily="34" charset="0"/>
                <a:ea typeface="Arial Unicode MS" pitchFamily="34" charset="-128"/>
                <a:cs typeface="Arial" panose="020B0604020202020204" pitchFamily="34" charset="0"/>
              </a:rPr>
              <a:t>, </a:t>
            </a:r>
            <a:r>
              <a:rPr lang="x-none" sz="1700" dirty="0" smtClean="0">
                <a:latin typeface="Arial" panose="020B0604020202020204" pitchFamily="34" charset="0"/>
                <a:ea typeface="Arial Unicode MS" pitchFamily="34" charset="-128"/>
                <a:cs typeface="Arial" panose="020B0604020202020204" pitchFamily="34" charset="0"/>
              </a:rPr>
              <a:t>једног састојка етарских уља рузмарина и канабиса, добијен при енергијама електрона од 12 и 70 еВ.</a:t>
            </a:r>
          </a:p>
        </p:txBody>
      </p:sp>
      <p:sp>
        <p:nvSpPr>
          <p:cNvPr id="12" name="TextBox 11"/>
          <p:cNvSpPr txBox="1"/>
          <p:nvPr/>
        </p:nvSpPr>
        <p:spPr>
          <a:xfrm>
            <a:off x="304800" y="2971800"/>
            <a:ext cx="4343400" cy="1400383"/>
          </a:xfrm>
          <a:prstGeom prst="rect">
            <a:avLst/>
          </a:prstGeom>
          <a:noFill/>
        </p:spPr>
        <p:txBody>
          <a:bodyPr wrap="square" rtlCol="0">
            <a:spAutoFit/>
          </a:bodyPr>
          <a:lstStyle/>
          <a:p>
            <a:r>
              <a:rPr lang="x-none" sz="1700" dirty="0" smtClean="0">
                <a:latin typeface="Arial" panose="020B0604020202020204" pitchFamily="34" charset="0"/>
                <a:ea typeface="Arial Unicode MS" pitchFamily="34" charset="-128"/>
                <a:cs typeface="Arial" panose="020B0604020202020204" pitchFamily="34" charset="0"/>
              </a:rPr>
              <a:t>Ређе се користи хемијска јонизација (меки тип јонизације), којом се у реакцији са метаном протонује молекул и настаје МН</a:t>
            </a:r>
            <a:r>
              <a:rPr lang="x-none" sz="1700" baseline="30000" dirty="0" smtClean="0">
                <a:latin typeface="Arial" panose="020B0604020202020204" pitchFamily="34" charset="0"/>
                <a:ea typeface="Arial Unicode MS" pitchFamily="34" charset="-128"/>
                <a:cs typeface="Arial" panose="020B0604020202020204" pitchFamily="34" charset="0"/>
              </a:rPr>
              <a:t>+</a:t>
            </a:r>
            <a:r>
              <a:rPr lang="x-none" sz="1700" dirty="0" smtClean="0">
                <a:latin typeface="Arial" panose="020B0604020202020204" pitchFamily="34" charset="0"/>
                <a:ea typeface="Arial Unicode MS" pitchFamily="34" charset="-128"/>
                <a:cs typeface="Arial" panose="020B0604020202020204" pitchFamily="34" charset="0"/>
              </a:rPr>
              <a:t> уз минималну фрагментацију.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914400"/>
            <a:ext cx="6324600" cy="533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381000" y="30480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ГХ са масеном спектрометријом (GC-MS)</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29</a:t>
            </a:fld>
            <a:endParaRPr lang="en-US" dirty="0"/>
          </a:p>
        </p:txBody>
      </p:sp>
      <p:sp>
        <p:nvSpPr>
          <p:cNvPr id="3074" name="AutoShape 2"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457200" y="4495800"/>
            <a:ext cx="8305800" cy="1923604"/>
          </a:xfrm>
          <a:prstGeom prst="rect">
            <a:avLst/>
          </a:prstGeom>
          <a:noFill/>
        </p:spPr>
        <p:txBody>
          <a:bodyPr wrap="square" rtlCol="0">
            <a:spAutoFit/>
          </a:bodyPr>
          <a:lstStyle/>
          <a:p>
            <a:r>
              <a:rPr lang="x-none" sz="1700" dirty="0" smtClean="0">
                <a:latin typeface="Arial" panose="020B0604020202020204" pitchFamily="34" charset="0"/>
                <a:ea typeface="Arial Unicode MS" pitchFamily="34" charset="-128"/>
                <a:cs typeface="Arial" panose="020B0604020202020204" pitchFamily="34" charset="0"/>
              </a:rPr>
              <a:t>Специфичност спрезања са MS је што се у квантификацији неке компоненте може </a:t>
            </a:r>
            <a:r>
              <a:rPr lang="x-none" sz="1700" b="1" dirty="0" smtClean="0">
                <a:latin typeface="Arial" panose="020B0604020202020204" pitchFamily="34" charset="0"/>
                <a:ea typeface="Arial Unicode MS" pitchFamily="34" charset="-128"/>
                <a:cs typeface="Arial" panose="020B0604020202020204" pitchFamily="34" charset="0"/>
              </a:rPr>
              <a:t>као </a:t>
            </a:r>
            <a:r>
              <a:rPr lang="x-none" sz="1700" b="1" smtClean="0">
                <a:latin typeface="Arial" panose="020B0604020202020204" pitchFamily="34" charset="0"/>
                <a:ea typeface="Arial Unicode MS" pitchFamily="34" charset="-128"/>
                <a:cs typeface="Arial" panose="020B0604020202020204" pitchFamily="34" charset="0"/>
              </a:rPr>
              <a:t>унутрашњи стандард</a:t>
            </a:r>
            <a:r>
              <a:rPr lang="sr-Cyrl-RS" sz="1700" b="1" smtClean="0">
                <a:latin typeface="Arial" panose="020B0604020202020204" pitchFamily="34" charset="0"/>
                <a:ea typeface="Arial Unicode MS" pitchFamily="34" charset="-128"/>
                <a:cs typeface="Arial" panose="020B0604020202020204" pitchFamily="34" charset="0"/>
              </a:rPr>
              <a:t> (УС)</a:t>
            </a:r>
            <a:r>
              <a:rPr lang="x-none" sz="1700" b="1" smtClean="0">
                <a:latin typeface="Arial" panose="020B0604020202020204" pitchFamily="34" charset="0"/>
                <a:ea typeface="Arial Unicode MS" pitchFamily="34" charset="-128"/>
                <a:cs typeface="Arial" panose="020B0604020202020204" pitchFamily="34" charset="0"/>
              </a:rPr>
              <a:t> </a:t>
            </a:r>
            <a:r>
              <a:rPr lang="x-none" sz="1700" b="1" dirty="0" smtClean="0">
                <a:latin typeface="Arial" panose="020B0604020202020204" pitchFamily="34" charset="0"/>
                <a:ea typeface="Arial Unicode MS" pitchFamily="34" charset="-128"/>
                <a:cs typeface="Arial" panose="020B0604020202020204" pitchFamily="34" charset="0"/>
              </a:rPr>
              <a:t>користити њен изотополог</a:t>
            </a:r>
            <a:r>
              <a:rPr lang="x-none" sz="1700" dirty="0" smtClean="0">
                <a:latin typeface="Arial" panose="020B0604020202020204" pitchFamily="34" charset="0"/>
                <a:ea typeface="Arial Unicode MS" pitchFamily="34" charset="-128"/>
                <a:cs typeface="Arial" panose="020B0604020202020204" pitchFamily="34" charset="0"/>
              </a:rPr>
              <a:t>: исто хемијско једињење различитог изотопског састава. </a:t>
            </a:r>
            <a:r>
              <a:rPr lang="ru-RU" sz="1700" dirty="0" smtClean="0">
                <a:latin typeface="Arial" panose="020B0604020202020204" pitchFamily="34" charset="0"/>
                <a:ea typeface="Arial Unicode MS" pitchFamily="34" charset="-128"/>
                <a:cs typeface="Arial" panose="020B0604020202020204" pitchFamily="34" charset="0"/>
              </a:rPr>
              <a:t>Иако се хроматографски пикови аналита и унутрашњег стандарда скоро потпуно преклапају (блиска су им ретенциона времена), у </a:t>
            </a:r>
            <a:r>
              <a:rPr lang="en-US" sz="1700" dirty="0" smtClean="0">
                <a:latin typeface="Arial" panose="020B0604020202020204" pitchFamily="34" charset="0"/>
                <a:ea typeface="Arial Unicode MS" pitchFamily="34" charset="-128"/>
                <a:cs typeface="Arial" panose="020B0604020202020204" pitchFamily="34" charset="0"/>
              </a:rPr>
              <a:t>SIM</a:t>
            </a:r>
            <a:r>
              <a:rPr lang="ru-RU" sz="1700" dirty="0" smtClean="0">
                <a:latin typeface="Arial" panose="020B0604020202020204" pitchFamily="34" charset="0"/>
                <a:ea typeface="Arial Unicode MS" pitchFamily="34" charset="-128"/>
                <a:cs typeface="Arial" panose="020B0604020202020204" pitchFamily="34" charset="0"/>
              </a:rPr>
              <a:t> моду ће сигнали њихових јонских струја бити регистровани одвојено</a:t>
            </a:r>
            <a:r>
              <a:rPr lang="ru-RU" sz="1700" smtClean="0">
                <a:latin typeface="Arial" panose="020B0604020202020204" pitchFamily="34" charset="0"/>
                <a:ea typeface="Arial Unicode MS" pitchFamily="34" charset="-128"/>
                <a:cs typeface="Arial" panose="020B0604020202020204" pitchFamily="34" charset="0"/>
              </a:rPr>
              <a:t>. </a:t>
            </a:r>
            <a:r>
              <a:rPr lang="sr-Cyrl-RS" sz="1700" smtClean="0">
                <a:latin typeface="Arial" panose="020B0604020202020204" pitchFamily="34" charset="0"/>
                <a:ea typeface="Arial Unicode MS" pitchFamily="34" charset="-128"/>
                <a:cs typeface="Arial" panose="020B0604020202020204" pitchFamily="34" charset="0"/>
              </a:rPr>
              <a:t>У</a:t>
            </a:r>
            <a:r>
              <a:rPr lang="x-none" sz="1700" smtClean="0">
                <a:latin typeface="Arial" panose="020B0604020202020204" pitchFamily="34" charset="0"/>
                <a:ea typeface="Arial Unicode MS" pitchFamily="34" charset="-128"/>
                <a:cs typeface="Arial" panose="020B0604020202020204" pitchFamily="34" charset="0"/>
              </a:rPr>
              <a:t>С </a:t>
            </a:r>
            <a:r>
              <a:rPr lang="x-none" sz="1700" dirty="0" smtClean="0">
                <a:latin typeface="Arial" panose="020B0604020202020204" pitchFamily="34" charset="0"/>
                <a:ea typeface="Arial Unicode MS" pitchFamily="34" charset="-128"/>
                <a:cs typeface="Arial" panose="020B0604020202020204" pitchFamily="34" charset="0"/>
              </a:rPr>
              <a:t>су најчешће 3-10 пута деутерисани аналити. Предност: </a:t>
            </a:r>
            <a:r>
              <a:rPr lang="x-none" sz="1700" smtClean="0">
                <a:latin typeface="Arial" panose="020B0604020202020204" pitchFamily="34" charset="0"/>
                <a:ea typeface="Arial Unicode MS" pitchFamily="34" charset="-128"/>
                <a:cs typeface="Arial" panose="020B0604020202020204" pitchFamily="34" charset="0"/>
              </a:rPr>
              <a:t>идеалан </a:t>
            </a:r>
            <a:r>
              <a:rPr lang="sr-Cyrl-RS" sz="1700" smtClean="0">
                <a:latin typeface="Arial" panose="020B0604020202020204" pitchFamily="34" charset="0"/>
                <a:ea typeface="Arial Unicode MS" pitchFamily="34" charset="-128"/>
                <a:cs typeface="Arial" panose="020B0604020202020204" pitchFamily="34" charset="0"/>
              </a:rPr>
              <a:t>У</a:t>
            </a:r>
            <a:r>
              <a:rPr lang="x-none" sz="1700" smtClean="0">
                <a:latin typeface="Arial" panose="020B0604020202020204" pitchFamily="34" charset="0"/>
                <a:ea typeface="Arial Unicode MS" pitchFamily="34" charset="-128"/>
                <a:cs typeface="Arial" panose="020B0604020202020204" pitchFamily="34" charset="0"/>
              </a:rPr>
              <a:t>С</a:t>
            </a:r>
            <a:r>
              <a:rPr lang="x-none" sz="1700" dirty="0" smtClean="0">
                <a:latin typeface="Arial" panose="020B0604020202020204" pitchFamily="34" charset="0"/>
                <a:ea typeface="Arial Unicode MS" pitchFamily="34" charset="-128"/>
                <a:cs typeface="Arial" panose="020B0604020202020204" pitchFamily="34" charset="0"/>
              </a:rPr>
              <a:t>, каквог нема у природи.</a:t>
            </a:r>
          </a:p>
        </p:txBody>
      </p:sp>
      <p:sp>
        <p:nvSpPr>
          <p:cNvPr id="8" name="TextBox 7"/>
          <p:cNvSpPr txBox="1"/>
          <p:nvPr/>
        </p:nvSpPr>
        <p:spPr>
          <a:xfrm>
            <a:off x="381000" y="990600"/>
            <a:ext cx="8305800" cy="144655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ГХ - тандемска масена спектрометрија (</a:t>
            </a:r>
            <a:r>
              <a:rPr lang="en-US" sz="2000" dirty="0" smtClean="0">
                <a:latin typeface="Arial" panose="020B0604020202020204" pitchFamily="34" charset="0"/>
                <a:ea typeface="Arial Unicode MS" pitchFamily="34" charset="-128"/>
                <a:cs typeface="Arial" panose="020B0604020202020204" pitchFamily="34" charset="0"/>
              </a:rPr>
              <a:t>GC-MS/MS</a:t>
            </a:r>
            <a:r>
              <a:rPr lang="x-none" sz="2000" dirty="0" smtClean="0">
                <a:latin typeface="Arial" panose="020B0604020202020204" pitchFamily="34" charset="0"/>
                <a:ea typeface="Arial Unicode MS" pitchFamily="34" charset="-128"/>
                <a:cs typeface="Arial" panose="020B0604020202020204" pitchFamily="34" charset="0"/>
              </a:rPr>
              <a:t>) </a:t>
            </a:r>
          </a:p>
          <a:p>
            <a:endParaRPr lang="x-none" sz="1700" dirty="0" smtClean="0">
              <a:latin typeface="Arial" panose="020B0604020202020204" pitchFamily="34" charset="0"/>
              <a:ea typeface="Arial Unicode MS" pitchFamily="34" charset="-128"/>
              <a:cs typeface="Arial" panose="020B0604020202020204" pitchFamily="34" charset="0"/>
            </a:endParaRPr>
          </a:p>
          <a:p>
            <a:r>
              <a:rPr lang="x-none" sz="1700" dirty="0" smtClean="0">
                <a:latin typeface="Arial" panose="020B0604020202020204" pitchFamily="34" charset="0"/>
                <a:ea typeface="Arial Unicode MS" pitchFamily="34" charset="-128"/>
                <a:cs typeface="Arial" panose="020B0604020202020204" pitchFamily="34" charset="0"/>
              </a:rPr>
              <a:t>Кад с</a:t>
            </a:r>
            <a:r>
              <a:rPr lang="en-US" sz="1700" dirty="0" smtClean="0">
                <a:latin typeface="Arial" panose="020B0604020202020204" pitchFamily="34" charset="0"/>
                <a:ea typeface="Arial Unicode MS" pitchFamily="34" charset="-128"/>
                <a:cs typeface="Arial" panose="020B0604020202020204" pitchFamily="34" charset="0"/>
              </a:rPr>
              <a:t>e </a:t>
            </a:r>
            <a:r>
              <a:rPr lang="x-none" sz="1700" dirty="0" smtClean="0">
                <a:latin typeface="Arial" panose="020B0604020202020204" pitchFamily="34" charset="0"/>
                <a:ea typeface="Arial Unicode MS" pitchFamily="34" charset="-128"/>
                <a:cs typeface="Arial" panose="020B0604020202020204" pitchFamily="34" charset="0"/>
              </a:rPr>
              <a:t>након изласка из анализатора маса јони даље фрагментишу (у комори сударајући се са инертним гасом) а затим се настали производи упуте на још један анализатор маса. </a:t>
            </a:r>
            <a:endParaRPr lang="en-US" sz="1700" dirty="0" smtClean="0">
              <a:latin typeface="Arial" panose="020B0604020202020204" pitchFamily="34" charset="0"/>
              <a:ea typeface="Arial Unicode MS" pitchFamily="34" charset="-128"/>
              <a:cs typeface="Arial" panose="020B0604020202020204" pitchFamily="34" charset="0"/>
            </a:endParaRPr>
          </a:p>
        </p:txBody>
      </p:sp>
      <p:pic>
        <p:nvPicPr>
          <p:cNvPr id="9" name="Picture 8" descr="gc ms ms.jpg"/>
          <p:cNvPicPr>
            <a:picLocks noChangeAspect="1"/>
          </p:cNvPicPr>
          <p:nvPr/>
        </p:nvPicPr>
        <p:blipFill>
          <a:blip r:embed="rId3"/>
          <a:stretch>
            <a:fillRect/>
          </a:stretch>
        </p:blipFill>
        <p:spPr>
          <a:xfrm>
            <a:off x="381000" y="2514600"/>
            <a:ext cx="4057650" cy="1790700"/>
          </a:xfrm>
          <a:prstGeom prst="rect">
            <a:avLst/>
          </a:prstGeom>
        </p:spPr>
      </p:pic>
      <p:sp>
        <p:nvSpPr>
          <p:cNvPr id="12" name="TextBox 11"/>
          <p:cNvSpPr txBox="1"/>
          <p:nvPr/>
        </p:nvSpPr>
        <p:spPr>
          <a:xfrm>
            <a:off x="4495800" y="2438400"/>
            <a:ext cx="4419600" cy="1400383"/>
          </a:xfrm>
          <a:prstGeom prst="rect">
            <a:avLst/>
          </a:prstGeom>
          <a:noFill/>
        </p:spPr>
        <p:txBody>
          <a:bodyPr wrap="square" rtlCol="0">
            <a:spAutoFit/>
          </a:bodyPr>
          <a:lstStyle/>
          <a:p>
            <a:r>
              <a:rPr lang="x-none" sz="1700" dirty="0" smtClean="0">
                <a:latin typeface="Arial" panose="020B0604020202020204" pitchFamily="34" charset="0"/>
                <a:ea typeface="Arial Unicode MS" pitchFamily="34" charset="-128"/>
                <a:cs typeface="Arial" panose="020B0604020202020204" pitchFamily="34" charset="0"/>
              </a:rPr>
              <a:t>Тиме се значајно редукује утицај матрикса на шум и може се постићи изузетно висока осетљивост. Могу се квантификовати врло ниске концентрације компоненти.  </a:t>
            </a:r>
            <a:endParaRPr lang="en-US" sz="1700" dirty="0" smtClean="0">
              <a:latin typeface="Arial" panose="020B0604020202020204" pitchFamily="34" charset="0"/>
              <a:ea typeface="Arial Unicode MS" pitchFamily="34" charset="-128"/>
              <a:cs typeface="Arial" panose="020B0604020202020204" pitchFamily="34" charset="0"/>
            </a:endParaRPr>
          </a:p>
        </p:txBody>
      </p:sp>
      <p:sp>
        <p:nvSpPr>
          <p:cNvPr id="13" name="Rectangle 12"/>
          <p:cNvSpPr/>
          <p:nvPr/>
        </p:nvSpPr>
        <p:spPr>
          <a:xfrm>
            <a:off x="228600" y="4495800"/>
            <a:ext cx="8458200" cy="1981200"/>
          </a:xfrm>
          <a:prstGeom prst="rect">
            <a:avLst/>
          </a:prstGeom>
          <a:no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Основни појмови у хроматографији</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8" name="TextBox 7"/>
          <p:cNvSpPr txBox="1"/>
          <p:nvPr/>
        </p:nvSpPr>
        <p:spPr>
          <a:xfrm>
            <a:off x="381000" y="1066800"/>
            <a:ext cx="5105400" cy="2215991"/>
          </a:xfrm>
          <a:prstGeom prst="rect">
            <a:avLst/>
          </a:prstGeom>
          <a:noFill/>
        </p:spPr>
        <p:txBody>
          <a:bodyPr wrap="square" rtlCol="0">
            <a:spAutoFit/>
          </a:bodyPr>
          <a:lstStyle/>
          <a:p>
            <a:pPr>
              <a:buFont typeface="Arial" pitchFamily="34" charset="0"/>
              <a:buChar char="•"/>
            </a:pPr>
            <a:r>
              <a:rPr lang="x-none" sz="2000" dirty="0" smtClean="0">
                <a:latin typeface="Arial" panose="020B0604020202020204" pitchFamily="34" charset="0"/>
                <a:ea typeface="Arial Unicode MS" pitchFamily="34" charset="-128"/>
                <a:cs typeface="Arial" panose="020B0604020202020204" pitchFamily="34" charset="0"/>
              </a:rPr>
              <a:t>Аналит </a:t>
            </a:r>
          </a:p>
          <a:p>
            <a:pPr>
              <a:buFont typeface="Arial" pitchFamily="34" charset="0"/>
              <a:buChar char="•"/>
            </a:pPr>
            <a:r>
              <a:rPr lang="x-none" sz="2000" dirty="0" smtClean="0">
                <a:latin typeface="Arial" panose="020B0604020202020204" pitchFamily="34" charset="0"/>
                <a:ea typeface="Arial Unicode MS" pitchFamily="34" charset="-128"/>
                <a:cs typeface="Arial" panose="020B0604020202020204" pitchFamily="34" charset="0"/>
              </a:rPr>
              <a:t>Елуент – оно што носи (испира) аналит</a:t>
            </a:r>
          </a:p>
          <a:p>
            <a:pPr>
              <a:buFont typeface="Arial" pitchFamily="34" charset="0"/>
              <a:buChar char="•"/>
            </a:pPr>
            <a:r>
              <a:rPr lang="x-none" sz="2000" dirty="0" smtClean="0">
                <a:latin typeface="Arial" panose="020B0604020202020204" pitchFamily="34" charset="0"/>
                <a:ea typeface="Arial Unicode MS" pitchFamily="34" charset="-128"/>
                <a:cs typeface="Arial" panose="020B0604020202020204" pitchFamily="34" charset="0"/>
              </a:rPr>
              <a:t>Покретна фаза: аналит + елуент</a:t>
            </a:r>
          </a:p>
          <a:p>
            <a:pPr>
              <a:buFont typeface="Arial" pitchFamily="34" charset="0"/>
              <a:buChar char="•"/>
            </a:pPr>
            <a:r>
              <a:rPr lang="x-none" sz="2000" dirty="0" smtClean="0">
                <a:latin typeface="Arial" panose="020B0604020202020204" pitchFamily="34" charset="0"/>
                <a:ea typeface="Arial Unicode MS" pitchFamily="34" charset="-128"/>
                <a:cs typeface="Arial" panose="020B0604020202020204" pitchFamily="34" charset="0"/>
              </a:rPr>
              <a:t>Непокретна фаза</a:t>
            </a:r>
          </a:p>
          <a:p>
            <a:pPr>
              <a:buFont typeface="Arial" pitchFamily="34" charset="0"/>
              <a:buChar char="•"/>
            </a:pPr>
            <a:r>
              <a:rPr lang="x-none" sz="2000" dirty="0" smtClean="0">
                <a:latin typeface="Arial" panose="020B0604020202020204" pitchFamily="34" charset="0"/>
                <a:ea typeface="Arial Unicode MS" pitchFamily="34" charset="-128"/>
                <a:cs typeface="Arial" panose="020B0604020202020204" pitchFamily="34" charset="0"/>
              </a:rPr>
              <a:t>Хроматографска колона</a:t>
            </a:r>
          </a:p>
          <a:p>
            <a:pPr>
              <a:buFont typeface="Arial" pitchFamily="34" charset="0"/>
              <a:buChar char="•"/>
            </a:pPr>
            <a:r>
              <a:rPr lang="x-none" sz="2000" dirty="0" smtClean="0">
                <a:latin typeface="Arial" panose="020B0604020202020204" pitchFamily="34" charset="0"/>
                <a:ea typeface="Arial Unicode MS" pitchFamily="34" charset="-128"/>
                <a:cs typeface="Arial" panose="020B0604020202020204" pitchFamily="34" charset="0"/>
              </a:rPr>
              <a:t>Ефлуент</a:t>
            </a:r>
            <a:endParaRPr lang="x-none" sz="2000" dirty="0">
              <a:latin typeface="Arial" panose="020B0604020202020204" pitchFamily="34" charset="0"/>
              <a:ea typeface="Arial Unicode MS" pitchFamily="34" charset="-128"/>
              <a:cs typeface="Arial" panose="020B0604020202020204" pitchFamily="34" charset="0"/>
            </a:endParaRPr>
          </a:p>
          <a:p>
            <a:pPr>
              <a:buFont typeface="Arial" pitchFamily="34" charset="0"/>
              <a:buChar char="•"/>
            </a:pPr>
            <a:endParaRPr lang="en-US" dirty="0">
              <a:latin typeface="Arial" panose="020B0604020202020204" pitchFamily="34" charset="0"/>
              <a:cs typeface="Arial" panose="020B0604020202020204" pitchFamily="34" charset="0"/>
            </a:endParaRPr>
          </a:p>
        </p:txBody>
      </p:sp>
      <p:sp>
        <p:nvSpPr>
          <p:cNvPr id="5" name="TextBox 4"/>
          <p:cNvSpPr txBox="1"/>
          <p:nvPr/>
        </p:nvSpPr>
        <p:spPr>
          <a:xfrm>
            <a:off x="685800" y="3124200"/>
            <a:ext cx="2667000" cy="1908215"/>
          </a:xfrm>
          <a:prstGeom prst="rect">
            <a:avLst/>
          </a:prstGeom>
          <a:noFill/>
        </p:spPr>
        <p:txBody>
          <a:bodyPr wrap="square" rtlCol="0">
            <a:spAutoFit/>
          </a:bodyPr>
          <a:lstStyle/>
          <a:p>
            <a:pPr>
              <a:buFont typeface="Arial" pitchFamily="34" charset="0"/>
              <a:buChar char="•"/>
            </a:pPr>
            <a:r>
              <a:rPr lang="x-none" sz="2000" dirty="0" smtClean="0">
                <a:latin typeface="Arial" panose="020B0604020202020204" pitchFamily="34" charset="0"/>
                <a:ea typeface="Arial Unicode MS" pitchFamily="34" charset="-128"/>
                <a:cs typeface="Arial" panose="020B0604020202020204" pitchFamily="34" charset="0"/>
              </a:rPr>
              <a:t>Ретенционо време</a:t>
            </a:r>
          </a:p>
          <a:p>
            <a:pPr>
              <a:buFont typeface="Arial" pitchFamily="34" charset="0"/>
              <a:buChar char="•"/>
            </a:pPr>
            <a:r>
              <a:rPr lang="x-none" sz="2000" dirty="0" smtClean="0">
                <a:latin typeface="Arial" panose="020B0604020202020204" pitchFamily="34" charset="0"/>
                <a:ea typeface="Arial Unicode MS" pitchFamily="34" charset="-128"/>
                <a:cs typeface="Arial" panose="020B0604020202020204" pitchFamily="34" charset="0"/>
              </a:rPr>
              <a:t>Мртво време</a:t>
            </a:r>
          </a:p>
          <a:p>
            <a:pPr>
              <a:buFont typeface="Arial" pitchFamily="34" charset="0"/>
              <a:buChar char="•"/>
            </a:pPr>
            <a:r>
              <a:rPr lang="x-none" sz="2000" dirty="0" smtClean="0">
                <a:latin typeface="Arial" panose="020B0604020202020204" pitchFamily="34" charset="0"/>
                <a:ea typeface="Arial Unicode MS" pitchFamily="34" charset="-128"/>
                <a:cs typeface="Arial" panose="020B0604020202020204" pitchFamily="34" charset="0"/>
              </a:rPr>
              <a:t>Детектор</a:t>
            </a:r>
          </a:p>
          <a:p>
            <a:pPr>
              <a:buFont typeface="Arial" pitchFamily="34" charset="0"/>
              <a:buChar char="•"/>
            </a:pPr>
            <a:r>
              <a:rPr lang="x-none" sz="2000" dirty="0" smtClean="0">
                <a:latin typeface="Arial" panose="020B0604020202020204" pitchFamily="34" charset="0"/>
                <a:ea typeface="Arial Unicode MS" pitchFamily="34" charset="-128"/>
                <a:cs typeface="Arial" panose="020B0604020202020204" pitchFamily="34" charset="0"/>
              </a:rPr>
              <a:t>Хроматограм</a:t>
            </a:r>
          </a:p>
          <a:p>
            <a:pPr>
              <a:buFont typeface="Arial" pitchFamily="34" charset="0"/>
              <a:buChar char="•"/>
            </a:pPr>
            <a:r>
              <a:rPr lang="x-none" sz="2000" dirty="0" smtClean="0">
                <a:latin typeface="Arial" panose="020B0604020202020204" pitchFamily="34" charset="0"/>
                <a:ea typeface="Arial Unicode MS" pitchFamily="34" charset="-128"/>
                <a:cs typeface="Arial" panose="020B0604020202020204" pitchFamily="34" charset="0"/>
              </a:rPr>
              <a:t>Хроматограф</a:t>
            </a:r>
            <a:endParaRPr lang="x-none" sz="2000" dirty="0">
              <a:latin typeface="Arial" panose="020B0604020202020204" pitchFamily="34" charset="0"/>
              <a:ea typeface="Arial Unicode MS" pitchFamily="34" charset="-128"/>
              <a:cs typeface="Arial" panose="020B0604020202020204" pitchFamily="34" charset="0"/>
            </a:endParaRPr>
          </a:p>
          <a:p>
            <a:pPr>
              <a:buFont typeface="Arial" pitchFamily="34" charset="0"/>
              <a:buChar char="•"/>
            </a:pPr>
            <a:endParaRPr lang="en-US" dirty="0">
              <a:latin typeface="Arial" panose="020B0604020202020204" pitchFamily="34" charset="0"/>
              <a:cs typeface="Arial" panose="020B0604020202020204" pitchFamily="34" charset="0"/>
            </a:endParaRPr>
          </a:p>
        </p:txBody>
      </p:sp>
      <p:pic>
        <p:nvPicPr>
          <p:cNvPr id="6" name="Picture 5" descr="hromatogram.jpg"/>
          <p:cNvPicPr>
            <a:picLocks noChangeAspect="1"/>
          </p:cNvPicPr>
          <p:nvPr/>
        </p:nvPicPr>
        <p:blipFill>
          <a:blip r:embed="rId6"/>
          <a:stretch>
            <a:fillRect/>
          </a:stretch>
        </p:blipFill>
        <p:spPr>
          <a:xfrm>
            <a:off x="4495800" y="3200400"/>
            <a:ext cx="4191000" cy="2863715"/>
          </a:xfrm>
          <a:prstGeom prst="rect">
            <a:avLst/>
          </a:prstGeom>
        </p:spPr>
      </p:pic>
      <p:sp>
        <p:nvSpPr>
          <p:cNvPr id="9" name="Slide Number Placeholder 8"/>
          <p:cNvSpPr>
            <a:spLocks noGrp="1"/>
          </p:cNvSpPr>
          <p:nvPr>
            <p:ph type="sldNum" sz="quarter" idx="12"/>
          </p:nvPr>
        </p:nvSpPr>
        <p:spPr>
          <a:xfrm>
            <a:off x="7924800" y="6203950"/>
            <a:ext cx="762000" cy="365125"/>
          </a:xfrm>
        </p:spPr>
        <p:txBody>
          <a:bodyPr/>
          <a:lstStyle/>
          <a:p>
            <a:fld id="{FCA8A02D-BAAA-483E-AFC7-0368F68D9E25}" type="slidenum">
              <a:rPr lang="en-US" smtClean="0"/>
              <a:pPr/>
              <a:t>3</a:t>
            </a:fld>
            <a:endParaRPr lang="en-US"/>
          </a:p>
        </p:txBody>
      </p:sp>
      <p:pic>
        <p:nvPicPr>
          <p:cNvPr id="10" name="Picture 9" descr="agilent-500x500.jpg"/>
          <p:cNvPicPr>
            <a:picLocks noChangeAspect="1"/>
          </p:cNvPicPr>
          <p:nvPr/>
        </p:nvPicPr>
        <p:blipFill>
          <a:blip r:embed="rId7"/>
          <a:stretch>
            <a:fillRect/>
          </a:stretch>
        </p:blipFill>
        <p:spPr>
          <a:xfrm>
            <a:off x="1524000" y="4724400"/>
            <a:ext cx="2819400" cy="1770638"/>
          </a:xfrm>
          <a:prstGeom prst="rect">
            <a:avLst/>
          </a:prstGeom>
        </p:spPr>
      </p:pic>
      <p:pic>
        <p:nvPicPr>
          <p:cNvPr id="11" name="Picture 10" descr="primer_d_ solidphase.jpg"/>
          <p:cNvPicPr/>
          <p:nvPr/>
        </p:nvPicPr>
        <p:blipFill>
          <a:blip r:embed="rId8"/>
          <a:stretch>
            <a:fillRect/>
          </a:stretch>
        </p:blipFill>
        <p:spPr>
          <a:xfrm>
            <a:off x="5715000" y="838200"/>
            <a:ext cx="2751311" cy="2287675"/>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83993" y="2227408"/>
            <a:ext cx="406400" cy="4064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810000" y="3872217"/>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3089"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81000" y="30480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Дериватизација у ГХ</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30</a:t>
            </a:fld>
            <a:endParaRPr lang="en-US" dirty="0"/>
          </a:p>
        </p:txBody>
      </p:sp>
      <p:sp>
        <p:nvSpPr>
          <p:cNvPr id="3074" name="AutoShape 2"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381000" y="990600"/>
            <a:ext cx="8305800" cy="1231106"/>
          </a:xfrm>
          <a:prstGeom prst="rect">
            <a:avLst/>
          </a:prstGeom>
          <a:noFill/>
        </p:spPr>
        <p:txBody>
          <a:bodyPr wrap="square" rtlCol="0">
            <a:spAutoFit/>
          </a:bodyPr>
          <a:lstStyle/>
          <a:p>
            <a:pPr marL="457200" indent="-457200"/>
            <a:r>
              <a:rPr lang="x-none" sz="2000" dirty="0" smtClean="0">
                <a:latin typeface="Arial" panose="020B0604020202020204" pitchFamily="34" charset="0"/>
                <a:ea typeface="Arial Unicode MS" pitchFamily="34" charset="-128"/>
                <a:cs typeface="Arial" panose="020B0604020202020204" pitchFamily="34" charset="0"/>
              </a:rPr>
              <a:t>1. Смањење тачке кључања</a:t>
            </a:r>
          </a:p>
          <a:p>
            <a:pPr marL="457200" indent="-457200"/>
            <a:r>
              <a:rPr lang="x-none" dirty="0" smtClean="0">
                <a:latin typeface="Arial" panose="020B0604020202020204" pitchFamily="34" charset="0"/>
                <a:ea typeface="Arial Unicode MS" pitchFamily="34" charset="-128"/>
                <a:cs typeface="Arial" panose="020B0604020202020204" pitchFamily="34" charset="0"/>
              </a:rPr>
              <a:t>Поларне групе (посебно активни водоник код –COOH, -OH, -NH група)</a:t>
            </a:r>
          </a:p>
          <a:p>
            <a:pPr marL="457200" indent="-457200"/>
            <a:r>
              <a:rPr lang="x-none" dirty="0" smtClean="0">
                <a:latin typeface="Arial" panose="020B0604020202020204" pitchFamily="34" charset="0"/>
                <a:ea typeface="Arial Unicode MS" pitchFamily="34" charset="-128"/>
                <a:cs typeface="Arial" panose="020B0604020202020204" pitchFamily="34" charset="0"/>
              </a:rPr>
              <a:t>Замењују се мање поларним. Дериват нема могућност грађења</a:t>
            </a:r>
          </a:p>
          <a:p>
            <a:pPr marL="457200" indent="-457200"/>
            <a:r>
              <a:rPr lang="x-none" dirty="0" smtClean="0">
                <a:latin typeface="Arial" panose="020B0604020202020204" pitchFamily="34" charset="0"/>
                <a:ea typeface="Arial Unicode MS" pitchFamily="34" charset="-128"/>
                <a:cs typeface="Arial" panose="020B0604020202020204" pitchFamily="34" charset="0"/>
              </a:rPr>
              <a:t>водоничних веза, има већу испарљивост.</a:t>
            </a:r>
          </a:p>
        </p:txBody>
      </p:sp>
      <p:pic>
        <p:nvPicPr>
          <p:cNvPr id="2051" name="Picture 3"/>
          <p:cNvPicPr>
            <a:picLocks noChangeAspect="1" noChangeArrowheads="1"/>
          </p:cNvPicPr>
          <p:nvPr/>
        </p:nvPicPr>
        <p:blipFill>
          <a:blip r:embed="rId3"/>
          <a:srcRect/>
          <a:stretch>
            <a:fillRect/>
          </a:stretch>
        </p:blipFill>
        <p:spPr bwMode="auto">
          <a:xfrm>
            <a:off x="503850" y="5047812"/>
            <a:ext cx="3963047" cy="1295400"/>
          </a:xfrm>
          <a:prstGeom prst="rect">
            <a:avLst/>
          </a:prstGeom>
          <a:noFill/>
          <a:ln w="9525">
            <a:noFill/>
            <a:miter lim="800000"/>
            <a:headEnd/>
            <a:tailEnd/>
          </a:ln>
          <a:effectLst/>
        </p:spPr>
      </p:pic>
      <p:sp>
        <p:nvSpPr>
          <p:cNvPr id="9" name="TextBox 8"/>
          <p:cNvSpPr txBox="1"/>
          <p:nvPr/>
        </p:nvSpPr>
        <p:spPr>
          <a:xfrm>
            <a:off x="381000" y="4343400"/>
            <a:ext cx="8382000" cy="646331"/>
          </a:xfrm>
          <a:prstGeom prst="rect">
            <a:avLst/>
          </a:prstGeom>
          <a:noFill/>
        </p:spPr>
        <p:txBody>
          <a:bodyPr wrap="square" rtlCol="0">
            <a:spAutoFit/>
          </a:bodyPr>
          <a:lstStyle/>
          <a:p>
            <a:r>
              <a:rPr lang="x-none" b="1" dirty="0" smtClean="0">
                <a:latin typeface="Arial" panose="020B0604020202020204" pitchFamily="34" charset="0"/>
                <a:ea typeface="Arial Unicode MS" pitchFamily="34" charset="-128"/>
                <a:cs typeface="Arial" panose="020B0604020202020204" pitchFamily="34" charset="0"/>
              </a:rPr>
              <a:t>Силилација</a:t>
            </a:r>
            <a:r>
              <a:rPr lang="x-none" dirty="0" smtClean="0">
                <a:latin typeface="Arial" panose="020B0604020202020204" pitchFamily="34" charset="0"/>
                <a:ea typeface="Arial Unicode MS" pitchFamily="34" charset="-128"/>
                <a:cs typeface="Arial" panose="020B0604020202020204" pitchFamily="34" charset="0"/>
              </a:rPr>
              <a:t> аналита</a:t>
            </a:r>
            <a:r>
              <a:rPr lang="x-none" i="1" dirty="0" smtClean="0">
                <a:latin typeface="Arial" panose="020B0604020202020204" pitchFamily="34" charset="0"/>
                <a:ea typeface="Arial Unicode MS" pitchFamily="34" charset="-128"/>
                <a:cs typeface="Arial" panose="020B0604020202020204" pitchFamily="34" charset="0"/>
              </a:rPr>
              <a:t>: активни водоник замењује се триметил –силил групом</a:t>
            </a:r>
          </a:p>
        </p:txBody>
      </p:sp>
      <p:pic>
        <p:nvPicPr>
          <p:cNvPr id="2052" name="Picture 4"/>
          <p:cNvPicPr>
            <a:picLocks noChangeAspect="1" noChangeArrowheads="1"/>
          </p:cNvPicPr>
          <p:nvPr/>
        </p:nvPicPr>
        <p:blipFill>
          <a:blip r:embed="rId4"/>
          <a:srcRect/>
          <a:stretch>
            <a:fillRect/>
          </a:stretch>
        </p:blipFill>
        <p:spPr bwMode="auto">
          <a:xfrm>
            <a:off x="457199" y="3048000"/>
            <a:ext cx="4436165" cy="990600"/>
          </a:xfrm>
          <a:prstGeom prst="rect">
            <a:avLst/>
          </a:prstGeom>
          <a:noFill/>
          <a:ln w="9525">
            <a:noFill/>
            <a:miter lim="800000"/>
            <a:headEnd/>
            <a:tailEnd/>
          </a:ln>
          <a:effectLst/>
        </p:spPr>
      </p:pic>
      <p:sp>
        <p:nvSpPr>
          <p:cNvPr id="12" name="TextBox 11"/>
          <p:cNvSpPr txBox="1"/>
          <p:nvPr/>
        </p:nvSpPr>
        <p:spPr>
          <a:xfrm>
            <a:off x="381000" y="2362200"/>
            <a:ext cx="8382000" cy="646331"/>
          </a:xfrm>
          <a:prstGeom prst="rect">
            <a:avLst/>
          </a:prstGeom>
          <a:noFill/>
        </p:spPr>
        <p:txBody>
          <a:bodyPr wrap="square" rtlCol="0">
            <a:spAutoFit/>
          </a:bodyPr>
          <a:lstStyle/>
          <a:p>
            <a:r>
              <a:rPr lang="x-none" b="1" dirty="0" smtClean="0">
                <a:latin typeface="Arial" panose="020B0604020202020204" pitchFamily="34" charset="0"/>
                <a:ea typeface="Arial Unicode MS" pitchFamily="34" charset="-128"/>
                <a:cs typeface="Arial" panose="020B0604020202020204" pitchFamily="34" charset="0"/>
              </a:rPr>
              <a:t>Алкилација /арилација </a:t>
            </a:r>
            <a:r>
              <a:rPr lang="x-none" dirty="0" smtClean="0">
                <a:latin typeface="Arial" panose="020B0604020202020204" pitchFamily="34" charset="0"/>
                <a:ea typeface="Arial Unicode MS" pitchFamily="34" charset="-128"/>
                <a:cs typeface="Arial" panose="020B0604020202020204" pitchFamily="34" charset="0"/>
              </a:rPr>
              <a:t>аналита</a:t>
            </a:r>
            <a:r>
              <a:rPr lang="x-none" i="1" dirty="0" smtClean="0">
                <a:latin typeface="Arial" panose="020B0604020202020204" pitchFamily="34" charset="0"/>
                <a:ea typeface="Arial Unicode MS" pitchFamily="34" charset="-128"/>
                <a:cs typeface="Arial" panose="020B0604020202020204" pitchFamily="34" charset="0"/>
              </a:rPr>
              <a:t>: активни водоник замењује се алкил/арил групом  (пример: алкилфлуорометил сулфонат као реактант)</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81000" y="30480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Дериватизација у ГХ</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31</a:t>
            </a:fld>
            <a:endParaRPr lang="en-US" dirty="0"/>
          </a:p>
        </p:txBody>
      </p:sp>
      <p:sp>
        <p:nvSpPr>
          <p:cNvPr id="3074" name="AutoShape 2"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381000" y="990600"/>
            <a:ext cx="8534400" cy="954107"/>
          </a:xfrm>
          <a:prstGeom prst="rect">
            <a:avLst/>
          </a:prstGeom>
          <a:noFill/>
        </p:spPr>
        <p:txBody>
          <a:bodyPr wrap="square" rtlCol="0">
            <a:spAutoFit/>
          </a:bodyPr>
          <a:lstStyle/>
          <a:p>
            <a:pPr marL="457200" indent="-457200"/>
            <a:r>
              <a:rPr lang="x-none" sz="2000" dirty="0" smtClean="0">
                <a:latin typeface="Arial" panose="020B0604020202020204" pitchFamily="34" charset="0"/>
                <a:ea typeface="Arial Unicode MS" pitchFamily="34" charset="-128"/>
                <a:cs typeface="Arial" panose="020B0604020202020204" pitchFamily="34" charset="0"/>
              </a:rPr>
              <a:t>2. Боља сепарација у колони</a:t>
            </a:r>
          </a:p>
          <a:p>
            <a:pPr marL="457200" indent="-457200"/>
            <a:r>
              <a:rPr lang="x-none" dirty="0" smtClean="0">
                <a:latin typeface="Arial" panose="020B0604020202020204" pitchFamily="34" charset="0"/>
                <a:ea typeface="Arial Unicode MS" pitchFamily="34" charset="-128"/>
                <a:cs typeface="Arial" panose="020B0604020202020204" pitchFamily="34" charset="0"/>
              </a:rPr>
              <a:t>Дериватизација доводи до тога да се пикови у хроматограму боље раздвоје.</a:t>
            </a:r>
          </a:p>
          <a:p>
            <a:pPr marL="457200" indent="-457200"/>
            <a:endParaRPr lang="x-none" dirty="0" smtClean="0">
              <a:latin typeface="Arial" panose="020B0604020202020204" pitchFamily="34" charset="0"/>
              <a:ea typeface="Arial Unicode MS" pitchFamily="34" charset="-128"/>
              <a:cs typeface="Arial" panose="020B0604020202020204" pitchFamily="34" charset="0"/>
            </a:endParaRPr>
          </a:p>
        </p:txBody>
      </p:sp>
      <p:sp>
        <p:nvSpPr>
          <p:cNvPr id="12" name="TextBox 11"/>
          <p:cNvSpPr txBox="1"/>
          <p:nvPr/>
        </p:nvSpPr>
        <p:spPr>
          <a:xfrm>
            <a:off x="381000" y="1828800"/>
            <a:ext cx="8382000" cy="923330"/>
          </a:xfrm>
          <a:prstGeom prst="rect">
            <a:avLst/>
          </a:prstGeom>
          <a:noFill/>
        </p:spPr>
        <p:txBody>
          <a:bodyPr wrap="square" rtlCol="0">
            <a:spAutoFit/>
          </a:bodyPr>
          <a:lstStyle/>
          <a:p>
            <a:r>
              <a:rPr lang="x-none" i="1" dirty="0" smtClean="0">
                <a:latin typeface="Arial" panose="020B0604020202020204" pitchFamily="34" charset="0"/>
                <a:ea typeface="Arial Unicode MS" pitchFamily="34" charset="-128"/>
                <a:cs typeface="Arial" panose="020B0604020202020204" pitchFamily="34" charset="0"/>
              </a:rPr>
              <a:t>Пример: </a:t>
            </a:r>
            <a:r>
              <a:rPr lang="x-none" dirty="0" smtClean="0">
                <a:latin typeface="Arial" panose="020B0604020202020204" pitchFamily="34" charset="0"/>
                <a:ea typeface="Arial Unicode MS" pitchFamily="34" charset="-128"/>
                <a:cs typeface="Arial" panose="020B0604020202020204" pitchFamily="34" charset="0"/>
              </a:rPr>
              <a:t>смеша енентиомера у реакцији са </a:t>
            </a:r>
            <a:r>
              <a:rPr lang="x-none" b="1" dirty="0" smtClean="0">
                <a:latin typeface="Arial" panose="020B0604020202020204" pitchFamily="34" charset="0"/>
                <a:ea typeface="Arial Unicode MS" pitchFamily="34" charset="-128"/>
                <a:cs typeface="Arial" panose="020B0604020202020204" pitchFamily="34" charset="0"/>
              </a:rPr>
              <a:t>једним чистим енентиомерним обликом</a:t>
            </a:r>
            <a:r>
              <a:rPr lang="x-none" dirty="0" smtClean="0">
                <a:latin typeface="Arial" panose="020B0604020202020204" pitchFamily="34" charset="0"/>
                <a:ea typeface="Arial Unicode MS" pitchFamily="34" charset="-128"/>
                <a:cs typeface="Arial" panose="020B0604020202020204" pitchFamily="34" charset="0"/>
              </a:rPr>
              <a:t> даје смешу дијастереоизомера који се могу раздвојити у обичној (нехиралној) колони:</a:t>
            </a:r>
          </a:p>
        </p:txBody>
      </p:sp>
      <p:pic>
        <p:nvPicPr>
          <p:cNvPr id="2" name="Picture 2"/>
          <p:cNvPicPr>
            <a:picLocks noChangeAspect="1" noChangeArrowheads="1"/>
          </p:cNvPicPr>
          <p:nvPr/>
        </p:nvPicPr>
        <p:blipFill>
          <a:blip r:embed="rId3"/>
          <a:srcRect/>
          <a:stretch>
            <a:fillRect/>
          </a:stretch>
        </p:blipFill>
        <p:spPr bwMode="auto">
          <a:xfrm>
            <a:off x="1371600" y="2819400"/>
            <a:ext cx="6096000" cy="2957822"/>
          </a:xfrm>
          <a:prstGeom prst="rect">
            <a:avLst/>
          </a:prstGeom>
          <a:noFill/>
          <a:ln w="9525">
            <a:noFill/>
            <a:miter lim="800000"/>
            <a:headEnd/>
            <a:tailEnd/>
          </a:ln>
          <a:effectLst/>
        </p:spPr>
      </p:pic>
      <p:sp>
        <p:nvSpPr>
          <p:cNvPr id="13" name="TextBox 12"/>
          <p:cNvSpPr txBox="1"/>
          <p:nvPr/>
        </p:nvSpPr>
        <p:spPr>
          <a:xfrm>
            <a:off x="0" y="5867400"/>
            <a:ext cx="2514600" cy="923330"/>
          </a:xfrm>
          <a:prstGeom prst="rect">
            <a:avLst/>
          </a:prstGeom>
          <a:noFill/>
        </p:spPr>
        <p:txBody>
          <a:bodyPr wrap="square" rtlCol="0">
            <a:spAutoFit/>
          </a:bodyPr>
          <a:lstStyle/>
          <a:p>
            <a:pPr algn="ctr"/>
            <a:r>
              <a:rPr lang="x-none" i="1" dirty="0" smtClean="0">
                <a:latin typeface="Arial" panose="020B0604020202020204" pitchFamily="34" charset="0"/>
                <a:ea typeface="Arial Unicode MS" pitchFamily="34" charset="-128"/>
                <a:cs typeface="Arial" panose="020B0604020202020204" pitchFamily="34" charset="0"/>
              </a:rPr>
              <a:t>Енантиомери </a:t>
            </a:r>
          </a:p>
          <a:p>
            <a:pPr algn="ctr"/>
            <a:r>
              <a:rPr lang="el-GR" i="1" dirty="0" smtClean="0">
                <a:latin typeface="Arial" panose="020B0604020202020204" pitchFamily="34" charset="0"/>
                <a:ea typeface="Arial Unicode MS" pitchFamily="34" charset="-128"/>
                <a:cs typeface="Arial" panose="020B0604020202020204" pitchFamily="34" charset="0"/>
              </a:rPr>
              <a:t>α</a:t>
            </a:r>
            <a:r>
              <a:rPr lang="x-none" i="1" dirty="0" smtClean="0">
                <a:latin typeface="Arial" panose="020B0604020202020204" pitchFamily="34" charset="0"/>
                <a:ea typeface="Arial Unicode MS" pitchFamily="34" charset="-128"/>
                <a:cs typeface="Arial" panose="020B0604020202020204" pitchFamily="34" charset="0"/>
              </a:rPr>
              <a:t>-супституисаних </a:t>
            </a:r>
          </a:p>
          <a:p>
            <a:pPr algn="ctr"/>
            <a:r>
              <a:rPr lang="x-none" i="1" dirty="0" smtClean="0">
                <a:latin typeface="Arial" panose="020B0604020202020204" pitchFamily="34" charset="0"/>
                <a:ea typeface="Arial Unicode MS" pitchFamily="34" charset="-128"/>
                <a:cs typeface="Arial" panose="020B0604020202020204" pitchFamily="34" charset="0"/>
              </a:rPr>
              <a:t>Органских киселина</a:t>
            </a:r>
          </a:p>
        </p:txBody>
      </p:sp>
      <p:sp>
        <p:nvSpPr>
          <p:cNvPr id="14" name="TextBox 13"/>
          <p:cNvSpPr txBox="1"/>
          <p:nvPr/>
        </p:nvSpPr>
        <p:spPr>
          <a:xfrm>
            <a:off x="2819400" y="5867400"/>
            <a:ext cx="2514600" cy="646331"/>
          </a:xfrm>
          <a:prstGeom prst="rect">
            <a:avLst/>
          </a:prstGeom>
          <a:noFill/>
        </p:spPr>
        <p:txBody>
          <a:bodyPr wrap="square" rtlCol="0">
            <a:spAutoFit/>
          </a:bodyPr>
          <a:lstStyle/>
          <a:p>
            <a:pPr algn="ctr"/>
            <a:r>
              <a:rPr lang="x-none" i="1" dirty="0" smtClean="0">
                <a:latin typeface="Arial" panose="020B0604020202020204" pitchFamily="34" charset="0"/>
                <a:ea typeface="Arial Unicode MS" pitchFamily="34" charset="-128"/>
                <a:cs typeface="Arial" panose="020B0604020202020204" pitchFamily="34" charset="0"/>
              </a:rPr>
              <a:t>(S) Етил 2-амино пропаноат</a:t>
            </a:r>
          </a:p>
        </p:txBody>
      </p:sp>
      <p:sp>
        <p:nvSpPr>
          <p:cNvPr id="15" name="TextBox 14"/>
          <p:cNvSpPr txBox="1"/>
          <p:nvPr/>
        </p:nvSpPr>
        <p:spPr>
          <a:xfrm>
            <a:off x="5334000" y="5867400"/>
            <a:ext cx="2514600" cy="646331"/>
          </a:xfrm>
          <a:prstGeom prst="rect">
            <a:avLst/>
          </a:prstGeom>
          <a:noFill/>
        </p:spPr>
        <p:txBody>
          <a:bodyPr wrap="square" rtlCol="0">
            <a:spAutoFit/>
          </a:bodyPr>
          <a:lstStyle/>
          <a:p>
            <a:pPr algn="ctr"/>
            <a:r>
              <a:rPr lang="x-none" i="1" dirty="0" smtClean="0">
                <a:latin typeface="Arial" panose="020B0604020202020204" pitchFamily="34" charset="0"/>
                <a:ea typeface="Arial Unicode MS" pitchFamily="34" charset="-128"/>
                <a:cs typeface="Arial" panose="020B0604020202020204" pitchFamily="34" charset="0"/>
              </a:rPr>
              <a:t>Смеша дијастереоизомера</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81000" y="30480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Дериватизација у ГХ</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32</a:t>
            </a:fld>
            <a:endParaRPr lang="en-US" dirty="0"/>
          </a:p>
        </p:txBody>
      </p:sp>
      <p:sp>
        <p:nvSpPr>
          <p:cNvPr id="3074" name="AutoShape 2"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381000" y="990600"/>
            <a:ext cx="8305800" cy="1015663"/>
          </a:xfrm>
          <a:prstGeom prst="rect">
            <a:avLst/>
          </a:prstGeom>
          <a:noFill/>
        </p:spPr>
        <p:txBody>
          <a:bodyPr wrap="square" rtlCol="0">
            <a:spAutoFit/>
          </a:bodyPr>
          <a:lstStyle/>
          <a:p>
            <a:pPr marL="457200" indent="-457200"/>
            <a:r>
              <a:rPr lang="x-none" sz="2000" dirty="0" smtClean="0">
                <a:latin typeface="Arial" panose="020B0604020202020204" pitchFamily="34" charset="0"/>
                <a:ea typeface="Arial Unicode MS" pitchFamily="34" charset="-128"/>
                <a:cs typeface="Arial" panose="020B0604020202020204" pitchFamily="34" charset="0"/>
              </a:rPr>
              <a:t>3. Већа осетљивост детекције:</a:t>
            </a:r>
          </a:p>
          <a:p>
            <a:pPr marL="457200" indent="-457200"/>
            <a:r>
              <a:rPr lang="x-none" sz="2000" dirty="0" smtClean="0">
                <a:latin typeface="Arial" panose="020B0604020202020204" pitchFamily="34" charset="0"/>
                <a:ea typeface="Arial Unicode MS" pitchFamily="34" charset="-128"/>
                <a:cs typeface="Arial" panose="020B0604020202020204" pitchFamily="34" charset="0"/>
              </a:rPr>
              <a:t>     </a:t>
            </a:r>
            <a:r>
              <a:rPr lang="x-none" dirty="0" smtClean="0">
                <a:latin typeface="Arial" panose="020B0604020202020204" pitchFamily="34" charset="0"/>
                <a:ea typeface="Arial Unicode MS" pitchFamily="34" charset="-128"/>
                <a:cs typeface="Arial" panose="020B0604020202020204" pitchFamily="34" charset="0"/>
              </a:rPr>
              <a:t>Супституција групама које носе халогене елементе или нитро групе повећава осетљивост детекције детектором захвата електрона</a:t>
            </a:r>
            <a:r>
              <a:rPr lang="x-none" sz="2000" dirty="0" smtClean="0">
                <a:latin typeface="Arial" panose="020B0604020202020204" pitchFamily="34" charset="0"/>
                <a:ea typeface="Arial Unicode MS" pitchFamily="34" charset="-128"/>
                <a:cs typeface="Arial" panose="020B0604020202020204" pitchFamily="34" charset="0"/>
              </a:rPr>
              <a:t>.</a:t>
            </a:r>
          </a:p>
        </p:txBody>
      </p:sp>
      <p:pic>
        <p:nvPicPr>
          <p:cNvPr id="1026" name="Picture 2"/>
          <p:cNvPicPr>
            <a:picLocks noChangeAspect="1" noChangeArrowheads="1"/>
          </p:cNvPicPr>
          <p:nvPr/>
        </p:nvPicPr>
        <p:blipFill>
          <a:blip r:embed="rId3"/>
          <a:srcRect/>
          <a:stretch>
            <a:fillRect/>
          </a:stretch>
        </p:blipFill>
        <p:spPr bwMode="auto">
          <a:xfrm>
            <a:off x="1600200" y="2057400"/>
            <a:ext cx="6000750" cy="43338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04800" y="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Примена ГХ</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33</a:t>
            </a:fld>
            <a:endParaRPr lang="en-US" dirty="0"/>
          </a:p>
        </p:txBody>
      </p:sp>
      <p:sp>
        <p:nvSpPr>
          <p:cNvPr id="3074" name="AutoShape 2"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228600" y="609600"/>
            <a:ext cx="46482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Анализа пестицида</a:t>
            </a:r>
          </a:p>
        </p:txBody>
      </p:sp>
      <p:pic>
        <p:nvPicPr>
          <p:cNvPr id="16" name="Picture 15" descr="Hlorpirifos mdk.png"/>
          <p:cNvPicPr>
            <a:picLocks noChangeAspect="1"/>
          </p:cNvPicPr>
          <p:nvPr/>
        </p:nvPicPr>
        <p:blipFill>
          <a:blip r:embed="rId3"/>
          <a:stretch>
            <a:fillRect/>
          </a:stretch>
        </p:blipFill>
        <p:spPr>
          <a:xfrm>
            <a:off x="5257800" y="1752600"/>
            <a:ext cx="3571429" cy="4114286"/>
          </a:xfrm>
          <a:prstGeom prst="rect">
            <a:avLst/>
          </a:prstGeom>
        </p:spPr>
      </p:pic>
      <p:pic>
        <p:nvPicPr>
          <p:cNvPr id="17" name="Picture 16" descr="Hlorpirifos slika.png"/>
          <p:cNvPicPr>
            <a:picLocks noChangeAspect="1"/>
          </p:cNvPicPr>
          <p:nvPr/>
        </p:nvPicPr>
        <p:blipFill>
          <a:blip r:embed="rId4"/>
          <a:stretch>
            <a:fillRect/>
          </a:stretch>
        </p:blipFill>
        <p:spPr>
          <a:xfrm>
            <a:off x="6858000" y="381000"/>
            <a:ext cx="2000250" cy="1234637"/>
          </a:xfrm>
          <a:prstGeom prst="rect">
            <a:avLst/>
          </a:prstGeom>
        </p:spPr>
      </p:pic>
      <p:sp>
        <p:nvSpPr>
          <p:cNvPr id="19" name="TextBox 18"/>
          <p:cNvSpPr txBox="1"/>
          <p:nvPr/>
        </p:nvSpPr>
        <p:spPr>
          <a:xfrm>
            <a:off x="4419600" y="5943600"/>
            <a:ext cx="4419600" cy="646331"/>
          </a:xfrm>
          <a:prstGeom prst="rect">
            <a:avLst/>
          </a:prstGeom>
          <a:noFill/>
        </p:spPr>
        <p:txBody>
          <a:bodyPr wrap="square" rtlCol="0">
            <a:spAutoFit/>
          </a:bodyPr>
          <a:lstStyle/>
          <a:p>
            <a:pPr algn="ctr"/>
            <a:r>
              <a:rPr lang="x-none" i="1" dirty="0" smtClean="0">
                <a:latin typeface="Arial" panose="020B0604020202020204" pitchFamily="34" charset="0"/>
                <a:ea typeface="Arial Unicode MS" pitchFamily="34" charset="-128"/>
                <a:cs typeface="Arial" panose="020B0604020202020204" pitchFamily="34" charset="0"/>
              </a:rPr>
              <a:t>Пример: регулатива за хлорпирифос</a:t>
            </a:r>
          </a:p>
          <a:p>
            <a:pPr algn="ctr"/>
            <a:r>
              <a:rPr lang="x-none" i="1" dirty="0" smtClean="0">
                <a:latin typeface="Arial" panose="020B0604020202020204" pitchFamily="34" charset="0"/>
                <a:ea typeface="Arial Unicode MS" pitchFamily="34" charset="-128"/>
                <a:cs typeface="Arial" panose="020B0604020202020204" pitchFamily="34" charset="0"/>
              </a:rPr>
              <a:t>у неким плодовима воћа.</a:t>
            </a:r>
          </a:p>
        </p:txBody>
      </p:sp>
      <p:sp>
        <p:nvSpPr>
          <p:cNvPr id="13" name="TextBox 12"/>
          <p:cNvSpPr txBox="1"/>
          <p:nvPr/>
        </p:nvSpPr>
        <p:spPr>
          <a:xfrm>
            <a:off x="228600" y="1219200"/>
            <a:ext cx="5029199" cy="3416320"/>
          </a:xfrm>
          <a:prstGeom prst="rect">
            <a:avLst/>
          </a:prstGeom>
          <a:noFill/>
        </p:spPr>
        <p:txBody>
          <a:bodyPr wrap="square" rtlCol="0">
            <a:spAutoFit/>
          </a:bodyPr>
          <a:lstStyle/>
          <a:p>
            <a:r>
              <a:rPr lang="x-none">
                <a:latin typeface="Arial" panose="020B0604020202020204" pitchFamily="34" charset="0"/>
                <a:ea typeface="Arial Unicode MS" pitchFamily="34" charset="-128"/>
                <a:cs typeface="Arial" panose="020B0604020202020204" pitchFamily="34" charset="0"/>
              </a:rPr>
              <a:t>Пестициди: све супстанце које служе уништавању штеточина у узгоју биљака и животиња (хербициди, инсектициди, фунгициди...). </a:t>
            </a:r>
            <a:r>
              <a:rPr lang="sr-Cyrl-RS" dirty="0" smtClean="0">
                <a:latin typeface="Arial" panose="020B0604020202020204" pitchFamily="34" charset="0"/>
                <a:ea typeface="Arial Unicode MS" pitchFamily="34" charset="-128"/>
                <a:cs typeface="Arial" panose="020B0604020202020204" pitchFamily="34" charset="0"/>
              </a:rPr>
              <a:t>Органохлорни, органофосфорни...</a:t>
            </a:r>
            <a:endParaRPr lang="x-none">
              <a:latin typeface="Arial" panose="020B0604020202020204" pitchFamily="34" charset="0"/>
              <a:ea typeface="Arial Unicode MS" pitchFamily="34" charset="-128"/>
              <a:cs typeface="Arial" panose="020B0604020202020204" pitchFamily="34" charset="0"/>
            </a:endParaRPr>
          </a:p>
          <a:p>
            <a:endParaRPr lang="sr-Cyrl-RS" dirty="0" smtClean="0">
              <a:latin typeface="Arial Unicode MS" pitchFamily="34" charset="-128"/>
              <a:ea typeface="Arial Unicode MS" pitchFamily="34" charset="-128"/>
              <a:cs typeface="Arial Unicode MS" pitchFamily="34" charset="-128"/>
            </a:endParaRPr>
          </a:p>
          <a:p>
            <a:r>
              <a:rPr lang="sr-Cyrl-RS" dirty="0" smtClean="0">
                <a:latin typeface="Arial" panose="020B0604020202020204" pitchFamily="34" charset="0"/>
                <a:ea typeface="Arial Unicode MS" pitchFamily="34" charset="-128"/>
                <a:cs typeface="Arial" panose="020B0604020202020204" pitchFamily="34" charset="0"/>
              </a:rPr>
              <a:t>Анализа пестицида је захтевна: молекули разних хемијских класа, различитих физичко-хемијских својстава, присутни су у биолошком узорку (сложен матрикс) у малој концентрацији.</a:t>
            </a:r>
            <a:endParaRPr lang="en-US" dirty="0" smtClean="0">
              <a:latin typeface="Arial" panose="020B0604020202020204" pitchFamily="34" charset="0"/>
              <a:ea typeface="Arial Unicode MS" pitchFamily="34" charset="-128"/>
              <a:cs typeface="Arial" panose="020B0604020202020204" pitchFamily="34" charset="0"/>
            </a:endParaRPr>
          </a:p>
          <a:p>
            <a:endParaRPr lang="en-US" dirty="0" smtClean="0">
              <a:latin typeface="Arial Unicode MS" pitchFamily="34" charset="-128"/>
              <a:ea typeface="Arial Unicode MS" pitchFamily="34" charset="-128"/>
              <a:cs typeface="Arial Unicode MS" pitchFamily="34" charset="-128"/>
            </a:endParaRPr>
          </a:p>
        </p:txBody>
      </p:sp>
      <p:sp>
        <p:nvSpPr>
          <p:cNvPr id="2" name="Rectangle 1"/>
          <p:cNvSpPr/>
          <p:nvPr/>
        </p:nvSpPr>
        <p:spPr>
          <a:xfrm>
            <a:off x="266700" y="4494074"/>
            <a:ext cx="4686300" cy="1754326"/>
          </a:xfrm>
          <a:prstGeom prst="rect">
            <a:avLst/>
          </a:prstGeom>
        </p:spPr>
        <p:txBody>
          <a:bodyPr wrap="square">
            <a:spAutoFit/>
          </a:bodyPr>
          <a:lstStyle/>
          <a:p>
            <a:r>
              <a:rPr lang="x-none" smtClean="0">
                <a:latin typeface="Arial" panose="020B0604020202020204" pitchFamily="34" charset="0"/>
                <a:ea typeface="Arial Unicode MS" pitchFamily="34" charset="-128"/>
                <a:cs typeface="Arial" panose="020B0604020202020204" pitchFamily="34" charset="0"/>
              </a:rPr>
              <a:t>МДК</a:t>
            </a:r>
            <a:r>
              <a:rPr lang="sr-Cyrl-RS" dirty="0" smtClean="0">
                <a:latin typeface="Arial" panose="020B0604020202020204" pitchFamily="34" charset="0"/>
                <a:ea typeface="Arial Unicode MS" pitchFamily="34" charset="-128"/>
                <a:cs typeface="Arial" panose="020B0604020202020204" pitchFamily="34" charset="0"/>
              </a:rPr>
              <a:t> (максимална дозвољена количина) </a:t>
            </a:r>
            <a:r>
              <a:rPr lang="x-none" smtClean="0">
                <a:latin typeface="Arial" panose="020B0604020202020204" pitchFamily="34" charset="0"/>
                <a:ea typeface="Arial Unicode MS" pitchFamily="34" charset="-128"/>
                <a:cs typeface="Arial" panose="020B0604020202020204" pitchFamily="34" charset="0"/>
              </a:rPr>
              <a:t>вредност прописан</a:t>
            </a:r>
            <a:r>
              <a:rPr lang="sr-Cyrl-RS" dirty="0" smtClean="0">
                <a:latin typeface="Arial" panose="020B0604020202020204" pitchFamily="34" charset="0"/>
                <a:ea typeface="Arial Unicode MS" pitchFamily="34" charset="-128"/>
                <a:cs typeface="Arial" panose="020B0604020202020204" pitchFamily="34" charset="0"/>
              </a:rPr>
              <a:t>а је</a:t>
            </a:r>
            <a:r>
              <a:rPr lang="x-none" smtClean="0">
                <a:latin typeface="Arial" panose="020B0604020202020204" pitchFamily="34" charset="0"/>
                <a:ea typeface="Arial Unicode MS" pitchFamily="34" charset="-128"/>
                <a:cs typeface="Arial" panose="020B0604020202020204" pitchFamily="34" charset="0"/>
              </a:rPr>
              <a:t> </a:t>
            </a:r>
            <a:r>
              <a:rPr lang="sr-Cyrl-RS" dirty="0" smtClean="0">
                <a:latin typeface="Arial" panose="020B0604020202020204" pitchFamily="34" charset="0"/>
                <a:ea typeface="Arial Unicode MS" pitchFamily="34" charset="-128"/>
                <a:cs typeface="Arial" panose="020B0604020202020204" pitchFamily="34" charset="0"/>
              </a:rPr>
              <a:t>законским </a:t>
            </a:r>
            <a:r>
              <a:rPr lang="x-none" smtClean="0">
                <a:latin typeface="Arial" panose="020B0604020202020204" pitchFamily="34" charset="0"/>
                <a:ea typeface="Arial Unicode MS" pitchFamily="34" charset="-128"/>
                <a:cs typeface="Arial" panose="020B0604020202020204" pitchFamily="34" charset="0"/>
              </a:rPr>
              <a:t>регулативама</a:t>
            </a:r>
            <a:r>
              <a:rPr lang="sr-Cyrl-RS" dirty="0" smtClean="0">
                <a:latin typeface="Arial" panose="020B0604020202020204" pitchFamily="34" charset="0"/>
                <a:ea typeface="Arial Unicode MS" pitchFamily="34" charset="-128"/>
                <a:cs typeface="Arial" panose="020B0604020202020204" pitchFamily="34" charset="0"/>
              </a:rPr>
              <a:t> за сваки пестицид у свакој биљној врсти</a:t>
            </a:r>
            <a:r>
              <a:rPr lang="x-none" smtClean="0">
                <a:latin typeface="Arial" panose="020B0604020202020204" pitchFamily="34" charset="0"/>
                <a:ea typeface="Arial Unicode MS" pitchFamily="34" charset="-128"/>
                <a:cs typeface="Arial" panose="020B0604020202020204" pitchFamily="34" charset="0"/>
              </a:rPr>
              <a:t>.</a:t>
            </a:r>
            <a:endParaRPr lang="sr-Latn-RS" dirty="0" smtClean="0">
              <a:latin typeface="Arial" panose="020B0604020202020204" pitchFamily="34" charset="0"/>
              <a:ea typeface="Arial Unicode MS" pitchFamily="34" charset="-128"/>
              <a:cs typeface="Arial" panose="020B0604020202020204" pitchFamily="34" charset="0"/>
            </a:endParaRPr>
          </a:p>
          <a:p>
            <a:endParaRPr lang="sr-Latn-RS" dirty="0">
              <a:latin typeface="Arial Unicode MS" pitchFamily="34" charset="-128"/>
              <a:ea typeface="Arial Unicode MS" pitchFamily="34" charset="-128"/>
              <a:cs typeface="Arial Unicode MS" pitchFamily="34" charset="-128"/>
            </a:endParaRPr>
          </a:p>
          <a:p>
            <a:r>
              <a:rPr lang="sr-Latn-RS" i="1" dirty="0" smtClean="0">
                <a:latin typeface="Arial" panose="020B0604020202020204" pitchFamily="34" charset="0"/>
                <a:ea typeface="Arial Unicode MS" pitchFamily="34" charset="-128"/>
                <a:cs typeface="Arial" panose="020B0604020202020204" pitchFamily="34" charset="0"/>
              </a:rPr>
              <a:t>MRL (maximum residue level)</a:t>
            </a:r>
            <a:endParaRPr lang="x-none" i="1" dirty="0">
              <a:latin typeface="Arial" panose="020B0604020202020204" pitchFamily="34" charset="0"/>
              <a:ea typeface="Arial Unicode MS" pitchFamily="34" charset="-128"/>
              <a:cs typeface="Arial" panose="020B0604020202020204"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A8A02D-BAAA-483E-AFC7-0368F68D9E25}" type="slidenum">
              <a:rPr lang="en-US" smtClean="0"/>
              <a:pPr/>
              <a:t>34</a:t>
            </a:fld>
            <a:endParaRPr lang="en-US"/>
          </a:p>
        </p:txBody>
      </p:sp>
      <p:sp>
        <p:nvSpPr>
          <p:cNvPr id="5" name="Title 1"/>
          <p:cNvSpPr>
            <a:spLocks noGrp="1"/>
          </p:cNvSpPr>
          <p:nvPr>
            <p:ph type="title"/>
          </p:nvPr>
        </p:nvSpPr>
        <p:spPr>
          <a:xfrm>
            <a:off x="304800" y="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Примена ГХ</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6" name="AutoShape 2"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228600" y="609600"/>
            <a:ext cx="46482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Анализа пестицида</a:t>
            </a:r>
          </a:p>
        </p:txBody>
      </p:sp>
      <p:sp>
        <p:nvSpPr>
          <p:cNvPr id="10" name="TextBox 9"/>
          <p:cNvSpPr txBox="1"/>
          <p:nvPr/>
        </p:nvSpPr>
        <p:spPr>
          <a:xfrm>
            <a:off x="152400" y="1135082"/>
            <a:ext cx="8763000" cy="4247317"/>
          </a:xfrm>
          <a:prstGeom prst="rect">
            <a:avLst/>
          </a:prstGeom>
          <a:noFill/>
        </p:spPr>
        <p:txBody>
          <a:bodyPr wrap="square" rtlCol="0">
            <a:spAutoFit/>
          </a:bodyPr>
          <a:lstStyle/>
          <a:p>
            <a:r>
              <a:rPr lang="sr-Cyrl-RS" dirty="0" smtClean="0">
                <a:latin typeface="Arial" panose="020B0604020202020204" pitchFamily="34" charset="0"/>
                <a:ea typeface="Arial Unicode MS" pitchFamily="34" charset="-128"/>
                <a:cs typeface="Arial" panose="020B0604020202020204" pitchFamily="34" charset="0"/>
              </a:rPr>
              <a:t>ГХ </a:t>
            </a:r>
            <a:r>
              <a:rPr lang="sr-Cyrl-RS" dirty="0">
                <a:latin typeface="Arial" panose="020B0604020202020204" pitchFamily="34" charset="0"/>
                <a:ea typeface="Arial Unicode MS" pitchFamily="34" charset="-128"/>
                <a:cs typeface="Arial" panose="020B0604020202020204" pitchFamily="34" charset="0"/>
              </a:rPr>
              <a:t>омогућава мултирезидуалну анализу пестицида: може се детектовати и преко 100 остатака пестицида у </a:t>
            </a:r>
            <a:r>
              <a:rPr lang="sr-Cyrl-RS" dirty="0" smtClean="0">
                <a:latin typeface="Arial" panose="020B0604020202020204" pitchFamily="34" charset="0"/>
                <a:ea typeface="Arial Unicode MS" pitchFamily="34" charset="-128"/>
                <a:cs typeface="Arial" panose="020B0604020202020204" pitchFamily="34" charset="0"/>
              </a:rPr>
              <a:t>узорку.</a:t>
            </a:r>
            <a:r>
              <a:rPr lang="en-US" dirty="0" smtClean="0">
                <a:latin typeface="Arial" panose="020B0604020202020204" pitchFamily="34" charset="0"/>
                <a:ea typeface="Arial Unicode MS" pitchFamily="34" charset="-128"/>
                <a:cs typeface="Arial" panose="020B0604020202020204" pitchFamily="34" charset="0"/>
              </a:rPr>
              <a:t> </a:t>
            </a:r>
            <a:r>
              <a:rPr lang="sr-Cyrl-RS" dirty="0" smtClean="0">
                <a:latin typeface="Arial" panose="020B0604020202020204" pitchFamily="34" charset="0"/>
                <a:ea typeface="Arial Unicode MS" pitchFamily="34" charset="-128"/>
                <a:cs typeface="Arial" panose="020B0604020202020204" pitchFamily="34" charset="0"/>
              </a:rPr>
              <a:t>Уколико су пестициди неиспарљиви и термички се разграђују, онда се користи течна хроматографија.</a:t>
            </a:r>
          </a:p>
          <a:p>
            <a:endParaRPr lang="sr-Cyrl-RS" dirty="0">
              <a:latin typeface="Arial" panose="020B0604020202020204" pitchFamily="34" charset="0"/>
              <a:ea typeface="Arial Unicode MS" pitchFamily="34" charset="-128"/>
              <a:cs typeface="Arial" panose="020B0604020202020204" pitchFamily="34" charset="0"/>
            </a:endParaRPr>
          </a:p>
          <a:p>
            <a:r>
              <a:rPr lang="sr-Cyrl-RS" dirty="0" smtClean="0">
                <a:latin typeface="Arial" panose="020B0604020202020204" pitchFamily="34" charset="0"/>
                <a:ea typeface="Arial Unicode MS" pitchFamily="34" charset="-128"/>
                <a:cs typeface="Arial" panose="020B0604020202020204" pitchFamily="34" charset="0"/>
              </a:rPr>
              <a:t>Припрема узорка: најчешће екстракција чврстом фазом (</a:t>
            </a:r>
            <a:r>
              <a:rPr lang="sr-Latn-RS" dirty="0" smtClean="0">
                <a:latin typeface="Arial" panose="020B0604020202020204" pitchFamily="34" charset="0"/>
                <a:ea typeface="Arial Unicode MS" pitchFamily="34" charset="-128"/>
                <a:cs typeface="Arial" panose="020B0604020202020204" pitchFamily="34" charset="0"/>
              </a:rPr>
              <a:t>SPE</a:t>
            </a:r>
            <a:r>
              <a:rPr lang="sr-Cyrl-RS" dirty="0" smtClean="0">
                <a:latin typeface="Arial" panose="020B0604020202020204" pitchFamily="34" charset="0"/>
                <a:ea typeface="Arial Unicode MS" pitchFamily="34" charset="-128"/>
                <a:cs typeface="Arial" panose="020B0604020202020204" pitchFamily="34" charset="0"/>
              </a:rPr>
              <a:t>)</a:t>
            </a:r>
            <a:r>
              <a:rPr lang="sr-Latn-RS" dirty="0" smtClean="0">
                <a:latin typeface="Arial" panose="020B0604020202020204" pitchFamily="34" charset="0"/>
                <a:ea typeface="Arial Unicode MS" pitchFamily="34" charset="-128"/>
                <a:cs typeface="Arial" panose="020B0604020202020204" pitchFamily="34" charset="0"/>
              </a:rPr>
              <a:t>.</a:t>
            </a:r>
            <a:r>
              <a:rPr lang="sr-Cyrl-RS" dirty="0" smtClean="0">
                <a:latin typeface="Arial" panose="020B0604020202020204" pitchFamily="34" charset="0"/>
                <a:ea typeface="Arial Unicode MS" pitchFamily="34" charset="-128"/>
                <a:cs typeface="Arial" panose="020B0604020202020204" pitchFamily="34" charset="0"/>
              </a:rPr>
              <a:t> Најчешће </a:t>
            </a:r>
            <a:r>
              <a:rPr lang="sr-Cyrl-RS" dirty="0">
                <a:latin typeface="Arial" panose="020B0604020202020204" pitchFamily="34" charset="0"/>
                <a:ea typeface="Arial Unicode MS" pitchFamily="34" charset="-128"/>
                <a:cs typeface="Arial" panose="020B0604020202020204" pitchFamily="34" charset="0"/>
              </a:rPr>
              <a:t>се користи </a:t>
            </a:r>
            <a:r>
              <a:rPr lang="sr-Latn-RS" i="1" dirty="0">
                <a:latin typeface="Arial" panose="020B0604020202020204" pitchFamily="34" charset="0"/>
                <a:ea typeface="Arial Unicode MS" pitchFamily="34" charset="-128"/>
                <a:cs typeface="Arial" panose="020B0604020202020204" pitchFamily="34" charset="0"/>
              </a:rPr>
              <a:t>splitless</a:t>
            </a:r>
            <a:r>
              <a:rPr lang="sr-Latn-RS" dirty="0">
                <a:latin typeface="Arial" panose="020B0604020202020204" pitchFamily="34" charset="0"/>
                <a:ea typeface="Arial Unicode MS" pitchFamily="34" charset="-128"/>
                <a:cs typeface="Arial" panose="020B0604020202020204" pitchFamily="34" charset="0"/>
              </a:rPr>
              <a:t> </a:t>
            </a:r>
            <a:r>
              <a:rPr lang="sr-Cyrl-RS" dirty="0">
                <a:latin typeface="Arial" panose="020B0604020202020204" pitchFamily="34" charset="0"/>
                <a:ea typeface="Arial Unicode MS" pitchFamily="34" charset="-128"/>
                <a:cs typeface="Arial" panose="020B0604020202020204" pitchFamily="34" charset="0"/>
              </a:rPr>
              <a:t>инјекција</a:t>
            </a:r>
            <a:r>
              <a:rPr lang="sr-Latn-RS" dirty="0">
                <a:latin typeface="Arial" panose="020B0604020202020204" pitchFamily="34" charset="0"/>
                <a:ea typeface="Arial Unicode MS" pitchFamily="34" charset="-128"/>
                <a:cs typeface="Arial" panose="020B0604020202020204" pitchFamily="34" charset="0"/>
              </a:rPr>
              <a:t>,</a:t>
            </a:r>
            <a:r>
              <a:rPr lang="sr-Cyrl-RS" dirty="0">
                <a:latin typeface="Arial" panose="020B0604020202020204" pitchFamily="34" charset="0"/>
                <a:ea typeface="Arial Unicode MS" pitchFamily="34" charset="-128"/>
                <a:cs typeface="Arial" panose="020B0604020202020204" pitchFamily="34" charset="0"/>
              </a:rPr>
              <a:t> инјектује се 1-3 </a:t>
            </a:r>
            <a:r>
              <a:rPr lang="sr-Latn-RS" dirty="0">
                <a:latin typeface="Arial" panose="020B0604020202020204" pitchFamily="34" charset="0"/>
                <a:ea typeface="Arial Unicode MS" pitchFamily="34" charset="-128"/>
                <a:cs typeface="Arial" panose="020B0604020202020204" pitchFamily="34" charset="0"/>
              </a:rPr>
              <a:t>ml </a:t>
            </a:r>
            <a:r>
              <a:rPr lang="sr-Cyrl-RS" dirty="0">
                <a:latin typeface="Arial" panose="020B0604020202020204" pitchFamily="34" charset="0"/>
                <a:ea typeface="Arial Unicode MS" pitchFamily="34" charset="-128"/>
                <a:cs typeface="Arial" panose="020B0604020202020204" pitchFamily="34" charset="0"/>
              </a:rPr>
              <a:t>екстракта узорка. Избор колоне зависи од поларности пестицида. </a:t>
            </a:r>
            <a:r>
              <a:rPr lang="x-none">
                <a:latin typeface="Arial" panose="020B0604020202020204" pitchFamily="34" charset="0"/>
                <a:ea typeface="Arial Unicode MS" pitchFamily="34" charset="-128"/>
                <a:cs typeface="Arial" panose="020B0604020202020204" pitchFamily="34" charset="0"/>
              </a:rPr>
              <a:t>Квалитативна и квантитативна </a:t>
            </a:r>
            <a:r>
              <a:rPr lang="sr-Cyrl-RS" dirty="0" smtClean="0">
                <a:latin typeface="Arial" panose="020B0604020202020204" pitchFamily="34" charset="0"/>
                <a:ea typeface="Arial Unicode MS" pitchFamily="34" charset="-128"/>
                <a:cs typeface="Arial" panose="020B0604020202020204" pitchFamily="34" charset="0"/>
              </a:rPr>
              <a:t>ГХ </a:t>
            </a:r>
            <a:r>
              <a:rPr lang="x-none" smtClean="0">
                <a:latin typeface="Arial" panose="020B0604020202020204" pitchFamily="34" charset="0"/>
                <a:ea typeface="Arial Unicode MS" pitchFamily="34" charset="-128"/>
                <a:cs typeface="Arial" panose="020B0604020202020204" pitchFamily="34" charset="0"/>
              </a:rPr>
              <a:t>анализа </a:t>
            </a:r>
            <a:r>
              <a:rPr lang="x-none">
                <a:latin typeface="Arial" panose="020B0604020202020204" pitchFamily="34" charset="0"/>
                <a:ea typeface="Arial Unicode MS" pitchFamily="34" charset="-128"/>
                <a:cs typeface="Arial" panose="020B0604020202020204" pitchFamily="34" charset="0"/>
              </a:rPr>
              <a:t>обавља се </a:t>
            </a:r>
            <a:r>
              <a:rPr lang="sr-Cyrl-RS" dirty="0" smtClean="0">
                <a:latin typeface="Arial" panose="020B0604020202020204" pitchFamily="34" charset="0"/>
                <a:ea typeface="Arial Unicode MS" pitchFamily="34" charset="-128"/>
                <a:cs typeface="Arial" panose="020B0604020202020204" pitchFamily="34" charset="0"/>
              </a:rPr>
              <a:t>најчешће </a:t>
            </a:r>
            <a:r>
              <a:rPr lang="x-none" smtClean="0">
                <a:latin typeface="Arial" panose="020B0604020202020204" pitchFamily="34" charset="0"/>
                <a:ea typeface="Arial Unicode MS" pitchFamily="34" charset="-128"/>
                <a:cs typeface="Arial" panose="020B0604020202020204" pitchFamily="34" charset="0"/>
              </a:rPr>
              <a:t>са </a:t>
            </a:r>
            <a:r>
              <a:rPr lang="x-none">
                <a:latin typeface="Arial" panose="020B0604020202020204" pitchFamily="34" charset="0"/>
                <a:ea typeface="Arial Unicode MS" pitchFamily="34" charset="-128"/>
                <a:cs typeface="Arial" panose="020B0604020202020204" pitchFamily="34" charset="0"/>
              </a:rPr>
              <a:t>детектором захвата електрона или у комбинацији са масеним спектрометром</a:t>
            </a:r>
            <a:r>
              <a:rPr lang="x-none" smtClean="0">
                <a:latin typeface="Arial" panose="020B0604020202020204" pitchFamily="34" charset="0"/>
                <a:ea typeface="Arial Unicode MS" pitchFamily="34" charset="-128"/>
                <a:cs typeface="Arial" panose="020B0604020202020204" pitchFamily="34" charset="0"/>
              </a:rPr>
              <a:t>.</a:t>
            </a:r>
            <a:endParaRPr lang="sr-Cyrl-RS" dirty="0" smtClean="0">
              <a:latin typeface="Arial" panose="020B0604020202020204" pitchFamily="34" charset="0"/>
              <a:ea typeface="Arial Unicode MS" pitchFamily="34" charset="-128"/>
              <a:cs typeface="Arial" panose="020B0604020202020204" pitchFamily="34" charset="0"/>
            </a:endParaRPr>
          </a:p>
          <a:p>
            <a:endParaRPr lang="x-none" dirty="0" smtClean="0">
              <a:latin typeface="Arial" panose="020B0604020202020204" pitchFamily="34" charset="0"/>
              <a:ea typeface="Arial Unicode MS" pitchFamily="34" charset="-128"/>
              <a:cs typeface="Arial" panose="020B0604020202020204" pitchFamily="34" charset="0"/>
            </a:endParaRPr>
          </a:p>
          <a:p>
            <a:r>
              <a:rPr lang="x-none">
                <a:latin typeface="Arial" panose="020B0604020202020204" pitchFamily="34" charset="0"/>
                <a:ea typeface="Arial Unicode MS" pitchFamily="34" charset="-128"/>
                <a:cs typeface="Arial" panose="020B0604020202020204" pitchFamily="34" charset="0"/>
              </a:rPr>
              <a:t>Границе детекције су најчешће реда ~</a:t>
            </a:r>
            <a:r>
              <a:rPr lang="en-US" dirty="0">
                <a:latin typeface="Arial" panose="020B0604020202020204" pitchFamily="34" charset="0"/>
                <a:ea typeface="Arial Unicode MS" pitchFamily="34" charset="-128"/>
                <a:cs typeface="Arial" panose="020B0604020202020204" pitchFamily="34" charset="0"/>
              </a:rPr>
              <a:t>ppb</a:t>
            </a:r>
            <a:r>
              <a:rPr lang="x-none">
                <a:latin typeface="Arial" panose="020B0604020202020204" pitchFamily="34" charset="0"/>
                <a:ea typeface="Arial Unicode MS" pitchFamily="34" charset="-128"/>
                <a:cs typeface="Arial" panose="020B0604020202020204" pitchFamily="34" charset="0"/>
              </a:rPr>
              <a:t>, што је и ред величине МДК вредности које су прописане регулативама.</a:t>
            </a:r>
            <a:r>
              <a:rPr lang="sr-Latn-RS" dirty="0">
                <a:latin typeface="Arial" panose="020B0604020202020204" pitchFamily="34" charset="0"/>
                <a:ea typeface="Arial Unicode MS" pitchFamily="34" charset="-128"/>
                <a:cs typeface="Arial" panose="020B0604020202020204" pitchFamily="34" charset="0"/>
              </a:rPr>
              <a:t> </a:t>
            </a:r>
            <a:r>
              <a:rPr lang="sr-Cyrl-RS" dirty="0">
                <a:latin typeface="Arial" panose="020B0604020202020204" pitchFamily="34" charset="0"/>
                <a:ea typeface="Arial Unicode MS" pitchFamily="34" charset="-128"/>
                <a:cs typeface="Arial" panose="020B0604020202020204" pitchFamily="34" charset="0"/>
              </a:rPr>
              <a:t>За квантификацију се могу користити унутрашњи стандарди који </a:t>
            </a:r>
            <a:r>
              <a:rPr lang="en-US" dirty="0">
                <a:latin typeface="Arial" panose="020B0604020202020204" pitchFamily="34" charset="0"/>
                <a:ea typeface="Arial Unicode MS" pitchFamily="34" charset="-128"/>
                <a:cs typeface="Arial" panose="020B0604020202020204" pitchFamily="34" charset="0"/>
              </a:rPr>
              <a:t>"</a:t>
            </a:r>
            <a:r>
              <a:rPr lang="sr-Cyrl-RS" dirty="0">
                <a:latin typeface="Arial" panose="020B0604020202020204" pitchFamily="34" charset="0"/>
                <a:ea typeface="Arial Unicode MS" pitchFamily="34" charset="-128"/>
                <a:cs typeface="Arial" panose="020B0604020202020204" pitchFamily="34" charset="0"/>
              </a:rPr>
              <a:t>покривају</a:t>
            </a:r>
            <a:r>
              <a:rPr lang="en-US" dirty="0">
                <a:latin typeface="Arial" panose="020B0604020202020204" pitchFamily="34" charset="0"/>
                <a:ea typeface="Arial Unicode MS" pitchFamily="34" charset="-128"/>
                <a:cs typeface="Arial" panose="020B0604020202020204" pitchFamily="34" charset="0"/>
              </a:rPr>
              <a:t>"</a:t>
            </a:r>
            <a:r>
              <a:rPr lang="sr-Cyrl-RS" dirty="0">
                <a:latin typeface="Arial" panose="020B0604020202020204" pitchFamily="34" charset="0"/>
                <a:ea typeface="Arial Unicode MS" pitchFamily="34" charset="-128"/>
                <a:cs typeface="Arial" panose="020B0604020202020204" pitchFamily="34" charset="0"/>
              </a:rPr>
              <a:t> више аналита</a:t>
            </a:r>
            <a:r>
              <a:rPr lang="en-US" dirty="0">
                <a:latin typeface="Arial" panose="020B0604020202020204" pitchFamily="34" charset="0"/>
                <a:ea typeface="Arial Unicode MS" pitchFamily="34" charset="-128"/>
                <a:cs typeface="Arial" panose="020B0604020202020204" pitchFamily="34" charset="0"/>
              </a:rPr>
              <a:t>, </a:t>
            </a:r>
            <a:r>
              <a:rPr lang="sr-Cyrl-RS" dirty="0">
                <a:latin typeface="Arial" panose="020B0604020202020204" pitchFamily="34" charset="0"/>
                <a:ea typeface="Arial Unicode MS" pitchFamily="34" charset="-128"/>
                <a:cs typeface="Arial" panose="020B0604020202020204" pitchFamily="34" charset="0"/>
              </a:rPr>
              <a:t>а у случајевима сложених матрикса </a:t>
            </a:r>
            <a:r>
              <a:rPr lang="sr-Cyrl-RS" dirty="0" smtClean="0">
                <a:latin typeface="Arial" panose="020B0604020202020204" pitchFamily="34" charset="0"/>
                <a:ea typeface="Arial Unicode MS" pitchFamily="34" charset="-128"/>
                <a:cs typeface="Arial" panose="020B0604020202020204" pitchFamily="34" charset="0"/>
              </a:rPr>
              <a:t>и </a:t>
            </a:r>
            <a:r>
              <a:rPr lang="sr-Latn-RS" dirty="0" smtClean="0">
                <a:latin typeface="Arial" panose="020B0604020202020204" pitchFamily="34" charset="0"/>
                <a:ea typeface="Arial Unicode MS" pitchFamily="34" charset="-128"/>
                <a:cs typeface="Arial" panose="020B0604020202020204" pitchFamily="34" charset="0"/>
              </a:rPr>
              <a:t>GC-MS </a:t>
            </a:r>
            <a:r>
              <a:rPr lang="sr-Cyrl-RS" dirty="0" smtClean="0">
                <a:latin typeface="Arial" panose="020B0604020202020204" pitchFamily="34" charset="0"/>
                <a:ea typeface="Arial Unicode MS" pitchFamily="34" charset="-128"/>
                <a:cs typeface="Arial" panose="020B0604020202020204" pitchFamily="34" charset="0"/>
              </a:rPr>
              <a:t>анализе најбоље </a:t>
            </a:r>
            <a:r>
              <a:rPr lang="sr-Cyrl-RS" dirty="0">
                <a:latin typeface="Arial" panose="020B0604020202020204" pitchFamily="34" charset="0"/>
                <a:ea typeface="Arial Unicode MS" pitchFamily="34" charset="-128"/>
                <a:cs typeface="Arial" panose="020B0604020202020204" pitchFamily="34" charset="0"/>
              </a:rPr>
              <a:t>је употребити изотопски измењен аналит.</a:t>
            </a:r>
            <a:endParaRPr lang="x-none" dirty="0">
              <a:latin typeface="Arial" panose="020B0604020202020204" pitchFamily="34" charset="0"/>
              <a:ea typeface="Arial Unicode MS" pitchFamily="34" charset="-128"/>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5493782"/>
            <a:ext cx="19431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1075135" y="6264166"/>
            <a:ext cx="4272003" cy="369332"/>
          </a:xfrm>
          <a:prstGeom prst="rect">
            <a:avLst/>
          </a:prstGeom>
        </p:spPr>
        <p:txBody>
          <a:bodyPr wrap="none">
            <a:spAutoFit/>
          </a:bodyPr>
          <a:lstStyle/>
          <a:p>
            <a:r>
              <a:rPr lang="sr-Latn-RS" i="1" dirty="0" smtClean="0">
                <a:latin typeface="Arial" panose="020B0604020202020204" pitchFamily="34" charset="0"/>
                <a:ea typeface="Arial Unicode MS" pitchFamily="34" charset="-128"/>
                <a:cs typeface="Arial" panose="020B0604020202020204" pitchFamily="34" charset="0"/>
              </a:rPr>
              <a:t>DDT (</a:t>
            </a:r>
            <a:r>
              <a:rPr lang="sr-Cyrl-RS" i="1" dirty="0" smtClean="0">
                <a:latin typeface="Arial" panose="020B0604020202020204" pitchFamily="34" charset="0"/>
                <a:ea typeface="Arial Unicode MS" pitchFamily="34" charset="-128"/>
                <a:cs typeface="Arial" panose="020B0604020202020204" pitchFamily="34" charset="0"/>
              </a:rPr>
              <a:t>дихлор-дифенил-трихлоретан</a:t>
            </a:r>
            <a:r>
              <a:rPr lang="sr-Latn-RS" i="1" dirty="0" smtClean="0">
                <a:latin typeface="Arial" panose="020B0604020202020204" pitchFamily="34" charset="0"/>
                <a:ea typeface="Arial Unicode MS" pitchFamily="34" charset="-128"/>
                <a:cs typeface="Arial" panose="020B0604020202020204" pitchFamily="34" charset="0"/>
              </a:rPr>
              <a:t>)</a:t>
            </a:r>
            <a:endParaRPr lang="en-US" i="1" dirty="0">
              <a:latin typeface="Arial" panose="020B0604020202020204" pitchFamily="34" charset="0"/>
              <a:ea typeface="Arial Unicode MS" pitchFamily="34" charset="-128"/>
              <a:cs typeface="Arial" panose="020B0604020202020204" pitchFamily="34" charset="0"/>
            </a:endParaRPr>
          </a:p>
        </p:txBody>
      </p:sp>
    </p:spTree>
    <p:extLst>
      <p:ext uri="{BB962C8B-B14F-4D97-AF65-F5344CB8AC3E}">
        <p14:creationId xmlns:p14="http://schemas.microsoft.com/office/powerpoint/2010/main" val="5365632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04800" y="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Примена ГХ</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35</a:t>
            </a:fld>
            <a:endParaRPr lang="en-US" dirty="0"/>
          </a:p>
        </p:txBody>
      </p:sp>
      <p:sp>
        <p:nvSpPr>
          <p:cNvPr id="3074" name="AutoShape 2"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228600" y="609600"/>
            <a:ext cx="46482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Анализа пестицида</a:t>
            </a:r>
          </a:p>
        </p:txBody>
      </p:sp>
      <p:sp>
        <p:nvSpPr>
          <p:cNvPr id="19" name="TextBox 18"/>
          <p:cNvSpPr txBox="1"/>
          <p:nvPr/>
        </p:nvSpPr>
        <p:spPr>
          <a:xfrm>
            <a:off x="0" y="5657671"/>
            <a:ext cx="9144000" cy="1138773"/>
          </a:xfrm>
          <a:prstGeom prst="rect">
            <a:avLst/>
          </a:prstGeom>
          <a:noFill/>
        </p:spPr>
        <p:txBody>
          <a:bodyPr wrap="square" rtlCol="0">
            <a:spAutoFit/>
          </a:bodyPr>
          <a:lstStyle/>
          <a:p>
            <a:pPr algn="just"/>
            <a:r>
              <a:rPr lang="x-none" sz="1700" b="1" dirty="0" smtClean="0"/>
              <a:t>Апарат</a:t>
            </a:r>
            <a:r>
              <a:rPr lang="x-none" sz="1700" dirty="0" smtClean="0"/>
              <a:t>: </a:t>
            </a:r>
            <a:r>
              <a:rPr lang="en-US" sz="1700" dirty="0" smtClean="0"/>
              <a:t>GC/MS Agilent 7890 A-5975C, </a:t>
            </a:r>
            <a:r>
              <a:rPr lang="x-none" sz="1700" b="1" dirty="0" smtClean="0"/>
              <a:t>колона</a:t>
            </a:r>
            <a:r>
              <a:rPr lang="x-none" sz="1700" dirty="0" smtClean="0"/>
              <a:t>:</a:t>
            </a:r>
            <a:r>
              <a:rPr lang="en-US" sz="1700" dirty="0" smtClean="0"/>
              <a:t> DB-17MS (30 m × 0.25 mm × 0.25 </a:t>
            </a:r>
            <a:r>
              <a:rPr lang="en-US" sz="1700" dirty="0" err="1" smtClean="0"/>
              <a:t>μm</a:t>
            </a:r>
            <a:r>
              <a:rPr lang="en-US" sz="1700" dirty="0" smtClean="0"/>
              <a:t>)</a:t>
            </a:r>
            <a:r>
              <a:rPr lang="x-none" sz="1700" dirty="0" smtClean="0"/>
              <a:t>, </a:t>
            </a:r>
            <a:r>
              <a:rPr lang="x-none" sz="1700" b="1" dirty="0" smtClean="0"/>
              <a:t>пећ</a:t>
            </a:r>
            <a:r>
              <a:rPr lang="x-none" sz="1700" dirty="0" smtClean="0"/>
              <a:t>: </a:t>
            </a:r>
            <a:r>
              <a:rPr lang="en-US" sz="1700" dirty="0" smtClean="0"/>
              <a:t>3 min </a:t>
            </a:r>
            <a:r>
              <a:rPr lang="x-none" sz="1700" dirty="0" smtClean="0"/>
              <a:t>на</a:t>
            </a:r>
            <a:r>
              <a:rPr lang="en-US" sz="1700" dirty="0" smtClean="0"/>
              <a:t> 40 °C, </a:t>
            </a:r>
            <a:r>
              <a:rPr lang="x-none" sz="1700" dirty="0" smtClean="0"/>
              <a:t>дизање</a:t>
            </a:r>
            <a:r>
              <a:rPr lang="en-US" sz="1700" dirty="0" smtClean="0"/>
              <a:t> 15 °C min</a:t>
            </a:r>
            <a:r>
              <a:rPr lang="en-US" sz="1700" baseline="30000" dirty="0" smtClean="0"/>
              <a:t>−1</a:t>
            </a:r>
            <a:r>
              <a:rPr lang="en-US" sz="1700" dirty="0" smtClean="0"/>
              <a:t> </a:t>
            </a:r>
            <a:r>
              <a:rPr lang="x-none" sz="1700" dirty="0" smtClean="0"/>
              <a:t>до </a:t>
            </a:r>
            <a:r>
              <a:rPr lang="en-US" sz="1700" dirty="0" smtClean="0"/>
              <a:t>280 °C</a:t>
            </a:r>
            <a:r>
              <a:rPr lang="x-none" sz="1700" dirty="0" smtClean="0"/>
              <a:t>,</a:t>
            </a:r>
            <a:r>
              <a:rPr lang="en-US" sz="1700" dirty="0" smtClean="0"/>
              <a:t> </a:t>
            </a:r>
            <a:r>
              <a:rPr lang="x-none" sz="1700" b="1" dirty="0" smtClean="0"/>
              <a:t>инјекција</a:t>
            </a:r>
            <a:r>
              <a:rPr lang="x-none" sz="1700" dirty="0" smtClean="0"/>
              <a:t>: 1</a:t>
            </a:r>
            <a:r>
              <a:rPr lang="el-GR" sz="1700" dirty="0" smtClean="0"/>
              <a:t>μ</a:t>
            </a:r>
            <a:r>
              <a:rPr lang="x-none" sz="1700" dirty="0" smtClean="0"/>
              <a:t>l, сплит:</a:t>
            </a:r>
            <a:r>
              <a:rPr lang="en-US" sz="1700" dirty="0" smtClean="0"/>
              <a:t> 50:1</a:t>
            </a:r>
            <a:r>
              <a:rPr lang="x-none" sz="1700" dirty="0" smtClean="0"/>
              <a:t>,</a:t>
            </a:r>
            <a:r>
              <a:rPr lang="en-US" sz="1700" dirty="0" smtClean="0"/>
              <a:t> </a:t>
            </a:r>
            <a:r>
              <a:rPr lang="x-none" sz="1700" b="1" dirty="0" smtClean="0"/>
              <a:t>носећи гас</a:t>
            </a:r>
            <a:r>
              <a:rPr lang="x-none" sz="1700" dirty="0" smtClean="0"/>
              <a:t>: Не, проток:</a:t>
            </a:r>
            <a:r>
              <a:rPr lang="en-US" sz="1700" dirty="0" smtClean="0"/>
              <a:t> 1.1 </a:t>
            </a:r>
            <a:r>
              <a:rPr lang="en-US" sz="1700" dirty="0" err="1" smtClean="0"/>
              <a:t>mL</a:t>
            </a:r>
            <a:r>
              <a:rPr lang="en-US" sz="1700" dirty="0" smtClean="0"/>
              <a:t> min</a:t>
            </a:r>
            <a:r>
              <a:rPr lang="en-US" sz="1700" baseline="30000" dirty="0" smtClean="0"/>
              <a:t>−1</a:t>
            </a:r>
            <a:r>
              <a:rPr lang="en-US" sz="1700" dirty="0" smtClean="0"/>
              <a:t>. </a:t>
            </a:r>
            <a:r>
              <a:rPr lang="x-none" sz="1700" b="1" dirty="0" smtClean="0"/>
              <a:t>јонизација</a:t>
            </a:r>
            <a:r>
              <a:rPr lang="x-none" sz="1700" dirty="0" smtClean="0"/>
              <a:t>: електронским ударом 70 еВ (</a:t>
            </a:r>
            <a:r>
              <a:rPr lang="en-US" sz="1700" dirty="0" smtClean="0"/>
              <a:t>250 °C</a:t>
            </a:r>
            <a:r>
              <a:rPr lang="x-none" sz="1700" dirty="0" smtClean="0"/>
              <a:t>)</a:t>
            </a:r>
            <a:r>
              <a:rPr lang="en-US" sz="1700" dirty="0" smtClean="0"/>
              <a:t>, </a:t>
            </a:r>
            <a:r>
              <a:rPr lang="x-none" sz="1700" b="1" dirty="0" smtClean="0"/>
              <a:t>темп. квадрупола</a:t>
            </a:r>
            <a:r>
              <a:rPr lang="x-none" sz="1700" dirty="0" smtClean="0"/>
              <a:t>:</a:t>
            </a:r>
            <a:r>
              <a:rPr lang="en-US" sz="1700" dirty="0" smtClean="0"/>
              <a:t> 150 °</a:t>
            </a:r>
            <a:r>
              <a:rPr lang="x-none" sz="1700" dirty="0" smtClean="0"/>
              <a:t>, </a:t>
            </a:r>
            <a:r>
              <a:rPr lang="x-none" sz="1700" b="1" dirty="0" smtClean="0"/>
              <a:t>скен</a:t>
            </a:r>
            <a:r>
              <a:rPr lang="x-none" sz="1700" dirty="0" smtClean="0"/>
              <a:t>:</a:t>
            </a:r>
            <a:r>
              <a:rPr lang="en-US" sz="1700" dirty="0" smtClean="0"/>
              <a:t> m/z </a:t>
            </a:r>
            <a:r>
              <a:rPr lang="x-none" sz="1700" dirty="0" smtClean="0"/>
              <a:t>од </a:t>
            </a:r>
            <a:r>
              <a:rPr lang="en-US" sz="1700" dirty="0" smtClean="0"/>
              <a:t>50 </a:t>
            </a:r>
            <a:r>
              <a:rPr lang="x-none" sz="1700" dirty="0" smtClean="0"/>
              <a:t>до</a:t>
            </a:r>
            <a:r>
              <a:rPr lang="en-US" sz="1700" dirty="0" smtClean="0"/>
              <a:t> 500</a:t>
            </a:r>
            <a:r>
              <a:rPr lang="x-none" sz="1700" dirty="0" smtClean="0"/>
              <a:t>,</a:t>
            </a:r>
            <a:r>
              <a:rPr lang="en-US" sz="1700" dirty="0" smtClean="0"/>
              <a:t> </a:t>
            </a:r>
            <a:r>
              <a:rPr lang="x-none" sz="1700" b="1" dirty="0" smtClean="0"/>
              <a:t>база за идентификацију</a:t>
            </a:r>
            <a:r>
              <a:rPr lang="x-none" sz="1700" dirty="0" smtClean="0"/>
              <a:t>:</a:t>
            </a:r>
            <a:r>
              <a:rPr lang="en-US" sz="1700" dirty="0" smtClean="0"/>
              <a:t> NIST08 mass spectral library</a:t>
            </a:r>
            <a:r>
              <a:rPr lang="en-US" sz="1600" dirty="0" smtClean="0"/>
              <a:t>.</a:t>
            </a:r>
            <a:endParaRPr lang="x-none" sz="1600" i="1" dirty="0" smtClean="0">
              <a:latin typeface="Arial Unicode MS" pitchFamily="34" charset="-128"/>
              <a:ea typeface="Arial Unicode MS" pitchFamily="34" charset="-128"/>
              <a:cs typeface="Arial Unicode MS" pitchFamily="34" charset="-128"/>
            </a:endParaRPr>
          </a:p>
        </p:txBody>
      </p:sp>
      <p:pic>
        <p:nvPicPr>
          <p:cNvPr id="14" name="Picture 13" descr="pesticidi primer.jpg"/>
          <p:cNvPicPr>
            <a:picLocks noChangeAspect="1"/>
          </p:cNvPicPr>
          <p:nvPr/>
        </p:nvPicPr>
        <p:blipFill>
          <a:blip r:embed="rId3"/>
          <a:stretch>
            <a:fillRect/>
          </a:stretch>
        </p:blipFill>
        <p:spPr>
          <a:xfrm>
            <a:off x="533400" y="990600"/>
            <a:ext cx="8229600" cy="4728021"/>
          </a:xfrm>
          <a:prstGeom prst="rect">
            <a:avLst/>
          </a:prstGeom>
        </p:spPr>
      </p:pic>
      <p:sp>
        <p:nvSpPr>
          <p:cNvPr id="15" name="Rectangle 14"/>
          <p:cNvSpPr/>
          <p:nvPr/>
        </p:nvSpPr>
        <p:spPr>
          <a:xfrm>
            <a:off x="2743200" y="624911"/>
            <a:ext cx="6324600" cy="307777"/>
          </a:xfrm>
          <a:prstGeom prst="rect">
            <a:avLst/>
          </a:prstGeom>
        </p:spPr>
        <p:txBody>
          <a:bodyPr wrap="square">
            <a:spAutoFit/>
          </a:bodyPr>
          <a:lstStyle/>
          <a:p>
            <a:r>
              <a:rPr lang="x-none" sz="1400" i="1" dirty="0" smtClean="0">
                <a:latin typeface="Arial Narrow" pitchFamily="34" charset="0"/>
              </a:rPr>
              <a:t>Преузето од: P. Xu, C. Chen and X. Li,</a:t>
            </a:r>
            <a:r>
              <a:rPr lang="en-US" sz="1400" i="1" dirty="0" smtClean="0">
                <a:latin typeface="Arial Narrow" pitchFamily="34" charset="0"/>
              </a:rPr>
              <a:t>Scientific Reports</a:t>
            </a:r>
            <a:r>
              <a:rPr lang="en-US" sz="1400" dirty="0" smtClean="0">
                <a:latin typeface="Arial Narrow" pitchFamily="34" charset="0"/>
              </a:rPr>
              <a:t> </a:t>
            </a:r>
            <a:r>
              <a:rPr lang="en-US" sz="1400" dirty="0" err="1" smtClean="0">
                <a:latin typeface="Arial Narrow" pitchFamily="34" charset="0"/>
              </a:rPr>
              <a:t>vol</a:t>
            </a:r>
            <a:r>
              <a:rPr lang="x-none" sz="1400" dirty="0" smtClean="0">
                <a:latin typeface="Arial Narrow" pitchFamily="34" charset="0"/>
              </a:rPr>
              <a:t>.</a:t>
            </a:r>
            <a:r>
              <a:rPr lang="en-US" sz="1400" dirty="0" smtClean="0">
                <a:latin typeface="Arial Narrow" pitchFamily="34" charset="0"/>
              </a:rPr>
              <a:t>5, Article number: 17171 (2015)</a:t>
            </a:r>
            <a:endParaRPr lang="en-US" sz="1400" dirty="0">
              <a:latin typeface="Arial Narrow"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04800" y="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Примена ГХ</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36</a:t>
            </a:fld>
            <a:endParaRPr lang="en-US" dirty="0"/>
          </a:p>
        </p:txBody>
      </p:sp>
      <p:sp>
        <p:nvSpPr>
          <p:cNvPr id="3074" name="AutoShape 2"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228600" y="609600"/>
            <a:ext cx="46482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Анализа пестицида</a:t>
            </a:r>
          </a:p>
        </p:txBody>
      </p:sp>
      <p:sp>
        <p:nvSpPr>
          <p:cNvPr id="19" name="TextBox 18"/>
          <p:cNvSpPr txBox="1"/>
          <p:nvPr/>
        </p:nvSpPr>
        <p:spPr>
          <a:xfrm>
            <a:off x="0" y="5426839"/>
            <a:ext cx="9144000" cy="1431161"/>
          </a:xfrm>
          <a:prstGeom prst="rect">
            <a:avLst/>
          </a:prstGeom>
          <a:noFill/>
        </p:spPr>
        <p:txBody>
          <a:bodyPr wrap="square" rtlCol="0">
            <a:spAutoFit/>
          </a:bodyPr>
          <a:lstStyle/>
          <a:p>
            <a:r>
              <a:rPr lang="x-none" sz="1700" b="1" dirty="0" smtClean="0"/>
              <a:t>Апарат</a:t>
            </a:r>
            <a:r>
              <a:rPr lang="x-none" sz="1700" smtClean="0"/>
              <a:t>: </a:t>
            </a:r>
            <a:r>
              <a:rPr lang="en-US" sz="1600" dirty="0" smtClean="0"/>
              <a:t>Agilent Technologies 6890</a:t>
            </a:r>
            <a:r>
              <a:rPr lang="en-US" sz="1700" dirty="0" smtClean="0"/>
              <a:t>, </a:t>
            </a:r>
            <a:r>
              <a:rPr lang="x-none" sz="1700" b="1" dirty="0" smtClean="0"/>
              <a:t>колона</a:t>
            </a:r>
            <a:r>
              <a:rPr lang="x-none" sz="1700" smtClean="0"/>
              <a:t>:</a:t>
            </a:r>
            <a:r>
              <a:rPr lang="en-US" sz="1700" dirty="0" smtClean="0"/>
              <a:t> </a:t>
            </a:r>
            <a:r>
              <a:rPr lang="en-US" sz="1600" dirty="0" smtClean="0"/>
              <a:t>30 m × 0.25 </a:t>
            </a:r>
            <a:r>
              <a:rPr lang="en-US" sz="1600" dirty="0" err="1" smtClean="0"/>
              <a:t>mmI.D</a:t>
            </a:r>
            <a:r>
              <a:rPr lang="en-US" sz="1600" dirty="0" smtClean="0"/>
              <a:t>. HP-5, 5% </a:t>
            </a:r>
            <a:r>
              <a:rPr lang="en-US" sz="1600" dirty="0" err="1" smtClean="0"/>
              <a:t>dimethyl</a:t>
            </a:r>
            <a:r>
              <a:rPr lang="en-US" sz="1600" dirty="0" smtClean="0"/>
              <a:t> </a:t>
            </a:r>
            <a:r>
              <a:rPr lang="en-US" sz="1600" dirty="0" err="1" smtClean="0"/>
              <a:t>polysiloxane</a:t>
            </a:r>
            <a:r>
              <a:rPr lang="en-US" sz="1600" dirty="0" smtClean="0"/>
              <a:t> capillary column</a:t>
            </a:r>
            <a:r>
              <a:rPr lang="x-none" sz="1700" smtClean="0"/>
              <a:t>, </a:t>
            </a:r>
            <a:r>
              <a:rPr lang="x-none" sz="1700" b="1" dirty="0" smtClean="0"/>
              <a:t>пећ</a:t>
            </a:r>
            <a:r>
              <a:rPr lang="x-none" sz="1700" smtClean="0"/>
              <a:t>: </a:t>
            </a:r>
            <a:r>
              <a:rPr lang="en-US" sz="1700" dirty="0" smtClean="0"/>
              <a:t>2 min </a:t>
            </a:r>
            <a:r>
              <a:rPr lang="x-none" sz="1700" smtClean="0"/>
              <a:t>на</a:t>
            </a:r>
            <a:r>
              <a:rPr lang="en-US" sz="1700" dirty="0" smtClean="0"/>
              <a:t> 70 °C, </a:t>
            </a:r>
            <a:r>
              <a:rPr lang="x-none" sz="1700" smtClean="0"/>
              <a:t>дизање</a:t>
            </a:r>
            <a:r>
              <a:rPr lang="en-US" sz="1700" dirty="0" smtClean="0"/>
              <a:t> 25 °C min</a:t>
            </a:r>
            <a:r>
              <a:rPr lang="en-US" sz="1700" baseline="30000" dirty="0" smtClean="0"/>
              <a:t>−1</a:t>
            </a:r>
            <a:r>
              <a:rPr lang="en-US" sz="1700" dirty="0" smtClean="0"/>
              <a:t> </a:t>
            </a:r>
            <a:r>
              <a:rPr lang="x-none" sz="1700" smtClean="0"/>
              <a:t>до </a:t>
            </a:r>
            <a:r>
              <a:rPr lang="en-US" sz="1700" dirty="0" smtClean="0"/>
              <a:t>150 °C</a:t>
            </a:r>
            <a:r>
              <a:rPr lang="x-none" sz="1700" smtClean="0"/>
              <a:t>,</a:t>
            </a:r>
            <a:r>
              <a:rPr lang="en-US" sz="1700" dirty="0" smtClean="0"/>
              <a:t> </a:t>
            </a:r>
            <a:r>
              <a:rPr lang="x-none" sz="1700" smtClean="0"/>
              <a:t>дизање</a:t>
            </a:r>
            <a:r>
              <a:rPr lang="en-US" sz="1700" dirty="0" smtClean="0"/>
              <a:t> 3 °C min</a:t>
            </a:r>
            <a:r>
              <a:rPr lang="en-US" sz="1700" baseline="30000" dirty="0" smtClean="0"/>
              <a:t>−1</a:t>
            </a:r>
            <a:r>
              <a:rPr lang="en-US" sz="1700" dirty="0" smtClean="0"/>
              <a:t> </a:t>
            </a:r>
            <a:r>
              <a:rPr lang="x-none" sz="1700" smtClean="0"/>
              <a:t>до </a:t>
            </a:r>
            <a:r>
              <a:rPr lang="en-US" sz="1700" dirty="0" smtClean="0"/>
              <a:t>200 °C, </a:t>
            </a:r>
            <a:r>
              <a:rPr lang="x-none" sz="1700" smtClean="0"/>
              <a:t>дизање</a:t>
            </a:r>
            <a:r>
              <a:rPr lang="en-US" sz="1700" dirty="0" smtClean="0"/>
              <a:t> 8 °C min</a:t>
            </a:r>
            <a:r>
              <a:rPr lang="en-US" sz="1700" baseline="30000" dirty="0" smtClean="0"/>
              <a:t>−1</a:t>
            </a:r>
            <a:r>
              <a:rPr lang="en-US" sz="1700" dirty="0" smtClean="0"/>
              <a:t> </a:t>
            </a:r>
            <a:r>
              <a:rPr lang="x-none" sz="1700" smtClean="0"/>
              <a:t>до </a:t>
            </a:r>
            <a:r>
              <a:rPr lang="en-US" sz="1700" dirty="0" smtClean="0"/>
              <a:t>280 °C </a:t>
            </a:r>
            <a:r>
              <a:rPr lang="x-none" sz="1700" b="1" dirty="0" smtClean="0"/>
              <a:t>инјекција</a:t>
            </a:r>
            <a:r>
              <a:rPr lang="x-none" sz="1700" dirty="0" smtClean="0"/>
              <a:t>: 1</a:t>
            </a:r>
            <a:r>
              <a:rPr lang="el-GR" sz="1700" dirty="0" smtClean="0"/>
              <a:t>μ</a:t>
            </a:r>
            <a:r>
              <a:rPr lang="x-none" sz="1700" dirty="0" smtClean="0"/>
              <a:t>l</a:t>
            </a:r>
            <a:r>
              <a:rPr lang="x-none" sz="1700" smtClean="0"/>
              <a:t>, сплит</a:t>
            </a:r>
            <a:r>
              <a:rPr lang="sr-Cyrl-RS" sz="1700" dirty="0" smtClean="0"/>
              <a:t>лес</a:t>
            </a:r>
            <a:r>
              <a:rPr lang="x-none" sz="1700" smtClean="0"/>
              <a:t>,</a:t>
            </a:r>
            <a:r>
              <a:rPr lang="en-US" sz="1700" dirty="0" smtClean="0"/>
              <a:t> </a:t>
            </a:r>
            <a:r>
              <a:rPr lang="x-none" sz="1700" b="1" dirty="0" smtClean="0"/>
              <a:t>носећи гас</a:t>
            </a:r>
            <a:r>
              <a:rPr lang="x-none" sz="1700" dirty="0" smtClean="0"/>
              <a:t>: Не, проток</a:t>
            </a:r>
            <a:r>
              <a:rPr lang="x-none" sz="1700" smtClean="0"/>
              <a:t>:</a:t>
            </a:r>
            <a:r>
              <a:rPr lang="en-US" sz="1700" dirty="0" smtClean="0"/>
              <a:t> 1 </a:t>
            </a:r>
            <a:r>
              <a:rPr lang="en-US" sz="1700" dirty="0" err="1" smtClean="0"/>
              <a:t>mL</a:t>
            </a:r>
            <a:r>
              <a:rPr lang="en-US" sz="1700" dirty="0" smtClean="0"/>
              <a:t> min</a:t>
            </a:r>
            <a:r>
              <a:rPr lang="en-US" sz="1700" baseline="30000" dirty="0" smtClean="0"/>
              <a:t>−1</a:t>
            </a:r>
            <a:r>
              <a:rPr lang="en-US" sz="1700" dirty="0" smtClean="0"/>
              <a:t>. </a:t>
            </a:r>
            <a:r>
              <a:rPr lang="x-none" sz="1700" b="1" dirty="0" smtClean="0"/>
              <a:t>јонизација</a:t>
            </a:r>
            <a:r>
              <a:rPr lang="x-none" sz="1700" dirty="0" smtClean="0"/>
              <a:t>: електронским ударом 70 еВ </a:t>
            </a:r>
            <a:r>
              <a:rPr lang="x-none" sz="1700" smtClean="0"/>
              <a:t>(</a:t>
            </a:r>
            <a:r>
              <a:rPr lang="en-US" sz="1700" dirty="0" smtClean="0"/>
              <a:t>2</a:t>
            </a:r>
            <a:r>
              <a:rPr lang="sr-Cyrl-RS" sz="1700" dirty="0" smtClean="0"/>
              <a:t>8</a:t>
            </a:r>
            <a:r>
              <a:rPr lang="en-US" sz="1700" dirty="0" smtClean="0"/>
              <a:t>0 °C</a:t>
            </a:r>
            <a:r>
              <a:rPr lang="x-none" sz="1700" dirty="0" smtClean="0"/>
              <a:t>)</a:t>
            </a:r>
            <a:r>
              <a:rPr lang="en-US" sz="1700" dirty="0" smtClean="0"/>
              <a:t>, </a:t>
            </a:r>
            <a:r>
              <a:rPr lang="x-none" sz="1700" b="1" smtClean="0"/>
              <a:t>база </a:t>
            </a:r>
            <a:r>
              <a:rPr lang="x-none" sz="1700" b="1" dirty="0" smtClean="0"/>
              <a:t>за идентификацију</a:t>
            </a:r>
            <a:r>
              <a:rPr lang="x-none" sz="1700" smtClean="0"/>
              <a:t>:</a:t>
            </a:r>
            <a:r>
              <a:rPr lang="en-US" sz="1700" dirty="0" smtClean="0"/>
              <a:t> </a:t>
            </a:r>
            <a:r>
              <a:rPr lang="en-US" sz="1600" dirty="0" err="1" smtClean="0"/>
              <a:t>Chemstation</a:t>
            </a:r>
            <a:r>
              <a:rPr lang="en-US" sz="1600" dirty="0" smtClean="0"/>
              <a:t> Agilent</a:t>
            </a:r>
            <a:r>
              <a:rPr lang="sr-Cyrl-RS" sz="1600" dirty="0" smtClean="0"/>
              <a:t>.</a:t>
            </a:r>
            <a:endParaRPr lang="x-none" sz="1600" i="1" dirty="0" smtClean="0">
              <a:latin typeface="Arial Unicode MS" pitchFamily="34" charset="-128"/>
              <a:ea typeface="Arial Unicode MS" pitchFamily="34" charset="-128"/>
              <a:cs typeface="Arial Unicode MS" pitchFamily="34" charset="-128"/>
            </a:endParaRPr>
          </a:p>
        </p:txBody>
      </p:sp>
      <p:pic>
        <p:nvPicPr>
          <p:cNvPr id="91138" name="Picture 2"/>
          <p:cNvPicPr>
            <a:picLocks noChangeAspect="1" noChangeArrowheads="1"/>
          </p:cNvPicPr>
          <p:nvPr/>
        </p:nvPicPr>
        <p:blipFill>
          <a:blip r:embed="rId3" cstate="print"/>
          <a:srcRect t="15841"/>
          <a:stretch>
            <a:fillRect/>
          </a:stretch>
        </p:blipFill>
        <p:spPr bwMode="auto">
          <a:xfrm>
            <a:off x="419100" y="1089849"/>
            <a:ext cx="8001000" cy="3439321"/>
          </a:xfrm>
          <a:prstGeom prst="rect">
            <a:avLst/>
          </a:prstGeom>
          <a:noFill/>
          <a:ln w="9525">
            <a:noFill/>
            <a:miter lim="800000"/>
            <a:headEnd/>
            <a:tailEnd/>
          </a:ln>
          <a:effectLst/>
        </p:spPr>
      </p:pic>
      <p:sp>
        <p:nvSpPr>
          <p:cNvPr id="11" name="Rectangle 10"/>
          <p:cNvSpPr/>
          <p:nvPr/>
        </p:nvSpPr>
        <p:spPr>
          <a:xfrm>
            <a:off x="0" y="4572000"/>
            <a:ext cx="8686800" cy="830997"/>
          </a:xfrm>
          <a:prstGeom prst="rect">
            <a:avLst/>
          </a:prstGeom>
        </p:spPr>
        <p:txBody>
          <a:bodyPr wrap="square">
            <a:spAutoFit/>
          </a:bodyPr>
          <a:lstStyle/>
          <a:p>
            <a:r>
              <a:rPr lang="en-US" sz="1600" dirty="0" smtClean="0"/>
              <a:t>1: </a:t>
            </a:r>
            <a:r>
              <a:rPr lang="en-US" sz="1600" dirty="0" err="1" smtClean="0"/>
              <a:t>Methomyl</a:t>
            </a:r>
            <a:r>
              <a:rPr lang="en-US" sz="1600" dirty="0" smtClean="0"/>
              <a:t>, 2: </a:t>
            </a:r>
            <a:r>
              <a:rPr lang="en-US" sz="1600" dirty="0" err="1" smtClean="0"/>
              <a:t>Dichlorvos</a:t>
            </a:r>
            <a:r>
              <a:rPr lang="en-US" sz="1600" dirty="0" smtClean="0"/>
              <a:t>,</a:t>
            </a:r>
            <a:r>
              <a:rPr lang="sr-Cyrl-RS" sz="1600" dirty="0" smtClean="0"/>
              <a:t> </a:t>
            </a:r>
            <a:r>
              <a:rPr lang="en-US" sz="1600" dirty="0" smtClean="0"/>
              <a:t>3: </a:t>
            </a:r>
            <a:r>
              <a:rPr lang="en-US" sz="1600" dirty="0" err="1" smtClean="0"/>
              <a:t>Heptenophos</a:t>
            </a:r>
            <a:r>
              <a:rPr lang="en-US" sz="1600" dirty="0" smtClean="0"/>
              <a:t>, 4: Gamma-HCH, 5: Heptachlor, 6: </a:t>
            </a:r>
            <a:r>
              <a:rPr lang="en-US" sz="1600" dirty="0" err="1" smtClean="0"/>
              <a:t>Chlorpyriphos</a:t>
            </a:r>
            <a:r>
              <a:rPr lang="en-US" sz="1600" dirty="0" smtClean="0"/>
              <a:t>, 7: </a:t>
            </a:r>
            <a:r>
              <a:rPr lang="en-US" sz="1600" dirty="0" err="1" smtClean="0"/>
              <a:t>Penconazole</a:t>
            </a:r>
            <a:r>
              <a:rPr lang="en-US" sz="1600" dirty="0" smtClean="0"/>
              <a:t>, 8: </a:t>
            </a:r>
            <a:r>
              <a:rPr lang="en-US" sz="1600" dirty="0" err="1" smtClean="0"/>
              <a:t>Bifenthrin</a:t>
            </a:r>
            <a:r>
              <a:rPr lang="en-US" sz="1600" dirty="0" smtClean="0"/>
              <a:t>, 9: </a:t>
            </a:r>
            <a:r>
              <a:rPr lang="en-US" sz="1600" dirty="0" err="1" smtClean="0"/>
              <a:t>Tetradifon</a:t>
            </a:r>
            <a:r>
              <a:rPr lang="en-US" sz="1600" dirty="0" smtClean="0"/>
              <a:t>, 10: </a:t>
            </a:r>
            <a:r>
              <a:rPr lang="en-US" sz="1600" dirty="0" err="1" smtClean="0"/>
              <a:t>Amitraze</a:t>
            </a:r>
            <a:r>
              <a:rPr lang="en-US" sz="1600" dirty="0" smtClean="0"/>
              <a:t>, 11:</a:t>
            </a:r>
            <a:r>
              <a:rPr lang="sr-Cyrl-RS" sz="1600" dirty="0" smtClean="0"/>
              <a:t> </a:t>
            </a:r>
            <a:r>
              <a:rPr lang="en-US" sz="1600" dirty="0" err="1" smtClean="0"/>
              <a:t>Coumaphos</a:t>
            </a:r>
            <a:r>
              <a:rPr lang="en-US" sz="1600" dirty="0" smtClean="0"/>
              <a:t>, 12: </a:t>
            </a:r>
            <a:r>
              <a:rPr lang="en-US" sz="1600" dirty="0" err="1" smtClean="0"/>
              <a:t>Cyfluthrin</a:t>
            </a:r>
            <a:r>
              <a:rPr lang="en-US" sz="1600" dirty="0" smtClean="0"/>
              <a:t>, 13: </a:t>
            </a:r>
            <a:r>
              <a:rPr lang="en-US" sz="1600" dirty="0" err="1" smtClean="0"/>
              <a:t>Cypermethrin</a:t>
            </a:r>
            <a:endParaRPr lang="en-US" sz="1600" dirty="0"/>
          </a:p>
        </p:txBody>
      </p:sp>
      <p:sp>
        <p:nvSpPr>
          <p:cNvPr id="12" name="TextBox 11"/>
          <p:cNvSpPr txBox="1"/>
          <p:nvPr/>
        </p:nvSpPr>
        <p:spPr>
          <a:xfrm>
            <a:off x="2819400" y="0"/>
            <a:ext cx="6096000" cy="1077218"/>
          </a:xfrm>
          <a:prstGeom prst="rect">
            <a:avLst/>
          </a:prstGeom>
          <a:noFill/>
        </p:spPr>
        <p:txBody>
          <a:bodyPr wrap="square" rtlCol="0">
            <a:spAutoFit/>
          </a:bodyPr>
          <a:lstStyle/>
          <a:p>
            <a:r>
              <a:rPr lang="sr-Cyrl-RS" sz="1600" dirty="0" smtClean="0">
                <a:latin typeface="Arial" panose="020B0604020202020204" pitchFamily="34" charset="0"/>
                <a:ea typeface="Arial Unicode MS" pitchFamily="34" charset="-128"/>
                <a:cs typeface="Arial" panose="020B0604020202020204" pitchFamily="34" charset="0"/>
              </a:rPr>
              <a:t>Анализа пестицида у екстракту плодова брескве који је добијен екстракцијом помоћу чврсте фазе (</a:t>
            </a:r>
            <a:r>
              <a:rPr lang="en-US" sz="1600" dirty="0" smtClean="0">
                <a:latin typeface="Arial" panose="020B0604020202020204" pitchFamily="34" charset="0"/>
                <a:cs typeface="Arial" panose="020B0604020202020204" pitchFamily="34" charset="0"/>
              </a:rPr>
              <a:t>SPE-CN</a:t>
            </a:r>
            <a:r>
              <a:rPr lang="sr-Cyrl-RS" sz="1600" dirty="0" smtClean="0">
                <a:latin typeface="Arial" panose="020B0604020202020204" pitchFamily="34" charset="0"/>
                <a:cs typeface="Arial" panose="020B0604020202020204" pitchFamily="34" charset="0"/>
              </a:rPr>
              <a:t>)</a:t>
            </a:r>
            <a:r>
              <a:rPr lang="sr-Cyrl-RS" sz="1600" dirty="0" smtClean="0">
                <a:latin typeface="Arial" panose="020B0604020202020204" pitchFamily="34" charset="0"/>
                <a:ea typeface="Arial Unicode MS" pitchFamily="34" charset="-128"/>
                <a:cs typeface="Arial" panose="020B0604020202020204" pitchFamily="34" charset="0"/>
              </a:rPr>
              <a:t>. </a:t>
            </a:r>
            <a:r>
              <a:rPr lang="en-US" sz="1600" dirty="0" smtClean="0">
                <a:latin typeface="Arial" panose="020B0604020202020204" pitchFamily="34" charset="0"/>
                <a:cs typeface="Arial" panose="020B0604020202020204" pitchFamily="34" charset="0"/>
              </a:rPr>
              <a:t>M. ARAOUD </a:t>
            </a:r>
            <a:r>
              <a:rPr lang="sr-Cyrl-RS" sz="1600" dirty="0" smtClean="0">
                <a:latin typeface="Arial" panose="020B0604020202020204" pitchFamily="34" charset="0"/>
                <a:cs typeface="Arial" panose="020B0604020202020204" pitchFamily="34" charset="0"/>
              </a:rPr>
              <a:t>е</a:t>
            </a:r>
            <a:r>
              <a:rPr lang="en-US" sz="1600" dirty="0" smtClean="0">
                <a:latin typeface="Arial" panose="020B0604020202020204" pitchFamily="34" charset="0"/>
                <a:cs typeface="Arial" panose="020B0604020202020204" pitchFamily="34" charset="0"/>
              </a:rPr>
              <a:t>t al, </a:t>
            </a:r>
            <a:r>
              <a:rPr lang="en-US" sz="1600" i="1" dirty="0" smtClean="0">
                <a:latin typeface="Arial" panose="020B0604020202020204" pitchFamily="34" charset="0"/>
                <a:cs typeface="Arial" panose="020B0604020202020204" pitchFamily="34" charset="0"/>
              </a:rPr>
              <a:t>Journal of Environmental Science and Health Part B (2007) </a:t>
            </a:r>
            <a:r>
              <a:rPr lang="en-US" sz="1600" b="1" i="1" dirty="0" smtClean="0">
                <a:latin typeface="Arial" panose="020B0604020202020204" pitchFamily="34" charset="0"/>
                <a:cs typeface="Arial" panose="020B0604020202020204" pitchFamily="34" charset="0"/>
              </a:rPr>
              <a:t>42, 179–187</a:t>
            </a:r>
            <a:endParaRPr lang="x-none" sz="1600" dirty="0" smtClean="0">
              <a:latin typeface="Arial" panose="020B0604020202020204" pitchFamily="34" charset="0"/>
              <a:ea typeface="Arial Unicode MS" pitchFamily="34" charset="-128"/>
              <a:cs typeface="Arial" panose="020B0604020202020204"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A8A02D-BAAA-483E-AFC7-0368F68D9E25}" type="slidenum">
              <a:rPr lang="en-US" smtClean="0"/>
              <a:pPr/>
              <a:t>37</a:t>
            </a:fld>
            <a:endParaRPr lang="en-US"/>
          </a:p>
        </p:txBody>
      </p:sp>
      <p:sp>
        <p:nvSpPr>
          <p:cNvPr id="5" name="Title 1"/>
          <p:cNvSpPr>
            <a:spLocks noGrp="1"/>
          </p:cNvSpPr>
          <p:nvPr>
            <p:ph type="title"/>
          </p:nvPr>
        </p:nvSpPr>
        <p:spPr>
          <a:xfrm>
            <a:off x="304800" y="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Примена ГХ</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6" name="AutoShape 2"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228600" y="609600"/>
            <a:ext cx="46482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Анализа пестицида</a:t>
            </a:r>
          </a:p>
        </p:txBody>
      </p:sp>
      <p:sp>
        <p:nvSpPr>
          <p:cNvPr id="9" name="TextBox 8"/>
          <p:cNvSpPr txBox="1"/>
          <p:nvPr/>
        </p:nvSpPr>
        <p:spPr>
          <a:xfrm>
            <a:off x="152400" y="990600"/>
            <a:ext cx="8763000" cy="646331"/>
          </a:xfrm>
          <a:prstGeom prst="rect">
            <a:avLst/>
          </a:prstGeom>
          <a:noFill/>
        </p:spPr>
        <p:txBody>
          <a:bodyPr wrap="square" rtlCol="0">
            <a:spAutoFit/>
          </a:bodyPr>
          <a:lstStyle/>
          <a:p>
            <a:r>
              <a:rPr lang="en-US" dirty="0" err="1" smtClean="0">
                <a:latin typeface="Arial Narrow" pitchFamily="34" charset="0"/>
                <a:ea typeface="Arial Unicode MS" pitchFamily="34" charset="-128"/>
                <a:cs typeface="Arial Unicode MS" pitchFamily="34" charset="-128"/>
              </a:rPr>
              <a:t>Mol</a:t>
            </a:r>
            <a:r>
              <a:rPr lang="sr-Latn-RS" dirty="0">
                <a:latin typeface="Arial Narrow" pitchFamily="34" charset="0"/>
                <a:ea typeface="Arial Unicode MS" pitchFamily="34" charset="-128"/>
                <a:cs typeface="Arial Unicode MS" pitchFamily="34" charset="-128"/>
              </a:rPr>
              <a:t> </a:t>
            </a:r>
            <a:r>
              <a:rPr lang="sr-Latn-RS" i="1" dirty="0" smtClean="0">
                <a:latin typeface="Arial Narrow" pitchFamily="34" charset="0"/>
                <a:ea typeface="Arial Unicode MS" pitchFamily="34" charset="-128"/>
                <a:cs typeface="Arial Unicode MS" pitchFamily="34" charset="-128"/>
              </a:rPr>
              <a:t>et al.</a:t>
            </a:r>
            <a:r>
              <a:rPr lang="en-US" dirty="0" smtClean="0">
                <a:latin typeface="Arial Narrow" pitchFamily="34" charset="0"/>
                <a:ea typeface="Arial Unicode MS" pitchFamily="34" charset="-128"/>
                <a:cs typeface="Arial Unicode MS" pitchFamily="34" charset="-128"/>
              </a:rPr>
              <a:t> </a:t>
            </a:r>
            <a:r>
              <a:rPr lang="sr-Latn-RS" dirty="0">
                <a:latin typeface="Arial Narrow" pitchFamily="34" charset="0"/>
                <a:ea typeface="Arial Unicode MS" pitchFamily="34" charset="-128"/>
                <a:cs typeface="Arial Unicode MS" pitchFamily="34" charset="-128"/>
              </a:rPr>
              <a:t>(</a:t>
            </a:r>
            <a:r>
              <a:rPr lang="en-US" dirty="0" smtClean="0">
                <a:latin typeface="Arial Narrow" pitchFamily="34" charset="0"/>
                <a:ea typeface="Arial Unicode MS" pitchFamily="34" charset="-128"/>
                <a:cs typeface="Arial Unicode MS" pitchFamily="34" charset="-128"/>
              </a:rPr>
              <a:t>2007</a:t>
            </a:r>
            <a:r>
              <a:rPr lang="sr-Latn-RS" dirty="0" smtClean="0">
                <a:latin typeface="Arial Narrow" pitchFamily="34" charset="0"/>
                <a:ea typeface="Arial Unicode MS" pitchFamily="34" charset="-128"/>
                <a:cs typeface="Arial Unicode MS" pitchFamily="34" charset="-128"/>
              </a:rPr>
              <a:t>)</a:t>
            </a:r>
            <a:r>
              <a:rPr lang="en-US" dirty="0" smtClean="0">
                <a:latin typeface="Arial Narrow" pitchFamily="34" charset="0"/>
                <a:ea typeface="Arial Unicode MS" pitchFamily="34" charset="-128"/>
                <a:cs typeface="Arial Unicode MS" pitchFamily="34" charset="-128"/>
              </a:rPr>
              <a:t> </a:t>
            </a:r>
            <a:r>
              <a:rPr lang="en-US" dirty="0">
                <a:latin typeface="Arial Narrow" pitchFamily="34" charset="0"/>
                <a:ea typeface="Arial Unicode MS" pitchFamily="34" charset="-128"/>
                <a:cs typeface="Arial Unicode MS" pitchFamily="34" charset="-128"/>
              </a:rPr>
              <a:t>Anal. </a:t>
            </a:r>
            <a:r>
              <a:rPr lang="en-US" dirty="0" err="1">
                <a:latin typeface="Arial Narrow" pitchFamily="34" charset="0"/>
                <a:ea typeface="Arial Unicode MS" pitchFamily="34" charset="-128"/>
                <a:cs typeface="Arial Unicode MS" pitchFamily="34" charset="-128"/>
              </a:rPr>
              <a:t>Bioanal</a:t>
            </a:r>
            <a:r>
              <a:rPr lang="en-US" dirty="0">
                <a:latin typeface="Arial Narrow" pitchFamily="34" charset="0"/>
                <a:ea typeface="Arial Unicode MS" pitchFamily="34" charset="-128"/>
                <a:cs typeface="Arial Unicode MS" pitchFamily="34" charset="-128"/>
              </a:rPr>
              <a:t>. Chem. 389 (6), 1715–1754. </a:t>
            </a:r>
            <a:r>
              <a:rPr lang="sr-Latn-RS" dirty="0" smtClean="0">
                <a:latin typeface="Arial Narrow" pitchFamily="34" charset="0"/>
                <a:ea typeface="Arial Unicode MS" pitchFamily="34" charset="-128"/>
                <a:cs typeface="Arial Unicode MS" pitchFamily="34" charset="-128"/>
              </a:rPr>
              <a:t>: </a:t>
            </a:r>
            <a:r>
              <a:rPr lang="sr-Cyrl-RS" dirty="0" smtClean="0">
                <a:latin typeface="Arial Narrow" pitchFamily="34" charset="0"/>
                <a:ea typeface="Arial Unicode MS" pitchFamily="34" charset="-128"/>
                <a:cs typeface="Arial Unicode MS" pitchFamily="34" charset="-128"/>
              </a:rPr>
              <a:t>анализа </a:t>
            </a:r>
            <a:r>
              <a:rPr lang="sr-Cyrl-RS" b="1" dirty="0" smtClean="0">
                <a:solidFill>
                  <a:srgbClr val="FF0000"/>
                </a:solidFill>
                <a:latin typeface="Arial Narrow" pitchFamily="34" charset="0"/>
                <a:ea typeface="Arial Unicode MS" pitchFamily="34" charset="-128"/>
                <a:cs typeface="Arial Unicode MS" pitchFamily="34" charset="-128"/>
              </a:rPr>
              <a:t>341</a:t>
            </a:r>
            <a:r>
              <a:rPr lang="sr-Cyrl-RS" dirty="0" smtClean="0">
                <a:latin typeface="Arial Narrow" pitchFamily="34" charset="0"/>
                <a:ea typeface="Arial Unicode MS" pitchFamily="34" charset="-128"/>
                <a:cs typeface="Arial Unicode MS" pitchFamily="34" charset="-128"/>
              </a:rPr>
              <a:t> остатка пестицида.</a:t>
            </a:r>
          </a:p>
          <a:p>
            <a:r>
              <a:rPr lang="en-US" dirty="0" err="1">
                <a:latin typeface="Arial Narrow" pitchFamily="34" charset="0"/>
              </a:rPr>
              <a:t>Guo</a:t>
            </a:r>
            <a:r>
              <a:rPr lang="en-US" dirty="0">
                <a:latin typeface="Arial Narrow" pitchFamily="34" charset="0"/>
              </a:rPr>
              <a:t>-Fang </a:t>
            </a:r>
            <a:r>
              <a:rPr lang="en-US" dirty="0" smtClean="0">
                <a:latin typeface="Arial Narrow" pitchFamily="34" charset="0"/>
              </a:rPr>
              <a:t>Pang</a:t>
            </a:r>
            <a:r>
              <a:rPr lang="sr-Latn-RS" dirty="0" smtClean="0">
                <a:latin typeface="Arial Narrow" pitchFamily="34" charset="0"/>
              </a:rPr>
              <a:t> et al.</a:t>
            </a:r>
            <a:r>
              <a:rPr lang="sr-Latn-RS" dirty="0">
                <a:latin typeface="Arial Narrow" pitchFamily="34" charset="0"/>
              </a:rPr>
              <a:t> (2018)</a:t>
            </a:r>
            <a:r>
              <a:rPr lang="sr-Latn-RS" dirty="0" smtClean="0">
                <a:latin typeface="Arial Narrow" pitchFamily="34" charset="0"/>
              </a:rPr>
              <a:t> </a:t>
            </a:r>
            <a:r>
              <a:rPr lang="en-US" dirty="0">
                <a:latin typeface="Arial Narrow" pitchFamily="34" charset="0"/>
              </a:rPr>
              <a:t>Analysis of Pesticide in </a:t>
            </a:r>
            <a:r>
              <a:rPr lang="en-US" dirty="0" smtClean="0">
                <a:latin typeface="Arial Narrow" pitchFamily="34" charset="0"/>
              </a:rPr>
              <a:t>Tea</a:t>
            </a:r>
            <a:r>
              <a:rPr lang="sr-Latn-RS" dirty="0" smtClean="0">
                <a:latin typeface="Arial Narrow" pitchFamily="34" charset="0"/>
              </a:rPr>
              <a:t> : </a:t>
            </a:r>
            <a:r>
              <a:rPr lang="sr-Cyrl-RS" b="1" dirty="0" smtClean="0">
                <a:solidFill>
                  <a:srgbClr val="FF0000"/>
                </a:solidFill>
                <a:latin typeface="Arial Narrow" pitchFamily="34" charset="0"/>
                <a:ea typeface="Arial Unicode MS" pitchFamily="34" charset="-128"/>
                <a:cs typeface="Arial Unicode MS" pitchFamily="34" charset="-128"/>
              </a:rPr>
              <a:t>490</a:t>
            </a:r>
            <a:r>
              <a:rPr lang="sr-Cyrl-RS" dirty="0" smtClean="0">
                <a:latin typeface="Arial Narrow" pitchFamily="34" charset="0"/>
                <a:ea typeface="Arial Unicode MS" pitchFamily="34" charset="-128"/>
                <a:cs typeface="Arial Unicode MS" pitchFamily="34" charset="-128"/>
              </a:rPr>
              <a:t> остатака пестицида са </a:t>
            </a:r>
            <a:r>
              <a:rPr lang="sr-Latn-RS" dirty="0" smtClean="0">
                <a:latin typeface="Arial Narrow" pitchFamily="34" charset="0"/>
                <a:ea typeface="Arial Unicode MS" pitchFamily="34" charset="-128"/>
                <a:cs typeface="Arial Unicode MS" pitchFamily="34" charset="-128"/>
              </a:rPr>
              <a:t>GC-MS</a:t>
            </a:r>
            <a:endParaRPr lang="x-none" dirty="0">
              <a:latin typeface="Arial Narrow" pitchFamily="34" charset="0"/>
              <a:ea typeface="Arial Unicode MS" pitchFamily="34" charset="-128"/>
              <a:cs typeface="Arial Unicode MS" pitchFamily="34" charset="-128"/>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 y="1655981"/>
            <a:ext cx="8562975" cy="4894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492951"/>
            <a:ext cx="406400" cy="406400"/>
          </a:xfrm>
          <a:prstGeom prst="rect">
            <a:avLst/>
          </a:prstGeom>
        </p:spPr>
      </p:pic>
    </p:spTree>
    <p:extLst>
      <p:ext uri="{BB962C8B-B14F-4D97-AF65-F5344CB8AC3E}">
        <p14:creationId xmlns:p14="http://schemas.microsoft.com/office/powerpoint/2010/main" val="23665348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48"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A8A02D-BAAA-483E-AFC7-0368F68D9E25}" type="slidenum">
              <a:rPr lang="en-US" smtClean="0"/>
              <a:pPr/>
              <a:t>38</a:t>
            </a:fld>
            <a:endParaRPr lang="en-US"/>
          </a:p>
        </p:txBody>
      </p:sp>
      <p:sp>
        <p:nvSpPr>
          <p:cNvPr id="5" name="Title 1"/>
          <p:cNvSpPr txBox="1">
            <a:spLocks/>
          </p:cNvSpPr>
          <p:nvPr/>
        </p:nvSpPr>
        <p:spPr>
          <a:xfrm>
            <a:off x="304800" y="0"/>
            <a:ext cx="8229600" cy="551688"/>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x-none" sz="3200" smtClean="0">
                <a:solidFill>
                  <a:schemeClr val="tx1"/>
                </a:solidFill>
                <a:latin typeface="Arial" panose="020B0604020202020204" pitchFamily="34" charset="0"/>
                <a:ea typeface="Arial Unicode MS" pitchFamily="34" charset="-128"/>
                <a:cs typeface="Arial" panose="020B0604020202020204" pitchFamily="34" charset="0"/>
              </a:rPr>
              <a:t>Примена ГХ</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6" name="TextBox 5"/>
          <p:cNvSpPr txBox="1"/>
          <p:nvPr/>
        </p:nvSpPr>
        <p:spPr>
          <a:xfrm>
            <a:off x="228600" y="609600"/>
            <a:ext cx="46482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Анализа пестицида</a:t>
            </a:r>
          </a:p>
        </p:txBody>
      </p:sp>
      <p:sp>
        <p:nvSpPr>
          <p:cNvPr id="7" name="TextBox 6"/>
          <p:cNvSpPr txBox="1"/>
          <p:nvPr/>
        </p:nvSpPr>
        <p:spPr>
          <a:xfrm>
            <a:off x="152400" y="990600"/>
            <a:ext cx="8763000" cy="1754326"/>
          </a:xfrm>
          <a:prstGeom prst="rect">
            <a:avLst/>
          </a:prstGeom>
          <a:noFill/>
        </p:spPr>
        <p:txBody>
          <a:bodyPr wrap="square" rtlCol="0">
            <a:spAutoFit/>
          </a:bodyPr>
          <a:lstStyle/>
          <a:p>
            <a:r>
              <a:rPr lang="en-US" dirty="0" err="1" smtClean="0">
                <a:latin typeface="Arial" panose="020B0604020202020204" pitchFamily="34" charset="0"/>
                <a:ea typeface="Arial Unicode MS" pitchFamily="34" charset="-128"/>
                <a:cs typeface="Arial" panose="020B0604020202020204" pitchFamily="34" charset="0"/>
              </a:rPr>
              <a:t>Guo</a:t>
            </a:r>
            <a:r>
              <a:rPr lang="en-US" dirty="0" smtClean="0">
                <a:latin typeface="Arial" panose="020B0604020202020204" pitchFamily="34" charset="0"/>
                <a:ea typeface="Arial Unicode MS" pitchFamily="34" charset="-128"/>
                <a:cs typeface="Arial" panose="020B0604020202020204" pitchFamily="34" charset="0"/>
              </a:rPr>
              <a:t>-Fang Pang</a:t>
            </a:r>
            <a:r>
              <a:rPr lang="sr-Latn-RS" dirty="0" smtClean="0">
                <a:latin typeface="Arial" panose="020B0604020202020204" pitchFamily="34" charset="0"/>
                <a:ea typeface="Arial Unicode MS" pitchFamily="34" charset="-128"/>
                <a:cs typeface="Arial" panose="020B0604020202020204" pitchFamily="34" charset="0"/>
              </a:rPr>
              <a:t> et al.</a:t>
            </a:r>
            <a:r>
              <a:rPr lang="sr-Latn-RS" dirty="0">
                <a:latin typeface="Arial" panose="020B0604020202020204" pitchFamily="34" charset="0"/>
                <a:ea typeface="Arial Unicode MS" pitchFamily="34" charset="-128"/>
                <a:cs typeface="Arial" panose="020B0604020202020204" pitchFamily="34" charset="0"/>
              </a:rPr>
              <a:t> (2018)</a:t>
            </a:r>
            <a:r>
              <a:rPr lang="sr-Latn-RS" dirty="0" smtClean="0">
                <a:latin typeface="Arial" panose="020B0604020202020204" pitchFamily="34" charset="0"/>
                <a:ea typeface="Arial Unicode MS" pitchFamily="34" charset="-128"/>
                <a:cs typeface="Arial" panose="020B0604020202020204" pitchFamily="34" charset="0"/>
              </a:rPr>
              <a:t> </a:t>
            </a:r>
            <a:r>
              <a:rPr lang="en-US" dirty="0">
                <a:latin typeface="Arial" panose="020B0604020202020204" pitchFamily="34" charset="0"/>
                <a:ea typeface="Arial Unicode MS" pitchFamily="34" charset="-128"/>
                <a:cs typeface="Arial" panose="020B0604020202020204" pitchFamily="34" charset="0"/>
              </a:rPr>
              <a:t>Analysis of Pesticide in </a:t>
            </a:r>
            <a:r>
              <a:rPr lang="en-US" dirty="0" smtClean="0">
                <a:latin typeface="Arial" panose="020B0604020202020204" pitchFamily="34" charset="0"/>
                <a:ea typeface="Arial Unicode MS" pitchFamily="34" charset="-128"/>
                <a:cs typeface="Arial" panose="020B0604020202020204" pitchFamily="34" charset="0"/>
              </a:rPr>
              <a:t>Tea</a:t>
            </a:r>
            <a:r>
              <a:rPr lang="sr-Latn-RS" dirty="0" smtClean="0">
                <a:latin typeface="Arial" panose="020B0604020202020204" pitchFamily="34" charset="0"/>
                <a:ea typeface="Arial Unicode MS" pitchFamily="34" charset="-128"/>
                <a:cs typeface="Arial" panose="020B0604020202020204" pitchFamily="34" charset="0"/>
              </a:rPr>
              <a:t> : </a:t>
            </a:r>
            <a:r>
              <a:rPr lang="sr-Cyrl-RS" b="1" dirty="0" smtClean="0">
                <a:solidFill>
                  <a:srgbClr val="FF0000"/>
                </a:solidFill>
                <a:latin typeface="Arial" panose="020B0604020202020204" pitchFamily="34" charset="0"/>
                <a:ea typeface="Arial Unicode MS" pitchFamily="34" charset="-128"/>
                <a:cs typeface="Arial" panose="020B0604020202020204" pitchFamily="34" charset="0"/>
              </a:rPr>
              <a:t>490</a:t>
            </a:r>
            <a:r>
              <a:rPr lang="sr-Cyrl-RS" dirty="0" smtClean="0">
                <a:latin typeface="Arial" panose="020B0604020202020204" pitchFamily="34" charset="0"/>
                <a:ea typeface="Arial Unicode MS" pitchFamily="34" charset="-128"/>
                <a:cs typeface="Arial" panose="020B0604020202020204" pitchFamily="34" charset="0"/>
              </a:rPr>
              <a:t> остатака пестицида са </a:t>
            </a:r>
            <a:r>
              <a:rPr lang="sr-Latn-RS" dirty="0" smtClean="0">
                <a:latin typeface="Arial" panose="020B0604020202020204" pitchFamily="34" charset="0"/>
                <a:ea typeface="Arial Unicode MS" pitchFamily="34" charset="-128"/>
                <a:cs typeface="Arial" panose="020B0604020202020204" pitchFamily="34" charset="0"/>
              </a:rPr>
              <a:t>GC-MS.</a:t>
            </a:r>
            <a:endParaRPr lang="sr-Cyrl-RS" dirty="0" smtClean="0">
              <a:latin typeface="Arial" panose="020B0604020202020204" pitchFamily="34" charset="0"/>
              <a:ea typeface="Arial Unicode MS" pitchFamily="34" charset="-128"/>
              <a:cs typeface="Arial" panose="020B0604020202020204" pitchFamily="34" charset="0"/>
            </a:endParaRPr>
          </a:p>
          <a:p>
            <a:endParaRPr lang="sr-Cyrl-RS" dirty="0">
              <a:latin typeface="Arial" panose="020B0604020202020204" pitchFamily="34" charset="0"/>
              <a:ea typeface="Arial Unicode MS" pitchFamily="34" charset="-128"/>
              <a:cs typeface="Arial" panose="020B0604020202020204" pitchFamily="34" charset="0"/>
            </a:endParaRPr>
          </a:p>
          <a:p>
            <a:r>
              <a:rPr lang="sr-Cyrl-RS" dirty="0" smtClean="0">
                <a:latin typeface="Arial" panose="020B0604020202020204" pitchFamily="34" charset="0"/>
                <a:ea typeface="Arial Unicode MS" pitchFamily="34" charset="-128"/>
                <a:cs typeface="Arial" panose="020B0604020202020204" pitchFamily="34" charset="0"/>
              </a:rPr>
              <a:t>За сваки пестицид предложена су два карактеристична јона</a:t>
            </a:r>
            <a:r>
              <a:rPr lang="sr-Latn-RS" dirty="0" smtClean="0">
                <a:latin typeface="Arial" panose="020B0604020202020204" pitchFamily="34" charset="0"/>
                <a:ea typeface="Arial Unicode MS" pitchFamily="34" charset="-128"/>
                <a:cs typeface="Arial" panose="020B0604020202020204" pitchFamily="34" charset="0"/>
              </a:rPr>
              <a:t> (</a:t>
            </a:r>
            <a:r>
              <a:rPr lang="en-US" dirty="0" smtClean="0">
                <a:latin typeface="Arial" panose="020B0604020202020204" pitchFamily="34" charset="0"/>
                <a:ea typeface="Arial Unicode MS" pitchFamily="34" charset="-128"/>
                <a:cs typeface="Arial" panose="020B0604020202020204" pitchFamily="34" charset="0"/>
              </a:rPr>
              <a:t>m/z</a:t>
            </a:r>
            <a:r>
              <a:rPr lang="sr-Latn-RS" dirty="0" smtClean="0">
                <a:latin typeface="Arial" panose="020B0604020202020204" pitchFamily="34" charset="0"/>
                <a:ea typeface="Arial Unicode MS" pitchFamily="34" charset="-128"/>
                <a:cs typeface="Arial" panose="020B0604020202020204" pitchFamily="34" charset="0"/>
              </a:rPr>
              <a:t>)</a:t>
            </a:r>
            <a:r>
              <a:rPr lang="sr-Cyrl-RS" dirty="0" smtClean="0">
                <a:latin typeface="Arial" panose="020B0604020202020204" pitchFamily="34" charset="0"/>
                <a:ea typeface="Arial Unicode MS" pitchFamily="34" charset="-128"/>
                <a:cs typeface="Arial" panose="020B0604020202020204" pitchFamily="34" charset="0"/>
              </a:rPr>
              <a:t> за квалификацију и један за квантификацију. Коришћен је хептахлор епоксид као унутрашњи стандард за све аналите. </a:t>
            </a:r>
            <a:endParaRPr lang="x-none" dirty="0">
              <a:latin typeface="Arial" panose="020B0604020202020204" pitchFamily="34" charset="0"/>
              <a:ea typeface="Arial Unicode MS" pitchFamily="34" charset="-128"/>
              <a:cs typeface="Arial" panose="020B0604020202020204" pitchFamily="34" charset="0"/>
            </a:endParaRPr>
          </a:p>
        </p:txBody>
      </p:sp>
      <p:grpSp>
        <p:nvGrpSpPr>
          <p:cNvPr id="8" name="Group 7"/>
          <p:cNvGrpSpPr/>
          <p:nvPr/>
        </p:nvGrpSpPr>
        <p:grpSpPr>
          <a:xfrm>
            <a:off x="2362200" y="2895600"/>
            <a:ext cx="4495800" cy="2816117"/>
            <a:chOff x="2362200" y="2895600"/>
            <a:chExt cx="4495800" cy="2816117"/>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563"/>
            <a:stretch/>
          </p:blipFill>
          <p:spPr bwMode="auto">
            <a:xfrm>
              <a:off x="2438400" y="2895600"/>
              <a:ext cx="4419600" cy="2816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362200" y="3697069"/>
              <a:ext cx="1438275" cy="646331"/>
            </a:xfrm>
            <a:prstGeom prst="rect">
              <a:avLst/>
            </a:prstGeom>
            <a:noFill/>
          </p:spPr>
          <p:txBody>
            <a:bodyPr wrap="square" rtlCol="0">
              <a:spAutoFit/>
            </a:bodyPr>
            <a:lstStyle/>
            <a:p>
              <a:pPr algn="ctr"/>
              <a:r>
                <a:rPr lang="sr-Cyrl-RS" i="1" dirty="0" smtClean="0">
                  <a:solidFill>
                    <a:srgbClr val="FF0000"/>
                  </a:solidFill>
                  <a:latin typeface="Arial Narrow" pitchFamily="34" charset="0"/>
                  <a:ea typeface="Arial Unicode MS" pitchFamily="34" charset="-128"/>
                  <a:cs typeface="Arial Unicode MS" pitchFamily="34" charset="-128"/>
                </a:rPr>
                <a:t>Аналитички</a:t>
              </a:r>
            </a:p>
            <a:p>
              <a:pPr algn="ctr"/>
              <a:r>
                <a:rPr lang="sr-Cyrl-RS" i="1" dirty="0" smtClean="0">
                  <a:solidFill>
                    <a:srgbClr val="FF0000"/>
                  </a:solidFill>
                  <a:latin typeface="Arial Narrow" pitchFamily="34" charset="0"/>
                  <a:ea typeface="Arial Unicode MS" pitchFamily="34" charset="-128"/>
                  <a:cs typeface="Arial Unicode MS" pitchFamily="34" charset="-128"/>
                </a:rPr>
                <a:t>принос</a:t>
              </a:r>
              <a:endParaRPr lang="x-none" i="1" dirty="0">
                <a:solidFill>
                  <a:srgbClr val="FF0000"/>
                </a:solidFill>
                <a:latin typeface="Arial Narrow" pitchFamily="34" charset="0"/>
                <a:ea typeface="Arial Unicode MS" pitchFamily="34" charset="-128"/>
                <a:cs typeface="Arial Unicode MS" pitchFamily="34" charset="-128"/>
              </a:endParaRPr>
            </a:p>
          </p:txBody>
        </p:sp>
      </p:grpSp>
    </p:spTree>
    <p:extLst>
      <p:ext uri="{BB962C8B-B14F-4D97-AF65-F5344CB8AC3E}">
        <p14:creationId xmlns:p14="http://schemas.microsoft.com/office/powerpoint/2010/main" val="23735580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04800" y="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Примена ГХ</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39</a:t>
            </a:fld>
            <a:endParaRPr lang="en-US" dirty="0"/>
          </a:p>
        </p:txBody>
      </p:sp>
      <p:sp>
        <p:nvSpPr>
          <p:cNvPr id="3074" name="AutoShape 2"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228600" y="609600"/>
            <a:ext cx="57912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Анализа полихлорованих бифенила</a:t>
            </a:r>
            <a:r>
              <a:rPr lang="en-US" sz="2000" dirty="0" smtClean="0">
                <a:latin typeface="Arial" panose="020B0604020202020204" pitchFamily="34" charset="0"/>
                <a:ea typeface="Arial Unicode MS" pitchFamily="34" charset="-128"/>
                <a:cs typeface="Arial" panose="020B0604020202020204" pitchFamily="34" charset="0"/>
              </a:rPr>
              <a:t> (</a:t>
            </a:r>
            <a:r>
              <a:rPr lang="en-US" sz="2000" i="1" dirty="0" smtClean="0">
                <a:latin typeface="Arial" panose="020B0604020202020204" pitchFamily="34" charset="0"/>
                <a:ea typeface="Arial Unicode MS" pitchFamily="34" charset="-128"/>
                <a:cs typeface="Arial" panose="020B0604020202020204" pitchFamily="34" charset="0"/>
              </a:rPr>
              <a:t>PCB</a:t>
            </a:r>
            <a:r>
              <a:rPr lang="x-none" sz="2000" i="1" dirty="0" smtClean="0">
                <a:latin typeface="Arial" panose="020B0604020202020204" pitchFamily="34" charset="0"/>
                <a:ea typeface="Arial Unicode MS" pitchFamily="34" charset="-128"/>
                <a:cs typeface="Arial" panose="020B0604020202020204" pitchFamily="34" charset="0"/>
              </a:rPr>
              <a:t> </a:t>
            </a:r>
            <a:r>
              <a:rPr lang="en-US" sz="2000" dirty="0" smtClean="0">
                <a:latin typeface="Arial" panose="020B0604020202020204" pitchFamily="34" charset="0"/>
                <a:ea typeface="Arial Unicode MS" pitchFamily="34" charset="-128"/>
                <a:cs typeface="Arial" panose="020B0604020202020204" pitchFamily="34" charset="0"/>
              </a:rPr>
              <a:t>)</a:t>
            </a:r>
            <a:endParaRPr lang="x-none" sz="2000" dirty="0" smtClean="0">
              <a:latin typeface="Arial" panose="020B0604020202020204" pitchFamily="34" charset="0"/>
              <a:ea typeface="Arial Unicode MS" pitchFamily="34" charset="-128"/>
              <a:cs typeface="Arial" panose="020B0604020202020204" pitchFamily="34" charset="0"/>
            </a:endParaRPr>
          </a:p>
        </p:txBody>
      </p:sp>
      <p:pic>
        <p:nvPicPr>
          <p:cNvPr id="10" name="Picture 9" descr="PCB.jpg"/>
          <p:cNvPicPr>
            <a:picLocks noChangeAspect="1"/>
          </p:cNvPicPr>
          <p:nvPr/>
        </p:nvPicPr>
        <p:blipFill>
          <a:blip r:embed="rId5" cstate="print"/>
          <a:stretch>
            <a:fillRect/>
          </a:stretch>
        </p:blipFill>
        <p:spPr>
          <a:xfrm>
            <a:off x="6172200" y="152400"/>
            <a:ext cx="2743200" cy="871897"/>
          </a:xfrm>
          <a:prstGeom prst="rect">
            <a:avLst/>
          </a:prstGeom>
        </p:spPr>
      </p:pic>
      <p:sp>
        <p:nvSpPr>
          <p:cNvPr id="12" name="TextBox 11"/>
          <p:cNvSpPr txBox="1"/>
          <p:nvPr/>
        </p:nvSpPr>
        <p:spPr>
          <a:xfrm>
            <a:off x="228600" y="1066800"/>
            <a:ext cx="8382000" cy="923330"/>
          </a:xfrm>
          <a:prstGeom prst="rect">
            <a:avLst/>
          </a:prstGeom>
          <a:noFill/>
        </p:spPr>
        <p:txBody>
          <a:bodyPr wrap="square" rtlCol="0">
            <a:spAutoFit/>
          </a:bodyPr>
          <a:lstStyle/>
          <a:p>
            <a:r>
              <a:rPr lang="x-none" dirty="0" smtClean="0">
                <a:latin typeface="Arial" panose="020B0604020202020204" pitchFamily="34" charset="0"/>
                <a:ea typeface="Arial Unicode MS" pitchFamily="34" charset="-128"/>
                <a:cs typeface="Arial" panose="020B0604020202020204" pitchFamily="34" charset="0"/>
              </a:rPr>
              <a:t>Хлоровани деривати бифенила коришћени су до </a:t>
            </a:r>
            <a:r>
              <a:rPr lang="en-US" dirty="0" smtClean="0">
                <a:latin typeface="Arial" panose="020B0604020202020204" pitchFamily="34" charset="0"/>
                <a:ea typeface="Arial Unicode MS" pitchFamily="34" charset="-128"/>
                <a:cs typeface="Arial" panose="020B0604020202020204" pitchFamily="34" charset="0"/>
              </a:rPr>
              <a:t>’60</a:t>
            </a:r>
            <a:r>
              <a:rPr lang="x-none" dirty="0" smtClean="0">
                <a:latin typeface="Arial" panose="020B0604020202020204" pitchFamily="34" charset="0"/>
                <a:ea typeface="Arial Unicode MS" pitchFamily="34" charset="-128"/>
                <a:cs typeface="Arial" panose="020B0604020202020204" pitchFamily="34" charset="0"/>
              </a:rPr>
              <a:t>-тих</a:t>
            </a:r>
            <a:r>
              <a:rPr lang="en-US" dirty="0" smtClean="0">
                <a:latin typeface="Arial" panose="020B0604020202020204" pitchFamily="34" charset="0"/>
                <a:ea typeface="Arial Unicode MS" pitchFamily="34" charset="-128"/>
                <a:cs typeface="Arial" panose="020B0604020202020204" pitchFamily="34" charset="0"/>
              </a:rPr>
              <a:t> </a:t>
            </a:r>
            <a:r>
              <a:rPr lang="x-none" dirty="0" smtClean="0">
                <a:latin typeface="Arial" panose="020B0604020202020204" pitchFamily="34" charset="0"/>
                <a:ea typeface="Arial Unicode MS" pitchFamily="34" charset="-128"/>
                <a:cs typeface="Arial" panose="020B0604020202020204" pitchFamily="34" charset="0"/>
              </a:rPr>
              <a:t>као изолатори и расхладне течности у трансформаторима. Липосолубилни су и биоакумулирају се (нпр. у рибама). Високо токсични су и данас забрањени.</a:t>
            </a:r>
          </a:p>
        </p:txBody>
      </p:sp>
      <p:pic>
        <p:nvPicPr>
          <p:cNvPr id="13" name="Picture 12" descr="PBC2.gif"/>
          <p:cNvPicPr>
            <a:picLocks noChangeAspect="1"/>
          </p:cNvPicPr>
          <p:nvPr/>
        </p:nvPicPr>
        <p:blipFill>
          <a:blip r:embed="rId6"/>
          <a:stretch>
            <a:fillRect/>
          </a:stretch>
        </p:blipFill>
        <p:spPr>
          <a:xfrm>
            <a:off x="304800" y="1981201"/>
            <a:ext cx="7467600" cy="3848686"/>
          </a:xfrm>
          <a:prstGeom prst="rect">
            <a:avLst/>
          </a:prstGeom>
        </p:spPr>
      </p:pic>
      <p:sp>
        <p:nvSpPr>
          <p:cNvPr id="14" name="TextBox 13"/>
          <p:cNvSpPr txBox="1"/>
          <p:nvPr/>
        </p:nvSpPr>
        <p:spPr>
          <a:xfrm>
            <a:off x="152400" y="5715000"/>
            <a:ext cx="8382000" cy="923330"/>
          </a:xfrm>
          <a:prstGeom prst="rect">
            <a:avLst/>
          </a:prstGeom>
          <a:noFill/>
        </p:spPr>
        <p:txBody>
          <a:bodyPr wrap="square" rtlCol="0">
            <a:spAutoFit/>
          </a:bodyPr>
          <a:lstStyle/>
          <a:p>
            <a:r>
              <a:rPr lang="x-none" b="1" dirty="0" smtClean="0"/>
              <a:t>колона</a:t>
            </a:r>
            <a:r>
              <a:rPr lang="en-US" b="1" dirty="0" smtClean="0"/>
              <a:t>:</a:t>
            </a:r>
            <a:r>
              <a:rPr lang="en-US" dirty="0" smtClean="0"/>
              <a:t> SLB-5ms, 20 m × 0.18 mm I.D., 0.18 µm;</a:t>
            </a:r>
            <a:r>
              <a:rPr lang="en-US" b="1" dirty="0" smtClean="0"/>
              <a:t> </a:t>
            </a:r>
            <a:r>
              <a:rPr lang="x-none" b="1" dirty="0" smtClean="0"/>
              <a:t>пећ</a:t>
            </a:r>
            <a:r>
              <a:rPr lang="en-US" b="1" dirty="0" smtClean="0"/>
              <a:t>:</a:t>
            </a:r>
            <a:r>
              <a:rPr lang="en-US" dirty="0" smtClean="0"/>
              <a:t> 75 °C (1 min), 12 °C/min </a:t>
            </a:r>
            <a:r>
              <a:rPr lang="x-none" dirty="0" smtClean="0"/>
              <a:t>до </a:t>
            </a:r>
            <a:r>
              <a:rPr lang="en-US" dirty="0" smtClean="0"/>
              <a:t>340 °C (20 min);</a:t>
            </a:r>
            <a:r>
              <a:rPr lang="x-none" dirty="0" smtClean="0"/>
              <a:t> </a:t>
            </a:r>
            <a:r>
              <a:rPr lang="x-none" b="1" dirty="0" smtClean="0"/>
              <a:t>инј. темп</a:t>
            </a:r>
            <a:r>
              <a:rPr lang="en-US" b="1" dirty="0" smtClean="0"/>
              <a:t>.:</a:t>
            </a:r>
            <a:r>
              <a:rPr lang="en-US" dirty="0" smtClean="0"/>
              <a:t> 250 °C;</a:t>
            </a:r>
            <a:r>
              <a:rPr lang="en-US" b="1" dirty="0" smtClean="0"/>
              <a:t> </a:t>
            </a:r>
            <a:r>
              <a:rPr lang="x-none" b="1" dirty="0" smtClean="0"/>
              <a:t>детектор</a:t>
            </a:r>
            <a:r>
              <a:rPr lang="en-US" b="1" dirty="0" smtClean="0"/>
              <a:t>:</a:t>
            </a:r>
            <a:r>
              <a:rPr lang="en-US" dirty="0" smtClean="0"/>
              <a:t> ECD, 340 °C; </a:t>
            </a:r>
            <a:r>
              <a:rPr lang="x-none" b="1" dirty="0" smtClean="0"/>
              <a:t>носећи гас</a:t>
            </a:r>
            <a:r>
              <a:rPr lang="en-US" b="1" dirty="0" smtClean="0"/>
              <a:t>:</a:t>
            </a:r>
            <a:r>
              <a:rPr lang="en-US" dirty="0" smtClean="0"/>
              <a:t> </a:t>
            </a:r>
            <a:r>
              <a:rPr lang="x-none" dirty="0" smtClean="0"/>
              <a:t>водоник</a:t>
            </a:r>
            <a:r>
              <a:rPr lang="en-US" dirty="0" smtClean="0"/>
              <a:t>, 1.2 </a:t>
            </a:r>
            <a:r>
              <a:rPr lang="en-US" dirty="0" err="1" smtClean="0"/>
              <a:t>mL</a:t>
            </a:r>
            <a:r>
              <a:rPr lang="en-US" dirty="0" smtClean="0"/>
              <a:t>/min;</a:t>
            </a:r>
            <a:r>
              <a:rPr lang="en-US" b="1" dirty="0" smtClean="0"/>
              <a:t> </a:t>
            </a:r>
            <a:r>
              <a:rPr lang="x-none" b="1" dirty="0" smtClean="0"/>
              <a:t>инјекција</a:t>
            </a:r>
            <a:r>
              <a:rPr lang="en-US" b="1" dirty="0" smtClean="0"/>
              <a:t>:</a:t>
            </a:r>
            <a:r>
              <a:rPr lang="en-US" dirty="0" smtClean="0"/>
              <a:t> 1 µL, </a:t>
            </a:r>
            <a:r>
              <a:rPr lang="en-US" dirty="0" err="1" smtClean="0"/>
              <a:t>splitless</a:t>
            </a:r>
            <a:r>
              <a:rPr lang="en-US" dirty="0" smtClean="0"/>
              <a:t> (0.75 min); </a:t>
            </a:r>
            <a:r>
              <a:rPr lang="x-none" b="1" dirty="0" smtClean="0"/>
              <a:t>лајнер</a:t>
            </a:r>
            <a:r>
              <a:rPr lang="en-US" b="1" dirty="0" smtClean="0"/>
              <a:t>:</a:t>
            </a:r>
            <a:r>
              <a:rPr lang="en-US" dirty="0" smtClean="0"/>
              <a:t> 4 mm I.D</a:t>
            </a:r>
            <a:endParaRPr lang="x-none" dirty="0" smtClean="0">
              <a:latin typeface="Arial Unicode MS" pitchFamily="34" charset="-128"/>
              <a:ea typeface="Arial Unicode MS" pitchFamily="34" charset="-128"/>
              <a:cs typeface="Arial Unicode MS" pitchFamily="34" charset="-128"/>
            </a:endParaRPr>
          </a:p>
        </p:txBody>
      </p:sp>
      <p:sp>
        <p:nvSpPr>
          <p:cNvPr id="15" name="Rectangle 14"/>
          <p:cNvSpPr/>
          <p:nvPr/>
        </p:nvSpPr>
        <p:spPr>
          <a:xfrm>
            <a:off x="152400" y="6550223"/>
            <a:ext cx="8229600" cy="307777"/>
          </a:xfrm>
          <a:prstGeom prst="rect">
            <a:avLst/>
          </a:prstGeom>
        </p:spPr>
        <p:txBody>
          <a:bodyPr wrap="square">
            <a:spAutoFit/>
          </a:bodyPr>
          <a:lstStyle/>
          <a:p>
            <a:r>
              <a:rPr lang="x-none" sz="1400" dirty="0" smtClean="0">
                <a:latin typeface="Arial Narrow" pitchFamily="34" charset="0"/>
              </a:rPr>
              <a:t>Преузето из: </a:t>
            </a:r>
            <a:r>
              <a:rPr lang="en-US" sz="1400" dirty="0" smtClean="0">
                <a:latin typeface="Arial Narrow" pitchFamily="34" charset="0"/>
              </a:rPr>
              <a:t>Kathy </a:t>
            </a:r>
            <a:r>
              <a:rPr lang="en-US" sz="1400" dirty="0" err="1" smtClean="0">
                <a:latin typeface="Arial Narrow" pitchFamily="34" charset="0"/>
              </a:rPr>
              <a:t>Stenerson</a:t>
            </a:r>
            <a:r>
              <a:rPr lang="en-US" sz="1400" dirty="0" smtClean="0">
                <a:latin typeface="Arial Narrow" pitchFamily="34" charset="0"/>
              </a:rPr>
              <a:t>, Caitlin Brown, </a:t>
            </a:r>
            <a:r>
              <a:rPr lang="en-US" sz="1400" i="1" dirty="0" smtClean="0">
                <a:latin typeface="Arial Narrow" pitchFamily="34" charset="0"/>
              </a:rPr>
              <a:t>Reporter US Volume 33.4 (Food &amp; Bev. Suppl.)</a:t>
            </a:r>
            <a:endParaRPr lang="en-US" sz="1400" dirty="0">
              <a:latin typeface="Arial Narrow"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2277132"/>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53340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Шта је гасна хроматографија (ГХ)</a:t>
            </a:r>
            <a:r>
              <a:rPr lang="en-US" sz="3200" dirty="0" smtClean="0">
                <a:solidFill>
                  <a:schemeClr val="tx1"/>
                </a:solidFill>
                <a:latin typeface="Arial" panose="020B0604020202020204" pitchFamily="34" charset="0"/>
                <a:ea typeface="Arial Unicode MS" pitchFamily="34" charset="-128"/>
                <a:cs typeface="Arial" panose="020B0604020202020204" pitchFamily="34" charset="0"/>
              </a:rPr>
              <a:t>?</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7" name="TextBox 6"/>
          <p:cNvSpPr txBox="1"/>
          <p:nvPr/>
        </p:nvSpPr>
        <p:spPr>
          <a:xfrm>
            <a:off x="457200" y="1371601"/>
            <a:ext cx="8077200" cy="1631216"/>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Врста хроматографије у којој је елуент гас (најчешће He, Ar и N</a:t>
            </a:r>
            <a:r>
              <a:rPr lang="x-none" sz="2000" baseline="-25000" dirty="0" smtClean="0">
                <a:latin typeface="Arial" panose="020B0604020202020204" pitchFamily="34" charset="0"/>
                <a:ea typeface="Arial Unicode MS" pitchFamily="34" charset="-128"/>
                <a:cs typeface="Arial" panose="020B0604020202020204" pitchFamily="34" charset="0"/>
              </a:rPr>
              <a:t>2 </a:t>
            </a:r>
            <a:r>
              <a:rPr lang="x-none" sz="2000" dirty="0" smtClean="0">
                <a:latin typeface="Arial" panose="020B0604020202020204" pitchFamily="34" charset="0"/>
                <a:ea typeface="Arial Unicode MS" pitchFamily="34" charset="-128"/>
                <a:cs typeface="Arial" panose="020B0604020202020204" pitchFamily="34" charset="0"/>
              </a:rPr>
              <a:t>чистоће бар 99,995%</a:t>
            </a:r>
            <a:r>
              <a:rPr lang="en-US" sz="2000" dirty="0" smtClean="0">
                <a:latin typeface="Arial" panose="020B0604020202020204" pitchFamily="34" charset="0"/>
                <a:ea typeface="Arial Unicode MS" pitchFamily="34" charset="-128"/>
                <a:cs typeface="Arial" panose="020B0604020202020204" pitchFamily="34" charset="0"/>
              </a:rPr>
              <a:t> </a:t>
            </a:r>
            <a:r>
              <a:rPr lang="x-none" sz="2000" dirty="0" smtClean="0">
                <a:latin typeface="Arial" panose="020B0604020202020204" pitchFamily="34" charset="0"/>
                <a:ea typeface="Arial Unicode MS" pitchFamily="34" charset="-128"/>
                <a:cs typeface="Arial" panose="020B0604020202020204" pitchFamily="34" charset="0"/>
              </a:rPr>
              <a:t>без присуства воде и кисеоника) а узорак је или гас или течност ниске тачке кључања која се загревањем може превести у гас</a:t>
            </a:r>
            <a:r>
              <a:rPr lang="en-US" sz="2000" dirty="0" smtClean="0">
                <a:latin typeface="Arial" panose="020B0604020202020204" pitchFamily="34" charset="0"/>
                <a:ea typeface="Arial Unicode MS" pitchFamily="34" charset="-128"/>
                <a:cs typeface="Arial" panose="020B0604020202020204" pitchFamily="34" charset="0"/>
              </a:rPr>
              <a:t>, </a:t>
            </a:r>
            <a:r>
              <a:rPr lang="x-none" sz="2000" dirty="0" smtClean="0">
                <a:latin typeface="Arial" panose="020B0604020202020204" pitchFamily="34" charset="0"/>
                <a:ea typeface="Arial Unicode MS" pitchFamily="34" charset="-128"/>
                <a:cs typeface="Arial" panose="020B0604020202020204" pitchFamily="34" charset="0"/>
              </a:rPr>
              <a:t>под условом да не дође до термичког разлагања њених компоненти.</a:t>
            </a:r>
            <a:endParaRPr lang="x-none" sz="2000" dirty="0">
              <a:latin typeface="Arial" panose="020B0604020202020204" pitchFamily="34" charset="0"/>
              <a:ea typeface="Arial Unicode MS" pitchFamily="34" charset="-128"/>
              <a:cs typeface="Arial" panose="020B0604020202020204" pitchFamily="34" charset="0"/>
            </a:endParaRPr>
          </a:p>
        </p:txBody>
      </p:sp>
      <p:sp>
        <p:nvSpPr>
          <p:cNvPr id="9" name="TextBox 8"/>
          <p:cNvSpPr txBox="1"/>
          <p:nvPr/>
        </p:nvSpPr>
        <p:spPr>
          <a:xfrm>
            <a:off x="457200" y="3172361"/>
            <a:ext cx="8077200" cy="1323439"/>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ГХ анализом могу бити обухваћене и термички нестабилне компоненте смеше ако се претходно подвргну хемијској реакцији у току које се преводе у стабилне деривате ниже тачке кључања. Овај поступак зове се дериватизација.</a:t>
            </a:r>
          </a:p>
        </p:txBody>
      </p:sp>
      <p:sp>
        <p:nvSpPr>
          <p:cNvPr id="10" name="TextBox 9"/>
          <p:cNvSpPr txBox="1"/>
          <p:nvPr/>
        </p:nvSpPr>
        <p:spPr>
          <a:xfrm>
            <a:off x="457200" y="4696361"/>
            <a:ext cx="8077200" cy="1323439"/>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Дериватизација треба да је квантитативна, брза и селективна. Најчешће подразумева супституцију функционалних група, а може се обавити и у циљу боље детекције одређеном врстом детектора. </a:t>
            </a:r>
          </a:p>
        </p:txBody>
      </p:sp>
      <p:sp>
        <p:nvSpPr>
          <p:cNvPr id="11" name="Slide Number Placeholder 10"/>
          <p:cNvSpPr>
            <a:spLocks noGrp="1"/>
          </p:cNvSpPr>
          <p:nvPr>
            <p:ph type="sldNum" sz="quarter" idx="12"/>
          </p:nvPr>
        </p:nvSpPr>
        <p:spPr/>
        <p:txBody>
          <a:bodyPr/>
          <a:lstStyle/>
          <a:p>
            <a:fld id="{FCA8A02D-BAAA-483E-AFC7-0368F68D9E25}"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04800" y="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Примена ГХ</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40</a:t>
            </a:fld>
            <a:endParaRPr lang="en-US" dirty="0"/>
          </a:p>
        </p:txBody>
      </p:sp>
      <p:sp>
        <p:nvSpPr>
          <p:cNvPr id="3074" name="AutoShape 2"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228600" y="609600"/>
            <a:ext cx="78486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Анализа масних киселина</a:t>
            </a:r>
            <a:r>
              <a:rPr lang="en-US" sz="2000" dirty="0" smtClean="0">
                <a:latin typeface="Arial" panose="020B0604020202020204" pitchFamily="34" charset="0"/>
                <a:ea typeface="Arial Unicode MS" pitchFamily="34" charset="-128"/>
                <a:cs typeface="Arial" panose="020B0604020202020204" pitchFamily="34" charset="0"/>
              </a:rPr>
              <a:t> (</a:t>
            </a:r>
            <a:r>
              <a:rPr lang="x-none" sz="2000" dirty="0" smtClean="0">
                <a:latin typeface="Arial" panose="020B0604020202020204" pitchFamily="34" charset="0"/>
                <a:ea typeface="Arial Unicode MS" pitchFamily="34" charset="-128"/>
                <a:cs typeface="Arial" panose="020B0604020202020204" pitchFamily="34" charset="0"/>
              </a:rPr>
              <a:t>као метил естара: </a:t>
            </a:r>
            <a:r>
              <a:rPr lang="x-none" sz="2000" i="1" dirty="0" smtClean="0">
                <a:latin typeface="Arial" panose="020B0604020202020204" pitchFamily="34" charset="0"/>
                <a:ea typeface="Arial Unicode MS" pitchFamily="34" charset="-128"/>
                <a:cs typeface="Arial" panose="020B0604020202020204" pitchFamily="34" charset="0"/>
              </a:rPr>
              <a:t>FAME </a:t>
            </a:r>
            <a:r>
              <a:rPr lang="x-none" sz="2000" dirty="0" smtClean="0">
                <a:latin typeface="Arial" panose="020B0604020202020204" pitchFamily="34" charset="0"/>
                <a:ea typeface="Arial Unicode MS" pitchFamily="34" charset="-128"/>
                <a:cs typeface="Arial" panose="020B0604020202020204" pitchFamily="34" charset="0"/>
              </a:rPr>
              <a:t>)</a:t>
            </a:r>
          </a:p>
        </p:txBody>
      </p:sp>
      <p:pic>
        <p:nvPicPr>
          <p:cNvPr id="10" name="Picture 9" descr="fame.jpg"/>
          <p:cNvPicPr>
            <a:picLocks noChangeAspect="1"/>
          </p:cNvPicPr>
          <p:nvPr/>
        </p:nvPicPr>
        <p:blipFill>
          <a:blip r:embed="rId5"/>
          <a:stretch>
            <a:fillRect/>
          </a:stretch>
        </p:blipFill>
        <p:spPr>
          <a:xfrm>
            <a:off x="228599" y="990599"/>
            <a:ext cx="8667015" cy="5562601"/>
          </a:xfrm>
          <a:prstGeom prst="rect">
            <a:avLst/>
          </a:prstGeom>
        </p:spPr>
      </p:pic>
      <p:sp>
        <p:nvSpPr>
          <p:cNvPr id="11" name="TextBox 10"/>
          <p:cNvSpPr txBox="1"/>
          <p:nvPr/>
        </p:nvSpPr>
        <p:spPr>
          <a:xfrm>
            <a:off x="1524000" y="2590800"/>
            <a:ext cx="5410200" cy="369332"/>
          </a:xfrm>
          <a:prstGeom prst="rect">
            <a:avLst/>
          </a:prstGeom>
          <a:noFill/>
        </p:spPr>
        <p:txBody>
          <a:bodyPr wrap="square" rtlCol="0">
            <a:spAutoFit/>
          </a:bodyPr>
          <a:lstStyle/>
          <a:p>
            <a:r>
              <a:rPr lang="x-none" dirty="0" smtClean="0">
                <a:solidFill>
                  <a:srgbClr val="FF0000"/>
                </a:solidFill>
                <a:latin typeface="Arial" panose="020B0604020202020204" pitchFamily="34" charset="0"/>
                <a:ea typeface="Arial Unicode MS" pitchFamily="34" charset="-128"/>
                <a:cs typeface="Arial" panose="020B0604020202020204" pitchFamily="34" charset="0"/>
              </a:rPr>
              <a:t>коелуција и раздвајање </a:t>
            </a:r>
            <a:r>
              <a:rPr lang="x-none" i="1" dirty="0" smtClean="0">
                <a:solidFill>
                  <a:srgbClr val="FF0000"/>
                </a:solidFill>
                <a:latin typeface="Arial" panose="020B0604020202020204" pitchFamily="34" charset="0"/>
                <a:ea typeface="Arial Unicode MS" pitchFamily="34" charset="-128"/>
                <a:cs typeface="Arial" panose="020B0604020202020204" pitchFamily="34" charset="0"/>
              </a:rPr>
              <a:t>cis</a:t>
            </a:r>
            <a:r>
              <a:rPr lang="x-none" dirty="0" smtClean="0">
                <a:solidFill>
                  <a:srgbClr val="FF0000"/>
                </a:solidFill>
                <a:latin typeface="Arial" panose="020B0604020202020204" pitchFamily="34" charset="0"/>
                <a:ea typeface="Arial Unicode MS" pitchFamily="34" charset="-128"/>
                <a:cs typeface="Arial" panose="020B0604020202020204" pitchFamily="34" charset="0"/>
              </a:rPr>
              <a:t> и </a:t>
            </a:r>
            <a:r>
              <a:rPr lang="x-none" i="1" dirty="0" smtClean="0">
                <a:solidFill>
                  <a:srgbClr val="FF0000"/>
                </a:solidFill>
                <a:latin typeface="Arial" panose="020B0604020202020204" pitchFamily="34" charset="0"/>
                <a:ea typeface="Arial Unicode MS" pitchFamily="34" charset="-128"/>
                <a:cs typeface="Arial" panose="020B0604020202020204" pitchFamily="34" charset="0"/>
              </a:rPr>
              <a:t>trans </a:t>
            </a:r>
            <a:r>
              <a:rPr lang="x-none" dirty="0" smtClean="0">
                <a:solidFill>
                  <a:srgbClr val="FF0000"/>
                </a:solidFill>
                <a:latin typeface="Arial" panose="020B0604020202020204" pitchFamily="34" charset="0"/>
                <a:ea typeface="Arial Unicode MS" pitchFamily="34" charset="-128"/>
                <a:cs typeface="Arial" panose="020B0604020202020204" pitchFamily="34" charset="0"/>
              </a:rPr>
              <a:t>изомера</a:t>
            </a:r>
            <a:r>
              <a:rPr lang="x-none" i="1" dirty="0" smtClean="0">
                <a:solidFill>
                  <a:srgbClr val="FF0000"/>
                </a:solidFill>
                <a:latin typeface="Arial" panose="020B0604020202020204" pitchFamily="34" charset="0"/>
                <a:ea typeface="Arial Unicode MS" pitchFamily="34" charset="-128"/>
                <a:cs typeface="Arial" panose="020B0604020202020204" pitchFamily="34" charset="0"/>
              </a:rPr>
              <a:t> </a:t>
            </a:r>
          </a:p>
        </p:txBody>
      </p:sp>
      <p:cxnSp>
        <p:nvCxnSpPr>
          <p:cNvPr id="13" name="Straight Arrow Connector 12"/>
          <p:cNvCxnSpPr/>
          <p:nvPr/>
        </p:nvCxnSpPr>
        <p:spPr>
          <a:xfrm rot="5400000">
            <a:off x="1790700" y="3009900"/>
            <a:ext cx="5334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2209800" y="3200400"/>
            <a:ext cx="1143000" cy="685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276600" y="3048000"/>
            <a:ext cx="3505200" cy="646331"/>
          </a:xfrm>
          <a:prstGeom prst="rect">
            <a:avLst/>
          </a:prstGeom>
          <a:noFill/>
        </p:spPr>
        <p:txBody>
          <a:bodyPr wrap="square" rtlCol="0">
            <a:spAutoFit/>
          </a:bodyPr>
          <a:lstStyle/>
          <a:p>
            <a:r>
              <a:rPr lang="x-none" dirty="0" smtClean="0">
                <a:solidFill>
                  <a:srgbClr val="FF0000"/>
                </a:solidFill>
                <a:latin typeface="Arial" panose="020B0604020202020204" pitchFamily="34" charset="0"/>
                <a:ea typeface="Arial Unicode MS" pitchFamily="34" charset="-128"/>
                <a:cs typeface="Arial" panose="020B0604020202020204" pitchFamily="34" charset="0"/>
              </a:rPr>
              <a:t>раздвајање незасићених изомера по положају C</a:t>
            </a:r>
            <a:r>
              <a:rPr lang="en-US" dirty="0" smtClean="0">
                <a:solidFill>
                  <a:srgbClr val="FF0000"/>
                </a:solidFill>
                <a:latin typeface="Arial" panose="020B0604020202020204" pitchFamily="34" charset="0"/>
                <a:ea typeface="Arial Unicode MS" pitchFamily="34" charset="-128"/>
                <a:cs typeface="Arial" panose="020B0604020202020204" pitchFamily="34" charset="0"/>
              </a:rPr>
              <a:t>=C </a:t>
            </a:r>
            <a:r>
              <a:rPr lang="x-none" dirty="0" smtClean="0">
                <a:solidFill>
                  <a:srgbClr val="FF0000"/>
                </a:solidFill>
                <a:latin typeface="Arial" panose="020B0604020202020204" pitchFamily="34" charset="0"/>
                <a:ea typeface="Arial Unicode MS" pitchFamily="34" charset="-128"/>
                <a:cs typeface="Arial" panose="020B0604020202020204" pitchFamily="34" charset="0"/>
              </a:rPr>
              <a:t>веза</a:t>
            </a:r>
            <a:endParaRPr lang="x-none" i="1" dirty="0" smtClean="0">
              <a:solidFill>
                <a:srgbClr val="FF0000"/>
              </a:solidFill>
              <a:latin typeface="Arial" panose="020B0604020202020204" pitchFamily="34" charset="0"/>
              <a:ea typeface="Arial Unicode MS" pitchFamily="34" charset="-128"/>
              <a:cs typeface="Arial" panose="020B0604020202020204" pitchFamily="34" charset="0"/>
            </a:endParaRPr>
          </a:p>
        </p:txBody>
      </p:sp>
      <p:cxnSp>
        <p:nvCxnSpPr>
          <p:cNvPr id="21" name="Straight Arrow Connector 20"/>
          <p:cNvCxnSpPr/>
          <p:nvPr/>
        </p:nvCxnSpPr>
        <p:spPr>
          <a:xfrm rot="16200000" flipH="1">
            <a:off x="3962400" y="4191000"/>
            <a:ext cx="10668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6200000" flipH="1">
            <a:off x="4305300" y="4152900"/>
            <a:ext cx="12192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029200" y="4953000"/>
            <a:ext cx="2286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495800" y="4800600"/>
            <a:ext cx="228600" cy="76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29527" y="275844"/>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4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04800" y="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Примена ГХ</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41</a:t>
            </a:fld>
            <a:endParaRPr lang="en-US" dirty="0"/>
          </a:p>
        </p:txBody>
      </p:sp>
      <p:sp>
        <p:nvSpPr>
          <p:cNvPr id="3074" name="AutoShape 2"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228600" y="609600"/>
            <a:ext cx="78486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Анализа полицикличних ароматичних угљоводоника</a:t>
            </a:r>
            <a:r>
              <a:rPr lang="en-US" sz="2000" dirty="0" smtClean="0">
                <a:latin typeface="Arial" panose="020B0604020202020204" pitchFamily="34" charset="0"/>
                <a:ea typeface="Arial Unicode MS" pitchFamily="34" charset="-128"/>
                <a:cs typeface="Arial" panose="020B0604020202020204" pitchFamily="34" charset="0"/>
              </a:rPr>
              <a:t> (</a:t>
            </a:r>
            <a:r>
              <a:rPr lang="en-US" sz="2000" i="1" dirty="0" smtClean="0">
                <a:latin typeface="Arial" panose="020B0604020202020204" pitchFamily="34" charset="0"/>
                <a:ea typeface="Arial Unicode MS" pitchFamily="34" charset="-128"/>
                <a:cs typeface="Arial" panose="020B0604020202020204" pitchFamily="34" charset="0"/>
              </a:rPr>
              <a:t>PAH</a:t>
            </a:r>
            <a:r>
              <a:rPr lang="x-none" sz="2000" i="1" dirty="0" smtClean="0">
                <a:latin typeface="Arial" panose="020B0604020202020204" pitchFamily="34" charset="0"/>
                <a:ea typeface="Arial Unicode MS" pitchFamily="34" charset="-128"/>
                <a:cs typeface="Arial" panose="020B0604020202020204" pitchFamily="34" charset="0"/>
              </a:rPr>
              <a:t> </a:t>
            </a:r>
            <a:r>
              <a:rPr lang="x-none" sz="2000" dirty="0" smtClean="0">
                <a:latin typeface="Arial" panose="020B0604020202020204" pitchFamily="34" charset="0"/>
                <a:ea typeface="Arial Unicode MS" pitchFamily="34" charset="-128"/>
                <a:cs typeface="Arial" panose="020B0604020202020204" pitchFamily="34" charset="0"/>
              </a:rPr>
              <a:t>)</a:t>
            </a:r>
          </a:p>
        </p:txBody>
      </p:sp>
      <p:sp>
        <p:nvSpPr>
          <p:cNvPr id="17" name="TextBox 16"/>
          <p:cNvSpPr txBox="1"/>
          <p:nvPr/>
        </p:nvSpPr>
        <p:spPr>
          <a:xfrm>
            <a:off x="304800" y="990600"/>
            <a:ext cx="8610600" cy="1138773"/>
          </a:xfrm>
          <a:prstGeom prst="rect">
            <a:avLst/>
          </a:prstGeom>
          <a:noFill/>
        </p:spPr>
        <p:txBody>
          <a:bodyPr wrap="square" rtlCol="0">
            <a:spAutoFit/>
          </a:bodyPr>
          <a:lstStyle/>
          <a:p>
            <a:r>
              <a:rPr lang="x-none" sz="1700" dirty="0" smtClean="0">
                <a:latin typeface="Arial" panose="020B0604020202020204" pitchFamily="34" charset="0"/>
                <a:ea typeface="Arial Unicode MS" pitchFamily="34" charset="-128"/>
                <a:cs typeface="Arial" panose="020B0604020202020204" pitchFamily="34" charset="0"/>
              </a:rPr>
              <a:t>Врло токсична једињења (узрочници рака и срчаних болести)</a:t>
            </a:r>
            <a:r>
              <a:rPr lang="en-US" sz="1700" dirty="0" smtClean="0">
                <a:latin typeface="Arial" panose="020B0604020202020204" pitchFamily="34" charset="0"/>
                <a:ea typeface="Arial Unicode MS" pitchFamily="34" charset="-128"/>
                <a:cs typeface="Arial" panose="020B0604020202020204" pitchFamily="34" charset="0"/>
              </a:rPr>
              <a:t>. </a:t>
            </a:r>
            <a:r>
              <a:rPr lang="x-none" sz="1700" dirty="0" smtClean="0">
                <a:latin typeface="Arial" panose="020B0604020202020204" pitchFamily="34" charset="0"/>
                <a:ea typeface="Arial Unicode MS" pitchFamily="34" charset="-128"/>
                <a:cs typeface="Arial" panose="020B0604020202020204" pitchFamily="34" charset="0"/>
              </a:rPr>
              <a:t>Има их у природи (угаљ, нафта)</a:t>
            </a:r>
            <a:r>
              <a:rPr lang="en-US" sz="1700" dirty="0" smtClean="0">
                <a:latin typeface="Arial" panose="020B0604020202020204" pitchFamily="34" charset="0"/>
                <a:ea typeface="Arial Unicode MS" pitchFamily="34" charset="-128"/>
                <a:cs typeface="Arial" panose="020B0604020202020204" pitchFamily="34" charset="0"/>
              </a:rPr>
              <a:t> </a:t>
            </a:r>
            <a:r>
              <a:rPr lang="x-none" sz="1700" dirty="0" smtClean="0">
                <a:latin typeface="Arial" panose="020B0604020202020204" pitchFamily="34" charset="0"/>
                <a:ea typeface="Arial Unicode MS" pitchFamily="34" charset="-128"/>
                <a:cs typeface="Arial" panose="020B0604020202020204" pitchFamily="34" charset="0"/>
              </a:rPr>
              <a:t>а настају при непотпуном сагоревању органских материја (гориво, дувански дим, пржена храна). До 5 прстенова могу бити слабо растворљива у води или се наћи у гасној фази, преко 5 су чврста и нерастворна у води.</a:t>
            </a:r>
          </a:p>
        </p:txBody>
      </p:sp>
      <p:pic>
        <p:nvPicPr>
          <p:cNvPr id="10" name="Picture 9" descr="pah.jpg"/>
          <p:cNvPicPr>
            <a:picLocks noChangeAspect="1"/>
          </p:cNvPicPr>
          <p:nvPr/>
        </p:nvPicPr>
        <p:blipFill>
          <a:blip r:embed="rId3"/>
          <a:stretch>
            <a:fillRect/>
          </a:stretch>
        </p:blipFill>
        <p:spPr>
          <a:xfrm>
            <a:off x="1295400" y="2209800"/>
            <a:ext cx="5927429" cy="3200400"/>
          </a:xfrm>
          <a:prstGeom prst="rect">
            <a:avLst/>
          </a:prstGeom>
        </p:spPr>
      </p:pic>
      <p:sp>
        <p:nvSpPr>
          <p:cNvPr id="11" name="TextBox 10"/>
          <p:cNvSpPr txBox="1"/>
          <p:nvPr/>
        </p:nvSpPr>
        <p:spPr>
          <a:xfrm>
            <a:off x="304800" y="5486400"/>
            <a:ext cx="8610600" cy="615553"/>
          </a:xfrm>
          <a:prstGeom prst="rect">
            <a:avLst/>
          </a:prstGeom>
          <a:noFill/>
        </p:spPr>
        <p:txBody>
          <a:bodyPr wrap="square" rtlCol="0">
            <a:spAutoFit/>
          </a:bodyPr>
          <a:lstStyle/>
          <a:p>
            <a:r>
              <a:rPr lang="x-none" sz="1700" dirty="0" smtClean="0">
                <a:latin typeface="Arial" panose="020B0604020202020204" pitchFamily="34" charset="0"/>
                <a:ea typeface="Arial Unicode MS" pitchFamily="34" charset="-128"/>
                <a:cs typeface="Arial" panose="020B0604020202020204" pitchFamily="34" charset="0"/>
              </a:rPr>
              <a:t>Анализа се може радити са</a:t>
            </a:r>
            <a:r>
              <a:rPr lang="en-US" sz="1700" dirty="0" smtClean="0">
                <a:latin typeface="Arial" panose="020B0604020202020204" pitchFamily="34" charset="0"/>
                <a:ea typeface="Arial Unicode MS" pitchFamily="34" charset="-128"/>
                <a:cs typeface="Arial" panose="020B0604020202020204" pitchFamily="34" charset="0"/>
              </a:rPr>
              <a:t> </a:t>
            </a:r>
            <a:r>
              <a:rPr lang="x-none" sz="1700" dirty="0" smtClean="0">
                <a:latin typeface="Arial" panose="020B0604020202020204" pitchFamily="34" charset="0"/>
                <a:ea typeface="Arial Unicode MS" pitchFamily="34" charset="-128"/>
                <a:cs typeface="Arial" panose="020B0604020202020204" pitchFamily="34" charset="0"/>
              </a:rPr>
              <a:t>неполарним колонама, са пламено јонизујућим детектором или GC-MS техником.</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04800" y="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Примена ГХ</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42</a:t>
            </a:fld>
            <a:endParaRPr lang="en-US" dirty="0"/>
          </a:p>
        </p:txBody>
      </p:sp>
      <p:sp>
        <p:nvSpPr>
          <p:cNvPr id="3074" name="AutoShape 2"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228600" y="609600"/>
            <a:ext cx="78486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Анализа полицикличних ароматичних угљоводоника</a:t>
            </a:r>
            <a:r>
              <a:rPr lang="en-US" sz="2000" dirty="0" smtClean="0">
                <a:latin typeface="Arial" panose="020B0604020202020204" pitchFamily="34" charset="0"/>
                <a:ea typeface="Arial Unicode MS" pitchFamily="34" charset="-128"/>
                <a:cs typeface="Arial" panose="020B0604020202020204" pitchFamily="34" charset="0"/>
              </a:rPr>
              <a:t> (</a:t>
            </a:r>
            <a:r>
              <a:rPr lang="en-US" sz="2000" i="1" dirty="0" smtClean="0">
                <a:latin typeface="Arial" panose="020B0604020202020204" pitchFamily="34" charset="0"/>
                <a:ea typeface="Arial Unicode MS" pitchFamily="34" charset="-128"/>
                <a:cs typeface="Arial" panose="020B0604020202020204" pitchFamily="34" charset="0"/>
              </a:rPr>
              <a:t>PAH</a:t>
            </a:r>
            <a:r>
              <a:rPr lang="x-none" sz="2000" i="1" dirty="0" smtClean="0">
                <a:latin typeface="Arial" panose="020B0604020202020204" pitchFamily="34" charset="0"/>
                <a:ea typeface="Arial Unicode MS" pitchFamily="34" charset="-128"/>
                <a:cs typeface="Arial" panose="020B0604020202020204" pitchFamily="34" charset="0"/>
              </a:rPr>
              <a:t> </a:t>
            </a:r>
            <a:r>
              <a:rPr lang="x-none" sz="2000" dirty="0" smtClean="0">
                <a:latin typeface="Arial" panose="020B0604020202020204" pitchFamily="34" charset="0"/>
                <a:ea typeface="Arial Unicode MS" pitchFamily="34" charset="-128"/>
                <a:cs typeface="Arial" panose="020B0604020202020204" pitchFamily="34" charset="0"/>
              </a:rPr>
              <a:t>)</a:t>
            </a:r>
          </a:p>
        </p:txBody>
      </p:sp>
      <p:pic>
        <p:nvPicPr>
          <p:cNvPr id="13" name="Picture 12" descr="pah3.jpg"/>
          <p:cNvPicPr>
            <a:picLocks noChangeAspect="1"/>
          </p:cNvPicPr>
          <p:nvPr/>
        </p:nvPicPr>
        <p:blipFill>
          <a:blip r:embed="rId5"/>
          <a:stretch>
            <a:fillRect/>
          </a:stretch>
        </p:blipFill>
        <p:spPr>
          <a:xfrm>
            <a:off x="304800" y="990600"/>
            <a:ext cx="7086600" cy="4484490"/>
          </a:xfrm>
          <a:prstGeom prst="rect">
            <a:avLst/>
          </a:prstGeom>
        </p:spPr>
      </p:pic>
      <p:sp>
        <p:nvSpPr>
          <p:cNvPr id="14" name="Rectangle 13"/>
          <p:cNvSpPr/>
          <p:nvPr/>
        </p:nvSpPr>
        <p:spPr>
          <a:xfrm>
            <a:off x="228600" y="5486401"/>
            <a:ext cx="8763000" cy="2031325"/>
          </a:xfrm>
          <a:prstGeom prst="rect">
            <a:avLst/>
          </a:prstGeom>
        </p:spPr>
        <p:txBody>
          <a:bodyPr wrap="square">
            <a:spAutoFit/>
          </a:bodyPr>
          <a:lstStyle/>
          <a:p>
            <a:r>
              <a:rPr lang="x-none" sz="1700" b="1" dirty="0" smtClean="0">
                <a:latin typeface="Arial"/>
              </a:rPr>
              <a:t>Колона</a:t>
            </a:r>
            <a:r>
              <a:rPr lang="x-none" sz="1700" dirty="0" smtClean="0">
                <a:latin typeface="Arial"/>
              </a:rPr>
              <a:t>: </a:t>
            </a:r>
            <a:r>
              <a:rPr lang="pl-PL" sz="1700" dirty="0" smtClean="0">
                <a:latin typeface="Arial"/>
              </a:rPr>
              <a:t>SLB-ILPAH, 20 m x 0.18 mm I.D., 0.05 µm</a:t>
            </a:r>
            <a:r>
              <a:rPr lang="x-none" sz="1700" dirty="0" smtClean="0">
                <a:latin typeface="Arial"/>
              </a:rPr>
              <a:t>, </a:t>
            </a:r>
            <a:r>
              <a:rPr lang="x-none" sz="1700" b="1" dirty="0" smtClean="0">
                <a:latin typeface="Arial"/>
              </a:rPr>
              <a:t>пећ</a:t>
            </a:r>
            <a:r>
              <a:rPr lang="x-none" sz="1700" dirty="0" smtClean="0">
                <a:latin typeface="Arial"/>
              </a:rPr>
              <a:t>:</a:t>
            </a:r>
            <a:r>
              <a:rPr lang="en-US" sz="1700" dirty="0" smtClean="0">
                <a:latin typeface="Arial"/>
              </a:rPr>
              <a:t> 150 °C, 15 °C/min to 225 °C, 5 °C/min to 300 °C (15 min)</a:t>
            </a:r>
            <a:r>
              <a:rPr lang="x-none" sz="1700" dirty="0" smtClean="0">
                <a:latin typeface="Arial"/>
              </a:rPr>
              <a:t>, </a:t>
            </a:r>
            <a:r>
              <a:rPr lang="x-none" sz="1700" b="1" dirty="0" smtClean="0">
                <a:latin typeface="Arial"/>
              </a:rPr>
              <a:t>носећи гас</a:t>
            </a:r>
            <a:r>
              <a:rPr lang="x-none" sz="1700" dirty="0" smtClean="0">
                <a:latin typeface="Arial"/>
              </a:rPr>
              <a:t>: H</a:t>
            </a:r>
            <a:r>
              <a:rPr lang="x-none" sz="1700" baseline="-25000" dirty="0" smtClean="0">
                <a:latin typeface="Arial"/>
              </a:rPr>
              <a:t>2</a:t>
            </a:r>
            <a:r>
              <a:rPr lang="en-US" sz="1700" dirty="0" smtClean="0">
                <a:latin typeface="Arial"/>
              </a:rPr>
              <a:t>, </a:t>
            </a:r>
            <a:r>
              <a:rPr lang="x-none" sz="1700" dirty="0" smtClean="0">
                <a:latin typeface="Arial"/>
              </a:rPr>
              <a:t>1</a:t>
            </a:r>
            <a:r>
              <a:rPr lang="en-US" sz="1700" dirty="0" smtClean="0">
                <a:latin typeface="Arial"/>
              </a:rPr>
              <a:t>.3 </a:t>
            </a:r>
            <a:r>
              <a:rPr lang="en-US" sz="1700" dirty="0" err="1" smtClean="0">
                <a:latin typeface="Arial"/>
              </a:rPr>
              <a:t>mL</a:t>
            </a:r>
            <a:r>
              <a:rPr lang="en-US" sz="1700" dirty="0" smtClean="0">
                <a:latin typeface="Arial"/>
              </a:rPr>
              <a:t>/min</a:t>
            </a:r>
            <a:r>
              <a:rPr lang="x-none" sz="1700" dirty="0" smtClean="0">
                <a:latin typeface="Arial"/>
              </a:rPr>
              <a:t>, </a:t>
            </a:r>
            <a:r>
              <a:rPr lang="x-none" sz="1700" b="1" dirty="0" smtClean="0">
                <a:latin typeface="Arial"/>
              </a:rPr>
              <a:t>узорак</a:t>
            </a:r>
            <a:r>
              <a:rPr lang="x-none" sz="1700" dirty="0" smtClean="0">
                <a:latin typeface="Arial"/>
              </a:rPr>
              <a:t>: смеша 22 </a:t>
            </a:r>
            <a:r>
              <a:rPr lang="en-US" sz="1700" dirty="0" smtClean="0">
                <a:latin typeface="Arial"/>
              </a:rPr>
              <a:t>PAH-a, </a:t>
            </a:r>
            <a:r>
              <a:rPr lang="x-none" sz="1700" dirty="0" smtClean="0">
                <a:latin typeface="Arial"/>
              </a:rPr>
              <a:t>сваки </a:t>
            </a:r>
            <a:r>
              <a:rPr lang="en-US" sz="1700" dirty="0" smtClean="0">
                <a:latin typeface="Arial"/>
              </a:rPr>
              <a:t>100 µg/</a:t>
            </a:r>
            <a:r>
              <a:rPr lang="en-US" sz="1700" dirty="0" err="1" smtClean="0">
                <a:latin typeface="Arial"/>
              </a:rPr>
              <a:t>mL</a:t>
            </a:r>
            <a:r>
              <a:rPr lang="en-US" sz="1700" dirty="0" smtClean="0">
                <a:latin typeface="Arial"/>
              </a:rPr>
              <a:t> </a:t>
            </a:r>
            <a:r>
              <a:rPr lang="x-none" sz="1700" dirty="0" smtClean="0">
                <a:latin typeface="Arial"/>
              </a:rPr>
              <a:t>у метил хлориду, </a:t>
            </a:r>
            <a:r>
              <a:rPr lang="x-none" sz="1700" b="1" dirty="0" smtClean="0">
                <a:latin typeface="Arial"/>
              </a:rPr>
              <a:t>инјекција</a:t>
            </a:r>
            <a:r>
              <a:rPr lang="x-none" sz="1700" dirty="0" smtClean="0">
                <a:latin typeface="Arial"/>
              </a:rPr>
              <a:t>: </a:t>
            </a:r>
            <a:r>
              <a:rPr lang="en-US" sz="1700" dirty="0" smtClean="0">
                <a:latin typeface="Arial"/>
              </a:rPr>
              <a:t>1 µL, 300:1 split</a:t>
            </a:r>
            <a:r>
              <a:rPr lang="x-none" sz="1700" dirty="0" smtClean="0">
                <a:latin typeface="Arial"/>
              </a:rPr>
              <a:t>, 300 </a:t>
            </a:r>
            <a:r>
              <a:rPr lang="x-none" sz="1700" baseline="30000" dirty="0" smtClean="0">
                <a:latin typeface="Arial"/>
              </a:rPr>
              <a:t>о</a:t>
            </a:r>
            <a:r>
              <a:rPr lang="x-none" sz="1700" dirty="0" smtClean="0">
                <a:latin typeface="Arial"/>
              </a:rPr>
              <a:t>C, </a:t>
            </a:r>
            <a:r>
              <a:rPr lang="x-none" sz="1700" b="1" dirty="0" smtClean="0">
                <a:latin typeface="Arial"/>
              </a:rPr>
              <a:t>детектор</a:t>
            </a:r>
            <a:r>
              <a:rPr lang="x-none" sz="1700" dirty="0" smtClean="0">
                <a:latin typeface="Arial"/>
              </a:rPr>
              <a:t>: </a:t>
            </a:r>
            <a:r>
              <a:rPr lang="en-US" sz="1700" dirty="0" smtClean="0">
                <a:latin typeface="Arial"/>
              </a:rPr>
              <a:t>FID, 310 °C</a:t>
            </a:r>
            <a:r>
              <a:rPr lang="x-none" sz="1700" dirty="0" smtClean="0">
                <a:latin typeface="Arial"/>
              </a:rPr>
              <a:t>. Извор: </a:t>
            </a:r>
            <a:r>
              <a:rPr lang="en-US" sz="1700" dirty="0" smtClean="0">
                <a:latin typeface="Arial"/>
              </a:rPr>
              <a:t>www.sigmaaldrich.com</a:t>
            </a:r>
          </a:p>
          <a:p>
            <a:endParaRPr lang="en-US" dirty="0" smtClean="0">
              <a:latin typeface="Arial"/>
            </a:endParaRPr>
          </a:p>
          <a:p>
            <a:endParaRPr lang="en-US" dirty="0" smtClean="0">
              <a:latin typeface="Arial"/>
            </a:endParaRPr>
          </a:p>
          <a:p>
            <a:r>
              <a:rPr lang="x-none" dirty="0" smtClean="0">
                <a:latin typeface="Arial"/>
              </a:rPr>
              <a:t> </a:t>
            </a:r>
            <a:endParaRPr lang="pl-PL" dirty="0">
              <a:latin typeface="Arial"/>
            </a:endParaRPr>
          </a:p>
        </p:txBody>
      </p:sp>
      <p:sp>
        <p:nvSpPr>
          <p:cNvPr id="16" name="Rectangle 15"/>
          <p:cNvSpPr/>
          <p:nvPr/>
        </p:nvSpPr>
        <p:spPr>
          <a:xfrm>
            <a:off x="2971800" y="2438400"/>
            <a:ext cx="990600" cy="144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638800" y="1447800"/>
            <a:ext cx="16002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pah4.png"/>
          <p:cNvPicPr>
            <a:picLocks noChangeAspect="1"/>
          </p:cNvPicPr>
          <p:nvPr/>
        </p:nvPicPr>
        <p:blipFill>
          <a:blip r:embed="rId6"/>
          <a:stretch>
            <a:fillRect/>
          </a:stretch>
        </p:blipFill>
        <p:spPr>
          <a:xfrm>
            <a:off x="7162800" y="2514600"/>
            <a:ext cx="1804802" cy="2357181"/>
          </a:xfrm>
          <a:prstGeom prst="rect">
            <a:avLst/>
          </a:prstGeom>
        </p:spPr>
      </p:pic>
      <p:sp>
        <p:nvSpPr>
          <p:cNvPr id="21" name="Rectangle 20"/>
          <p:cNvSpPr/>
          <p:nvPr/>
        </p:nvSpPr>
        <p:spPr>
          <a:xfrm>
            <a:off x="7162800" y="2514600"/>
            <a:ext cx="1828800" cy="2362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391400" y="4876800"/>
            <a:ext cx="1524000" cy="646331"/>
          </a:xfrm>
          <a:prstGeom prst="rect">
            <a:avLst/>
          </a:prstGeom>
          <a:noFill/>
        </p:spPr>
        <p:txBody>
          <a:bodyPr wrap="square" rtlCol="0">
            <a:spAutoFit/>
          </a:bodyPr>
          <a:lstStyle/>
          <a:p>
            <a:r>
              <a:rPr lang="x-none" dirty="0" smtClean="0">
                <a:solidFill>
                  <a:srgbClr val="FF0000"/>
                </a:solidFill>
                <a:latin typeface="Arial" panose="020B0604020202020204" pitchFamily="34" charset="0"/>
                <a:ea typeface="Arial Unicode MS" pitchFamily="34" charset="-128"/>
                <a:cs typeface="Arial" panose="020B0604020202020204" pitchFamily="34" charset="0"/>
              </a:rPr>
              <a:t>Раздвајање</a:t>
            </a:r>
          </a:p>
          <a:p>
            <a:r>
              <a:rPr lang="x-none" dirty="0" smtClean="0">
                <a:solidFill>
                  <a:srgbClr val="FF0000"/>
                </a:solidFill>
                <a:latin typeface="Arial" panose="020B0604020202020204" pitchFamily="34" charset="0"/>
                <a:ea typeface="Arial Unicode MS" pitchFamily="34" charset="-128"/>
                <a:cs typeface="Arial" panose="020B0604020202020204" pitchFamily="34" charset="0"/>
              </a:rPr>
              <a:t>   изомера</a:t>
            </a:r>
            <a:r>
              <a:rPr lang="x-none" i="1" dirty="0" smtClean="0">
                <a:solidFill>
                  <a:srgbClr val="FF0000"/>
                </a:solidFill>
                <a:latin typeface="Arial" panose="020B0604020202020204" pitchFamily="34" charset="0"/>
                <a:ea typeface="Arial Unicode MS" pitchFamily="34" charset="-128"/>
                <a:cs typeface="Arial" panose="020B0604020202020204" pitchFamily="34" charset="0"/>
              </a:rPr>
              <a:t> </a:t>
            </a:r>
          </a:p>
        </p:txBody>
      </p:sp>
      <p:sp>
        <p:nvSpPr>
          <p:cNvPr id="15" name="Rectangle 14"/>
          <p:cNvSpPr/>
          <p:nvPr/>
        </p:nvSpPr>
        <p:spPr>
          <a:xfrm>
            <a:off x="4114800" y="1752600"/>
            <a:ext cx="1143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14400" y="1143000"/>
            <a:ext cx="914400" cy="1371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91517" y="516733"/>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04800" y="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Примена ГХ</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43</a:t>
            </a:fld>
            <a:endParaRPr lang="en-US" dirty="0"/>
          </a:p>
        </p:txBody>
      </p:sp>
      <p:sp>
        <p:nvSpPr>
          <p:cNvPr id="3074" name="AutoShape 2"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228600" y="609600"/>
            <a:ext cx="78486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Анализа етарских уља</a:t>
            </a:r>
          </a:p>
        </p:txBody>
      </p:sp>
      <p:pic>
        <p:nvPicPr>
          <p:cNvPr id="17" name="Picture 16" descr="pomorandza.jpg"/>
          <p:cNvPicPr>
            <a:picLocks noChangeAspect="1"/>
          </p:cNvPicPr>
          <p:nvPr/>
        </p:nvPicPr>
        <p:blipFill>
          <a:blip r:embed="rId5"/>
          <a:stretch>
            <a:fillRect/>
          </a:stretch>
        </p:blipFill>
        <p:spPr>
          <a:xfrm>
            <a:off x="0" y="2723556"/>
            <a:ext cx="7669694" cy="4134444"/>
          </a:xfrm>
          <a:prstGeom prst="rect">
            <a:avLst/>
          </a:prstGeom>
        </p:spPr>
      </p:pic>
      <p:graphicFrame>
        <p:nvGraphicFramePr>
          <p:cNvPr id="19" name="Table 18"/>
          <p:cNvGraphicFramePr>
            <a:graphicFrameLocks noGrp="1"/>
          </p:cNvGraphicFramePr>
          <p:nvPr/>
        </p:nvGraphicFramePr>
        <p:xfrm>
          <a:off x="5105400" y="381000"/>
          <a:ext cx="4038600" cy="2282232"/>
        </p:xfrm>
        <a:graphic>
          <a:graphicData uri="http://schemas.openxmlformats.org/drawingml/2006/table">
            <a:tbl>
              <a:tblPr/>
              <a:tblGrid>
                <a:gridCol w="1066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639231">
                <a:tc>
                  <a:txBody>
                    <a:bodyPr/>
                    <a:lstStyle/>
                    <a:p>
                      <a:pPr algn="r"/>
                      <a:r>
                        <a:rPr lang="x-none" sz="1200" dirty="0" smtClean="0">
                          <a:latin typeface="Arial"/>
                        </a:rPr>
                        <a:t>Колона</a:t>
                      </a:r>
                      <a:endParaRPr lang="en-US" sz="1200" dirty="0">
                        <a:latin typeface="Arial"/>
                      </a:endParaRPr>
                    </a:p>
                  </a:txBody>
                  <a:tcPr marL="171450" marR="171450" marT="38100" marB="38100">
                    <a:lnL w="9525" cap="flat" cmpd="sng" algn="ctr">
                      <a:solidFill>
                        <a:srgbClr val="CACACA"/>
                      </a:solidFill>
                      <a:prstDash val="solid"/>
                      <a:round/>
                      <a:headEnd type="none" w="med" len="med"/>
                      <a:tailEnd type="none" w="med" len="med"/>
                    </a:lnL>
                    <a:lnR w="9525" cap="flat" cmpd="sng" algn="ctr">
                      <a:solidFill>
                        <a:srgbClr val="CACACA"/>
                      </a:solidFill>
                      <a:prstDash val="solid"/>
                      <a:round/>
                      <a:headEnd type="none" w="med" len="med"/>
                      <a:tailEnd type="none" w="med" len="med"/>
                    </a:lnR>
                    <a:lnT w="28575" cap="flat" cmpd="sng" algn="ctr">
                      <a:solidFill>
                        <a:srgbClr val="CACACA"/>
                      </a:solidFill>
                      <a:prstDash val="solid"/>
                      <a:round/>
                      <a:headEnd type="none" w="med" len="med"/>
                      <a:tailEnd type="none" w="med" len="med"/>
                    </a:lnT>
                    <a:lnB w="28575" cap="flat" cmpd="sng" algn="ctr">
                      <a:solidFill>
                        <a:srgbClr val="CACACA"/>
                      </a:solidFill>
                      <a:prstDash val="solid"/>
                      <a:round/>
                      <a:headEnd type="none" w="med" len="med"/>
                      <a:tailEnd type="none" w="med" len="med"/>
                    </a:lnB>
                    <a:solidFill>
                      <a:srgbClr val="FFFFFF"/>
                    </a:solidFill>
                  </a:tcPr>
                </a:tc>
                <a:tc>
                  <a:txBody>
                    <a:bodyPr/>
                    <a:lstStyle/>
                    <a:p>
                      <a:r>
                        <a:rPr lang="pl-PL" sz="1200" dirty="0">
                          <a:latin typeface="Arial"/>
                        </a:rPr>
                        <a:t>SLB-5ms, 10 m x 0.10 mm I.D., 0.10 µm (28465-U)</a:t>
                      </a:r>
                    </a:p>
                  </a:txBody>
                  <a:tcPr marL="171450" marR="171450" marT="38100" marB="38100">
                    <a:lnL w="9525" cap="flat" cmpd="sng" algn="ctr">
                      <a:solidFill>
                        <a:srgbClr val="CACACA"/>
                      </a:solidFill>
                      <a:prstDash val="solid"/>
                      <a:round/>
                      <a:headEnd type="none" w="med" len="med"/>
                      <a:tailEnd type="none" w="med" len="med"/>
                    </a:lnL>
                    <a:lnR w="9525" cap="flat" cmpd="sng" algn="ctr">
                      <a:solidFill>
                        <a:srgbClr val="CACACA"/>
                      </a:solidFill>
                      <a:prstDash val="solid"/>
                      <a:round/>
                      <a:headEnd type="none" w="med" len="med"/>
                      <a:tailEnd type="none" w="med" len="med"/>
                    </a:lnR>
                    <a:lnT w="28575" cap="flat" cmpd="sng" algn="ctr">
                      <a:solidFill>
                        <a:srgbClr val="CACACA"/>
                      </a:solidFill>
                      <a:prstDash val="solid"/>
                      <a:round/>
                      <a:headEnd type="none" w="med" len="med"/>
                      <a:tailEnd type="none" w="med" len="med"/>
                    </a:lnT>
                    <a:lnB w="28575" cap="flat" cmpd="sng" algn="ctr">
                      <a:solidFill>
                        <a:srgbClr val="CACACA"/>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23801">
                <a:tc>
                  <a:txBody>
                    <a:bodyPr/>
                    <a:lstStyle/>
                    <a:p>
                      <a:pPr algn="r"/>
                      <a:r>
                        <a:rPr lang="x-none" sz="1200" dirty="0" smtClean="0">
                          <a:latin typeface="Arial"/>
                        </a:rPr>
                        <a:t>Пећ</a:t>
                      </a:r>
                      <a:endParaRPr lang="en-US" sz="1200" dirty="0">
                        <a:latin typeface="Arial"/>
                      </a:endParaRPr>
                    </a:p>
                  </a:txBody>
                  <a:tcPr marL="171450" marR="171450" marT="38100" marB="38100">
                    <a:lnL w="9525" cap="flat" cmpd="sng" algn="ctr">
                      <a:solidFill>
                        <a:srgbClr val="CACACA"/>
                      </a:solidFill>
                      <a:prstDash val="solid"/>
                      <a:round/>
                      <a:headEnd type="none" w="med" len="med"/>
                      <a:tailEnd type="none" w="med" len="med"/>
                    </a:lnL>
                    <a:lnR w="9525" cap="flat" cmpd="sng" algn="ctr">
                      <a:solidFill>
                        <a:srgbClr val="CACACA"/>
                      </a:solidFill>
                      <a:prstDash val="solid"/>
                      <a:round/>
                      <a:headEnd type="none" w="med" len="med"/>
                      <a:tailEnd type="none" w="med" len="med"/>
                    </a:lnR>
                    <a:lnT w="28575" cap="flat" cmpd="sng" algn="ctr">
                      <a:solidFill>
                        <a:srgbClr val="CACACA"/>
                      </a:solidFill>
                      <a:prstDash val="solid"/>
                      <a:round/>
                      <a:headEnd type="none" w="med" len="med"/>
                      <a:tailEnd type="none" w="med" len="med"/>
                    </a:lnT>
                    <a:lnB w="28575" cap="flat" cmpd="sng" algn="ctr">
                      <a:solidFill>
                        <a:srgbClr val="CACACA"/>
                      </a:solidFill>
                      <a:prstDash val="solid"/>
                      <a:round/>
                      <a:headEnd type="none" w="med" len="med"/>
                      <a:tailEnd type="none" w="med" len="med"/>
                    </a:lnB>
                    <a:solidFill>
                      <a:srgbClr val="FFFFFF"/>
                    </a:solidFill>
                  </a:tcPr>
                </a:tc>
                <a:tc>
                  <a:txBody>
                    <a:bodyPr/>
                    <a:lstStyle/>
                    <a:p>
                      <a:r>
                        <a:rPr lang="en-US" sz="1200" dirty="0">
                          <a:latin typeface="Arial"/>
                        </a:rPr>
                        <a:t>40 °C, 50 °C/min to 320 °C</a:t>
                      </a:r>
                    </a:p>
                  </a:txBody>
                  <a:tcPr marL="171450" marR="171450" marT="38100" marB="38100">
                    <a:lnL w="9525" cap="flat" cmpd="sng" algn="ctr">
                      <a:solidFill>
                        <a:srgbClr val="CACACA"/>
                      </a:solidFill>
                      <a:prstDash val="solid"/>
                      <a:round/>
                      <a:headEnd type="none" w="med" len="med"/>
                      <a:tailEnd type="none" w="med" len="med"/>
                    </a:lnL>
                    <a:lnR w="9525" cap="flat" cmpd="sng" algn="ctr">
                      <a:solidFill>
                        <a:srgbClr val="CACACA"/>
                      </a:solidFill>
                      <a:prstDash val="solid"/>
                      <a:round/>
                      <a:headEnd type="none" w="med" len="med"/>
                      <a:tailEnd type="none" w="med" len="med"/>
                    </a:lnR>
                    <a:lnT w="28575" cap="flat" cmpd="sng" algn="ctr">
                      <a:solidFill>
                        <a:srgbClr val="CACACA"/>
                      </a:solidFill>
                      <a:prstDash val="solid"/>
                      <a:round/>
                      <a:headEnd type="none" w="med" len="med"/>
                      <a:tailEnd type="none" w="med" len="med"/>
                    </a:lnT>
                    <a:lnB w="28575" cap="flat" cmpd="sng" algn="ctr">
                      <a:solidFill>
                        <a:srgbClr val="CACACA"/>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23801">
                <a:tc>
                  <a:txBody>
                    <a:bodyPr/>
                    <a:lstStyle/>
                    <a:p>
                      <a:pPr algn="r"/>
                      <a:r>
                        <a:rPr lang="x-none" sz="1200" dirty="0" smtClean="0">
                          <a:latin typeface="Arial"/>
                        </a:rPr>
                        <a:t>Носећи</a:t>
                      </a:r>
                      <a:r>
                        <a:rPr lang="x-none" sz="1200" baseline="0" dirty="0" smtClean="0">
                          <a:latin typeface="Arial"/>
                        </a:rPr>
                        <a:t> гас</a:t>
                      </a:r>
                      <a:endParaRPr lang="en-US" sz="1200" dirty="0">
                        <a:latin typeface="Arial"/>
                      </a:endParaRPr>
                    </a:p>
                  </a:txBody>
                  <a:tcPr marL="171450" marR="171450" marT="38100" marB="38100">
                    <a:lnL w="9525" cap="flat" cmpd="sng" algn="ctr">
                      <a:solidFill>
                        <a:srgbClr val="CACACA"/>
                      </a:solidFill>
                      <a:prstDash val="solid"/>
                      <a:round/>
                      <a:headEnd type="none" w="med" len="med"/>
                      <a:tailEnd type="none" w="med" len="med"/>
                    </a:lnL>
                    <a:lnR w="9525" cap="flat" cmpd="sng" algn="ctr">
                      <a:solidFill>
                        <a:srgbClr val="CACACA"/>
                      </a:solidFill>
                      <a:prstDash val="solid"/>
                      <a:round/>
                      <a:headEnd type="none" w="med" len="med"/>
                      <a:tailEnd type="none" w="med" len="med"/>
                    </a:lnR>
                    <a:lnT w="28575" cap="flat" cmpd="sng" algn="ctr">
                      <a:solidFill>
                        <a:srgbClr val="CACACA"/>
                      </a:solidFill>
                      <a:prstDash val="solid"/>
                      <a:round/>
                      <a:headEnd type="none" w="med" len="med"/>
                      <a:tailEnd type="none" w="med" len="med"/>
                    </a:lnT>
                    <a:lnB w="28575" cap="flat" cmpd="sng" algn="ctr">
                      <a:solidFill>
                        <a:srgbClr val="CACACA"/>
                      </a:solidFill>
                      <a:prstDash val="solid"/>
                      <a:round/>
                      <a:headEnd type="none" w="med" len="med"/>
                      <a:tailEnd type="none" w="med" len="med"/>
                    </a:lnB>
                    <a:solidFill>
                      <a:srgbClr val="FFFFFF"/>
                    </a:solidFill>
                  </a:tcPr>
                </a:tc>
                <a:tc>
                  <a:txBody>
                    <a:bodyPr/>
                    <a:lstStyle/>
                    <a:p>
                      <a:r>
                        <a:rPr lang="en-US" sz="1200" dirty="0">
                          <a:latin typeface="Arial"/>
                        </a:rPr>
                        <a:t>hydrogen, 81.5 cm/sec constant</a:t>
                      </a:r>
                    </a:p>
                  </a:txBody>
                  <a:tcPr marL="171450" marR="171450" marT="38100" marB="38100">
                    <a:lnL w="9525" cap="flat" cmpd="sng" algn="ctr">
                      <a:solidFill>
                        <a:srgbClr val="CACACA"/>
                      </a:solidFill>
                      <a:prstDash val="solid"/>
                      <a:round/>
                      <a:headEnd type="none" w="med" len="med"/>
                      <a:tailEnd type="none" w="med" len="med"/>
                    </a:lnL>
                    <a:lnR w="9525" cap="flat" cmpd="sng" algn="ctr">
                      <a:solidFill>
                        <a:srgbClr val="CACACA"/>
                      </a:solidFill>
                      <a:prstDash val="solid"/>
                      <a:round/>
                      <a:headEnd type="none" w="med" len="med"/>
                      <a:tailEnd type="none" w="med" len="med"/>
                    </a:lnR>
                    <a:lnT w="28575" cap="flat" cmpd="sng" algn="ctr">
                      <a:solidFill>
                        <a:srgbClr val="CACACA"/>
                      </a:solidFill>
                      <a:prstDash val="solid"/>
                      <a:round/>
                      <a:headEnd type="none" w="med" len="med"/>
                      <a:tailEnd type="none" w="med" len="med"/>
                    </a:lnT>
                    <a:lnB w="28575" cap="flat" cmpd="sng" algn="ctr">
                      <a:solidFill>
                        <a:srgbClr val="CACACA"/>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37742">
                <a:tc>
                  <a:txBody>
                    <a:bodyPr/>
                    <a:lstStyle/>
                    <a:p>
                      <a:pPr algn="r"/>
                      <a:r>
                        <a:rPr lang="x-none" sz="1200" dirty="0" smtClean="0">
                          <a:latin typeface="Arial"/>
                        </a:rPr>
                        <a:t>Инјекција</a:t>
                      </a:r>
                      <a:endParaRPr lang="en-US" sz="1200" dirty="0">
                        <a:latin typeface="Arial"/>
                      </a:endParaRPr>
                    </a:p>
                  </a:txBody>
                  <a:tcPr marL="171450" marR="171450" marT="38100" marB="38100">
                    <a:lnL w="9525" cap="flat" cmpd="sng" algn="ctr">
                      <a:solidFill>
                        <a:srgbClr val="CACACA"/>
                      </a:solidFill>
                      <a:prstDash val="solid"/>
                      <a:round/>
                      <a:headEnd type="none" w="med" len="med"/>
                      <a:tailEnd type="none" w="med" len="med"/>
                    </a:lnL>
                    <a:lnR w="9525" cap="flat" cmpd="sng" algn="ctr">
                      <a:solidFill>
                        <a:srgbClr val="CACACA"/>
                      </a:solidFill>
                      <a:prstDash val="solid"/>
                      <a:round/>
                      <a:headEnd type="none" w="med" len="med"/>
                      <a:tailEnd type="none" w="med" len="med"/>
                    </a:lnR>
                    <a:lnT w="28575" cap="flat" cmpd="sng" algn="ctr">
                      <a:solidFill>
                        <a:srgbClr val="CACACA"/>
                      </a:solidFill>
                      <a:prstDash val="solid"/>
                      <a:round/>
                      <a:headEnd type="none" w="med" len="med"/>
                      <a:tailEnd type="none" w="med" len="med"/>
                    </a:lnT>
                    <a:lnB w="28575" cap="flat" cmpd="sng" algn="ctr">
                      <a:solidFill>
                        <a:srgbClr val="CACACA"/>
                      </a:solidFill>
                      <a:prstDash val="solid"/>
                      <a:round/>
                      <a:headEnd type="none" w="med" len="med"/>
                      <a:tailEnd type="none" w="med" len="med"/>
                    </a:lnB>
                    <a:solidFill>
                      <a:srgbClr val="FFFFFF"/>
                    </a:solidFill>
                  </a:tcPr>
                </a:tc>
                <a:tc>
                  <a:txBody>
                    <a:bodyPr/>
                    <a:lstStyle/>
                    <a:p>
                      <a:r>
                        <a:rPr lang="en-US" sz="1200" dirty="0">
                          <a:latin typeface="Arial"/>
                        </a:rPr>
                        <a:t>0.4 µL, 300:1 split</a:t>
                      </a:r>
                    </a:p>
                  </a:txBody>
                  <a:tcPr marL="171450" marR="171450" marT="38100" marB="38100">
                    <a:lnL w="9525" cap="flat" cmpd="sng" algn="ctr">
                      <a:solidFill>
                        <a:srgbClr val="CACACA"/>
                      </a:solidFill>
                      <a:prstDash val="solid"/>
                      <a:round/>
                      <a:headEnd type="none" w="med" len="med"/>
                      <a:tailEnd type="none" w="med" len="med"/>
                    </a:lnL>
                    <a:lnR w="9525" cap="flat" cmpd="sng" algn="ctr">
                      <a:solidFill>
                        <a:srgbClr val="CACACA"/>
                      </a:solidFill>
                      <a:prstDash val="solid"/>
                      <a:round/>
                      <a:headEnd type="none" w="med" len="med"/>
                      <a:tailEnd type="none" w="med" len="med"/>
                    </a:lnR>
                    <a:lnT w="28575" cap="flat" cmpd="sng" algn="ctr">
                      <a:solidFill>
                        <a:srgbClr val="CACACA"/>
                      </a:solidFill>
                      <a:prstDash val="solid"/>
                      <a:round/>
                      <a:headEnd type="none" w="med" len="med"/>
                      <a:tailEnd type="none" w="med" len="med"/>
                    </a:lnT>
                    <a:lnB w="28575" cap="flat" cmpd="sng" algn="ctr">
                      <a:solidFill>
                        <a:srgbClr val="CACACA"/>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37742">
                <a:tc>
                  <a:txBody>
                    <a:bodyPr/>
                    <a:lstStyle/>
                    <a:p>
                      <a:pPr algn="r"/>
                      <a:r>
                        <a:rPr lang="x-none" sz="1200" dirty="0" smtClean="0">
                          <a:latin typeface="Arial"/>
                        </a:rPr>
                        <a:t>Инј. Темп.</a:t>
                      </a:r>
                      <a:endParaRPr lang="en-US" sz="1200" dirty="0">
                        <a:latin typeface="Arial"/>
                      </a:endParaRPr>
                    </a:p>
                  </a:txBody>
                  <a:tcPr marL="171450" marR="171450" marT="38100" marB="38100">
                    <a:lnL w="9525" cap="flat" cmpd="sng" algn="ctr">
                      <a:solidFill>
                        <a:srgbClr val="CACACA"/>
                      </a:solidFill>
                      <a:prstDash val="solid"/>
                      <a:round/>
                      <a:headEnd type="none" w="med" len="med"/>
                      <a:tailEnd type="none" w="med" len="med"/>
                    </a:lnL>
                    <a:lnR w="9525" cap="flat" cmpd="sng" algn="ctr">
                      <a:solidFill>
                        <a:srgbClr val="CACACA"/>
                      </a:solidFill>
                      <a:prstDash val="solid"/>
                      <a:round/>
                      <a:headEnd type="none" w="med" len="med"/>
                      <a:tailEnd type="none" w="med" len="med"/>
                    </a:lnR>
                    <a:lnT w="28575" cap="flat" cmpd="sng" algn="ctr">
                      <a:solidFill>
                        <a:srgbClr val="CACACA"/>
                      </a:solidFill>
                      <a:prstDash val="solid"/>
                      <a:round/>
                      <a:headEnd type="none" w="med" len="med"/>
                      <a:tailEnd type="none" w="med" len="med"/>
                    </a:lnT>
                    <a:lnB w="28575" cap="flat" cmpd="sng" algn="ctr">
                      <a:solidFill>
                        <a:srgbClr val="CACACA"/>
                      </a:solidFill>
                      <a:prstDash val="solid"/>
                      <a:round/>
                      <a:headEnd type="none" w="med" len="med"/>
                      <a:tailEnd type="none" w="med" len="med"/>
                    </a:lnB>
                    <a:solidFill>
                      <a:srgbClr val="FFFFFF"/>
                    </a:solidFill>
                  </a:tcPr>
                </a:tc>
                <a:tc>
                  <a:txBody>
                    <a:bodyPr/>
                    <a:lstStyle/>
                    <a:p>
                      <a:r>
                        <a:rPr lang="en-US" sz="1200" dirty="0">
                          <a:latin typeface="Arial"/>
                        </a:rPr>
                        <a:t>320 °C</a:t>
                      </a:r>
                    </a:p>
                  </a:txBody>
                  <a:tcPr marL="171450" marR="171450" marT="38100" marB="38100">
                    <a:lnL w="9525" cap="flat" cmpd="sng" algn="ctr">
                      <a:solidFill>
                        <a:srgbClr val="CACACA"/>
                      </a:solidFill>
                      <a:prstDash val="solid"/>
                      <a:round/>
                      <a:headEnd type="none" w="med" len="med"/>
                      <a:tailEnd type="none" w="med" len="med"/>
                    </a:lnL>
                    <a:lnR w="9525" cap="flat" cmpd="sng" algn="ctr">
                      <a:solidFill>
                        <a:srgbClr val="CACACA"/>
                      </a:solidFill>
                      <a:prstDash val="solid"/>
                      <a:round/>
                      <a:headEnd type="none" w="med" len="med"/>
                      <a:tailEnd type="none" w="med" len="med"/>
                    </a:lnR>
                    <a:lnT w="28575" cap="flat" cmpd="sng" algn="ctr">
                      <a:solidFill>
                        <a:srgbClr val="CACACA"/>
                      </a:solidFill>
                      <a:prstDash val="solid"/>
                      <a:round/>
                      <a:headEnd type="none" w="med" len="med"/>
                      <a:tailEnd type="none" w="med" len="med"/>
                    </a:lnT>
                    <a:lnB w="28575" cap="flat" cmpd="sng" algn="ctr">
                      <a:solidFill>
                        <a:srgbClr val="CACACA"/>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37742">
                <a:tc>
                  <a:txBody>
                    <a:bodyPr/>
                    <a:lstStyle/>
                    <a:p>
                      <a:pPr algn="r"/>
                      <a:r>
                        <a:rPr lang="x-none" sz="1200" dirty="0" smtClean="0">
                          <a:latin typeface="Arial"/>
                        </a:rPr>
                        <a:t>детектор</a:t>
                      </a:r>
                      <a:endParaRPr lang="en-US" sz="1200" dirty="0">
                        <a:latin typeface="Arial"/>
                      </a:endParaRPr>
                    </a:p>
                  </a:txBody>
                  <a:tcPr marL="171450" marR="171450" marT="38100" marB="38100">
                    <a:lnL w="9525" cap="flat" cmpd="sng" algn="ctr">
                      <a:solidFill>
                        <a:srgbClr val="CACACA"/>
                      </a:solidFill>
                      <a:prstDash val="solid"/>
                      <a:round/>
                      <a:headEnd type="none" w="med" len="med"/>
                      <a:tailEnd type="none" w="med" len="med"/>
                    </a:lnL>
                    <a:lnR w="9525" cap="flat" cmpd="sng" algn="ctr">
                      <a:solidFill>
                        <a:srgbClr val="CACACA"/>
                      </a:solidFill>
                      <a:prstDash val="solid"/>
                      <a:round/>
                      <a:headEnd type="none" w="med" len="med"/>
                      <a:tailEnd type="none" w="med" len="med"/>
                    </a:lnR>
                    <a:lnT w="28575" cap="flat" cmpd="sng" algn="ctr">
                      <a:solidFill>
                        <a:srgbClr val="CACACA"/>
                      </a:solidFill>
                      <a:prstDash val="solid"/>
                      <a:round/>
                      <a:headEnd type="none" w="med" len="med"/>
                      <a:tailEnd type="none" w="med" len="med"/>
                    </a:lnT>
                    <a:lnB w="9525" cap="flat" cmpd="sng" algn="ctr">
                      <a:solidFill>
                        <a:srgbClr val="CACACA"/>
                      </a:solidFill>
                      <a:prstDash val="dot"/>
                      <a:round/>
                      <a:headEnd type="none" w="med" len="med"/>
                      <a:tailEnd type="none" w="med" len="med"/>
                    </a:lnB>
                    <a:solidFill>
                      <a:srgbClr val="FFFFFF"/>
                    </a:solidFill>
                  </a:tcPr>
                </a:tc>
                <a:tc>
                  <a:txBody>
                    <a:bodyPr/>
                    <a:lstStyle/>
                    <a:p>
                      <a:r>
                        <a:rPr lang="en-US" sz="1200" dirty="0">
                          <a:latin typeface="Arial"/>
                        </a:rPr>
                        <a:t>FID, 320 °C</a:t>
                      </a:r>
                    </a:p>
                  </a:txBody>
                  <a:tcPr marL="171450" marR="171450" marT="38100" marB="38100">
                    <a:lnL w="9525" cap="flat" cmpd="sng" algn="ctr">
                      <a:solidFill>
                        <a:srgbClr val="CACACA"/>
                      </a:solidFill>
                      <a:prstDash val="solid"/>
                      <a:round/>
                      <a:headEnd type="none" w="med" len="med"/>
                      <a:tailEnd type="none" w="med" len="med"/>
                    </a:lnL>
                    <a:lnR w="9525" cap="flat" cmpd="sng" algn="ctr">
                      <a:solidFill>
                        <a:srgbClr val="CACACA"/>
                      </a:solidFill>
                      <a:prstDash val="solid"/>
                      <a:round/>
                      <a:headEnd type="none" w="med" len="med"/>
                      <a:tailEnd type="none" w="med" len="med"/>
                    </a:lnR>
                    <a:lnT w="28575" cap="flat" cmpd="sng" algn="ctr">
                      <a:solidFill>
                        <a:srgbClr val="CACACA"/>
                      </a:solidFill>
                      <a:prstDash val="solid"/>
                      <a:round/>
                      <a:headEnd type="none" w="med" len="med"/>
                      <a:tailEnd type="none" w="med" len="med"/>
                    </a:lnT>
                    <a:lnB w="9525" cap="flat" cmpd="sng" algn="ctr">
                      <a:solidFill>
                        <a:srgbClr val="CACACA"/>
                      </a:solidFill>
                      <a:prstDash val="dot"/>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20" name="TextBox 19"/>
          <p:cNvSpPr txBox="1"/>
          <p:nvPr/>
        </p:nvSpPr>
        <p:spPr>
          <a:xfrm>
            <a:off x="762000" y="2133600"/>
            <a:ext cx="4114800" cy="646331"/>
          </a:xfrm>
          <a:prstGeom prst="rect">
            <a:avLst/>
          </a:prstGeom>
          <a:noFill/>
        </p:spPr>
        <p:txBody>
          <a:bodyPr wrap="square" rtlCol="0">
            <a:spAutoFit/>
          </a:bodyPr>
          <a:lstStyle/>
          <a:p>
            <a:pPr algn="ctr"/>
            <a:r>
              <a:rPr lang="x-none" dirty="0" smtClean="0">
                <a:latin typeface="Arial" panose="020B0604020202020204" pitchFamily="34" charset="0"/>
                <a:ea typeface="Arial Unicode MS" pitchFamily="34" charset="-128"/>
                <a:cs typeface="Arial" panose="020B0604020202020204" pitchFamily="34" charset="0"/>
              </a:rPr>
              <a:t>Пример: анализа етарског уља</a:t>
            </a:r>
          </a:p>
          <a:p>
            <a:pPr algn="ctr"/>
            <a:r>
              <a:rPr lang="x-none" dirty="0" smtClean="0">
                <a:latin typeface="Arial" panose="020B0604020202020204" pitchFamily="34" charset="0"/>
                <a:ea typeface="Arial Unicode MS" pitchFamily="34" charset="-128"/>
                <a:cs typeface="Arial" panose="020B0604020202020204" pitchFamily="34" charset="0"/>
              </a:rPr>
              <a:t>поморанџе у хексану</a:t>
            </a:r>
          </a:p>
        </p:txBody>
      </p:sp>
      <p:sp>
        <p:nvSpPr>
          <p:cNvPr id="22" name="TextBox 21"/>
          <p:cNvSpPr txBox="1"/>
          <p:nvPr/>
        </p:nvSpPr>
        <p:spPr>
          <a:xfrm>
            <a:off x="0" y="1066800"/>
            <a:ext cx="4876800" cy="1077218"/>
          </a:xfrm>
          <a:prstGeom prst="rect">
            <a:avLst/>
          </a:prstGeom>
          <a:noFill/>
        </p:spPr>
        <p:txBody>
          <a:bodyPr wrap="square" rtlCol="0">
            <a:spAutoFit/>
          </a:bodyPr>
          <a:lstStyle/>
          <a:p>
            <a:pPr algn="just"/>
            <a:r>
              <a:rPr lang="en-US" sz="1600" dirty="0" smtClean="0">
                <a:latin typeface="Arial" panose="020B0604020202020204" pitchFamily="34" charset="0"/>
                <a:ea typeface="Arial Unicode MS" pitchFamily="34" charset="-128"/>
                <a:cs typeface="Arial" panose="020B0604020202020204" pitchFamily="34" charset="0"/>
              </a:rPr>
              <a:t>E</a:t>
            </a:r>
            <a:r>
              <a:rPr lang="x-none" sz="1600" dirty="0" smtClean="0">
                <a:latin typeface="Arial" panose="020B0604020202020204" pitchFamily="34" charset="0"/>
                <a:ea typeface="Arial Unicode MS" pitchFamily="34" charset="-128"/>
                <a:cs typeface="Arial" panose="020B0604020202020204" pitchFamily="34" charset="0"/>
              </a:rPr>
              <a:t>тарска уља су лако испарљиве течности које се издвајају из биљака најчешће дестилацијом. Употребљавају се у медицини, фармацији, индустрији хране.</a:t>
            </a:r>
          </a:p>
        </p:txBody>
      </p:sp>
      <p:sp>
        <p:nvSpPr>
          <p:cNvPr id="24" name="TextBox 23"/>
          <p:cNvSpPr txBox="1"/>
          <p:nvPr/>
        </p:nvSpPr>
        <p:spPr>
          <a:xfrm>
            <a:off x="5334000" y="6550223"/>
            <a:ext cx="3048000" cy="307777"/>
          </a:xfrm>
          <a:prstGeom prst="rect">
            <a:avLst/>
          </a:prstGeom>
          <a:noFill/>
        </p:spPr>
        <p:txBody>
          <a:bodyPr wrap="square" rtlCol="0">
            <a:spAutoFit/>
          </a:bodyPr>
          <a:lstStyle/>
          <a:p>
            <a:pPr algn="ctr"/>
            <a:r>
              <a:rPr lang="x-none" sz="1400" dirty="0" smtClean="0">
                <a:latin typeface="Arial Unicode MS" pitchFamily="34" charset="-128"/>
                <a:ea typeface="Arial Unicode MS" pitchFamily="34" charset="-128"/>
                <a:cs typeface="Arial Unicode MS" pitchFamily="34" charset="-128"/>
              </a:rPr>
              <a:t>Извор: </a:t>
            </a:r>
            <a:r>
              <a:rPr lang="en-US" sz="1400" dirty="0" smtClean="0">
                <a:latin typeface="Arial Unicode MS" pitchFamily="34" charset="-128"/>
                <a:ea typeface="Arial Unicode MS" pitchFamily="34" charset="-128"/>
                <a:cs typeface="Arial Unicode MS" pitchFamily="34" charset="-128"/>
              </a:rPr>
              <a:t>www.sigmaaldrich.com</a:t>
            </a:r>
            <a:endParaRPr lang="x-none" sz="1400" dirty="0" smtClean="0">
              <a:latin typeface="Arial Unicode MS" pitchFamily="34" charset="-128"/>
              <a:ea typeface="Arial Unicode MS" pitchFamily="34" charset="-128"/>
              <a:cs typeface="Arial Unicode MS" pitchFamily="34" charset="-128"/>
            </a:endParaRPr>
          </a:p>
        </p:txBody>
      </p:sp>
      <p:grpSp>
        <p:nvGrpSpPr>
          <p:cNvPr id="16" name="Group 15"/>
          <p:cNvGrpSpPr/>
          <p:nvPr/>
        </p:nvGrpSpPr>
        <p:grpSpPr>
          <a:xfrm>
            <a:off x="7543800" y="5410200"/>
            <a:ext cx="1600200" cy="923330"/>
            <a:chOff x="7543800" y="5410200"/>
            <a:chExt cx="1600200" cy="923330"/>
          </a:xfrm>
        </p:grpSpPr>
        <p:sp>
          <p:nvSpPr>
            <p:cNvPr id="25" name="Rectangle 24"/>
            <p:cNvSpPr/>
            <p:nvPr/>
          </p:nvSpPr>
          <p:spPr>
            <a:xfrm>
              <a:off x="7543800" y="5410200"/>
              <a:ext cx="1600200"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620000" y="5410200"/>
              <a:ext cx="1524000" cy="923330"/>
            </a:xfrm>
            <a:prstGeom prst="rect">
              <a:avLst/>
            </a:prstGeom>
            <a:noFill/>
          </p:spPr>
          <p:txBody>
            <a:bodyPr wrap="square" rtlCol="0">
              <a:spAutoFit/>
            </a:bodyPr>
            <a:lstStyle/>
            <a:p>
              <a:pPr algn="ctr"/>
              <a:r>
                <a:rPr lang="x-none" smtClean="0">
                  <a:solidFill>
                    <a:srgbClr val="FF0000"/>
                  </a:solidFill>
                  <a:latin typeface="Arial" panose="020B0604020202020204" pitchFamily="34" charset="0"/>
                  <a:ea typeface="Arial Unicode MS" pitchFamily="34" charset="-128"/>
                  <a:cs typeface="Arial" panose="020B0604020202020204" pitchFamily="34" charset="0"/>
                </a:rPr>
                <a:t>Време</a:t>
              </a:r>
              <a:r>
                <a:rPr lang="en-US" dirty="0" smtClean="0">
                  <a:solidFill>
                    <a:srgbClr val="FF0000"/>
                  </a:solidFill>
                  <a:latin typeface="Arial" panose="020B0604020202020204" pitchFamily="34" charset="0"/>
                  <a:ea typeface="Arial Unicode MS" pitchFamily="34" charset="-128"/>
                  <a:cs typeface="Arial" panose="020B0604020202020204" pitchFamily="34" charset="0"/>
                </a:rPr>
                <a:t> </a:t>
              </a:r>
              <a:r>
                <a:rPr lang="sr-Cyrl-RS" dirty="0" smtClean="0">
                  <a:solidFill>
                    <a:srgbClr val="FF0000"/>
                  </a:solidFill>
                  <a:latin typeface="Arial" panose="020B0604020202020204" pitchFamily="34" charset="0"/>
                  <a:ea typeface="Arial Unicode MS" pitchFamily="34" charset="-128"/>
                  <a:cs typeface="Arial" panose="020B0604020202020204" pitchFamily="34" charset="0"/>
                </a:rPr>
                <a:t>анализе око 3 минута</a:t>
              </a:r>
              <a:endParaRPr lang="x-none" dirty="0" smtClean="0">
                <a:solidFill>
                  <a:srgbClr val="FF0000"/>
                </a:solidFill>
                <a:latin typeface="Arial" panose="020B0604020202020204" pitchFamily="34" charset="0"/>
                <a:ea typeface="Arial Unicode MS" pitchFamily="34" charset="-128"/>
                <a:cs typeface="Arial" panose="020B0604020202020204" pitchFamily="34" charset="0"/>
              </a:endParaRPr>
            </a:p>
          </p:txBody>
        </p:sp>
      </p:grpSp>
      <p:sp>
        <p:nvSpPr>
          <p:cNvPr id="4098" name="AutoShape 2" descr="data:image/jpeg;base64,/9j/4AAQSkZJRgABAQAAAQABAAD/2wCEAAkGBxMTEhUSEhIVFhUWGBYXFRcXGBYWGBcVFxUXFxUVFRcYHSggGB0lHRUVITEhJSkrLi4uFx8zODMtNygtLisBCgoKDg0OGxAQGi0lHyUtLS0tLy0tLS0tLS0tLS0tLS0vLS0tLS0tLS0tLS0tLS0tLS0tLS0tLS0tLS0tLS0tLf/AABEIAOgA2QMBEQACEQEDEQH/xAAbAAACAwEBAQAAAAAAAAAAAAABAgADBAUGB//EADkQAAEDAgQEAwYFAwUBAQAAAAEAAhEDIQQSMUEFUWFxIoGREzKhscHRBiNCUvBi4fEUcoKSokMV/8QAGgEAAwEBAQEAAAAAAAAAAAAAAAECAwQFBv/EADMRAAICAQMCAwcEAgIDAQAAAAABAhEDEiExBEEiUWEFE3GBkbHwMqHB0eHxI0IUJDMV/9oADAMBAAIRAxEAPwD7OzRcaNWPCqhEhOgJCKAkIoCQigFp0WtmABJk9SlQWPlRQWK6mDqEUFhDU6CyFg5JaUFsOVOgsGVKgskIoAwnQgwgAEIoCQigsGVFDshalQWLkRQ7CGooVhyooLFcwckUOwZByRQWIaY/aPQJUMqOGb+xvoEgB/pWfsb/ANR9kDNFNyEJloVkhTERAEQBEARABQAEAFAECAIgREASEARAEQBEARAEQMCAAkAUABAEQMkIAVIBSEMYIUjIxtkIGWAKyQk9ECDKYEKACgAQgAoAiBEQBEARABQBEARAEQBEABAEQMCAIUABICJgRAySgAJAKUmMEqRhamhMZUIZAiQmBCEAFAAQAA5IAhyYBQIiAIgCBABQBEABAEQBEDAgCIAiAAgCIAiBilICSlYxXFJghJUlFjVSJY4KoQUxEQBEARAEQBEgA5soAkIAzPx7Rp4rxbSeROi5p9Xjjst/gbLBJ87GCpjq5eWhgaJ96Jt0JOvkuDJ1vUa9MY0vqdMcGBQ1N2/L8/sApV3NM1XNOa2WIyz0AuVOvqZRdy79vIerDGSqCarv5jtwtST+c8C2XxEnrmm3ois7lfvHX5dkvLjpeBX32CKNUR+e/wBGn5hGrqIv/wCj+iFrxP8A6L9yx9aq0HKQ4jYgCfMELR9XmivMlQxSe6r8+ZU/idVuYuoyGgGWm5nkIVLr8ityhsl2KXTYpUlPd+aLqfF2WztcyRPig2/4kx5rWHtHE61eFvzIl0kv+rT+H+TexwIkGQdwu5NNWjmap0xpVCBKQyIAiAAUABIYCgBSpGKkMsYqRLHVCIgQQmBEARAAhIYQgRkxOPDTkaMzzNhoO52+a5c3VwxvQt5eRvjwOS1PZGOkyrVa723hmwa06Dn181xRebOn710n2RvKWPFJe63ruy3CYFtMWJPMmPLRVi6OGJbWzPLneR77EqYuk3NLxbUWJCl5sMG7lx25HHFklVLk5mI/ETQIptm+9vNcc/aHbHH6nZj9nSb8boqo/iJxdBa2POVK6/JatJ2aT9nRUbTZ18PjWPaXAgAXPSF248uOcHLiufQ4J4ZwlpaOfV4+wFwynw77HtC4X7Rje0bOmPQTkk75LKHGqbi39ObTe/VVD2hjlKpLSTPoskU+9FuJwTXva8m462I1g81ebApyUr/yiMeaUIOFclTMI+lmexxJLpgcpvIJglOOPNgucHd9i3mhlqMlSSOnhsaDDXQ1x0Gk9vsvVwdXHJUZbS8jjyYWt47o1LrMQSkAUARMCFIAFAxHKWMRIZYxNEssViIEAFAiIAiAA5wAkmAN0m0lbGk26Ry3Yt1VxayWsg+PcnkNwN15c+rlmloxbRrn1OxYo4lqnvLyHpYaMl7hsHYHmY8lEcG8Ve6W/r6kyy3q25ZTjOJ06ZAmSTHZRm6vHj2W5pi6bJkVnCx/FKlSQ10QdG2t3Gq87N1OSezlt6HpYelx495L6mCu7OZnuefSywyNPg6oLQqopa7lofos1J8GjXmWt1d8FKsh8I2UiRQqDScot3J+i6k3HDOu9fc55pPNH5mMGC3eW38lxnRVpitEuAGug7lOMXJ13Y3sm2dXA8Zy2IJaBvrI1jpqurH1Twulul5+Zw5ej1brk6+E4oyoYuHQDB09V34uux5HT2frwcOTpZ41fYatgmOMkQ4xftoqydPGUr4ZMM0oquxowuIcDkqGbw13PkHdeu67+n6l3oyfJ+fx9TLJjTWqHzX9en2Ny7zmCEIApgAoAVIYHKWNCJDHaqRLHVCCgCIERAEJSsdHFqVzXc5mX8oanTPI1BC8bN1D6meiK8C59T0IwWCKlfj+xqDQxuzQEaY4Yam6RjbnLzMdbiDHhzWuIOgPz6rKXVY8kHGLa9TeHTzg1KSPOYlsOIMOI131Gy8q3GVM9bG042tirCyQW87Aj5JKjTJS3KWiJGuk8wVGxbdhqNl+UCSCAOUlPQ5S0xFF+DUy4M3PI/2CXZEOXZFtFsUKhzETl+B36LVbY5etGeR3miq4srqAkgxESCB8FlHguNJNGOwI3JvCenzN7svYNPj6KVyZssZUM73BtfdBLiqPR8AxpeHMcZyxB6cuq9f2bmlJOEu2/wDg8nrcKg1JdzfXoB2vounLhUtzlhNx4E4XjZmmTJaSAdyBsevzW/R9V7zwS5X7j6jDXjXf8/PI6QK9BHKxlQgFACypsYrkmMVIY7VSExwqJCgCIAiAORxfEBzhQkjMPEW6idB9/JeV1/UrUsF881+x29LjcY++q64v8+haym2m3Ww1ndZRxwxRbvYlylklwea4jjzWdLMwDZEdRz5yvKz5XmnfbyPW6fAsMfFyyun4TpA27H+6xcdD2NJeJF9V4eSGi4Hq3+FaOXvNq3RlFOCt9/2ZzawaDkMzr2WDVcnXFya1AcAJfro14+R+Cqrjq+TCN/p+aLa9PKdZBAI6jZTONEwlqXzFYASSL5iJHKAlY3skvIsrUwWta2cuY5uo0Ktu4pIhN6nKXJW55LoG4E/JZI0SSjuU0rGdS6w6cytLpFy3VdkTLJOsC3nzUCujTRzA+HxEiCToBv8A5WsJNPZf6Mp6Wt9i1/FPZ+Ghabl3ONhyCv38oKsbrzfd/wCDNdN7zxZfkjs8A4sa2Zr4zC9piF6PRdU8jcMnPY8/rOl9zTjwbsfQkAiQQZBbYzpfmujqIUlKPK4OfDOnT4fmbMHXztBIg6OHI/y/mvRwZPeQUu/cwyw0Srt2NK3MgFACJDAkMVIY7FSEx1RIUARAFWIrBjS46AT36LPLkWODk+xUIOclFHJ4dhGE+3lxc+99ATyH8svGwYoZJe+3bZ3Z8s0vdbJIwcfx/iFJrgMoJdNiZEAtPMSsup6jxaY8RW/q/Q6OjwLTrkueDzOHqEe+6OsiehHNefqTZ6rSrZHQw72uEP8AE0yJvY7OHJOEoXU919vUxmmt4bP82A0lkieUHl/a6mUdHA2lPcmMom1Rt/3N18x8VMkpLUue4Ypf9H8hKbgdDAIjt35hZLkqSaJiH5WXGlgfO8K5J0kwgtU9h+FUwG6y5025NG/qT6LRRjV93f0X9kdQ3q9ELVeW1WsmwaSRzmZ84WctkCqUGzK9xGm516RooR0JJ8l1IgAwJMQEETTb5IS5sZgZJ8I7K6ajuhKpPwvbuacZXIYGTciHC0jeDyEKpN1pMsWNObl27HKbF78gszt3NvDMS5r2w7K2Zd5arWOqDUzn6jEpxdq2e1ouJggyCJ8l7+NydSTtM+emktmtwUSW1dbPER/UND8/gn08nHLT4l90EkpY/VfZnRXpnKFMBCpGKkMWUhjtVITHCokKAIgDlcWzvLWU3AZYc4nrpHX7heX7Qc51jxunyzs6bRBOU1d7Ir4rihTp+9BdYE89z0XP1WT3eOk93t/bL6bE8mTi0jx1dmazzM3bF7RzC8T9J7ka/wCqKvZj3HDMPiPqq44NO2pC0X5XlomxjvGymSYPxRs31qjCSAbGxVJ7GMFKtynDuc2oJ0IieY3ClbMuaUoui2tQyGD7p9e6Uo0TCetWuSrEt8Lst2xPYzura8Nx4+3+yoPxK+TQwCDlMGGj/wAgu+KiXPh8l9t/3M3drV6/fYycQpkVp1hrfkNVWRU6fp9jTC04fUsptGX2hNhE9TJ8I8hKfu1o1fl3x9NxSk9WhCf6m5cWAB2jW2MdPujUteqvkJRdabuvM24OtlbcNLnDwayAJlxK29/GEKSu/P7mWSGp7N0uf6MWIaLuJJIJmdz9lzwts6Mbb2WxlZIEkiSdI+S2xOKds2rejbRqAkBxgEabzzXQ5RyTiuTCUWlcd2d/8OYsOlt4baTzXbglGMtL2PL6/DKPi8zp8QgDNF2kEECSDI+FgtM70NTrhnHgtvTfJ02GQCNDcL107Vo42qdMYpgIVIxSkMWEhjtVITHVEhQAHGEAlZysJTlxqk3fp0Gw9IXjwWvI8vd8fA7csqSxrscL8Y1sz20wNGyDMXJuCPILh9pZFLKl2S+/J6Hs2LjFyvk4NMkeF2v15Befsek/NFpY9zZafE27m2zRsRvZXGDaddiLinT4f0BBddzSHDWBr1IU3WzLVR2T2LPy7E2J9DynkpWxFzWyIWkGJluoPLzRKuwJpq+5qpgVZIdrEHkRZCVt2Yt+7rYpqVHSARBFj56fNWpSlS8v5NVGO7XxNWDytjPu6I7QPqnDHpqUu7qvp/ZhlcpXp8v7MPE2uGIcSLEx3ERHwRnfjkbdOk8aoLg0Ng3DNQN3G8fzksmPdu13+wWyRnqjllG8cj0Tl5sXfTAtNWHlzR+iL7SFUcmndLnbcWi4JPzM9b3QTqdh10UcyNYctLgpY4ESBuRpMfdXKVcFu7pkpmS6xIAtI6/5S3oUtqRu4bUiqyDHiAI6RqfkqU5OcZNnP1Ef+OVq9j21Qbc9l9Dkikmr57Hz0WThdQmmJEEEiDqL2HoQuno5uWJXyg6iKU9nZrXUYClIYpUsYspDHaqQmMqEEIEZeJu8BbMF5yjz1jyBXN1cqxNLl7fU26dePV5b/nzM9BgY2+guSV5+GCxx345NZyc5HH4vjcPV/LfPMOj5FcnVZceTbv5nf02DPj8cfocPFYGZbSqteeTiAY/nVcDxpPZ3+x3xyurnForNF7QS+k7MDrBM9QlKNc8+panGT8MlQHYl0z3ku1FovKWtt77/AB3HojVAdUDhmkC/cefJQr4BKti32kEC0C5aZv2O26E0ndE1fP1GwwDLNmBJE3sdQSr1Ju0KStbnTx2B9o0VWXdEFu7gAdOo+XZdLwvJD3keTkw5vdyeOfHmZ+C4N1WqC5rgGmTaNNj5wl0+KWbKrWy3f56mnV5Y4sbp7vYzcWov9s9rpjO4jtrb4LHqItZZp+bNellH3Sa8kANczx1Z/pZzOxPSFLTirkh2peHH82Bzs9SC4DkNIslBe8lTdX3K/wDnDZCe1iRBMnYLN7vYrTdMGWQTmg2tFgPutVFODfcLppVsF4IAsB236qEwVDU8OHWBLzqRJt0VbvuS8jju9jbwnCCm/wBpXhjbFrSbk9RrC3wwhGSnm2Xl5/LyObqcspx0Yt/M9ZnB8Wo2IXtyyRn4uTxdLWwvDSJeATqDfrP2WnQNVJLzHnTqLZvXoHMApDEcEmNCeikZY1UhMZMkITA5nFQTUpNEWJcfIRbrdeX7QdzhD5/Q7OmpQnL5fUyfiWuWYdxAm7QVl1jfuNu7SNehipZ1Z4X2rnAteSOV7G2y8b4H0FJboR9WBlNiNDvHI80ONjXJuo4h5Al7gRvJvykbKGzNwinsjYytLHB4DgOY/nRHYxlBKS0ujORSLSQ5zduf9wpLud1yBuFfHhcHjob+e6rTe6H7yK52KxUcwnM2AO8KWqLSU+GdvheDqVaD6bnZQcppuB90zIylen0MXKLT4PN6vJCGRSjzvZ36ZcwMDjJyw517mAAT3K9FT92/V/m55bSldDxza3MAQDAJ/wAKNak3qilKtnyC24bo8xjsJVzOc8ZierQO8leLlxz1Nz/g9rDlxaUo7GM4GoLtLepsVg1Rv76D2dhrYIQHGrHx9IQlGrsSzO6UQ+xpAAveXE6RY+YRcVvYteVvwqiUatNpLWNzDUlxO3JLUl2CSySSlJ0/Qpq4hzmmTlE2AAE/dGps1hCMZebMppuOkkjQJbI1k0kez/DFYOowP02vudV7XsuWrHKPl/J8/wBfDTlvzOlgx+ZUtHu+fvL0elvXO15HLl/RH5/wbV3HORACkJMYkKChmKkJjJiCExHN4iPzKZgkw7ymLryuvX/JB0dmB/8AHJfA4/40eRhxB/WNDB0Pqubrb93Fev8AB1+zkvev4Hj6jmuayxzGZ9bRzXnzUUlXO9/wezG7d8FDqY56a2k94+qhNlbGrDjcX5yT8FnL1E7LaIeX6kjfshJMl0luOKAzkT4f1A/ROuwavDfcGemASyfDt3OspVYNzWz7m7hPGXiQ8AttqJtuAt8WZwfn8Tmz9JGXD3PXU6IqMMmWOhzbQR9oIXvY9MsamjwpXGdPk5NSpFU0XveSQC0g3A533slFQyS3W5e6Vo6lX8um6kKkuDZBMF2UWJtr3WfUa4Y5Qh5fMWNKU1JrazxtarcF7zfe8HzXzji7tn0UYpKooT2jQYkhpOg+vNCin3HTq+5Ti6sHWR2hPQrpFQVLiiwVjY5fFFhsBsp0qxKKr0ENePA0a6n6J6e49KfiZZWeDAv5blCTFFtbmPEVC3SR66K4xTKcj2X4PYRRJNgTI6iF6ns1aVOV9189jxPaLUsiXc6/Dz+ZUN/0c/6tF6XRO5Tl50cWb9EV8f4N67jnImIUqWMrkqSh2poTGVCIECOdxckGm4fuyn/aRJP/AJC872jaUJrzr5M6+mpqUX5X+fU5n4ow3tMOROhB+hPx+C4eq8WNO+GdXRT0ZvijxNSjBy69SCPO+y8+a0to92LuNlIyl3hcG8zeSd5OiW6W4t+5ZUeBbNmUpN7juzRlZNzqJiSfgpp0Tb7ApOE7kdYTY2nW5upYMOf+WALbTE9Ulqk6Rg5aI+M6WHpU2GC32jtSG+7PU6BbRUE6lv8AA5pyySVp6V68nb4VjxUa4FuUNtY2HmvT6XqFNNNUl67HndTgeOSp22JiK9E5pkuow+eYOhEaibLplPFixucd6/ciOPJKSj57HKfxSm6sKjqY9oBAeJDo5ciOi8z/APRk5apI9BdG1DSnt5GTiGCa8GrQ8THHxs0LTzHJYZMaaeTHx3Xk/wCjfFmlB+7y7SXD8zjnBVGmW+Jo1vt15LLS3G6Ot5Iv4jCdj91ndFbPsXMqGfeza2I37p3tuZuK8qBSpSDIykG4vPxUvYbkwCn1PTRFhdGeC5wD9NAeQPLmtFsth7Lg+hcLw/saTW3PP/HJe1069xhW13uz57qMnvsrkaeG/rnUOj0E29V19DFqMm/Mxz/9fgawV2JswYyoQrlLGiuFJQ7VSExkxBTEZOJ0c1Nw3Fx3F1zdXi95hlH82N+nnpyJnPpj2lItkElpb5wvGxL32LT3a/dHTL/jyavJnzfM8Oy1ASSTJJknlN+i4pPVve59DHjYjqMf7jeNAOUncparQJtssp3tIMbm48t1OyY3sdA4YucAAAAAJdHijVwDhIB5QnOUU6j/AL9TNSSjb/b7bFp9i1/iBedDs0W5b/BZqS+JKWWUdtvuK+rLve8M2a0QT0DRYIq9ykqXG/mdB1OWFjRBGpmznbDqIlU600jm1VNSk/8ACJWBZSFEGCfFU77D5KpeHHo+b+P+BwqeR5WvRD4CoTRqsOrW2NiYzAkdvDPmtcWV+5nj9LX8ojNBRzQn5s49QyXBxLbNIPkIK5XGSq0diqthsFjKjZEn+obaagbqk9DuLFPHCfKNDgHAuYcrjMtOjv8AbyKpyXbYjdbS3Xn5CMpZaYBEjqLxKyfmHMtip1AGbwP0kzPaRbzVpxa/PoUpNFwcQ0Z79QfqoTje6FSb8IraUuzCbc7C+ip1wgbpUwYZlV1RhDGuhwudJnWQqjFPgjLKKi+x9CqugWjRfRZpNLaj52Ktk4YwimCdXS4/8jPyhdHSRccKvl7/AFF1DTyNLtt9DUV0mJCgBHlSykUZB1UFF7VSJYVQhgmIiAOFRIo1XUsoAJlvWbk/TyXgS/8AWzuNbPdHpSTzY1O+OTjcb/DhfV9pSIEklwJIgm5Ij181lm6dym3DudXTdYow0zXBxDwqi0nNVL3bNbue51XJJpd/p/Z3rJOXEaXqNQxYYRDMsWM/GSsfUuUNS3Zn/wBOXPJBcZ0AuT6KlvtFblalFDvblsT6gE/DQqKC74LsNAg/qIgzqB90rd0iZOzdTqNzgiQ1oLnDqLALoagmtK+Ji4y0O+XsjDWxBJBP6pufgsZK2bpKOyNnDXQWE7+Fw7kt9IhawSjKL7P/AEYZraa+a+5y6rwahkQ0mC29gNgknHVutv4OhRejbkvo0MzTHvNg23aeQ6W9Uow1J1z/AATKWmSvh/cNLxOGhAnS3meqwfAS2WxsFTOckEHUG58j0TT7My06PFyUY3DvYIETF26gjoqlGuS4ZIz3FpvEC0NgZmm8HfKVa0ak6tdw0y5fPn/YtKv4cp0Gjhy6qByj4rOp+GsEXVQ4+6wzG5tEdrhdfRYlkypvhbs4+uy6Melcs9Ji2hzm0xPjNz0Bv8JXo5IRy5VFPnc8vE3GLn5HWhe0cQCgAFIZS9yllIWeikZa1UiRwqEEIERMDmccoEsDmzLdYi7ZuL+R9V5/tHDrxalyvsdfR5Ep6ZcP7nO4w/NhXm4OW+U32kT/ACy8yU9WLb5nT08azpep4WjUgaaepHKdlw0r3Pekth31M0nILkxbLtqYTm1exEVt+MahXcwlvtIBF2g7fwqdUtNRsbjF8oswzQS4gaXk7X1KzldITfmJMuEaCSDzM6+qa2RTWxpqVCwFsHM/xP6DZq0k+WZpKTvstkLiAC4Mn9LYgz4ok/Gyc4pNafLfvvQY7/U/Me4aCLEAH0IlZKL5+ZezdMqxtIF9Ta0jzgj5p3uODelfQNKq5sXhwykHtzST0yUkS4p7PgvYAfeMSJI27zsoqyXa4QKMhxaJmPdJtGsg9k5Ra2kJtPdmykXOhjhLTMHcHoeSSm+GZyqPjjyZatKpTF7agHmNwqjKUeDRShk4AGuFmtBDhprrb1lFA6e7fB7DhuG9jSDbBzj9BAXsY4vBhp/qkeHnye9yWuEbeHUyS556tb2Bv8fkvQ6LE1cpfBfAwzySSivizeu85SIGKQpAofqpZYkdVIy9qoljBUIIQIKYAcJsk0nsNOjiYCmGF9EyYJ13adB6QvBxxjhySxP8R6GaTmo5V+P/AGeP4tw8UahbBi5DjoW7NEbrizYljWne759D2cGb30dX7epzgdOW+59FjXmdHBZTflPutzHQkZiO06eSpZKVRJ0auR6ZGV0kgGJ5kyoUbt+QSe6GwbA7LaAC4k9Al3FN0mI/ES55J1mOyGmykqSQz6Qhpk5pAP8ASLRfnMrVQXutS5v9v9k6nqafFF9CtbLqCSB0Kx1utL4CUd9RK7A5rH5oLrGeTe3dAQlpk1XG/wBRfZy6JtpOthbTdJV3KuoluLAJ8M2gTF9BqOq0ytOblHgzxppbiik6ZzCAI6xyhZuWrkba8h6VXSJBmI6kKXGxONl+AxWctY9hLXGNbjqOq1x0pJPdf2YZI6Vqi6Z6nAcIp0bAFxBJE7Er2IdHHFLzZ5GXqp5d3sPW8RFMXzAif28z5fZSoLLNY1vt9BR8Kc32/c69NgAAGgsvchFRSijhbbdsZUIiAFSGV1GqWUhMikYozWv8E0ItLlQhmlADApiIgDl8VwsPbXBPhBzgbiDB8pP8C8zrunt++Xbn4HZ0+XwvE+/BzeJ4MYmm1zbuAlvURYHovMmnninHlHX0+Z9PNxfD5/s8RVplhIc05s2kQdND2lc0oNfA9lNSVimu5xhjYIEE+SjQlyCe25LktEGAJ7uKLpDRsEtphg1d4ndosPr6I7AkpScvLYygXyjzS9SlVWXVa+ZzQBlAMmN+Zd6LWM3JaFsZuGlanyIx2VoPJ/wWLVyouTvb0NRafZU4Fg4gdzE/JIiLWt/AstHImx6HSPgEoremG4KRl1h3HXryTtDf6dyqs7xEjkN9R0UoUV2YuDrHNlgHcEyINxt2V0uQlHY9J+G+EXFSpqLt6W1Xb0vTapqUntz/ACeX1vU7aIncxuKa0S4mCYsuzPlXLb3dbHDixSk6ijTw3DlozO94/AbD7r0OkwPHC5csxz5FJ1HhG1dhzkQBEABIYrgkxoqUFBATQhmqhDQmIhagBS07FKhkJ6SgDiY0mg8vc8eyOUMEGWnTKY1n6Lw+rwywT1x/T9j0MVZo0l4u/qZ+M8GbiQCDlcN9iORWM8XvfEnTNOn6p4Li1aPHYvgmIpOc5zTlb+24Owjdc0oaVUkerHqMWStDL+FYE5TVqS1jZJkWJ5N+CjTq3fA8mSnojyzOMVmc9+sj0Gg+Sh+p0RiqUUUUzDc2pGvyCT3dBVFgsy2sg+URp6pvaS+AuXuXVqXhsdIce28ealLcmzRhcXFCYBIdAPKZv1Nk/wBLdGTheQztqW7HWJ1uPkoWzOh1ZXTrOuZMmefT+6bSDSuKGNRziLgxAFhofp06rT3j0pPtwJRim35nd4NwwvfNS7WAxFpM2FtRqt8UXm/Wtl8v9nn9TnWONQe7PRVcQGAn9I8l0yy6PgjzI43N13Zdw7CE+NxJBOZoPwnoNvVd/RdM1/yT77qzPPlS8MeeDqL0zjCgQEDIgAJDFckxorUFBamhMcKhBCYiIAKABKAA+mCIIBB2KTimqY03F2jjYjhtRjs1N5dTvNM3I6tOp7FeR1PQST1Y3t5f0d0OphNaZqn5/wBjcP4g2q0kSCLFrhBBFjKzx51K1e/kTlwPG9znfivh1StRinqDJHO2yxzYpyipeR09Dmhjm1LuuTw1Om+gBnaWlwMhwIMTE30XHk8To9rG1JWnZuw9EFomcrgdP5zClVq3HKXkZSYtrcExyHPlqEO57hsivEOIG0dPqiHkNNcHdwHDi7DVHRIhp0m8yRHRKOOU1Oa4Vfc5Z54xzxi/UwDCvLQWtJuRIvqPgoSbVnS5xUqbLqXDK73GKb+WkCO5stPdzm9ov6ES6jDBbyR6ThHAAwF1UBzosBoB157Ltw9Ioq8u/p2+Z5fU9e5usey/c6FauBYQAPJTm6j/AKxOWGNvdj4DBufDqmlyBa87DpG+67uk6Nup5Pkic2aMLjA7IXsHAFAEQAEARAAKQxXJMaK4UFBaqQmOEyQhMCIAKAIgApiFf0/nNIZnxOAa64Ja79w3jZ3NcufpIZd+H5o1x55RVPdeTOY9lem7xAOZOrZsNpavKn0/UYZXzH0OxPDkjs6l6/2H/U0qwc1zWuaLEOAI8pTXVRk3F8ITw5MVNOr8iqrwzDujwRGkW+SycMD3Rcepzx7mcfh/DiRfxayf7Kfc4uFL9/8ABo+tzN2/sNhvw9h6ZJDS6bXM/BWunxLm3+fAifW5pqrSOphqLGDKwBo5D5nqurGscI6YqjlyTlN3J2WtrNuBqtIdRBWluQ4S5ZW+uJPMahYz6hW6LUHRza2JdUhtMGTMdO/JcUpZM7UYrk64444/FPhHQ4fwrLBqHM7WNgfr5r1uk9nQxVKW8jlzdVq2hsjqL0jjIgAoERAAQMBSABQMBSYyrMoKGaqQmOmIiYiSgAoAMoEFMAoAiBEQMy4nh9Op77ATz0PqLrDJ02LJ+qJrjz5Mf6WZP/w2Agte8RMXkeYOq437Kw9m0b/+dNpppblY4M8OJFWZMwWn010WL9k1K4z/AGL/APMg1Th9H/glPhlYPLvatIP6YdAt3VR9nZYz1a9vIJdThcFHS/jsTD8IqAkmoDM7OOpn9yUPZkk23MJ9XjaSUft/Q1PgvizGq6egAHlMq4+yoKWpyZMut8OlRX59DTS4VSBLoJJ1zEmfLRdOPocMJaq39TKXVZGqul6GxjABAAA5CwXWklsjnbbdsZMQCgZEAFAiIACBgKQwFAClJjRXKgoZqaExlQgpiJCQBCYDIERMAoAiBEQBEARABTACQEQAEDCgCIERAClAwhABQBECAUDAkMVyQCEpFFeZSMsamIYJiDKYiBADJgRAgymAUARAEQBECIgCSgCIGKgAoAiACgREDFKQBTAiACgAIACQxCkMWFIytIY7SmIMoAMpgQFAhpTEGUAGUwDKYiIAiAJKAJKABKAJKQyFAElABlMREARACkpDJKAJKACgCJiAVIwIGKUmBVKkozsx9I//AEZ/2b90bgWDFs/e31CYhxXbzHqEhhFQc0AMH9U7FQc6LChg5OwoIeixUHOnYUTMiwoGZKwomZFhQM6LHRDURYUDOiwoOZFhQcyLFRM6LCiFydhQpepsdC5kWFDtcnYUHMnYqJmSsKBKLCiSix0AlIDPKQz/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0" name="AutoShape 4" descr="data:image/jpeg;base64,/9j/4AAQSkZJRgABAQAAAQABAAD/2wCEAAkGBxMTEhUSEhIVFhUWGBYXFRcXGBYWGBcVFxUXFxUVFRcYHSggGB0lHRUVITEhJSkrLi4uFx8zODMtNygtLisBCgoKDg0OGxAQGi0lHyUtLS0tLy0tLS0tLS0tLS0tLS0vLS0tLS0tLS0tLS0tLS0tLS0tLS0tLS0tLS0tLS0tLf/AABEIAOgA2QMBEQACEQEDEQH/xAAbAAACAwEBAQAAAAAAAAAAAAABAgADBAUGB//EADkQAAEDAgQEAwYFAwUBAQAAAAEAAhEDIQQSMUEFUWFxIoGREzKhscHRBiNCUvBi4fEUcoKSokMV/8QAGgEAAwEBAQEAAAAAAAAAAAAAAAECAwQFBv/EADMRAAICAQMCAwcEAgIDAQAAAAABAhEDEiExBEEiUWEFE3GBkbHwMqHB0eHxI0IUJDMV/9oADAMBAAIRAxEAPwD7OzRcaNWPCqhEhOgJCKAkIoCQigFp0WtmABJk9SlQWPlRQWK6mDqEUFhDU6CyFg5JaUFsOVOgsGVKgskIoAwnQgwgAEIoCQigsGVFDshalQWLkRQ7CGooVhyooLFcwckUOwZByRQWIaY/aPQJUMqOGb+xvoEgB/pWfsb/ANR9kDNFNyEJloVkhTERAEQBEARABQAEAFAECAIgREASEARAEQBEARAEQMCAAkAUABAEQMkIAVIBSEMYIUjIxtkIGWAKyQk9ECDKYEKACgAQgAoAiBEQBEARABQBEARAEQBEABAEQMCAIUABICJgRAySgAJAKUmMEqRhamhMZUIZAiQmBCEAFAAQAA5IAhyYBQIiAIgCBABQBEABAEQBEDAgCIAiAAgCIAiBilICSlYxXFJghJUlFjVSJY4KoQUxEQBEARAEQBEgA5soAkIAzPx7Rp4rxbSeROi5p9Xjjst/gbLBJ87GCpjq5eWhgaJ96Jt0JOvkuDJ1vUa9MY0vqdMcGBQ1N2/L8/sApV3NM1XNOa2WIyz0AuVOvqZRdy79vIerDGSqCarv5jtwtST+c8C2XxEnrmm3ois7lfvHX5dkvLjpeBX32CKNUR+e/wBGn5hGrqIv/wCj+iFrxP8A6L9yx9aq0HKQ4jYgCfMELR9XmivMlQxSe6r8+ZU/idVuYuoyGgGWm5nkIVLr8ityhsl2KXTYpUlPd+aLqfF2WztcyRPig2/4kx5rWHtHE61eFvzIl0kv+rT+H+TexwIkGQdwu5NNWjmap0xpVCBKQyIAiAAUABIYCgBSpGKkMsYqRLHVCIgQQmBEARAAhIYQgRkxOPDTkaMzzNhoO52+a5c3VwxvQt5eRvjwOS1PZGOkyrVa723hmwa06Dn181xRebOn710n2RvKWPFJe63ruy3CYFtMWJPMmPLRVi6OGJbWzPLneR77EqYuk3NLxbUWJCl5sMG7lx25HHFklVLk5mI/ETQIptm+9vNcc/aHbHH6nZj9nSb8boqo/iJxdBa2POVK6/JatJ2aT9nRUbTZ18PjWPaXAgAXPSF248uOcHLiufQ4J4ZwlpaOfV4+wFwynw77HtC4X7Rje0bOmPQTkk75LKHGqbi39ObTe/VVD2hjlKpLSTPoskU+9FuJwTXva8m462I1g81ebApyUr/yiMeaUIOFclTMI+lmexxJLpgcpvIJglOOPNgucHd9i3mhlqMlSSOnhsaDDXQ1x0Gk9vsvVwdXHJUZbS8jjyYWt47o1LrMQSkAUARMCFIAFAxHKWMRIZYxNEssViIEAFAiIAiAA5wAkmAN0m0lbGk26Ry3Yt1VxayWsg+PcnkNwN15c+rlmloxbRrn1OxYo4lqnvLyHpYaMl7hsHYHmY8lEcG8Ve6W/r6kyy3q25ZTjOJ06ZAmSTHZRm6vHj2W5pi6bJkVnCx/FKlSQ10QdG2t3Gq87N1OSezlt6HpYelx495L6mCu7OZnuefSywyNPg6oLQqopa7lofos1J8GjXmWt1d8FKsh8I2UiRQqDScot3J+i6k3HDOu9fc55pPNH5mMGC3eW38lxnRVpitEuAGug7lOMXJ13Y3sm2dXA8Zy2IJaBvrI1jpqurH1Twulul5+Zw5ej1brk6+E4oyoYuHQDB09V34uux5HT2frwcOTpZ41fYatgmOMkQ4xftoqydPGUr4ZMM0oquxowuIcDkqGbw13PkHdeu67+n6l3oyfJ+fx9TLJjTWqHzX9en2Ny7zmCEIApgAoAVIYHKWNCJDHaqRLHVCCgCIERAEJSsdHFqVzXc5mX8oanTPI1BC8bN1D6meiK8C59T0IwWCKlfj+xqDQxuzQEaY4Yam6RjbnLzMdbiDHhzWuIOgPz6rKXVY8kHGLa9TeHTzg1KSPOYlsOIMOI131Gy8q3GVM9bG042tirCyQW87Aj5JKjTJS3KWiJGuk8wVGxbdhqNl+UCSCAOUlPQ5S0xFF+DUy4M3PI/2CXZEOXZFtFsUKhzETl+B36LVbY5etGeR3miq4srqAkgxESCB8FlHguNJNGOwI3JvCenzN7svYNPj6KVyZssZUM73BtfdBLiqPR8AxpeHMcZyxB6cuq9f2bmlJOEu2/wDg8nrcKg1JdzfXoB2vounLhUtzlhNx4E4XjZmmTJaSAdyBsevzW/R9V7zwS5X7j6jDXjXf8/PI6QK9BHKxlQgFACypsYrkmMVIY7VSExwqJCgCIAiAORxfEBzhQkjMPEW6idB9/JeV1/UrUsF881+x29LjcY++q64v8+haym2m3Ww1ndZRxwxRbvYlylklwea4jjzWdLMwDZEdRz5yvKz5XmnfbyPW6fAsMfFyyun4TpA27H+6xcdD2NJeJF9V4eSGi4Hq3+FaOXvNq3RlFOCt9/2ZzawaDkMzr2WDVcnXFya1AcAJfro14+R+Cqrjq+TCN/p+aLa9PKdZBAI6jZTONEwlqXzFYASSL5iJHKAlY3skvIsrUwWta2cuY5uo0Ktu4pIhN6nKXJW55LoG4E/JZI0SSjuU0rGdS6w6cytLpFy3VdkTLJOsC3nzUCujTRzA+HxEiCToBv8A5WsJNPZf6Mp6Wt9i1/FPZ+Ghabl3ONhyCv38oKsbrzfd/wCDNdN7zxZfkjs8A4sa2Zr4zC9piF6PRdU8jcMnPY8/rOl9zTjwbsfQkAiQQZBbYzpfmujqIUlKPK4OfDOnT4fmbMHXztBIg6OHI/y/mvRwZPeQUu/cwyw0Srt2NK3MgFACJDAkMVIY7FSEx1RIUARAFWIrBjS46AT36LPLkWODk+xUIOclFHJ4dhGE+3lxc+99ATyH8svGwYoZJe+3bZ3Z8s0vdbJIwcfx/iFJrgMoJdNiZEAtPMSsup6jxaY8RW/q/Q6OjwLTrkueDzOHqEe+6OsiehHNefqTZ6rSrZHQw72uEP8AE0yJvY7OHJOEoXU919vUxmmt4bP82A0lkieUHl/a6mUdHA2lPcmMom1Rt/3N18x8VMkpLUue4Ypf9H8hKbgdDAIjt35hZLkqSaJiH5WXGlgfO8K5J0kwgtU9h+FUwG6y5025NG/qT6LRRjV93f0X9kdQ3q9ELVeW1WsmwaSRzmZ84WctkCqUGzK9xGm516RooR0JJ8l1IgAwJMQEETTb5IS5sZgZJ8I7K6ajuhKpPwvbuacZXIYGTciHC0jeDyEKpN1pMsWNObl27HKbF78gszt3NvDMS5r2w7K2Zd5arWOqDUzn6jEpxdq2e1ouJggyCJ8l7+NydSTtM+emktmtwUSW1dbPER/UND8/gn08nHLT4l90EkpY/VfZnRXpnKFMBCpGKkMWUhjtVITHCokKAIgDlcWzvLWU3AZYc4nrpHX7heX7Qc51jxunyzs6bRBOU1d7Ir4rihTp+9BdYE89z0XP1WT3eOk93t/bL6bE8mTi0jx1dmazzM3bF7RzC8T9J7ka/wCqKvZj3HDMPiPqq44NO2pC0X5XlomxjvGymSYPxRs31qjCSAbGxVJ7GMFKtynDuc2oJ0IieY3ClbMuaUoui2tQyGD7p9e6Uo0TCetWuSrEt8Lst2xPYzura8Nx4+3+yoPxK+TQwCDlMGGj/wAgu+KiXPh8l9t/3M3drV6/fYycQpkVp1hrfkNVWRU6fp9jTC04fUsptGX2hNhE9TJ8I8hKfu1o1fl3x9NxSk9WhCf6m5cWAB2jW2MdPujUteqvkJRdabuvM24OtlbcNLnDwayAJlxK29/GEKSu/P7mWSGp7N0uf6MWIaLuJJIJmdz9lzwts6Mbb2WxlZIEkiSdI+S2xOKds2rejbRqAkBxgEabzzXQ5RyTiuTCUWlcd2d/8OYsOlt4baTzXbglGMtL2PL6/DKPi8zp8QgDNF2kEECSDI+FgtM70NTrhnHgtvTfJ02GQCNDcL107Vo42qdMYpgIVIxSkMWEhjtVITHVEhQAHGEAlZysJTlxqk3fp0Gw9IXjwWvI8vd8fA7csqSxrscL8Y1sz20wNGyDMXJuCPILh9pZFLKl2S+/J6Hs2LjFyvk4NMkeF2v15Befsek/NFpY9zZafE27m2zRsRvZXGDaddiLinT4f0BBddzSHDWBr1IU3WzLVR2T2LPy7E2J9DynkpWxFzWyIWkGJluoPLzRKuwJpq+5qpgVZIdrEHkRZCVt2Yt+7rYpqVHSARBFj56fNWpSlS8v5NVGO7XxNWDytjPu6I7QPqnDHpqUu7qvp/ZhlcpXp8v7MPE2uGIcSLEx3ERHwRnfjkbdOk8aoLg0Ng3DNQN3G8fzksmPdu13+wWyRnqjllG8cj0Tl5sXfTAtNWHlzR+iL7SFUcmndLnbcWi4JPzM9b3QTqdh10UcyNYctLgpY4ESBuRpMfdXKVcFu7pkpmS6xIAtI6/5S3oUtqRu4bUiqyDHiAI6RqfkqU5OcZNnP1Ef+OVq9j21Qbc9l9Dkikmr57Hz0WThdQmmJEEEiDqL2HoQuno5uWJXyg6iKU9nZrXUYClIYpUsYspDHaqQmMqEEIEZeJu8BbMF5yjz1jyBXN1cqxNLl7fU26dePV5b/nzM9BgY2+guSV5+GCxx345NZyc5HH4vjcPV/LfPMOj5FcnVZceTbv5nf02DPj8cfocPFYGZbSqteeTiAY/nVcDxpPZ3+x3xyurnForNF7QS+k7MDrBM9QlKNc8+panGT8MlQHYl0z3ku1FovKWtt77/AB3HojVAdUDhmkC/cefJQr4BKti32kEC0C5aZv2O26E0ndE1fP1GwwDLNmBJE3sdQSr1Ju0KStbnTx2B9o0VWXdEFu7gAdOo+XZdLwvJD3keTkw5vdyeOfHmZ+C4N1WqC5rgGmTaNNj5wl0+KWbKrWy3f56mnV5Y4sbp7vYzcWov9s9rpjO4jtrb4LHqItZZp+bNellH3Sa8kANczx1Z/pZzOxPSFLTirkh2peHH82Bzs9SC4DkNIslBe8lTdX3K/wDnDZCe1iRBMnYLN7vYrTdMGWQTmg2tFgPutVFODfcLppVsF4IAsB236qEwVDU8OHWBLzqRJt0VbvuS8jju9jbwnCCm/wBpXhjbFrSbk9RrC3wwhGSnm2Xl5/LyObqcspx0Yt/M9ZnB8Wo2IXtyyRn4uTxdLWwvDSJeATqDfrP2WnQNVJLzHnTqLZvXoHMApDEcEmNCeikZY1UhMZMkITA5nFQTUpNEWJcfIRbrdeX7QdzhD5/Q7OmpQnL5fUyfiWuWYdxAm7QVl1jfuNu7SNehipZ1Z4X2rnAteSOV7G2y8b4H0FJboR9WBlNiNDvHI80ONjXJuo4h5Al7gRvJvykbKGzNwinsjYytLHB4DgOY/nRHYxlBKS0ujORSLSQ5zduf9wpLud1yBuFfHhcHjob+e6rTe6H7yK52KxUcwnM2AO8KWqLSU+GdvheDqVaD6bnZQcppuB90zIylen0MXKLT4PN6vJCGRSjzvZ36ZcwMDjJyw517mAAT3K9FT92/V/m55bSldDxza3MAQDAJ/wAKNak3qilKtnyC24bo8xjsJVzOc8ZierQO8leLlxz1Nz/g9rDlxaUo7GM4GoLtLepsVg1Rv76D2dhrYIQHGrHx9IQlGrsSzO6UQ+xpAAveXE6RY+YRcVvYteVvwqiUatNpLWNzDUlxO3JLUl2CSySSlJ0/Qpq4hzmmTlE2AAE/dGps1hCMZebMppuOkkjQJbI1k0kez/DFYOowP02vudV7XsuWrHKPl/J8/wBfDTlvzOlgx+ZUtHu+fvL0elvXO15HLl/RH5/wbV3HORACkJMYkKChmKkJjJiCExHN4iPzKZgkw7ymLryuvX/JB0dmB/8AHJfA4/40eRhxB/WNDB0Pqubrb93Fev8AB1+zkvev4Hj6jmuayxzGZ9bRzXnzUUlXO9/wezG7d8FDqY56a2k94+qhNlbGrDjcX5yT8FnL1E7LaIeX6kjfshJMl0luOKAzkT4f1A/ROuwavDfcGemASyfDt3OspVYNzWz7m7hPGXiQ8AttqJtuAt8WZwfn8Tmz9JGXD3PXU6IqMMmWOhzbQR9oIXvY9MsamjwpXGdPk5NSpFU0XveSQC0g3A533slFQyS3W5e6Vo6lX8um6kKkuDZBMF2UWJtr3WfUa4Y5Qh5fMWNKU1JrazxtarcF7zfe8HzXzji7tn0UYpKooT2jQYkhpOg+vNCin3HTq+5Ti6sHWR2hPQrpFQVLiiwVjY5fFFhsBsp0qxKKr0ENePA0a6n6J6e49KfiZZWeDAv5blCTFFtbmPEVC3SR66K4xTKcj2X4PYRRJNgTI6iF6ns1aVOV9189jxPaLUsiXc6/Dz+ZUN/0c/6tF6XRO5Tl50cWb9EV8f4N67jnImIUqWMrkqSh2poTGVCIECOdxckGm4fuyn/aRJP/AJC872jaUJrzr5M6+mpqUX5X+fU5n4ow3tMOROhB+hPx+C4eq8WNO+GdXRT0ZvijxNSjBy69SCPO+y8+a0to92LuNlIyl3hcG8zeSd5OiW6W4t+5ZUeBbNmUpN7juzRlZNzqJiSfgpp0Tb7ApOE7kdYTY2nW5upYMOf+WALbTE9Ulqk6Rg5aI+M6WHpU2GC32jtSG+7PU6BbRUE6lv8AA5pyySVp6V68nb4VjxUa4FuUNtY2HmvT6XqFNNNUl67HndTgeOSp22JiK9E5pkuow+eYOhEaibLplPFixucd6/ciOPJKSj57HKfxSm6sKjqY9oBAeJDo5ciOi8z/APRk5apI9BdG1DSnt5GTiGCa8GrQ8THHxs0LTzHJYZMaaeTHx3Xk/wCjfFmlB+7y7SXD8zjnBVGmW+Jo1vt15LLS3G6Ot5Iv4jCdj91ndFbPsXMqGfeza2I37p3tuZuK8qBSpSDIykG4vPxUvYbkwCn1PTRFhdGeC5wD9NAeQPLmtFsth7Lg+hcLw/saTW3PP/HJe1069xhW13uz57qMnvsrkaeG/rnUOj0E29V19DFqMm/Mxz/9fgawV2JswYyoQrlLGiuFJQ7VSExkxBTEZOJ0c1Nw3Fx3F1zdXi95hlH82N+nnpyJnPpj2lItkElpb5wvGxL32LT3a/dHTL/jyavJnzfM8Oy1ASSTJJknlN+i4pPVve59DHjYjqMf7jeNAOUncparQJtssp3tIMbm48t1OyY3sdA4YucAAAAAJdHijVwDhIB5QnOUU6j/AL9TNSSjb/b7bFp9i1/iBedDs0W5b/BZqS+JKWWUdtvuK+rLve8M2a0QT0DRYIq9ykqXG/mdB1OWFjRBGpmznbDqIlU600jm1VNSk/8ACJWBZSFEGCfFU77D5KpeHHo+b+P+BwqeR5WvRD4CoTRqsOrW2NiYzAkdvDPmtcWV+5nj9LX8ojNBRzQn5s49QyXBxLbNIPkIK5XGSq0diqthsFjKjZEn+obaagbqk9DuLFPHCfKNDgHAuYcrjMtOjv8AbyKpyXbYjdbS3Xn5CMpZaYBEjqLxKyfmHMtip1AGbwP0kzPaRbzVpxa/PoUpNFwcQ0Z79QfqoTje6FSb8IraUuzCbc7C+ip1wgbpUwYZlV1RhDGuhwudJnWQqjFPgjLKKi+x9CqugWjRfRZpNLaj52Ktk4YwimCdXS4/8jPyhdHSRccKvl7/AFF1DTyNLtt9DUV0mJCgBHlSykUZB1UFF7VSJYVQhgmIiAOFRIo1XUsoAJlvWbk/TyXgS/8AWzuNbPdHpSTzY1O+OTjcb/DhfV9pSIEklwJIgm5Ij181lm6dym3DudXTdYow0zXBxDwqi0nNVL3bNbue51XJJpd/p/Z3rJOXEaXqNQxYYRDMsWM/GSsfUuUNS3Zn/wBOXPJBcZ0AuT6KlvtFblalFDvblsT6gE/DQqKC74LsNAg/qIgzqB90rd0iZOzdTqNzgiQ1oLnDqLALoagmtK+Ji4y0O+XsjDWxBJBP6pufgsZK2bpKOyNnDXQWE7+Fw7kt9IhawSjKL7P/AEYZraa+a+5y6rwahkQ0mC29gNgknHVutv4OhRejbkvo0MzTHvNg23aeQ6W9Uow1J1z/AATKWmSvh/cNLxOGhAnS3meqwfAS2WxsFTOckEHUG58j0TT7My06PFyUY3DvYIETF26gjoqlGuS4ZIz3FpvEC0NgZmm8HfKVa0ak6tdw0y5fPn/YtKv4cp0Gjhy6qByj4rOp+GsEXVQ4+6wzG5tEdrhdfRYlkypvhbs4+uy6Melcs9Ji2hzm0xPjNz0Bv8JXo5IRy5VFPnc8vE3GLn5HWhe0cQCgAFIZS9yllIWeikZa1UiRwqEEIERMDmccoEsDmzLdYi7ZuL+R9V5/tHDrxalyvsdfR5Ep6ZcP7nO4w/NhXm4OW+U32kT/ACy8yU9WLb5nT08azpep4WjUgaaepHKdlw0r3Pekth31M0nILkxbLtqYTm1exEVt+MahXcwlvtIBF2g7fwqdUtNRsbjF8oswzQS4gaXk7X1KzldITfmJMuEaCSDzM6+qa2RTWxpqVCwFsHM/xP6DZq0k+WZpKTvstkLiAC4Mn9LYgz4ok/Gyc4pNafLfvvQY7/U/Me4aCLEAH0IlZKL5+ZezdMqxtIF9Ta0jzgj5p3uODelfQNKq5sXhwykHtzST0yUkS4p7PgvYAfeMSJI27zsoqyXa4QKMhxaJmPdJtGsg9k5Ra2kJtPdmykXOhjhLTMHcHoeSSm+GZyqPjjyZatKpTF7agHmNwqjKUeDRShk4AGuFmtBDhprrb1lFA6e7fB7DhuG9jSDbBzj9BAXsY4vBhp/qkeHnye9yWuEbeHUyS556tb2Bv8fkvQ6LE1cpfBfAwzySSivizeu85SIGKQpAofqpZYkdVIy9qoljBUIIQIKYAcJsk0nsNOjiYCmGF9EyYJ13adB6QvBxxjhySxP8R6GaTmo5V+P/AGeP4tw8UahbBi5DjoW7NEbrizYljWne759D2cGb30dX7epzgdOW+59FjXmdHBZTflPutzHQkZiO06eSpZKVRJ0auR6ZGV0kgGJ5kyoUbt+QSe6GwbA7LaAC4k9Al3FN0mI/ES55J1mOyGmykqSQz6Qhpk5pAP8ASLRfnMrVQXutS5v9v9k6nqafFF9CtbLqCSB0Kx1utL4CUd9RK7A5rH5oLrGeTe3dAQlpk1XG/wBRfZy6JtpOthbTdJV3KuoluLAJ8M2gTF9BqOq0ytOblHgzxppbiik6ZzCAI6xyhZuWrkba8h6VXSJBmI6kKXGxONl+AxWctY9hLXGNbjqOq1x0pJPdf2YZI6Vqi6Z6nAcIp0bAFxBJE7Er2IdHHFLzZ5GXqp5d3sPW8RFMXzAif28z5fZSoLLNY1vt9BR8Kc32/c69NgAAGgsvchFRSijhbbdsZUIiAFSGV1GqWUhMikYozWv8E0ItLlQhmlADApiIgDl8VwsPbXBPhBzgbiDB8pP8C8zrunt++Xbn4HZ0+XwvE+/BzeJ4MYmm1zbuAlvURYHovMmnninHlHX0+Z9PNxfD5/s8RVplhIc05s2kQdND2lc0oNfA9lNSVimu5xhjYIEE+SjQlyCe25LktEGAJ7uKLpDRsEtphg1d4ndosPr6I7AkpScvLYygXyjzS9SlVWXVa+ZzQBlAMmN+Zd6LWM3JaFsZuGlanyIx2VoPJ/wWLVyouTvb0NRafZU4Fg4gdzE/JIiLWt/AstHImx6HSPgEoremG4KRl1h3HXryTtDf6dyqs7xEjkN9R0UoUV2YuDrHNlgHcEyINxt2V0uQlHY9J+G+EXFSpqLt6W1Xb0vTapqUntz/ACeX1vU7aIncxuKa0S4mCYsuzPlXLb3dbHDixSk6ijTw3DlozO94/AbD7r0OkwPHC5csxz5FJ1HhG1dhzkQBEABIYrgkxoqUFBATQhmqhDQmIhagBS07FKhkJ6SgDiY0mg8vc8eyOUMEGWnTKY1n6Lw+rwywT1x/T9j0MVZo0l4u/qZ+M8GbiQCDlcN9iORWM8XvfEnTNOn6p4Li1aPHYvgmIpOc5zTlb+24Owjdc0oaVUkerHqMWStDL+FYE5TVqS1jZJkWJ5N+CjTq3fA8mSnojyzOMVmc9+sj0Gg+Sh+p0RiqUUUUzDc2pGvyCT3dBVFgsy2sg+URp6pvaS+AuXuXVqXhsdIce28ealLcmzRhcXFCYBIdAPKZv1Nk/wBLdGTheQztqW7HWJ1uPkoWzOh1ZXTrOuZMmefT+6bSDSuKGNRziLgxAFhofp06rT3j0pPtwJRim35nd4NwwvfNS7WAxFpM2FtRqt8UXm/Wtl8v9nn9TnWONQe7PRVcQGAn9I8l0yy6PgjzI43N13Zdw7CE+NxJBOZoPwnoNvVd/RdM1/yT77qzPPlS8MeeDqL0zjCgQEDIgAJDFckxorUFBamhMcKhBCYiIAKABKAA+mCIIBB2KTimqY03F2jjYjhtRjs1N5dTvNM3I6tOp7FeR1PQST1Y3t5f0d0OphNaZqn5/wBjcP4g2q0kSCLFrhBBFjKzx51K1e/kTlwPG9znfivh1StRinqDJHO2yxzYpyipeR09Dmhjm1LuuTw1Om+gBnaWlwMhwIMTE30XHk8To9rG1JWnZuw9EFomcrgdP5zClVq3HKXkZSYtrcExyHPlqEO57hsivEOIG0dPqiHkNNcHdwHDi7DVHRIhp0m8yRHRKOOU1Oa4Vfc5Z54xzxi/UwDCvLQWtJuRIvqPgoSbVnS5xUqbLqXDK73GKb+WkCO5stPdzm9ov6ES6jDBbyR6ThHAAwF1UBzosBoB157Ltw9Ioq8u/p2+Z5fU9e5usey/c6FauBYQAPJTm6j/AKxOWGNvdj4DBufDqmlyBa87DpG+67uk6Nup5Pkic2aMLjA7IXsHAFAEQAEARAAKQxXJMaK4UFBaqQmOEyQhMCIAKAIgApiFf0/nNIZnxOAa64Ja79w3jZ3NcufpIZd+H5o1x55RVPdeTOY9lem7xAOZOrZsNpavKn0/UYZXzH0OxPDkjs6l6/2H/U0qwc1zWuaLEOAI8pTXVRk3F8ITw5MVNOr8iqrwzDujwRGkW+SycMD3Rcepzx7mcfh/DiRfxayf7Kfc4uFL9/8ABo+tzN2/sNhvw9h6ZJDS6bXM/BWunxLm3+fAifW5pqrSOphqLGDKwBo5D5nqurGscI6YqjlyTlN3J2WtrNuBqtIdRBWluQ4S5ZW+uJPMahYz6hW6LUHRza2JdUhtMGTMdO/JcUpZM7UYrk64444/FPhHQ4fwrLBqHM7WNgfr5r1uk9nQxVKW8jlzdVq2hsjqL0jjIgAoERAAQMBSABQMBSYyrMoKGaqQmOmIiYiSgAoAMoEFMAoAiBEQMy4nh9Op77ATz0PqLrDJ02LJ+qJrjz5Mf6WZP/w2Agte8RMXkeYOq437Kw9m0b/+dNpppblY4M8OJFWZMwWn010WL9k1K4z/AGL/APMg1Th9H/glPhlYPLvatIP6YdAt3VR9nZYz1a9vIJdThcFHS/jsTD8IqAkmoDM7OOpn9yUPZkk23MJ9XjaSUft/Q1PgvizGq6egAHlMq4+yoKWpyZMut8OlRX59DTS4VSBLoJJ1zEmfLRdOPocMJaq39TKXVZGqul6GxjABAAA5CwXWklsjnbbdsZMQCgZEAFAiIACBgKQwFAClJjRXKgoZqaExlQgpiJCQBCYDIERMAoAiBEQBEARABTACQEQAEDCgCIERAClAwhABQBECAUDAkMVyQCEpFFeZSMsamIYJiDKYiBADJgRAgymAUARAEQBECIgCSgCIGKgAoAiACgREDFKQBTAiACgAIACQxCkMWFIytIY7SmIMoAMpgQFAhpTEGUAGUwDKYiIAiAJKAJKABKAJKQyFAElABlMREARACkpDJKAJKACgCJiAVIwIGKUmBVKkozsx9I//AEZ/2b90bgWDFs/e31CYhxXbzHqEhhFQc0AMH9U7FQc6LChg5OwoIeixUHOnYUTMiwoGZKwomZFhQM6LHRDURYUDOiwoOZFhQcyLFRM6LCiFydhQpepsdC5kWFDtcnYUHMnYqJmSsKBKLCiSix0AlIDPKQz/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1" name="Picture 20" descr="orange.jpg"/>
          <p:cNvPicPr>
            <a:picLocks noChangeAspect="1"/>
          </p:cNvPicPr>
          <p:nvPr/>
        </p:nvPicPr>
        <p:blipFill>
          <a:blip r:embed="rId6"/>
          <a:srcRect l="10906" t="12500" r="13364" b="12500"/>
          <a:stretch>
            <a:fillRect/>
          </a:stretch>
        </p:blipFill>
        <p:spPr>
          <a:xfrm>
            <a:off x="7848600" y="3352800"/>
            <a:ext cx="1295400" cy="13716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03647" y="2791482"/>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304800"/>
            <a:ext cx="81534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Предности и мане ГХ</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44</a:t>
            </a:fld>
            <a:endParaRPr lang="en-US" dirty="0"/>
          </a:p>
        </p:txBody>
      </p:sp>
      <p:sp>
        <p:nvSpPr>
          <p:cNvPr id="3074" name="AutoShape 2"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data:image/png;base64,iVBORw0KGgoAAAANSUhEUgAAALwAAADICAMAAABlJHtOAAAAe1BMVEX///8AAABxcXH09PRtbW1RUVGQkJD6+vpfX1+CgoLx8fETExM9PT3IyMiXl5cICAhHR0cxMTG8vLzn5+exsbGIiIjR0dHY2NgaGhpCQkLj4+MlJSUPDw/FxcUgICDd3d19fX1kZGRbW1uhoaE4ODiqqqqfn58sLCyUlJSnfXNEAAAJA0lEQVR4nO2dabu6LBDGm1wozHDfs9Ssvv8nfMAtNa3T8n/Q6/J+c06F9gthYIYRV6tFixYtWrRo0aJFixZNTegu3ihv65hqtfa8Wd6W40Et8f2jUW7XyjhcOCf+Bl6QmqN3+Pdwr4SzfSH/W/gzB/ha64/h9U3KtOXY3z+Hl/nbqi/gfwPwza/nCi8cbuvNJrGNut+gQ261+tAxz51nx3OER4e0steKZpT1j33iqfcSe0LWz87ADx5dqLVWdN+/RgDevqDHO1Da8AAThc88iDaGiXFgbQh4BntvLvBOCJEslP/jNQGJtfWZwKOEgjWGxvQhYlU/E3g6t7q695d2iTkTeLld8auVKkk2mgs8PQGx2m+UQ/U84I9XaBv0WvOAZ00+eHybwpN03cifJryqDDoCFL6nKcIfxuFDvVFcwSM3oy6b+1B8cjUfGWajyoCiW8guwvXSn4BygndjiDsTRgHjUVOZRUSSZQ0Uq3cWTvDmrhxSa+FE36kj8FiDE71KZgJSr+o5wbPZwan12g3Bc0bgXU8pLpJF9F5L4zXC5gTOZutlBD4egT9uxKKkQfrOPi94OhUj9zPUF2K4zZeeorkGcRrNpqhrz6phMgVC1jRGR1i8X/uR1jeW3OAFkfpPdjHKmjJ1B+2ncxs3JEBOfePKz5MyNwBEF7db8UzBNkWzHoUXDEs+k2QibZ7K3DYhx3hbdt6eA37pOOBO2LGuK76hD+TY2jUMdcl2qsaPVMNo1W5gGLSZY7f8ZWgDdvcEnINO2AwCU3heZu9VbksCp+4n3CNmr5WDXvTrQCd595MZwAc6rF2E3ATOPReAM7xpGOqLVkPnBTGEkkSnchOZmNUyvEg/vixlSV4UhcmD38gZ3iIQmq+LCY6quo/hZM7wvfnZm+IMf4FiNvmhOMPLANps4U8A6edLI5zh6ddvZguffPT1tfjCo7Tryr4pzvD0PPbrYmPiC499gNvnh/OFN89Ass8P5wsfXHth+vfEF/4YAjFeFxsT55rX4nBgjeGv4mxtAsd5OZ0f1ww8qXEt8F0hQfjTdOWv5cb1a3jTOkm+L63zF87dMVuX5WpXxLntB1bYnuu38DjbRWUMjFztJx4SynRSlfOzssfuPzCaP4U3E5Z9oqUpdfWBSI8rYJXQTQGIWbkQICpCrNzhWeg03qoYIcGRKZY21nQsBZSTK9ByrhxXS025fn7b4v8QHp0IXJvaU3cA/aju/WjSJAVmEaSs4SDTfLv7/hDeUDrrdWoI0fCkyw0hbJoUllov3tTv4BFtNJ11F5uANDh8Oko7ldQm3oH+MVX1bU/8d/C0PpVD7w3vsBqQ47UXYYMyqp1F3j/ssK2cdYRbSaF1YmhOelEMdilu/SMLXB0gdXotvLY26A2J7Fr3NMhubVpKqSk8318Wxu70kOUg0y6L2DLeveSl+IAWhVC0ju1GVcEfNm/oSk/Te2s9OLqc+vkYLRVBL/HBo6PXgq1Zu/eEcUiKD8y0GJ9CyTaCuqoq+OzJ1/xF3mDnfwVPG0k/9n+IYCcMwa9MWy9H4khPrM4I+2/gjW1LJ3rBtPtLdgPAALxawpu3e8nGlAbGSYuLKYKSHFvwzvYNnWnj7b0lvzZZQ9aGNpveDRwWAf+JqyG4mVhcAMlc8Z4ePHbY28tYHjItDcp1fL7wj6YyGZk3u4Z6/02s87KxjC88G5M6U6tjf9SqhDZROx/UiEA3ecOzMamd57mS+5eiLrjuJAq53gTg2cSsPcI717GJ2aXzK3MygWbDahT0pp04Pu2uw3aLNbDGquLqVNydEdr3QtuhTgZy93Qk8MemurRBxfKxmCQdNgR2zHnlDb8KKAnEUpKkIf1HG73fA68j6uTSchvfo7+3gOYOv8L72rGG8PQkGCDsr3U5JS1bWqbEg/PnZ/p16CPIRW2305LLC+/omLFyfmob9d0LHwT+fh90QgIuEjxf6a/lnmgJ9/ESX3jB2t/eDvLdxRfepaPw2zbmrmVZ52MF+oP79Y44r8PuAC6fH865w2pfnYf/8v3288M5w29mnDjBQg6zTVmZd7LQFkbC4H8SZ/jbnBPkLl/tt8E/KVSfbVIoS8f9fFrJGV7dnaXZwiPT/MIVXDwpXuI8JXaMPLdaC7C4sw4u0Eb17HCe8PiixREhxNPkylwKm+uuFWfLr9enKaMc4R2JAJAoYrEzrYzsszuRp3/3PZXD7vc+5YaRiyGUwdaZbB2wWpkaWwYv/kUsQ2Q9n00bynWTZnhSyxuR5wIf6KC0gh7r8nwzgc9ImSNUyYqVZDYblaAESDvmITgOWwefB7x5HlzmnAe8Ew8mZzE7LxuNxGnCP9mohA5btcg04Z9sVELuggYeoaHU3cnVfGRbjepmg3NRkkTr4QCOm/MMpIwOd1gzIRBFEK0nsnUAG6Pa1gZdTlt3DN6GeHs4nBTS35CVl52XuhlpwbWgHoQ3z8WQgLag9eJTvEbYWzdURjswu0t9EN7x4sKqGpPZZcW9dlJEtmUW43DN77MC2iL9Ps5tVklxd02Xda7lNG18hEVYlUjfreIGH1CTrlV9VmXpLawRjcKbyc4jU7E2VAeWj7q2VNU4UU9KL/ySUfjjjnq76WS2iKH0tL6BKAobSP3yGuBz34et4FBwPGyIP6FNGwLZZ+TE8+WKCsliO9PlIIqthc7gPK3tMrCaZ5n1InHezauLMceNSm7VPe4o7a8czgDeiMpbBdRJbc7zR2EJtPx4zHflPq4tzQCehadIHBPykHE3B/jV0dbOZ2n/sP4zC3jadDAeWPGcCfywFnheWuB5aYHnpQWelxb4/1241GcZapzh60cyxXOE/+6RTAxeKp7ItF0eyfSmcH6p9UECewue5yOZPhOS01o8H8n0oeb8+LipCn178xIXIeuirsy9dN6lt8/zNDkJ70B0tPKWvdHNXaYqCq/5kSTvEw8ednqfutgDSrwL234hVyCcWdXjOleKhWOVp88um57Ykko12G47iytzEIWvs8HtOcJrVTdd4P9XLfC8tMDz0gLPS/jcwG87GQBzkLD2TxV8ro1v1zhR3f3RxTNdtGjRokWLFi1atKjRf/4PoAxq6TWo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304800" y="2090678"/>
            <a:ext cx="3962400" cy="2862322"/>
          </a:xfrm>
          <a:prstGeom prst="rect">
            <a:avLst/>
          </a:prstGeom>
          <a:noFill/>
        </p:spPr>
        <p:txBody>
          <a:bodyPr wrap="square" rtlCol="0">
            <a:spAutoFit/>
          </a:bodyPr>
          <a:lstStyle/>
          <a:p>
            <a:pPr>
              <a:buFont typeface="Arial" pitchFamily="34" charset="0"/>
              <a:buChar char="•"/>
            </a:pPr>
            <a:r>
              <a:rPr lang="x-none" sz="2000" dirty="0" smtClean="0">
                <a:latin typeface="Arial" panose="020B0604020202020204" pitchFamily="34" charset="0"/>
                <a:ea typeface="Arial Unicode MS" pitchFamily="34" charset="-128"/>
                <a:cs typeface="Arial" panose="020B0604020202020204" pitchFamily="34" charset="0"/>
              </a:rPr>
              <a:t>Мала количина узорка</a:t>
            </a:r>
          </a:p>
          <a:p>
            <a:pPr>
              <a:buFont typeface="Arial" pitchFamily="34" charset="0"/>
              <a:buChar char="•"/>
            </a:pPr>
            <a:r>
              <a:rPr lang="x-none" sz="2000" dirty="0" smtClean="0">
                <a:latin typeface="Arial" panose="020B0604020202020204" pitchFamily="34" charset="0"/>
                <a:ea typeface="Arial Unicode MS" pitchFamily="34" charset="-128"/>
                <a:cs typeface="Arial" panose="020B0604020202020204" pitchFamily="34" charset="0"/>
              </a:rPr>
              <a:t>Брза техника (</a:t>
            </a:r>
            <a:r>
              <a:rPr lang="en-US" sz="2000" dirty="0" smtClean="0">
                <a:latin typeface="Arial" panose="020B0604020202020204" pitchFamily="34" charset="0"/>
                <a:ea typeface="Arial Unicode MS" pitchFamily="34" charset="-128"/>
                <a:cs typeface="Arial" panose="020B0604020202020204" pitchFamily="34" charset="0"/>
              </a:rPr>
              <a:t>&lt; </a:t>
            </a:r>
            <a:r>
              <a:rPr lang="x-none" sz="2000" dirty="0" smtClean="0">
                <a:latin typeface="Arial" panose="020B0604020202020204" pitchFamily="34" charset="0"/>
                <a:ea typeface="Arial Unicode MS" pitchFamily="34" charset="-128"/>
                <a:cs typeface="Arial" panose="020B0604020202020204" pitchFamily="34" charset="0"/>
              </a:rPr>
              <a:t>1 сат)</a:t>
            </a:r>
            <a:endParaRPr lang="en-US" sz="2000" dirty="0" smtClean="0">
              <a:latin typeface="Arial" panose="020B0604020202020204" pitchFamily="34" charset="0"/>
              <a:ea typeface="Arial Unicode MS" pitchFamily="34" charset="-128"/>
              <a:cs typeface="Arial" panose="020B0604020202020204" pitchFamily="34" charset="0"/>
            </a:endParaRPr>
          </a:p>
          <a:p>
            <a:pPr>
              <a:buFont typeface="Arial" pitchFamily="34" charset="0"/>
              <a:buChar char="•"/>
            </a:pPr>
            <a:r>
              <a:rPr lang="x-none" sz="2000" dirty="0" smtClean="0">
                <a:latin typeface="Arial" panose="020B0604020202020204" pitchFamily="34" charset="0"/>
                <a:ea typeface="Arial Unicode MS" pitchFamily="34" charset="-128"/>
                <a:cs typeface="Arial" panose="020B0604020202020204" pitchFamily="34" charset="0"/>
              </a:rPr>
              <a:t>Ефикасно раздвајање компоненти смеше</a:t>
            </a:r>
          </a:p>
          <a:p>
            <a:pPr>
              <a:buFont typeface="Arial" pitchFamily="34" charset="0"/>
              <a:buChar char="•"/>
            </a:pPr>
            <a:r>
              <a:rPr lang="x-none" sz="2000" dirty="0" smtClean="0">
                <a:latin typeface="Arial" panose="020B0604020202020204" pitchFamily="34" charset="0"/>
                <a:ea typeface="Arial Unicode MS" pitchFamily="34" charset="-128"/>
                <a:cs typeface="Arial" panose="020B0604020202020204" pitchFamily="34" charset="0"/>
              </a:rPr>
              <a:t>Висока осетљивост (</a:t>
            </a:r>
            <a:r>
              <a:rPr lang="en-US" sz="2000" dirty="0" err="1" smtClean="0">
                <a:latin typeface="Arial" panose="020B0604020202020204" pitchFamily="34" charset="0"/>
                <a:ea typeface="Arial Unicode MS" pitchFamily="34" charset="-128"/>
                <a:cs typeface="Arial" panose="020B0604020202020204" pitchFamily="34" charset="0"/>
              </a:rPr>
              <a:t>ppm</a:t>
            </a:r>
            <a:r>
              <a:rPr lang="en-US" sz="2000" dirty="0" smtClean="0">
                <a:latin typeface="Arial" panose="020B0604020202020204" pitchFamily="34" charset="0"/>
                <a:ea typeface="Arial Unicode MS" pitchFamily="34" charset="-128"/>
                <a:cs typeface="Arial" panose="020B0604020202020204" pitchFamily="34" charset="0"/>
              </a:rPr>
              <a:t>, ppb</a:t>
            </a:r>
            <a:r>
              <a:rPr lang="x-none" sz="2000" dirty="0" smtClean="0">
                <a:latin typeface="Arial" panose="020B0604020202020204" pitchFamily="34" charset="0"/>
                <a:ea typeface="Arial Unicode MS" pitchFamily="34" charset="-128"/>
                <a:cs typeface="Arial" panose="020B0604020202020204" pitchFamily="34" charset="0"/>
              </a:rPr>
              <a:t>)</a:t>
            </a:r>
            <a:endParaRPr lang="en-US" sz="2000" dirty="0" smtClean="0">
              <a:latin typeface="Arial" panose="020B0604020202020204" pitchFamily="34" charset="0"/>
              <a:ea typeface="Arial Unicode MS" pitchFamily="34" charset="-128"/>
              <a:cs typeface="Arial" panose="020B0604020202020204" pitchFamily="34" charset="0"/>
            </a:endParaRPr>
          </a:p>
          <a:p>
            <a:pPr>
              <a:buFont typeface="Arial" pitchFamily="34" charset="0"/>
              <a:buChar char="•"/>
            </a:pPr>
            <a:r>
              <a:rPr lang="x-none" sz="2000" dirty="0" smtClean="0">
                <a:latin typeface="Arial" panose="020B0604020202020204" pitchFamily="34" charset="0"/>
                <a:ea typeface="Arial Unicode MS" pitchFamily="34" charset="-128"/>
                <a:cs typeface="Arial" panose="020B0604020202020204" pitchFamily="34" charset="0"/>
              </a:rPr>
              <a:t>Прецизност (у квантификацији 1-5% RSD)</a:t>
            </a:r>
          </a:p>
          <a:p>
            <a:pPr>
              <a:buFont typeface="Arial" pitchFamily="34" charset="0"/>
              <a:buChar char="•"/>
            </a:pPr>
            <a:r>
              <a:rPr lang="x-none" sz="2000" dirty="0" smtClean="0">
                <a:latin typeface="Arial" panose="020B0604020202020204" pitchFamily="34" charset="0"/>
                <a:ea typeface="Arial Unicode MS" pitchFamily="34" charset="-128"/>
                <a:cs typeface="Arial" panose="020B0604020202020204" pitchFamily="34" charset="0"/>
              </a:rPr>
              <a:t>Спрезање са МС</a:t>
            </a:r>
          </a:p>
          <a:p>
            <a:endParaRPr lang="x-none" sz="2000" dirty="0" smtClean="0">
              <a:latin typeface="Arial" panose="020B0604020202020204" pitchFamily="34" charset="0"/>
              <a:ea typeface="Arial Unicode MS" pitchFamily="34" charset="-128"/>
              <a:cs typeface="Arial" panose="020B0604020202020204" pitchFamily="34" charset="0"/>
            </a:endParaRPr>
          </a:p>
        </p:txBody>
      </p:sp>
      <p:sp>
        <p:nvSpPr>
          <p:cNvPr id="7" name="TextBox 6"/>
          <p:cNvSpPr txBox="1"/>
          <p:nvPr/>
        </p:nvSpPr>
        <p:spPr>
          <a:xfrm>
            <a:off x="4572000" y="2090678"/>
            <a:ext cx="3962400" cy="2246769"/>
          </a:xfrm>
          <a:prstGeom prst="rect">
            <a:avLst/>
          </a:prstGeom>
          <a:noFill/>
        </p:spPr>
        <p:txBody>
          <a:bodyPr wrap="square" rtlCol="0">
            <a:spAutoFit/>
          </a:bodyPr>
          <a:lstStyle/>
          <a:p>
            <a:pPr>
              <a:buFont typeface="Arial" pitchFamily="34" charset="0"/>
              <a:buChar char="•"/>
            </a:pPr>
            <a:r>
              <a:rPr lang="x-none" sz="2000" dirty="0" smtClean="0">
                <a:latin typeface="Arial" panose="020B0604020202020204" pitchFamily="34" charset="0"/>
                <a:ea typeface="Arial Unicode MS" pitchFamily="34" charset="-128"/>
                <a:cs typeface="Arial" panose="020B0604020202020204" pitchFamily="34" charset="0"/>
              </a:rPr>
              <a:t>Ограниченост на испарљиве узорке</a:t>
            </a:r>
          </a:p>
          <a:p>
            <a:pPr>
              <a:buFont typeface="Arial" pitchFamily="34" charset="0"/>
              <a:buChar char="•"/>
            </a:pPr>
            <a:r>
              <a:rPr lang="x-none" sz="2000" dirty="0" smtClean="0">
                <a:latin typeface="Arial" panose="020B0604020202020204" pitchFamily="34" charset="0"/>
                <a:ea typeface="Arial Unicode MS" pitchFamily="34" charset="-128"/>
                <a:cs typeface="Arial" panose="020B0604020202020204" pitchFamily="34" charset="0"/>
              </a:rPr>
              <a:t>Температура не преко 400</a:t>
            </a:r>
            <a:r>
              <a:rPr lang="x-none" sz="2000" baseline="30000" dirty="0" smtClean="0">
                <a:latin typeface="Arial" panose="020B0604020202020204" pitchFamily="34" charset="0"/>
                <a:ea typeface="Arial Unicode MS" pitchFamily="34" charset="-128"/>
                <a:cs typeface="Arial" panose="020B0604020202020204" pitchFamily="34" charset="0"/>
              </a:rPr>
              <a:t>о</a:t>
            </a:r>
            <a:r>
              <a:rPr lang="x-none" sz="2000" dirty="0" smtClean="0">
                <a:latin typeface="Arial" panose="020B0604020202020204" pitchFamily="34" charset="0"/>
                <a:ea typeface="Arial Unicode MS" pitchFamily="34" charset="-128"/>
                <a:cs typeface="Arial" panose="020B0604020202020204" pitchFamily="34" charset="0"/>
              </a:rPr>
              <a:t>С</a:t>
            </a:r>
          </a:p>
          <a:p>
            <a:pPr>
              <a:buFont typeface="Arial" pitchFamily="34" charset="0"/>
              <a:buChar char="•"/>
            </a:pPr>
            <a:r>
              <a:rPr lang="x-none" sz="2000" dirty="0" smtClean="0">
                <a:latin typeface="Arial" panose="020B0604020202020204" pitchFamily="34" charset="0"/>
                <a:ea typeface="Arial Unicode MS" pitchFamily="34" charset="-128"/>
                <a:cs typeface="Arial" panose="020B0604020202020204" pitchFamily="34" charset="0"/>
              </a:rPr>
              <a:t>Није погодна за термички нестабилне компоненте</a:t>
            </a:r>
          </a:p>
          <a:p>
            <a:pPr>
              <a:buFont typeface="Arial" pitchFamily="34" charset="0"/>
              <a:buChar char="•"/>
            </a:pPr>
            <a:endParaRPr lang="x-none" sz="2000" dirty="0" smtClean="0">
              <a:latin typeface="Arial" panose="020B0604020202020204" pitchFamily="34" charset="0"/>
              <a:ea typeface="Arial Unicode MS" pitchFamily="34" charset="-128"/>
              <a:cs typeface="Arial" panose="020B0604020202020204" pitchFamily="34" charset="0"/>
            </a:endParaRPr>
          </a:p>
          <a:p>
            <a:endParaRPr lang="x-none" sz="2000" dirty="0" smtClean="0">
              <a:latin typeface="Arial" panose="020B0604020202020204" pitchFamily="34" charset="0"/>
              <a:ea typeface="Arial Unicode MS" pitchFamily="34" charset="-128"/>
              <a:cs typeface="Arial" panose="020B0604020202020204" pitchFamily="34" charset="0"/>
            </a:endParaRPr>
          </a:p>
        </p:txBody>
      </p:sp>
      <p:sp>
        <p:nvSpPr>
          <p:cNvPr id="9" name="Title 1"/>
          <p:cNvSpPr txBox="1">
            <a:spLocks/>
          </p:cNvSpPr>
          <p:nvPr/>
        </p:nvSpPr>
        <p:spPr>
          <a:xfrm>
            <a:off x="685800" y="1447800"/>
            <a:ext cx="8153400" cy="551688"/>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x-none" sz="3200" b="0" i="0" u="none" strike="noStrike" kern="1200" cap="none" spc="0" normalizeH="0" baseline="0" noProof="0" dirty="0" smtClean="0">
                <a:ln>
                  <a:noFill/>
                </a:ln>
                <a:solidFill>
                  <a:schemeClr val="tx1"/>
                </a:solidFill>
                <a:effectLst/>
                <a:uLnTx/>
                <a:uFillTx/>
                <a:latin typeface="Arial" panose="020B0604020202020204" pitchFamily="34" charset="0"/>
                <a:ea typeface="Arial Unicode MS" pitchFamily="34" charset="-128"/>
                <a:cs typeface="Arial" panose="020B0604020202020204" pitchFamily="34" charset="0"/>
              </a:rPr>
              <a:t>Предности:                          М</a:t>
            </a:r>
            <a:r>
              <a:rPr lang="x-none" sz="3200" dirty="0" smtClean="0">
                <a:latin typeface="Arial" panose="020B0604020202020204" pitchFamily="34" charset="0"/>
                <a:ea typeface="Arial Unicode MS" pitchFamily="34" charset="-128"/>
                <a:cs typeface="Arial" panose="020B0604020202020204" pitchFamily="34" charset="0"/>
              </a:rPr>
              <a:t>ане:</a:t>
            </a: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Arial Unicode MS" pitchFamily="34" charset="-128"/>
              <a:cs typeface="Arial" panose="020B0604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A8A02D-BAAA-483E-AFC7-0368F68D9E25}" type="slidenum">
              <a:rPr lang="en-US" smtClean="0"/>
              <a:pPr/>
              <a:t>5</a:t>
            </a:fld>
            <a:endParaRPr lang="en-US"/>
          </a:p>
        </p:txBody>
      </p:sp>
      <p:sp>
        <p:nvSpPr>
          <p:cNvPr id="5" name="Title 1"/>
          <p:cNvSpPr txBox="1">
            <a:spLocks/>
          </p:cNvSpPr>
          <p:nvPr/>
        </p:nvSpPr>
        <p:spPr>
          <a:xfrm>
            <a:off x="457200" y="533400"/>
            <a:ext cx="8229600" cy="551688"/>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x-none" sz="3200" b="0" i="0" u="none" strike="noStrike" kern="1200" cap="none" spc="0" normalizeH="0" baseline="0" noProof="0" dirty="0" smtClean="0">
                <a:ln>
                  <a:noFill/>
                </a:ln>
                <a:solidFill>
                  <a:schemeClr val="tx1"/>
                </a:solidFill>
                <a:effectLst/>
                <a:uLnTx/>
                <a:uFillTx/>
                <a:latin typeface="Arial" panose="020B0604020202020204" pitchFamily="34" charset="0"/>
                <a:ea typeface="Arial Unicode MS" pitchFamily="34" charset="-128"/>
                <a:cs typeface="Arial" panose="020B0604020202020204" pitchFamily="34" charset="0"/>
              </a:rPr>
              <a:t>Врсте интеракција</a:t>
            </a:r>
            <a:r>
              <a:rPr kumimoji="0" lang="x-none" sz="3200" b="0" i="0" u="none" strike="noStrike" kern="1200" cap="none" spc="0" normalizeH="0" noProof="0" dirty="0" smtClean="0">
                <a:ln>
                  <a:noFill/>
                </a:ln>
                <a:solidFill>
                  <a:schemeClr val="tx1"/>
                </a:solidFill>
                <a:effectLst/>
                <a:uLnTx/>
                <a:uFillTx/>
                <a:latin typeface="Arial" panose="020B0604020202020204" pitchFamily="34" charset="0"/>
                <a:ea typeface="Arial Unicode MS" pitchFamily="34" charset="-128"/>
                <a:cs typeface="Arial" panose="020B0604020202020204" pitchFamily="34" charset="0"/>
              </a:rPr>
              <a:t> у </a:t>
            </a:r>
            <a:r>
              <a:rPr kumimoji="0" lang="x-none" sz="3200" b="0" i="0" u="none" strike="noStrike" kern="1200" cap="none" spc="0" normalizeH="0" baseline="0" noProof="0" dirty="0" smtClean="0">
                <a:ln>
                  <a:noFill/>
                </a:ln>
                <a:solidFill>
                  <a:schemeClr val="tx1"/>
                </a:solidFill>
                <a:effectLst/>
                <a:uLnTx/>
                <a:uFillTx/>
                <a:latin typeface="Arial" panose="020B0604020202020204" pitchFamily="34" charset="0"/>
                <a:ea typeface="Arial Unicode MS" pitchFamily="34" charset="-128"/>
                <a:cs typeface="Arial" panose="020B0604020202020204" pitchFamily="34" charset="0"/>
              </a:rPr>
              <a:t>ГХ</a:t>
            </a: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6" name="TextBox 5"/>
          <p:cNvSpPr txBox="1"/>
          <p:nvPr/>
        </p:nvSpPr>
        <p:spPr>
          <a:xfrm>
            <a:off x="457200" y="1371601"/>
            <a:ext cx="8077200" cy="1938992"/>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АДСОРПЦИЈА, АДСОРПЦИОНА (ГАСНО – ЧВРСТА) ХРОМАТОГРАФИЈА</a:t>
            </a:r>
          </a:p>
          <a:p>
            <a:r>
              <a:rPr lang="x-none" sz="2000" dirty="0" smtClean="0">
                <a:latin typeface="Arial" panose="020B0604020202020204" pitchFamily="34" charset="0"/>
                <a:ea typeface="Arial Unicode MS" pitchFamily="34" charset="-128"/>
                <a:cs typeface="Arial" panose="020B0604020202020204" pitchFamily="34" charset="0"/>
              </a:rPr>
              <a:t>Непокретна фаза је чврста, компоненте узорка раздвајају се према различитој тежњи да се адсорбују на површину чврсте непокретне фазе (константа адсорпционо-десорпционе равнотеже). </a:t>
            </a:r>
            <a:endParaRPr lang="x-none" sz="2000" dirty="0">
              <a:latin typeface="Arial" panose="020B0604020202020204" pitchFamily="34" charset="0"/>
              <a:ea typeface="Arial Unicode MS" pitchFamily="34" charset="-128"/>
              <a:cs typeface="Arial" panose="020B0604020202020204" pitchFamily="34" charset="0"/>
            </a:endParaRPr>
          </a:p>
        </p:txBody>
      </p:sp>
      <p:sp>
        <p:nvSpPr>
          <p:cNvPr id="7" name="TextBox 6"/>
          <p:cNvSpPr txBox="1"/>
          <p:nvPr/>
        </p:nvSpPr>
        <p:spPr>
          <a:xfrm>
            <a:off x="457200" y="3477161"/>
            <a:ext cx="8077200" cy="2554545"/>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РАСТВАРАЊЕ, ПАРТИЦИОНА (ГАСНО – ТЕЧНА) ХРОМАТОГРАФИЈА</a:t>
            </a:r>
          </a:p>
          <a:p>
            <a:r>
              <a:rPr lang="x-none" sz="2000" dirty="0" smtClean="0">
                <a:latin typeface="Arial" panose="020B0604020202020204" pitchFamily="34" charset="0"/>
                <a:ea typeface="Arial Unicode MS" pitchFamily="34" charset="-128"/>
                <a:cs typeface="Arial" panose="020B0604020202020204" pitchFamily="34" charset="0"/>
              </a:rPr>
              <a:t>Непокретна фаза је течна, компоненте узорка раздвајају се према различитој тежњи да се растварају у течној непокретној фази (коефицијент расподеле). Непокретна фаза је тешко испарљива течност нанета на унутрашњост колоне (код капиларних колона) или је нанета на грануле чврсте фазе (код пакованих колона). Те грануле зову се носач.</a:t>
            </a:r>
            <a:endParaRPr lang="x-none" sz="2000" dirty="0">
              <a:latin typeface="Arial" panose="020B0604020202020204" pitchFamily="34" charset="0"/>
              <a:ea typeface="Arial Unicode MS" pitchFamily="34" charset="-128"/>
              <a:cs typeface="Arial" panose="020B06040202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C.jpg"/>
          <p:cNvPicPr>
            <a:picLocks noChangeAspect="1"/>
          </p:cNvPicPr>
          <p:nvPr/>
        </p:nvPicPr>
        <p:blipFill>
          <a:blip r:embed="rId5"/>
          <a:stretch>
            <a:fillRect/>
          </a:stretch>
        </p:blipFill>
        <p:spPr>
          <a:xfrm>
            <a:off x="762000" y="1371600"/>
            <a:ext cx="4686300" cy="2933700"/>
          </a:xfrm>
          <a:prstGeom prst="rect">
            <a:avLst/>
          </a:prstGeom>
        </p:spPr>
      </p:pic>
      <p:sp>
        <p:nvSpPr>
          <p:cNvPr id="6" name="Title 1"/>
          <p:cNvSpPr>
            <a:spLocks noGrp="1"/>
          </p:cNvSpPr>
          <p:nvPr>
            <p:ph type="title"/>
          </p:nvPr>
        </p:nvSpPr>
        <p:spPr>
          <a:xfrm>
            <a:off x="457200" y="53340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Шема гасног хроматографа</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6</a:t>
            </a:fld>
            <a:endParaRPr lang="en-US" dirty="0"/>
          </a:p>
        </p:txBody>
      </p:sp>
      <p:sp>
        <p:nvSpPr>
          <p:cNvPr id="7" name="TextBox 6"/>
          <p:cNvSpPr txBox="1"/>
          <p:nvPr/>
        </p:nvSpPr>
        <p:spPr>
          <a:xfrm>
            <a:off x="5791200" y="2971800"/>
            <a:ext cx="2743200" cy="1631216"/>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Колона је простор у коме компоненте узорка интерагују са непокретном фазом и раздвајају се.</a:t>
            </a:r>
          </a:p>
        </p:txBody>
      </p:sp>
      <p:sp>
        <p:nvSpPr>
          <p:cNvPr id="8" name="TextBox 7"/>
          <p:cNvSpPr txBox="1"/>
          <p:nvPr/>
        </p:nvSpPr>
        <p:spPr>
          <a:xfrm>
            <a:off x="5867400" y="1371600"/>
            <a:ext cx="2743200" cy="1323439"/>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Инјектор служи за унос узорка на пут носећем гасу и даље у колону.</a:t>
            </a:r>
          </a:p>
        </p:txBody>
      </p:sp>
      <p:sp>
        <p:nvSpPr>
          <p:cNvPr id="9" name="TextBox 8"/>
          <p:cNvSpPr txBox="1"/>
          <p:nvPr/>
        </p:nvSpPr>
        <p:spPr>
          <a:xfrm>
            <a:off x="685800" y="4800600"/>
            <a:ext cx="7696200" cy="1015663"/>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Пећ служи да одржава колону на жељеној температури (до 400 </a:t>
            </a:r>
            <a:r>
              <a:rPr lang="x-none" sz="2000" baseline="30000" dirty="0" smtClean="0">
                <a:latin typeface="Arial" panose="020B0604020202020204" pitchFamily="34" charset="0"/>
                <a:ea typeface="Arial Unicode MS" pitchFamily="34" charset="-128"/>
                <a:cs typeface="Arial" panose="020B0604020202020204" pitchFamily="34" charset="0"/>
              </a:rPr>
              <a:t>о</a:t>
            </a:r>
            <a:r>
              <a:rPr lang="x-none" sz="2000" dirty="0" smtClean="0">
                <a:latin typeface="Arial" panose="020B0604020202020204" pitchFamily="34" charset="0"/>
                <a:ea typeface="Arial Unicode MS" pitchFamily="34" charset="-128"/>
                <a:cs typeface="Arial" panose="020B0604020202020204" pitchFamily="34" charset="0"/>
              </a:rPr>
              <a:t>С). Инјектор и детектор могу бити загрејани како не би дошло </a:t>
            </a:r>
            <a:r>
              <a:rPr lang="x-none" sz="2000" smtClean="0">
                <a:latin typeface="Arial" panose="020B0604020202020204" pitchFamily="34" charset="0"/>
                <a:ea typeface="Arial Unicode MS" pitchFamily="34" charset="-128"/>
                <a:cs typeface="Arial" panose="020B0604020202020204" pitchFamily="34" charset="0"/>
              </a:rPr>
              <a:t>до кондензације</a:t>
            </a:r>
            <a:r>
              <a:rPr lang="en-US" sz="2000" smtClean="0">
                <a:latin typeface="Arial" panose="020B0604020202020204" pitchFamily="34" charset="0"/>
                <a:ea typeface="Arial Unicode MS" pitchFamily="34" charset="-128"/>
                <a:cs typeface="Arial" panose="020B0604020202020204" pitchFamily="34" charset="0"/>
              </a:rPr>
              <a:t> </a:t>
            </a:r>
            <a:r>
              <a:rPr lang="sr-Cyrl-RS" sz="2000" smtClean="0">
                <a:latin typeface="Arial" panose="020B0604020202020204" pitchFamily="34" charset="0"/>
                <a:ea typeface="Arial Unicode MS" pitchFamily="34" charset="-128"/>
                <a:cs typeface="Arial" panose="020B0604020202020204" pitchFamily="34" charset="0"/>
              </a:rPr>
              <a:t>компоненти узорка </a:t>
            </a:r>
            <a:r>
              <a:rPr lang="x-none" sz="2000" smtClean="0">
                <a:latin typeface="Arial" panose="020B0604020202020204" pitchFamily="34" charset="0"/>
                <a:ea typeface="Arial Unicode MS" pitchFamily="34" charset="-128"/>
                <a:cs typeface="Arial" panose="020B0604020202020204" pitchFamily="34" charset="0"/>
              </a:rPr>
              <a:t>на </a:t>
            </a:r>
            <a:r>
              <a:rPr lang="x-none" sz="2000" dirty="0" smtClean="0">
                <a:latin typeface="Arial" panose="020B0604020202020204" pitchFamily="34" charset="0"/>
                <a:ea typeface="Arial Unicode MS" pitchFamily="34" charset="-128"/>
                <a:cs typeface="Arial" panose="020B0604020202020204" pitchFamily="34" charset="0"/>
              </a:rPr>
              <a:t>њима.</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5600" y="707644"/>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3178314"/>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Радни режими у ГХ</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7</a:t>
            </a:fld>
            <a:endParaRPr lang="en-US" dirty="0"/>
          </a:p>
        </p:txBody>
      </p:sp>
      <p:sp>
        <p:nvSpPr>
          <p:cNvPr id="8" name="TextBox 7"/>
          <p:cNvSpPr txBox="1"/>
          <p:nvPr/>
        </p:nvSpPr>
        <p:spPr>
          <a:xfrm>
            <a:off x="457200" y="3940314"/>
            <a:ext cx="43434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1. Изотермски режим</a:t>
            </a:r>
          </a:p>
        </p:txBody>
      </p:sp>
      <p:sp>
        <p:nvSpPr>
          <p:cNvPr id="10" name="TextBox 9"/>
          <p:cNvSpPr txBox="1"/>
          <p:nvPr/>
        </p:nvSpPr>
        <p:spPr>
          <a:xfrm>
            <a:off x="457200" y="4343400"/>
            <a:ext cx="4572000" cy="400110"/>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2. Температурски градијентни режим</a:t>
            </a:r>
          </a:p>
        </p:txBody>
      </p:sp>
      <p:sp>
        <p:nvSpPr>
          <p:cNvPr id="11" name="Title 1"/>
          <p:cNvSpPr txBox="1">
            <a:spLocks/>
          </p:cNvSpPr>
          <p:nvPr/>
        </p:nvSpPr>
        <p:spPr>
          <a:xfrm>
            <a:off x="457200" y="381000"/>
            <a:ext cx="8229600" cy="551688"/>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x-none" sz="3200" dirty="0" smtClean="0">
                <a:latin typeface="Arial" panose="020B0604020202020204" pitchFamily="34" charset="0"/>
                <a:ea typeface="Arial Unicode MS" pitchFamily="34" charset="-128"/>
                <a:cs typeface="Arial" panose="020B0604020202020204" pitchFamily="34" charset="0"/>
              </a:rPr>
              <a:t>Проток носећег гаса</a:t>
            </a: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2" name="TextBox 11"/>
          <p:cNvSpPr txBox="1"/>
          <p:nvPr/>
        </p:nvSpPr>
        <p:spPr>
          <a:xfrm>
            <a:off x="457200" y="1143000"/>
            <a:ext cx="4267200" cy="1938992"/>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Притисак се подешава тако да брзина кроз колону обезбеди уске пикове (максимум теоријских подова) у складу са Ван Демтеровом једначином.</a:t>
            </a:r>
          </a:p>
          <a:p>
            <a:r>
              <a:rPr lang="x-none" sz="2000" dirty="0" smtClean="0">
                <a:latin typeface="Arial" panose="020B0604020202020204" pitchFamily="34" charset="0"/>
                <a:ea typeface="Arial Unicode MS" pitchFamily="34" charset="-128"/>
                <a:cs typeface="Arial" panose="020B0604020202020204" pitchFamily="34" charset="0"/>
              </a:rPr>
              <a:t>Протоци: ~ ml / min</a:t>
            </a:r>
          </a:p>
        </p:txBody>
      </p:sp>
      <p:pic>
        <p:nvPicPr>
          <p:cNvPr id="13" name="Picture 12" descr="VanDemter.PNG"/>
          <p:cNvPicPr>
            <a:picLocks noChangeAspect="1"/>
          </p:cNvPicPr>
          <p:nvPr/>
        </p:nvPicPr>
        <p:blipFill>
          <a:blip r:embed="rId5"/>
          <a:stretch>
            <a:fillRect/>
          </a:stretch>
        </p:blipFill>
        <p:spPr>
          <a:xfrm>
            <a:off x="4953000" y="533400"/>
            <a:ext cx="3719181" cy="2443843"/>
          </a:xfrm>
          <a:prstGeom prst="rect">
            <a:avLst/>
          </a:prstGeom>
        </p:spPr>
      </p:pic>
      <p:sp>
        <p:nvSpPr>
          <p:cNvPr id="14" name="TextBox 13"/>
          <p:cNvSpPr txBox="1"/>
          <p:nvPr/>
        </p:nvSpPr>
        <p:spPr>
          <a:xfrm>
            <a:off x="5715000" y="609600"/>
            <a:ext cx="1473480" cy="369332"/>
          </a:xfrm>
          <a:prstGeom prst="rect">
            <a:avLst/>
          </a:prstGeom>
          <a:noFill/>
        </p:spPr>
        <p:txBody>
          <a:bodyPr wrap="none" rtlCol="0">
            <a:spAutoFit/>
          </a:bodyPr>
          <a:lstStyle/>
          <a:p>
            <a:r>
              <a:rPr lang="x-none" dirty="0" smtClean="0">
                <a:latin typeface="Arial Unicode MS" pitchFamily="34" charset="-128"/>
                <a:ea typeface="Arial Unicode MS" pitchFamily="34" charset="-128"/>
                <a:cs typeface="Arial Unicode MS" pitchFamily="34" charset="-128"/>
              </a:rPr>
              <a:t>s</a:t>
            </a:r>
            <a:r>
              <a:rPr lang="en-US" dirty="0" smtClean="0">
                <a:latin typeface="Arial Unicode MS" pitchFamily="34" charset="-128"/>
                <a:ea typeface="Arial Unicode MS" pitchFamily="34" charset="-128"/>
                <a:cs typeface="Arial Unicode MS" pitchFamily="34" charset="-128"/>
              </a:rPr>
              <a:t>=A+B/</a:t>
            </a:r>
            <a:r>
              <a:rPr lang="en-US" dirty="0" err="1" smtClean="0">
                <a:latin typeface="Arial Unicode MS" pitchFamily="34" charset="-128"/>
                <a:ea typeface="Arial Unicode MS" pitchFamily="34" charset="-128"/>
                <a:cs typeface="Arial Unicode MS" pitchFamily="34" charset="-128"/>
              </a:rPr>
              <a:t>v+Cv</a:t>
            </a:r>
            <a:endParaRPr lang="en-US" dirty="0">
              <a:latin typeface="Arial Unicode MS" pitchFamily="34" charset="-128"/>
              <a:ea typeface="Arial Unicode MS" pitchFamily="34" charset="-128"/>
              <a:cs typeface="Arial Unicode MS" pitchFamily="34" charset="-128"/>
            </a:endParaRPr>
          </a:p>
        </p:txBody>
      </p:sp>
      <p:pic>
        <p:nvPicPr>
          <p:cNvPr id="15" name="Picture 14" descr="temp rezimi GC.jpeg"/>
          <p:cNvPicPr>
            <a:picLocks noChangeAspect="1"/>
          </p:cNvPicPr>
          <p:nvPr/>
        </p:nvPicPr>
        <p:blipFill>
          <a:blip r:embed="rId6"/>
          <a:stretch>
            <a:fillRect/>
          </a:stretch>
        </p:blipFill>
        <p:spPr>
          <a:xfrm>
            <a:off x="5105400" y="3429000"/>
            <a:ext cx="3530600" cy="2863918"/>
          </a:xfrm>
          <a:prstGeom prst="rect">
            <a:avLst/>
          </a:prstGeom>
        </p:spPr>
      </p:pic>
      <p:sp>
        <p:nvSpPr>
          <p:cNvPr id="16" name="TextBox 15"/>
          <p:cNvSpPr txBox="1"/>
          <p:nvPr/>
        </p:nvSpPr>
        <p:spPr>
          <a:xfrm>
            <a:off x="457200" y="4800600"/>
            <a:ext cx="4267200" cy="1477328"/>
          </a:xfrm>
          <a:prstGeom prst="rect">
            <a:avLst/>
          </a:prstGeom>
          <a:noFill/>
        </p:spPr>
        <p:txBody>
          <a:bodyPr wrap="square" rtlCol="0">
            <a:spAutoFit/>
          </a:bodyPr>
          <a:lstStyle/>
          <a:p>
            <a:r>
              <a:rPr lang="x-none" dirty="0" smtClean="0">
                <a:latin typeface="Arial" panose="020B0604020202020204" pitchFamily="34" charset="0"/>
                <a:ea typeface="Arial Unicode MS" pitchFamily="34" charset="-128"/>
                <a:cs typeface="Arial" panose="020B0604020202020204" pitchFamily="34" charset="0"/>
              </a:rPr>
              <a:t>При нижим Т елуирају се испарљивије компоненте, при вишим теже испарљиве.</a:t>
            </a:r>
            <a:r>
              <a:rPr lang="en-US" dirty="0" smtClean="0">
                <a:latin typeface="Arial" panose="020B0604020202020204" pitchFamily="34" charset="0"/>
                <a:ea typeface="Arial Unicode MS" pitchFamily="34" charset="-128"/>
                <a:cs typeface="Arial" panose="020B0604020202020204" pitchFamily="34" charset="0"/>
              </a:rPr>
              <a:t> </a:t>
            </a:r>
            <a:r>
              <a:rPr lang="x-none" dirty="0" smtClean="0">
                <a:latin typeface="Arial" panose="020B0604020202020204" pitchFamily="34" charset="0"/>
                <a:ea typeface="Arial Unicode MS" pitchFamily="34" charset="-128"/>
                <a:cs typeface="Arial" panose="020B0604020202020204" pitchFamily="34" charset="0"/>
              </a:rPr>
              <a:t>Чест нежељени ефекат: подизање базне линије због испаравања непокретне фазе.</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94200" y="3323602"/>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381000"/>
            <a:ext cx="8229600" cy="551688"/>
          </a:xfrm>
        </p:spPr>
        <p:txBody>
          <a:bodyPr>
            <a:normAutofit/>
          </a:bodyPr>
          <a:lstStyle/>
          <a:p>
            <a:r>
              <a:rPr lang="x-none" sz="3200" dirty="0" smtClean="0">
                <a:solidFill>
                  <a:schemeClr val="tx1"/>
                </a:solidFill>
                <a:latin typeface="Arial" panose="020B0604020202020204" pitchFamily="34" charset="0"/>
                <a:ea typeface="Arial Unicode MS" pitchFamily="34" charset="-128"/>
                <a:cs typeface="Arial" panose="020B0604020202020204" pitchFamily="34" charset="0"/>
              </a:rPr>
              <a:t>Аутосамплер</a:t>
            </a:r>
            <a:endParaRPr lang="en-US" sz="3200" dirty="0">
              <a:solidFill>
                <a:schemeClr val="tx1"/>
              </a:solidFill>
              <a:latin typeface="Arial" panose="020B0604020202020204" pitchFamily="34" charset="0"/>
              <a:ea typeface="Arial Unicode MS" pitchFamily="34"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fld id="{FCA8A02D-BAAA-483E-AFC7-0368F68D9E25}" type="slidenum">
              <a:rPr lang="en-US" smtClean="0"/>
              <a:pPr/>
              <a:t>8</a:t>
            </a:fld>
            <a:endParaRPr lang="en-US" dirty="0"/>
          </a:p>
        </p:txBody>
      </p:sp>
      <p:sp>
        <p:nvSpPr>
          <p:cNvPr id="8" name="TextBox 7"/>
          <p:cNvSpPr txBox="1"/>
          <p:nvPr/>
        </p:nvSpPr>
        <p:spPr>
          <a:xfrm>
            <a:off x="457200" y="1066800"/>
            <a:ext cx="8077200" cy="1015663"/>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Аутоматизован уређај који замењује експериментатора и доводи узорак по узорак са палете у инјектор,</a:t>
            </a:r>
            <a:r>
              <a:rPr lang="en-US" sz="2000" dirty="0" smtClean="0">
                <a:latin typeface="Arial" panose="020B0604020202020204" pitchFamily="34" charset="0"/>
                <a:ea typeface="Arial Unicode MS" pitchFamily="34" charset="-128"/>
                <a:cs typeface="Arial" panose="020B0604020202020204" pitchFamily="34" charset="0"/>
              </a:rPr>
              <a:t> </a:t>
            </a:r>
            <a:r>
              <a:rPr lang="x-none" sz="2000" dirty="0" smtClean="0">
                <a:latin typeface="Arial" panose="020B0604020202020204" pitchFamily="34" charset="0"/>
                <a:ea typeface="Arial Unicode MS" pitchFamily="34" charset="-128"/>
                <a:cs typeface="Arial" panose="020B0604020202020204" pitchFamily="34" charset="0"/>
              </a:rPr>
              <a:t>не </a:t>
            </a:r>
            <a:r>
              <a:rPr lang="x-none" sz="2000" smtClean="0">
                <a:latin typeface="Arial" panose="020B0604020202020204" pitchFamily="34" charset="0"/>
                <a:ea typeface="Arial Unicode MS" pitchFamily="34" charset="-128"/>
                <a:cs typeface="Arial" panose="020B0604020202020204" pitchFamily="34" charset="0"/>
              </a:rPr>
              <a:t>захтева надзор. </a:t>
            </a:r>
            <a:r>
              <a:rPr lang="x-none" sz="2000" dirty="0" smtClean="0">
                <a:latin typeface="Arial" panose="020B0604020202020204" pitchFamily="34" charset="0"/>
                <a:ea typeface="Arial Unicode MS" pitchFamily="34" charset="-128"/>
                <a:cs typeface="Arial" panose="020B0604020202020204" pitchFamily="34" charset="0"/>
              </a:rPr>
              <a:t>Конструкција зависи од природе узорка. </a:t>
            </a:r>
          </a:p>
        </p:txBody>
      </p:sp>
      <p:pic>
        <p:nvPicPr>
          <p:cNvPr id="10" name="Picture 9" descr="as1.jpg"/>
          <p:cNvPicPr>
            <a:picLocks noChangeAspect="1"/>
          </p:cNvPicPr>
          <p:nvPr/>
        </p:nvPicPr>
        <p:blipFill>
          <a:blip r:embed="rId3"/>
          <a:stretch>
            <a:fillRect/>
          </a:stretch>
        </p:blipFill>
        <p:spPr>
          <a:xfrm>
            <a:off x="457200" y="2209800"/>
            <a:ext cx="3429000" cy="2400300"/>
          </a:xfrm>
          <a:prstGeom prst="rect">
            <a:avLst/>
          </a:prstGeom>
        </p:spPr>
      </p:pic>
      <p:pic>
        <p:nvPicPr>
          <p:cNvPr id="11" name="Picture 10" descr="as3.jpg"/>
          <p:cNvPicPr>
            <a:picLocks noChangeAspect="1"/>
          </p:cNvPicPr>
          <p:nvPr/>
        </p:nvPicPr>
        <p:blipFill>
          <a:blip r:embed="rId4"/>
          <a:stretch>
            <a:fillRect/>
          </a:stretch>
        </p:blipFill>
        <p:spPr>
          <a:xfrm>
            <a:off x="4114800" y="2209800"/>
            <a:ext cx="2560320" cy="2133600"/>
          </a:xfrm>
          <a:prstGeom prst="rect">
            <a:avLst/>
          </a:prstGeom>
        </p:spPr>
      </p:pic>
      <p:pic>
        <p:nvPicPr>
          <p:cNvPr id="12" name="Picture 11" descr="as2.png"/>
          <p:cNvPicPr>
            <a:picLocks noChangeAspect="1"/>
          </p:cNvPicPr>
          <p:nvPr/>
        </p:nvPicPr>
        <p:blipFill>
          <a:blip r:embed="rId5"/>
          <a:stretch>
            <a:fillRect/>
          </a:stretch>
        </p:blipFill>
        <p:spPr>
          <a:xfrm>
            <a:off x="5867400" y="3429000"/>
            <a:ext cx="2952750" cy="3114675"/>
          </a:xfrm>
          <a:prstGeom prst="rect">
            <a:avLst/>
          </a:prstGeom>
        </p:spPr>
      </p:pic>
      <p:sp>
        <p:nvSpPr>
          <p:cNvPr id="13" name="TextBox 12"/>
          <p:cNvSpPr txBox="1"/>
          <p:nvPr/>
        </p:nvSpPr>
        <p:spPr>
          <a:xfrm>
            <a:off x="381000" y="4876800"/>
            <a:ext cx="5334000" cy="1015663"/>
          </a:xfrm>
          <a:prstGeom prst="rect">
            <a:avLst/>
          </a:prstGeom>
          <a:noFill/>
        </p:spPr>
        <p:txBody>
          <a:bodyPr wrap="square" rtlCol="0">
            <a:spAutoFit/>
          </a:bodyPr>
          <a:lstStyle/>
          <a:p>
            <a:r>
              <a:rPr lang="x-none" sz="2000" dirty="0" smtClean="0">
                <a:latin typeface="Arial" panose="020B0604020202020204" pitchFamily="34" charset="0"/>
                <a:ea typeface="Arial Unicode MS" pitchFamily="34" charset="-128"/>
                <a:cs typeface="Arial" panose="020B0604020202020204" pitchFamily="34" charset="0"/>
              </a:rPr>
              <a:t>На палети осим узорака, налазе се и бочице са растворима за испирање шприца од претходног узорка.</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A8A02D-BAAA-483E-AFC7-0368F68D9E25}" type="slidenum">
              <a:rPr lang="en-US" smtClean="0"/>
              <a:pPr/>
              <a:t>9</a:t>
            </a:fld>
            <a:endParaRPr lang="en-US" dirty="0"/>
          </a:p>
        </p:txBody>
      </p:sp>
      <p:sp>
        <p:nvSpPr>
          <p:cNvPr id="14" name="Rectangle 13"/>
          <p:cNvSpPr/>
          <p:nvPr/>
        </p:nvSpPr>
        <p:spPr>
          <a:xfrm>
            <a:off x="304800" y="533400"/>
            <a:ext cx="6019800" cy="533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04800" y="533400"/>
            <a:ext cx="6019800" cy="461665"/>
          </a:xfrm>
          <a:prstGeom prst="rect">
            <a:avLst/>
          </a:prstGeom>
          <a:noFill/>
        </p:spPr>
        <p:txBody>
          <a:bodyPr wrap="square" rtlCol="0">
            <a:spAutoFit/>
          </a:bodyPr>
          <a:lstStyle/>
          <a:p>
            <a:r>
              <a:rPr lang="en-US" sz="2400" dirty="0" smtClean="0">
                <a:latin typeface="Arial" panose="020B0604020202020204" pitchFamily="34" charset="0"/>
                <a:ea typeface="Arial Unicode MS" pitchFamily="34" charset="-128"/>
                <a:cs typeface="Arial" panose="020B0604020202020204" pitchFamily="34" charset="0"/>
              </a:rPr>
              <a:t>“</a:t>
            </a:r>
            <a:r>
              <a:rPr lang="x-none" sz="2400" dirty="0" smtClean="0">
                <a:latin typeface="Arial" panose="020B0604020202020204" pitchFamily="34" charset="0"/>
                <a:ea typeface="Arial Unicode MS" pitchFamily="34" charset="-128"/>
                <a:cs typeface="Arial" panose="020B0604020202020204" pitchFamily="34" charset="0"/>
              </a:rPr>
              <a:t>Headspace</a:t>
            </a:r>
            <a:r>
              <a:rPr lang="en-US" sz="2400" smtClean="0">
                <a:latin typeface="Arial" panose="020B0604020202020204" pitchFamily="34" charset="0"/>
                <a:ea typeface="Arial Unicode MS" pitchFamily="34" charset="-128"/>
                <a:cs typeface="Arial" panose="020B0604020202020204" pitchFamily="34" charset="0"/>
              </a:rPr>
              <a:t>”</a:t>
            </a:r>
            <a:r>
              <a:rPr lang="x-none" sz="2400" smtClean="0">
                <a:latin typeface="Arial" panose="020B0604020202020204" pitchFamily="34" charset="0"/>
                <a:ea typeface="Arial Unicode MS" pitchFamily="34" charset="-128"/>
                <a:cs typeface="Arial" panose="020B0604020202020204" pitchFamily="34" charset="0"/>
              </a:rPr>
              <a:t> </a:t>
            </a:r>
            <a:r>
              <a:rPr lang="sr-Cyrl-RS" sz="2400" smtClean="0">
                <a:latin typeface="Arial" panose="020B0604020202020204" pitchFamily="34" charset="0"/>
                <a:ea typeface="Arial Unicode MS" pitchFamily="34" charset="-128"/>
                <a:cs typeface="Arial" panose="020B0604020202020204" pitchFamily="34" charset="0"/>
              </a:rPr>
              <a:t>узорковање (</a:t>
            </a:r>
            <a:r>
              <a:rPr lang="x-none" sz="2400" smtClean="0">
                <a:latin typeface="Arial" panose="020B0604020202020204" pitchFamily="34" charset="0"/>
                <a:ea typeface="Arial Unicode MS" pitchFamily="34" charset="-128"/>
                <a:cs typeface="Arial" panose="020B0604020202020204" pitchFamily="34" charset="0"/>
              </a:rPr>
              <a:t>семпловање</a:t>
            </a:r>
            <a:r>
              <a:rPr lang="sr-Cyrl-RS" sz="2400" smtClean="0">
                <a:latin typeface="Arial" panose="020B0604020202020204" pitchFamily="34" charset="0"/>
                <a:ea typeface="Arial Unicode MS" pitchFamily="34" charset="-128"/>
                <a:cs typeface="Arial" panose="020B0604020202020204" pitchFamily="34" charset="0"/>
              </a:rPr>
              <a:t>)</a:t>
            </a:r>
            <a:endParaRPr lang="en-US" sz="2400" dirty="0" smtClean="0">
              <a:latin typeface="Arial" panose="020B0604020202020204" pitchFamily="34" charset="0"/>
              <a:ea typeface="Arial Unicode MS" pitchFamily="34" charset="-128"/>
              <a:cs typeface="Arial" panose="020B0604020202020204" pitchFamily="34" charset="0"/>
            </a:endParaRPr>
          </a:p>
        </p:txBody>
      </p:sp>
      <p:sp>
        <p:nvSpPr>
          <p:cNvPr id="16" name="TextBox 15"/>
          <p:cNvSpPr txBox="1"/>
          <p:nvPr/>
        </p:nvSpPr>
        <p:spPr>
          <a:xfrm>
            <a:off x="304800" y="1134070"/>
            <a:ext cx="6400800" cy="2139047"/>
          </a:xfrm>
          <a:prstGeom prst="rect">
            <a:avLst/>
          </a:prstGeom>
          <a:noFill/>
        </p:spPr>
        <p:txBody>
          <a:bodyPr wrap="square" rtlCol="0">
            <a:spAutoFit/>
          </a:bodyPr>
          <a:lstStyle/>
          <a:p>
            <a:r>
              <a:rPr lang="x-none" sz="1900" dirty="0" smtClean="0">
                <a:latin typeface="Arial" panose="020B0604020202020204" pitchFamily="34" charset="0"/>
                <a:ea typeface="Arial Unicode MS" pitchFamily="34" charset="-128"/>
                <a:cs typeface="Arial" panose="020B0604020202020204" pitchFamily="34" charset="0"/>
              </a:rPr>
              <a:t>За унос испарљивих компоненти течних или чврстих узорака са непожељним матриксом: не инјектује се узорак него пара која је са њим у равнотежи.</a:t>
            </a:r>
          </a:p>
          <a:p>
            <a:endParaRPr lang="x-none" sz="1900" dirty="0" smtClean="0">
              <a:latin typeface="Arial Unicode MS" pitchFamily="34" charset="-128"/>
              <a:ea typeface="Arial Unicode MS" pitchFamily="34" charset="-128"/>
              <a:cs typeface="Arial Unicode MS" pitchFamily="34" charset="-128"/>
            </a:endParaRPr>
          </a:p>
          <a:p>
            <a:r>
              <a:rPr lang="x-none" sz="1900" dirty="0" smtClean="0">
                <a:latin typeface="Arial" panose="020B0604020202020204" pitchFamily="34" charset="0"/>
                <a:ea typeface="Arial Unicode MS" pitchFamily="34" charset="-128"/>
                <a:cs typeface="Arial" panose="020B0604020202020204" pitchFamily="34" charset="0"/>
              </a:rPr>
              <a:t>Узорак се ставља у ампулу и термостатира се до успостављања равнотеже гас-течно, а затим се аликвот гаса узима шприцем и уноси у инјектор.</a:t>
            </a:r>
          </a:p>
        </p:txBody>
      </p:sp>
      <p:pic>
        <p:nvPicPr>
          <p:cNvPr id="9" name="Picture 8" descr="HS2.jpg"/>
          <p:cNvPicPr>
            <a:picLocks noChangeAspect="1"/>
          </p:cNvPicPr>
          <p:nvPr/>
        </p:nvPicPr>
        <p:blipFill>
          <a:blip r:embed="rId3"/>
          <a:stretch>
            <a:fillRect/>
          </a:stretch>
        </p:blipFill>
        <p:spPr>
          <a:xfrm>
            <a:off x="304800" y="3857393"/>
            <a:ext cx="4038600" cy="2314807"/>
          </a:xfrm>
          <a:prstGeom prst="rect">
            <a:avLst/>
          </a:prstGeom>
        </p:spPr>
      </p:pic>
      <p:pic>
        <p:nvPicPr>
          <p:cNvPr id="10" name="Picture 9" descr="HS1.jpg"/>
          <p:cNvPicPr>
            <a:picLocks noChangeAspect="1"/>
          </p:cNvPicPr>
          <p:nvPr/>
        </p:nvPicPr>
        <p:blipFill>
          <a:blip r:embed="rId4" cstate="print"/>
          <a:stretch>
            <a:fillRect/>
          </a:stretch>
        </p:blipFill>
        <p:spPr>
          <a:xfrm>
            <a:off x="6400800" y="228600"/>
            <a:ext cx="2590800" cy="3770442"/>
          </a:xfrm>
          <a:prstGeom prst="rect">
            <a:avLst/>
          </a:prstGeom>
        </p:spPr>
      </p:pic>
      <p:sp>
        <p:nvSpPr>
          <p:cNvPr id="11" name="TextBox 10"/>
          <p:cNvSpPr txBox="1"/>
          <p:nvPr/>
        </p:nvSpPr>
        <p:spPr>
          <a:xfrm>
            <a:off x="4724400" y="4238393"/>
            <a:ext cx="4038600" cy="1846659"/>
          </a:xfrm>
          <a:prstGeom prst="rect">
            <a:avLst/>
          </a:prstGeom>
          <a:noFill/>
        </p:spPr>
        <p:txBody>
          <a:bodyPr wrap="square" rtlCol="0">
            <a:spAutoFit/>
          </a:bodyPr>
          <a:lstStyle/>
          <a:p>
            <a:r>
              <a:rPr lang="sr-Cyrl-RS" sz="1900" smtClean="0">
                <a:latin typeface="Arial" panose="020B0604020202020204" pitchFamily="34" charset="0"/>
                <a:ea typeface="Arial Unicode MS" pitchFamily="34" charset="-128"/>
                <a:cs typeface="Arial" panose="020B0604020202020204" pitchFamily="34" charset="0"/>
              </a:rPr>
              <a:t>Хедспејс узорковање се с</a:t>
            </a:r>
            <a:r>
              <a:rPr lang="x-none" sz="1900" smtClean="0">
                <a:latin typeface="Arial" panose="020B0604020202020204" pitchFamily="34" charset="0"/>
                <a:ea typeface="Arial Unicode MS" pitchFamily="34" charset="-128"/>
                <a:cs typeface="Arial" panose="020B0604020202020204" pitchFamily="34" charset="0"/>
              </a:rPr>
              <a:t>тандарн</a:t>
            </a:r>
            <a:r>
              <a:rPr lang="sr-Cyrl-RS" sz="1900" smtClean="0">
                <a:latin typeface="Arial" panose="020B0604020202020204" pitchFamily="34" charset="0"/>
                <a:ea typeface="Arial Unicode MS" pitchFamily="34" charset="-128"/>
                <a:cs typeface="Arial" panose="020B0604020202020204" pitchFamily="34" charset="0"/>
              </a:rPr>
              <a:t>о</a:t>
            </a:r>
            <a:r>
              <a:rPr lang="x-none" sz="1900" smtClean="0">
                <a:latin typeface="Arial" panose="020B0604020202020204" pitchFamily="34" charset="0"/>
                <a:ea typeface="Arial Unicode MS" pitchFamily="34" charset="-128"/>
                <a:cs typeface="Arial" panose="020B0604020202020204" pitchFamily="34" charset="0"/>
              </a:rPr>
              <a:t> </a:t>
            </a:r>
            <a:r>
              <a:rPr lang="sr-Cyrl-RS" sz="1900" smtClean="0">
                <a:latin typeface="Arial" panose="020B0604020202020204" pitchFamily="34" charset="0"/>
                <a:ea typeface="Arial Unicode MS" pitchFamily="34" charset="-128"/>
                <a:cs typeface="Arial" panose="020B0604020202020204" pitchFamily="34" charset="0"/>
              </a:rPr>
              <a:t>користи </a:t>
            </a:r>
            <a:r>
              <a:rPr lang="x-none" sz="1900" smtClean="0">
                <a:latin typeface="Arial" panose="020B0604020202020204" pitchFamily="34" charset="0"/>
                <a:ea typeface="Arial Unicode MS" pitchFamily="34" charset="-128"/>
                <a:cs typeface="Arial" panose="020B0604020202020204" pitchFamily="34" charset="0"/>
              </a:rPr>
              <a:t>при </a:t>
            </a:r>
            <a:r>
              <a:rPr lang="x-none" sz="1900" dirty="0" smtClean="0">
                <a:latin typeface="Arial" panose="020B0604020202020204" pitchFamily="34" charset="0"/>
                <a:ea typeface="Arial Unicode MS" pitchFamily="34" charset="-128"/>
                <a:cs typeface="Arial" panose="020B0604020202020204" pitchFamily="34" charset="0"/>
              </a:rPr>
              <a:t>анализи алкохола и токсина у крви, адитива у храни </a:t>
            </a:r>
            <a:r>
              <a:rPr lang="x-none" sz="1900" smtClean="0">
                <a:latin typeface="Arial" panose="020B0604020202020204" pitchFamily="34" charset="0"/>
                <a:ea typeface="Arial Unicode MS" pitchFamily="34" charset="-128"/>
                <a:cs typeface="Arial" panose="020B0604020202020204" pitchFamily="34" charset="0"/>
              </a:rPr>
              <a:t>и пићима</a:t>
            </a:r>
            <a:r>
              <a:rPr lang="sr-Cyrl-RS" sz="1900" smtClean="0">
                <a:latin typeface="Arial" panose="020B0604020202020204" pitchFamily="34" charset="0"/>
                <a:ea typeface="Arial Unicode MS" pitchFamily="34" charset="-128"/>
                <a:cs typeface="Arial" panose="020B0604020202020204" pitchFamily="34" charset="0"/>
              </a:rPr>
              <a:t> и </a:t>
            </a:r>
            <a:r>
              <a:rPr lang="x-none" sz="1900" smtClean="0">
                <a:latin typeface="Arial" panose="020B0604020202020204" pitchFamily="34" charset="0"/>
                <a:ea typeface="Arial Unicode MS" pitchFamily="34" charset="-128"/>
                <a:cs typeface="Arial" panose="020B0604020202020204" pitchFamily="34" charset="0"/>
              </a:rPr>
              <a:t>испарљивих </a:t>
            </a:r>
            <a:r>
              <a:rPr lang="x-none" sz="1900" dirty="0" smtClean="0">
                <a:latin typeface="Arial" panose="020B0604020202020204" pitchFamily="34" charset="0"/>
                <a:ea typeface="Arial Unicode MS" pitchFamily="34" charset="-128"/>
                <a:cs typeface="Arial" panose="020B0604020202020204" pitchFamily="34" charset="0"/>
              </a:rPr>
              <a:t>компоненти отпадних вода.</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2372</TotalTime>
  <Words>3599</Words>
  <Application>Microsoft Office PowerPoint</Application>
  <PresentationFormat>On-screen Show (4:3)</PresentationFormat>
  <Paragraphs>429</Paragraphs>
  <Slides>44</Slides>
  <Notes>36</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Arial Narrow</vt:lpstr>
      <vt:lpstr>Arial Unicode MS</vt:lpstr>
      <vt:lpstr>Calibri</vt:lpstr>
      <vt:lpstr>Constantia</vt:lpstr>
      <vt:lpstr>Wingdings 2</vt:lpstr>
      <vt:lpstr>Flow</vt:lpstr>
      <vt:lpstr>Гасна хроматографија могућности мултирезидуалне анализе</vt:lpstr>
      <vt:lpstr>Увод</vt:lpstr>
      <vt:lpstr>Основни појмови у хроматографији</vt:lpstr>
      <vt:lpstr>Шта је гасна хроматографија (ГХ)?</vt:lpstr>
      <vt:lpstr>PowerPoint Presentation</vt:lpstr>
      <vt:lpstr>Шема гасног хроматографа</vt:lpstr>
      <vt:lpstr>Радни режими у ГХ</vt:lpstr>
      <vt:lpstr>Аутосамплер</vt:lpstr>
      <vt:lpstr>PowerPoint Presentation</vt:lpstr>
      <vt:lpstr>Инјектори</vt:lpstr>
      <vt:lpstr>Инјектори</vt:lpstr>
      <vt:lpstr>Инјектори</vt:lpstr>
      <vt:lpstr>Koлоне</vt:lpstr>
      <vt:lpstr>Koлоне</vt:lpstr>
      <vt:lpstr>Koлоне</vt:lpstr>
      <vt:lpstr>Koлоне</vt:lpstr>
      <vt:lpstr>Koлоне</vt:lpstr>
      <vt:lpstr>Koлоне</vt:lpstr>
      <vt:lpstr>Koлоне</vt:lpstr>
      <vt:lpstr>Koлоне</vt:lpstr>
      <vt:lpstr>Koлоне</vt:lpstr>
      <vt:lpstr>Детектори</vt:lpstr>
      <vt:lpstr>Детектори</vt:lpstr>
      <vt:lpstr>Детектори</vt:lpstr>
      <vt:lpstr>Детектори</vt:lpstr>
      <vt:lpstr>ГХ са масеном спектрометријом (GC-MS)</vt:lpstr>
      <vt:lpstr>ГХ са масеном спектрометријом (GC-MS)</vt:lpstr>
      <vt:lpstr>ГХ са масеном спектрометријом (GC-MS)</vt:lpstr>
      <vt:lpstr>ГХ са масеном спектрометријом (GC-MS)</vt:lpstr>
      <vt:lpstr>Дериватизација у ГХ</vt:lpstr>
      <vt:lpstr>Дериватизација у ГХ</vt:lpstr>
      <vt:lpstr>Дериватизација у ГХ</vt:lpstr>
      <vt:lpstr>Примена ГХ</vt:lpstr>
      <vt:lpstr>Примена ГХ</vt:lpstr>
      <vt:lpstr>Примена ГХ</vt:lpstr>
      <vt:lpstr>Примена ГХ</vt:lpstr>
      <vt:lpstr>Примена ГХ</vt:lpstr>
      <vt:lpstr>PowerPoint Presentation</vt:lpstr>
      <vt:lpstr>Примена ГХ</vt:lpstr>
      <vt:lpstr>Примена ГХ</vt:lpstr>
      <vt:lpstr>Примена ГХ</vt:lpstr>
      <vt:lpstr>Примена ГХ</vt:lpstr>
      <vt:lpstr>Примена ГХ</vt:lpstr>
      <vt:lpstr>Предности и мане ГХ</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Гасна хроматографија</dc:title>
  <dc:creator>Rile</dc:creator>
  <cp:lastModifiedBy>Misa Ristic</cp:lastModifiedBy>
  <cp:revision>416</cp:revision>
  <dcterms:created xsi:type="dcterms:W3CDTF">2019-04-15T18:46:53Z</dcterms:created>
  <dcterms:modified xsi:type="dcterms:W3CDTF">2025-03-30T16:35:07Z</dcterms:modified>
</cp:coreProperties>
</file>