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6" r:id="rId3"/>
    <p:sldId id="268" r:id="rId4"/>
    <p:sldId id="269" r:id="rId5"/>
    <p:sldId id="270" r:id="rId6"/>
    <p:sldId id="271" r:id="rId7"/>
    <p:sldId id="272" r:id="rId8"/>
    <p:sldId id="258" r:id="rId9"/>
    <p:sldId id="259" r:id="rId10"/>
    <p:sldId id="260" r:id="rId11"/>
    <p:sldId id="261" r:id="rId12"/>
    <p:sldId id="278" r:id="rId13"/>
    <p:sldId id="262" r:id="rId14"/>
    <p:sldId id="280" r:id="rId15"/>
    <p:sldId id="282" r:id="rId16"/>
    <p:sldId id="263" r:id="rId17"/>
    <p:sldId id="283" r:id="rId18"/>
    <p:sldId id="264" r:id="rId19"/>
    <p:sldId id="265" r:id="rId20"/>
    <p:sldId id="277" r:id="rId21"/>
    <p:sldId id="303" r:id="rId22"/>
    <p:sldId id="267" r:id="rId23"/>
    <p:sldId id="287" r:id="rId24"/>
    <p:sldId id="266" r:id="rId25"/>
    <p:sldId id="300" r:id="rId26"/>
    <p:sldId id="301" r:id="rId27"/>
    <p:sldId id="279" r:id="rId28"/>
    <p:sldId id="289" r:id="rId29"/>
    <p:sldId id="286" r:id="rId30"/>
    <p:sldId id="290" r:id="rId31"/>
    <p:sldId id="291" r:id="rId32"/>
    <p:sldId id="288" r:id="rId33"/>
    <p:sldId id="294" r:id="rId34"/>
    <p:sldId id="292" r:id="rId35"/>
    <p:sldId id="284" r:id="rId36"/>
    <p:sldId id="293" r:id="rId37"/>
    <p:sldId id="295" r:id="rId38"/>
    <p:sldId id="296" r:id="rId39"/>
    <p:sldId id="297" r:id="rId40"/>
    <p:sldId id="298" r:id="rId41"/>
    <p:sldId id="302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6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CDBA3-88BA-4105-AC72-F10E9311DED1}" type="datetimeFigureOut">
              <a:rPr lang="fr-FR" smtClean="0"/>
              <a:pPr/>
              <a:t>05/02/2023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85250-01A1-41C6-9335-2F923CAECA8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063750" y="3175"/>
            <a:ext cx="1765300" cy="1323975"/>
          </a:xfrm>
        </p:spPr>
      </p:sp>
      <p:sp>
        <p:nvSpPr>
          <p:cNvPr id="99331" name="Rectangle 3"/>
          <p:cNvSpPr>
            <a:spLocks noGrp="1" noRot="1" noChangeAspect="1" noChangeArrowheads="1" noTextEdit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05/02/2023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05/02/2023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05/02/2023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http://www.icmmm.net/    2012.9.21-23 Beijing</a:t>
            </a: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B7B99-B380-47F9-9D3C-4AB4669AB9D9}" type="slidenum">
              <a:rPr lang="zh-CN" altLang="zh-CN"/>
              <a:pPr/>
              <a:t>‹#›</a:t>
            </a:fld>
            <a:endParaRPr lang="zh-CN" altLang="zh-CN" sz="1800">
              <a:latin typeface="Verdana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05/02/2023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05/02/2023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05/02/2023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05/02/2023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05/02/2023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05/02/2023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05/02/2023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F64-29AD-4F99-A32E-AC458558D739}" type="datetimeFigureOut">
              <a:rPr lang="fr-FR" smtClean="0"/>
              <a:pPr/>
              <a:t>05/02/2023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51F64-29AD-4F99-A32E-AC458558D739}" type="datetimeFigureOut">
              <a:rPr lang="fr-FR" smtClean="0"/>
              <a:pPr/>
              <a:t>05/02/2023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9A9AC-F6C1-40B9-B3BE-2E6C4802ED6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Svi_podaci\Korisnik\Downloads\LTA_structure.dw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ds.org.rs/" TargetMode="External"/><Relationship Id="rId5" Type="http://schemas.openxmlformats.org/officeDocument/2006/relationships/hyperlink" Target="http://www.feza-online.org/" TargetMode="External"/><Relationship Id="rId4" Type="http://schemas.openxmlformats.org/officeDocument/2006/relationships/hyperlink" Target="http://www.iza-online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177925" cy="1277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4" name="Picture 6" descr="FFH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49275"/>
            <a:ext cx="3200400" cy="762000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914400" y="3276600"/>
            <a:ext cx="7993062" cy="93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  <a:spcAft>
                <a:spcPct val="10000"/>
              </a:spcAft>
            </a:pPr>
            <a:r>
              <a:rPr lang="en-US" sz="4800" b="1" dirty="0" smtClean="0">
                <a:solidFill>
                  <a:srgbClr val="000066"/>
                </a:solidFill>
                <a:latin typeface="Comic Sans MS" pitchFamily="66" charset="0"/>
              </a:rPr>
              <a:t>POROZNI MATERIJALI</a:t>
            </a:r>
            <a:endParaRPr lang="sr-Latn-CS" sz="4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57200" y="220980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 smtClean="0">
                <a:solidFill>
                  <a:srgbClr val="00B050"/>
                </a:solidFill>
                <a:latin typeface="Comic Sans MS" pitchFamily="66" charset="0"/>
              </a:rPr>
              <a:t>Nove</a:t>
            </a: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Comic Sans MS" pitchFamily="66" charset="0"/>
              </a:rPr>
              <a:t>fizičkohemijske</a:t>
            </a: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Comic Sans MS" pitchFamily="66" charset="0"/>
              </a:rPr>
              <a:t>metode</a:t>
            </a:r>
            <a:endParaRPr lang="en-US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651500" y="6237288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66"/>
                </a:solidFill>
                <a:latin typeface="Comic Sans MS" pitchFamily="66" charset="0"/>
              </a:rPr>
              <a:t>Beograd, 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januar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2023.</a:t>
            </a:r>
            <a:endParaRPr lang="sr-Latn-CS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676400" y="4724400"/>
            <a:ext cx="662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Prof. dr. </a:t>
            </a:r>
            <a:r>
              <a:rPr lang="en-US" dirty="0" err="1">
                <a:solidFill>
                  <a:srgbClr val="008000"/>
                </a:solidFill>
                <a:latin typeface="Comic Sans MS" pitchFamily="66" charset="0"/>
              </a:rPr>
              <a:t>Vesna</a:t>
            </a: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 RAKIĆ, </a:t>
            </a:r>
            <a:r>
              <a:rPr lang="en-US" dirty="0" err="1">
                <a:solidFill>
                  <a:srgbClr val="008000"/>
                </a:solidFill>
                <a:latin typeface="Comic Sans MS" pitchFamily="66" charset="0"/>
              </a:rPr>
              <a:t>Poljoprivredni</a:t>
            </a: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mic Sans MS" pitchFamily="66" charset="0"/>
              </a:rPr>
              <a:t>fakultet</a:t>
            </a: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</a:rPr>
              <a:t>Zemun</a:t>
            </a:r>
            <a:endParaRPr lang="en-US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b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613"/>
            <a:ext cx="4419600" cy="5343525"/>
          </a:xfrm>
          <a:prstGeom prst="rect">
            <a:avLst/>
          </a:prstGeom>
          <a:noFill/>
        </p:spPr>
      </p:pic>
      <p:pic>
        <p:nvPicPr>
          <p:cNvPr id="5125" name="Picture 5" descr="sodal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04813"/>
            <a:ext cx="1287463" cy="1458912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50825" y="0"/>
            <a:ext cx="496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Najpre nastaju sekundarne gradivne jedinice (SBU) </a:t>
            </a:r>
            <a:endParaRPr lang="sr-Latn-CS" sz="200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148263" y="1916113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Tercijarne gradivne jedinice</a:t>
            </a:r>
            <a:endParaRPr lang="sr-Latn-CS" sz="200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997200"/>
            <a:ext cx="4171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003800" y="5157788"/>
            <a:ext cx="36004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Konačno, nastaju jedinične ćelije zeolita koje se medjusobno povezuju u velike trodimenzionalno uredjene mreže.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995738" y="333375"/>
            <a:ext cx="48974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Načini povezivanja gradivnih jedinica su brojni, nastaju mnogobrojne zeolitske strukture!</a:t>
            </a:r>
          </a:p>
        </p:txBody>
      </p:sp>
      <p:pic>
        <p:nvPicPr>
          <p:cNvPr id="6149" name="Picture 5" descr="zeolite structure lay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3313112" cy="2532063"/>
          </a:xfrm>
          <a:prstGeom prst="rect">
            <a:avLst/>
          </a:prstGeom>
          <a:noFill/>
        </p:spPr>
      </p:pic>
      <p:pic>
        <p:nvPicPr>
          <p:cNvPr id="6150" name="Picture 6" descr="Appertures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05263"/>
            <a:ext cx="2663825" cy="2613025"/>
          </a:xfrm>
          <a:prstGeom prst="rect">
            <a:avLst/>
          </a:prstGeom>
          <a:noFill/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51275" y="1844675"/>
            <a:ext cx="48244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Sve one karakterišu se velikim praznim prostorima unutar mreža i specifičnim oblicima šupljina i pora koje čine taj prazan prostor </a:t>
            </a:r>
            <a:r>
              <a:rPr lang="en-US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(“superkavezi”, “nanokavezi” d = ~ </a:t>
            </a:r>
            <a:r>
              <a:rPr lang="en-GB" altLang="zh-CN">
                <a:solidFill>
                  <a:srgbClr val="FF0000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  <a:t>10Å</a:t>
            </a:r>
            <a:r>
              <a:rPr lang="sr-Latn-CS" altLang="zh-CN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).</a:t>
            </a:r>
          </a:p>
        </p:txBody>
      </p:sp>
      <p:pic>
        <p:nvPicPr>
          <p:cNvPr id="6152" name="Picture 8" descr="Appertures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3573463"/>
            <a:ext cx="4962525" cy="2986087"/>
          </a:xfrm>
          <a:prstGeom prst="rect">
            <a:avLst/>
          </a:prstGeom>
          <a:noFill/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23850" y="2924175"/>
            <a:ext cx="338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Svaka zeolitska struktura ima otvore pora karakterističnih oblika i dijametara.</a:t>
            </a:r>
            <a:endParaRPr lang="sr-Latn-CS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ema ze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60739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3638" y="938213"/>
            <a:ext cx="21558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1343025"/>
            <a:ext cx="1652587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627313" y="1341438"/>
            <a:ext cx="1743075" cy="1647825"/>
            <a:chOff x="0" y="0"/>
            <a:chExt cx="1743075" cy="1647825"/>
          </a:xfrm>
        </p:grpSpPr>
        <p:pic>
          <p:nvPicPr>
            <p:cNvPr id="7175" name="6 - Εικόνα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743075" cy="164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6" name="7 - Ευθεία γραμμή σύνδεσης"/>
            <p:cNvSpPr>
              <a:spLocks noChangeShapeType="1"/>
            </p:cNvSpPr>
            <p:nvPr/>
          </p:nvSpPr>
          <p:spPr bwMode="auto">
            <a:xfrm>
              <a:off x="1150938" y="874713"/>
              <a:ext cx="304800" cy="1"/>
            </a:xfrm>
            <a:prstGeom prst="line">
              <a:avLst/>
            </a:prstGeom>
            <a:noFill/>
            <a:ln w="50800" cap="sq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177" name="8 - Ορθογώνιο"/>
          <p:cNvSpPr>
            <a:spLocks noChangeArrowheads="1"/>
          </p:cNvSpPr>
          <p:nvPr/>
        </p:nvSpPr>
        <p:spPr bwMode="auto">
          <a:xfrm>
            <a:off x="2044700" y="1860550"/>
            <a:ext cx="51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>
                <a:latin typeface="Verdana" pitchFamily="34" charset="0"/>
                <a:ea typeface="SimSun" pitchFamily="2" charset="-122"/>
                <a:sym typeface="Arial" pitchFamily="34" charset="0"/>
              </a:rPr>
              <a:t>+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991100" y="1981200"/>
            <a:ext cx="482600" cy="469900"/>
            <a:chOff x="0" y="0"/>
            <a:chExt cx="482600" cy="469900"/>
          </a:xfrm>
        </p:grpSpPr>
        <p:sp>
          <p:nvSpPr>
            <p:cNvPr id="7179" name="10 - Έλλειψη"/>
            <p:cNvSpPr>
              <a:spLocks/>
            </p:cNvSpPr>
            <p:nvPr/>
          </p:nvSpPr>
          <p:spPr bwMode="auto">
            <a:xfrm>
              <a:off x="0" y="0"/>
              <a:ext cx="482600" cy="46990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 b="1" i="1">
                <a:latin typeface="Verdana" pitchFamily="34" charset="0"/>
                <a:ea typeface="SimSun" pitchFamily="2" charset="-122"/>
                <a:sym typeface="Verdana" pitchFamily="34" charset="0"/>
              </a:endParaRPr>
            </a:p>
          </p:txBody>
        </p:sp>
        <p:sp>
          <p:nvSpPr>
            <p:cNvPr id="7180" name="11 - Ορθογώνιο"/>
            <p:cNvSpPr>
              <a:spLocks noChangeArrowheads="1"/>
            </p:cNvSpPr>
            <p:nvPr/>
          </p:nvSpPr>
          <p:spPr bwMode="auto">
            <a:xfrm>
              <a:off x="6352" y="82550"/>
              <a:ext cx="473241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200">
                  <a:solidFill>
                    <a:schemeClr val="bg1"/>
                  </a:solidFill>
                  <a:latin typeface="Verdana" pitchFamily="34" charset="0"/>
                  <a:ea typeface="SimSun" pitchFamily="2" charset="-122"/>
                  <a:sym typeface="Arial" pitchFamily="34" charset="0"/>
                </a:rPr>
                <a:t>Na</a:t>
              </a:r>
              <a:r>
                <a:rPr lang="en-US" altLang="zh-CN" sz="1200" baseline="30000">
                  <a:solidFill>
                    <a:schemeClr val="bg1"/>
                  </a:solidFill>
                  <a:latin typeface="Verdana" pitchFamily="34" charset="0"/>
                  <a:ea typeface="SimSun" pitchFamily="2" charset="-122"/>
                  <a:sym typeface="Arial" pitchFamily="34" charset="0"/>
                </a:rPr>
                <a:t>+</a:t>
              </a:r>
              <a:endParaRPr lang="zh-CN" altLang="en-US">
                <a:latin typeface="Verdana" pitchFamily="34" charset="0"/>
                <a:ea typeface="SimSun" pitchFamily="2" charset="-122"/>
              </a:endParaRPr>
            </a:p>
          </p:txBody>
        </p:sp>
      </p:grpSp>
      <p:sp>
        <p:nvSpPr>
          <p:cNvPr id="7181" name="12 - Ορθογώνιο"/>
          <p:cNvSpPr>
            <a:spLocks noChangeArrowheads="1"/>
          </p:cNvSpPr>
          <p:nvPr/>
        </p:nvSpPr>
        <p:spPr bwMode="auto">
          <a:xfrm>
            <a:off x="4445000" y="1860550"/>
            <a:ext cx="51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>
                <a:latin typeface="Verdana" pitchFamily="34" charset="0"/>
                <a:ea typeface="SimSun" pitchFamily="2" charset="-122"/>
                <a:sym typeface="Arial" pitchFamily="34" charset="0"/>
              </a:rPr>
              <a:t>+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7182" name="13 - Ορθογώνιο"/>
          <p:cNvSpPr>
            <a:spLocks noChangeArrowheads="1"/>
          </p:cNvSpPr>
          <p:nvPr/>
        </p:nvSpPr>
        <p:spPr bwMode="auto">
          <a:xfrm>
            <a:off x="5600700" y="1860550"/>
            <a:ext cx="51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>
                <a:latin typeface="Verdana" pitchFamily="34" charset="0"/>
                <a:ea typeface="SimSun" pitchFamily="2" charset="-122"/>
                <a:sym typeface="Arial" pitchFamily="34" charset="0"/>
              </a:rPr>
              <a:t>=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859338" y="1989138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Na</a:t>
            </a:r>
            <a:r>
              <a:rPr lang="en-US" sz="2000" baseline="30000"/>
              <a:t>+</a:t>
            </a:r>
            <a:endParaRPr lang="sr-Latn-CS" sz="2000" baseline="30000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23850" y="260350"/>
            <a:ext cx="460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Generalno, važi: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250825" y="3141663"/>
            <a:ext cx="489585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5000"/>
              </a:spcAft>
            </a:pP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Prisustvo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Al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čini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zeolitsku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mrežu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negativno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naelektrisanom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</a:t>
            </a:r>
          </a:p>
          <a:p>
            <a:pPr>
              <a:spcBef>
                <a:spcPct val="50000"/>
              </a:spcBef>
              <a:spcAft>
                <a:spcPct val="25000"/>
              </a:spcAft>
            </a:pP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Neophodno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je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prisustvo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katjona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da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bi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struktura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bila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neutralna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spcBef>
                <a:spcPct val="50000"/>
              </a:spcBef>
              <a:spcAft>
                <a:spcPct val="25000"/>
              </a:spcAft>
            </a:pP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Zeoliti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koji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poseduju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Al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takodje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privlače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polarne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molekule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(CO</a:t>
            </a:r>
            <a:r>
              <a:rPr lang="en-US" sz="2000" baseline="-25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, H</a:t>
            </a:r>
            <a:r>
              <a:rPr lang="en-US" sz="2000" baseline="-25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O).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Broj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katjona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hidrofilnost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zavise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od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Si/Al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odnosa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!</a:t>
            </a:r>
          </a:p>
        </p:txBody>
      </p:sp>
      <p:pic>
        <p:nvPicPr>
          <p:cNvPr id="7186" name="Picture 18" descr="FAU cati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6550" y="4056063"/>
            <a:ext cx="3727450" cy="2801937"/>
          </a:xfrm>
          <a:prstGeom prst="rect">
            <a:avLst/>
          </a:prstGeom>
          <a:noFill/>
        </p:spPr>
      </p:pic>
      <p:sp>
        <p:nvSpPr>
          <p:cNvPr id="7187" name="8 - Ορθογώνιο"/>
          <p:cNvSpPr>
            <a:spLocks noChangeArrowheads="1"/>
          </p:cNvSpPr>
          <p:nvPr/>
        </p:nvSpPr>
        <p:spPr bwMode="auto">
          <a:xfrm>
            <a:off x="4038600" y="6491287"/>
            <a:ext cx="226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dirty="0" err="1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Zeolit</a:t>
            </a:r>
            <a:r>
              <a:rPr lang="en-US" altLang="zh-CN" dirty="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 FAU, Si/Al</a:t>
            </a:r>
            <a:r>
              <a:rPr lang="en-US" altLang="zh-CN" dirty="0">
                <a:latin typeface="Verdan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 </a:t>
            </a:r>
            <a:r>
              <a:rPr lang="en-US" altLang="zh-CN" dirty="0">
                <a:latin typeface="Calibri" pitchFamily="34" charset="0"/>
                <a:ea typeface="SimSun" pitchFamily="2" charset="-122"/>
                <a:cs typeface="Tahoma" pitchFamily="34" charset="0"/>
                <a:sym typeface="Calibri" pitchFamily="34" charset="0"/>
              </a:rPr>
              <a:t>≠</a:t>
            </a:r>
            <a:r>
              <a:rPr lang="en-US" altLang="zh-CN" dirty="0">
                <a:latin typeface="Verdan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1</a:t>
            </a:r>
            <a:endParaRPr lang="en-US" altLang="zh-CN" dirty="0">
              <a:latin typeface="Verdana" pitchFamily="34" charset="0"/>
              <a:ea typeface="SimSun" pitchFamily="2" charset="-122"/>
              <a:cs typeface="Tahoma" pitchFamily="34" charset="0"/>
            </a:endParaRPr>
          </a:p>
        </p:txBody>
      </p:sp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3082925"/>
            <a:ext cx="3995737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2"/>
          <p:cNvSpPr>
            <a:spLocks/>
          </p:cNvSpPr>
          <p:nvPr/>
        </p:nvSpPr>
        <p:spPr bwMode="auto">
          <a:xfrm>
            <a:off x="457200" y="6172200"/>
            <a:ext cx="516255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err="1">
                <a:solidFill>
                  <a:srgbClr val="FF3300"/>
                </a:solidFill>
                <a:sym typeface="Arial" pitchFamily="34" charset="0"/>
              </a:rPr>
              <a:t>X</a:t>
            </a:r>
            <a:r>
              <a:rPr lang="en-US" altLang="zh-CN" sz="2400" baseline="30000" dirty="0" err="1">
                <a:solidFill>
                  <a:srgbClr val="FF3300"/>
                </a:solidFill>
                <a:sym typeface="Arial" pitchFamily="34" charset="0"/>
              </a:rPr>
              <a:t>m+</a:t>
            </a:r>
            <a:r>
              <a:rPr lang="en-US" altLang="zh-CN" sz="2400" baseline="-25000" dirty="0" err="1">
                <a:solidFill>
                  <a:srgbClr val="FF3300"/>
                </a:solidFill>
                <a:sym typeface="Arial" pitchFamily="34" charset="0"/>
              </a:rPr>
              <a:t>y</a:t>
            </a:r>
            <a:r>
              <a:rPr lang="en-US" altLang="zh-CN" sz="2400" baseline="-25000" dirty="0">
                <a:solidFill>
                  <a:srgbClr val="FF3300"/>
                </a:solidFill>
                <a:sym typeface="Arial" pitchFamily="34" charset="0"/>
              </a:rPr>
              <a:t>/m  </a:t>
            </a:r>
            <a:r>
              <a:rPr lang="en-US" altLang="zh-CN" sz="2400" dirty="0">
                <a:sym typeface="Arial" pitchFamily="34" charset="0"/>
              </a:rPr>
              <a:t>[</a:t>
            </a:r>
            <a:r>
              <a:rPr lang="en-US" altLang="zh-CN" sz="2400" dirty="0">
                <a:solidFill>
                  <a:srgbClr val="0066FF"/>
                </a:solidFill>
                <a:sym typeface="Arial" pitchFamily="34" charset="0"/>
              </a:rPr>
              <a:t>(SiO</a:t>
            </a:r>
            <a:r>
              <a:rPr lang="en-US" altLang="zh-CN" sz="2400" baseline="-25000" dirty="0">
                <a:solidFill>
                  <a:srgbClr val="0066FF"/>
                </a:solidFill>
                <a:sym typeface="Arial" pitchFamily="34" charset="0"/>
              </a:rPr>
              <a:t>2</a:t>
            </a:r>
            <a:r>
              <a:rPr lang="en-US" altLang="zh-CN" sz="2400" dirty="0">
                <a:solidFill>
                  <a:srgbClr val="0066FF"/>
                </a:solidFill>
                <a:sym typeface="Arial" pitchFamily="34" charset="0"/>
              </a:rPr>
              <a:t>)</a:t>
            </a:r>
            <a:r>
              <a:rPr lang="en-US" altLang="zh-CN" sz="2400" baseline="-25000" dirty="0">
                <a:solidFill>
                  <a:srgbClr val="0066FF"/>
                </a:solidFill>
                <a:sym typeface="Arial" pitchFamily="34" charset="0"/>
              </a:rPr>
              <a:t>x</a:t>
            </a:r>
            <a:r>
              <a:rPr lang="en-US" altLang="zh-CN" sz="2400" dirty="0">
                <a:sym typeface="Arial" pitchFamily="34" charset="0"/>
              </a:rPr>
              <a:t> </a:t>
            </a:r>
            <a:r>
              <a:rPr lang="en-US" altLang="zh-CN" sz="2400" dirty="0">
                <a:solidFill>
                  <a:schemeClr val="hlink"/>
                </a:solidFill>
                <a:sym typeface="Arial" pitchFamily="34" charset="0"/>
              </a:rPr>
              <a:t>(AlO</a:t>
            </a:r>
            <a:r>
              <a:rPr lang="en-US" altLang="zh-CN" sz="2400" baseline="-25000" dirty="0">
                <a:solidFill>
                  <a:schemeClr val="hlink"/>
                </a:solidFill>
                <a:sym typeface="Arial" pitchFamily="34" charset="0"/>
              </a:rPr>
              <a:t>2</a:t>
            </a:r>
            <a:r>
              <a:rPr lang="en-US" altLang="zh-CN" sz="2400" dirty="0">
                <a:solidFill>
                  <a:schemeClr val="hlink"/>
                </a:solidFill>
                <a:sym typeface="Arial" pitchFamily="34" charset="0"/>
              </a:rPr>
              <a:t>)</a:t>
            </a:r>
            <a:r>
              <a:rPr lang="en-US" altLang="zh-CN" sz="2400" baseline="30000" dirty="0">
                <a:solidFill>
                  <a:schemeClr val="hlink"/>
                </a:solidFill>
                <a:sym typeface="Arial" pitchFamily="34" charset="0"/>
              </a:rPr>
              <a:t>-</a:t>
            </a:r>
            <a:r>
              <a:rPr lang="en-US" altLang="zh-CN" sz="2400" baseline="-25000" dirty="0">
                <a:solidFill>
                  <a:schemeClr val="hlink"/>
                </a:solidFill>
                <a:sym typeface="Arial" pitchFamily="34" charset="0"/>
              </a:rPr>
              <a:t>y</a:t>
            </a:r>
            <a:r>
              <a:rPr lang="en-US" altLang="zh-CN" sz="2400" dirty="0">
                <a:sym typeface="Arial" pitchFamily="34" charset="0"/>
              </a:rPr>
              <a:t> ]</a:t>
            </a:r>
            <a:r>
              <a:rPr lang="en-US" altLang="zh-CN" sz="2400" baseline="30000" dirty="0">
                <a:sym typeface="Arial" pitchFamily="34" charset="0"/>
              </a:rPr>
              <a:t>. </a:t>
            </a:r>
            <a:r>
              <a:rPr lang="en-US" altLang="zh-CN" sz="2400" dirty="0">
                <a:sym typeface="Arial" pitchFamily="34" charset="0"/>
              </a:rPr>
              <a:t>zH</a:t>
            </a:r>
            <a:r>
              <a:rPr lang="en-US" altLang="zh-CN" sz="2400" baseline="-25000" dirty="0">
                <a:sym typeface="Arial" pitchFamily="34" charset="0"/>
              </a:rPr>
              <a:t>2</a:t>
            </a:r>
            <a:r>
              <a:rPr lang="en-US" altLang="zh-CN" sz="2400" dirty="0">
                <a:sym typeface="Arial" pitchFamily="34" charset="0"/>
              </a:rPr>
              <a:t>O</a:t>
            </a:r>
            <a:endParaRPr lang="zh-CN" alt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91000" y="63246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0" y="1344613"/>
            <a:ext cx="4889500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413000" y="620713"/>
            <a:ext cx="44069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b="1">
                <a:sym typeface="Arial" pitchFamily="34" charset="0"/>
              </a:rPr>
              <a:t>Zeolite LTA, Si/Al = 1</a:t>
            </a:r>
            <a:endParaRPr lang="zh-CN" altLang="en-US"/>
          </a:p>
        </p:txBody>
      </p:sp>
      <p:sp>
        <p:nvSpPr>
          <p:cNvPr id="14340" name="3 - TextBox"/>
          <p:cNvSpPr>
            <a:spLocks noChangeArrowheads="1"/>
          </p:cNvSpPr>
          <p:nvPr/>
        </p:nvSpPr>
        <p:spPr bwMode="auto">
          <a:xfrm>
            <a:off x="723900" y="2667000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ym typeface="Arial" pitchFamily="34" charset="0"/>
                <a:hlinkClick r:id="rId3" action="ppaction://hlinkfile"/>
              </a:rPr>
              <a:t>LTA</a:t>
            </a:r>
            <a:endParaRPr lang="zh-CN" altLang="en-US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8300" y="1749425"/>
            <a:ext cx="1925638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6 - Έλλειψη"/>
          <p:cNvSpPr>
            <a:spLocks/>
          </p:cNvSpPr>
          <p:nvPr/>
        </p:nvSpPr>
        <p:spPr bwMode="auto">
          <a:xfrm>
            <a:off x="7188200" y="28067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43" name="7 - Έλλειψη"/>
          <p:cNvSpPr>
            <a:spLocks/>
          </p:cNvSpPr>
          <p:nvPr/>
        </p:nvSpPr>
        <p:spPr bwMode="auto">
          <a:xfrm>
            <a:off x="5321300" y="28575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44" name="13 - Έλλειψη"/>
          <p:cNvSpPr>
            <a:spLocks/>
          </p:cNvSpPr>
          <p:nvPr/>
        </p:nvSpPr>
        <p:spPr bwMode="auto">
          <a:xfrm>
            <a:off x="5410200" y="20066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45" name="15 - Έλλειψη"/>
          <p:cNvSpPr>
            <a:spLocks/>
          </p:cNvSpPr>
          <p:nvPr/>
        </p:nvSpPr>
        <p:spPr bwMode="auto">
          <a:xfrm>
            <a:off x="5664200" y="31496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46" name="16 - Έλλειψη"/>
          <p:cNvSpPr>
            <a:spLocks/>
          </p:cNvSpPr>
          <p:nvPr/>
        </p:nvSpPr>
        <p:spPr bwMode="auto">
          <a:xfrm>
            <a:off x="7213600" y="37846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47" name="17 - Έλλειψη"/>
          <p:cNvSpPr>
            <a:spLocks/>
          </p:cNvSpPr>
          <p:nvPr/>
        </p:nvSpPr>
        <p:spPr bwMode="auto">
          <a:xfrm>
            <a:off x="5588000" y="25019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48" name="18 - Έλλειψη"/>
          <p:cNvSpPr>
            <a:spLocks/>
          </p:cNvSpPr>
          <p:nvPr/>
        </p:nvSpPr>
        <p:spPr bwMode="auto">
          <a:xfrm>
            <a:off x="4749800" y="28067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49" name="19 - Έλλειψη"/>
          <p:cNvSpPr>
            <a:spLocks/>
          </p:cNvSpPr>
          <p:nvPr/>
        </p:nvSpPr>
        <p:spPr bwMode="auto">
          <a:xfrm>
            <a:off x="5930900" y="27940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0" name="20 - Έλλειψη"/>
          <p:cNvSpPr>
            <a:spLocks/>
          </p:cNvSpPr>
          <p:nvPr/>
        </p:nvSpPr>
        <p:spPr bwMode="auto">
          <a:xfrm>
            <a:off x="6286500" y="26670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1" name="21 - Έλλειψη"/>
          <p:cNvSpPr>
            <a:spLocks/>
          </p:cNvSpPr>
          <p:nvPr/>
        </p:nvSpPr>
        <p:spPr bwMode="auto">
          <a:xfrm>
            <a:off x="6096000" y="21717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2" name="22 - Έλλειψη"/>
          <p:cNvSpPr>
            <a:spLocks/>
          </p:cNvSpPr>
          <p:nvPr/>
        </p:nvSpPr>
        <p:spPr bwMode="auto">
          <a:xfrm>
            <a:off x="5676900" y="18542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3" name="23 - Έλλειψη"/>
          <p:cNvSpPr>
            <a:spLocks/>
          </p:cNvSpPr>
          <p:nvPr/>
        </p:nvSpPr>
        <p:spPr bwMode="auto">
          <a:xfrm>
            <a:off x="5118100" y="35052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4" name="24 - Έλλειψη"/>
          <p:cNvSpPr>
            <a:spLocks/>
          </p:cNvSpPr>
          <p:nvPr/>
        </p:nvSpPr>
        <p:spPr bwMode="auto">
          <a:xfrm>
            <a:off x="4902200" y="19812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5" name="25 - Έλλειψη"/>
          <p:cNvSpPr>
            <a:spLocks/>
          </p:cNvSpPr>
          <p:nvPr/>
        </p:nvSpPr>
        <p:spPr bwMode="auto">
          <a:xfrm>
            <a:off x="5156200" y="17907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6" name="26 - Έλλειψη"/>
          <p:cNvSpPr>
            <a:spLocks/>
          </p:cNvSpPr>
          <p:nvPr/>
        </p:nvSpPr>
        <p:spPr bwMode="auto">
          <a:xfrm>
            <a:off x="4572000" y="23368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7" name="27 - Έλλειψη"/>
          <p:cNvSpPr>
            <a:spLocks/>
          </p:cNvSpPr>
          <p:nvPr/>
        </p:nvSpPr>
        <p:spPr bwMode="auto">
          <a:xfrm>
            <a:off x="4000500" y="23749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8" name="28 - Έλλειψη"/>
          <p:cNvSpPr>
            <a:spLocks/>
          </p:cNvSpPr>
          <p:nvPr/>
        </p:nvSpPr>
        <p:spPr bwMode="auto">
          <a:xfrm>
            <a:off x="4191000" y="28448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59" name="29 - Έλλειψη"/>
          <p:cNvSpPr>
            <a:spLocks/>
          </p:cNvSpPr>
          <p:nvPr/>
        </p:nvSpPr>
        <p:spPr bwMode="auto">
          <a:xfrm>
            <a:off x="4635500" y="3149600"/>
            <a:ext cx="127000" cy="139700"/>
          </a:xfrm>
          <a:prstGeom prst="ellipse">
            <a:avLst/>
          </a:prstGeom>
          <a:solidFill>
            <a:srgbClr val="212167"/>
          </a:solidFill>
          <a:ln w="12700" cap="sq">
            <a:solidFill>
              <a:srgbClr val="2D2D8A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60" name="30 - Έλλειψη"/>
          <p:cNvSpPr>
            <a:spLocks/>
          </p:cNvSpPr>
          <p:nvPr/>
        </p:nvSpPr>
        <p:spPr bwMode="auto">
          <a:xfrm>
            <a:off x="4152900" y="3136900"/>
            <a:ext cx="127000" cy="139700"/>
          </a:xfrm>
          <a:prstGeom prst="ellipse">
            <a:avLst/>
          </a:prstGeom>
          <a:solidFill>
            <a:srgbClr val="00B050"/>
          </a:solidFill>
          <a:ln w="12700" cap="sq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61" name="31 - Έλλειψη"/>
          <p:cNvSpPr>
            <a:spLocks/>
          </p:cNvSpPr>
          <p:nvPr/>
        </p:nvSpPr>
        <p:spPr bwMode="auto">
          <a:xfrm>
            <a:off x="5130800" y="3238500"/>
            <a:ext cx="215900" cy="2159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zh-CN" b="1" i="1">
              <a:sym typeface="Verdana" pitchFamily="34" charset="0"/>
            </a:endParaRPr>
          </a:p>
        </p:txBody>
      </p:sp>
      <p:sp>
        <p:nvSpPr>
          <p:cNvPr id="14362" name="32 - Ορθογώνιο"/>
          <p:cNvSpPr>
            <a:spLocks noChangeArrowheads="1"/>
          </p:cNvSpPr>
          <p:nvPr/>
        </p:nvSpPr>
        <p:spPr bwMode="auto">
          <a:xfrm>
            <a:off x="457200" y="624840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sym typeface="Arial" pitchFamily="34" charset="0"/>
              </a:rPr>
              <a:t>ŠTO VIŠE ALUMINIJUMA ZEOLITSKA STRUKTURA SADRŽI, TO JE ON HIDROFILNIJI!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4363" name="33 - TextBox"/>
          <p:cNvSpPr>
            <a:spLocks noChangeArrowheads="1"/>
          </p:cNvSpPr>
          <p:nvPr/>
        </p:nvSpPr>
        <p:spPr bwMode="auto">
          <a:xfrm>
            <a:off x="5092700" y="3200400"/>
            <a:ext cx="368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sym typeface="Arial" pitchFamily="34" charset="0"/>
              </a:rPr>
              <a:t>+</a:t>
            </a:r>
            <a:endParaRPr lang="zh-CN" altLang="en-US"/>
          </a:p>
        </p:txBody>
      </p:sp>
      <p:sp>
        <p:nvSpPr>
          <p:cNvPr id="14364" name="34 - TextBox"/>
          <p:cNvSpPr>
            <a:spLocks noChangeArrowheads="1"/>
          </p:cNvSpPr>
          <p:nvPr/>
        </p:nvSpPr>
        <p:spPr bwMode="auto">
          <a:xfrm>
            <a:off x="7112000" y="1917700"/>
            <a:ext cx="368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sym typeface="Arial" pitchFamily="34" charset="0"/>
              </a:rPr>
              <a:t>+</a:t>
            </a:r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52400" y="152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Privlačenje</a:t>
            </a:r>
            <a:r>
              <a:rPr lang="fr-FR" dirty="0" smtClean="0"/>
              <a:t> </a:t>
            </a:r>
            <a:r>
              <a:rPr lang="fr-FR" dirty="0" err="1" smtClean="0"/>
              <a:t>polarnih</a:t>
            </a:r>
            <a:r>
              <a:rPr lang="fr-FR" dirty="0" smtClean="0"/>
              <a:t> </a:t>
            </a:r>
            <a:r>
              <a:rPr lang="fr-FR" dirty="0" err="1" smtClean="0"/>
              <a:t>molekula</a:t>
            </a:r>
            <a:r>
              <a:rPr lang="fr-FR" dirty="0" smtClean="0"/>
              <a:t> je </a:t>
            </a:r>
            <a:r>
              <a:rPr lang="fr-FR" dirty="0" err="1" smtClean="0"/>
              <a:t>osobina</a:t>
            </a:r>
            <a:r>
              <a:rPr lang="fr-FR" dirty="0" smtClean="0"/>
              <a:t> </a:t>
            </a:r>
            <a:r>
              <a:rPr lang="fr-FR" dirty="0" err="1" smtClean="0"/>
              <a:t>većine</a:t>
            </a:r>
            <a:r>
              <a:rPr lang="fr-FR" dirty="0" smtClean="0"/>
              <a:t> </a:t>
            </a:r>
            <a:r>
              <a:rPr lang="fr-FR" dirty="0" err="1" smtClean="0"/>
              <a:t>zeolitskih</a:t>
            </a:r>
            <a:r>
              <a:rPr lang="fr-FR" dirty="0" smtClean="0"/>
              <a:t> </a:t>
            </a:r>
            <a:r>
              <a:rPr lang="fr-FR" dirty="0" err="1" smtClean="0"/>
              <a:t>struktura</a:t>
            </a:r>
            <a:r>
              <a:rPr lang="fr-FR" dirty="0" smtClean="0"/>
              <a:t>. </a:t>
            </a:r>
            <a:r>
              <a:rPr lang="fr-FR" dirty="0" err="1" smtClean="0"/>
              <a:t>Ova</a:t>
            </a:r>
            <a:r>
              <a:rPr lang="fr-FR" dirty="0" smtClean="0"/>
              <a:t> </a:t>
            </a:r>
            <a:r>
              <a:rPr lang="fr-FR" dirty="0" err="1" smtClean="0"/>
              <a:t>osobina</a:t>
            </a:r>
            <a:r>
              <a:rPr lang="fr-FR" dirty="0" smtClean="0"/>
              <a:t> </a:t>
            </a:r>
            <a:r>
              <a:rPr lang="fr-FR" dirty="0" err="1" smtClean="0"/>
              <a:t>potiče</a:t>
            </a:r>
            <a:r>
              <a:rPr lang="fr-FR" dirty="0" smtClean="0"/>
              <a:t> </a:t>
            </a:r>
            <a:r>
              <a:rPr lang="fr-FR" dirty="0" err="1" smtClean="0"/>
              <a:t>od</a:t>
            </a:r>
            <a:r>
              <a:rPr lang="fr-FR" dirty="0" smtClean="0"/>
              <a:t> </a:t>
            </a:r>
            <a:r>
              <a:rPr lang="fr-FR" dirty="0" err="1" smtClean="0"/>
              <a:t>prisustva</a:t>
            </a:r>
            <a:r>
              <a:rPr lang="fr-FR" dirty="0" smtClean="0"/>
              <a:t> </a:t>
            </a:r>
            <a:r>
              <a:rPr lang="fr-FR" dirty="0" err="1" smtClean="0"/>
              <a:t>aluminijuma</a:t>
            </a:r>
            <a:r>
              <a:rPr lang="fr-FR" dirty="0" smtClean="0"/>
              <a:t> u </a:t>
            </a:r>
            <a:r>
              <a:rPr lang="fr-FR" dirty="0" err="1" smtClean="0"/>
              <a:t>alumosilikatnoj</a:t>
            </a:r>
            <a:r>
              <a:rPr lang="fr-FR" dirty="0" smtClean="0"/>
              <a:t> </a:t>
            </a:r>
            <a:r>
              <a:rPr lang="fr-FR" dirty="0" err="1" smtClean="0"/>
              <a:t>mrezi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Ορθογώνιο"/>
          <p:cNvSpPr>
            <a:spLocks noChangeArrowheads="1"/>
          </p:cNvSpPr>
          <p:nvPr/>
        </p:nvSpPr>
        <p:spPr bwMode="auto">
          <a:xfrm>
            <a:off x="4013200" y="4451350"/>
            <a:ext cx="21463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ym typeface="Arial" pitchFamily="34" charset="0"/>
              </a:rPr>
              <a:t>Si x% - Al y%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Cations Na, Ca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Polar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3-D entangled channels</a:t>
            </a:r>
            <a:endParaRPr lang="zh-CN" altLang="en-US"/>
          </a:p>
        </p:txBody>
      </p:sp>
      <p:pic>
        <p:nvPicPr>
          <p:cNvPr id="16387" name="2 -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4800" y="4678363"/>
            <a:ext cx="144780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3 - Ορθογώνιο"/>
          <p:cNvSpPr>
            <a:spLocks noChangeArrowheads="1"/>
          </p:cNvSpPr>
          <p:nvPr/>
        </p:nvSpPr>
        <p:spPr bwMode="auto">
          <a:xfrm>
            <a:off x="528638" y="4959350"/>
            <a:ext cx="630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ym typeface="Arial" pitchFamily="34" charset="0"/>
              </a:rPr>
              <a:t>FAU</a:t>
            </a:r>
            <a:endParaRPr lang="zh-CN" altLang="en-US"/>
          </a:p>
        </p:txBody>
      </p:sp>
      <p:pic>
        <p:nvPicPr>
          <p:cNvPr id="16389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5138" y="4330700"/>
            <a:ext cx="17637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5 - Ορθογώνιο"/>
          <p:cNvSpPr>
            <a:spLocks noChangeArrowheads="1"/>
          </p:cNvSpPr>
          <p:nvPr/>
        </p:nvSpPr>
        <p:spPr bwMode="auto">
          <a:xfrm>
            <a:off x="8175625" y="5238750"/>
            <a:ext cx="7286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>
                <a:sym typeface="Arial" pitchFamily="34" charset="0"/>
              </a:rPr>
              <a:t>Ring 12</a:t>
            </a:r>
            <a:endParaRPr lang="zh-CN" altLang="en-US"/>
          </a:p>
        </p:txBody>
      </p:sp>
      <p:pic>
        <p:nvPicPr>
          <p:cNvPr id="16391" name="6 - Εικόν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5425" y="2489200"/>
            <a:ext cx="22447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7 - Ορθογώνιο"/>
          <p:cNvSpPr>
            <a:spLocks noChangeArrowheads="1"/>
          </p:cNvSpPr>
          <p:nvPr/>
        </p:nvSpPr>
        <p:spPr bwMode="auto">
          <a:xfrm>
            <a:off x="528638" y="290195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ym typeface="Arial" pitchFamily="34" charset="0"/>
              </a:rPr>
              <a:t>MFI</a:t>
            </a:r>
            <a:endParaRPr lang="zh-CN" altLang="en-US"/>
          </a:p>
        </p:txBody>
      </p:sp>
      <p:pic>
        <p:nvPicPr>
          <p:cNvPr id="16393" name="8 - Εικόν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4800" y="2565400"/>
            <a:ext cx="14255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9 - Ορθογώνιο"/>
          <p:cNvSpPr>
            <a:spLocks noChangeArrowheads="1"/>
          </p:cNvSpPr>
          <p:nvPr/>
        </p:nvSpPr>
        <p:spPr bwMode="auto">
          <a:xfrm>
            <a:off x="4013200" y="2673350"/>
            <a:ext cx="1943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ym typeface="Arial" pitchFamily="34" charset="0"/>
              </a:rPr>
              <a:t>Si 100%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non-polar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Hydrophobic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1-D channels</a:t>
            </a:r>
            <a:endParaRPr lang="zh-CN" altLang="en-US"/>
          </a:p>
        </p:txBody>
      </p:sp>
      <p:sp>
        <p:nvSpPr>
          <p:cNvPr id="16395" name="10 - Ορθογώνιο"/>
          <p:cNvSpPr>
            <a:spLocks noChangeArrowheads="1"/>
          </p:cNvSpPr>
          <p:nvPr/>
        </p:nvSpPr>
        <p:spPr bwMode="auto">
          <a:xfrm>
            <a:off x="8175625" y="3117850"/>
            <a:ext cx="7286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>
                <a:sym typeface="Arial" pitchFamily="34" charset="0"/>
              </a:rPr>
              <a:t>Ring 10</a:t>
            </a:r>
            <a:endParaRPr lang="zh-CN" altLang="en-US"/>
          </a:p>
        </p:txBody>
      </p:sp>
      <p:pic>
        <p:nvPicPr>
          <p:cNvPr id="16396" name="11 - Εικόν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4800" y="609600"/>
            <a:ext cx="14986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22438" y="533400"/>
            <a:ext cx="17907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13 - Ορθογώνιο"/>
          <p:cNvSpPr>
            <a:spLocks noChangeArrowheads="1"/>
          </p:cNvSpPr>
          <p:nvPr/>
        </p:nvSpPr>
        <p:spPr bwMode="auto">
          <a:xfrm>
            <a:off x="528638" y="1123950"/>
            <a:ext cx="579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ym typeface="Arial" pitchFamily="34" charset="0"/>
              </a:rPr>
              <a:t>LTA</a:t>
            </a:r>
            <a:endParaRPr lang="zh-CN" altLang="en-US"/>
          </a:p>
        </p:txBody>
      </p:sp>
      <p:sp>
        <p:nvSpPr>
          <p:cNvPr id="16399" name="14 - Ορθογώνιο"/>
          <p:cNvSpPr>
            <a:spLocks noChangeArrowheads="1"/>
          </p:cNvSpPr>
          <p:nvPr/>
        </p:nvSpPr>
        <p:spPr bwMode="auto">
          <a:xfrm>
            <a:off x="4013200" y="730250"/>
            <a:ext cx="21463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ym typeface="Arial" pitchFamily="34" charset="0"/>
              </a:rPr>
              <a:t>Si 50% - Al 50%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Cations Na, Ca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Polar</a:t>
            </a:r>
            <a:endParaRPr lang="zh-CN" altLang="en-US">
              <a:sym typeface="Arial" pitchFamily="34" charset="0"/>
            </a:endParaRPr>
          </a:p>
          <a:p>
            <a:r>
              <a:rPr lang="en-US" altLang="zh-CN">
                <a:sym typeface="Arial" pitchFamily="34" charset="0"/>
              </a:rPr>
              <a:t>3-D straight channels</a:t>
            </a:r>
            <a:endParaRPr lang="zh-CN" altLang="en-US"/>
          </a:p>
        </p:txBody>
      </p:sp>
      <p:sp>
        <p:nvSpPr>
          <p:cNvPr id="16400" name="15 - Ορθογώνιο"/>
          <p:cNvSpPr>
            <a:spLocks noChangeArrowheads="1"/>
          </p:cNvSpPr>
          <p:nvPr/>
        </p:nvSpPr>
        <p:spPr bwMode="auto">
          <a:xfrm>
            <a:off x="8175625" y="1441450"/>
            <a:ext cx="638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>
                <a:sym typeface="Arial" pitchFamily="34" charset="0"/>
              </a:rPr>
              <a:t>Ring 8</a:t>
            </a:r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/>
              <a:t>http://www.icmmm.net/    2012.9.21-23 Beijing</a:t>
            </a:r>
            <a:endParaRPr lang="zh-CN" altLang="zh-C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9750" y="476250"/>
            <a:ext cx="4735513" cy="3287713"/>
            <a:chOff x="0" y="0"/>
            <a:chExt cx="4735731" cy="3287713"/>
          </a:xfrm>
        </p:grpSpPr>
        <p:pic>
          <p:nvPicPr>
            <p:cNvPr id="8197" name="4 - Εικόνα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735731" cy="3287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8" name="5 - Έλλειψη"/>
            <p:cNvSpPr>
              <a:spLocks/>
            </p:cNvSpPr>
            <p:nvPr/>
          </p:nvSpPr>
          <p:spPr bwMode="auto">
            <a:xfrm>
              <a:off x="2310031" y="531813"/>
              <a:ext cx="177800" cy="190500"/>
            </a:xfrm>
            <a:prstGeom prst="ellipse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b="1" i="1">
                <a:latin typeface="Verdana" pitchFamily="34" charset="0"/>
                <a:ea typeface="SimSun" pitchFamily="2" charset="-122"/>
                <a:sym typeface="Verdana" pitchFamily="34" charset="0"/>
              </a:endParaRPr>
            </a:p>
          </p:txBody>
        </p:sp>
        <p:sp>
          <p:nvSpPr>
            <p:cNvPr id="8199" name="8 - Ευθεία γραμμή σύνδεσης"/>
            <p:cNvSpPr>
              <a:spLocks noChangeShapeType="1"/>
            </p:cNvSpPr>
            <p:nvPr/>
          </p:nvSpPr>
          <p:spPr bwMode="auto">
            <a:xfrm>
              <a:off x="2068731" y="366713"/>
              <a:ext cx="267338" cy="192998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00" name="6 - Έλλειψη"/>
            <p:cNvSpPr>
              <a:spLocks/>
            </p:cNvSpPr>
            <p:nvPr/>
          </p:nvSpPr>
          <p:spPr bwMode="auto">
            <a:xfrm>
              <a:off x="1967131" y="265113"/>
              <a:ext cx="177800" cy="190500"/>
            </a:xfrm>
            <a:prstGeom prst="ellipse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b="1" i="1">
                <a:latin typeface="Verdana" pitchFamily="34" charset="0"/>
                <a:ea typeface="SimSun" pitchFamily="2" charset="-122"/>
                <a:sym typeface="Verdana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124075" y="404813"/>
            <a:ext cx="1330325" cy="1255712"/>
            <a:chOff x="0" y="0"/>
            <a:chExt cx="1329806" cy="1256743"/>
          </a:xfrm>
        </p:grpSpPr>
        <p:sp>
          <p:nvSpPr>
            <p:cNvPr id="8202" name="12 - Ορθογώνιο"/>
            <p:cNvSpPr>
              <a:spLocks noChangeArrowheads="1"/>
            </p:cNvSpPr>
            <p:nvPr/>
          </p:nvSpPr>
          <p:spPr bwMode="auto">
            <a:xfrm>
              <a:off x="203121" y="0"/>
              <a:ext cx="403067" cy="367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latin typeface="Verdana" pitchFamily="34" charset="0"/>
                  <a:ea typeface="SimSun" pitchFamily="2" charset="-122"/>
                  <a:sym typeface="Arial" pitchFamily="34" charset="0"/>
                </a:rPr>
                <a:t>Si</a:t>
              </a:r>
              <a:endParaRPr lang="zh-CN" altLang="en-US">
                <a:latin typeface="Verdana" pitchFamily="34" charset="0"/>
                <a:ea typeface="SimSun" pitchFamily="2" charset="-122"/>
              </a:endParaRPr>
            </a:p>
          </p:txBody>
        </p:sp>
        <p:sp>
          <p:nvSpPr>
            <p:cNvPr id="8203" name="14 - Ευθεία γραμμή σύνδεσης"/>
            <p:cNvSpPr>
              <a:spLocks noChangeShapeType="1"/>
            </p:cNvSpPr>
            <p:nvPr/>
          </p:nvSpPr>
          <p:spPr bwMode="auto">
            <a:xfrm rot="10800000" flipV="1">
              <a:off x="291840" y="679966"/>
              <a:ext cx="292100" cy="2794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04" name="16 - Ορθογώνιο"/>
            <p:cNvSpPr>
              <a:spLocks noChangeArrowheads="1"/>
            </p:cNvSpPr>
            <p:nvPr/>
          </p:nvSpPr>
          <p:spPr bwMode="auto">
            <a:xfrm>
              <a:off x="926738" y="610100"/>
              <a:ext cx="403068" cy="36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latin typeface="Verdana" pitchFamily="34" charset="0"/>
                  <a:ea typeface="SimSun" pitchFamily="2" charset="-122"/>
                  <a:sym typeface="Arial" pitchFamily="34" charset="0"/>
                </a:rPr>
                <a:t>Si</a:t>
              </a:r>
              <a:endParaRPr lang="zh-CN" altLang="en-US">
                <a:latin typeface="Verdana" pitchFamily="34" charset="0"/>
                <a:ea typeface="SimSun" pitchFamily="2" charset="-122"/>
              </a:endParaRPr>
            </a:p>
          </p:txBody>
        </p:sp>
        <p:sp>
          <p:nvSpPr>
            <p:cNvPr id="8205" name="19 - Ορθογώνιο"/>
            <p:cNvSpPr>
              <a:spLocks noChangeArrowheads="1"/>
            </p:cNvSpPr>
            <p:nvPr/>
          </p:nvSpPr>
          <p:spPr bwMode="auto">
            <a:xfrm>
              <a:off x="0" y="889730"/>
              <a:ext cx="363396" cy="367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latin typeface="Verdana" pitchFamily="34" charset="0"/>
                  <a:ea typeface="SimSun" pitchFamily="2" charset="-122"/>
                  <a:sym typeface="Arial" pitchFamily="34" charset="0"/>
                </a:rPr>
                <a:t>O</a:t>
              </a:r>
              <a:endParaRPr lang="zh-CN" altLang="en-US">
                <a:latin typeface="Verdana" pitchFamily="34" charset="0"/>
                <a:ea typeface="SimSun" pitchFamily="2" charset="-122"/>
              </a:endParaRPr>
            </a:p>
          </p:txBody>
        </p:sp>
      </p:grpSp>
      <p:pic>
        <p:nvPicPr>
          <p:cNvPr id="8206" name="2 -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500438"/>
            <a:ext cx="44894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508625" y="1628775"/>
            <a:ext cx="27352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Specificna</a:t>
            </a: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struktura</a:t>
            </a:r>
            <a:endParaRPr lang="en-US" sz="2000" dirty="0" smtClean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MFI – </a:t>
            </a:r>
            <a:r>
              <a:rPr lang="en-US" sz="2000" dirty="0" err="1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silikalit</a:t>
            </a: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– ne </a:t>
            </a:r>
            <a:r>
              <a:rPr lang="en-US" sz="2000" dirty="0" err="1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sadrzi</a:t>
            </a: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aluminijum</a:t>
            </a:r>
            <a:endParaRPr lang="sr-Latn-CS" sz="2000" dirty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84213" y="4221163"/>
            <a:ext cx="2808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Kristal nije polaran i stoga je ekstremno hidrofoban</a:t>
            </a:r>
            <a:endParaRPr lang="sr-Latn-CS" sz="200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MFI gotov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5234464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BEA goto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4203" y="2743200"/>
            <a:ext cx="500979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91200" y="1981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</a:t>
            </a:r>
            <a:r>
              <a:rPr lang="fr-FR" sz="24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24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β</a:t>
            </a:r>
            <a:endParaRPr lang="fr-FR" sz="24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</a:t>
            </a:r>
            <a:r>
              <a:rPr lang="fr-FR" sz="24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MFI – ZSM-5</a:t>
            </a:r>
            <a:endParaRPr lang="fr-FR" sz="24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4433022" cy="241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835183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Postoji oko 50 razli</a:t>
            </a: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čitih prirodnih zeolita </a:t>
            </a:r>
            <a:r>
              <a:rPr lang="en-GB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(analcim, klinoptilolit, </a:t>
            </a: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š</a:t>
            </a:r>
            <a:r>
              <a:rPr lang="en-GB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abazit, fo</a:t>
            </a: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ž</a:t>
            </a:r>
            <a:r>
              <a:rPr lang="en-GB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asit, fillipsit, mordenit,…). </a:t>
            </a:r>
          </a:p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Depoziti prirodnih zeolita nastali su iz vulkanskih alumosilikatnih pepela u reakciji  sa vodenim  rastvorima neorganskih soli. </a:t>
            </a:r>
            <a:endParaRPr lang="sr-Latn-CS" sz="200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221" name="Picture 5" descr="zeolite_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62150"/>
            <a:ext cx="4895850" cy="4895850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24525" y="1844675"/>
            <a:ext cx="3024188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Otkriće prirodnih zeolita: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1756 - </a:t>
            </a:r>
            <a:r>
              <a:rPr lang="sr-Latn-CS" sz="2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Axel Fredrik Cronstedt</a:t>
            </a:r>
            <a:r>
              <a:rPr lang="sr-Latn-C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– mineral stilbit</a:t>
            </a:r>
          </a:p>
          <a:p>
            <a:pPr>
              <a:spcBef>
                <a:spcPct val="50000"/>
              </a:spcBef>
            </a:pPr>
            <a:r>
              <a:rPr lang="sr-Latn-C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ζέω (</a:t>
            </a:r>
            <a:r>
              <a:rPr lang="sr-Latn-CS" sz="2000" i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zéō</a:t>
            </a:r>
            <a:r>
              <a:rPr lang="sr-Latn-C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en-U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 </a:t>
            </a:r>
            <a:r>
              <a:rPr lang="sr-Latn-C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λίθος (</a:t>
            </a:r>
            <a:r>
              <a:rPr lang="sr-Latn-CS" sz="2000" i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líthos</a:t>
            </a:r>
            <a:r>
              <a:rPr lang="sr-Latn-C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en-U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- 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“Kamen koji ključa”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795963" y="4652963"/>
            <a:ext cx="31686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Prirodni zeoliti se najčešće pojavljuju kao smeše sa kvarcom i ostalim alumosilikatima.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42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sr-Latn-CS" altLang="zh-CN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Sintetički zeoliti su brojniji: u bazi podataka Internacionalne zeolitske asocijacije (International Zeolite Association - IZA) 1970 godine bilo je navedeno 27; 2001. godine 133 a 2009. godine 180 različitih strukturnih tipova zeolita. </a:t>
            </a:r>
            <a:endParaRPr lang="sr-Latn-CS" sz="200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00563" y="4005263"/>
            <a:ext cx="84248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2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http://www.iza-structure.org/databases/books/Atlas_6ed.pdf</a:t>
            </a:r>
          </a:p>
        </p:txBody>
      </p:sp>
      <p:pic>
        <p:nvPicPr>
          <p:cNvPr id="10732" name="Picture 492" descr="Zeolite framewor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475"/>
            <a:ext cx="4465638" cy="3708400"/>
          </a:xfrm>
          <a:prstGeom prst="rect">
            <a:avLst/>
          </a:prstGeom>
          <a:noFill/>
        </p:spPr>
      </p:pic>
      <p:pic>
        <p:nvPicPr>
          <p:cNvPr id="10733" name="Picture 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196975"/>
            <a:ext cx="4381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34" name="Text Box 494"/>
          <p:cNvSpPr txBox="1">
            <a:spLocks noChangeArrowheads="1"/>
          </p:cNvSpPr>
          <p:nvPr/>
        </p:nvSpPr>
        <p:spPr bwMode="auto">
          <a:xfrm>
            <a:off x="4643438" y="4581525"/>
            <a:ext cx="4249737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ahoma" pitchFamily="34" charset="0"/>
                <a:cs typeface="Tahoma" pitchFamily="34" charset="0"/>
              </a:rPr>
              <a:t>International Zeolite Association – </a:t>
            </a:r>
          </a:p>
          <a:p>
            <a:pPr>
              <a:spcBef>
                <a:spcPct val="50000"/>
              </a:spcBef>
            </a:pPr>
            <a:r>
              <a:rPr lang="sr-Latn-CS" sz="1600">
                <a:latin typeface="Tahoma" pitchFamily="34" charset="0"/>
                <a:cs typeface="Tahoma" pitchFamily="34" charset="0"/>
                <a:hlinkClick r:id="rId4"/>
              </a:rPr>
              <a:t>http://www.iza-online.org/</a:t>
            </a:r>
            <a:endParaRPr lang="en-US" sz="160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>
                <a:latin typeface="Tahoma" pitchFamily="34" charset="0"/>
                <a:cs typeface="Tahoma" pitchFamily="34" charset="0"/>
              </a:rPr>
              <a:t>Federation of European Zeolite Associations – </a:t>
            </a:r>
            <a:r>
              <a:rPr lang="sr-Latn-CS" sz="1600">
                <a:latin typeface="Tahoma" pitchFamily="34" charset="0"/>
                <a:cs typeface="Tahoma" pitchFamily="34" charset="0"/>
                <a:hlinkClick r:id="rId5"/>
              </a:rPr>
              <a:t>http://www.feza-online.org/</a:t>
            </a:r>
            <a:endParaRPr lang="en-US" sz="160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>
                <a:latin typeface="Tahoma" pitchFamily="34" charset="0"/>
                <a:cs typeface="Tahoma" pitchFamily="34" charset="0"/>
              </a:rPr>
              <a:t>Zeolitsko društvo Srbije - </a:t>
            </a:r>
            <a:r>
              <a:rPr lang="en-US" sz="1600">
                <a:latin typeface="Tahoma" pitchFamily="34" charset="0"/>
                <a:cs typeface="Tahoma" pitchFamily="34" charset="0"/>
                <a:hlinkClick r:id="rId6"/>
              </a:rPr>
              <a:t>http://www.zds.org.rs</a:t>
            </a:r>
            <a:endParaRPr lang="en-US" sz="16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077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materijali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kod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kojih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imamo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kontrolu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veličine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oblika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uniformnosti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poroznog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prostora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kao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atoma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molekula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koji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definišu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protekloj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deceniji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stvaren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je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značajan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napredak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kreiranju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novih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poroznih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čvrstih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materijala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često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unapred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zamišljenim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uredjenim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strukturama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sinteze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se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vrše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širokog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spektra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različitih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Tako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smo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dobili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neobičnim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svojstvima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proširili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opsege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njihovih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izvan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tradicionalne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upotrebe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kao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katalizatora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adsorbenata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Porozni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materijali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sada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primenjuju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vrlo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širokom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rasponu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mikroelektronike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medicinske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dijagnostike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21506" name="Picture 2" descr="Rezultat slika za zeolite selectiv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495800"/>
            <a:ext cx="2143125" cy="2143125"/>
          </a:xfrm>
          <a:prstGeom prst="rect">
            <a:avLst/>
          </a:prstGeom>
          <a:noFill/>
        </p:spPr>
      </p:pic>
      <p:sp>
        <p:nvSpPr>
          <p:cNvPr id="21508" name="AutoShape 4" descr="Rezultat slika za zeolite selectiv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5600" y="592138"/>
            <a:ext cx="8229600" cy="677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800" dirty="0" err="1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Osobine</a:t>
            </a: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 </a:t>
            </a:r>
            <a:r>
              <a:rPr lang="en-US" altLang="zh-CN" sz="1800" dirty="0" err="1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zeolita</a:t>
            </a: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 </a:t>
            </a:r>
            <a:r>
              <a:rPr lang="en-US" altLang="zh-CN" sz="1800" dirty="0" err="1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korisne</a:t>
            </a: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 </a:t>
            </a:r>
            <a:r>
              <a:rPr lang="en-US" altLang="zh-CN" sz="1800" dirty="0" err="1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za</a:t>
            </a: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 </a:t>
            </a:r>
            <a:r>
              <a:rPr lang="en-US" altLang="zh-CN" sz="1800" dirty="0" err="1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procese</a:t>
            </a: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 </a:t>
            </a:r>
            <a:r>
              <a:rPr lang="en-US" altLang="zh-CN" sz="1800" dirty="0" err="1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separacija</a:t>
            </a: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/</a:t>
            </a:r>
            <a:r>
              <a:rPr lang="en-US" altLang="zh-CN" sz="1800" dirty="0" err="1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senzorike</a:t>
            </a: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/</a:t>
            </a:r>
            <a:r>
              <a:rPr lang="en-US" altLang="zh-CN" sz="1800" dirty="0" err="1" smtClean="0">
                <a:solidFill>
                  <a:srgbClr val="FF000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katalize</a:t>
            </a:r>
            <a:r>
              <a:rPr lang="en-US" altLang="zh-CN" sz="1800" dirty="0" smtClean="0">
                <a:solidFill>
                  <a:schemeClr val="tx1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 </a:t>
            </a:r>
            <a:endParaRPr lang="zh-CN" altLang="en-US" dirty="0" smtClean="0">
              <a:ea typeface="SimSun" pitchFamily="2" charset="-122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2588" y="1201738"/>
            <a:ext cx="4773612" cy="5249862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Selektivnost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prema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molekulima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gasa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u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odnosu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na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njihovu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velicinu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Selektivnost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prema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molekulima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gasa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u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odnosu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na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odgovarajuci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oblik</a:t>
            </a:r>
            <a:endParaRPr lang="en-US" altLang="zh-CN" sz="29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  <a:sym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Selektivnost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prema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molekulima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gasa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u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odnosu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na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odgovarajucu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polarnost</a:t>
            </a:r>
            <a:endParaRPr lang="en-US" altLang="zh-CN" sz="29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  <a:sym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Visoko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polarni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materijali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,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jonski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provodnici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i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izmenjivaci</a:t>
            </a:r>
            <a:endParaRPr lang="zh-CN" altLang="en-US" sz="2900" dirty="0" smtClean="0">
              <a:solidFill>
                <a:srgbClr val="002060"/>
              </a:solidFill>
              <a:latin typeface="Tahoma" pitchFamily="34" charset="0"/>
              <a:ea typeface="SimSun" pitchFamily="2" charset="-122"/>
              <a:cs typeface="Tahoma" pitchFamily="34" charset="0"/>
              <a:sym typeface="Verdana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Prisustvo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Al</a:t>
            </a:r>
            <a:r>
              <a:rPr lang="en-US" altLang="zh-CN" sz="2900" baseline="30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+3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kiselog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mesta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: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katalizuju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veliki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broj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reakcija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endParaRPr lang="zh-CN" altLang="en-US" sz="2900" dirty="0" smtClean="0">
              <a:solidFill>
                <a:srgbClr val="002060"/>
              </a:solidFill>
              <a:latin typeface="Tahoma" pitchFamily="34" charset="0"/>
              <a:ea typeface="SimSun" pitchFamily="2" charset="-122"/>
              <a:cs typeface="Tahoma" pitchFamily="34" charset="0"/>
              <a:sym typeface="Verdana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Aktivnost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na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niskim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temperaturama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(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nekada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cak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~ 300K)</a:t>
            </a:r>
            <a:endParaRPr lang="zh-CN" altLang="en-US" sz="2900" dirty="0" smtClean="0">
              <a:solidFill>
                <a:srgbClr val="002060"/>
              </a:solidFill>
              <a:latin typeface="Tahoma" pitchFamily="34" charset="0"/>
              <a:ea typeface="SimSun" pitchFamily="2" charset="-122"/>
              <a:cs typeface="Tahoma" pitchFamily="34" charset="0"/>
              <a:sym typeface="Verdana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Visoka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specificna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 </a:t>
            </a:r>
            <a:r>
              <a:rPr lang="en-US" altLang="zh-CN" sz="2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povrsina</a:t>
            </a:r>
            <a:r>
              <a:rPr lang="en-US" altLang="zh-CN" sz="2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!</a:t>
            </a:r>
            <a:endParaRPr lang="zh-CN" altLang="en-US" sz="2900" dirty="0" smtClean="0">
              <a:solidFill>
                <a:srgbClr val="002060"/>
              </a:solidFill>
              <a:latin typeface="Tahoma" pitchFamily="34" charset="0"/>
              <a:ea typeface="SimSun" pitchFamily="2" charset="-122"/>
              <a:cs typeface="Tahoma" pitchFamily="34" charset="0"/>
              <a:sym typeface="Verdana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800" dirty="0" smtClean="0">
              <a:solidFill>
                <a:srgbClr val="002060"/>
              </a:solidFill>
              <a:latin typeface="Verdana" pitchFamily="34" charset="0"/>
              <a:ea typeface="SimSun" pitchFamily="2" charset="-122"/>
              <a:sym typeface="Verdana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                </a:t>
            </a:r>
            <a:endParaRPr lang="zh-CN" altLang="en-US" sz="1800" dirty="0" smtClean="0">
              <a:solidFill>
                <a:srgbClr val="002060"/>
              </a:solidFill>
              <a:latin typeface="Verdana" pitchFamily="34" charset="0"/>
              <a:ea typeface="SimSun" pitchFamily="2" charset="-122"/>
              <a:sym typeface="Verdana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Verdana" pitchFamily="34" charset="0"/>
                <a:ea typeface="SimSun" pitchFamily="2" charset="-122"/>
                <a:sym typeface="Verdana" pitchFamily="34" charset="0"/>
              </a:rPr>
              <a:t>  </a:t>
            </a:r>
            <a:endParaRPr lang="zh-CN" altLang="en-US" sz="1800" dirty="0" smtClean="0">
              <a:solidFill>
                <a:srgbClr val="002060"/>
              </a:solidFill>
              <a:latin typeface="Verdana" pitchFamily="34" charset="0"/>
              <a:ea typeface="SimSun" pitchFamily="2" charset="-122"/>
              <a:sym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zh-CN" altLang="en-US" sz="1800" dirty="0" smtClean="0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pic>
        <p:nvPicPr>
          <p:cNvPr id="17412" name="4 -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4425" y="1997075"/>
            <a:ext cx="42195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4 - Ορθογώνιο"/>
          <p:cNvSpPr>
            <a:spLocks noChangeArrowheads="1"/>
          </p:cNvSpPr>
          <p:nvPr/>
        </p:nvSpPr>
        <p:spPr bwMode="auto">
          <a:xfrm>
            <a:off x="5892800" y="1327150"/>
            <a:ext cx="271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dirty="0">
                <a:sym typeface="Arial" pitchFamily="34" charset="0"/>
              </a:rPr>
              <a:t>Molecular Sieving for octane-isomers LTA</a:t>
            </a:r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 smtClean="0">
                <a:solidFill>
                  <a:srgbClr val="000099"/>
                </a:solidFill>
              </a:rPr>
              <a:t>Zašto</a:t>
            </a:r>
            <a:r>
              <a:rPr lang="fr-FR" sz="2800" dirty="0" smtClean="0">
                <a:solidFill>
                  <a:srgbClr val="000099"/>
                </a:solidFill>
              </a:rPr>
              <a:t> su </a:t>
            </a:r>
            <a:r>
              <a:rPr lang="fr-FR" sz="2800" dirty="0" err="1" smtClean="0">
                <a:solidFill>
                  <a:srgbClr val="000099"/>
                </a:solidFill>
              </a:rPr>
              <a:t>zeoliti</a:t>
            </a:r>
            <a:r>
              <a:rPr lang="fr-FR" sz="2800" dirty="0" smtClean="0">
                <a:solidFill>
                  <a:srgbClr val="000099"/>
                </a:solidFill>
              </a:rPr>
              <a:t> </a:t>
            </a:r>
            <a:r>
              <a:rPr lang="fr-FR" sz="2800" dirty="0" err="1" smtClean="0">
                <a:solidFill>
                  <a:srgbClr val="000099"/>
                </a:solidFill>
              </a:rPr>
              <a:t>toliko</a:t>
            </a:r>
            <a:r>
              <a:rPr lang="fr-FR" sz="2800" dirty="0" smtClean="0">
                <a:solidFill>
                  <a:srgbClr val="000099"/>
                </a:solidFill>
              </a:rPr>
              <a:t> </a:t>
            </a:r>
            <a:r>
              <a:rPr lang="fr-FR" sz="2800" dirty="0" err="1" smtClean="0">
                <a:solidFill>
                  <a:srgbClr val="000099"/>
                </a:solidFill>
              </a:rPr>
              <a:t>zanimljivi</a:t>
            </a:r>
            <a:r>
              <a:rPr lang="fr-FR" sz="2800" dirty="0" smtClean="0">
                <a:solidFill>
                  <a:srgbClr val="000099"/>
                </a:solidFill>
              </a:rPr>
              <a:t> i </a:t>
            </a:r>
            <a:r>
              <a:rPr lang="fr-FR" sz="2800" dirty="0" err="1" smtClean="0">
                <a:solidFill>
                  <a:srgbClr val="000099"/>
                </a:solidFill>
              </a:rPr>
              <a:t>za</a:t>
            </a:r>
            <a:r>
              <a:rPr lang="fr-FR" sz="2800" dirty="0" smtClean="0">
                <a:solidFill>
                  <a:srgbClr val="000099"/>
                </a:solidFill>
              </a:rPr>
              <a:t> </a:t>
            </a:r>
            <a:r>
              <a:rPr lang="fr-FR" sz="2800" dirty="0" err="1" smtClean="0">
                <a:solidFill>
                  <a:srgbClr val="000099"/>
                </a:solidFill>
              </a:rPr>
              <a:t>istraživače</a:t>
            </a:r>
            <a:r>
              <a:rPr lang="fr-FR" sz="2800" dirty="0" smtClean="0">
                <a:solidFill>
                  <a:srgbClr val="000099"/>
                </a:solidFill>
              </a:rPr>
              <a:t> i u </a:t>
            </a:r>
            <a:r>
              <a:rPr lang="fr-FR" sz="2800" dirty="0" err="1" smtClean="0">
                <a:solidFill>
                  <a:srgbClr val="000099"/>
                </a:solidFill>
              </a:rPr>
              <a:t>industriji</a:t>
            </a:r>
            <a:r>
              <a:rPr lang="fr-FR" sz="2800" dirty="0" smtClean="0">
                <a:solidFill>
                  <a:srgbClr val="000099"/>
                </a:solidFill>
              </a:rPr>
              <a:t>?</a:t>
            </a:r>
            <a:endParaRPr lang="fr-FR" sz="28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792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0099"/>
                </a:solidFill>
              </a:rPr>
              <a:t>Povoljne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osobine</a:t>
            </a:r>
            <a:r>
              <a:rPr lang="fr-FR" dirty="0" smtClean="0">
                <a:solidFill>
                  <a:srgbClr val="000099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fr-FR" dirty="0" err="1" smtClean="0">
                <a:solidFill>
                  <a:srgbClr val="000099"/>
                </a:solidFill>
              </a:rPr>
              <a:t>Selektivnost</a:t>
            </a:r>
            <a:r>
              <a:rPr lang="fr-FR" dirty="0" smtClean="0">
                <a:solidFill>
                  <a:srgbClr val="000099"/>
                </a:solidFill>
              </a:rPr>
              <a:t> i u </a:t>
            </a:r>
            <a:r>
              <a:rPr lang="fr-FR" dirty="0" err="1" smtClean="0">
                <a:solidFill>
                  <a:srgbClr val="000099"/>
                </a:solidFill>
              </a:rPr>
              <a:t>odnosu</a:t>
            </a:r>
            <a:r>
              <a:rPr lang="fr-FR" dirty="0" smtClean="0">
                <a:solidFill>
                  <a:srgbClr val="000099"/>
                </a:solidFill>
              </a:rPr>
              <a:t> na </a:t>
            </a:r>
            <a:r>
              <a:rPr lang="fr-FR" dirty="0" err="1" smtClean="0">
                <a:solidFill>
                  <a:srgbClr val="000099"/>
                </a:solidFill>
              </a:rPr>
              <a:t>reaktante</a:t>
            </a:r>
            <a:r>
              <a:rPr lang="fr-FR" dirty="0" smtClean="0">
                <a:solidFill>
                  <a:srgbClr val="000099"/>
                </a:solidFill>
              </a:rPr>
              <a:t> i u </a:t>
            </a:r>
            <a:r>
              <a:rPr lang="fr-FR" dirty="0" err="1" smtClean="0">
                <a:solidFill>
                  <a:srgbClr val="000099"/>
                </a:solidFill>
              </a:rPr>
              <a:t>odnosu</a:t>
            </a:r>
            <a:r>
              <a:rPr lang="fr-FR" dirty="0" smtClean="0">
                <a:solidFill>
                  <a:srgbClr val="000099"/>
                </a:solidFill>
              </a:rPr>
              <a:t> na </a:t>
            </a:r>
            <a:r>
              <a:rPr lang="fr-FR" dirty="0" err="1" smtClean="0">
                <a:solidFill>
                  <a:srgbClr val="000099"/>
                </a:solidFill>
              </a:rPr>
              <a:t>produkte</a:t>
            </a:r>
            <a:endParaRPr lang="fr-FR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fr-FR" dirty="0" err="1" smtClean="0">
                <a:solidFill>
                  <a:srgbClr val="000099"/>
                </a:solidFill>
              </a:rPr>
              <a:t>Visoka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aktivnost</a:t>
            </a:r>
            <a:endParaRPr lang="fr-FR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fr-FR" dirty="0" err="1" smtClean="0">
                <a:solidFill>
                  <a:srgbClr val="000099"/>
                </a:solidFill>
              </a:rPr>
              <a:t>Kompatibilni</a:t>
            </a:r>
            <a:r>
              <a:rPr lang="fr-FR" dirty="0" smtClean="0">
                <a:solidFill>
                  <a:srgbClr val="000099"/>
                </a:solidFill>
              </a:rPr>
              <a:t> sa </a:t>
            </a:r>
            <a:r>
              <a:rPr lang="fr-FR" dirty="0" err="1" smtClean="0">
                <a:solidFill>
                  <a:srgbClr val="000099"/>
                </a:solidFill>
              </a:rPr>
              <a:t>okuženjem</a:t>
            </a:r>
            <a:endParaRPr lang="fr-FR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fr-FR" dirty="0" err="1" smtClean="0">
                <a:solidFill>
                  <a:srgbClr val="000099"/>
                </a:solidFill>
              </a:rPr>
              <a:t>Dostupni</a:t>
            </a:r>
            <a:endParaRPr lang="fr-FR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fr-FR" dirty="0" err="1" smtClean="0">
                <a:solidFill>
                  <a:srgbClr val="000099"/>
                </a:solidFill>
              </a:rPr>
              <a:t>Nude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mogućnost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redukcije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nuz</a:t>
            </a:r>
            <a:r>
              <a:rPr lang="fr-FR" dirty="0" smtClean="0">
                <a:solidFill>
                  <a:srgbClr val="000099"/>
                </a:solidFill>
              </a:rPr>
              <a:t>-</a:t>
            </a:r>
            <a:r>
              <a:rPr lang="fr-FR" dirty="0" err="1" smtClean="0">
                <a:solidFill>
                  <a:srgbClr val="000099"/>
                </a:solidFill>
              </a:rPr>
              <a:t>proizvoda</a:t>
            </a:r>
            <a:endParaRPr lang="fr-FR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fr-FR" dirty="0" err="1" smtClean="0">
                <a:solidFill>
                  <a:srgbClr val="000099"/>
                </a:solidFill>
              </a:rPr>
              <a:t>Neprekidni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porast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broja</a:t>
            </a:r>
            <a:r>
              <a:rPr lang="fr-FR" dirty="0" smtClean="0">
                <a:solidFill>
                  <a:srgbClr val="000099"/>
                </a:solidFill>
              </a:rPr>
              <a:t> i </a:t>
            </a:r>
            <a:r>
              <a:rPr lang="fr-FR" dirty="0" err="1" smtClean="0">
                <a:solidFill>
                  <a:srgbClr val="000099"/>
                </a:solidFill>
              </a:rPr>
              <a:t>tipova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zeolitskih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struktura</a:t>
            </a:r>
            <a:r>
              <a:rPr lang="fr-FR" dirty="0" smtClean="0">
                <a:solidFill>
                  <a:srgbClr val="000099"/>
                </a:solidFill>
              </a:rPr>
              <a:t> – </a:t>
            </a:r>
            <a:r>
              <a:rPr lang="fr-FR" dirty="0" err="1" smtClean="0">
                <a:solidFill>
                  <a:srgbClr val="000099"/>
                </a:solidFill>
              </a:rPr>
              <a:t>usavršavanje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prema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specifičnim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funkcijama</a:t>
            </a:r>
            <a:endParaRPr lang="fr-FR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fr-FR" dirty="0" err="1" smtClean="0">
                <a:solidFill>
                  <a:srgbClr val="000099"/>
                </a:solidFill>
              </a:rPr>
              <a:t>Postignut</a:t>
            </a:r>
            <a:r>
              <a:rPr lang="fr-FR" dirty="0" smtClean="0">
                <a:solidFill>
                  <a:srgbClr val="000099"/>
                </a:solidFill>
              </a:rPr>
              <a:t> je </a:t>
            </a:r>
            <a:r>
              <a:rPr lang="fr-FR" dirty="0" err="1" smtClean="0">
                <a:solidFill>
                  <a:srgbClr val="000099"/>
                </a:solidFill>
              </a:rPr>
              <a:t>napredak</a:t>
            </a:r>
            <a:r>
              <a:rPr lang="fr-FR" dirty="0" smtClean="0">
                <a:solidFill>
                  <a:srgbClr val="000099"/>
                </a:solidFill>
              </a:rPr>
              <a:t> u </a:t>
            </a:r>
            <a:r>
              <a:rPr lang="fr-FR" dirty="0" err="1" smtClean="0">
                <a:solidFill>
                  <a:srgbClr val="000099"/>
                </a:solidFill>
              </a:rPr>
              <a:t>razumevanju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njihovih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osobina</a:t>
            </a:r>
            <a:r>
              <a:rPr lang="fr-FR" dirty="0" smtClean="0">
                <a:solidFill>
                  <a:srgbClr val="000099"/>
                </a:solidFill>
              </a:rPr>
              <a:t> i </a:t>
            </a:r>
            <a:r>
              <a:rPr lang="fr-FR" dirty="0" err="1" smtClean="0">
                <a:solidFill>
                  <a:srgbClr val="000099"/>
                </a:solidFill>
              </a:rPr>
              <a:t>funkcionalnosti</a:t>
            </a:r>
            <a:endParaRPr lang="fr-FR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 algn="just"/>
            <a:r>
              <a:rPr lang="fr-FR" dirty="0" smtClean="0">
                <a:solidFill>
                  <a:srgbClr val="FF0000"/>
                </a:solidFill>
              </a:rPr>
              <a:t>NAPREDAK U TEHNOLOGIJI ZEOLITSKIH KATALIZATORA POTPUNO JE PROMENIO PROCESE U PETROHEMIJSKOJ INDUSTRIJI (PRIMENA U KREKOVANJU I RAFINACIJI NAFTNIH PROIZVODA  JE OBLAST U KOJOJ JE OSTVAREN NAJVEĆI USPEH, I NAJVEĆI PROFIT KADA SE RADI O YEOLITIMA KAO KATALIZATORIMA) – SEPARACIJE SU USPEŠNIJE I REDJE, TROŠI SE MANJE ENERGIJE, REAKTORI SU MANJI I ČESTO PROSTIJE KONSTRUKCIJE NEGO ZA PRETHODNE TEHNOLOGIJE.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zultat slika za zeolite selectiv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300" y="3470910"/>
            <a:ext cx="4838700" cy="3387090"/>
          </a:xfrm>
          <a:prstGeom prst="rect">
            <a:avLst/>
          </a:prstGeom>
          <a:noFill/>
        </p:spPr>
      </p:pic>
      <p:pic>
        <p:nvPicPr>
          <p:cNvPr id="4" name="Picture 8" descr="Selektivn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18316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Rezultat slika za zeolite selectiv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04800"/>
            <a:ext cx="4338690" cy="2686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85800"/>
            <a:ext cx="7924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Sledeći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faktori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značaja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primenu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katalizi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kiselost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zeolita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redox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osobine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zeoliti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mogu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sadrže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odgovarajuce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metale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Pd, Pt, Cr…),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multifunkcionalni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karakter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posebno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modifikovanih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zeolita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prostorna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selektivnost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hemijska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termalna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stabilnost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mogućnost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regeneracije</a:t>
            </a:r>
            <a:r>
              <a:rPr lang="en-US" sz="2400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400" dirty="0">
              <a:solidFill>
                <a:srgbClr val="66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777716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en-US" sz="2000" dirty="0" err="1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Niskotemperaturska</a:t>
            </a: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adsorpcija</a:t>
            </a: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N</a:t>
            </a:r>
            <a:r>
              <a:rPr lang="en-US" sz="14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en-US" sz="2000" dirty="0" smtClean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en-US" sz="2000" dirty="0" err="1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Difrakcija</a:t>
            </a:r>
            <a:r>
              <a:rPr lang="en-US" sz="2000" dirty="0" smtClean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X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zraka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- XRD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NMR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adsorpcija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koadsorpcija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probnih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molekula</a:t>
            </a:r>
            <a:endParaRPr lang="en-US" sz="2000" dirty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Infracrvena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ramanska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spektroskopija</a:t>
            </a:r>
            <a:endParaRPr lang="en-US" sz="2000" dirty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XPS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Mikrokalorimetrija</a:t>
            </a:r>
            <a:endParaRPr lang="en-US" sz="2000" dirty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Temperaturski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programirane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tehnike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(TPD/TPO/TPR, TG, DSC)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Mikroskopije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(SEM, TEM)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Numeričke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simulacije</a:t>
            </a:r>
            <a:endParaRPr lang="en-US" sz="2000" dirty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 sz="2000" dirty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Metode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ispitivanje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važnih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osobina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zeolita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fr-FR" sz="24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fr-FR" sz="2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09800"/>
            <a:ext cx="8839201" cy="260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87372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172200"/>
            <a:ext cx="371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1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46386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55%20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453866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1524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Kiselost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zeolita</a:t>
            </a:r>
            <a:endParaRPr lang="fr-FR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962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Kako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doći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do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podataka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kiselosti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zeolita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endParaRPr lang="fr-FR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648200"/>
            <a:ext cx="838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err="1" smtClean="0"/>
              <a:t>adsorpcija</a:t>
            </a:r>
            <a:r>
              <a:rPr lang="fr-FR" dirty="0" smtClean="0"/>
              <a:t>/</a:t>
            </a:r>
            <a:r>
              <a:rPr lang="fr-FR" dirty="0" err="1" smtClean="0"/>
              <a:t>desorpcija</a:t>
            </a:r>
            <a:r>
              <a:rPr lang="fr-FR" dirty="0" smtClean="0"/>
              <a:t> (</a:t>
            </a:r>
            <a:r>
              <a:rPr lang="fr-FR" dirty="0" err="1" smtClean="0"/>
              <a:t>baznih</a:t>
            </a:r>
            <a:r>
              <a:rPr lang="fr-FR" dirty="0" smtClean="0"/>
              <a:t>) </a:t>
            </a:r>
            <a:r>
              <a:rPr lang="fr-FR" dirty="0" err="1" smtClean="0"/>
              <a:t>probnih</a:t>
            </a:r>
            <a:r>
              <a:rPr lang="fr-FR" dirty="0" smtClean="0"/>
              <a:t> </a:t>
            </a:r>
            <a:r>
              <a:rPr lang="fr-FR" dirty="0" err="1" smtClean="0"/>
              <a:t>molekula</a:t>
            </a:r>
            <a:r>
              <a:rPr lang="fr-FR" dirty="0" smtClean="0"/>
              <a:t>, </a:t>
            </a:r>
            <a:r>
              <a:rPr lang="fr-FR" dirty="0" err="1" smtClean="0"/>
              <a:t>ispitivanje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dirty="0" err="1" smtClean="0"/>
              <a:t>kalorimetrijom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dirty="0" err="1" smtClean="0"/>
              <a:t>temperaturski</a:t>
            </a:r>
            <a:r>
              <a:rPr lang="fr-FR" dirty="0" smtClean="0"/>
              <a:t> </a:t>
            </a:r>
            <a:r>
              <a:rPr lang="fr-FR" dirty="0" err="1" smtClean="0"/>
              <a:t>programiranom</a:t>
            </a:r>
            <a:r>
              <a:rPr lang="fr-FR" dirty="0" smtClean="0"/>
              <a:t> </a:t>
            </a:r>
            <a:r>
              <a:rPr lang="fr-FR" dirty="0" err="1" smtClean="0"/>
              <a:t>desorpcijom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Spektroskopskim</a:t>
            </a:r>
            <a:r>
              <a:rPr lang="fr-FR" dirty="0" smtClean="0"/>
              <a:t> </a:t>
            </a:r>
            <a:r>
              <a:rPr lang="fr-FR" dirty="0" err="1" smtClean="0"/>
              <a:t>tehnikama</a:t>
            </a:r>
            <a:r>
              <a:rPr lang="fr-FR" dirty="0" smtClean="0"/>
              <a:t>: FTIR, XPS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Prisustvo</a:t>
            </a:r>
            <a:r>
              <a:rPr lang="fr-FR" dirty="0" smtClean="0"/>
              <a:t> </a:t>
            </a:r>
            <a:r>
              <a:rPr lang="fr-FR" dirty="0" err="1" smtClean="0"/>
              <a:t>katjona</a:t>
            </a:r>
            <a:r>
              <a:rPr lang="fr-FR" dirty="0" smtClean="0"/>
              <a:t> </a:t>
            </a:r>
            <a:r>
              <a:rPr lang="fr-FR" dirty="0" err="1" smtClean="0"/>
              <a:t>može</a:t>
            </a:r>
            <a:r>
              <a:rPr lang="fr-FR" dirty="0" smtClean="0"/>
              <a:t> se </a:t>
            </a:r>
            <a:r>
              <a:rPr lang="fr-FR" dirty="0" err="1" smtClean="0"/>
              <a:t>pratiti</a:t>
            </a:r>
            <a:r>
              <a:rPr lang="fr-FR" dirty="0" smtClean="0"/>
              <a:t> </a:t>
            </a:r>
            <a:r>
              <a:rPr lang="fr-FR" dirty="0" err="1" smtClean="0"/>
              <a:t>refleksionom</a:t>
            </a:r>
            <a:r>
              <a:rPr lang="fr-FR" dirty="0" smtClean="0"/>
              <a:t> UV/VIS </a:t>
            </a:r>
            <a:r>
              <a:rPr lang="fr-FR" dirty="0" err="1" smtClean="0"/>
              <a:t>spektroskopijom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609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Bronsted-</a:t>
            </a:r>
            <a:r>
              <a:rPr lang="fr-FR" dirty="0" err="1" smtClean="0"/>
              <a:t>ova</a:t>
            </a:r>
            <a:r>
              <a:rPr lang="fr-FR" dirty="0" smtClean="0"/>
              <a:t> </a:t>
            </a:r>
            <a:r>
              <a:rPr lang="fr-FR" dirty="0" err="1" smtClean="0"/>
              <a:t>mesta</a:t>
            </a:r>
            <a:r>
              <a:rPr lang="fr-FR" dirty="0" smtClean="0"/>
              <a:t> – </a:t>
            </a:r>
            <a:r>
              <a:rPr lang="fr-FR" dirty="0" err="1" smtClean="0"/>
              <a:t>nastala</a:t>
            </a:r>
            <a:r>
              <a:rPr lang="fr-FR" dirty="0" smtClean="0"/>
              <a:t> </a:t>
            </a:r>
            <a:r>
              <a:rPr lang="fr-FR" dirty="0" err="1" smtClean="0"/>
              <a:t>kao</a:t>
            </a:r>
            <a:r>
              <a:rPr lang="fr-FR" dirty="0" smtClean="0"/>
              <a:t> </a:t>
            </a:r>
            <a:r>
              <a:rPr lang="fr-FR" dirty="0" err="1" smtClean="0"/>
              <a:t>posledica</a:t>
            </a:r>
            <a:r>
              <a:rPr lang="fr-FR" dirty="0" smtClean="0"/>
              <a:t> </a:t>
            </a:r>
            <a:r>
              <a:rPr lang="fr-FR" dirty="0" err="1" smtClean="0"/>
              <a:t>izomorfne</a:t>
            </a:r>
            <a:r>
              <a:rPr lang="fr-FR" dirty="0" smtClean="0"/>
              <a:t> </a:t>
            </a:r>
            <a:r>
              <a:rPr lang="fr-FR" dirty="0" err="1" smtClean="0"/>
              <a:t>supstitucije</a:t>
            </a:r>
            <a:r>
              <a:rPr lang="fr-FR" dirty="0" smtClean="0"/>
              <a:t> Si sa Al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19050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Lewis-va </a:t>
            </a:r>
            <a:r>
              <a:rPr lang="fr-FR" dirty="0" err="1" smtClean="0"/>
              <a:t>elektron</a:t>
            </a:r>
            <a:r>
              <a:rPr lang="fr-FR" dirty="0" smtClean="0"/>
              <a:t>-</a:t>
            </a:r>
            <a:r>
              <a:rPr lang="fr-FR" dirty="0" err="1" smtClean="0"/>
              <a:t>akceptorska</a:t>
            </a:r>
            <a:r>
              <a:rPr lang="fr-FR" dirty="0" smtClean="0"/>
              <a:t> </a:t>
            </a:r>
            <a:r>
              <a:rPr lang="fr-FR" dirty="0" err="1" smtClean="0"/>
              <a:t>mesta</a:t>
            </a:r>
            <a:r>
              <a:rPr lang="fr-FR" dirty="0" smtClean="0"/>
              <a:t> </a:t>
            </a:r>
            <a:r>
              <a:rPr lang="fr-FR" dirty="0" err="1" smtClean="0"/>
              <a:t>nastaju</a:t>
            </a:r>
            <a:r>
              <a:rPr lang="fr-FR" dirty="0" smtClean="0"/>
              <a:t> </a:t>
            </a:r>
            <a:r>
              <a:rPr lang="fr-FR" dirty="0" err="1" smtClean="0"/>
              <a:t>termalnim</a:t>
            </a:r>
            <a:r>
              <a:rPr lang="fr-FR" dirty="0" smtClean="0"/>
              <a:t> </a:t>
            </a:r>
            <a:r>
              <a:rPr lang="fr-FR" dirty="0" err="1" smtClean="0"/>
              <a:t>tretmanom</a:t>
            </a:r>
            <a:r>
              <a:rPr lang="fr-FR" dirty="0" smtClean="0"/>
              <a:t> </a:t>
            </a:r>
            <a:r>
              <a:rPr lang="fr-FR" dirty="0" err="1" smtClean="0"/>
              <a:t>zeolita</a:t>
            </a:r>
            <a:r>
              <a:rPr lang="fr-FR" dirty="0" smtClean="0"/>
              <a:t> </a:t>
            </a:r>
            <a:r>
              <a:rPr lang="fr-FR" dirty="0" err="1" smtClean="0"/>
              <a:t>bogatih</a:t>
            </a:r>
            <a:r>
              <a:rPr lang="fr-FR" dirty="0" smtClean="0"/>
              <a:t> sa H.</a:t>
            </a:r>
          </a:p>
          <a:p>
            <a:r>
              <a:rPr lang="fr-FR" dirty="0" err="1" smtClean="0"/>
              <a:t>Katjoni</a:t>
            </a:r>
            <a:r>
              <a:rPr lang="fr-FR" dirty="0" smtClean="0"/>
              <a:t> su </a:t>
            </a:r>
            <a:r>
              <a:rPr lang="fr-FR" dirty="0" err="1" smtClean="0"/>
              <a:t>takodje</a:t>
            </a:r>
            <a:r>
              <a:rPr lang="fr-FR" dirty="0" smtClean="0"/>
              <a:t> </a:t>
            </a:r>
            <a:r>
              <a:rPr lang="fr-FR" dirty="0" err="1" smtClean="0"/>
              <a:t>elektron</a:t>
            </a:r>
            <a:r>
              <a:rPr lang="fr-FR" dirty="0" smtClean="0"/>
              <a:t>- </a:t>
            </a:r>
            <a:r>
              <a:rPr lang="fr-FR" dirty="0" err="1" smtClean="0"/>
              <a:t>akceptorska</a:t>
            </a:r>
            <a:r>
              <a:rPr lang="fr-FR" dirty="0" smtClean="0"/>
              <a:t> </a:t>
            </a:r>
            <a:r>
              <a:rPr lang="fr-FR" dirty="0" err="1" smtClean="0"/>
              <a:t>mesta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38200"/>
            <a:ext cx="7924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Neke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potencijalne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prednosti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organskim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reakcijama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korišćenje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osobine</a:t>
            </a:r>
            <a:r>
              <a:rPr lang="vi-VN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selektivnosti </a:t>
            </a:r>
            <a:r>
              <a:rPr lang="en-US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prema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oblik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 </a:t>
            </a:r>
            <a:r>
              <a:rPr lang="en-US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molekula</a:t>
            </a:r>
            <a:r>
              <a:rPr lang="vi-VN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priprema takvih izomera koje nije moguće sintetizovati klasičnim katalizatorima, </a:t>
            </a:r>
            <a:endParaRPr lang="en-US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vi-VN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istodobna upotreba selektivnosti </a:t>
            </a:r>
            <a:r>
              <a:rPr lang="en-US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prema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oblik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vi-VN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drugih svojstava zeolita kao kiselosti i redoks svojstva, </a:t>
            </a:r>
            <a:endParaRPr lang="en-US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vi-VN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mnogi zeoliti se mogu koristiti na višoj reakcionoj temperaturi zbog svoje termičke stabilnosti, npr. 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vi-VN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nekim petrohemijskim procesima.</a:t>
            </a:r>
            <a:endParaRPr lang="en-US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vi-VN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Zeolitni katalizatori mogu se reaktivirati kontrolisanom oksidacijom</a:t>
            </a:r>
            <a:r>
              <a:rPr lang="vi-V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fr-F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066800"/>
            <a:ext cx="7391400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Catalytic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cracking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Fluid Catalytic Cracking (FCC)    Y, ZSM-5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Deep Catalytic Cracking (DCC)   ZSM-5</a:t>
            </a: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Shape-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selective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cracking            ZSM-5</a:t>
            </a: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Hydrocracking                          Y, ZSM-5</a:t>
            </a: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Catalytic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dewaxing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ZSM-5</a:t>
            </a: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Isomerization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C4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oleﬁns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Ferrierite</a:t>
            </a:r>
            <a:endParaRPr lang="fr-FR" sz="20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Hydroisomerization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low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Pt/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Mordenite</a:t>
            </a:r>
            <a:endParaRPr lang="fr-FR" sz="20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paraﬃns</a:t>
            </a:r>
            <a:endParaRPr lang="fr-FR" sz="20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Isomerization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xylenes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ZSM-5,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Mordenite</a:t>
            </a:r>
            <a:endParaRPr lang="fr-FR" sz="20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Aromatization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C3/C4              ZSM-5</a:t>
            </a:r>
          </a:p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Methanol to Gasoline process     ZSM-5</a:t>
            </a: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(MTG)</a:t>
            </a: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Methanol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Oleﬁn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process</a:t>
            </a: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ZSM-5</a:t>
            </a:r>
          </a:p>
          <a:p>
            <a:pPr>
              <a:spcAft>
                <a:spcPts val="300"/>
              </a:spcAft>
            </a:pPr>
            <a:r>
              <a:rPr lang="fr-FR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(MTO)</a:t>
            </a:r>
            <a:endParaRPr lang="fr-FR" sz="20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 ZEOLITA U PETROHEMIJSKPJ INDUSTRIJI</a:t>
            </a:r>
            <a:endParaRPr lang="fr-FR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7772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č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vrsti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naučn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og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tehnološk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og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interesa zbog svoje sposobnosti da interaguju sa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atom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jon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molekul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 samo na svojoj površini,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nego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unutar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strukture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Zato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ije iznenađujuće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tradicionaln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aplikacije poroznih materijala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spadaju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odavno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: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Jon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izmena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adsorpcija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(separacij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a,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prečišćavanja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kataliza,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membrane.</a:t>
            </a:r>
          </a:p>
          <a:p>
            <a:pPr>
              <a:buFontTx/>
              <a:buChar char="-"/>
            </a:pPr>
            <a:endParaRPr lang="en-US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Medjutim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danas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postoje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mnoge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druge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primene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ovog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brojnog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kao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što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je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primer,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proizvodnja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storniranje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energije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fr-FR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626" name="Picture 2" descr="Srod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819400"/>
            <a:ext cx="3019425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153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Katalitičke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reakcije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fr-FR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Elektroiflne</a:t>
            </a:r>
            <a:r>
              <a:rPr lang="fr-FR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supstitucije</a:t>
            </a:r>
            <a:r>
              <a:rPr lang="fr-FR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arena</a:t>
            </a:r>
            <a:endParaRPr lang="fr-FR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dirty="0" err="1" smtClean="0"/>
              <a:t>Aromatične</a:t>
            </a:r>
            <a:r>
              <a:rPr lang="fr-FR" dirty="0" smtClean="0"/>
              <a:t> </a:t>
            </a:r>
            <a:r>
              <a:rPr lang="fr-FR" dirty="0" err="1" smtClean="0"/>
              <a:t>alkilacije</a:t>
            </a:r>
            <a:r>
              <a:rPr lang="fr-FR" dirty="0" smtClean="0"/>
              <a:t>	 – production of: </a:t>
            </a:r>
            <a:r>
              <a:rPr lang="fr-FR" dirty="0" err="1" smtClean="0"/>
              <a:t>etilbenzena</a:t>
            </a:r>
            <a:r>
              <a:rPr lang="fr-FR" dirty="0" smtClean="0"/>
              <a:t>,</a:t>
            </a:r>
          </a:p>
          <a:p>
            <a:r>
              <a:rPr lang="fr-FR" dirty="0" smtClean="0"/>
              <a:t>                                                         </a:t>
            </a:r>
            <a:r>
              <a:rPr lang="fr-FR" dirty="0" err="1" smtClean="0"/>
              <a:t>izopropilbenzena</a:t>
            </a:r>
            <a:r>
              <a:rPr lang="fr-FR" dirty="0" smtClean="0"/>
              <a:t> (</a:t>
            </a:r>
            <a:r>
              <a:rPr lang="fr-FR" dirty="0" err="1" smtClean="0"/>
              <a:t>kumen</a:t>
            </a:r>
            <a:r>
              <a:rPr lang="fr-FR" dirty="0" smtClean="0"/>
              <a:t>)</a:t>
            </a:r>
          </a:p>
          <a:p>
            <a:r>
              <a:rPr lang="fr-FR" dirty="0" smtClean="0"/>
              <a:t>                                                         </a:t>
            </a:r>
            <a:r>
              <a:rPr lang="fr-FR" dirty="0" err="1" smtClean="0"/>
              <a:t>izopropiltoluena</a:t>
            </a:r>
            <a:r>
              <a:rPr lang="fr-FR" dirty="0" smtClean="0"/>
              <a:t> (</a:t>
            </a:r>
            <a:r>
              <a:rPr lang="fr-FR" dirty="0" err="1" smtClean="0"/>
              <a:t>Cymene</a:t>
            </a:r>
            <a:r>
              <a:rPr lang="fr-FR" dirty="0" smtClean="0"/>
              <a:t>)</a:t>
            </a:r>
          </a:p>
          <a:p>
            <a:r>
              <a:rPr lang="fr-FR" dirty="0" smtClean="0"/>
              <a:t>                                                         4-</a:t>
            </a:r>
            <a:r>
              <a:rPr lang="fr-FR" dirty="0" err="1" smtClean="0"/>
              <a:t>etiltoluen</a:t>
            </a:r>
            <a:endParaRPr lang="fr-FR" dirty="0" smtClean="0"/>
          </a:p>
          <a:p>
            <a:r>
              <a:rPr lang="fr-FR" dirty="0" smtClean="0"/>
              <a:t>                                                         </a:t>
            </a:r>
            <a:r>
              <a:rPr lang="fr-FR" dirty="0" err="1" smtClean="0"/>
              <a:t>linearnih</a:t>
            </a:r>
            <a:r>
              <a:rPr lang="fr-FR" dirty="0" smtClean="0"/>
              <a:t> </a:t>
            </a:r>
            <a:r>
              <a:rPr lang="fr-FR" dirty="0" err="1" smtClean="0"/>
              <a:t>alkilbenzena</a:t>
            </a:r>
            <a:endParaRPr lang="fr-FR" dirty="0" smtClean="0"/>
          </a:p>
          <a:p>
            <a:r>
              <a:rPr lang="fr-FR" dirty="0" smtClean="0"/>
              <a:t>			     </a:t>
            </a:r>
            <a:r>
              <a:rPr lang="fr-FR" dirty="0" err="1" smtClean="0"/>
              <a:t>acilacija</a:t>
            </a:r>
            <a:r>
              <a:rPr lang="fr-FR" dirty="0" smtClean="0"/>
              <a:t> </a:t>
            </a:r>
            <a:r>
              <a:rPr lang="fr-FR" dirty="0" err="1" smtClean="0"/>
              <a:t>aromatičnih</a:t>
            </a:r>
            <a:r>
              <a:rPr lang="fr-FR" dirty="0" smtClean="0"/>
              <a:t> </a:t>
            </a:r>
            <a:r>
              <a:rPr lang="fr-FR" dirty="0" err="1" smtClean="0"/>
              <a:t>ugljovodonika</a:t>
            </a:r>
            <a:endParaRPr lang="fr-FR" dirty="0" smtClean="0"/>
          </a:p>
          <a:p>
            <a:pPr>
              <a:buFontTx/>
              <a:buChar char="-"/>
            </a:pPr>
            <a:r>
              <a:rPr lang="fr-FR" sz="2000" b="1" dirty="0" err="1" smtClean="0">
                <a:solidFill>
                  <a:srgbClr val="0070C0"/>
                </a:solidFill>
              </a:rPr>
              <a:t>Izomerizacije</a:t>
            </a:r>
            <a:r>
              <a:rPr lang="fr-FR" sz="2000" b="1" dirty="0" smtClean="0">
                <a:solidFill>
                  <a:srgbClr val="0070C0"/>
                </a:solidFill>
              </a:rPr>
              <a:t> i </a:t>
            </a:r>
            <a:r>
              <a:rPr lang="fr-FR" sz="2000" b="1" dirty="0" err="1" smtClean="0">
                <a:solidFill>
                  <a:srgbClr val="0070C0"/>
                </a:solidFill>
              </a:rPr>
              <a:t>preuredjenja</a:t>
            </a:r>
            <a:endParaRPr lang="fr-FR" sz="20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fr-FR" sz="2000" b="1" dirty="0" err="1" smtClean="0">
                <a:solidFill>
                  <a:srgbClr val="0070C0"/>
                </a:solidFill>
              </a:rPr>
              <a:t>Nukleofilne</a:t>
            </a:r>
            <a:r>
              <a:rPr lang="fr-FR" sz="2000" b="1" dirty="0" smtClean="0">
                <a:solidFill>
                  <a:srgbClr val="0070C0"/>
                </a:solidFill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</a:rPr>
              <a:t>supstitucije</a:t>
            </a:r>
            <a:r>
              <a:rPr lang="fr-FR" sz="2000" b="1" dirty="0" smtClean="0">
                <a:solidFill>
                  <a:srgbClr val="0070C0"/>
                </a:solidFill>
              </a:rPr>
              <a:t> i </a:t>
            </a:r>
            <a:r>
              <a:rPr lang="fr-FR" sz="2000" b="1" dirty="0" err="1" smtClean="0">
                <a:solidFill>
                  <a:srgbClr val="0070C0"/>
                </a:solidFill>
              </a:rPr>
              <a:t>preuredjenja</a:t>
            </a:r>
            <a:endParaRPr lang="fr-FR" sz="2000" b="1" dirty="0" smtClean="0">
              <a:solidFill>
                <a:srgbClr val="0070C0"/>
              </a:solidFill>
            </a:endParaRPr>
          </a:p>
          <a:p>
            <a:r>
              <a:rPr lang="fr-FR" sz="2000" b="1" dirty="0" smtClean="0">
                <a:solidFill>
                  <a:srgbClr val="0070C0"/>
                </a:solidFill>
              </a:rPr>
              <a:t>			           </a:t>
            </a:r>
            <a:r>
              <a:rPr lang="fr-FR" dirty="0" err="1" smtClean="0"/>
              <a:t>Metil</a:t>
            </a:r>
            <a:r>
              <a:rPr lang="fr-FR" dirty="0" smtClean="0"/>
              <a:t>- i </a:t>
            </a:r>
            <a:r>
              <a:rPr lang="fr-FR" dirty="0" err="1" smtClean="0"/>
              <a:t>dimetilamini</a:t>
            </a:r>
            <a:endParaRPr lang="fr-FR" dirty="0" smtClean="0"/>
          </a:p>
          <a:p>
            <a:r>
              <a:rPr lang="fr-FR" sz="2000" b="1" dirty="0" smtClean="0">
                <a:solidFill>
                  <a:srgbClr val="0070C0"/>
                </a:solidFill>
              </a:rPr>
              <a:t>			</a:t>
            </a:r>
            <a:r>
              <a:rPr lang="fr-FR" b="1" dirty="0" smtClean="0">
                <a:solidFill>
                  <a:srgbClr val="0070C0"/>
                </a:solidFill>
              </a:rPr>
              <a:t>            </a:t>
            </a:r>
            <a:r>
              <a:rPr lang="fr-FR" dirty="0" err="1" smtClean="0"/>
              <a:t>tert</a:t>
            </a:r>
            <a:r>
              <a:rPr lang="fr-FR" dirty="0" smtClean="0"/>
              <a:t>-</a:t>
            </a:r>
            <a:r>
              <a:rPr lang="fr-FR" dirty="0" err="1" smtClean="0"/>
              <a:t>butilamin</a:t>
            </a:r>
            <a:r>
              <a:rPr lang="fr-FR" dirty="0" smtClean="0"/>
              <a:t> (ZSM-5, BASF)</a:t>
            </a:r>
          </a:p>
          <a:p>
            <a:endParaRPr lang="fr-FR" sz="20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fr-FR" sz="2000" b="1" dirty="0" err="1" smtClean="0">
                <a:solidFill>
                  <a:srgbClr val="0070C0"/>
                </a:solidFill>
              </a:rPr>
              <a:t>Reakcije</a:t>
            </a:r>
            <a:r>
              <a:rPr lang="fr-FR" sz="2000" b="1" dirty="0" smtClean="0">
                <a:solidFill>
                  <a:srgbClr val="0070C0"/>
                </a:solidFill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</a:rPr>
              <a:t>selektivnih</a:t>
            </a:r>
            <a:r>
              <a:rPr lang="fr-FR" sz="2000" b="1" dirty="0" smtClean="0">
                <a:solidFill>
                  <a:srgbClr val="0070C0"/>
                </a:solidFill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</a:rPr>
              <a:t>oksidacija</a:t>
            </a:r>
            <a:endParaRPr lang="fr-FR" sz="2000" b="1" dirty="0" smtClean="0">
              <a:solidFill>
                <a:srgbClr val="0070C0"/>
              </a:solidFill>
            </a:endParaRPr>
          </a:p>
          <a:p>
            <a:endParaRPr lang="fr-FR" dirty="0" smtClean="0"/>
          </a:p>
          <a:p>
            <a:r>
              <a:rPr lang="fr-FR" dirty="0" smtClean="0"/>
              <a:t>                 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fr-FR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034" name="Picture 2" descr="C:\Users\Vesna\Documents\Studenti\Predavanje FFH 2017 porozni materijali\biomass-4-summarising-figure-535x2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724400"/>
            <a:ext cx="5268018" cy="2019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00200"/>
            <a:ext cx="8001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Ne-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katalitičke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primene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zeolita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Adsorpcioni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separacioni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procesi</a:t>
            </a:r>
            <a:endParaRPr lang="fr-FR" sz="24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0"/>
              </a:spcAft>
              <a:buFontTx/>
              <a:buChar char="-"/>
            </a:pP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proizvodnji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deterdženata</a:t>
            </a:r>
            <a:endParaRPr lang="fr-FR" sz="24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0"/>
              </a:spcAft>
              <a:buFontTx/>
              <a:buChar char="-"/>
            </a:pP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tretiranju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otpadnih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voda</a:t>
            </a:r>
            <a:endParaRPr lang="fr-FR" sz="24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0"/>
              </a:spcAft>
              <a:buFontTx/>
              <a:buChar char="-"/>
            </a:pP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poljoprivredi</a:t>
            </a:r>
            <a:endParaRPr lang="fr-FR" sz="24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0"/>
              </a:spcAft>
              <a:buFontTx/>
              <a:buChar char="-"/>
            </a:pP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gradjevinskim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materijalima</a:t>
            </a:r>
            <a:r>
              <a:rPr lang="fr-FR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</a:t>
            </a:r>
            <a:r>
              <a:rPr lang="fr-FR" sz="2400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keramikama</a:t>
            </a:r>
            <a:endParaRPr lang="fr-FR" sz="2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Mikroporoznost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nameće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ograničenje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katalitičkim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drugim</a:t>
            </a:r>
            <a:r>
              <a:rPr lang="fr-F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primenama</a:t>
            </a:r>
            <a:endParaRPr lang="fr-FR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777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– 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most of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zeolites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have diameters of pores in the interval 0.3—0.8 nm and it is not possible to use them for bulkier organic molecules (some intermediates of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ﬁne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chemicals). As a solution for some cases could be the utilization of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mesoporous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materials with pore </a:t>
            </a:r>
            <a:r>
              <a:rPr lang="fr-FR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diameters</a:t>
            </a:r>
            <a:r>
              <a:rPr lang="fr-FR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fr-FR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nanometer</a:t>
            </a:r>
            <a:r>
              <a:rPr lang="fr-FR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size,</a:t>
            </a:r>
          </a:p>
          <a:p>
            <a:endParaRPr lang="fr-FR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some very reactive functional groups of organic compounds can very quickly deactivate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catalysts by coking but they can be reactivated,</a:t>
            </a:r>
          </a:p>
          <a:p>
            <a:endParaRPr lang="en-US" sz="20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as some limitation factor can be considered the higher price of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zeolites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but due to relatively very high price of produced special organic chemicals it is usually </a:t>
            </a:r>
            <a:r>
              <a:rPr lang="fr-FR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 </a:t>
            </a:r>
            <a:r>
              <a:rPr lang="fr-FR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decisive</a:t>
            </a:r>
            <a:r>
              <a:rPr lang="fr-FR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fr-FR" sz="20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63341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5475" y="685800"/>
            <a:ext cx="34385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492750"/>
            <a:ext cx="70770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Mezoporozni</a:t>
            </a:r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materijali</a:t>
            </a:r>
            <a:endParaRPr lang="fr-FR" sz="28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0"/>
            <a:ext cx="487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From: </a:t>
            </a:r>
            <a:r>
              <a:rPr lang="en-US" sz="1400" dirty="0" err="1" smtClean="0"/>
              <a:t>Microporous</a:t>
            </a:r>
            <a:r>
              <a:rPr lang="en-US" sz="1400" dirty="0" smtClean="0"/>
              <a:t> and </a:t>
            </a:r>
            <a:r>
              <a:rPr lang="en-US" sz="1400" dirty="0" err="1" smtClean="0"/>
              <a:t>Mesoporous</a:t>
            </a:r>
            <a:r>
              <a:rPr lang="en-US" sz="1400" dirty="0" smtClean="0"/>
              <a:t> Materials 125 (2009) 170.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396168"/>
            <a:ext cx="4733925" cy="304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5367337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3962400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Mezoporozni</a:t>
            </a:r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materijali</a:t>
            </a:r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ovih</a:t>
            </a:r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vrsta</a:t>
            </a:r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siromašni</a:t>
            </a:r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su u </a:t>
            </a:r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aktivnim</a:t>
            </a:r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centrima</a:t>
            </a:r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!!!</a:t>
            </a:r>
            <a:endParaRPr lang="fr-FR" sz="28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4162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GA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914400"/>
            <a:ext cx="4512733" cy="29010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2286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UVODJENJE MEZOPORA U ZEOLITE –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HIJERARHIZACIJA ZEOLITA !!!</a:t>
            </a:r>
            <a:endParaRPr lang="fr-FR" sz="2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962400"/>
            <a:ext cx="152580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FUNKCIONALIZOVANI POROZNI MATERIJALI - GENERALNO</a:t>
            </a:r>
            <a:endParaRPr lang="fr-FR" sz="28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80072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477000"/>
            <a:ext cx="7943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23825"/>
            <a:ext cx="862965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0770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76600" y="6096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Mater. </a:t>
            </a:r>
            <a:r>
              <a:rPr lang="fr-FR" dirty="0" err="1" smtClean="0"/>
              <a:t>Horiz</a:t>
            </a:r>
            <a:r>
              <a:rPr lang="fr-FR" dirty="0" smtClean="0"/>
              <a:t>. 2017 </a:t>
            </a:r>
            <a:endParaRPr lang="fr-FR" dirty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096000"/>
            <a:ext cx="23526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86890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324600"/>
            <a:ext cx="1819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153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bi</a:t>
            </a:r>
            <a:r>
              <a:rPr lang="vi-VN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ovi materijali </a:t>
            </a:r>
            <a:r>
              <a:rPr lang="vi-VN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naš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</a:t>
            </a:r>
            <a:r>
              <a:rPr lang="vi-VN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primenu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industrijskoj </a:t>
            </a:r>
            <a:r>
              <a:rPr lang="vi-VN" sz="20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skali, potrebno je optimizovati višestruke </a:t>
            </a:r>
            <a:r>
              <a:rPr lang="vi-VN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funkcije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struktur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pora i površinu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hemijsku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stabilnost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sorpcion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kinetiku,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mehanička svojstva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mogućnost prerade,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termička </a:t>
            </a:r>
            <a:r>
              <a:rPr lang="vi-VN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svojstva.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Postoji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više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klasa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ovih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materijala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ne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postoji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jedna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vrsta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koja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odgovara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svim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primenama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stoga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izbor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prav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og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tip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porozn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og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materijal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za dat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primenu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može </a:t>
            </a:r>
            <a:r>
              <a:rPr lang="vi-VN" sz="20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biti 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izazov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Moguće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je r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ačunsk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predviđanje 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struktur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osobina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koje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pomoći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identifik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aciji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najbolj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ih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0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poroznih materijala za specifične aplikacije</a:t>
            </a:r>
            <a:r>
              <a:rPr lang="vi-VN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000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Takodje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moguće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je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unapred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dizajnirati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uglavnom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imajući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umu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njegovu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željenu</a:t>
            </a:r>
            <a:r>
              <a:rPr lang="en-US" sz="20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funkciju</a:t>
            </a:r>
            <a:endParaRPr lang="fr-FR" sz="2000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562600"/>
            <a:ext cx="6781800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solidFill>
                  <a:srgbClr val="FF0000"/>
                </a:solidFill>
                <a:latin typeface="Comic Sans MS" pitchFamily="66" charset="0"/>
              </a:rPr>
              <a:t>Function</a:t>
            </a:r>
            <a:r>
              <a:rPr lang="fr-FR" sz="3200" dirty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fr-FR" sz="3200" dirty="0" err="1">
                <a:solidFill>
                  <a:srgbClr val="FF0000"/>
                </a:solidFill>
                <a:latin typeface="Comic Sans MS" pitchFamily="66" charset="0"/>
              </a:rPr>
              <a:t>led</a:t>
            </a:r>
            <a:r>
              <a:rPr lang="fr-FR" sz="3200" dirty="0">
                <a:solidFill>
                  <a:srgbClr val="FF0000"/>
                </a:solidFill>
                <a:latin typeface="Comic Sans MS" pitchFamily="66" charset="0"/>
              </a:rPr>
              <a:t> design of new</a:t>
            </a:r>
          </a:p>
          <a:p>
            <a:pPr algn="ctr"/>
            <a:r>
              <a:rPr lang="fr-FR" sz="3200" dirty="0" err="1">
                <a:solidFill>
                  <a:srgbClr val="FF0000"/>
                </a:solidFill>
                <a:latin typeface="Comic Sans MS" pitchFamily="66" charset="0"/>
              </a:rPr>
              <a:t>porous</a:t>
            </a:r>
            <a:r>
              <a:rPr lang="fr-FR" sz="3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Comic Sans MS" pitchFamily="66" charset="0"/>
              </a:rPr>
              <a:t>materials</a:t>
            </a:r>
            <a:endParaRPr lang="fr-FR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03" y="381000"/>
            <a:ext cx="829756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324600"/>
            <a:ext cx="1819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ugljenicni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još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jedna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velika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familija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poroznih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takodje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se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veoma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čest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predmet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interesovanja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zbog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njihove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primenljivosti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prečišćavanju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vode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vazduha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zbog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selektivnosti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odnosu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oblik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molekula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,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kao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adsorbenti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templati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komponente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elektroda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specificne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elektrohemijske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reakcije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 smtClean="0"/>
              <a:t>Chem</a:t>
            </a:r>
            <a:r>
              <a:rPr lang="fr-FR" dirty="0" smtClean="0"/>
              <a:t>. Soc. </a:t>
            </a:r>
            <a:r>
              <a:rPr lang="fr-FR" dirty="0" err="1" smtClean="0"/>
              <a:t>Rev</a:t>
            </a:r>
            <a:r>
              <a:rPr lang="fr-FR" dirty="0" smtClean="0"/>
              <a:t>., </a:t>
            </a:r>
          </a:p>
          <a:p>
            <a:r>
              <a:rPr lang="fr-FR" dirty="0" smtClean="0"/>
              <a:t>2013, 42, 3977</a:t>
            </a:r>
            <a:endParaRPr lang="fr-FR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81200"/>
            <a:ext cx="63627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7432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HVALA NA PAŽNJI</a:t>
            </a:r>
            <a:endParaRPr lang="fr-FR" sz="5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086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Vrste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poroznih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materijala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endParaRPr lang="en-US" sz="2400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Comic Sans MS" pitchFamily="66" charset="0"/>
              </a:rPr>
              <a:t>Porozni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Comic Sans MS" pitchFamily="66" charset="0"/>
              </a:rPr>
              <a:t>materijali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Comic Sans MS" pitchFamily="66" charset="0"/>
              </a:rPr>
              <a:t>kao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sr-Latn-RS" sz="2400" dirty="0" smtClean="0">
                <a:solidFill>
                  <a:srgbClr val="000099"/>
                </a:solidFill>
                <a:latin typeface="Comic Sans MS" pitchFamily="66" charset="0"/>
              </a:rPr>
              <a:t>što su zeoliti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Comic Sans MS" pitchFamily="66" charset="0"/>
              </a:rPr>
              <a:t>metalorganic</a:t>
            </a:r>
            <a:r>
              <a:rPr lang="sr-Latn-RS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rgbClr val="000099"/>
                </a:solidFill>
                <a:latin typeface="Comic Sans MS" pitchFamily="66" charset="0"/>
              </a:rPr>
              <a:t>frameworks</a:t>
            </a:r>
            <a:r>
              <a:rPr lang="fr-FR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000099"/>
                </a:solidFill>
                <a:latin typeface="Comic Sans MS" pitchFamily="66" charset="0"/>
              </a:rPr>
              <a:t>(</a:t>
            </a:r>
            <a:r>
              <a:rPr lang="fr-FR" sz="2400" dirty="0" err="1">
                <a:solidFill>
                  <a:srgbClr val="000099"/>
                </a:solidFill>
                <a:latin typeface="Comic Sans MS" pitchFamily="66" charset="0"/>
              </a:rPr>
              <a:t>MOFs</a:t>
            </a:r>
            <a:r>
              <a:rPr lang="fr-FR" sz="2400" dirty="0" smtClean="0">
                <a:solidFill>
                  <a:srgbClr val="000099"/>
                </a:solidFill>
                <a:latin typeface="Comic Sans MS" pitchFamily="66" charset="0"/>
              </a:rPr>
              <a:t>) – </a:t>
            </a:r>
            <a:r>
              <a:rPr lang="fr-FR" sz="2400" dirty="0" err="1" smtClean="0">
                <a:solidFill>
                  <a:srgbClr val="000099"/>
                </a:solidFill>
                <a:latin typeface="Comic Sans MS" pitchFamily="66" charset="0"/>
              </a:rPr>
              <a:t>organometalne</a:t>
            </a:r>
            <a:r>
              <a:rPr lang="fr-FR" sz="24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rgbClr val="000099"/>
                </a:solidFill>
                <a:latin typeface="Comic Sans MS" pitchFamily="66" charset="0"/>
              </a:rPr>
              <a:t>mreže</a:t>
            </a:r>
            <a:r>
              <a:rPr lang="fr-FR" sz="2400" dirty="0" smtClean="0">
                <a:solidFill>
                  <a:srgbClr val="000099"/>
                </a:solidFill>
                <a:latin typeface="Comic Sans MS" pitchFamily="66" charset="0"/>
              </a:rPr>
              <a:t>, </a:t>
            </a:r>
            <a:endParaRPr lang="sr-Latn-RS" sz="24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ts val="1200"/>
              </a:spcBef>
              <a:buFontTx/>
              <a:buChar char="-"/>
            </a:pPr>
            <a:r>
              <a:rPr lang="sr-Latn-RS" sz="2400" dirty="0">
                <a:solidFill>
                  <a:srgbClr val="000099"/>
                </a:solidFill>
                <a:latin typeface="Comic Sans MS" pitchFamily="66" charset="0"/>
              </a:rPr>
              <a:t> k</a:t>
            </a:r>
            <a:r>
              <a:rPr lang="fr-FR" sz="2400" dirty="0" err="1" smtClean="0">
                <a:solidFill>
                  <a:srgbClr val="000099"/>
                </a:solidFill>
                <a:latin typeface="Comic Sans MS" pitchFamily="66" charset="0"/>
              </a:rPr>
              <a:t>ovalent</a:t>
            </a:r>
            <a:r>
              <a:rPr lang="sr-Latn-RS" sz="2400" dirty="0" smtClean="0">
                <a:solidFill>
                  <a:srgbClr val="000099"/>
                </a:solidFill>
                <a:latin typeface="Comic Sans MS" pitchFamily="66" charset="0"/>
              </a:rPr>
              <a:t>o umre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ž</a:t>
            </a:r>
            <a:r>
              <a:rPr lang="sr-Latn-RS" sz="2400" dirty="0" smtClean="0">
                <a:solidFill>
                  <a:srgbClr val="000099"/>
                </a:solidFill>
                <a:latin typeface="Comic Sans MS" pitchFamily="66" charset="0"/>
              </a:rPr>
              <a:t>eni organski materijali  - covalent 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organic </a:t>
            </a:r>
            <a:r>
              <a:rPr lang="en-US" sz="2400" dirty="0">
                <a:solidFill>
                  <a:srgbClr val="000099"/>
                </a:solidFill>
                <a:latin typeface="Comic Sans MS" pitchFamily="66" charset="0"/>
              </a:rPr>
              <a:t>frameworks (COFs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), </a:t>
            </a:r>
            <a:endParaRPr lang="sr-Latn-RS" sz="24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ts val="1200"/>
              </a:spcBef>
              <a:buFontTx/>
              <a:buChar char="-"/>
            </a:pPr>
            <a:r>
              <a:rPr lang="sr-Latn-RS" sz="24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sr-Latn-RS" sz="2400" dirty="0" smtClean="0">
                <a:solidFill>
                  <a:srgbClr val="000099"/>
                </a:solidFill>
                <a:latin typeface="Comic Sans MS" pitchFamily="66" charset="0"/>
              </a:rPr>
              <a:t>porozni polimeri 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sr-Latn-RS" sz="24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sr-Latn-RS" sz="2400" dirty="0" smtClean="0">
                <a:solidFill>
                  <a:srgbClr val="000099"/>
                </a:solidFill>
                <a:latin typeface="Comic Sans MS" pitchFamily="66" charset="0"/>
              </a:rPr>
              <a:t>ali i drugi materijali 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(</a:t>
            </a:r>
            <a:r>
              <a:rPr lang="sr-Latn-RS" sz="2400" dirty="0" smtClean="0">
                <a:solidFill>
                  <a:srgbClr val="000099"/>
                </a:solidFill>
                <a:latin typeface="Comic Sans MS" pitchFamily="66" charset="0"/>
              </a:rPr>
              <a:t>kao što su aktivni ugljevi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)</a:t>
            </a:r>
            <a:r>
              <a:rPr lang="sr-Latn-RS" sz="2400" dirty="0" smtClean="0">
                <a:solidFill>
                  <a:srgbClr val="000099"/>
                </a:solidFill>
                <a:latin typeface="Comic Sans MS" pitchFamily="66" charset="0"/>
              </a:rPr>
              <a:t> mogu posedovati poroznost!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38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Važne osobine svih ovih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materijala</a:t>
            </a: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su:</a:t>
            </a:r>
          </a:p>
          <a:p>
            <a:pPr>
              <a:buFontTx/>
              <a:buChar char="•"/>
              <a:tabLst>
                <a:tab pos="360363" algn="l"/>
                <a:tab pos="720725" algn="l"/>
                <a:tab pos="1079500" algn="l"/>
                <a:tab pos="1439863" algn="l"/>
                <a:tab pos="1800225" algn="l"/>
                <a:tab pos="2160588" algn="l"/>
                <a:tab pos="5400675" algn="r"/>
              </a:tabLst>
              <a:defRPr/>
            </a:pP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specifična površina</a:t>
            </a:r>
            <a:r>
              <a:rPr lang="en-AU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4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•"/>
              <a:tabLst>
                <a:tab pos="360363" algn="l"/>
                <a:tab pos="720725" algn="l"/>
                <a:tab pos="1079500" algn="l"/>
                <a:tab pos="1439863" algn="l"/>
                <a:tab pos="1800225" algn="l"/>
                <a:tab pos="2160588" algn="l"/>
                <a:tab pos="5400675" algn="r"/>
              </a:tabLst>
              <a:defRPr/>
            </a:pPr>
            <a:r>
              <a:rPr lang="sr-Latn-RS" sz="24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struktura pora – veličina, oblik i zapremina pora, njihova   distribucija</a:t>
            </a:r>
            <a:endParaRPr lang="en-US" sz="24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•"/>
              <a:tabLst>
                <a:tab pos="360363" algn="l"/>
                <a:tab pos="720725" algn="l"/>
                <a:tab pos="1079500" algn="l"/>
                <a:tab pos="1439863" algn="l"/>
                <a:tab pos="1800225" algn="l"/>
                <a:tab pos="2160588" algn="l"/>
                <a:tab pos="5400675" algn="r"/>
              </a:tabLst>
              <a:defRPr/>
            </a:pP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hemijski sastav materijala i površine</a:t>
            </a:r>
          </a:p>
          <a:p>
            <a:pPr>
              <a:buFontTx/>
              <a:buChar char="•"/>
              <a:tabLst>
                <a:tab pos="360363" algn="l"/>
                <a:tab pos="720725" algn="l"/>
                <a:tab pos="1079500" algn="l"/>
                <a:tab pos="1439863" algn="l"/>
                <a:tab pos="1800225" algn="l"/>
                <a:tab pos="2160588" algn="l"/>
                <a:tab pos="5400675" algn="r"/>
              </a:tabLst>
              <a:defRPr/>
            </a:pPr>
            <a:r>
              <a:rPr lang="sr-Latn-RS" sz="24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struktura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najčešće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kristalni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ali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mogu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biti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amorfni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!)</a:t>
            </a: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tabLst>
                <a:tab pos="360363" algn="l"/>
                <a:tab pos="720725" algn="l"/>
                <a:tab pos="1079500" algn="l"/>
                <a:tab pos="1439863" algn="l"/>
                <a:tab pos="1800225" algn="l"/>
                <a:tab pos="2160588" algn="l"/>
                <a:tab pos="5400675" algn="r"/>
              </a:tabLst>
              <a:defRPr/>
            </a:pPr>
            <a:endParaRPr lang="sr-Latn-RS" sz="24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360363" algn="l"/>
                <a:tab pos="720725" algn="l"/>
                <a:tab pos="1079500" algn="l"/>
                <a:tab pos="1439863" algn="l"/>
                <a:tab pos="1800225" algn="l"/>
                <a:tab pos="2160588" algn="l"/>
                <a:tab pos="5400675" algn="r"/>
              </a:tabLst>
              <a:defRPr/>
            </a:pP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VAŽAN JE ODABIR </a:t>
            </a: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ODGOVARAJUĆ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IH</a:t>
            </a: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METOD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ZA KARAKTERIZACIJU I ISPITIVANJE FUNKCIONALNOSTI</a:t>
            </a:r>
            <a:r>
              <a:rPr lang="sr-Latn-R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en-AU" sz="24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fr-FR" dirty="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62000" y="4114800"/>
            <a:ext cx="7772400" cy="2057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</a:rPr>
              <a:t>dela po dijametrima pora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</a:rPr>
              <a:t>mikroporozni: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</a:rPr>
              <a:t>d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&lt; </a:t>
            </a:r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2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nm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me</a:t>
            </a: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</a:rPr>
              <a:t>zoporozni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</a:rPr>
              <a:t> d </a:t>
            </a: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 (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2 </a:t>
            </a:r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- 50 nm)</a:t>
            </a:r>
          </a:p>
          <a:p>
            <a:pPr marL="742950" lvl="1" indent="-285750">
              <a:spcBef>
                <a:spcPct val="20000"/>
              </a:spcBef>
            </a:pP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Ma</a:t>
            </a: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</a:rPr>
              <a:t>kr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sr-Latn-RS" sz="2800" dirty="0" smtClean="0">
                <a:solidFill>
                  <a:srgbClr val="FF0000"/>
                </a:solidFill>
                <a:latin typeface="Comic Sans MS" pitchFamily="66" charset="0"/>
              </a:rPr>
              <a:t>porozni d 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&gt; </a:t>
            </a:r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50 nm</a:t>
            </a:r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09800"/>
            <a:ext cx="6400800" cy="2646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5400" dirty="0" smtClean="0">
                <a:solidFill>
                  <a:srgbClr val="660066"/>
                </a:solidFill>
                <a:latin typeface="Comic Sans MS" pitchFamily="66" charset="0"/>
              </a:rPr>
              <a:t>ZEOLITI</a:t>
            </a:r>
            <a:endParaRPr lang="en-US" sz="5400" dirty="0" smtClean="0">
              <a:solidFill>
                <a:srgbClr val="660066"/>
              </a:solidFill>
              <a:latin typeface="Comic Sans MS" pitchFamily="66" charset="0"/>
            </a:endParaRPr>
          </a:p>
          <a:p>
            <a:pPr algn="ctr"/>
            <a:endParaRPr lang="en-US" sz="2800" dirty="0" smtClean="0">
              <a:solidFill>
                <a:srgbClr val="660066"/>
              </a:solidFill>
              <a:latin typeface="Comic Sans MS" pitchFamily="66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Primer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koji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pokazuje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tipične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osobine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mikroporoznih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materijala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njihove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prednosti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mane</a:t>
            </a:r>
            <a:endParaRPr lang="fr-F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620713"/>
            <a:ext cx="1652588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611188" y="692150"/>
          <a:ext cx="1333500" cy="1209675"/>
        </p:xfrm>
        <a:graphic>
          <a:graphicData uri="http://schemas.openxmlformats.org/presentationml/2006/ole">
            <p:oleObj spid="_x0000_s2050" name="Bitmap Image" r:id="rId4" imgW="1333333" imgH="1209524" progId="PBrush">
              <p:embed/>
            </p:oleObj>
          </a:graphicData>
        </a:graphic>
      </p:graphicFrame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95288" y="2205038"/>
            <a:ext cx="19446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Tetraedarska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koordinacija</a:t>
            </a:r>
            <a:endParaRPr lang="sr-Latn-CS" sz="200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27538" y="549275"/>
            <a:ext cx="4392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Osnovna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gradivna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jedinica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u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zeolitima</a:t>
            </a:r>
            <a:endParaRPr lang="sr-Latn-CS" sz="2000" dirty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6084888" y="2492375"/>
            <a:ext cx="2376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Si vezuje </a:t>
            </a: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4 × ½ = 2 O atoma </a:t>
            </a: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Symbol" pitchFamily="18" charset="2"/>
              </a:rPr>
              <a:t> SiO</a:t>
            </a:r>
            <a:r>
              <a:rPr lang="en-US" altLang="zh-CN" sz="2000" baseline="-25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Symbol" pitchFamily="18" charset="2"/>
              </a:rPr>
              <a:t>2</a:t>
            </a:r>
            <a:endParaRPr lang="en-US" sz="2000" baseline="-25000">
              <a:solidFill>
                <a:srgbClr val="000042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8313" y="4941888"/>
            <a:ext cx="1743075" cy="1647825"/>
            <a:chOff x="0" y="0"/>
            <a:chExt cx="1743075" cy="1647825"/>
          </a:xfrm>
        </p:grpSpPr>
        <p:pic>
          <p:nvPicPr>
            <p:cNvPr id="3116" name="17 - Εικόνα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743075" cy="164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7" name="20 - Ευθεία γραμμή σύνδεσης"/>
            <p:cNvSpPr>
              <a:spLocks noChangeShapeType="1"/>
            </p:cNvSpPr>
            <p:nvPr/>
          </p:nvSpPr>
          <p:spPr bwMode="auto">
            <a:xfrm>
              <a:off x="1150938" y="874713"/>
              <a:ext cx="304800" cy="1"/>
            </a:xfrm>
            <a:prstGeom prst="line">
              <a:avLst/>
            </a:prstGeom>
            <a:noFill/>
            <a:ln w="50800" cap="sq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118" name="7 - Ορθογώνιο"/>
          <p:cNvSpPr>
            <a:spLocks noChangeArrowheads="1"/>
          </p:cNvSpPr>
          <p:nvPr/>
        </p:nvSpPr>
        <p:spPr bwMode="auto">
          <a:xfrm>
            <a:off x="4572000" y="1341438"/>
            <a:ext cx="935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>
                <a:solidFill>
                  <a:srgbClr val="000042"/>
                </a:solidFill>
                <a:latin typeface="Verdana" pitchFamily="34" charset="0"/>
                <a:ea typeface="SimSun" pitchFamily="2" charset="-122"/>
                <a:sym typeface="Arial" pitchFamily="34" charset="0"/>
              </a:rPr>
              <a:t>SiO</a:t>
            </a:r>
            <a:r>
              <a:rPr lang="en-US" altLang="zh-CN" sz="2000" baseline="-25000">
                <a:solidFill>
                  <a:srgbClr val="000042"/>
                </a:solidFill>
                <a:latin typeface="Verdana" pitchFamily="34" charset="0"/>
                <a:ea typeface="SimSun" pitchFamily="2" charset="-122"/>
                <a:sym typeface="Arial" pitchFamily="34" charset="0"/>
              </a:rPr>
              <a:t>2</a:t>
            </a:r>
            <a:endParaRPr lang="zh-CN" altLang="en-US" sz="2000">
              <a:solidFill>
                <a:srgbClr val="000042"/>
              </a:solidFill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3119" name="29 - Ορθογώνιο"/>
          <p:cNvSpPr>
            <a:spLocks noChangeArrowheads="1"/>
          </p:cNvSpPr>
          <p:nvPr/>
        </p:nvSpPr>
        <p:spPr bwMode="auto">
          <a:xfrm>
            <a:off x="1619250" y="4437063"/>
            <a:ext cx="731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>
                <a:latin typeface="Verdana" pitchFamily="34" charset="0"/>
                <a:ea typeface="SimSun" pitchFamily="2" charset="-122"/>
                <a:sym typeface="Arial" pitchFamily="34" charset="0"/>
              </a:rPr>
              <a:t>AlO</a:t>
            </a:r>
            <a:r>
              <a:rPr lang="en-US" altLang="zh-CN" sz="2000" baseline="-25000">
                <a:latin typeface="Verdana" pitchFamily="34" charset="0"/>
                <a:ea typeface="SimSun" pitchFamily="2" charset="-122"/>
                <a:sym typeface="Arial" pitchFamily="34" charset="0"/>
              </a:rPr>
              <a:t>2</a:t>
            </a:r>
            <a:endParaRPr lang="zh-CN" altLang="en-US" sz="2000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0" y="4076700"/>
            <a:ext cx="302418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Druga gradivna jedinica 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0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u zeolitima</a:t>
            </a:r>
            <a:endParaRPr lang="sr-Latn-CS" sz="200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21" name="8 - Ορθογώνιο"/>
          <p:cNvSpPr>
            <a:spLocks noChangeArrowheads="1"/>
          </p:cNvSpPr>
          <p:nvPr/>
        </p:nvSpPr>
        <p:spPr bwMode="auto">
          <a:xfrm>
            <a:off x="5292725" y="4149725"/>
            <a:ext cx="429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Al stvara veze sa 3 O </a:t>
            </a:r>
          </a:p>
          <a:p>
            <a:pPr eaLnBrk="0" hangingPunct="0">
              <a:spcAft>
                <a:spcPct val="35000"/>
              </a:spcAft>
            </a:pP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atoma  =&gt;</a:t>
            </a:r>
          </a:p>
          <a:p>
            <a:pPr eaLnBrk="0" hangingPunct="0"/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Nastaje lokalno </a:t>
            </a:r>
          </a:p>
          <a:p>
            <a:pPr eaLnBrk="0" hangingPunct="0">
              <a:spcAft>
                <a:spcPct val="35000"/>
              </a:spcAft>
            </a:pP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elektronegativno mesto  =&gt; </a:t>
            </a:r>
          </a:p>
          <a:p>
            <a:pPr eaLnBrk="0" hangingPunct="0"/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polarnost kristala</a:t>
            </a:r>
            <a:endParaRPr lang="zh-CN" altLang="en-US" sz="2000">
              <a:solidFill>
                <a:srgbClr val="000042"/>
              </a:solidFill>
              <a:latin typeface="Tahoma" pitchFamily="34" charset="0"/>
              <a:ea typeface="SimSun" pitchFamily="2" charset="-122"/>
              <a:cs typeface="Tahoma" pitchFamily="34" charset="0"/>
              <a:sym typeface="Arial" pitchFamily="34" charset="0"/>
            </a:endParaRPr>
          </a:p>
          <a:p>
            <a:pPr eaLnBrk="0" hangingPunct="0"/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Potreban je katjon (NH</a:t>
            </a:r>
            <a:r>
              <a:rPr lang="en-US" altLang="zh-CN" sz="2000" baseline="-25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4</a:t>
            </a:r>
            <a:r>
              <a:rPr lang="en-US" altLang="zh-CN" sz="2000" baseline="30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+</a:t>
            </a: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, </a:t>
            </a:r>
          </a:p>
          <a:p>
            <a:pPr eaLnBrk="0" hangingPunct="0"/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Na</a:t>
            </a:r>
            <a:r>
              <a:rPr lang="en-US" altLang="zh-CN" sz="2000" baseline="30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+</a:t>
            </a: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, Ca</a:t>
            </a:r>
            <a:r>
              <a:rPr lang="en-US" altLang="zh-CN" sz="2000" baseline="30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++</a:t>
            </a: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…).</a:t>
            </a:r>
            <a:endParaRPr lang="zh-CN" altLang="en-US" sz="2000">
              <a:solidFill>
                <a:srgbClr val="000042"/>
              </a:solidFill>
              <a:latin typeface="Tahoma" pitchFamily="34" charset="0"/>
              <a:ea typeface="SimSun" pitchFamily="2" charset="-122"/>
              <a:cs typeface="Tahoma" pitchFamily="34" charset="0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2411413" y="5038725"/>
            <a:ext cx="2960687" cy="1593850"/>
            <a:chOff x="0" y="0"/>
            <a:chExt cx="2960687" cy="1593850"/>
          </a:xfrm>
        </p:grpSpPr>
        <p:pic>
          <p:nvPicPr>
            <p:cNvPr id="312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652587" cy="159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8100" y="0"/>
              <a:ext cx="1652587" cy="159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363788" y="5030788"/>
            <a:ext cx="1743075" cy="1647825"/>
            <a:chOff x="0" y="0"/>
            <a:chExt cx="1743075" cy="1647825"/>
          </a:xfrm>
        </p:grpSpPr>
        <p:pic>
          <p:nvPicPr>
            <p:cNvPr id="3129" name="36 - Εικόνα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743075" cy="164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0" name="37 - Ευθεία γραμμή σύνδεσης"/>
            <p:cNvSpPr>
              <a:spLocks noChangeShapeType="1"/>
            </p:cNvSpPr>
            <p:nvPr/>
          </p:nvSpPr>
          <p:spPr bwMode="auto">
            <a:xfrm>
              <a:off x="1150938" y="874713"/>
              <a:ext cx="304800" cy="1"/>
            </a:xfrm>
            <a:prstGeom prst="line">
              <a:avLst/>
            </a:prstGeom>
            <a:noFill/>
            <a:ln w="50800" cap="sq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131" name="12 - Κύλινδρος"/>
          <p:cNvSpPr>
            <a:spLocks/>
          </p:cNvSpPr>
          <p:nvPr/>
        </p:nvSpPr>
        <p:spPr bwMode="auto">
          <a:xfrm rot="-5400000">
            <a:off x="4105275" y="5803900"/>
            <a:ext cx="95250" cy="234950"/>
          </a:xfrm>
          <a:prstGeom prst="can">
            <a:avLst>
              <a:gd name="adj" fmla="val 61667"/>
            </a:avLst>
          </a:prstGeom>
          <a:solidFill>
            <a:srgbClr val="C00000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cxnSp>
        <p:nvCxnSpPr>
          <p:cNvPr id="3132" name="41 - Ευθύγραμμο βέλος σύνδεσης"/>
          <p:cNvCxnSpPr>
            <a:cxnSpLocks noChangeShapeType="1"/>
          </p:cNvCxnSpPr>
          <p:nvPr/>
        </p:nvCxnSpPr>
        <p:spPr bwMode="auto">
          <a:xfrm rot="16200000" flipV="1">
            <a:off x="3343275" y="6242050"/>
            <a:ext cx="876300" cy="3556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133" name="23 - Ορθογώνιο"/>
          <p:cNvSpPr>
            <a:spLocks/>
          </p:cNvSpPr>
          <p:nvPr/>
        </p:nvSpPr>
        <p:spPr bwMode="auto">
          <a:xfrm>
            <a:off x="3019425" y="5765800"/>
            <a:ext cx="241300" cy="152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2339975" y="2565400"/>
            <a:ext cx="2960688" cy="1593850"/>
            <a:chOff x="0" y="0"/>
            <a:chExt cx="2960687" cy="1593850"/>
          </a:xfrm>
        </p:grpSpPr>
        <p:pic>
          <p:nvPicPr>
            <p:cNvPr id="3135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652587" cy="159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3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8100" y="0"/>
              <a:ext cx="1652587" cy="159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37" name="11 - Κύλινδρος"/>
          <p:cNvSpPr>
            <a:spLocks/>
          </p:cNvSpPr>
          <p:nvPr/>
        </p:nvSpPr>
        <p:spPr bwMode="auto">
          <a:xfrm rot="-5400000">
            <a:off x="3562350" y="3359150"/>
            <a:ext cx="95250" cy="234950"/>
          </a:xfrm>
          <a:prstGeom prst="can">
            <a:avLst>
              <a:gd name="adj" fmla="val 61667"/>
            </a:avLst>
          </a:prstGeom>
          <a:solidFill>
            <a:srgbClr val="C00000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sp>
        <p:nvSpPr>
          <p:cNvPr id="3138" name="12 - Κύλινδρος"/>
          <p:cNvSpPr>
            <a:spLocks/>
          </p:cNvSpPr>
          <p:nvPr/>
        </p:nvSpPr>
        <p:spPr bwMode="auto">
          <a:xfrm rot="-5400000">
            <a:off x="4065588" y="3359150"/>
            <a:ext cx="95250" cy="234950"/>
          </a:xfrm>
          <a:prstGeom prst="can">
            <a:avLst>
              <a:gd name="adj" fmla="val 61667"/>
            </a:avLst>
          </a:prstGeom>
          <a:solidFill>
            <a:srgbClr val="C00000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59113" y="5157788"/>
            <a:ext cx="53292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U shematskim prezentacijama, kiseonik je prikazan linijom (hemijskom vezom) dok je T atom (Si ili Al) na rogljevima geometrijskih struktura koje se formiraju u 3 dimenzije. </a:t>
            </a: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Calibri" pitchFamily="34" charset="0"/>
              </a:rPr>
              <a:t> </a:t>
            </a:r>
            <a:r>
              <a:rPr lang="en-US" altLang="zh-CN" sz="2000">
                <a:solidFill>
                  <a:srgbClr val="000042"/>
                </a:solidFill>
                <a:latin typeface="Tahoma" pitchFamily="34" charset="0"/>
                <a:ea typeface="SimSun" pitchFamily="2" charset="-122"/>
                <a:cs typeface="Tahoma" pitchFamily="34" charset="0"/>
                <a:sym typeface="Arial" pitchFamily="34" charset="0"/>
              </a:rPr>
              <a:t>→ od svakog Si atoma polaze 4 linije </a:t>
            </a:r>
            <a:endParaRPr lang="sr-Latn-CS" sz="2000">
              <a:solidFill>
                <a:srgbClr val="000042"/>
              </a:solidFill>
              <a:latin typeface="Tahoma" pitchFamily="34" charset="0"/>
              <a:ea typeface="SimSun" pitchFamily="2" charset="-122"/>
              <a:cs typeface="Tahoma" pitchFamily="34" charset="0"/>
            </a:endParaRPr>
          </a:p>
        </p:txBody>
      </p:sp>
      <p:sp>
        <p:nvSpPr>
          <p:cNvPr id="4152" name="Text Box 56"/>
          <p:cNvSpPr txBox="1">
            <a:spLocks noChangeArrowheads="1"/>
          </p:cNvSpPr>
          <p:nvPr/>
        </p:nvSpPr>
        <p:spPr bwMode="auto">
          <a:xfrm>
            <a:off x="1187450" y="188913"/>
            <a:ext cx="770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TO4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tetraedri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povezuju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se u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prostoru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stvarajući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trodimenzionalnu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čvrstu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mrežu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praznim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prostorima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unutar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nje</a:t>
            </a:r>
            <a:r>
              <a:rPr lang="en-US" sz="2000" dirty="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sr-Latn-CS" sz="2000" dirty="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59" name="Picture 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908050"/>
            <a:ext cx="32289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60" name="19 - Ευθεία γραμμή σύνδεσης"/>
          <p:cNvSpPr>
            <a:spLocks noChangeShapeType="1"/>
          </p:cNvSpPr>
          <p:nvPr/>
        </p:nvSpPr>
        <p:spPr bwMode="auto">
          <a:xfrm flipV="1">
            <a:off x="1866900" y="4991100"/>
            <a:ext cx="736600" cy="25400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61" name="23 - Ευθεία γραμμή σύνδεσης"/>
          <p:cNvSpPr>
            <a:spLocks noChangeShapeType="1"/>
          </p:cNvSpPr>
          <p:nvPr/>
        </p:nvSpPr>
        <p:spPr bwMode="auto">
          <a:xfrm rot="5400000">
            <a:off x="1358900" y="5245100"/>
            <a:ext cx="495300" cy="49530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62" name="24 - Ορθογώνιο"/>
          <p:cNvSpPr>
            <a:spLocks noChangeArrowheads="1"/>
          </p:cNvSpPr>
          <p:nvPr/>
        </p:nvSpPr>
        <p:spPr bwMode="auto">
          <a:xfrm>
            <a:off x="2100263" y="5048250"/>
            <a:ext cx="44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O 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63" name="25 - Ορθογώνιο"/>
          <p:cNvSpPr>
            <a:spLocks noChangeArrowheads="1"/>
          </p:cNvSpPr>
          <p:nvPr/>
        </p:nvSpPr>
        <p:spPr bwMode="auto">
          <a:xfrm>
            <a:off x="2646363" y="4883150"/>
            <a:ext cx="40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Si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64" name="26 - Ορθογώνιο"/>
          <p:cNvSpPr>
            <a:spLocks noChangeArrowheads="1"/>
          </p:cNvSpPr>
          <p:nvPr/>
        </p:nvSpPr>
        <p:spPr bwMode="auto">
          <a:xfrm>
            <a:off x="1731963" y="4845050"/>
            <a:ext cx="40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Si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65" name="27 - Ορθογώνιο"/>
          <p:cNvSpPr>
            <a:spLocks noChangeArrowheads="1"/>
          </p:cNvSpPr>
          <p:nvPr/>
        </p:nvSpPr>
        <p:spPr bwMode="auto">
          <a:xfrm>
            <a:off x="1465263" y="5416550"/>
            <a:ext cx="44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O 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66" name="29 - Ορθογώνιο"/>
          <p:cNvSpPr>
            <a:spLocks noChangeArrowheads="1"/>
          </p:cNvSpPr>
          <p:nvPr/>
        </p:nvSpPr>
        <p:spPr bwMode="auto">
          <a:xfrm>
            <a:off x="1046163" y="5734050"/>
            <a:ext cx="40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Si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67" name="21 - Ευθεία γραμμή σύνδεσης"/>
          <p:cNvSpPr>
            <a:spLocks noChangeShapeType="1"/>
          </p:cNvSpPr>
          <p:nvPr/>
        </p:nvSpPr>
        <p:spPr bwMode="auto">
          <a:xfrm rot="16200000" flipV="1">
            <a:off x="1346200" y="4724400"/>
            <a:ext cx="495300" cy="49530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68" name="31 - Έλλειψη"/>
          <p:cNvSpPr>
            <a:spLocks/>
          </p:cNvSpPr>
          <p:nvPr/>
        </p:nvSpPr>
        <p:spPr bwMode="auto">
          <a:xfrm flipV="1">
            <a:off x="2552700" y="4940300"/>
            <a:ext cx="101600" cy="1016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sp>
        <p:nvSpPr>
          <p:cNvPr id="4169" name="32 - Έλλειψη"/>
          <p:cNvSpPr>
            <a:spLocks/>
          </p:cNvSpPr>
          <p:nvPr/>
        </p:nvSpPr>
        <p:spPr bwMode="auto">
          <a:xfrm flipV="1">
            <a:off x="1803400" y="5194300"/>
            <a:ext cx="101600" cy="1016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sp>
        <p:nvSpPr>
          <p:cNvPr id="4170" name="33 - Έλλειψη"/>
          <p:cNvSpPr>
            <a:spLocks/>
          </p:cNvSpPr>
          <p:nvPr/>
        </p:nvSpPr>
        <p:spPr bwMode="auto">
          <a:xfrm flipV="1">
            <a:off x="1282700" y="5689600"/>
            <a:ext cx="101600" cy="1016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sp>
        <p:nvSpPr>
          <p:cNvPr id="4171" name="35 - Έλλειψη"/>
          <p:cNvSpPr>
            <a:spLocks/>
          </p:cNvSpPr>
          <p:nvPr/>
        </p:nvSpPr>
        <p:spPr bwMode="auto">
          <a:xfrm flipV="1">
            <a:off x="1282700" y="4686300"/>
            <a:ext cx="101600" cy="1016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sp>
        <p:nvSpPr>
          <p:cNvPr id="4172" name="38 - Ορθογώνιο"/>
          <p:cNvSpPr>
            <a:spLocks noChangeArrowheads="1"/>
          </p:cNvSpPr>
          <p:nvPr/>
        </p:nvSpPr>
        <p:spPr bwMode="auto">
          <a:xfrm>
            <a:off x="957263" y="4476750"/>
            <a:ext cx="40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Si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73" name="39 - Ορθογώνιο"/>
          <p:cNvSpPr>
            <a:spLocks noChangeArrowheads="1"/>
          </p:cNvSpPr>
          <p:nvPr/>
        </p:nvSpPr>
        <p:spPr bwMode="auto">
          <a:xfrm>
            <a:off x="1808163" y="5353050"/>
            <a:ext cx="44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O 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74" name="40 - Ορθογώνιο"/>
          <p:cNvSpPr>
            <a:spLocks noChangeArrowheads="1"/>
          </p:cNvSpPr>
          <p:nvPr/>
        </p:nvSpPr>
        <p:spPr bwMode="auto">
          <a:xfrm>
            <a:off x="1389063" y="4919663"/>
            <a:ext cx="44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O 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75" name="41 - Ευθεία γραμμή σύνδεσης"/>
          <p:cNvSpPr>
            <a:spLocks noChangeShapeType="1"/>
          </p:cNvSpPr>
          <p:nvPr/>
        </p:nvSpPr>
        <p:spPr bwMode="auto">
          <a:xfrm rot="16200000" flipV="1">
            <a:off x="1866900" y="5257800"/>
            <a:ext cx="495300" cy="495300"/>
          </a:xfrm>
          <a:prstGeom prst="line">
            <a:avLst/>
          </a:prstGeom>
          <a:noFill/>
          <a:ln w="25400" cap="sq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76" name="44 - Έλλειψη"/>
          <p:cNvSpPr>
            <a:spLocks/>
          </p:cNvSpPr>
          <p:nvPr/>
        </p:nvSpPr>
        <p:spPr bwMode="auto">
          <a:xfrm flipV="1">
            <a:off x="2311400" y="5702300"/>
            <a:ext cx="101600" cy="1016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zh-CN" b="1" i="1">
              <a:latin typeface="Verdana" pitchFamily="34" charset="0"/>
              <a:ea typeface="SimSun" pitchFamily="2" charset="-122"/>
              <a:sym typeface="Verdana" pitchFamily="34" charset="0"/>
            </a:endParaRPr>
          </a:p>
        </p:txBody>
      </p:sp>
      <p:sp>
        <p:nvSpPr>
          <p:cNvPr id="4177" name="45 - Ορθογώνιο"/>
          <p:cNvSpPr>
            <a:spLocks noChangeArrowheads="1"/>
          </p:cNvSpPr>
          <p:nvPr/>
        </p:nvSpPr>
        <p:spPr bwMode="auto">
          <a:xfrm>
            <a:off x="1985963" y="5734050"/>
            <a:ext cx="40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Verdana" pitchFamily="34" charset="0"/>
                <a:ea typeface="SimSun" pitchFamily="2" charset="-122"/>
                <a:sym typeface="Arial" pitchFamily="34" charset="0"/>
              </a:rPr>
              <a:t>Si</a:t>
            </a:r>
            <a:endParaRPr lang="zh-CN" altLang="en-US"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468313" y="1484313"/>
            <a:ext cx="230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42"/>
                </a:solidFill>
                <a:latin typeface="Tahoma" pitchFamily="34" charset="0"/>
                <a:cs typeface="Tahoma" pitchFamily="34" charset="0"/>
              </a:rPr>
              <a:t>Si, Al = T atomi</a:t>
            </a:r>
            <a:endParaRPr lang="sr-Latn-CS" sz="2400">
              <a:solidFill>
                <a:srgbClr val="00004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1800</Words>
  <Application>Microsoft Office PowerPoint</Application>
  <PresentationFormat>On-screen Show (4:3)</PresentationFormat>
  <Paragraphs>263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Osobine zeolita korisne za procese separacija/senzorike/katalize </vt:lpstr>
      <vt:lpstr>Zašto su zeoliti toliko zanimljivi i za istraživače i u industriji?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Faculty of Agriculture / Belgrade - Zemun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Vesna</dc:creator>
  <cp:lastModifiedBy>Vesna</cp:lastModifiedBy>
  <cp:revision>82</cp:revision>
  <dcterms:created xsi:type="dcterms:W3CDTF">2017-05-14T22:50:56Z</dcterms:created>
  <dcterms:modified xsi:type="dcterms:W3CDTF">2023-02-05T21:47:28Z</dcterms:modified>
</cp:coreProperties>
</file>