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5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9AE4FE"/>
    <a:srgbClr val="B4EAD2"/>
    <a:srgbClr val="99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E7500-4336-490A-BCF3-381AF0631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3C88-797C-401F-B9EF-A00E69FCB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CA85F-0A2B-4AFD-944E-8A84681B5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7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6B13-C724-4973-95EA-662B2B697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1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0159-82D2-4E7E-88F6-3CC5886F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597E-2631-48CF-BE47-8E12A3F38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32B7-D719-4147-97BA-DC2424A98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D008C-7C5E-45C5-929B-494259A07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303E-4620-4711-9598-2A89C974C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8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3BF4-7DE6-4A5C-8C87-FF82A3D3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8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971A1-09F1-40EE-B968-D06F764C2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3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83F9-8B5B-4CE4-B622-E4EE0874A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6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4EAD2"/>
            </a:gs>
            <a:gs pos="100000">
              <a:srgbClr val="9AE4F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A4D04B-9AD6-4972-9F87-4F518358E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rgbClr val="000066"/>
                </a:solidFill>
              </a:rPr>
              <a:t>OSOBINE ELEKTROMAGNETNOG ZRAČENJA</a:t>
            </a:r>
            <a:endParaRPr lang="en-US" sz="3200" smtClean="0">
              <a:solidFill>
                <a:srgbClr val="0000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Elektromagnetno zračenje je oblik energije koji se prenosi kroz prostor izuzetno velikim brzinama.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Mnoge osobine elektromagnetnog zračenja opisuju se klasičnim talasnim modelom (talasna dužina, frekvencija, brzina, amplituda)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Za razliku od drugih talasnih fenomena, na pr. zvuka, elektromagnetno zračenje se može prostirati kroz vakuum. 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Apsorpcija i emisija elektromagnetnog zračenja ne mogu se objasniti talasnim modelom, već se objašnjavaju čestičnom prirodom ovog zračenja (fotoni).</a:t>
            </a:r>
            <a:endParaRPr lang="en-US" sz="2400" smtClean="0">
              <a:solidFill>
                <a:srgbClr val="000066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5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713" y="257175"/>
            <a:ext cx="8424862" cy="4405313"/>
          </a:xfrm>
          <a:noFill/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60350" y="4735513"/>
            <a:ext cx="8723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Superpozicija talasa: a) A</a:t>
            </a:r>
            <a:r>
              <a:rPr lang="hr-HR" baseline="-25000">
                <a:solidFill>
                  <a:srgbClr val="000066"/>
                </a:solidFill>
              </a:rPr>
              <a:t>1</a:t>
            </a:r>
            <a:r>
              <a:rPr lang="hr-HR">
                <a:solidFill>
                  <a:srgbClr val="000066"/>
                </a:solidFill>
              </a:rPr>
              <a:t> &lt; A</a:t>
            </a:r>
            <a:r>
              <a:rPr lang="hr-HR" baseline="-25000">
                <a:solidFill>
                  <a:srgbClr val="000066"/>
                </a:solidFill>
              </a:rPr>
              <a:t>2</a:t>
            </a:r>
            <a:r>
              <a:rPr lang="hr-HR">
                <a:solidFill>
                  <a:srgbClr val="000066"/>
                </a:solidFill>
              </a:rPr>
              <a:t>, (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>
                <a:solidFill>
                  <a:srgbClr val="000066"/>
                </a:solidFill>
              </a:rPr>
              <a:t>1</a:t>
            </a:r>
            <a:r>
              <a:rPr lang="hr-HR">
                <a:solidFill>
                  <a:srgbClr val="000066"/>
                </a:solidFill>
              </a:rPr>
              <a:t> – 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>
                <a:solidFill>
                  <a:srgbClr val="000066"/>
                </a:solidFill>
              </a:rPr>
              <a:t>2</a:t>
            </a:r>
            <a:r>
              <a:rPr lang="hr-HR">
                <a:solidFill>
                  <a:srgbClr val="000066"/>
                </a:solidFill>
              </a:rPr>
              <a:t>) = -20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, 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hr-HR" baseline="-25000">
                <a:solidFill>
                  <a:srgbClr val="000066"/>
                </a:solidFill>
                <a:latin typeface="Symbol" pitchFamily="18" charset="2"/>
              </a:rPr>
              <a:t>1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 = n</a:t>
            </a:r>
            <a:r>
              <a:rPr lang="hr-HR" baseline="-25000">
                <a:solidFill>
                  <a:srgbClr val="000066"/>
                </a:solidFill>
                <a:latin typeface="Symbol" pitchFamily="18" charset="2"/>
              </a:rPr>
              <a:t>2</a:t>
            </a:r>
            <a:r>
              <a:rPr lang="hr-HR">
                <a:solidFill>
                  <a:srgbClr val="000066"/>
                </a:solidFill>
              </a:rPr>
              <a:t>; b) A</a:t>
            </a:r>
            <a:r>
              <a:rPr lang="hr-HR" baseline="-25000">
                <a:solidFill>
                  <a:srgbClr val="000066"/>
                </a:solidFill>
              </a:rPr>
              <a:t>1</a:t>
            </a:r>
            <a:r>
              <a:rPr lang="hr-HR">
                <a:solidFill>
                  <a:srgbClr val="000066"/>
                </a:solidFill>
              </a:rPr>
              <a:t> &lt; A</a:t>
            </a:r>
            <a:r>
              <a:rPr lang="hr-HR" baseline="-25000">
                <a:solidFill>
                  <a:srgbClr val="000066"/>
                </a:solidFill>
              </a:rPr>
              <a:t>2</a:t>
            </a:r>
            <a:r>
              <a:rPr lang="hr-HR">
                <a:solidFill>
                  <a:srgbClr val="000066"/>
                </a:solidFill>
              </a:rPr>
              <a:t>, (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>
                <a:solidFill>
                  <a:srgbClr val="000066"/>
                </a:solidFill>
              </a:rPr>
              <a:t>1</a:t>
            </a:r>
            <a:r>
              <a:rPr lang="hr-HR">
                <a:solidFill>
                  <a:srgbClr val="000066"/>
                </a:solidFill>
              </a:rPr>
              <a:t> – 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>
                <a:solidFill>
                  <a:srgbClr val="000066"/>
                </a:solidFill>
              </a:rPr>
              <a:t>2</a:t>
            </a:r>
            <a:r>
              <a:rPr lang="hr-HR">
                <a:solidFill>
                  <a:srgbClr val="000066"/>
                </a:solidFill>
              </a:rPr>
              <a:t>) = -200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,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hr-HR" baseline="-25000">
                <a:solidFill>
                  <a:srgbClr val="000066"/>
                </a:solidFill>
              </a:rPr>
              <a:t>1</a:t>
            </a:r>
            <a:r>
              <a:rPr lang="hr-HR">
                <a:solidFill>
                  <a:srgbClr val="000066"/>
                </a:solidFill>
              </a:rPr>
              <a:t> = 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hr-HR" baseline="-25000">
                <a:solidFill>
                  <a:srgbClr val="000066"/>
                </a:solidFill>
              </a:rPr>
              <a:t>2</a:t>
            </a:r>
            <a:r>
              <a:rPr lang="hr-HR">
                <a:solidFill>
                  <a:srgbClr val="000066"/>
                </a:solidFill>
              </a:rPr>
              <a:t>; Puna linija predstavlja rezultujuću krivu nastalu kombinacijom dve krive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predstavljene isprekidanom linijom.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38125" y="5653088"/>
            <a:ext cx="8747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Kada je fazna razlika između talasa (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>
                <a:solidFill>
                  <a:srgbClr val="000066"/>
                </a:solidFill>
              </a:rPr>
              <a:t>1</a:t>
            </a:r>
            <a:r>
              <a:rPr lang="hr-HR">
                <a:solidFill>
                  <a:srgbClr val="000066"/>
                </a:solidFill>
              </a:rPr>
              <a:t> – 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>
                <a:solidFill>
                  <a:srgbClr val="000066"/>
                </a:solidFill>
              </a:rPr>
              <a:t>2</a:t>
            </a:r>
            <a:r>
              <a:rPr lang="hr-HR">
                <a:solidFill>
                  <a:srgbClr val="000066"/>
                </a:solidFill>
              </a:rPr>
              <a:t>) = 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 ili 360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 ili celobrojni umnožak 360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dolazi do maksimalne konstruktivne interferencije.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Maksimum destruktivne interferencije je javlja kada je fazna razlika 180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 ili 180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 plus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celobrojni umnožak 360</a:t>
            </a:r>
            <a:r>
              <a:rPr lang="hr-HR" baseline="30000">
                <a:solidFill>
                  <a:srgbClr val="000066"/>
                </a:solidFill>
              </a:rPr>
              <a:t>o</a:t>
            </a:r>
            <a:r>
              <a:rPr lang="hr-HR">
                <a:solidFill>
                  <a:srgbClr val="000066"/>
                </a:solidFill>
              </a:rPr>
              <a:t>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5-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0350"/>
            <a:ext cx="5400675" cy="3916363"/>
          </a:xfrm>
          <a:noFill/>
        </p:spPr>
      </p:pic>
      <p:graphicFrame>
        <p:nvGraphicFramePr>
          <p:cNvPr id="16387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3708400" y="4868863"/>
          <a:ext cx="3462338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4" imgW="1181239" imgH="419052" progId="Equation.3">
                  <p:embed/>
                </p:oleObj>
              </mc:Choice>
              <mc:Fallback>
                <p:oleObj name="Equation" r:id="rId4" imgW="1181239" imgH="41905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868863"/>
                        <a:ext cx="3462338" cy="1252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5076825" y="3716338"/>
            <a:ext cx="2889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sz="1400"/>
              <a:t>T</a:t>
            </a:r>
            <a:endParaRPr lang="en-US" sz="1400"/>
          </a:p>
        </p:txBody>
      </p:sp>
      <p:sp>
        <p:nvSpPr>
          <p:cNvPr id="16389" name="Text Box 11"/>
          <p:cNvSpPr txBox="1">
            <a:spLocks noChangeArrowheads="1"/>
          </p:cNvSpPr>
          <p:nvPr/>
        </p:nvSpPr>
        <p:spPr bwMode="auto">
          <a:xfrm>
            <a:off x="1258888" y="4292600"/>
            <a:ext cx="6521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Superpozicija dva talasa istih amplituda ali različitih frekvencija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303213" y="5248275"/>
            <a:ext cx="311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Period rezultujućeg talasa je: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47675" y="6184900"/>
            <a:ext cx="782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Složeni talas se može razložiti na komponente Furijeovom transformacijom.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68313" y="1412875"/>
            <a:ext cx="796607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3200">
                <a:solidFill>
                  <a:srgbClr val="000066"/>
                </a:solidFill>
              </a:rPr>
              <a:t>Pravougaoni talas, koji je veoma zastupljen</a:t>
            </a:r>
          </a:p>
          <a:p>
            <a:pPr eaLnBrk="1" hangingPunct="1"/>
            <a:r>
              <a:rPr lang="hr-HR" sz="3200">
                <a:solidFill>
                  <a:srgbClr val="000066"/>
                </a:solidFill>
              </a:rPr>
              <a:t>u elektronici može se predstaviti:</a:t>
            </a:r>
          </a:p>
          <a:p>
            <a:pPr eaLnBrk="1" hangingPunct="1"/>
            <a:endParaRPr lang="hr-HR" sz="3200">
              <a:solidFill>
                <a:srgbClr val="000066"/>
              </a:solidFill>
            </a:endParaRPr>
          </a:p>
          <a:p>
            <a:pPr eaLnBrk="1" hangingPunct="1"/>
            <a:r>
              <a:rPr lang="hr-HR" sz="3200">
                <a:solidFill>
                  <a:srgbClr val="000066"/>
                </a:solidFill>
              </a:rPr>
              <a:t>y = A (sin 2</a:t>
            </a:r>
            <a:r>
              <a:rPr lang="hr-HR" sz="320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sz="3200">
                <a:solidFill>
                  <a:srgbClr val="000066"/>
                </a:solidFill>
              </a:rPr>
              <a:t>t + 1/3 sin 6</a:t>
            </a:r>
            <a:r>
              <a:rPr lang="hr-HR" sz="320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sz="3200">
                <a:solidFill>
                  <a:srgbClr val="000066"/>
                </a:solidFill>
              </a:rPr>
              <a:t>t+ </a:t>
            </a:r>
          </a:p>
          <a:p>
            <a:pPr eaLnBrk="1" hangingPunct="1"/>
            <a:r>
              <a:rPr lang="hr-HR" sz="3200">
                <a:solidFill>
                  <a:srgbClr val="000066"/>
                </a:solidFill>
              </a:rPr>
              <a:t>    1/5sin10</a:t>
            </a:r>
            <a:r>
              <a:rPr lang="hr-HR" sz="320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sz="3200">
                <a:solidFill>
                  <a:srgbClr val="000066"/>
                </a:solidFill>
              </a:rPr>
              <a:t>t+ ...... + 1/n sin 2n</a:t>
            </a:r>
            <a:r>
              <a:rPr lang="hr-HR" sz="320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sz="3200">
                <a:solidFill>
                  <a:srgbClr val="000066"/>
                </a:solidFill>
              </a:rPr>
              <a:t>t)</a:t>
            </a:r>
          </a:p>
          <a:p>
            <a:pPr eaLnBrk="1" hangingPunct="1"/>
            <a:endParaRPr lang="hr-HR" sz="3200">
              <a:solidFill>
                <a:srgbClr val="000066"/>
              </a:solidFill>
            </a:endParaRPr>
          </a:p>
          <a:p>
            <a:pPr eaLnBrk="1" hangingPunct="1"/>
            <a:r>
              <a:rPr lang="hr-HR" sz="3200">
                <a:solidFill>
                  <a:srgbClr val="000066"/>
                </a:solidFill>
              </a:rPr>
              <a:t>gde n ima vrednosti 3, 5, 7, 9, 11, 13......</a:t>
            </a:r>
            <a:endParaRPr lang="en-US" sz="32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ig5-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3895725" cy="5472113"/>
          </a:xfrm>
          <a:noFill/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479925" y="1647825"/>
            <a:ext cx="42735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Superpozicija sinusnih talasa koja daje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pravougaoni talas:</a:t>
            </a:r>
          </a:p>
          <a:p>
            <a:pPr eaLnBrk="1" hangingPunct="1"/>
            <a:endParaRPr lang="hr-HR">
              <a:solidFill>
                <a:srgbClr val="000066"/>
              </a:solidFill>
            </a:endParaRPr>
          </a:p>
          <a:p>
            <a:pPr eaLnBrk="1" hangingPunct="1">
              <a:buFontTx/>
              <a:buAutoNum type="alphaLcParenR"/>
            </a:pPr>
            <a:r>
              <a:rPr lang="hr-HR">
                <a:solidFill>
                  <a:srgbClr val="000066"/>
                </a:solidFill>
              </a:rPr>
              <a:t>Kombinacija tri sinusna talasa koji se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razlikuju u amplitudama u odnosu 5:3:1 i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u frekvencijama u odnosu 1:3:5</a:t>
            </a:r>
          </a:p>
          <a:p>
            <a:pPr eaLnBrk="1" hangingPunct="1"/>
            <a:endParaRPr lang="hr-HR">
              <a:solidFill>
                <a:srgbClr val="000066"/>
              </a:solidFill>
            </a:endParaRP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b) Kombinacija tri i devet sinusnih talasa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(što je više talasa koji se kombinuju to je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rezultujući talas bliži pravougaonom)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Difrakcija zračenja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sz="2800" smtClean="0">
                <a:solidFill>
                  <a:srgbClr val="000066"/>
                </a:solidFill>
              </a:rPr>
              <a:t>Karakteristična ne samo za elektromagne</a:t>
            </a:r>
            <a:r>
              <a:rPr lang="en-US" sz="2800" smtClean="0">
                <a:solidFill>
                  <a:srgbClr val="000066"/>
                </a:solidFill>
              </a:rPr>
              <a:t>tn</a:t>
            </a:r>
            <a:r>
              <a:rPr lang="hr-HR" sz="2800" smtClean="0">
                <a:solidFill>
                  <a:srgbClr val="000066"/>
                </a:solidFill>
              </a:rPr>
              <a:t>o zračenje, već i za mehaničke i akustičke talase</a:t>
            </a:r>
          </a:p>
          <a:p>
            <a:pPr eaLnBrk="1" hangingPunct="1"/>
            <a:r>
              <a:rPr lang="hr-HR" sz="2800" smtClean="0">
                <a:solidFill>
                  <a:srgbClr val="000066"/>
                </a:solidFill>
              </a:rPr>
              <a:t>Difrakcija je posledica interferencije</a:t>
            </a:r>
            <a:endParaRPr lang="en-US" sz="2800" smtClean="0">
              <a:solidFill>
                <a:srgbClr val="000066"/>
              </a:solidFill>
            </a:endParaRPr>
          </a:p>
        </p:txBody>
      </p:sp>
      <p:pic>
        <p:nvPicPr>
          <p:cNvPr id="19460" name="Picture 4" descr="Fig5-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425" y="1268413"/>
            <a:ext cx="2986088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5-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476250"/>
            <a:ext cx="5470525" cy="612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Koherentno zračenje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hr-HR" smtClean="0">
                <a:solidFill>
                  <a:srgbClr val="000066"/>
                </a:solidFill>
              </a:rPr>
              <a:t>Uslovi koherencije:</a:t>
            </a:r>
          </a:p>
          <a:p>
            <a:pPr algn="just"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	1. dva izvora zračenja moraju imati identičnu frekvenciju i talasnu dužinu (ili grupu frekvencija i talasnih dužina)</a:t>
            </a:r>
          </a:p>
          <a:p>
            <a:pPr algn="just"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	2. odnos faza između dva talasa mora biti konstantan u toku vremena</a:t>
            </a:r>
          </a:p>
          <a:p>
            <a:pPr eaLnBrk="1" hangingPunct="1">
              <a:buFontTx/>
              <a:buNone/>
            </a:pPr>
            <a:endParaRPr lang="hr-HR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4525962"/>
          </a:xfrm>
        </p:spPr>
        <p:txBody>
          <a:bodyPr/>
          <a:lstStyle/>
          <a:p>
            <a:pPr algn="just" eaLnBrk="1" hangingPunct="1"/>
            <a:r>
              <a:rPr lang="hr-HR" sz="2800" smtClean="0">
                <a:solidFill>
                  <a:srgbClr val="000066"/>
                </a:solidFill>
              </a:rPr>
              <a:t>Izvori nekoherentnog zračenja: zračenje emituju individualni atomi i molekuli koji čine izvor i rezultujući talas je suma velikog broja individualnih događaja, od kojih svaki traje reda veličine 10</a:t>
            </a:r>
            <a:r>
              <a:rPr lang="hr-HR" sz="2800" baseline="30000" smtClean="0">
                <a:solidFill>
                  <a:srgbClr val="000066"/>
                </a:solidFill>
              </a:rPr>
              <a:t>-8 </a:t>
            </a:r>
            <a:r>
              <a:rPr lang="hr-HR" sz="2800" smtClean="0">
                <a:solidFill>
                  <a:srgbClr val="000066"/>
                </a:solidFill>
              </a:rPr>
              <a:t>s i fazna razlika između talasa nije konstantna već slučajna veličina.</a:t>
            </a:r>
          </a:p>
          <a:p>
            <a:pPr algn="just" eaLnBrk="1" hangingPunct="1"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/>
            <a:r>
              <a:rPr lang="hr-HR" sz="2800" smtClean="0">
                <a:solidFill>
                  <a:srgbClr val="000066"/>
                </a:solidFill>
              </a:rPr>
              <a:t>Izvori koherentnog zračenja: laseri, mikrotalasni izvori, radiofrekventni oscilatori</a:t>
            </a:r>
            <a:endParaRPr lang="en-US" sz="2800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Prolaz zračenja kroz materiju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hr-HR" sz="2800" smtClean="0">
                <a:solidFill>
                  <a:srgbClr val="000066"/>
                </a:solidFill>
              </a:rPr>
              <a:t>Eksperimentalno je opaženo da je brzina prostiranja zračenja kroz transparentnu supstancu manja od brzine u vakuumu i da zavisi od vrste i koncentracije atoma, jona ili molekula u toj supstanci.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sz="2800" smtClean="0">
                <a:solidFill>
                  <a:srgbClr val="000066"/>
                </a:solidFill>
              </a:rPr>
              <a:t>Dakle zračenje interaguje sa sredinom kroz koju prolazi.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sz="2800" smtClean="0">
                <a:solidFill>
                  <a:srgbClr val="000066"/>
                </a:solidFill>
              </a:rPr>
              <a:t>Kako se ne menja frekvencija zračenja ne dolazi do permanentnog transfera energije.</a:t>
            </a:r>
            <a:endParaRPr lang="en-US" sz="28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563938" y="981075"/>
          <a:ext cx="11509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Equation" r:id="rId3" imgW="447692" imgH="419052" progId="Equation.3">
                  <p:embed/>
                </p:oleObj>
              </mc:Choice>
              <mc:Fallback>
                <p:oleObj name="Equation" r:id="rId3" imgW="447692" imgH="41905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981075"/>
                        <a:ext cx="1150937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323850" y="404813"/>
            <a:ext cx="814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Indeks prelamanja (refrakcije) sredine je mera njene interakcije sa zračenjem i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definisan je kao: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23850" y="2349500"/>
            <a:ext cx="6450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gde je c brzina u vakuumu, </a:t>
            </a:r>
            <a:r>
              <a:rPr lang="hr-HR">
                <a:solidFill>
                  <a:srgbClr val="000066"/>
                </a:solidFill>
                <a:latin typeface="Symbol" pitchFamily="18" charset="2"/>
              </a:rPr>
              <a:t>u</a:t>
            </a:r>
            <a:r>
              <a:rPr lang="hr-HR">
                <a:solidFill>
                  <a:srgbClr val="000066"/>
                </a:solidFill>
              </a:rPr>
              <a:t> je brzina zračenja u datoj sredini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0825" y="2997200"/>
            <a:ext cx="610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Indeks prelamanja za većinu tečnosti iznosi od 1,3 do 1,8,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a za čvrste materijale od 1,3 do 2,5 i više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50825" y="4076700"/>
            <a:ext cx="86550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Interakcija predstavlja periodičnu polarizaciju atomskih ili molekulskih vrsta u sredini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kroz koju prolazi zračenje, tj</a:t>
            </a:r>
            <a:r>
              <a:rPr lang="en-US">
                <a:solidFill>
                  <a:srgbClr val="000066"/>
                </a:solidFill>
              </a:rPr>
              <a:t>.</a:t>
            </a:r>
            <a:r>
              <a:rPr lang="hr-HR">
                <a:solidFill>
                  <a:srgbClr val="000066"/>
                </a:solidFill>
              </a:rPr>
              <a:t> privremenu deformaciju elektronskih oblaka atoma i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molekula izazvanu oscilujućim elektromagnetnim poljem zračenja.</a:t>
            </a:r>
          </a:p>
          <a:p>
            <a:pPr algn="just" eaLnBrk="1" hangingPunct="1"/>
            <a:endParaRPr lang="hr-HR">
              <a:solidFill>
                <a:srgbClr val="000066"/>
              </a:solidFill>
            </a:endParaRP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Ukoliko ne dolazi  do apsorpcije, energija potrebna za polarizaciju se trenutno 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zadržava (10</a:t>
            </a:r>
            <a:r>
              <a:rPr lang="hr-HR" baseline="30000">
                <a:solidFill>
                  <a:srgbClr val="000066"/>
                </a:solidFill>
              </a:rPr>
              <a:t>-14</a:t>
            </a:r>
            <a:r>
              <a:rPr lang="hr-HR">
                <a:solidFill>
                  <a:srgbClr val="000066"/>
                </a:solidFill>
              </a:rPr>
              <a:t> – 10</a:t>
            </a:r>
            <a:r>
              <a:rPr lang="hr-HR" baseline="30000">
                <a:solidFill>
                  <a:srgbClr val="000066"/>
                </a:solidFill>
              </a:rPr>
              <a:t>-15</a:t>
            </a:r>
            <a:r>
              <a:rPr lang="hr-HR">
                <a:solidFill>
                  <a:srgbClr val="000066"/>
                </a:solidFill>
              </a:rPr>
              <a:t> s) od strane atoma i molekula i emituje se bez promene dok 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se supstanca vraća u osnovno stanje.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200" smtClean="0">
                <a:solidFill>
                  <a:srgbClr val="000066"/>
                </a:solidFill>
              </a:rPr>
              <a:t>Spektroskopske metode koje se baziraju na elektromagnetnom zračenju</a:t>
            </a:r>
            <a:endParaRPr lang="en-US" sz="3200" smtClean="0">
              <a:solidFill>
                <a:srgbClr val="000066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470025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b="1" smtClean="0">
                <a:solidFill>
                  <a:srgbClr val="000066"/>
                </a:solidFill>
              </a:rPr>
              <a:t>Spektroskopija                    Opseg </a:t>
            </a:r>
            <a:r>
              <a:rPr lang="hr-HR" sz="1400" b="1" smtClean="0">
                <a:solidFill>
                  <a:srgbClr val="000066"/>
                </a:solidFill>
                <a:latin typeface="Symbol" pitchFamily="18" charset="2"/>
              </a:rPr>
              <a:t>l</a:t>
            </a:r>
            <a:r>
              <a:rPr lang="hr-HR" sz="1400" b="1" smtClean="0">
                <a:solidFill>
                  <a:srgbClr val="000066"/>
                </a:solidFill>
              </a:rPr>
              <a:t>          Opseg talasnih brojeva, cm</a:t>
            </a:r>
            <a:r>
              <a:rPr lang="hr-HR" sz="1400" b="1" baseline="30000" smtClean="0">
                <a:solidFill>
                  <a:srgbClr val="000066"/>
                </a:solidFill>
              </a:rPr>
              <a:t>-1                 </a:t>
            </a:r>
            <a:r>
              <a:rPr lang="hr-HR" sz="1400" b="1" smtClean="0">
                <a:solidFill>
                  <a:srgbClr val="000066"/>
                </a:solidFill>
              </a:rPr>
              <a:t>Vrsta kvantnog prelaza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700" b="1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Emisija </a:t>
            </a:r>
            <a:r>
              <a:rPr lang="hr-HR" sz="1400" smtClean="0">
                <a:solidFill>
                  <a:srgbClr val="000066"/>
                </a:solidFill>
                <a:latin typeface="Symbol" pitchFamily="18" charset="2"/>
              </a:rPr>
              <a:t>g</a:t>
            </a:r>
            <a:r>
              <a:rPr lang="hr-HR" sz="1400" smtClean="0">
                <a:solidFill>
                  <a:srgbClr val="000066"/>
                </a:solidFill>
              </a:rPr>
              <a:t>-zraka	       0,005-1,4 </a:t>
            </a:r>
            <a:r>
              <a:rPr lang="en-US" sz="1400" smtClean="0">
                <a:solidFill>
                  <a:srgbClr val="000066"/>
                </a:solidFill>
                <a:cs typeface="Arial" charset="0"/>
              </a:rPr>
              <a:t>Å</a:t>
            </a:r>
            <a:r>
              <a:rPr lang="hr-HR" sz="1400" smtClean="0">
                <a:solidFill>
                  <a:srgbClr val="000066"/>
                </a:solidFill>
                <a:cs typeface="Arial" charset="0"/>
              </a:rPr>
              <a:t>                     -                                                  nuklearni</a:t>
            </a:r>
            <a:endParaRPr lang="en-US" sz="1400" smtClean="0">
              <a:solidFill>
                <a:srgbClr val="000066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Apsorpcija, emisija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fluorescencija i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difrakcija x-zračenja            0,1-100 </a:t>
            </a:r>
            <a:r>
              <a:rPr lang="en-US" sz="1400" smtClean="0">
                <a:solidFill>
                  <a:srgbClr val="000066"/>
                </a:solidFill>
                <a:cs typeface="Arial" charset="0"/>
              </a:rPr>
              <a:t>Å</a:t>
            </a:r>
            <a:r>
              <a:rPr lang="hr-HR" sz="1400" smtClean="0">
                <a:solidFill>
                  <a:srgbClr val="000066"/>
                </a:solidFill>
                <a:cs typeface="Arial" charset="0"/>
              </a:rPr>
              <a:t>                        -                                             unutrašnji elektroni</a:t>
            </a: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UV apsorpcija 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vakuumu		       10-180 nm              1x10</a:t>
            </a:r>
            <a:r>
              <a:rPr lang="hr-HR" sz="1400" baseline="30000" smtClean="0">
                <a:solidFill>
                  <a:srgbClr val="000066"/>
                </a:solidFill>
              </a:rPr>
              <a:t>6</a:t>
            </a:r>
            <a:r>
              <a:rPr lang="hr-HR" sz="1400" smtClean="0">
                <a:solidFill>
                  <a:srgbClr val="000066"/>
                </a:solidFill>
                <a:cs typeface="Arial" charset="0"/>
              </a:rPr>
              <a:t>-</a:t>
            </a:r>
            <a:r>
              <a:rPr lang="hr-HR" sz="1400" smtClean="0">
                <a:solidFill>
                  <a:srgbClr val="000066"/>
                </a:solidFill>
              </a:rPr>
              <a:t>5x10</a:t>
            </a:r>
            <a:r>
              <a:rPr lang="hr-HR" sz="1400" baseline="30000" smtClean="0">
                <a:solidFill>
                  <a:srgbClr val="000066"/>
                </a:solidFill>
              </a:rPr>
              <a:t>4                                                  </a:t>
            </a:r>
            <a:r>
              <a:rPr lang="hr-HR" sz="1400" smtClean="0">
                <a:solidFill>
                  <a:srgbClr val="000066"/>
                </a:solidFill>
              </a:rPr>
              <a:t>valentni elektroni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UV/VID apsorpcija,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emisija i fluorescencija          180-780 nm            5x10</a:t>
            </a:r>
            <a:r>
              <a:rPr lang="hr-HR" sz="1400" baseline="30000" smtClean="0">
                <a:solidFill>
                  <a:srgbClr val="000066"/>
                </a:solidFill>
              </a:rPr>
              <a:t>4</a:t>
            </a:r>
            <a:r>
              <a:rPr lang="hr-HR" sz="1400" smtClean="0">
                <a:solidFill>
                  <a:srgbClr val="000066"/>
                </a:solidFill>
              </a:rPr>
              <a:t>-1,3x10</a:t>
            </a:r>
            <a:r>
              <a:rPr lang="hr-HR" sz="1400" baseline="30000" smtClean="0">
                <a:solidFill>
                  <a:srgbClr val="000066"/>
                </a:solidFill>
              </a:rPr>
              <a:t>4</a:t>
            </a:r>
            <a:r>
              <a:rPr lang="hr-HR" sz="1400" smtClean="0">
                <a:solidFill>
                  <a:srgbClr val="000066"/>
                </a:solidFill>
              </a:rPr>
              <a:t>                             valentni elektroni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IC apsorpcija i ramansko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rasejanje		      0,78-300</a:t>
            </a:r>
            <a:r>
              <a:rPr lang="hr-HR" sz="1400" smtClean="0">
                <a:solidFill>
                  <a:srgbClr val="000066"/>
                </a:solidFill>
                <a:latin typeface="Symbol" pitchFamily="18" charset="2"/>
              </a:rPr>
              <a:t>m</a:t>
            </a:r>
            <a:r>
              <a:rPr lang="hr-HR" sz="1400" smtClean="0">
                <a:solidFill>
                  <a:srgbClr val="000066"/>
                </a:solidFill>
              </a:rPr>
              <a:t>m</a:t>
            </a:r>
            <a:r>
              <a:rPr lang="hr-HR" sz="1400" baseline="30000" smtClean="0">
                <a:solidFill>
                  <a:srgbClr val="000066"/>
                </a:solidFill>
              </a:rPr>
              <a:t>                 </a:t>
            </a:r>
            <a:r>
              <a:rPr lang="hr-HR" sz="1400" smtClean="0">
                <a:solidFill>
                  <a:srgbClr val="000066"/>
                </a:solidFill>
              </a:rPr>
              <a:t>1,3x10</a:t>
            </a:r>
            <a:r>
              <a:rPr lang="hr-HR" sz="1400" baseline="30000" smtClean="0">
                <a:solidFill>
                  <a:srgbClr val="000066"/>
                </a:solidFill>
              </a:rPr>
              <a:t>4</a:t>
            </a:r>
            <a:r>
              <a:rPr lang="hr-HR" sz="1400" smtClean="0">
                <a:solidFill>
                  <a:srgbClr val="000066"/>
                </a:solidFill>
              </a:rPr>
              <a:t>-3,3x10</a:t>
            </a:r>
            <a:r>
              <a:rPr lang="hr-HR" sz="1400" baseline="30000" smtClean="0">
                <a:solidFill>
                  <a:srgbClr val="000066"/>
                </a:solidFill>
              </a:rPr>
              <a:t>1</a:t>
            </a:r>
            <a:r>
              <a:rPr lang="hr-HR" sz="1400" smtClean="0">
                <a:solidFill>
                  <a:srgbClr val="000066"/>
                </a:solidFill>
              </a:rPr>
              <a:t>                    rotacije/vibracije u molekulu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Mikrotalasna apsorpcija     0,75-3,75 mm	     13-27		                   rotacija molekula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sz="140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EPR		        3 cm		       0,33		      spin elektrona u magnetnom polju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sz="1400" smtClean="0">
                <a:solidFill>
                  <a:srgbClr val="000066"/>
                </a:solidFill>
              </a:rPr>
              <a:t>NMR		     0,6-10 m              1,7x10</a:t>
            </a:r>
            <a:r>
              <a:rPr lang="hr-HR" sz="1400" baseline="30000" smtClean="0">
                <a:solidFill>
                  <a:srgbClr val="000066"/>
                </a:solidFill>
              </a:rPr>
              <a:t>-2</a:t>
            </a:r>
            <a:r>
              <a:rPr lang="hr-HR" sz="1400" smtClean="0">
                <a:solidFill>
                  <a:srgbClr val="000066"/>
                </a:solidFill>
              </a:rPr>
              <a:t>-1x10</a:t>
            </a:r>
            <a:r>
              <a:rPr lang="hr-HR" sz="1400" baseline="30000" smtClean="0">
                <a:solidFill>
                  <a:srgbClr val="000066"/>
                </a:solidFill>
              </a:rPr>
              <a:t>3</a:t>
            </a:r>
            <a:r>
              <a:rPr lang="hr-HR" sz="1400" smtClean="0">
                <a:solidFill>
                  <a:srgbClr val="000066"/>
                </a:solidFill>
              </a:rPr>
              <a:t>                           spin jezgra u magnetnom polju</a:t>
            </a:r>
            <a:endParaRPr lang="en-US" sz="1400" smtClean="0">
              <a:solidFill>
                <a:srgbClr val="000066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50825" y="1412875"/>
            <a:ext cx="8642350" cy="0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20663" y="1803400"/>
            <a:ext cx="8642350" cy="0"/>
          </a:xfrm>
          <a:prstGeom prst="line">
            <a:avLst/>
          </a:prstGeom>
          <a:noFill/>
          <a:ln w="22225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Nema promene energije i frekvencija zračenja je nepromenjena.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hr-HR" sz="24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Zračenje od polarizovanih čestica se emituje u svim pravcima u sredini kroz koju zračenje prolazi.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hr-HR" sz="24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Ako su čestice male može se pokazati da destruktivna interferencija sprečava prolazak zračenja u svim pravcima sem u pravcu upadnog zračenja.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400" smtClean="0">
                <a:solidFill>
                  <a:srgbClr val="000066"/>
                </a:solidFill>
              </a:rPr>
              <a:t>A ukoliko su čestice velike (polimerni molekuli, koloidne čestice) destruktivni efekat nije potpun i deo snopa se rasejava usled interakcije sa sredinom.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Disperzija 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hr-HR" smtClean="0">
                <a:solidFill>
                  <a:srgbClr val="000066"/>
                </a:solidFill>
              </a:rPr>
              <a:t>Kako brzina kretanja zračenja kroz materiju zavisi od talasne dužine i indeks prelamanja će zavisiti od talasne dužine zračenja.</a:t>
            </a:r>
          </a:p>
          <a:p>
            <a:pPr algn="just" eaLnBrk="1" hangingPunct="1">
              <a:buFontTx/>
              <a:buNone/>
            </a:pPr>
            <a:endParaRPr lang="hr-HR" smtClean="0">
              <a:solidFill>
                <a:srgbClr val="000066"/>
              </a:solidFill>
            </a:endParaRPr>
          </a:p>
          <a:p>
            <a:pPr algn="just" eaLnBrk="1" hangingPunct="1"/>
            <a:r>
              <a:rPr lang="hr-HR" smtClean="0">
                <a:solidFill>
                  <a:srgbClr val="000066"/>
                </a:solidFill>
              </a:rPr>
              <a:t>Promena indeksa prelamanja supstance sa talasnom dužinom ili frekvencijom je disperzija.</a:t>
            </a: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ig5-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76250"/>
            <a:ext cx="3527425" cy="3286125"/>
          </a:xfrm>
          <a:noFill/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419475" y="3789363"/>
            <a:ext cx="269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Tipična disperziona kriva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376238" y="4313238"/>
            <a:ext cx="8413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b="1">
                <a:solidFill>
                  <a:srgbClr val="000066"/>
                </a:solidFill>
              </a:rPr>
              <a:t>Normalna disperzija</a:t>
            </a:r>
            <a:r>
              <a:rPr lang="hr-HR">
                <a:solidFill>
                  <a:srgbClr val="000066"/>
                </a:solidFill>
              </a:rPr>
              <a:t>: indeks prelamanja raste sa porastom frekvencije.</a:t>
            </a:r>
          </a:p>
          <a:p>
            <a:pPr eaLnBrk="1" hangingPunct="1"/>
            <a:endParaRPr lang="hr-HR">
              <a:solidFill>
                <a:srgbClr val="000066"/>
              </a:solidFill>
            </a:endParaRPr>
          </a:p>
          <a:p>
            <a:pPr eaLnBrk="1" hangingPunct="1"/>
            <a:r>
              <a:rPr lang="hr-HR" b="1">
                <a:solidFill>
                  <a:srgbClr val="000066"/>
                </a:solidFill>
              </a:rPr>
              <a:t>Anomalna disperzija</a:t>
            </a:r>
            <a:r>
              <a:rPr lang="hr-HR">
                <a:solidFill>
                  <a:srgbClr val="000066"/>
                </a:solidFill>
              </a:rPr>
              <a:t>: oblasti frekvencija gde je opažena nagla promena indeksa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prelamanja (javlja se kada frekve</a:t>
            </a:r>
            <a:r>
              <a:rPr lang="en-US">
                <a:solidFill>
                  <a:srgbClr val="000066"/>
                </a:solidFill>
              </a:rPr>
              <a:t>nc</a:t>
            </a:r>
            <a:r>
              <a:rPr lang="hr-HR">
                <a:solidFill>
                  <a:srgbClr val="000066"/>
                </a:solidFill>
              </a:rPr>
              <a:t>ija zračenja odgovara prirodnoj frekvenciji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dela molekula, atoma ili jona supstance, t</a:t>
            </a:r>
            <a:r>
              <a:rPr lang="en-US">
                <a:solidFill>
                  <a:srgbClr val="000066"/>
                </a:solidFill>
              </a:rPr>
              <a:t>j.</a:t>
            </a:r>
            <a:r>
              <a:rPr lang="hr-HR">
                <a:solidFill>
                  <a:srgbClr val="000066"/>
                </a:solidFill>
              </a:rPr>
              <a:t> kada dolazi do apsorpcije zračenja)</a:t>
            </a:r>
          </a:p>
          <a:p>
            <a:pPr eaLnBrk="1" hangingPunct="1"/>
            <a:endParaRPr lang="hr-HR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r-HR" sz="2800" smtClean="0">
                <a:solidFill>
                  <a:srgbClr val="000066"/>
                </a:solidFill>
              </a:rPr>
              <a:t>	Disperzione krive su važne za izbor materijala za optičke komponente instrumenata: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sz="2800" smtClean="0">
                <a:solidFill>
                  <a:srgbClr val="000066"/>
                </a:solidFill>
              </a:rPr>
              <a:t>Supstance koje imaju normalne disperzione krive u oblasti talasnih dužina od interesa se koriste za proizvodnju optičkih sočiva gde je potreban visok i relativno konstantan indeks prelamanja. Na taj način se izbegava formiranje obojenih likova tj. hromatična aberacija</a:t>
            </a:r>
            <a:r>
              <a:rPr lang="en-US" sz="2800" smtClean="0">
                <a:solidFill>
                  <a:srgbClr val="000066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sz="2800" smtClean="0">
                <a:solidFill>
                  <a:srgbClr val="000066"/>
                </a:solidFill>
              </a:rPr>
              <a:t>Supstance sa </a:t>
            </a:r>
            <a:r>
              <a:rPr lang="en-US" sz="2800" smtClean="0">
                <a:solidFill>
                  <a:srgbClr val="000066"/>
                </a:solidFill>
              </a:rPr>
              <a:t>velikim</a:t>
            </a:r>
            <a:r>
              <a:rPr lang="hr-HR" sz="2800" smtClean="0">
                <a:solidFill>
                  <a:srgbClr val="000066"/>
                </a:solidFill>
              </a:rPr>
              <a:t> indeksom prelamanja koji jako zavisi od frekvencije se koriste za izradu prizmi. Dakle oblast talasnih frekvencija prizme je bliska oblasti anomalne disperzije materijala od kojeg je napravljena prizma.</a:t>
            </a:r>
            <a:endParaRPr lang="en-US" sz="28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Prelamanje zračenja</a:t>
            </a:r>
            <a:endParaRPr lang="en-US" smtClean="0">
              <a:solidFill>
                <a:srgbClr val="000066"/>
              </a:solidFill>
            </a:endParaRPr>
          </a:p>
        </p:txBody>
      </p:sp>
      <p:graphicFrame>
        <p:nvGraphicFramePr>
          <p:cNvPr id="29699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859338" y="3933825"/>
          <a:ext cx="3529012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3" imgW="1028856" imgH="419052" progId="Equation.3">
                  <p:embed/>
                </p:oleObj>
              </mc:Choice>
              <mc:Fallback>
                <p:oleObj name="Equation" r:id="rId3" imgW="1028856" imgH="41905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33825"/>
                        <a:ext cx="3529012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71450" y="1273175"/>
            <a:ext cx="89344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Kada zračenje pod uglom pada na dodir dve transparentne (providne) sredine različitih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gustina dolazi do promene pravca ili prelamanja snopa zračenja usled različite brzine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kretanja zračenja kroz te dve sredine.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Kada snop prelazi iz ređe u gušću sredinu dolazi do savijanja snopa ka normali na 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površinu.</a:t>
            </a:r>
            <a:endParaRPr lang="en-US">
              <a:solidFill>
                <a:srgbClr val="000066"/>
              </a:solidFill>
            </a:endParaRPr>
          </a:p>
        </p:txBody>
      </p:sp>
      <p:pic>
        <p:nvPicPr>
          <p:cNvPr id="29701" name="Picture 7" descr="Fig5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852738"/>
            <a:ext cx="3748087" cy="386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Refleksija (odbijanje)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21891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sz="2000" smtClean="0">
                <a:solidFill>
                  <a:srgbClr val="000066"/>
                </a:solidFill>
              </a:rPr>
              <a:t>Kada zračenje nailazi na kontakt dve sredine koje imaju različite indekse prelamanja </a:t>
            </a:r>
            <a:r>
              <a:rPr lang="en-US" sz="2000" smtClean="0">
                <a:solidFill>
                  <a:srgbClr val="000066"/>
                </a:solidFill>
              </a:rPr>
              <a:t>uvek </a:t>
            </a:r>
            <a:r>
              <a:rPr lang="hr-HR" sz="2000" smtClean="0">
                <a:solidFill>
                  <a:srgbClr val="000066"/>
                </a:solidFill>
              </a:rPr>
              <a:t>dolazi do refleksije.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000" smtClean="0">
                <a:solidFill>
                  <a:srgbClr val="000066"/>
                </a:solidFill>
              </a:rPr>
              <a:t>Refleksija je veća što je veća razlika u indeksima prelamanja te dve sredine.</a:t>
            </a:r>
          </a:p>
          <a:p>
            <a:pPr algn="just" eaLnBrk="1" hangingPunct="1">
              <a:lnSpc>
                <a:spcPct val="90000"/>
              </a:lnSpc>
            </a:pPr>
            <a:r>
              <a:rPr lang="hr-HR" sz="2000" smtClean="0">
                <a:solidFill>
                  <a:srgbClr val="000066"/>
                </a:solidFill>
              </a:rPr>
              <a:t>Za snop zračenja koji prelazi iz jedne sredine u drugu (sredine imaju različitu optičku gustinu) pod pravim uglom frakcija koja je reflektovana je</a:t>
            </a:r>
            <a:endParaRPr lang="en-US" sz="2000" smtClean="0">
              <a:solidFill>
                <a:srgbClr val="000066"/>
              </a:solidFill>
            </a:endParaRPr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32138" y="3789363"/>
          <a:ext cx="302895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Equation" r:id="rId3" imgW="914296" imgH="476393" progId="Equation.3">
                  <p:embed/>
                </p:oleObj>
              </mc:Choice>
              <mc:Fallback>
                <p:oleObj name="Equation" r:id="rId3" imgW="914296" imgH="47639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789363"/>
                        <a:ext cx="302895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20700" y="5638800"/>
            <a:ext cx="7989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2000">
                <a:solidFill>
                  <a:srgbClr val="000066"/>
                </a:solidFill>
              </a:rPr>
              <a:t>gde je I</a:t>
            </a:r>
            <a:r>
              <a:rPr lang="hr-HR" sz="2000" baseline="-25000">
                <a:solidFill>
                  <a:srgbClr val="000066"/>
                </a:solidFill>
              </a:rPr>
              <a:t>o</a:t>
            </a:r>
            <a:r>
              <a:rPr lang="hr-HR" sz="2000">
                <a:solidFill>
                  <a:srgbClr val="000066"/>
                </a:solidFill>
              </a:rPr>
              <a:t> intenzitet upadnog snopa, I</a:t>
            </a:r>
            <a:r>
              <a:rPr lang="hr-HR" sz="2000" baseline="-25000">
                <a:solidFill>
                  <a:srgbClr val="000066"/>
                </a:solidFill>
              </a:rPr>
              <a:t>r</a:t>
            </a:r>
            <a:r>
              <a:rPr lang="hr-HR" sz="2000">
                <a:solidFill>
                  <a:srgbClr val="000066"/>
                </a:solidFill>
              </a:rPr>
              <a:t> je intenzitet reflektovanog snopa</a:t>
            </a:r>
            <a:endParaRPr lang="en-US" sz="20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hr-HR" smtClean="0">
                <a:solidFill>
                  <a:srgbClr val="000066"/>
                </a:solidFill>
              </a:rPr>
              <a:t>Gubici usled refleksije za polirane staklene ili kvarcne površine rastu veoma malo kako ugao upadnog snopa raste do oko 60</a:t>
            </a:r>
            <a:r>
              <a:rPr lang="hr-HR" baseline="30000" smtClean="0">
                <a:solidFill>
                  <a:srgbClr val="000066"/>
                </a:solidFill>
              </a:rPr>
              <a:t>o</a:t>
            </a:r>
            <a:r>
              <a:rPr lang="hr-HR" smtClean="0">
                <a:solidFill>
                  <a:srgbClr val="000066"/>
                </a:solidFill>
              </a:rPr>
              <a:t>. Iznad ove vrednosti upadnog ugla procenat zračenja koje je reflektovano naglo raste i dostiže 100 % za ugao od 90</a:t>
            </a:r>
            <a:r>
              <a:rPr lang="hr-HR" baseline="30000" smtClean="0">
                <a:solidFill>
                  <a:srgbClr val="000066"/>
                </a:solidFill>
              </a:rPr>
              <a:t>o</a:t>
            </a:r>
            <a:r>
              <a:rPr lang="hr-HR" smtClean="0">
                <a:solidFill>
                  <a:srgbClr val="000066"/>
                </a:solidFill>
              </a:rPr>
              <a:t>.</a:t>
            </a: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Rasejanje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hr-HR" sz="2400" smtClean="0">
                <a:solidFill>
                  <a:srgbClr val="000066"/>
                </a:solidFill>
              </a:rPr>
              <a:t>Rejlijevo rasejanje: rasejanje na molekulima i agregatima molekula dimenzija značajno manjih od talasne dužine zračenja; intenzitet rasejanog zračenja zavisi od talasne dužine (</a:t>
            </a:r>
            <a:r>
              <a:rPr lang="en-US" sz="2400" smtClean="0">
                <a:solidFill>
                  <a:srgbClr val="000066"/>
                </a:solidFill>
                <a:cs typeface="Arial" charset="0"/>
              </a:rPr>
              <a:t>~</a:t>
            </a:r>
            <a:r>
              <a:rPr lang="hr-HR" sz="240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hr-HR" sz="2400" smtClean="0">
                <a:solidFill>
                  <a:srgbClr val="000066"/>
                </a:solidFill>
                <a:latin typeface="Symbol" pitchFamily="18" charset="2"/>
                <a:cs typeface="Arial" charset="0"/>
              </a:rPr>
              <a:t>l</a:t>
            </a:r>
            <a:r>
              <a:rPr lang="hr-HR" sz="2400" baseline="30000" smtClean="0">
                <a:solidFill>
                  <a:srgbClr val="000066"/>
                </a:solidFill>
                <a:cs typeface="Arial" charset="0"/>
              </a:rPr>
              <a:t>-4</a:t>
            </a:r>
            <a:r>
              <a:rPr lang="hr-HR" sz="2400" smtClean="0">
                <a:solidFill>
                  <a:srgbClr val="000066"/>
                </a:solidFill>
                <a:cs typeface="Arial" charset="0"/>
              </a:rPr>
              <a:t>), dimenzija čestica i njihove polarizabilnosti (plava boja neba).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sz="2400" smtClean="0">
              <a:solidFill>
                <a:srgbClr val="000066"/>
              </a:solidFill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sz="2400" smtClean="0">
                <a:solidFill>
                  <a:srgbClr val="000066"/>
                </a:solidFill>
                <a:cs typeface="Arial" charset="0"/>
              </a:rPr>
              <a:t>Rasejanje na velikim molekulima odnosno česticama koloidnih dimenzija je dovoljno intenzivno da se može videti okom – Tindalov efekat. Koristi se za određivanje veličine molekula polimera i koloidnih čestica.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r-HR" sz="2400" smtClean="0">
              <a:solidFill>
                <a:srgbClr val="000066"/>
              </a:solidFill>
              <a:cs typeface="Arial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hr-HR" sz="2400" smtClean="0">
                <a:solidFill>
                  <a:srgbClr val="000066"/>
                </a:solidFill>
                <a:cs typeface="Arial" charset="0"/>
              </a:rPr>
              <a:t>Ramansko rasejanje: razlikuje se od običnog rasejanja jer dolazi do kvantirane promene frekvencije rasejanog zračenja usled prelaza u okviru vibracionih energetskih nivoa a kao posledica polarizacije molekula.</a:t>
            </a:r>
            <a:endParaRPr lang="en-US" sz="2400" smtClean="0">
              <a:solidFill>
                <a:srgbClr val="000066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Polarizacija zračenja</a:t>
            </a:r>
            <a:endParaRPr lang="en-US" smtClean="0">
              <a:solidFill>
                <a:srgbClr val="000066"/>
              </a:solidFill>
            </a:endParaRPr>
          </a:p>
        </p:txBody>
      </p:sp>
      <p:pic>
        <p:nvPicPr>
          <p:cNvPr id="33795" name="Picture 4" descr="Fig5-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1196975"/>
            <a:ext cx="4392613" cy="3252788"/>
          </a:xfrm>
          <a:noFill/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74625" y="4652963"/>
            <a:ext cx="914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Izvori zračenja polarizovanog u ravni: radio talasi koje emituje antena, mikrotalasi 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koje emituje klistron.</a:t>
            </a:r>
          </a:p>
          <a:p>
            <a:pPr algn="just" eaLnBrk="1" hangingPunct="1"/>
            <a:endParaRPr lang="hr-HR">
              <a:solidFill>
                <a:srgbClr val="000066"/>
              </a:solidFill>
            </a:endParaRP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UV i VID talasi koje emituju pojedinačni atomi ili molekuli su polarizovani, ali ukupan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talas nije. Talasi UV i VID zračenja polarizovani u ravni se dobijaju propuštanjem 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ovog zračenja kroz sredinu koja selektivno apsorbuje, reflektuje i prelama zračenje   </a:t>
            </a:r>
          </a:p>
          <a:p>
            <a:pPr algn="just" eaLnBrk="1" hangingPunct="1"/>
            <a:r>
              <a:rPr lang="hr-HR">
                <a:solidFill>
                  <a:srgbClr val="000066"/>
                </a:solidFill>
              </a:rPr>
              <a:t>koje osciluje u jednoj ravni.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r-HR" sz="2800" smtClean="0">
                <a:solidFill>
                  <a:srgbClr val="000066"/>
                </a:solidFill>
              </a:rPr>
              <a:t>Istorijski: spektroskopija je oblast nauke u kojoj se svetlost razlaže na komponente, dajući spektar, koji se zatim koristi za teorijska ispitivanja materije ili za kvalitativnu i kvantitativnu analizu.</a:t>
            </a:r>
          </a:p>
          <a:p>
            <a:pPr algn="just" eaLnBrk="1" hangingPunct="1">
              <a:lnSpc>
                <a:spcPct val="90000"/>
              </a:lnSpc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hr-HR" sz="2800" smtClean="0">
                <a:solidFill>
                  <a:srgbClr val="000066"/>
                </a:solidFill>
              </a:rPr>
              <a:t>U novije vreme značenje prošireno: masena spektrometrija (joni), elektronske spektroskopije (elektroni), akustička spektroskopija (akustički talas).</a:t>
            </a:r>
            <a:endParaRPr lang="en-US" sz="280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>
                <a:solidFill>
                  <a:srgbClr val="000066"/>
                </a:solidFill>
              </a:rPr>
              <a:t>Snop monohromatskog zračenja, polarizovanog u ravni </a:t>
            </a:r>
            <a:endParaRPr lang="en-US" sz="4000" smtClean="0">
              <a:solidFill>
                <a:srgbClr val="000066"/>
              </a:solidFill>
            </a:endParaRPr>
          </a:p>
        </p:txBody>
      </p:sp>
      <p:pic>
        <p:nvPicPr>
          <p:cNvPr id="6148" name="Picture 4" descr="Fig1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060575"/>
            <a:ext cx="4032250" cy="2782888"/>
          </a:xfrm>
          <a:noFill/>
        </p:spPr>
      </p:pic>
      <p:pic>
        <p:nvPicPr>
          <p:cNvPr id="6151" name="Picture 7" descr="ElectroMagRad-1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" y="2078038"/>
            <a:ext cx="4762500" cy="2390775"/>
          </a:xfrm>
          <a:noFill/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7788" y="4589463"/>
            <a:ext cx="480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Električno i magnetno polje pod pravim uglom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003800" y="4941888"/>
            <a:ext cx="356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Dvodimenzionalna reprezentacija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vektora električnog polja</a:t>
            </a:r>
            <a:endParaRPr lang="en-US">
              <a:solidFill>
                <a:srgbClr val="000066"/>
              </a:solidFill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281738" y="2378075"/>
            <a:ext cx="8778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800"/>
              <a:t>Talasna dužina</a:t>
            </a:r>
            <a:endParaRPr lang="en-US" sz="80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481763" y="4273550"/>
            <a:ext cx="10509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800"/>
              <a:t>Vreme ili rastojanje</a:t>
            </a:r>
            <a:endParaRPr lang="en-US" sz="80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-5400000">
            <a:off x="4720432" y="3320256"/>
            <a:ext cx="876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800"/>
              <a:t>Električno polje</a:t>
            </a:r>
            <a:endParaRPr lang="en-US" sz="80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889750" y="2943225"/>
            <a:ext cx="6667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sz="800"/>
              <a:t>Amplituda,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6613"/>
            <a:ext cx="8291512" cy="4525962"/>
          </a:xfrm>
        </p:spPr>
        <p:txBody>
          <a:bodyPr/>
          <a:lstStyle/>
          <a:p>
            <a:pPr algn="just" eaLnBrk="1" hangingPunct="1"/>
            <a:r>
              <a:rPr lang="en-US" sz="2800" smtClean="0">
                <a:solidFill>
                  <a:srgbClr val="000066"/>
                </a:solidFill>
              </a:rPr>
              <a:t>Vreme u sekundama potrebno da </a:t>
            </a:r>
            <a:r>
              <a:rPr lang="hr-HR" sz="2800" smtClean="0">
                <a:solidFill>
                  <a:srgbClr val="000066"/>
                </a:solidFill>
              </a:rPr>
              <a:t>uz</a:t>
            </a:r>
            <a:r>
              <a:rPr lang="en-US" sz="2800" smtClean="0">
                <a:solidFill>
                  <a:srgbClr val="000066"/>
                </a:solidFill>
              </a:rPr>
              <a:t>astopni maksimumi ili minimumi pro</a:t>
            </a:r>
            <a:r>
              <a:rPr lang="hr-HR" sz="2800" smtClean="0">
                <a:solidFill>
                  <a:srgbClr val="000066"/>
                </a:solidFill>
              </a:rPr>
              <a:t>đ</a:t>
            </a:r>
            <a:r>
              <a:rPr lang="en-US" sz="2800" smtClean="0">
                <a:solidFill>
                  <a:srgbClr val="000066"/>
                </a:solidFill>
              </a:rPr>
              <a:t>u k</a:t>
            </a:r>
            <a:r>
              <a:rPr lang="hr-HR" sz="2800" smtClean="0">
                <a:solidFill>
                  <a:srgbClr val="000066"/>
                </a:solidFill>
              </a:rPr>
              <a:t>roz </a:t>
            </a:r>
            <a:r>
              <a:rPr lang="en-US" sz="2800" smtClean="0">
                <a:solidFill>
                  <a:srgbClr val="000066"/>
                </a:solidFill>
              </a:rPr>
              <a:t>istu ta</a:t>
            </a:r>
            <a:r>
              <a:rPr lang="hr-HR" sz="2800" smtClean="0">
                <a:solidFill>
                  <a:srgbClr val="000066"/>
                </a:solidFill>
              </a:rPr>
              <a:t>č</a:t>
            </a:r>
            <a:r>
              <a:rPr lang="en-US" sz="2800" smtClean="0">
                <a:solidFill>
                  <a:srgbClr val="000066"/>
                </a:solidFill>
              </a:rPr>
              <a:t>ku u prostoru</a:t>
            </a:r>
            <a:r>
              <a:rPr lang="hr-HR" sz="2800" smtClean="0">
                <a:solidFill>
                  <a:srgbClr val="000066"/>
                </a:solidFill>
              </a:rPr>
              <a:t> se naziva period oscilovanja, T.</a:t>
            </a:r>
          </a:p>
          <a:p>
            <a:pPr algn="just" eaLnBrk="1" hangingPunct="1"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/>
            <a:r>
              <a:rPr lang="hr-HR" sz="2800" smtClean="0">
                <a:solidFill>
                  <a:srgbClr val="000066"/>
                </a:solidFill>
              </a:rPr>
              <a:t>Frekvencija, </a:t>
            </a:r>
            <a:r>
              <a:rPr lang="hr-HR" sz="2800" smtClean="0">
                <a:solidFill>
                  <a:srgbClr val="000066"/>
                </a:solidFill>
                <a:latin typeface="Symbol" pitchFamily="18" charset="2"/>
              </a:rPr>
              <a:t>n</a:t>
            </a:r>
            <a:r>
              <a:rPr lang="hr-HR" sz="2800" smtClean="0">
                <a:solidFill>
                  <a:srgbClr val="000066"/>
                </a:solidFill>
              </a:rPr>
              <a:t>, je broj oscilacija polja koje se dese u jednoj sekundi i jednaka je 1/T.</a:t>
            </a:r>
          </a:p>
          <a:p>
            <a:pPr algn="just" eaLnBrk="1" hangingPunct="1">
              <a:buFontTx/>
              <a:buNone/>
            </a:pPr>
            <a:endParaRPr lang="hr-HR" sz="2800" smtClean="0">
              <a:solidFill>
                <a:srgbClr val="000066"/>
              </a:solidFill>
            </a:endParaRPr>
          </a:p>
          <a:p>
            <a:pPr algn="just" eaLnBrk="1" hangingPunct="1"/>
            <a:r>
              <a:rPr lang="hr-HR" sz="2800" smtClean="0">
                <a:solidFill>
                  <a:srgbClr val="000066"/>
                </a:solidFill>
              </a:rPr>
              <a:t>Fazna brzina povezuje talasnu dužinu </a:t>
            </a:r>
            <a:r>
              <a:rPr lang="hr-HR" sz="2800" smtClean="0">
                <a:solidFill>
                  <a:srgbClr val="000066"/>
                </a:solidFill>
                <a:latin typeface="Symbol" pitchFamily="18" charset="2"/>
              </a:rPr>
              <a:t>l</a:t>
            </a:r>
            <a:r>
              <a:rPr lang="hr-HR" sz="2800" smtClean="0">
                <a:solidFill>
                  <a:srgbClr val="000066"/>
                </a:solidFill>
              </a:rPr>
              <a:t> sa periodom oscilovanja T: </a:t>
            </a:r>
            <a:endParaRPr lang="en-US" sz="2800" smtClean="0">
              <a:solidFill>
                <a:srgbClr val="000066"/>
              </a:solidFill>
            </a:endParaRPr>
          </a:p>
        </p:txBody>
      </p:sp>
      <p:graphicFrame>
        <p:nvGraphicFramePr>
          <p:cNvPr id="1024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4797425"/>
          <a:ext cx="16430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3" imgW="781189" imgH="381048" progId="Equation.3">
                  <p:embed/>
                </p:oleObj>
              </mc:Choice>
              <mc:Fallback>
                <p:oleObj name="Equation" r:id="rId3" imgW="781189" imgH="38104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797425"/>
                        <a:ext cx="16430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>
                <a:solidFill>
                  <a:srgbClr val="000066"/>
                </a:solidFill>
              </a:rPr>
              <a:t>Uticaj promene sredine na monohromatski snop zračenja</a:t>
            </a:r>
            <a:endParaRPr lang="en-US" sz="4000" smtClean="0">
              <a:solidFill>
                <a:srgbClr val="000066"/>
              </a:solidFill>
            </a:endParaRPr>
          </a:p>
        </p:txBody>
      </p:sp>
      <p:grpSp>
        <p:nvGrpSpPr>
          <p:cNvPr id="11267" name="Group 13"/>
          <p:cNvGrpSpPr>
            <a:grpSpLocks/>
          </p:cNvGrpSpPr>
          <p:nvPr/>
        </p:nvGrpSpPr>
        <p:grpSpPr bwMode="auto">
          <a:xfrm>
            <a:off x="323850" y="1773238"/>
            <a:ext cx="8316913" cy="3633787"/>
            <a:chOff x="204" y="1117"/>
            <a:chExt cx="5239" cy="2289"/>
          </a:xfrm>
        </p:grpSpPr>
        <p:pic>
          <p:nvPicPr>
            <p:cNvPr id="11269" name="Picture 4" descr="Fig5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5239" cy="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7"/>
            <p:cNvSpPr txBox="1">
              <a:spLocks noChangeArrowheads="1"/>
            </p:cNvSpPr>
            <p:nvPr/>
          </p:nvSpPr>
          <p:spPr bwMode="auto">
            <a:xfrm>
              <a:off x="1219" y="2569"/>
              <a:ext cx="6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/>
                <a:t>vazduh</a:t>
              </a:r>
              <a:endParaRPr lang="en-US"/>
            </a:p>
          </p:txBody>
        </p:sp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4195" y="2568"/>
              <a:ext cx="6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/>
                <a:t>vazduh</a:t>
              </a:r>
              <a:endParaRPr lang="en-US"/>
            </a:p>
          </p:txBody>
        </p:sp>
        <p:sp>
          <p:nvSpPr>
            <p:cNvPr id="11272" name="Text Box 9"/>
            <p:cNvSpPr txBox="1">
              <a:spLocks noChangeArrowheads="1"/>
            </p:cNvSpPr>
            <p:nvPr/>
          </p:nvSpPr>
          <p:spPr bwMode="auto">
            <a:xfrm>
              <a:off x="3016" y="2568"/>
              <a:ext cx="5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/>
                <a:t>staklo</a:t>
              </a:r>
              <a:endParaRPr lang="en-US"/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2699" y="3113"/>
              <a:ext cx="635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200"/>
                <a:t>Rastojanje</a:t>
              </a:r>
              <a:endParaRPr lang="en-US" sz="1200"/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 rot="-5400000">
              <a:off x="132" y="2186"/>
              <a:ext cx="68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r-HR" sz="1200"/>
                <a:t>Amplituda, A</a:t>
              </a:r>
              <a:endParaRPr lang="en-US" sz="1200"/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03225" y="5522913"/>
            <a:ext cx="84772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>
                <a:solidFill>
                  <a:srgbClr val="000066"/>
                </a:solidFill>
              </a:rPr>
              <a:t>Prolazak zračenja kroz materiju je usporen interakcijom između elektromagnetnog</a:t>
            </a: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polja zračenja i valentnih elektrona prisutnih atoma ili molekula.</a:t>
            </a:r>
          </a:p>
          <a:p>
            <a:pPr eaLnBrk="1" hangingPunct="1"/>
            <a:endParaRPr lang="hr-HR">
              <a:solidFill>
                <a:srgbClr val="000066"/>
              </a:solidFill>
            </a:endParaRPr>
          </a:p>
          <a:p>
            <a:pPr eaLnBrk="1" hangingPunct="1"/>
            <a:r>
              <a:rPr lang="hr-HR">
                <a:solidFill>
                  <a:srgbClr val="000066"/>
                </a:solidFill>
              </a:rPr>
              <a:t>Kako je frekvencija izvora konstantna dolazi do promene talasne dužine.</a:t>
            </a:r>
            <a:endParaRPr 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hr-HR" smtClean="0">
                <a:solidFill>
                  <a:srgbClr val="000066"/>
                </a:solidFill>
              </a:rPr>
              <a:t>Snaga zračenja, P, predstavlja energiju koja prođe kroz jedinicu površine u jedinici vremena.</a:t>
            </a:r>
          </a:p>
          <a:p>
            <a:pPr algn="just" eaLnBrk="1" hangingPunct="1"/>
            <a:endParaRPr lang="hr-HR" smtClean="0">
              <a:solidFill>
                <a:srgbClr val="000066"/>
              </a:solidFill>
            </a:endParaRPr>
          </a:p>
          <a:p>
            <a:pPr algn="just" eaLnBrk="1" hangingPunct="1"/>
            <a:r>
              <a:rPr lang="hr-HR" smtClean="0">
                <a:solidFill>
                  <a:srgbClr val="000066"/>
                </a:solidFill>
              </a:rPr>
              <a:t>Intenzitet zračenja je snaga po jediničnom prostornom uglu.</a:t>
            </a: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smtClean="0">
                <a:solidFill>
                  <a:srgbClr val="000066"/>
                </a:solidFill>
              </a:rPr>
              <a:t>Matematičko predstavljanje talasa</a:t>
            </a:r>
            <a:endParaRPr lang="en-US" sz="4000" smtClean="0">
              <a:solidFill>
                <a:srgbClr val="000066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smtClean="0"/>
              <a:t>				 </a:t>
            </a:r>
            <a:r>
              <a:rPr lang="hr-HR" smtClean="0">
                <a:solidFill>
                  <a:srgbClr val="000066"/>
                </a:solidFill>
              </a:rPr>
              <a:t>y = A sin(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w</a:t>
            </a:r>
            <a:r>
              <a:rPr lang="hr-HR" smtClean="0">
                <a:solidFill>
                  <a:srgbClr val="000066"/>
                </a:solidFill>
              </a:rPr>
              <a:t>t + 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smtClean="0">
                <a:solidFill>
                  <a:srgbClr val="000066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hr-HR" smtClean="0">
              <a:solidFill>
                <a:srgbClr val="000066"/>
              </a:solidFill>
            </a:endParaRPr>
          </a:p>
          <a:p>
            <a:pPr algn="just"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   </a:t>
            </a:r>
            <a:r>
              <a:rPr lang="hr-HR" sz="2800" smtClean="0">
                <a:solidFill>
                  <a:srgbClr val="000066"/>
                </a:solidFill>
              </a:rPr>
              <a:t>gde je y električno polje, A je amplituda ili maksimalna vrednost y, t je vreme i </a:t>
            </a:r>
            <a:r>
              <a:rPr lang="hr-HR" sz="2800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sz="2800" smtClean="0">
                <a:solidFill>
                  <a:srgbClr val="000066"/>
                </a:solidFill>
              </a:rPr>
              <a:t> je fazni ugao.</a:t>
            </a:r>
          </a:p>
          <a:p>
            <a:pPr algn="just" eaLnBrk="1" hangingPunct="1">
              <a:buFontTx/>
              <a:buNone/>
            </a:pPr>
            <a:r>
              <a:rPr lang="hr-HR" sz="2800" smtClean="0">
                <a:solidFill>
                  <a:srgbClr val="000066"/>
                </a:solidFill>
              </a:rPr>
              <a:t>	Ugaona frekvencija  je:</a:t>
            </a:r>
            <a:r>
              <a:rPr lang="hr-HR" sz="2800" smtClean="0">
                <a:solidFill>
                  <a:srgbClr val="000066"/>
                </a:solidFill>
                <a:latin typeface="Symbol" pitchFamily="18" charset="2"/>
              </a:rPr>
              <a:t>w</a:t>
            </a:r>
            <a:r>
              <a:rPr lang="hr-HR" sz="2800" smtClean="0">
                <a:solidFill>
                  <a:srgbClr val="000066"/>
                </a:solidFill>
              </a:rPr>
              <a:t> = 2</a:t>
            </a:r>
            <a:r>
              <a:rPr lang="hr-HR" sz="2800" smtClean="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sz="2800" smtClean="0">
                <a:solidFill>
                  <a:srgbClr val="000066"/>
                </a:solidFill>
              </a:rPr>
              <a:t> i dobija se</a:t>
            </a:r>
          </a:p>
          <a:p>
            <a:pPr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				y = A sin(2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pn </a:t>
            </a:r>
            <a:r>
              <a:rPr lang="hr-HR" smtClean="0">
                <a:solidFill>
                  <a:srgbClr val="000066"/>
                </a:solidFill>
              </a:rPr>
              <a:t>t + 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smtClean="0">
                <a:solidFill>
                  <a:srgbClr val="000066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Superpozicija talasa</a:t>
            </a:r>
            <a:endParaRPr lang="en-US" smtClean="0">
              <a:solidFill>
                <a:srgbClr val="000066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rgbClr val="000066"/>
                </a:solidFill>
              </a:rPr>
              <a:t>Ukoliko n talasa koji imaju različitu frekvenciju, amplitudu i fazni ugao prolaze kroz istu tačku u prostoru:</a:t>
            </a:r>
          </a:p>
          <a:p>
            <a:pPr eaLnBrk="1" hangingPunct="1">
              <a:buFontTx/>
              <a:buNone/>
            </a:pPr>
            <a:endParaRPr lang="hr-HR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y = A</a:t>
            </a:r>
            <a:r>
              <a:rPr lang="hr-HR" baseline="-25000" smtClean="0">
                <a:solidFill>
                  <a:srgbClr val="000066"/>
                </a:solidFill>
              </a:rPr>
              <a:t>1</a:t>
            </a:r>
            <a:r>
              <a:rPr lang="hr-HR" smtClean="0">
                <a:solidFill>
                  <a:srgbClr val="000066"/>
                </a:solidFill>
              </a:rPr>
              <a:t> sin(2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baseline="-25000" smtClean="0">
                <a:solidFill>
                  <a:srgbClr val="000066"/>
                </a:solidFill>
                <a:latin typeface="Symbol" pitchFamily="18" charset="2"/>
              </a:rPr>
              <a:t>1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 </a:t>
            </a:r>
            <a:r>
              <a:rPr lang="hr-HR" smtClean="0">
                <a:solidFill>
                  <a:srgbClr val="000066"/>
                </a:solidFill>
              </a:rPr>
              <a:t>t + 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 smtClean="0">
                <a:solidFill>
                  <a:srgbClr val="000066"/>
                </a:solidFill>
                <a:latin typeface="Symbol" pitchFamily="18" charset="2"/>
              </a:rPr>
              <a:t>1</a:t>
            </a:r>
            <a:r>
              <a:rPr lang="hr-HR" smtClean="0">
                <a:solidFill>
                  <a:srgbClr val="000066"/>
                </a:solidFill>
              </a:rPr>
              <a:t>)+ A</a:t>
            </a:r>
            <a:r>
              <a:rPr lang="hr-HR" baseline="-25000" smtClean="0">
                <a:solidFill>
                  <a:srgbClr val="000066"/>
                </a:solidFill>
              </a:rPr>
              <a:t>2</a:t>
            </a:r>
            <a:r>
              <a:rPr lang="hr-HR" smtClean="0">
                <a:solidFill>
                  <a:srgbClr val="000066"/>
                </a:solidFill>
              </a:rPr>
              <a:t> sin(2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baseline="-25000" smtClean="0">
                <a:solidFill>
                  <a:srgbClr val="000066"/>
                </a:solidFill>
                <a:latin typeface="Symbol" pitchFamily="18" charset="2"/>
              </a:rPr>
              <a:t>2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 </a:t>
            </a:r>
            <a:r>
              <a:rPr lang="hr-HR" smtClean="0">
                <a:solidFill>
                  <a:srgbClr val="000066"/>
                </a:solidFill>
              </a:rPr>
              <a:t>t + 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 smtClean="0">
                <a:solidFill>
                  <a:srgbClr val="000066"/>
                </a:solidFill>
                <a:latin typeface="Symbol" pitchFamily="18" charset="2"/>
              </a:rPr>
              <a:t>2</a:t>
            </a:r>
            <a:r>
              <a:rPr lang="hr-HR" smtClean="0">
                <a:solidFill>
                  <a:srgbClr val="000066"/>
                </a:solidFill>
              </a:rPr>
              <a:t>)+</a:t>
            </a:r>
          </a:p>
          <a:p>
            <a:pPr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				+....+ A</a:t>
            </a:r>
            <a:r>
              <a:rPr lang="hr-HR" baseline="-25000" smtClean="0">
                <a:solidFill>
                  <a:srgbClr val="000066"/>
                </a:solidFill>
              </a:rPr>
              <a:t>n</a:t>
            </a:r>
            <a:r>
              <a:rPr lang="hr-HR" smtClean="0">
                <a:solidFill>
                  <a:srgbClr val="000066"/>
                </a:solidFill>
              </a:rPr>
              <a:t> sin(2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pn</a:t>
            </a:r>
            <a:r>
              <a:rPr lang="hr-HR" baseline="-25000" smtClean="0">
                <a:solidFill>
                  <a:srgbClr val="000066"/>
                </a:solidFill>
              </a:rPr>
              <a:t>n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 </a:t>
            </a:r>
            <a:r>
              <a:rPr lang="hr-HR" smtClean="0">
                <a:solidFill>
                  <a:srgbClr val="000066"/>
                </a:solidFill>
              </a:rPr>
              <a:t>t + </a:t>
            </a:r>
            <a:r>
              <a:rPr lang="hr-HR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hr-HR" baseline="-25000" smtClean="0">
                <a:solidFill>
                  <a:srgbClr val="000066"/>
                </a:solidFill>
              </a:rPr>
              <a:t>n</a:t>
            </a:r>
            <a:r>
              <a:rPr lang="hr-HR" smtClean="0">
                <a:solidFill>
                  <a:srgbClr val="000066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hr-HR" smtClean="0">
              <a:solidFill>
                <a:srgbClr val="000066"/>
              </a:solidFill>
            </a:endParaRPr>
          </a:p>
          <a:p>
            <a:pPr eaLnBrk="1" hangingPunct="1">
              <a:buFontTx/>
              <a:buNone/>
            </a:pPr>
            <a:r>
              <a:rPr lang="hr-HR" smtClean="0">
                <a:solidFill>
                  <a:srgbClr val="000066"/>
                </a:solidFill>
              </a:rPr>
              <a:t>gde je y rezultujuće polje.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1311</Words>
  <Application>Microsoft Office PowerPoint</Application>
  <PresentationFormat>On-screen Show (4:3)</PresentationFormat>
  <Paragraphs>173</Paragraphs>
  <Slides>28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OSOBINE ELEKTROMAGNETNOG ZRAČENJA</vt:lpstr>
      <vt:lpstr>Spektroskopske metode koje se baziraju na elektromagnetnom zračenju</vt:lpstr>
      <vt:lpstr>PowerPoint Presentation</vt:lpstr>
      <vt:lpstr>Snop monohromatskog zračenja, polarizovanog u ravni </vt:lpstr>
      <vt:lpstr>PowerPoint Presentation</vt:lpstr>
      <vt:lpstr>Uticaj promene sredine na monohromatski snop zračenja</vt:lpstr>
      <vt:lpstr>PowerPoint Presentation</vt:lpstr>
      <vt:lpstr>Matematičko predstavljanje talasa</vt:lpstr>
      <vt:lpstr>Superpozicija talasa</vt:lpstr>
      <vt:lpstr>PowerPoint Presentation</vt:lpstr>
      <vt:lpstr>PowerPoint Presentation</vt:lpstr>
      <vt:lpstr>PowerPoint Presentation</vt:lpstr>
      <vt:lpstr>PowerPoint Presentation</vt:lpstr>
      <vt:lpstr>Difrakcija zračenja</vt:lpstr>
      <vt:lpstr>PowerPoint Presentation</vt:lpstr>
      <vt:lpstr>Koherentno zračenje</vt:lpstr>
      <vt:lpstr>PowerPoint Presentation</vt:lpstr>
      <vt:lpstr>Prolaz zračenja kroz materiju</vt:lpstr>
      <vt:lpstr>PowerPoint Presentation</vt:lpstr>
      <vt:lpstr>PowerPoint Presentation</vt:lpstr>
      <vt:lpstr>Disperzija </vt:lpstr>
      <vt:lpstr>PowerPoint Presentation</vt:lpstr>
      <vt:lpstr>PowerPoint Presentation</vt:lpstr>
      <vt:lpstr>Prelamanje zračenja</vt:lpstr>
      <vt:lpstr>Refleksija (odbijanje)</vt:lpstr>
      <vt:lpstr>PowerPoint Presentation</vt:lpstr>
      <vt:lpstr>Rasejanje</vt:lpstr>
      <vt:lpstr>Polarizacija zračenja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Ljilja</dc:creator>
  <cp:lastModifiedBy>x</cp:lastModifiedBy>
  <cp:revision>87</cp:revision>
  <dcterms:created xsi:type="dcterms:W3CDTF">2005-05-18T17:01:14Z</dcterms:created>
  <dcterms:modified xsi:type="dcterms:W3CDTF">2020-04-12T17:40:46Z</dcterms:modified>
</cp:coreProperties>
</file>