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308" r:id="rId3"/>
    <p:sldId id="309" r:id="rId4"/>
    <p:sldId id="310" r:id="rId5"/>
    <p:sldId id="311" r:id="rId6"/>
    <p:sldId id="294" r:id="rId7"/>
    <p:sldId id="313" r:id="rId8"/>
    <p:sldId id="314" r:id="rId9"/>
    <p:sldId id="316" r:id="rId10"/>
    <p:sldId id="317" r:id="rId11"/>
    <p:sldId id="318" r:id="rId12"/>
    <p:sldId id="320" r:id="rId13"/>
    <p:sldId id="301" r:id="rId14"/>
    <p:sldId id="306" r:id="rId15"/>
    <p:sldId id="321" r:id="rId16"/>
    <p:sldId id="302" r:id="rId17"/>
    <p:sldId id="303" r:id="rId18"/>
    <p:sldId id="322" r:id="rId19"/>
    <p:sldId id="304" r:id="rId20"/>
    <p:sldId id="323" r:id="rId21"/>
    <p:sldId id="325" r:id="rId22"/>
    <p:sldId id="326" r:id="rId23"/>
    <p:sldId id="332" r:id="rId24"/>
    <p:sldId id="333" r:id="rId25"/>
    <p:sldId id="334" r:id="rId26"/>
    <p:sldId id="335" r:id="rId27"/>
    <p:sldId id="337" r:id="rId28"/>
    <p:sldId id="336" r:id="rId29"/>
    <p:sldId id="338" r:id="rId30"/>
    <p:sldId id="339" r:id="rId31"/>
    <p:sldId id="340" r:id="rId32"/>
    <p:sldId id="341" r:id="rId33"/>
    <p:sldId id="342" r:id="rId34"/>
    <p:sldId id="343" r:id="rId35"/>
    <p:sldId id="344" r:id="rId36"/>
    <p:sldId id="346" r:id="rId37"/>
    <p:sldId id="347" r:id="rId38"/>
    <p:sldId id="358" r:id="rId39"/>
    <p:sldId id="350" r:id="rId40"/>
    <p:sldId id="307" r:id="rId41"/>
    <p:sldId id="355" r:id="rId42"/>
    <p:sldId id="354" r:id="rId43"/>
    <p:sldId id="356" r:id="rId44"/>
    <p:sldId id="357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33CC"/>
    <a:srgbClr val="CC00FF"/>
    <a:srgbClr val="000000"/>
    <a:srgbClr val="33CC33"/>
    <a:srgbClr val="660066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>
        <p:scale>
          <a:sx n="75" d="100"/>
          <a:sy n="75" d="100"/>
        </p:scale>
        <p:origin x="14" y="6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2AC02BD-8F08-4CDA-BBDD-BF54FFA2A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596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1DB1A-9853-4A6C-8C86-30651BB02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948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AC8FB-C6FB-415E-92E1-37E4CDEFA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661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FCA9F-6806-407B-B200-C81939ED0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266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0F920-47C7-4205-AF3B-4FA139FEC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2694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E2C5D-13E9-4645-BC73-EC504545D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29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6B433-CB0C-4F6B-94B0-69F580E83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691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6024-47E1-49FE-A1DB-DDDCAE1A7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314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00FCA-8A04-42E9-851B-25B85BD0D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025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81A5-BD9C-4764-9C0D-EA1A6D902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211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9498F-1D19-4EB3-8AFC-C3E34FA79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825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0115A11-3808-4899-98B9-4C47FA555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8" r:id="rId2"/>
    <p:sldLayoutId id="2147483906" r:id="rId3"/>
    <p:sldLayoutId id="2147483899" r:id="rId4"/>
    <p:sldLayoutId id="2147483900" r:id="rId5"/>
    <p:sldLayoutId id="2147483901" r:id="rId6"/>
    <p:sldLayoutId id="2147483902" r:id="rId7"/>
    <p:sldLayoutId id="2147483907" r:id="rId8"/>
    <p:sldLayoutId id="2147483908" r:id="rId9"/>
    <p:sldLayoutId id="2147483903" r:id="rId10"/>
    <p:sldLayoutId id="214748390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228600" y="1447800"/>
            <a:ext cx="8610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chemeClr val="bg1"/>
                </a:solidFill>
              </a:rPr>
              <a:t>RAZVOJ METODA ZA ANALIZU </a:t>
            </a:r>
            <a:r>
              <a:rPr lang="sr-Latn-CS" sz="3200" b="1">
                <a:solidFill>
                  <a:schemeClr val="bg1"/>
                </a:solidFill>
              </a:rPr>
              <a:t>HALOGENIH ELEMENATA U ČVRSTIM UZORCIMA U ATMOSFERI KISEONIKA 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609600" y="44196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dirty="0">
                <a:cs typeface="Times New Roman" pitchFamily="18" charset="0"/>
              </a:rPr>
              <a:t> </a:t>
            </a:r>
            <a:r>
              <a:rPr lang="en-US" b="1" dirty="0" err="1">
                <a:cs typeface="Times New Roman" pitchFamily="18" charset="0"/>
              </a:rPr>
              <a:t>d</a:t>
            </a:r>
            <a:r>
              <a:rPr lang="en-US" b="1" dirty="0" err="1" smtClean="0">
                <a:cs typeface="Times New Roman" pitchFamily="18" charset="0"/>
              </a:rPr>
              <a:t>r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sr-Latn-BA" b="1" dirty="0" smtClean="0">
                <a:cs typeface="Times New Roman" pitchFamily="18" charset="0"/>
              </a:rPr>
              <a:t>Ljubiša</a:t>
            </a:r>
            <a:r>
              <a:rPr lang="sr-Latn-CS" b="1" dirty="0" smtClean="0">
                <a:cs typeface="Times New Roman" pitchFamily="18" charset="0"/>
              </a:rPr>
              <a:t> </a:t>
            </a:r>
            <a:r>
              <a:rPr lang="sr-Latn-CS" b="1" dirty="0">
                <a:cs typeface="Times New Roman" pitchFamily="18" charset="0"/>
              </a:rPr>
              <a:t>Ignjatović</a:t>
            </a:r>
            <a:r>
              <a:rPr lang="en-US" b="1" dirty="0">
                <a:cs typeface="Times New Roman" pitchFamily="18" charset="0"/>
              </a:rPr>
              <a:t>, </a:t>
            </a:r>
            <a:r>
              <a:rPr lang="sr-Latn-BA" b="1" dirty="0" smtClean="0">
                <a:cs typeface="Times New Roman" pitchFamily="18" charset="0"/>
              </a:rPr>
              <a:t>vanr</a:t>
            </a:r>
            <a:r>
              <a:rPr lang="en-US" b="1" dirty="0" smtClean="0">
                <a:cs typeface="Times New Roman" pitchFamily="18" charset="0"/>
              </a:rPr>
              <a:t>. </a:t>
            </a:r>
            <a:r>
              <a:rPr lang="sr-Latn-BA" b="1" dirty="0" smtClean="0">
                <a:cs typeface="Times New Roman" pitchFamily="18" charset="0"/>
              </a:rPr>
              <a:t>prof</a:t>
            </a:r>
            <a:r>
              <a:rPr lang="en-US" b="1" dirty="0" smtClean="0">
                <a:cs typeface="Times New Roman" pitchFamily="18" charset="0"/>
              </a:rPr>
              <a:t>.</a:t>
            </a:r>
            <a:endParaRPr lang="en-US" b="1" dirty="0"/>
          </a:p>
        </p:txBody>
      </p:sp>
      <p:sp>
        <p:nvSpPr>
          <p:cNvPr id="6148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838200"/>
          </a:xfrm>
        </p:spPr>
        <p:txBody>
          <a:bodyPr/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Predavanje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master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studije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3962400" cy="1143000"/>
          </a:xfrm>
        </p:spPr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sr-Latn-RS" sz="2800" smtClean="0">
                <a:latin typeface="Comic Sans MS" pitchFamily="66" charset="0"/>
              </a:rPr>
              <a:t>Pirohidroliza</a:t>
            </a:r>
            <a:endParaRPr lang="en-US" sz="2800" smtClean="0">
              <a:latin typeface="Comic Sans MS" pitchFamily="66" charset="0"/>
            </a:endParaRP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81600" y="4038600"/>
            <a:ext cx="3543300" cy="2257425"/>
          </a:xfrm>
          <a:noFill/>
        </p:spPr>
      </p:pic>
      <p:sp>
        <p:nvSpPr>
          <p:cNvPr id="19460" name="Title 1"/>
          <p:cNvSpPr txBox="1">
            <a:spLocks/>
          </p:cNvSpPr>
          <p:nvPr/>
        </p:nvSpPr>
        <p:spPr bwMode="auto">
          <a:xfrm>
            <a:off x="609600" y="4343400"/>
            <a:ext cx="396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91440" anchor="b"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sr-Latn-RS" sz="2800">
                <a:solidFill>
                  <a:schemeClr val="tx2"/>
                </a:solidFill>
                <a:latin typeface="Comic Sans MS" pitchFamily="66" charset="0"/>
              </a:rPr>
              <a:t>Sagorevanje u kiseoničnoj bombi</a:t>
            </a:r>
            <a:endParaRPr lang="en-US" sz="280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2300288" cy="308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12900"/>
            <a:ext cx="17907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09800"/>
            <a:ext cx="44989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84238"/>
          </a:xfrm>
        </p:spPr>
        <p:txBody>
          <a:bodyPr/>
          <a:lstStyle/>
          <a:p>
            <a:pPr>
              <a:defRPr/>
            </a:pPr>
            <a:r>
              <a:rPr lang="sr-Latn-RS" sz="3600" dirty="0" smtClean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Eksperimentalni dizajn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266700" y="4267200"/>
            <a:ext cx="8763000" cy="2438400"/>
          </a:xfrm>
        </p:spPr>
        <p:txBody>
          <a:bodyPr/>
          <a:lstStyle/>
          <a:p>
            <a:pPr marL="342900" indent="-342900" eaLnBrk="1" hangingPunct="1"/>
            <a:r>
              <a:rPr lang="sr-Latn-CS" sz="2400" smtClean="0">
                <a:latin typeface="Comic Sans MS" pitchFamily="66" charset="0"/>
              </a:rPr>
              <a:t>Oblast u kojoj se ispituje uticaj jednog parametra treba da je što šira</a:t>
            </a:r>
          </a:p>
          <a:p>
            <a:pPr marL="342900" indent="-342900" eaLnBrk="1" hangingPunct="1"/>
            <a:r>
              <a:rPr lang="sr-Latn-CS" sz="2400" smtClean="0">
                <a:latin typeface="Comic Sans MS" pitchFamily="66" charset="0"/>
              </a:rPr>
              <a:t>Omogućava da se selektuju najuticajniji parametri</a:t>
            </a:r>
          </a:p>
          <a:p>
            <a:pPr marL="342900" indent="-342900" eaLnBrk="1" hangingPunct="1"/>
            <a:r>
              <a:rPr lang="sr-Latn-CS" sz="2400" smtClean="0">
                <a:latin typeface="Comic Sans MS" pitchFamily="66" charset="0"/>
              </a:rPr>
              <a:t>Kada se selektuju najvažniji parametri, oblast u kojoj se ispituje uticaj parametra se sužava i na kraju definišu optimumi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81000" y="1143000"/>
            <a:ext cx="838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sr-Latn-RS">
                <a:latin typeface="Comic Sans MS" pitchFamily="66" charset="0"/>
                <a:cs typeface="Times New Roman" pitchFamily="18" charset="0"/>
              </a:rPr>
              <a:t>Metodologija planiranja i izvođenja eksperimenata u cilju dobijanja što više informacija iz što manjeg broja eksperimenata</a:t>
            </a:r>
            <a:endParaRPr lang="en-US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1447800"/>
          <a:ext cx="8534400" cy="414972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626424"/>
                <a:gridCol w="3031176"/>
                <a:gridCol w="2133600"/>
                <a:gridCol w="2743200"/>
              </a:tblGrid>
              <a:tr h="1141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omic Sans MS" pitchFamily="66" charset="0"/>
                        </a:rPr>
                        <a:t>No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.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Comic Sans MS" pitchFamily="66" charset="0"/>
                        </a:rPr>
                        <a:t>Fa</a:t>
                      </a:r>
                      <a:r>
                        <a:rPr lang="sr-Latn-RS" sz="2400" dirty="0" smtClean="0">
                          <a:latin typeface="Comic Sans MS" pitchFamily="66" charset="0"/>
                        </a:rPr>
                        <a:t>k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tor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2400" dirty="0" smtClean="0">
                          <a:latin typeface="Comic Sans MS" pitchFamily="66" charset="0"/>
                        </a:rPr>
                        <a:t>Nivo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-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1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2400" dirty="0" smtClean="0">
                          <a:latin typeface="Comic Sans MS" pitchFamily="66" charset="0"/>
                        </a:rPr>
                        <a:t>Nivo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+1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1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i="1" dirty="0">
                          <a:latin typeface="Comic Sans MS" pitchFamily="66" charset="0"/>
                        </a:rPr>
                        <a:t>p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(O</a:t>
                      </a:r>
                      <a:r>
                        <a:rPr lang="sr-Latn-CS" sz="2400" baseline="-25000" dirty="0">
                          <a:latin typeface="Comic Sans MS" pitchFamily="66" charset="0"/>
                        </a:rPr>
                        <a:t>2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), atm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15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25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2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i="1" dirty="0">
                          <a:latin typeface="Comic Sans MS" pitchFamily="66" charset="0"/>
                        </a:rPr>
                        <a:t>m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(V</a:t>
                      </a:r>
                      <a:r>
                        <a:rPr lang="sr-Latn-CS" sz="2400" baseline="-25000" dirty="0">
                          <a:latin typeface="Comic Sans MS" pitchFamily="66" charset="0"/>
                        </a:rPr>
                        <a:t>2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O</a:t>
                      </a:r>
                      <a:r>
                        <a:rPr lang="sr-Latn-CS" sz="2400" baseline="-25000" dirty="0">
                          <a:latin typeface="Comic Sans MS" pitchFamily="66" charset="0"/>
                        </a:rPr>
                        <a:t>5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)/</a:t>
                      </a:r>
                      <a:r>
                        <a:rPr lang="sr-Latn-CS" sz="2400" i="1" dirty="0" smtClean="0">
                          <a:latin typeface="Comic Sans MS" pitchFamily="66" charset="0"/>
                        </a:rPr>
                        <a:t>m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coal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)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0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 smtClean="0">
                          <a:latin typeface="Comic Sans MS" pitchFamily="66" charset="0"/>
                        </a:rPr>
                        <a:t>0,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5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3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omic Sans MS" pitchFamily="66" charset="0"/>
                        </a:rPr>
                        <a:t>A</a:t>
                      </a:r>
                      <a:r>
                        <a:rPr lang="sr-Latn-RS" sz="2400" dirty="0" smtClean="0">
                          <a:latin typeface="Comic Sans MS" pitchFamily="66" charset="0"/>
                        </a:rPr>
                        <a:t>p</a:t>
                      </a:r>
                      <a:r>
                        <a:rPr lang="en-US" sz="2400" dirty="0" err="1" smtClean="0">
                          <a:latin typeface="Comic Sans MS" pitchFamily="66" charset="0"/>
                        </a:rPr>
                        <a:t>sorp</a:t>
                      </a:r>
                      <a:r>
                        <a:rPr lang="sr-Latn-RS" sz="2400" dirty="0" smtClean="0">
                          <a:latin typeface="Comic Sans MS" pitchFamily="66" charset="0"/>
                        </a:rPr>
                        <a:t>ci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on</a:t>
                      </a:r>
                      <a:r>
                        <a:rPr lang="sr-Latn-RS" sz="2400" dirty="0" smtClean="0">
                          <a:latin typeface="Comic Sans MS" pitchFamily="66" charset="0"/>
                        </a:rPr>
                        <a:t>i</a:t>
                      </a:r>
                      <a:r>
                        <a:rPr lang="en-US" sz="24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sr-Latn-RS" sz="2400" dirty="0" smtClean="0">
                          <a:latin typeface="Comic Sans MS" pitchFamily="66" charset="0"/>
                        </a:rPr>
                        <a:t>rastvor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2400" baseline="-25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O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NaOH</a:t>
                      </a:r>
                      <a:r>
                        <a:rPr lang="en-US" sz="24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4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en-US" sz="2400" baseline="0" dirty="0" err="1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mol</a:t>
                      </a:r>
                      <a:r>
                        <a:rPr lang="en-US" sz="24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sr-Latn-RS" sz="24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dm</a:t>
                      </a:r>
                      <a:r>
                        <a:rPr lang="sr-Latn-RS" sz="2400" baseline="30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3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4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i="1" dirty="0">
                          <a:latin typeface="Comic Sans MS" pitchFamily="66" charset="0"/>
                        </a:rPr>
                        <a:t>w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(H</a:t>
                      </a:r>
                      <a:r>
                        <a:rPr lang="sr-Latn-CS" sz="2400" baseline="-25000" dirty="0">
                          <a:latin typeface="Comic Sans MS" pitchFamily="66" charset="0"/>
                        </a:rPr>
                        <a:t>2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O</a:t>
                      </a:r>
                      <a:r>
                        <a:rPr lang="sr-Latn-CS" sz="2400" baseline="-25000" dirty="0">
                          <a:latin typeface="Comic Sans MS" pitchFamily="66" charset="0"/>
                        </a:rPr>
                        <a:t>2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), %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0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1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5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 smtClean="0">
                          <a:latin typeface="Comic Sans MS" pitchFamily="66" charset="0"/>
                        </a:rPr>
                        <a:t>t</a:t>
                      </a:r>
                      <a:r>
                        <a:rPr lang="sr-Latn-RS" sz="2400" baseline="-25000" dirty="0" smtClean="0">
                          <a:latin typeface="Comic Sans MS" pitchFamily="66" charset="0"/>
                        </a:rPr>
                        <a:t>hlađenja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, 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min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5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25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6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2400" dirty="0" smtClean="0">
                          <a:latin typeface="Comic Sans MS" pitchFamily="66" charset="0"/>
                        </a:rPr>
                        <a:t>Pomoćno gorivo</a:t>
                      </a:r>
                      <a:r>
                        <a:rPr lang="sr-Latn-CS" sz="2400" dirty="0" smtClean="0">
                          <a:latin typeface="Comic Sans MS" pitchFamily="66" charset="0"/>
                        </a:rPr>
                        <a:t>, </a:t>
                      </a:r>
                      <a:r>
                        <a:rPr lang="sr-Latn-CS" sz="2400" dirty="0">
                          <a:latin typeface="Comic Sans MS" pitchFamily="66" charset="0"/>
                        </a:rPr>
                        <a:t>µL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>
                          <a:latin typeface="Comic Sans MS" pitchFamily="66" charset="0"/>
                        </a:rPr>
                        <a:t>0</a:t>
                      </a:r>
                      <a:endParaRPr lang="en-US" sz="2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2400" dirty="0">
                          <a:latin typeface="Comic Sans MS" pitchFamily="66" charset="0"/>
                        </a:rPr>
                        <a:t>100</a:t>
                      </a:r>
                      <a:endParaRPr lang="en-US" sz="2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428" name="Rectangle 1"/>
          <p:cNvSpPr>
            <a:spLocks noChangeArrowheads="1"/>
          </p:cNvSpPr>
          <p:nvPr/>
        </p:nvSpPr>
        <p:spPr bwMode="auto">
          <a:xfrm>
            <a:off x="304800" y="838200"/>
            <a:ext cx="84582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60363" algn="ctr" eaLnBrk="0" hangingPunct="0">
              <a:defRPr/>
            </a:pPr>
            <a:r>
              <a:rPr lang="sr-Latn-R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Eksperimentalni faktori i njihovi nivoi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549" name="TextBox 2"/>
          <p:cNvSpPr txBox="1">
            <a:spLocks noChangeArrowheads="1"/>
          </p:cNvSpPr>
          <p:nvPr/>
        </p:nvSpPr>
        <p:spPr bwMode="auto">
          <a:xfrm>
            <a:off x="384175" y="304800"/>
            <a:ext cx="6497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RS" sz="2800" dirty="0">
                <a:latin typeface="Lucida Calligraphy" pitchFamily="66" charset="0"/>
              </a:rPr>
              <a:t>Frakcionisani faktorijski </a:t>
            </a:r>
            <a:r>
              <a:rPr lang="sr-Latn-RS" sz="2800" dirty="0" smtClean="0">
                <a:latin typeface="Lucida Calligraphy" pitchFamily="66" charset="0"/>
              </a:rPr>
              <a:t>dizajn</a:t>
            </a:r>
            <a:endParaRPr lang="en-US" sz="2800" dirty="0">
              <a:latin typeface="Lucida Calligraphy" pitchFamily="66" charset="0"/>
            </a:endParaRPr>
          </a:p>
        </p:txBody>
      </p:sp>
      <p:sp>
        <p:nvSpPr>
          <p:cNvPr id="21550" name="TextBox 5"/>
          <p:cNvSpPr txBox="1">
            <a:spLocks noChangeArrowheads="1"/>
          </p:cNvSpPr>
          <p:nvPr/>
        </p:nvSpPr>
        <p:spPr bwMode="auto">
          <a:xfrm>
            <a:off x="457200" y="5943600"/>
            <a:ext cx="411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RS" b="1">
                <a:solidFill>
                  <a:schemeClr val="tx2"/>
                </a:solidFill>
                <a:latin typeface="Comic Sans MS" pitchFamily="66" charset="0"/>
              </a:rPr>
              <a:t>Broj eksperimenata = 2</a:t>
            </a:r>
            <a:r>
              <a:rPr lang="sr-Latn-RS" b="1" baseline="30000">
                <a:solidFill>
                  <a:schemeClr val="tx2"/>
                </a:solidFill>
                <a:latin typeface="Comic Sans MS" pitchFamily="66" charset="0"/>
              </a:rPr>
              <a:t>n-p</a:t>
            </a:r>
            <a:endParaRPr lang="en-US" b="1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1219200"/>
          <a:ext cx="8229601" cy="5170492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668244"/>
                <a:gridCol w="1168604"/>
                <a:gridCol w="1119226"/>
                <a:gridCol w="1515891"/>
                <a:gridCol w="1064910"/>
                <a:gridCol w="1346363"/>
                <a:gridCol w="1346363"/>
              </a:tblGrid>
              <a:tr h="70412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Eksp.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i="1" dirty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(O</a:t>
                      </a:r>
                      <a:r>
                        <a:rPr lang="sr-Latn-CS" sz="14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),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atm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sr-Latn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sorp</a:t>
                      </a:r>
                      <a:r>
                        <a:rPr lang="sr-Latn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ion</a:t>
                      </a:r>
                      <a:r>
                        <a:rPr lang="sr-Latn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rastvor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i="1" dirty="0"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(H</a:t>
                      </a:r>
                      <a:r>
                        <a:rPr lang="sr-Latn-CS" sz="14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sr-Latn-CS" sz="14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), %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sr-Latn-RS" sz="1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hlađenja</a:t>
                      </a:r>
                      <a:r>
                        <a:rPr lang="sr-Latn-C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Pomoćno gorivo</a:t>
                      </a:r>
                      <a:r>
                        <a:rPr lang="sr-Latn-C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µL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 dirty="0">
                          <a:latin typeface="Times New Roman" pitchFamily="18" charset="0"/>
                          <a:cs typeface="Times New Roman" pitchFamily="18" charset="0"/>
                        </a:rPr>
                        <a:t>P1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P2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P3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P4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BA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P7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P8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P9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P10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P11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P12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P13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P14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P17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P18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072">
                <a:tc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Times New Roman" pitchFamily="18" charset="0"/>
                          <a:cs typeface="Times New Roman" pitchFamily="18" charset="0"/>
                        </a:rPr>
                        <a:t>P19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97" name="Rectangle 2"/>
          <p:cNvSpPr>
            <a:spLocks noChangeArrowheads="1"/>
          </p:cNvSpPr>
          <p:nvPr/>
        </p:nvSpPr>
        <p:spPr bwMode="auto">
          <a:xfrm>
            <a:off x="152400" y="304800"/>
            <a:ext cx="8839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sr-Latn-R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Frakcionisani faktorijski dizajn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sr-Latn-R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kodirane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sr-Latn-RS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vrednosti</a:t>
            </a:r>
            <a:endParaRPr lang="en-US" b="1" dirty="0">
              <a:solidFill>
                <a:schemeClr val="accent1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22701" name="Object 1"/>
          <p:cNvGraphicFramePr>
            <a:graphicFrameLocks noChangeAspect="1"/>
          </p:cNvGraphicFramePr>
          <p:nvPr/>
        </p:nvGraphicFramePr>
        <p:xfrm>
          <a:off x="2743200" y="1371600"/>
          <a:ext cx="609600" cy="409575"/>
        </p:xfrm>
        <a:graphic>
          <a:graphicData uri="http://schemas.openxmlformats.org/presentationml/2006/ole">
            <p:oleObj spid="_x0000_s22702" name="Equation" r:id="rId3" imgW="6096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3"/>
          <p:cNvGrpSpPr>
            <a:grpSpLocks/>
          </p:cNvGrpSpPr>
          <p:nvPr/>
        </p:nvGrpSpPr>
        <p:grpSpPr bwMode="auto">
          <a:xfrm>
            <a:off x="1143000" y="304800"/>
            <a:ext cx="6324600" cy="4495800"/>
            <a:chOff x="381000" y="1600200"/>
            <a:chExt cx="6072443" cy="4191000"/>
          </a:xfrm>
        </p:grpSpPr>
        <p:pic>
          <p:nvPicPr>
            <p:cNvPr id="23558" name="Picture 7" descr="Fig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600200"/>
              <a:ext cx="6072443" cy="419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9" name="TextBox 2"/>
            <p:cNvSpPr txBox="1">
              <a:spLocks noChangeArrowheads="1"/>
            </p:cNvSpPr>
            <p:nvPr/>
          </p:nvSpPr>
          <p:spPr bwMode="auto">
            <a:xfrm>
              <a:off x="1296510" y="4114800"/>
              <a:ext cx="8370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sr-Latn-RS" sz="1600">
                  <a:solidFill>
                    <a:schemeClr val="tx2"/>
                  </a:solidFill>
                  <a:latin typeface="Comic Sans MS" pitchFamily="66" charset="0"/>
                </a:rPr>
                <a:t>fluorid</a:t>
              </a:r>
              <a:endParaRPr lang="en-US" sz="16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3560" name="TextBox 10"/>
            <p:cNvSpPr txBox="1">
              <a:spLocks noChangeArrowheads="1"/>
            </p:cNvSpPr>
            <p:nvPr/>
          </p:nvSpPr>
          <p:spPr bwMode="auto">
            <a:xfrm>
              <a:off x="2161011" y="3940510"/>
              <a:ext cx="7441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sr-Latn-RS" sz="1600">
                  <a:solidFill>
                    <a:schemeClr val="tx2"/>
                  </a:solidFill>
                  <a:latin typeface="Comic Sans MS" pitchFamily="66" charset="0"/>
                </a:rPr>
                <a:t>hlorid</a:t>
              </a:r>
              <a:endParaRPr lang="en-US" sz="16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3561" name="TextBox 11"/>
            <p:cNvSpPr txBox="1">
              <a:spLocks noChangeArrowheads="1"/>
            </p:cNvSpPr>
            <p:nvPr/>
          </p:nvSpPr>
          <p:spPr bwMode="auto">
            <a:xfrm>
              <a:off x="3124200" y="4453354"/>
              <a:ext cx="84991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sr-Latn-RS" sz="1600">
                  <a:solidFill>
                    <a:schemeClr val="tx2"/>
                  </a:solidFill>
                  <a:latin typeface="Comic Sans MS" pitchFamily="66" charset="0"/>
                </a:rPr>
                <a:t>bromid</a:t>
              </a:r>
              <a:endParaRPr lang="en-US" sz="16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3562" name="TextBox 12"/>
            <p:cNvSpPr txBox="1">
              <a:spLocks noChangeArrowheads="1"/>
            </p:cNvSpPr>
            <p:nvPr/>
          </p:nvSpPr>
          <p:spPr bwMode="auto">
            <a:xfrm>
              <a:off x="4491666" y="1752600"/>
              <a:ext cx="75373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sr-Latn-RS" sz="1600">
                  <a:solidFill>
                    <a:schemeClr val="tx2"/>
                  </a:solidFill>
                  <a:latin typeface="Comic Sans MS" pitchFamily="66" charset="0"/>
                </a:rPr>
                <a:t>sulfat</a:t>
              </a:r>
              <a:endParaRPr lang="en-US" sz="16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</p:grpSp>
      <p:sp>
        <p:nvSpPr>
          <p:cNvPr id="5" name="Rounded Rectangle 4"/>
          <p:cNvSpPr/>
          <p:nvPr/>
        </p:nvSpPr>
        <p:spPr>
          <a:xfrm>
            <a:off x="990600" y="5257800"/>
            <a:ext cx="1600200" cy="9096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dirty="0">
                <a:solidFill>
                  <a:schemeClr val="tx2"/>
                </a:solidFill>
              </a:rPr>
              <a:t>MINITAB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67200" y="5029200"/>
            <a:ext cx="38100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dirty="0"/>
              <a:t>Pareto grafik</a:t>
            </a:r>
          </a:p>
          <a:p>
            <a:pPr algn="ctr">
              <a:defRPr/>
            </a:pPr>
            <a:r>
              <a:rPr lang="sr-Latn-RS" dirty="0"/>
              <a:t>Grafik glavnih efekata</a:t>
            </a:r>
          </a:p>
          <a:p>
            <a:pPr algn="ctr">
              <a:defRPr/>
            </a:pPr>
            <a:r>
              <a:rPr lang="sr-Latn-RS" dirty="0"/>
              <a:t>Grafik interakcije parametara</a:t>
            </a:r>
          </a:p>
          <a:p>
            <a:pPr algn="ctr">
              <a:defRPr/>
            </a:pPr>
            <a:r>
              <a:rPr lang="sr-Latn-RS" dirty="0"/>
              <a:t>ANOVA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962275" y="5711825"/>
            <a:ext cx="6953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457200" y="228600"/>
            <a:ext cx="830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fluora metodom sagorevanj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a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u kiseoničnoj bombi-JSE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4752975" y="1744663"/>
            <a:ext cx="4251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Pareto-grafik određivanja fluora sagorevanjem uglja u kiseoničnoj bombi-JSE</a:t>
            </a:r>
            <a:endParaRPr lang="en-US" sz="1800">
              <a:latin typeface="Comic Sans MS" pitchFamily="66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100" y="1144588"/>
            <a:ext cx="4559300" cy="3046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9575" y="3451225"/>
            <a:ext cx="4772025" cy="317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304800" y="4876800"/>
            <a:ext cx="3810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Grafik glavnih efekata određivanja fluora sagorevanjem uglja u kiseoničnoj bombi-JSE</a:t>
            </a:r>
            <a:endParaRPr lang="en-US" sz="1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457200" y="228600"/>
            <a:ext cx="830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fluora metodom sagorevanj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a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u kiseoničnoj bombi-JSE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28713"/>
            <a:ext cx="6858000" cy="4600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9" name="Rectangle 1"/>
          <p:cNvSpPr>
            <a:spLocks noChangeArrowheads="1"/>
          </p:cNvSpPr>
          <p:nvPr/>
        </p:nvSpPr>
        <p:spPr bwMode="auto">
          <a:xfrm>
            <a:off x="1854200" y="5830888"/>
            <a:ext cx="5689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Dijagram interakcije parametara određivanja fluora sagorevanjem uglja u kiseoničnoj bombi-JSE</a:t>
            </a:r>
            <a:endParaRPr lang="en-US" sz="1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754063"/>
            <a:ext cx="3505200" cy="2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63963"/>
            <a:ext cx="3624263" cy="271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457200" y="228600"/>
            <a:ext cx="830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fluora metodom sagorevanj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a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u kiseoničnoj bombi-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IC</a:t>
            </a:r>
          </a:p>
        </p:txBody>
      </p:sp>
      <p:sp>
        <p:nvSpPr>
          <p:cNvPr id="27654" name="TextBox 2"/>
          <p:cNvSpPr txBox="1">
            <a:spLocks noChangeArrowheads="1"/>
          </p:cNvSpPr>
          <p:nvPr/>
        </p:nvSpPr>
        <p:spPr bwMode="auto">
          <a:xfrm>
            <a:off x="1143000" y="3806825"/>
            <a:ext cx="21336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400">
                <a:latin typeface="Comic Sans MS" pitchFamily="66" charset="0"/>
              </a:rPr>
              <a:t>1 - fluorid-jon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7175" y="792163"/>
          <a:ext cx="3273425" cy="5761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28"/>
                <a:gridCol w="1447858"/>
                <a:gridCol w="1059907"/>
                <a:gridCol w="79832"/>
              </a:tblGrid>
              <a:tr h="274335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 dirty="0">
                          <a:effectLst/>
                        </a:rPr>
                        <a:t>Eksp.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γ(F), mg/kg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JSE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 smtClean="0">
                          <a:effectLst/>
                        </a:rPr>
                        <a:t>IC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123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84,3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2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94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123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58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111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4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102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82,1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5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34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81,6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6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40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89,7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7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50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85,8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8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75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136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9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86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119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10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59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146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11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105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163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12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69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153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103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94,0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14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78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110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15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37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139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16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109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125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17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81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114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18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83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107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3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kern="1200">
                          <a:effectLst/>
                        </a:rPr>
                        <a:t>19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</a:rPr>
                        <a:t>121</a:t>
                      </a:r>
                      <a:endParaRPr lang="en-US" sz="1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</a:rPr>
                        <a:t>114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4431" marR="5443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219200" y="228600"/>
            <a:ext cx="6629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hlora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443071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55988"/>
            <a:ext cx="4619625" cy="3055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4752975" y="1744663"/>
            <a:ext cx="4251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Pareto-grafik određivanja </a:t>
            </a:r>
            <a:r>
              <a:rPr lang="en-US" sz="1800">
                <a:latin typeface="Comic Sans MS" pitchFamily="66" charset="0"/>
              </a:rPr>
              <a:t>h</a:t>
            </a:r>
            <a:r>
              <a:rPr lang="sr-Latn-CS" sz="1800">
                <a:latin typeface="Comic Sans MS" pitchFamily="66" charset="0"/>
              </a:rPr>
              <a:t>lora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304800" y="4876800"/>
            <a:ext cx="3810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Grafik glavnih efekata određivanja </a:t>
            </a:r>
            <a:r>
              <a:rPr lang="en-US" sz="1800">
                <a:latin typeface="Comic Sans MS" pitchFamily="66" charset="0"/>
              </a:rPr>
              <a:t>h</a:t>
            </a:r>
            <a:r>
              <a:rPr lang="sr-Latn-CS" sz="1800">
                <a:latin typeface="Comic Sans MS" pitchFamily="66" charset="0"/>
              </a:rPr>
              <a:t>lora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219200" y="228600"/>
            <a:ext cx="6629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hlora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5525" y="1066800"/>
            <a:ext cx="7151688" cy="476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1854200" y="5830888"/>
            <a:ext cx="5689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Dijagram interakcije parametara određivanja </a:t>
            </a:r>
            <a:r>
              <a:rPr lang="en-US" sz="1800">
                <a:latin typeface="Comic Sans MS" pitchFamily="66" charset="0"/>
              </a:rPr>
              <a:t>h</a:t>
            </a:r>
            <a:r>
              <a:rPr lang="sr-Latn-CS" sz="1800">
                <a:latin typeface="Comic Sans MS" pitchFamily="66" charset="0"/>
              </a:rPr>
              <a:t>lora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341313"/>
            <a:ext cx="7772400" cy="735012"/>
          </a:xfrm>
        </p:spPr>
        <p:txBody>
          <a:bodyPr/>
          <a:lstStyle/>
          <a:p>
            <a:r>
              <a:rPr lang="sr-Latn-RS" sz="3200" b="1" smtClean="0">
                <a:latin typeface="Comic Sans MS" pitchFamily="66" charset="0"/>
              </a:rPr>
              <a:t>Sadržaj izlaganja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371600"/>
            <a:ext cx="8610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algn="l" rtl="0" eaLnBrk="0" fontAlgn="base" hangingPunct="0"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28600" algn="l" rtl="0" eaLnBrk="0" fontAlgn="base" hangingPunct="0">
              <a:spcBef>
                <a:spcPts val="375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B2C1DB"/>
              </a:buClr>
              <a:buSzPct val="8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9BBB59"/>
              </a:buClr>
              <a:buSzPct val="80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9BBB59"/>
              </a:buClr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latin typeface="Comic Sans MS" pitchFamily="66" charset="0"/>
              </a:rPr>
              <a:t>	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UVOD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Objekt i c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ilj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istra</a:t>
            </a:r>
            <a:r>
              <a:rPr lang="sr-Latn-BA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živanja 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TEORIJSKI DEO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 </a:t>
            </a:r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uglju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Zna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čaj analize sadržaja halogenih elemenata u uglju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sr-Latn-C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EKSPERIMENTALNI DEO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 </a:t>
            </a:r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Razvoj metode za određivanje halogenih elemenata u uglju, sagorevanjem u atmosferi kiseonika primenom frakcionisanog faktorijskog dizajna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RS" sz="1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endParaRPr lang="sr-Latn-R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RS" sz="1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II Optimizacija metode za određivanje halogenih elemenata u uglju primenom metodologije odgovora površine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II</a:t>
            </a:r>
            <a:r>
              <a:rPr lang="sr-Latn-R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naliza sadržaja halogenih elemenata u uzorcima uglja iz Kolubarskog basena i Kostolačkog basena</a:t>
            </a: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	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	</a:t>
            </a:r>
            <a:r>
              <a:rPr lang="sr-Latn-CS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ZAKLJUČAK</a:t>
            </a:r>
            <a:r>
              <a:rPr lang="sr-Latn-CS" sz="1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219200" y="228600"/>
            <a:ext cx="662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ukupnih halogena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428750"/>
            <a:ext cx="8686800" cy="45545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>
                <a:latin typeface="Comic Sans MS" pitchFamily="66" charset="0"/>
              </a:rPr>
              <a:t>Rezultati dobijeni primenom frakcionisanog faktorijskog dizajna</a:t>
            </a:r>
            <a:r>
              <a:rPr lang="en-US" sz="2000" dirty="0">
                <a:latin typeface="Comic Sans MS" pitchFamily="66" charset="0"/>
              </a:rPr>
              <a:t>:</a:t>
            </a:r>
          </a:p>
          <a:p>
            <a:pPr>
              <a:defRPr/>
            </a:pPr>
            <a:endParaRPr lang="en-US" sz="20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sr-Latn-CS" sz="2000" dirty="0">
                <a:latin typeface="Comic Sans MS" pitchFamily="66" charset="0"/>
              </a:rPr>
              <a:t>ukazali su da prisustvo katalizatora i povećanje pH vrednosti apsorpcionog rastvora, na negativan način utiču na ekstrakciju halogenih elemenata iz uglja sagorevanjem u kiseoničnoj bombi. </a:t>
            </a:r>
            <a:endParaRPr lang="en-US" sz="2000" dirty="0">
              <a:latin typeface="Comic Sans MS" pitchFamily="66" charset="0"/>
            </a:endParaRP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Latn-CS" sz="2000" dirty="0">
                <a:latin typeface="Comic Sans MS" pitchFamily="66" charset="0"/>
              </a:rPr>
              <a:t>uočeno je da kada je ispitivana vrednost ostalih parametara postavljena na srednji nivo, koncentracija hlorid-jona u ispitivanom rastvoru je i najviša.</a:t>
            </a:r>
            <a:endParaRPr lang="en-US" sz="2000" dirty="0">
              <a:latin typeface="Comic Sans MS" pitchFamily="66" charset="0"/>
            </a:endParaRP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Latn-CS" sz="2000" dirty="0">
                <a:latin typeface="Comic Sans MS" pitchFamily="66" charset="0"/>
              </a:rPr>
              <a:t>izdvajanje fluora iz uglja pri sagorevanju u kiseoničnoj bombi raste sa povećanjem pritiska kiseonika i sa povećanjem količine dodatog pomoćnog goriva. </a:t>
            </a:r>
            <a:endParaRPr lang="en-US" sz="2000" dirty="0">
              <a:latin typeface="Comic Sans MS" pitchFamily="66" charset="0"/>
            </a:endParaRP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Latn-CS" sz="2000" dirty="0">
                <a:latin typeface="Comic Sans MS" pitchFamily="66" charset="0"/>
              </a:rPr>
              <a:t>kako bi se utvrdili optimalni uslovi koji bi omogućili istovremeno određivanje fluora i hlora, analizirani su ukupni halogeni u uglju.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762000" y="228600"/>
            <a:ext cx="754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ukupnih halogena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81088"/>
            <a:ext cx="4479925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695825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752975" y="1744663"/>
            <a:ext cx="4251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Pareto-grafik određivanja </a:t>
            </a:r>
            <a:r>
              <a:rPr lang="en-US" sz="1800">
                <a:latin typeface="Comic Sans MS" pitchFamily="66" charset="0"/>
              </a:rPr>
              <a:t>ukupnih halogena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04800" y="4876800"/>
            <a:ext cx="3810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Grafik glavnih efekata određivanja </a:t>
            </a:r>
            <a:r>
              <a:rPr lang="en-US" sz="1800">
                <a:latin typeface="Comic Sans MS" pitchFamily="66" charset="0"/>
              </a:rPr>
              <a:t>ukupnih halogena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762000" y="228600"/>
            <a:ext cx="754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ukupnih halogena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84263"/>
            <a:ext cx="7162800" cy="479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1600200" y="5983288"/>
            <a:ext cx="614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Dijagram interakcije parametara određivanja </a:t>
            </a:r>
            <a:r>
              <a:rPr lang="en-US" sz="1800">
                <a:latin typeface="Comic Sans MS" pitchFamily="66" charset="0"/>
              </a:rPr>
              <a:t>ukupnih halogena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1223963"/>
          <a:ext cx="8763000" cy="422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224"/>
                <a:gridCol w="3630776"/>
                <a:gridCol w="2921000"/>
              </a:tblGrid>
              <a:tr h="370924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Faktor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Uticaj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Izabrana vrednost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370924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Pritisak kiseonika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Povećava izdvajanje halogena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Comic Sans MS" pitchFamily="66" charset="0"/>
                        </a:rPr>
                        <a:t>Dodatno ispitivanje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370924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Katalizator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Smanjuje izdvajanje halogena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Comic Sans MS" pitchFamily="66" charset="0"/>
                        </a:rPr>
                        <a:t>X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1188987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Apsorpcioni rastvor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Koncentracija halogenid-jona u</a:t>
                      </a:r>
                      <a:r>
                        <a:rPr lang="sr-Latn-RS" sz="1800" baseline="0" dirty="0" smtClean="0">
                          <a:latin typeface="Comic Sans MS" pitchFamily="66" charset="0"/>
                        </a:rPr>
                        <a:t> apsorpcionom rastvoru se smanjuje sa povećanjem pH vrednosti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sr-Latn-RS" sz="1800" dirty="0" smtClean="0"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sr-Latn-RS" sz="1800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sr-Latn-RS" sz="1800" baseline="-25000" dirty="0" smtClean="0">
                          <a:latin typeface="Comic Sans MS" pitchFamily="66" charset="0"/>
                        </a:rPr>
                        <a:t>2</a:t>
                      </a:r>
                      <a:r>
                        <a:rPr lang="sr-Latn-RS" sz="1800" baseline="0" dirty="0" smtClean="0">
                          <a:latin typeface="Comic Sans MS" pitchFamily="66" charset="0"/>
                        </a:rPr>
                        <a:t>O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914606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Vodonik-peroksid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Povećanjem sadržaja iznad 0,5 % smanjuje se koncentracija halogenid-jona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endParaRPr lang="sr-Latn-RS" sz="1800" i="1" dirty="0" smtClean="0"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sr-Latn-RS" sz="1800" i="1" dirty="0" smtClean="0">
                          <a:latin typeface="Comic Sans MS" pitchFamily="66" charset="0"/>
                        </a:rPr>
                        <a:t>w</a:t>
                      </a:r>
                      <a:r>
                        <a:rPr lang="sr-Latn-RS" sz="1800" dirty="0" smtClean="0">
                          <a:latin typeface="Comic Sans MS" pitchFamily="66" charset="0"/>
                        </a:rPr>
                        <a:t> =0,5 %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640224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Vreme hlađenja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Hlađene</a:t>
                      </a:r>
                      <a:r>
                        <a:rPr lang="sr-Latn-RS" sz="1800" baseline="0" dirty="0" smtClean="0">
                          <a:latin typeface="Comic Sans MS" pitchFamily="66" charset="0"/>
                        </a:rPr>
                        <a:t> duže od 15 min nema uticaja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1800" dirty="0" smtClean="0">
                          <a:latin typeface="Comic Sans MS" pitchFamily="66" charset="0"/>
                        </a:rPr>
                        <a:t>t</a:t>
                      </a:r>
                      <a:r>
                        <a:rPr lang="sr-Latn-RS" sz="1800" baseline="-25000" dirty="0" smtClean="0">
                          <a:latin typeface="Comic Sans MS" pitchFamily="66" charset="0"/>
                        </a:rPr>
                        <a:t>hlađenja </a:t>
                      </a:r>
                      <a:r>
                        <a:rPr lang="sr-Latn-RS" sz="1800" baseline="0" dirty="0" smtClean="0">
                          <a:latin typeface="Comic Sans MS" pitchFamily="66" charset="0"/>
                        </a:rPr>
                        <a:t>= 15 min</a:t>
                      </a:r>
                      <a:endParaRPr lang="en-US" sz="1800" baseline="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  <a:tr h="370924"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Pomoćno gorivo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sr-Latn-RS" sz="1800" dirty="0" smtClean="0">
                          <a:latin typeface="Comic Sans MS" pitchFamily="66" charset="0"/>
                        </a:rPr>
                        <a:t>Povećava izdvajanje halogena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 smtClean="0">
                          <a:latin typeface="Comic Sans MS" pitchFamily="66" charset="0"/>
                        </a:rPr>
                        <a:t>Dodatno ispitivanje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marT="45730" marB="4573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2000" y="228600"/>
            <a:ext cx="75438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b="1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Optimizacija i validacija analitičke metodologije za određivanje halogena u uglju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34853" name="Rectangle 3"/>
          <p:cNvSpPr>
            <a:spLocks noChangeArrowheads="1"/>
          </p:cNvSpPr>
          <p:nvPr/>
        </p:nvSpPr>
        <p:spPr bwMode="auto">
          <a:xfrm>
            <a:off x="228600" y="5878513"/>
            <a:ext cx="6934200" cy="36988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/>
            <a:r>
              <a:rPr lang="sr-Latn-CS" sz="1800">
                <a:solidFill>
                  <a:schemeClr val="tx2"/>
                </a:solidFill>
                <a:latin typeface="Comic Sans MS" pitchFamily="66" charset="0"/>
              </a:rPr>
              <a:t>Ispitivana metoda nije pogodna za određivanje broma u uglju.</a:t>
            </a:r>
            <a:endParaRPr lang="en-US" sz="1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28700"/>
            <a:ext cx="46799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0" y="228600"/>
            <a:ext cx="75438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Optimizacija i validacija analitičke metodologije za određivanje halogena u uglju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3900" y="3508375"/>
            <a:ext cx="4457700" cy="317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5" name="Rectangle 1"/>
          <p:cNvSpPr>
            <a:spLocks noChangeArrowheads="1"/>
          </p:cNvSpPr>
          <p:nvPr/>
        </p:nvSpPr>
        <p:spPr bwMode="auto">
          <a:xfrm>
            <a:off x="4572000" y="1524000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600">
                <a:latin typeface="Comic Sans MS" pitchFamily="66" charset="0"/>
              </a:rPr>
              <a:t>Promena temperature u kalorimetru sa vremenom za početni pritisak kiseonika u bombi:  A) 1,5 MPa (eksperiment 2),</a:t>
            </a:r>
          </a:p>
          <a:p>
            <a:pPr algn="ctr"/>
            <a:r>
              <a:rPr lang="sr-Latn-CS" sz="1600">
                <a:latin typeface="Comic Sans MS" pitchFamily="66" charset="0"/>
              </a:rPr>
              <a:t>	B) 2,5 MPa (eksperiment 11)</a:t>
            </a:r>
            <a:endParaRPr lang="en-US" sz="1600">
              <a:latin typeface="Comic Sans MS" pitchFamily="66" charset="0"/>
            </a:endParaRPr>
          </a:p>
        </p:txBody>
      </p:sp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228600" y="4435475"/>
            <a:ext cx="4572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600">
                <a:latin typeface="Comic Sans MS" pitchFamily="66" charset="0"/>
              </a:rPr>
              <a:t>Promena temperature u kalorimetru sa vremenom za početni pritisak kiseonika u bombi: A) 1,5 MPa (eksperiment 13),</a:t>
            </a:r>
          </a:p>
          <a:p>
            <a:pPr algn="ctr"/>
            <a:r>
              <a:rPr lang="sr-Latn-CS" sz="1600">
                <a:latin typeface="Comic Sans MS" pitchFamily="66" charset="0"/>
              </a:rPr>
              <a:t>          B) 2,5 MPa (eksperiment 4),</a:t>
            </a:r>
          </a:p>
          <a:p>
            <a:pPr algn="ctr"/>
            <a:r>
              <a:rPr lang="sr-Latn-CS" sz="1600">
                <a:latin typeface="Comic Sans MS" pitchFamily="66" charset="0"/>
              </a:rPr>
              <a:t>i uz dodatak pomoćnog goriva</a:t>
            </a:r>
            <a:endParaRPr lang="en-US" sz="1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3238" y="4343400"/>
            <a:ext cx="4640262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228600"/>
            <a:ext cx="75438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dirty="0">
                <a:solidFill>
                  <a:schemeClr val="accent1">
                    <a:lumMod val="75000"/>
                  </a:schemeClr>
                </a:solidFill>
                <a:latin typeface="Lucida Calligraphy" pitchFamily="66" charset="0"/>
              </a:rPr>
              <a:t>Optimizacija i validacija analitičke metodologije za određivanje halogena u uglju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Lucida Calligraphy" pitchFamily="66" charset="0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304800" y="1143000"/>
            <a:ext cx="838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dirty="0"/>
              <a:t>Metodologija </a:t>
            </a:r>
            <a:r>
              <a:rPr lang="sr-Latn-CS" dirty="0" smtClean="0"/>
              <a:t>odgovora </a:t>
            </a:r>
            <a:r>
              <a:rPr lang="sr-Latn-CS" dirty="0"/>
              <a:t>površine </a:t>
            </a:r>
          </a:p>
          <a:p>
            <a:r>
              <a:rPr lang="sr-Latn-CS" dirty="0"/>
              <a:t>(</a:t>
            </a:r>
            <a:r>
              <a:rPr lang="sr-Latn-CS" i="1" dirty="0"/>
              <a:t>engl</a:t>
            </a:r>
            <a:r>
              <a:rPr lang="sr-Latn-CS" dirty="0"/>
              <a:t>.-Response Surface Methodology, RSM)</a:t>
            </a:r>
            <a:endParaRPr lang="en-US" dirty="0"/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6870" name="Object 4"/>
          <p:cNvGraphicFramePr>
            <a:graphicFrameLocks noChangeAspect="1"/>
          </p:cNvGraphicFramePr>
          <p:nvPr/>
        </p:nvGraphicFramePr>
        <p:xfrm>
          <a:off x="1466850" y="2057400"/>
          <a:ext cx="5924550" cy="914400"/>
        </p:xfrm>
        <a:graphic>
          <a:graphicData uri="http://schemas.openxmlformats.org/presentationml/2006/ole">
            <p:oleObj spid="_x0000_s36873" name="Equation" r:id="rId4" imgW="2959100" imgH="457200" progId="Equation.3">
              <p:embed/>
            </p:oleObj>
          </a:graphicData>
        </a:graphic>
      </p:graphicFrame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317500" y="2971800"/>
            <a:ext cx="60833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sz="1600" i="1" dirty="0">
                <a:latin typeface="Comic Sans MS" pitchFamily="66" charset="0"/>
              </a:rPr>
              <a:t>ß</a:t>
            </a:r>
            <a:r>
              <a:rPr lang="sr-Latn-CS" sz="1600" i="1" baseline="-25000" dirty="0">
                <a:latin typeface="Comic Sans MS" pitchFamily="66" charset="0"/>
              </a:rPr>
              <a:t>0</a:t>
            </a:r>
            <a:r>
              <a:rPr lang="sr-Latn-CS" sz="1600" dirty="0">
                <a:latin typeface="Comic Sans MS" pitchFamily="66" charset="0"/>
              </a:rPr>
              <a:t> - konstanta;</a:t>
            </a:r>
          </a:p>
          <a:p>
            <a:r>
              <a:rPr lang="sr-Latn-CS" sz="1600" i="1" dirty="0">
                <a:latin typeface="Comic Sans MS" pitchFamily="66" charset="0"/>
              </a:rPr>
              <a:t>ß</a:t>
            </a:r>
            <a:r>
              <a:rPr lang="sr-Latn-CS" sz="1600" i="1" baseline="-25000" dirty="0">
                <a:latin typeface="Comic Sans MS" pitchFamily="66" charset="0"/>
              </a:rPr>
              <a:t>i</a:t>
            </a:r>
            <a:r>
              <a:rPr lang="sr-Latn-CS" sz="1600" baseline="-25000" dirty="0">
                <a:latin typeface="Comic Sans MS" pitchFamily="66" charset="0"/>
              </a:rPr>
              <a:t> </a:t>
            </a:r>
            <a:r>
              <a:rPr lang="sr-Latn-CS" sz="1600" dirty="0">
                <a:latin typeface="Comic Sans MS" pitchFamily="66" charset="0"/>
              </a:rPr>
              <a:t>- linearni koeficijent;</a:t>
            </a:r>
          </a:p>
          <a:p>
            <a:r>
              <a:rPr lang="sr-Latn-CS" sz="1600" i="1" dirty="0">
                <a:latin typeface="Comic Sans MS" pitchFamily="66" charset="0"/>
              </a:rPr>
              <a:t>ß</a:t>
            </a:r>
            <a:r>
              <a:rPr lang="sr-Latn-CS" sz="1600" i="1" baseline="-25000" dirty="0">
                <a:latin typeface="Comic Sans MS" pitchFamily="66" charset="0"/>
              </a:rPr>
              <a:t>ij</a:t>
            </a:r>
            <a:r>
              <a:rPr lang="sr-Latn-CS" sz="1600" dirty="0">
                <a:latin typeface="Comic Sans MS" pitchFamily="66" charset="0"/>
              </a:rPr>
              <a:t> - koeficijent interakcija;</a:t>
            </a:r>
          </a:p>
          <a:p>
            <a:r>
              <a:rPr lang="sr-Latn-CS" sz="1600" i="1" dirty="0">
                <a:latin typeface="Comic Sans MS" pitchFamily="66" charset="0"/>
              </a:rPr>
              <a:t>ß</a:t>
            </a:r>
            <a:r>
              <a:rPr lang="sr-Latn-CS" sz="1600" i="1" baseline="-25000" dirty="0">
                <a:latin typeface="Comic Sans MS" pitchFamily="66" charset="0"/>
              </a:rPr>
              <a:t>ii </a:t>
            </a:r>
            <a:r>
              <a:rPr lang="sr-Latn-CS" sz="1600" baseline="-25000" dirty="0">
                <a:latin typeface="Comic Sans MS" pitchFamily="66" charset="0"/>
              </a:rPr>
              <a:t> </a:t>
            </a:r>
            <a:r>
              <a:rPr lang="sr-Latn-CS" sz="1600" dirty="0">
                <a:latin typeface="Comic Sans MS" pitchFamily="66" charset="0"/>
              </a:rPr>
              <a:t>- koeficijenti kvadratnog parametra. </a:t>
            </a:r>
          </a:p>
          <a:p>
            <a:r>
              <a:rPr lang="sr-Latn-CS" sz="1600" i="1" dirty="0">
                <a:latin typeface="Comic Sans MS" pitchFamily="66" charset="0"/>
              </a:rPr>
              <a:t>ε -</a:t>
            </a:r>
            <a:r>
              <a:rPr lang="sr-Latn-CS" sz="1600" dirty="0">
                <a:latin typeface="Comic Sans MS" pitchFamily="66" charset="0"/>
              </a:rPr>
              <a:t> rezidual koji se pripisuje eksperimentalnim rezultatima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152400" y="4648200"/>
            <a:ext cx="4267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/>
              <a:t>Centralni kompozitni dizajn</a:t>
            </a:r>
          </a:p>
          <a:p>
            <a:r>
              <a:rPr lang="sr-Latn-CS"/>
              <a:t>(</a:t>
            </a:r>
            <a:r>
              <a:rPr lang="sr-Latn-CS" i="1"/>
              <a:t>engl</a:t>
            </a:r>
            <a:r>
              <a:rPr lang="sr-Latn-CS"/>
              <a:t>.- Central composite design, CCD)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457200" y="30480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Optimizacija određivanja fluora i hlora u uglju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376363"/>
            <a:ext cx="6153150" cy="4105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2133600" y="57150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Procenat izdvojenog fluora u zavisnosti od pritiska kiseonika i pomoćnog goriva</a:t>
            </a:r>
            <a:endParaRPr lang="en-US" sz="1800">
              <a:latin typeface="Comic Sans MS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940300" y="1905000"/>
            <a:ext cx="622300" cy="766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562600" y="1524000"/>
            <a:ext cx="22098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p</a:t>
            </a:r>
            <a:r>
              <a:rPr lang="sr-Latn-RS" sz="2000" b="1" dirty="0">
                <a:solidFill>
                  <a:schemeClr val="bg1"/>
                </a:solidFill>
              </a:rPr>
              <a:t>(O</a:t>
            </a:r>
            <a:r>
              <a:rPr lang="sr-Latn-RS" sz="2000" b="1" baseline="-25000" dirty="0">
                <a:solidFill>
                  <a:schemeClr val="bg1"/>
                </a:solidFill>
              </a:rPr>
              <a:t>2</a:t>
            </a:r>
            <a:r>
              <a:rPr lang="sr-Latn-RS" sz="2000" b="1" dirty="0">
                <a:solidFill>
                  <a:schemeClr val="bg1"/>
                </a:solidFill>
              </a:rPr>
              <a:t>) = 2,5 Mpa</a:t>
            </a:r>
          </a:p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V</a:t>
            </a:r>
            <a:r>
              <a:rPr lang="sr-Latn-RS" sz="2000" b="1" dirty="0">
                <a:solidFill>
                  <a:schemeClr val="bg1"/>
                </a:solidFill>
              </a:rPr>
              <a:t>(p.g.) = 150 </a:t>
            </a:r>
            <a:r>
              <a:rPr lang="sr-Latn-RS" sz="2000" b="1" dirty="0">
                <a:solidFill>
                  <a:schemeClr val="bg1"/>
                </a:solidFill>
                <a:cs typeface="Adobe Arabic"/>
              </a:rPr>
              <a:t>µL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457200" y="30480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Optimizacija određivanja fluora i hlora u uglju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5900" y="1366838"/>
            <a:ext cx="6172200" cy="412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2133600" y="57150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Procenat izdvojenog hlora u zavisnosti od pritiska kiseonika i pomoćnog goriva</a:t>
            </a:r>
            <a:endParaRPr lang="en-US" sz="1800">
              <a:latin typeface="Comic Sans MS" pitchFamily="66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473450" y="2205038"/>
            <a:ext cx="1892300" cy="908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2133600" y="1511300"/>
            <a:ext cx="22098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p</a:t>
            </a:r>
            <a:r>
              <a:rPr lang="sr-Latn-RS" sz="2000" b="1" dirty="0">
                <a:solidFill>
                  <a:schemeClr val="bg1"/>
                </a:solidFill>
              </a:rPr>
              <a:t>(O</a:t>
            </a:r>
            <a:r>
              <a:rPr lang="sr-Latn-RS" sz="2000" b="1" baseline="-25000" dirty="0">
                <a:solidFill>
                  <a:schemeClr val="bg1"/>
                </a:solidFill>
              </a:rPr>
              <a:t>2</a:t>
            </a:r>
            <a:r>
              <a:rPr lang="sr-Latn-RS" sz="2000" b="1" dirty="0">
                <a:solidFill>
                  <a:schemeClr val="bg1"/>
                </a:solidFill>
              </a:rPr>
              <a:t>) = 3,0 Mpa</a:t>
            </a:r>
          </a:p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V</a:t>
            </a:r>
            <a:r>
              <a:rPr lang="sr-Latn-RS" sz="2000" b="1" dirty="0">
                <a:solidFill>
                  <a:schemeClr val="bg1"/>
                </a:solidFill>
              </a:rPr>
              <a:t>(p.g.) = 100 </a:t>
            </a:r>
            <a:r>
              <a:rPr lang="sr-Latn-RS" sz="2000" b="1" dirty="0">
                <a:solidFill>
                  <a:schemeClr val="bg1"/>
                </a:solidFill>
                <a:cs typeface="Adobe Arabic"/>
              </a:rPr>
              <a:t>µL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1371600"/>
          <a:ext cx="8001000" cy="219456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480770"/>
                <a:gridCol w="1430290"/>
                <a:gridCol w="1690843"/>
                <a:gridCol w="1399097"/>
              </a:tblGrid>
              <a:tr h="5484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Član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Koeficijent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Standardna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greška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koeficijenta</a:t>
                      </a:r>
                      <a:r>
                        <a:rPr lang="en-GB" sz="1200" b="1" dirty="0">
                          <a:effectLst/>
                        </a:rPr>
                        <a:t>, %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>
                          <a:effectLst/>
                        </a:rPr>
                        <a:t>p</a:t>
                      </a:r>
                      <a:r>
                        <a:rPr lang="en-GB" sz="1200" b="1" dirty="0">
                          <a:effectLst/>
                        </a:rPr>
                        <a:t>-</a:t>
                      </a:r>
                      <a:r>
                        <a:rPr lang="en-GB" sz="1200" b="1" dirty="0" err="1">
                          <a:effectLst/>
                        </a:rPr>
                        <a:t>vrednost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Konstanta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76,195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3,119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0,000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7,553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3,066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0,043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11,138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3,066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0,008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*</a:t>
                      </a: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-5,966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4,519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0,228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Pomoćno gorivo*Pomoćno gorivo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3,661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4,519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0,445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Pritisak kiseonika*Pomoćno gorivo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-5,372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3,755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0,196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9980" name="Rectangle 1"/>
          <p:cNvSpPr>
            <a:spLocks noChangeArrowheads="1"/>
          </p:cNvSpPr>
          <p:nvPr/>
        </p:nvSpPr>
        <p:spPr bwMode="auto">
          <a:xfrm>
            <a:off x="228600" y="214313"/>
            <a:ext cx="8331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GB" sz="2000">
                <a:latin typeface="Comic Sans MS" pitchFamily="66" charset="0"/>
                <a:cs typeface="Times New Roman" pitchFamily="18" charset="0"/>
              </a:rPr>
              <a:t>Procenjeni regresioni koeficijenti za dizajn odgovora površine određivanja</a:t>
            </a:r>
            <a:r>
              <a:rPr lang="sr-Latn-RS" sz="2000">
                <a:latin typeface="Comic Sans MS" pitchFamily="66" charset="0"/>
                <a:cs typeface="Times New Roman" pitchFamily="18" charset="0"/>
              </a:rPr>
              <a:t>:</a:t>
            </a:r>
          </a:p>
        </p:txBody>
      </p:sp>
      <p:sp>
        <p:nvSpPr>
          <p:cNvPr id="39981" name="Rectangle 3"/>
          <p:cNvSpPr>
            <a:spLocks noChangeArrowheads="1"/>
          </p:cNvSpPr>
          <p:nvPr/>
        </p:nvSpPr>
        <p:spPr bwMode="auto">
          <a:xfrm>
            <a:off x="304800" y="914400"/>
            <a:ext cx="777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sr-Latn-RS" sz="2000">
                <a:latin typeface="Comic Sans MS" pitchFamily="66" charset="0"/>
                <a:cs typeface="Times New Roman" pitchFamily="18" charset="0"/>
              </a:rPr>
              <a:t>a)</a:t>
            </a:r>
            <a:r>
              <a:rPr lang="en-GB" sz="2000">
                <a:latin typeface="Comic Sans MS" pitchFamily="66" charset="0"/>
                <a:cs typeface="Times New Roman" pitchFamily="18" charset="0"/>
              </a:rPr>
              <a:t> fluora sagorevanjem u kiseoničnoj bombi/IC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39982" name="Rectangle 4"/>
          <p:cNvSpPr>
            <a:spLocks noChangeArrowheads="1"/>
          </p:cNvSpPr>
          <p:nvPr/>
        </p:nvSpPr>
        <p:spPr bwMode="auto">
          <a:xfrm>
            <a:off x="228600" y="3657600"/>
            <a:ext cx="777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sr-Latn-RS" sz="2000">
                <a:latin typeface="Comic Sans MS" pitchFamily="66" charset="0"/>
                <a:cs typeface="Times New Roman" pitchFamily="18" charset="0"/>
              </a:rPr>
              <a:t>b)</a:t>
            </a:r>
            <a:r>
              <a:rPr lang="en-GB" sz="2000"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Latn-RS" sz="2000">
                <a:latin typeface="Comic Sans MS" pitchFamily="66" charset="0"/>
                <a:cs typeface="Times New Roman" pitchFamily="18" charset="0"/>
              </a:rPr>
              <a:t>hlora</a:t>
            </a:r>
            <a:r>
              <a:rPr lang="en-GB" sz="2000">
                <a:latin typeface="Comic Sans MS" pitchFamily="66" charset="0"/>
                <a:cs typeface="Times New Roman" pitchFamily="18" charset="0"/>
              </a:rPr>
              <a:t> sagorevanjem u kiseoničnoj bombi/IC</a:t>
            </a:r>
            <a:endParaRPr lang="en-US" sz="2000"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4191000"/>
          <a:ext cx="8001001" cy="219456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611047"/>
                <a:gridCol w="1430290"/>
                <a:gridCol w="1690844"/>
                <a:gridCol w="1268820"/>
              </a:tblGrid>
              <a:tr h="5484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Član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Koeficijent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Standardna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greška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koeficijenta</a:t>
                      </a:r>
                      <a:r>
                        <a:rPr lang="en-GB" sz="1200" b="1" dirty="0">
                          <a:effectLst/>
                        </a:rPr>
                        <a:t>, %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>
                          <a:effectLst/>
                        </a:rPr>
                        <a:t>p</a:t>
                      </a:r>
                      <a:r>
                        <a:rPr lang="en-GB" sz="1200" b="1" dirty="0">
                          <a:effectLst/>
                        </a:rPr>
                        <a:t>-</a:t>
                      </a:r>
                      <a:r>
                        <a:rPr lang="en-GB" sz="1200" b="1" dirty="0" err="1">
                          <a:effectLst/>
                        </a:rPr>
                        <a:t>vrednost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Konstanta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94,260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1,508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0,000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4,482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1,483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0,019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1,154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1,483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0,462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* </a:t>
                      </a: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3,663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2,185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0,138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r>
                        <a:rPr lang="en-GB" sz="1200" b="1" dirty="0">
                          <a:effectLst/>
                        </a:rPr>
                        <a:t>*</a:t>
                      </a: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-6,113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2,185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0,027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Pritisak kiseonika*Pomoćno gorivo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-0,220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1,816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0,907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457200" y="30480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Optimizacija određivanja ukupnih halogena u uglju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6513513" cy="433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2133600" y="5715000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Procenat izdvojenih ukupnih halogena u zavisnosti od pritiska kiseonika i pomoćnog goriva</a:t>
            </a:r>
            <a:endParaRPr lang="en-US" sz="1800">
              <a:latin typeface="Comic Sans MS" pitchFamily="66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876800" y="1752600"/>
            <a:ext cx="622300" cy="766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5499100" y="1371600"/>
            <a:ext cx="22098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p</a:t>
            </a:r>
            <a:r>
              <a:rPr lang="sr-Latn-RS" sz="2000" b="1" dirty="0">
                <a:solidFill>
                  <a:schemeClr val="bg1"/>
                </a:solidFill>
              </a:rPr>
              <a:t>(O</a:t>
            </a:r>
            <a:r>
              <a:rPr lang="sr-Latn-RS" sz="2000" b="1" baseline="-25000" dirty="0">
                <a:solidFill>
                  <a:schemeClr val="bg1"/>
                </a:solidFill>
              </a:rPr>
              <a:t>2</a:t>
            </a:r>
            <a:r>
              <a:rPr lang="sr-Latn-RS" sz="2000" b="1" dirty="0">
                <a:solidFill>
                  <a:schemeClr val="bg1"/>
                </a:solidFill>
              </a:rPr>
              <a:t>) = 2,5 Mpa</a:t>
            </a:r>
          </a:p>
          <a:p>
            <a:pPr algn="ctr">
              <a:defRPr/>
            </a:pPr>
            <a:r>
              <a:rPr lang="sr-Latn-RS" sz="2000" b="1" i="1" dirty="0">
                <a:solidFill>
                  <a:schemeClr val="bg1"/>
                </a:solidFill>
              </a:rPr>
              <a:t>V</a:t>
            </a:r>
            <a:r>
              <a:rPr lang="sr-Latn-RS" sz="2000" b="1" dirty="0">
                <a:solidFill>
                  <a:schemeClr val="bg1"/>
                </a:solidFill>
              </a:rPr>
              <a:t>(p.g.) = 150 </a:t>
            </a:r>
            <a:r>
              <a:rPr lang="sr-Latn-RS" sz="2000" b="1" dirty="0">
                <a:solidFill>
                  <a:schemeClr val="bg1"/>
                </a:solidFill>
                <a:cs typeface="Adobe Arabic"/>
              </a:rPr>
              <a:t>µL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6705600" cy="2971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 2" pitchFamily="18" charset="2"/>
              <a:buNone/>
              <a:defRPr/>
            </a:pPr>
            <a:r>
              <a:rPr lang="sr-Latn-CS" sz="2400" dirty="0" smtClean="0">
                <a:solidFill>
                  <a:schemeClr val="accent1"/>
                </a:solidFill>
                <a:latin typeface="Comic Sans MS" pitchFamily="66" charset="0"/>
              </a:rPr>
              <a:t>Halogeni elementi u uglju: </a:t>
            </a: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 2" pitchFamily="18" charset="2"/>
              <a:buNone/>
              <a:defRPr/>
            </a:pP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defRPr/>
            </a:pPr>
            <a:r>
              <a:rPr lang="sr-Latn-CS" sz="2200" dirty="0" smtClean="0">
                <a:solidFill>
                  <a:schemeClr val="accent1"/>
                </a:solidFill>
                <a:latin typeface="Comic Sans MS" pitchFamily="66" charset="0"/>
              </a:rPr>
              <a:t>uticaj na životnu sredinu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defRPr/>
            </a:pP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uticaj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na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ljudsko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zdravlje</a:t>
            </a:r>
            <a:endParaRPr lang="sr-Latn-RS" sz="22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 2" pitchFamily="18" charset="2"/>
              <a:buNone/>
              <a:defRPr/>
            </a:pP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defRPr/>
            </a:pPr>
            <a:r>
              <a:rPr lang="sr-Latn-RS" sz="2200" dirty="0" smtClean="0">
                <a:solidFill>
                  <a:schemeClr val="accent1"/>
                </a:solidFill>
                <a:latin typeface="Comic Sans MS" pitchFamily="66" charset="0"/>
              </a:rPr>
              <a:t>u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ticaj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na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tehni</a:t>
            </a:r>
            <a:r>
              <a:rPr lang="sr-Latn-RS" sz="2200" dirty="0" smtClean="0">
                <a:solidFill>
                  <a:schemeClr val="accent1"/>
                </a:solidFill>
                <a:latin typeface="Comic Sans MS" pitchFamily="66" charset="0"/>
              </a:rPr>
              <a:t>č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ke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karakteristike</a:t>
            </a:r>
            <a:r>
              <a:rPr lang="en-US" sz="2200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latin typeface="Comic Sans MS" pitchFamily="66" charset="0"/>
              </a:rPr>
              <a:t>sistema</a:t>
            </a:r>
            <a:endParaRPr lang="sr-Latn-RS" sz="22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 2" pitchFamily="18" charset="2"/>
              <a:buNone/>
              <a:defRPr/>
            </a:pPr>
            <a:r>
              <a:rPr lang="sr-Latn-RS" sz="2400" dirty="0" smtClean="0">
                <a:solidFill>
                  <a:schemeClr val="accent1"/>
                </a:solidFill>
                <a:latin typeface="Comic Sans MS" pitchFamily="66" charset="0"/>
              </a:rPr>
              <a:t>    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(</a:t>
            </a:r>
            <a:r>
              <a:rPr lang="sr-Latn-RS" sz="2400" dirty="0" smtClean="0">
                <a:solidFill>
                  <a:schemeClr val="accent1"/>
                </a:solidFill>
                <a:latin typeface="Comic Sans MS" pitchFamily="66" charset="0"/>
              </a:rPr>
              <a:t>korozija, odsumporavanje uglja)</a:t>
            </a:r>
            <a:endParaRPr lang="sr-Latn-CS" sz="2400" dirty="0" smtClean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sr-Latn-CS" sz="2800" smtClean="0">
                <a:latin typeface="Comic Sans MS" pitchFamily="66" charset="0"/>
              </a:rPr>
              <a:t>UVOD</a:t>
            </a:r>
            <a:br>
              <a:rPr lang="sr-Latn-CS" sz="2800" smtClean="0">
                <a:latin typeface="Comic Sans MS" pitchFamily="66" charset="0"/>
              </a:rPr>
            </a:br>
            <a:r>
              <a:rPr lang="en-US" sz="2800" smtClean="0">
                <a:latin typeface="Comic Sans MS" pitchFamily="66" charset="0"/>
              </a:rPr>
              <a:t>Objekt ispitivanja</a:t>
            </a:r>
            <a:r>
              <a:rPr lang="sr-Latn-CS" sz="2800" smtClean="0">
                <a:latin typeface="Comic Sans MS" pitchFamily="66" charset="0"/>
              </a:rPr>
              <a:t> </a:t>
            </a:r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0" y="4754563"/>
            <a:ext cx="29273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754563"/>
            <a:ext cx="27432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48200"/>
            <a:ext cx="297497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ChangeArrowheads="1"/>
          </p:cNvSpPr>
          <p:nvPr/>
        </p:nvSpPr>
        <p:spPr bwMode="auto">
          <a:xfrm>
            <a:off x="457200" y="304800"/>
            <a:ext cx="8153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Optimizacija određivanja ukupnih halogena u uglju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1981200"/>
          <a:ext cx="8686800" cy="219456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779121"/>
                <a:gridCol w="1552887"/>
                <a:gridCol w="1835773"/>
                <a:gridCol w="1519019"/>
              </a:tblGrid>
              <a:tr h="5484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Član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Koeficijent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Standardna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greška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koeficijenta</a:t>
                      </a:r>
                      <a:r>
                        <a:rPr lang="en-GB" sz="1200" b="1" dirty="0">
                          <a:effectLst/>
                        </a:rPr>
                        <a:t>, %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>
                          <a:effectLst/>
                        </a:rPr>
                        <a:t>p</a:t>
                      </a:r>
                      <a:r>
                        <a:rPr lang="en-GB" sz="1200" b="1" dirty="0">
                          <a:effectLst/>
                        </a:rPr>
                        <a:t>-</a:t>
                      </a:r>
                      <a:r>
                        <a:rPr lang="en-GB" sz="1200" b="1" dirty="0" err="1">
                          <a:effectLst/>
                        </a:rPr>
                        <a:t>vrednost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Konstanta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87,231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1,50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0,000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Pritisak kiseonika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1,433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1,494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0,369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9,433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1,494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*</a:t>
                      </a: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-14,859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2,202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0,000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Pomoćno gorivo*Pomoćno gorivo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1,341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2,202</a:t>
                      </a:r>
                      <a:endParaRPr lang="en-US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0,562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2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err="1">
                          <a:effectLst/>
                        </a:rPr>
                        <a:t>Pritisak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kiseonika</a:t>
                      </a:r>
                      <a:r>
                        <a:rPr lang="en-GB" sz="1200" b="1" dirty="0">
                          <a:effectLst/>
                        </a:rPr>
                        <a:t>*</a:t>
                      </a:r>
                      <a:r>
                        <a:rPr lang="en-GB" sz="1200" b="1" dirty="0" err="1">
                          <a:effectLst/>
                        </a:rPr>
                        <a:t>Pomoćno</a:t>
                      </a:r>
                      <a:r>
                        <a:rPr lang="en-GB" sz="1200" b="1" dirty="0">
                          <a:effectLst/>
                        </a:rPr>
                        <a:t> </a:t>
                      </a:r>
                      <a:r>
                        <a:rPr lang="en-GB" sz="1200" b="1" dirty="0" err="1">
                          <a:effectLst/>
                        </a:rPr>
                        <a:t>gorivo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-6,775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1,830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0,008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029" name="Rectangle 3"/>
          <p:cNvSpPr>
            <a:spLocks noChangeArrowheads="1"/>
          </p:cNvSpPr>
          <p:nvPr/>
        </p:nvSpPr>
        <p:spPr bwMode="auto">
          <a:xfrm>
            <a:off x="76200" y="1182688"/>
            <a:ext cx="8991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000">
                <a:latin typeface="Comic Sans MS" pitchFamily="66" charset="0"/>
              </a:rPr>
              <a:t>Procenjeni regresioni koeficijenti za dizajn odgovora površine određivanja ukupnih halogena u uglju sagorevanjem u kiseoničnoj bombi</a:t>
            </a:r>
            <a:r>
              <a:rPr lang="sr-Latn-RS" sz="2000">
                <a:latin typeface="Comic Sans MS" pitchFamily="66" charset="0"/>
              </a:rPr>
              <a:t>-</a:t>
            </a:r>
            <a:r>
              <a:rPr lang="en-GB" sz="2000">
                <a:latin typeface="Comic Sans MS" pitchFamily="66" charset="0"/>
              </a:rPr>
              <a:t>IC</a:t>
            </a:r>
            <a:endParaRPr lang="en-US" sz="2000">
              <a:latin typeface="Comic Sans MS" pitchFamily="66" charset="0"/>
            </a:endParaRPr>
          </a:p>
        </p:txBody>
      </p:sp>
      <p:pic>
        <p:nvPicPr>
          <p:cNvPr id="420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187825"/>
            <a:ext cx="169862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3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703388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32" name="TextBox 1"/>
          <p:cNvSpPr txBox="1">
            <a:spLocks noChangeArrowheads="1"/>
          </p:cNvSpPr>
          <p:nvPr/>
        </p:nvSpPr>
        <p:spPr bwMode="auto">
          <a:xfrm>
            <a:off x="4065588" y="4800600"/>
            <a:ext cx="50022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sr-Latn-RS" sz="1800">
                <a:latin typeface="Comic Sans MS" pitchFamily="66" charset="0"/>
              </a:rPr>
              <a:t>Experimental design optimization of determination of total halogens in coal by combustion-ion chromatography</a:t>
            </a:r>
            <a:endParaRPr lang="en-US" sz="1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b="1">
                <a:solidFill>
                  <a:schemeClr val="tx2"/>
                </a:solidFill>
                <a:latin typeface="Lucida Calligraphy" pitchFamily="66" charset="0"/>
              </a:rPr>
              <a:t>Validacija određivanja halogena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3700" y="2465388"/>
          <a:ext cx="4013200" cy="28803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654300"/>
                <a:gridCol w="1358900"/>
              </a:tblGrid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Parametar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Vrednost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Pritisak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kiseonika</a:t>
                      </a:r>
                      <a:r>
                        <a:rPr lang="en-GB" sz="1800" dirty="0">
                          <a:effectLst/>
                        </a:rPr>
                        <a:t> (</a:t>
                      </a:r>
                      <a:r>
                        <a:rPr lang="en-GB" sz="1800" dirty="0" err="1">
                          <a:effectLst/>
                        </a:rPr>
                        <a:t>MPa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2,5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</a:rPr>
                        <a:t>m(V</a:t>
                      </a:r>
                      <a:r>
                        <a:rPr lang="sr-Latn-CS" sz="1800" baseline="-25000" dirty="0">
                          <a:effectLst/>
                        </a:rPr>
                        <a:t>2</a:t>
                      </a:r>
                      <a:r>
                        <a:rPr lang="sr-Latn-CS" sz="1800" dirty="0">
                          <a:effectLst/>
                        </a:rPr>
                        <a:t>O</a:t>
                      </a:r>
                      <a:r>
                        <a:rPr lang="sr-Latn-CS" sz="1800" baseline="-25000" dirty="0">
                          <a:effectLst/>
                        </a:rPr>
                        <a:t>5</a:t>
                      </a:r>
                      <a:r>
                        <a:rPr lang="sr-Latn-CS" sz="1800" dirty="0">
                          <a:effectLst/>
                        </a:rPr>
                        <a:t>)/m(uglja)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Apsorpcioni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rastvor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</a:t>
                      </a:r>
                      <a:r>
                        <a:rPr lang="en-GB" sz="1800" baseline="-25000" dirty="0">
                          <a:effectLst/>
                        </a:rPr>
                        <a:t>2</a:t>
                      </a:r>
                      <a:r>
                        <a:rPr lang="en-GB" sz="1800" dirty="0">
                          <a:effectLst/>
                        </a:rPr>
                        <a:t>O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Vodonik-peroksid</a:t>
                      </a:r>
                      <a:r>
                        <a:rPr lang="en-GB" sz="1800" dirty="0">
                          <a:effectLst/>
                        </a:rPr>
                        <a:t> (%)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 0,5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Vreme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hlađenja</a:t>
                      </a:r>
                      <a:r>
                        <a:rPr lang="en-GB" sz="1800" dirty="0">
                          <a:effectLst/>
                        </a:rPr>
                        <a:t> (min)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15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  <a:tr h="411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Pomoćno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gorivo</a:t>
                      </a:r>
                      <a:r>
                        <a:rPr lang="en-GB" sz="1800" dirty="0">
                          <a:effectLst/>
                        </a:rPr>
                        <a:t> (µL)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150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 anchor="ctr"/>
                </a:tc>
              </a:tr>
            </a:tbl>
          </a:graphicData>
        </a:graphic>
      </p:graphicFrame>
      <p:sp>
        <p:nvSpPr>
          <p:cNvPr id="43029" name="Rectangle 1"/>
          <p:cNvSpPr>
            <a:spLocks noChangeArrowheads="1"/>
          </p:cNvSpPr>
          <p:nvPr/>
        </p:nvSpPr>
        <p:spPr bwMode="auto">
          <a:xfrm>
            <a:off x="304800" y="1501775"/>
            <a:ext cx="32004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GB" sz="2000">
                <a:latin typeface="Comic Sans MS" pitchFamily="66" charset="0"/>
                <a:cs typeface="Times New Roman" pitchFamily="18" charset="0"/>
              </a:rPr>
              <a:t>Vrednosti parametara predložene metode</a:t>
            </a:r>
            <a:endParaRPr lang="en-US"/>
          </a:p>
        </p:txBody>
      </p:sp>
      <p:sp>
        <p:nvSpPr>
          <p:cNvPr id="43030" name="Rectangle 4"/>
          <p:cNvSpPr>
            <a:spLocks noChangeArrowheads="1"/>
          </p:cNvSpPr>
          <p:nvPr/>
        </p:nvSpPr>
        <p:spPr bwMode="auto">
          <a:xfrm>
            <a:off x="4572000" y="1952625"/>
            <a:ext cx="4419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sr-Latn-CS" sz="2000">
                <a:latin typeface="Comic Sans MS" pitchFamily="66" charset="0"/>
              </a:rPr>
              <a:t>Interni referentni ugljevi označeni kao EPS1 i EPS2</a:t>
            </a:r>
          </a:p>
          <a:p>
            <a:pPr marL="342900" indent="-342900">
              <a:buFont typeface="Arial" charset="0"/>
              <a:buChar char="•"/>
            </a:pPr>
            <a:r>
              <a:rPr lang="sr-Latn-CS" sz="2000">
                <a:latin typeface="Comic Sans MS" pitchFamily="66" charset="0"/>
              </a:rPr>
              <a:t>sertifikovani referentni ugljevi BCR 460 i NIST 1632c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43031" name="Rectangle 5"/>
          <p:cNvSpPr>
            <a:spLocks noChangeArrowheads="1"/>
          </p:cNvSpPr>
          <p:nvPr/>
        </p:nvSpPr>
        <p:spPr bwMode="auto">
          <a:xfrm>
            <a:off x="4724400" y="3776663"/>
            <a:ext cx="41148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Tačnost: </a:t>
            </a:r>
            <a:r>
              <a:rPr lang="sr-Latn-CS" sz="2000" i="1">
                <a:solidFill>
                  <a:schemeClr val="accent1"/>
                </a:solidFill>
                <a:latin typeface="Comic Sans MS" pitchFamily="66" charset="0"/>
              </a:rPr>
              <a:t>E</a:t>
            </a:r>
            <a:r>
              <a:rPr lang="sr-Latn-CS" sz="2000" baseline="-25000">
                <a:solidFill>
                  <a:schemeClr val="accent1"/>
                </a:solidFill>
                <a:latin typeface="Comic Sans MS" pitchFamily="66" charset="0"/>
              </a:rPr>
              <a:t>r</a:t>
            </a:r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, %</a:t>
            </a:r>
          </a:p>
          <a:p>
            <a:endParaRPr lang="sr-Latn-CS" sz="200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Preciznost (reproduktivnost): S</a:t>
            </a:r>
            <a:r>
              <a:rPr lang="sr-Latn-CS" sz="2000" i="1">
                <a:solidFill>
                  <a:schemeClr val="accent1"/>
                </a:solidFill>
                <a:latin typeface="Comic Sans MS" pitchFamily="66" charset="0"/>
              </a:rPr>
              <a:t>D</a:t>
            </a:r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, mg/kg i </a:t>
            </a:r>
            <a:r>
              <a:rPr lang="sr-Latn-CS" sz="2000" i="1">
                <a:solidFill>
                  <a:schemeClr val="accent1"/>
                </a:solidFill>
                <a:latin typeface="Comic Sans MS" pitchFamily="66" charset="0"/>
              </a:rPr>
              <a:t>RSD</a:t>
            </a:r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, %</a:t>
            </a:r>
          </a:p>
          <a:p>
            <a:endParaRPr lang="sr-Latn-CS" sz="200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sr-Latn-CS" sz="2000">
                <a:solidFill>
                  <a:schemeClr val="accent1"/>
                </a:solidFill>
                <a:latin typeface="Comic Sans MS" pitchFamily="66" charset="0"/>
              </a:rPr>
              <a:t>R, % (recovery)</a:t>
            </a:r>
            <a:endParaRPr lang="en-US" sz="200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Validacija određivanja halogena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2667000"/>
          <a:ext cx="7924800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7854"/>
                <a:gridCol w="1237854"/>
                <a:gridCol w="1149096"/>
                <a:gridCol w="1255288"/>
                <a:gridCol w="1117396"/>
                <a:gridCol w="976336"/>
                <a:gridCol w="950976"/>
              </a:tblGrid>
              <a:tr h="41142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Uzorak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Latn-CS" sz="1800" b="1" i="1" dirty="0" smtClean="0">
                          <a:effectLst/>
                        </a:rPr>
                        <a:t>γ</a:t>
                      </a:r>
                      <a:r>
                        <a:rPr lang="sr-Latn-CS" sz="1800" b="1" dirty="0" smtClean="0">
                          <a:effectLst/>
                        </a:rPr>
                        <a:t>(F</a:t>
                      </a:r>
                      <a:r>
                        <a:rPr lang="sr-Latn-CS" sz="1800" b="1" baseline="30000" dirty="0" smtClean="0">
                          <a:effectLst/>
                        </a:rPr>
                        <a:t>-</a:t>
                      </a:r>
                      <a:r>
                        <a:rPr lang="sr-Latn-CS" sz="1800" b="1" dirty="0" smtClean="0">
                          <a:effectLst/>
                        </a:rPr>
                        <a:t> </a:t>
                      </a:r>
                      <a:r>
                        <a:rPr lang="sr-Latn-CS" sz="1800" b="1" dirty="0">
                          <a:effectLst/>
                        </a:rPr>
                        <a:t>), mg/kg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SD</a:t>
                      </a:r>
                      <a:r>
                        <a:rPr lang="sr-Latn-CS" sz="1800" b="1" dirty="0">
                          <a:effectLst/>
                        </a:rPr>
                        <a:t>, mg/kg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RSD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E</a:t>
                      </a:r>
                      <a:r>
                        <a:rPr lang="sr-Latn-CS" sz="1800" b="1" baseline="-25000" dirty="0">
                          <a:effectLst/>
                        </a:rPr>
                        <a:t>r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R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4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Referentna 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Izmerena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EPS1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167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163 ± 9,14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7,40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4,52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2,40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97,6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EPS2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150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143 ± 4,20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3,40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2,34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4,70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95,3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BCR460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225 ± 18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246 ± 14,5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11,7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4,75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9,33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109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NIST1632c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72,7 ± 6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71 ± 1,75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1,41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2,00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2,34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98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4093" name="Rectangle 2"/>
          <p:cNvSpPr>
            <a:spLocks noChangeArrowheads="1"/>
          </p:cNvSpPr>
          <p:nvPr/>
        </p:nvSpPr>
        <p:spPr bwMode="auto">
          <a:xfrm>
            <a:off x="381000" y="1397000"/>
            <a:ext cx="80772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sr-Latn-RS" sz="2000">
                <a:latin typeface="Comic Sans MS" pitchFamily="66" charset="0"/>
                <a:cs typeface="Times New Roman" pitchFamily="18" charset="0"/>
              </a:rPr>
              <a:t>Rezultati određivanja, standardna devijacija, relativna standardna devijacija, relativna greška i pojavljivost određivanja fluora sagorevanjem uglja u kiseoničnoj bombi</a:t>
            </a:r>
            <a:endParaRPr lang="sr-Latn-R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Validacija određivanja halogena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533400" y="1371600"/>
            <a:ext cx="807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RS" sz="2000">
                <a:latin typeface="Comic Sans MS" pitchFamily="66" charset="0"/>
                <a:cs typeface="Times New Roman" pitchFamily="18" charset="0"/>
              </a:rPr>
              <a:t>Rezultati određivanja, standardna devijacija, relativna standardna devijacija, relativna greška i pojavljivost određivanja fluora sagorevanjem uglja u kiseoničnoj bombi</a:t>
            </a:r>
            <a:endParaRPr lang="en-US" sz="200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819400"/>
          <a:ext cx="7772400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049"/>
                <a:gridCol w="1228039"/>
                <a:gridCol w="1228039"/>
                <a:gridCol w="1262238"/>
                <a:gridCol w="962223"/>
                <a:gridCol w="957560"/>
                <a:gridCol w="920252"/>
              </a:tblGrid>
              <a:tr h="41142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Uzorak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Latn-CS" sz="1800" b="1" i="1" dirty="0" smtClean="0">
                          <a:effectLst/>
                        </a:rPr>
                        <a:t>γ</a:t>
                      </a:r>
                      <a:r>
                        <a:rPr lang="sr-Latn-CS" sz="1800" b="1" dirty="0" smtClean="0">
                          <a:effectLst/>
                        </a:rPr>
                        <a:t>(Cl</a:t>
                      </a:r>
                      <a:r>
                        <a:rPr lang="sr-Latn-CS" sz="1800" b="1" baseline="30000" dirty="0" smtClean="0">
                          <a:effectLst/>
                        </a:rPr>
                        <a:t>-</a:t>
                      </a:r>
                      <a:r>
                        <a:rPr lang="sr-Latn-CS" sz="1800" b="1" dirty="0" smtClean="0">
                          <a:effectLst/>
                        </a:rPr>
                        <a:t> </a:t>
                      </a:r>
                      <a:r>
                        <a:rPr lang="sr-Latn-CS" sz="1800" b="1" dirty="0">
                          <a:effectLst/>
                        </a:rPr>
                        <a:t>), mg/kg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SD</a:t>
                      </a:r>
                      <a:r>
                        <a:rPr lang="sr-Latn-CS" sz="1800" b="1" dirty="0">
                          <a:effectLst/>
                        </a:rPr>
                        <a:t>, mg/kg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RSD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2415" algn="ctr"/>
                        </a:tabLst>
                      </a:pPr>
                      <a:r>
                        <a:rPr lang="sr-Latn-CS" sz="1800" b="1" i="1" dirty="0">
                          <a:effectLst/>
                        </a:rPr>
                        <a:t>E</a:t>
                      </a:r>
                      <a:r>
                        <a:rPr lang="sr-Latn-CS" sz="1800" b="1" baseline="-25000" dirty="0">
                          <a:effectLst/>
                        </a:rPr>
                        <a:t>r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i="1" dirty="0">
                          <a:effectLst/>
                        </a:rPr>
                        <a:t>R</a:t>
                      </a:r>
                      <a:r>
                        <a:rPr lang="sr-Latn-CS" sz="1800" b="1" dirty="0">
                          <a:effectLst/>
                        </a:rPr>
                        <a:t>, %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14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Referentna 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Izmerena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EPS1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145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139 ± 6,50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7,60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5,44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4,14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95,9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EPS2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66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68 ± 3,50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2,83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4,20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3,03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103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BCR460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59 ± 18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64 ± 4,20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3,40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5,23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8,50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108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14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NIST1632c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1139 ± 41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927 ± 12,12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9,76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1,05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>
                          <a:effectLst/>
                        </a:rPr>
                        <a:t>18,61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</a:rPr>
                        <a:t>81,4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1295400"/>
          <a:ext cx="8610600" cy="5241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/>
                <a:gridCol w="1371600"/>
                <a:gridCol w="1600200"/>
                <a:gridCol w="1600200"/>
                <a:gridCol w="1676400"/>
                <a:gridCol w="1219200"/>
              </a:tblGrid>
              <a:tr h="8228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  <a:latin typeface="+mn-lt"/>
                          <a:cs typeface="Times New Roman" pitchFamily="18" charset="0"/>
                        </a:rPr>
                        <a:t>Uzorak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  <a:latin typeface="+mn-lt"/>
                          <a:cs typeface="Times New Roman" pitchFamily="18" charset="0"/>
                        </a:rPr>
                        <a:t>Očekivana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  <a:latin typeface="+mn-lt"/>
                          <a:cs typeface="Times New Roman" pitchFamily="18" charset="0"/>
                        </a:rPr>
                        <a:t>Izmerena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  <a:latin typeface="+mn-lt"/>
                          <a:cs typeface="Times New Roman" pitchFamily="18" charset="0"/>
                        </a:rPr>
                        <a:t>RSD</a:t>
                      </a: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, 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 err="1">
                          <a:effectLst/>
                          <a:latin typeface="+mn-lt"/>
                          <a:cs typeface="Times New Roman" pitchFamily="18" charset="0"/>
                        </a:rPr>
                        <a:t>E</a:t>
                      </a:r>
                      <a:r>
                        <a:rPr lang="en-GB" sz="1600" b="1" baseline="-25000" dirty="0" err="1">
                          <a:effectLst/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, 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  <a:latin typeface="+mn-lt"/>
                          <a:cs typeface="Times New Roman" pitchFamily="18" charset="0"/>
                        </a:rPr>
                        <a:t>R</a:t>
                      </a: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, %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396192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600" b="1" i="1" dirty="0" smtClean="0">
                          <a:effectLst/>
                        </a:rPr>
                        <a:t>γ</a:t>
                      </a:r>
                      <a:r>
                        <a:rPr lang="sr-Latn-CS" sz="1600" b="1" dirty="0" smtClean="0">
                          <a:effectLst/>
                        </a:rPr>
                        <a:t>( F</a:t>
                      </a:r>
                      <a:r>
                        <a:rPr lang="sr-Latn-CS" sz="1600" b="1" baseline="30000" dirty="0" smtClean="0">
                          <a:effectLst/>
                        </a:rPr>
                        <a:t>-</a:t>
                      </a:r>
                      <a:r>
                        <a:rPr lang="sr-Latn-CS" sz="1600" b="1" dirty="0" smtClean="0">
                          <a:effectLst/>
                        </a:rPr>
                        <a:t>), mg/kg</a:t>
                      </a:r>
                      <a:r>
                        <a:rPr lang="sr-Latn-CS" sz="500" b="1" dirty="0" smtClean="0">
                          <a:effectLst/>
                        </a:rPr>
                        <a:t> </a:t>
                      </a:r>
                      <a:endParaRPr lang="en-US" sz="50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860" marR="2286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54857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EPS1 S1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250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246 ± 16,26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5,32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+mn-lt"/>
                          <a:cs typeface="Times New Roman" pitchFamily="18" charset="0"/>
                        </a:rPr>
                        <a:t>1,60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98,4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EPS1 S2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334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339 ± 4,90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1,16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1,50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102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EPS2 S1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225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241 ± 5,90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1,96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7,11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107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EPS2 S2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296 ± 3,17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0,86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1,30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98,7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365716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i="1" dirty="0" smtClean="0">
                          <a:effectLst/>
                          <a:latin typeface="+mn-lt"/>
                          <a:cs typeface="Times New Roman" pitchFamily="18" charset="0"/>
                        </a:rPr>
                        <a:t>γ</a:t>
                      </a:r>
                      <a:r>
                        <a:rPr lang="sr-Latn-CS" sz="1600" b="1" dirty="0" smtClean="0">
                          <a:effectLst/>
                          <a:latin typeface="+mn-lt"/>
                          <a:cs typeface="Times New Roman" pitchFamily="18" charset="0"/>
                        </a:rPr>
                        <a:t>(Cl</a:t>
                      </a:r>
                      <a:r>
                        <a:rPr lang="sr-Latn-CS" sz="1600" b="1" baseline="30000" dirty="0" smtClean="0">
                          <a:effectLst/>
                          <a:latin typeface="+mn-lt"/>
                          <a:cs typeface="Times New Roman" pitchFamily="18" charset="0"/>
                        </a:rPr>
                        <a:t>-</a:t>
                      </a:r>
                      <a:r>
                        <a:rPr lang="sr-Latn-CS" sz="1600" b="1" dirty="0" smtClean="0"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sr-Latn-CS" sz="1600" b="1" dirty="0">
                          <a:effectLst/>
                          <a:latin typeface="+mn-lt"/>
                          <a:cs typeface="Times New Roman" pitchFamily="18" charset="0"/>
                        </a:rPr>
                        <a:t>), </a:t>
                      </a:r>
                      <a:r>
                        <a:rPr lang="sr-Latn-CS" sz="1600" b="1" dirty="0" smtClean="0">
                          <a:effectLst/>
                          <a:latin typeface="+mn-lt"/>
                          <a:cs typeface="Times New Roman" pitchFamily="18" charset="0"/>
                        </a:rPr>
                        <a:t>mg/kg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EPS1 S1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220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214 ± 6,50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2,44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2,73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97,3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EPS1 S2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290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261 ± 18,5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5,70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10,0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90,0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3657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EPS2 S1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94 ± 4,02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3,45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6,00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94,0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  <a:tr h="4571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EPS2 S2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132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137 ± 10,7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cs typeface="Times New Roman" pitchFamily="18" charset="0"/>
                        </a:rPr>
                        <a:t>6,30</a:t>
                      </a:r>
                      <a:endParaRPr lang="en-US" sz="1600" b="1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3,80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cs typeface="Times New Roman" pitchFamily="18" charset="0"/>
                        </a:rPr>
                        <a:t>104</a:t>
                      </a:r>
                      <a:endParaRPr lang="en-US" sz="1600" b="1" dirty="0">
                        <a:effectLst/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22860" marR="22860" marT="0" marB="0" anchor="ctr"/>
                </a:tc>
              </a:tr>
            </a:tbl>
          </a:graphicData>
        </a:graphic>
      </p:graphicFrame>
      <p:sp>
        <p:nvSpPr>
          <p:cNvPr id="46168" name="Rectangle 3"/>
          <p:cNvSpPr>
            <a:spLocks noChangeArrowheads="1"/>
          </p:cNvSpPr>
          <p:nvPr/>
        </p:nvSpPr>
        <p:spPr bwMode="auto">
          <a:xfrm>
            <a:off x="304800" y="219075"/>
            <a:ext cx="8382000" cy="101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en-GB" sz="2000">
                <a:latin typeface="Comic Sans MS" pitchFamily="66" charset="0"/>
                <a:cs typeface="Times New Roman" pitchFamily="18" charset="0"/>
              </a:rPr>
              <a:t>Rezultati određivanja metodom standardnog dodatka, relativna standardna devijacija, relativna greška i pojavljivost fluora i hlora metodom sagorevanja u kiseoničnoj bombi-IC </a:t>
            </a:r>
            <a:endParaRPr lang="en-GB" sz="2000">
              <a:latin typeface="Comic Sans MS" pitchFamily="66" charset="0"/>
            </a:endParaRPr>
          </a:p>
        </p:txBody>
      </p:sp>
      <p:sp>
        <p:nvSpPr>
          <p:cNvPr id="46169" name="Rectangle 4"/>
          <p:cNvSpPr>
            <a:spLocks noChangeArrowheads="1"/>
          </p:cNvSpPr>
          <p:nvPr/>
        </p:nvSpPr>
        <p:spPr bwMode="auto">
          <a:xfrm>
            <a:off x="3497263" y="1905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1143000"/>
          <a:ext cx="7772401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419"/>
                <a:gridCol w="1543599"/>
                <a:gridCol w="1543599"/>
                <a:gridCol w="1145652"/>
                <a:gridCol w="1154979"/>
                <a:gridCol w="903153"/>
              </a:tblGrid>
              <a:tr h="36572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Uzorak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γ(TCX), mg/kg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</a:rPr>
                        <a:t>RSD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 err="1">
                          <a:effectLst/>
                        </a:rPr>
                        <a:t>E</a:t>
                      </a:r>
                      <a:r>
                        <a:rPr lang="en-GB" sz="1600" b="1" baseline="-25000" dirty="0" err="1">
                          <a:effectLst/>
                        </a:rPr>
                        <a:t>r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</a:rPr>
                        <a:t>R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Očekivana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Izmerena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457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443 ± 10,5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1,90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3,06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97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EPS1 S1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670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673 ± 25,6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3,10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0,45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104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EPS1 S2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934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893 ± 24,0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2,16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4,40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96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346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334 ± 5,80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1,40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3,50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97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EPS2 S1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529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544 ± 12,3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1,82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2,84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103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EPS2 S2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711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689 ± 14,8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1,73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3,09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97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7172" name="Rectangle 1"/>
          <p:cNvSpPr>
            <a:spLocks noChangeArrowheads="1"/>
          </p:cNvSpPr>
          <p:nvPr/>
        </p:nvSpPr>
        <p:spPr bwMode="auto">
          <a:xfrm>
            <a:off x="152400" y="12700"/>
            <a:ext cx="8686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GB" sz="2000">
                <a:latin typeface="Comic Sans MS" pitchFamily="66" charset="0"/>
                <a:cs typeface="Times New Roman" pitchFamily="18" charset="0"/>
              </a:rPr>
              <a:t>Rezultati određivanja, relativna standardna devijacija, relativna greška i pojavljivost ukupnih halogena u uglju metodom sagorevanja u kiseoničnoj bombi-IC</a:t>
            </a:r>
            <a:endParaRPr lang="en-US" sz="200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65275" y="4724400"/>
          <a:ext cx="5673725" cy="1463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2000"/>
                <a:gridCol w="1089147"/>
                <a:gridCol w="1089147"/>
                <a:gridCol w="836389"/>
                <a:gridCol w="700483"/>
                <a:gridCol w="886559"/>
              </a:tblGrid>
              <a:tr h="365919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Uzorak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</a:rPr>
                        <a:t>TCX (mg/kg)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i="1" dirty="0">
                          <a:effectLst/>
                        </a:rPr>
                        <a:t>RSD</a:t>
                      </a:r>
                      <a:r>
                        <a:rPr lang="sr-Latn-CS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i="1" dirty="0">
                          <a:effectLst/>
                        </a:rPr>
                        <a:t>E</a:t>
                      </a:r>
                      <a:r>
                        <a:rPr lang="sr-Latn-CS" sz="1600" b="1" baseline="-25000" dirty="0">
                          <a:effectLst/>
                        </a:rPr>
                        <a:t>r</a:t>
                      </a:r>
                      <a:r>
                        <a:rPr lang="sr-Latn-CS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i="1" dirty="0">
                          <a:effectLst/>
                        </a:rPr>
                        <a:t>R</a:t>
                      </a:r>
                      <a:r>
                        <a:rPr lang="sr-Latn-CS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</a:tr>
              <a:tr h="365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Očekivana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Izmerena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9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BCR 460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479 ± 19,7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523 ± 24,9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3,83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9,20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109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</a:tr>
              <a:tr h="36591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NIST 1632c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1283 ± 41,6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1138 ± 24,7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1,74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11,30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87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8" marR="68588" marT="0" marB="0" anchor="ctr"/>
                </a:tc>
              </a:tr>
            </a:tbl>
          </a:graphicData>
        </a:graphic>
      </p:graphicFrame>
      <p:sp>
        <p:nvSpPr>
          <p:cNvPr id="47211" name="Rectangle 2"/>
          <p:cNvSpPr>
            <a:spLocks noChangeArrowheads="1"/>
          </p:cNvSpPr>
          <p:nvPr/>
        </p:nvSpPr>
        <p:spPr bwMode="auto">
          <a:xfrm>
            <a:off x="304800" y="4171950"/>
            <a:ext cx="77565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sr-Latn-RS" sz="2000">
                <a:latin typeface="Comic Sans MS" pitchFamily="66" charset="0"/>
                <a:cs typeface="Times New Roman" pitchFamily="18" charset="0"/>
              </a:rPr>
              <a:t>Određivanje ukupnih halogena u uzorcima sertifikovanih ugljeva</a:t>
            </a:r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381000" y="304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Validacija određivanja sumpora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800" y="2895600"/>
          <a:ext cx="7772401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419"/>
                <a:gridCol w="1543599"/>
                <a:gridCol w="1543599"/>
                <a:gridCol w="1145652"/>
                <a:gridCol w="1154979"/>
                <a:gridCol w="903153"/>
              </a:tblGrid>
              <a:tr h="36565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Uzorak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i="1" dirty="0">
                          <a:effectLst/>
                        </a:rPr>
                        <a:t>w</a:t>
                      </a:r>
                      <a:r>
                        <a:rPr lang="en-GB" sz="1600" dirty="0">
                          <a:effectLst/>
                        </a:rPr>
                        <a:t>(S), 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</a:rPr>
                        <a:t>RSD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 err="1">
                          <a:effectLst/>
                        </a:rPr>
                        <a:t>E</a:t>
                      </a:r>
                      <a:r>
                        <a:rPr lang="en-GB" sz="1600" b="1" baseline="-25000" dirty="0" err="1">
                          <a:effectLst/>
                        </a:rPr>
                        <a:t>r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dirty="0">
                          <a:effectLst/>
                        </a:rPr>
                        <a:t>R</a:t>
                      </a:r>
                      <a:r>
                        <a:rPr lang="en-GB" sz="1600" b="1" dirty="0">
                          <a:effectLst/>
                        </a:rPr>
                        <a:t>, %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6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Očekivana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effectLst/>
                        </a:rPr>
                        <a:t>Izmerena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6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0,72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0,765 ± 0,0483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5,63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6,25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106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6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EPS2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1,95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2,04 ± 0,0610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3,00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4,61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105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6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BCR 460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/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0,765 ± 0,0118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1,60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/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/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65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NIST 1632c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1,462±0,051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1,563 ± 0,0500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2,64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6,90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107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8183" name="Rectangle 1"/>
          <p:cNvSpPr>
            <a:spLocks noChangeArrowheads="1"/>
          </p:cNvSpPr>
          <p:nvPr/>
        </p:nvSpPr>
        <p:spPr bwMode="auto">
          <a:xfrm>
            <a:off x="228600" y="1611313"/>
            <a:ext cx="85344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GB" sz="2000">
                <a:latin typeface="Comic Sans MS" pitchFamily="66" charset="0"/>
                <a:cs typeface="Times New Roman" pitchFamily="18" charset="0"/>
              </a:rPr>
              <a:t>Ponovljivost, relativna standardna devijacija i pojavljivost određivanja sumpora u uglju metodom sagorevanja u kiseoničnoj bombi </a:t>
            </a:r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609600" y="3048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b="1">
                <a:solidFill>
                  <a:schemeClr val="accent1"/>
                </a:solidFill>
                <a:latin typeface="Lucida Calligraphy" pitchFamily="66" charset="0"/>
              </a:rPr>
              <a:t>Procena granice detekcije i granice kvantifikacije određivanja halogena i sumpora metodom sagorevanja u kiseoničnoj bombi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152400" y="1676400"/>
            <a:ext cx="8839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sz="2000">
                <a:latin typeface="Comic Sans MS" pitchFamily="66" charset="0"/>
              </a:rPr>
              <a:t>Na osnovu standardne devijacije određivanja jonskom hromatografijom i nagiba kalibracione krive izračunate su:</a:t>
            </a:r>
          </a:p>
          <a:p>
            <a:r>
              <a:rPr lang="sr-Latn-CS" sz="2000">
                <a:latin typeface="Comic Sans MS" pitchFamily="66" charset="0"/>
              </a:rPr>
              <a:t>	granice detekcije (</a:t>
            </a:r>
            <a:r>
              <a:rPr lang="sr-Latn-CS" sz="2000" i="1">
                <a:latin typeface="Comic Sans MS" pitchFamily="66" charset="0"/>
              </a:rPr>
              <a:t>engl</a:t>
            </a:r>
            <a:r>
              <a:rPr lang="sr-Latn-CS" sz="2000">
                <a:latin typeface="Comic Sans MS" pitchFamily="66" charset="0"/>
              </a:rPr>
              <a:t>.–limit of detection, LOD) </a:t>
            </a:r>
          </a:p>
          <a:p>
            <a:r>
              <a:rPr lang="sr-Latn-CS" sz="2000">
                <a:latin typeface="Comic Sans MS" pitchFamily="66" charset="0"/>
              </a:rPr>
              <a:t>	granice kvantifikacije (</a:t>
            </a:r>
            <a:r>
              <a:rPr lang="sr-Latn-CS" sz="2000" i="1">
                <a:latin typeface="Comic Sans MS" pitchFamily="66" charset="0"/>
              </a:rPr>
              <a:t>engl</a:t>
            </a:r>
            <a:r>
              <a:rPr lang="sr-Latn-CS" sz="2000">
                <a:latin typeface="Comic Sans MS" pitchFamily="66" charset="0"/>
              </a:rPr>
              <a:t>.–limit of quantificatin, LOQ)</a:t>
            </a:r>
            <a:endParaRPr lang="en-US" sz="2000"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3986213"/>
          <a:ext cx="7924800" cy="25606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0052"/>
                <a:gridCol w="1300371"/>
                <a:gridCol w="1444264"/>
                <a:gridCol w="1074760"/>
                <a:gridCol w="1444264"/>
                <a:gridCol w="1231089"/>
              </a:tblGrid>
              <a:tr h="73161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Jon 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</a:rPr>
                        <a:t>IC (mg/dm</a:t>
                      </a:r>
                      <a:r>
                        <a:rPr lang="sr-Latn-CS" sz="1600" baseline="30000" dirty="0">
                          <a:effectLst/>
                        </a:rPr>
                        <a:t>3</a:t>
                      </a:r>
                      <a:r>
                        <a:rPr lang="sr-Latn-C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Element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>
                          <a:effectLst/>
                        </a:rPr>
                        <a:t>Sagorevanje u kiseoničnoj bombi (mg/kg)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LOD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LOQ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LOD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LOQ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8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Fluorid-jon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0,0040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0,0126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Fluor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0,40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1,26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8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Hlorid-jon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0,0084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0,0279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Hlor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0,84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2,79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8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Bromid-jon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0,0320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0,1068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Brom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3,20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10,68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8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Sulfat-jon 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0,0065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0,0216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Sumpor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>
                          <a:effectLst/>
                        </a:rPr>
                        <a:t>0,22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</a:rPr>
                        <a:t>0,72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9213" name="Rectangle 3"/>
          <p:cNvSpPr>
            <a:spLocks noChangeArrowheads="1"/>
          </p:cNvSpPr>
          <p:nvPr/>
        </p:nvSpPr>
        <p:spPr bwMode="auto">
          <a:xfrm>
            <a:off x="152400" y="3124200"/>
            <a:ext cx="88392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sr-Latn-RS" sz="2000">
                <a:latin typeface="Comic Sans MS" pitchFamily="66" charset="0"/>
                <a:cs typeface="Times New Roman" pitchFamily="18" charset="0"/>
              </a:rPr>
              <a:t>Granice detekcije i granice kvantifikacije za određivanje halogena i sumpora metodom sagorevanja u kiseoničnoj bombi-IC</a:t>
            </a:r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921000"/>
            <a:ext cx="556260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3375"/>
            <a:ext cx="34290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71900"/>
            <a:ext cx="3238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04800" y="950913"/>
            <a:ext cx="85344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sr-Latn-CS">
                <a:latin typeface="Comic Sans MS" pitchFamily="66" charset="0"/>
              </a:rPr>
              <a:t>Primenjena je metoda sagorevanja uglja u kiseoničnoj bombi za izdvajanje halogena iz kompleksne čvrste matrice uglja, a koncentracija jona merena potenciometrijski jon-selektivnom elektrodom (za fluorid-jon) i jonskom hromatografijom.</a:t>
            </a:r>
          </a:p>
          <a:p>
            <a:pPr marL="342900" indent="-342900">
              <a:buFont typeface="Arial" charset="0"/>
              <a:buChar char="•"/>
            </a:pPr>
            <a:r>
              <a:rPr lang="sr-Latn-CS">
                <a:latin typeface="Comic Sans MS" pitchFamily="66" charset="0"/>
              </a:rPr>
              <a:t>Eksperimentalna istraživanja i analiza rezultata su izvršeni primenom statističkog pristupa, koristeći  dizajn eksperimenata (FFD, RSM).</a:t>
            </a:r>
          </a:p>
          <a:p>
            <a:pPr marL="342900" indent="-342900">
              <a:buFont typeface="Arial" charset="0"/>
              <a:buChar char="•"/>
            </a:pPr>
            <a:r>
              <a:rPr lang="sr-Latn-CS">
                <a:latin typeface="Comic Sans MS" pitchFamily="66" charset="0"/>
              </a:rPr>
              <a:t>Definisanjem grupnog parametra – ukupni halogeni u uglju, omogućeno je određivanje optimalnih uslova za analizu halogena u uglju sagorevanjem u atmosferi kiseonika. </a:t>
            </a:r>
          </a:p>
          <a:p>
            <a:pPr marL="342900" indent="-342900">
              <a:buFont typeface="Arial" charset="0"/>
              <a:buChar char="•"/>
            </a:pPr>
            <a:r>
              <a:rPr lang="sr-Latn-CS">
                <a:latin typeface="Comic Sans MS" pitchFamily="66" charset="0"/>
              </a:rPr>
              <a:t>Sagledavanje značaja i uticaja halogena na životnu sredinu, kao posledica upotrebe uglja u industriji.</a:t>
            </a:r>
            <a:endParaRPr lang="en-US">
              <a:latin typeface="Comic Sans MS" pitchFamily="66" charset="0"/>
            </a:endParaRP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228600" y="314325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2800" b="1">
                <a:solidFill>
                  <a:schemeClr val="accent1"/>
                </a:solidFill>
                <a:latin typeface="Lucida Calligraphy" pitchFamily="66" charset="0"/>
              </a:rPr>
              <a:t>ZAKLJUČAK</a:t>
            </a:r>
            <a:endParaRPr lang="en-US" sz="2800">
              <a:solidFill>
                <a:schemeClr val="accent1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731838"/>
          </a:xfrm>
        </p:spPr>
        <p:txBody>
          <a:bodyPr/>
          <a:lstStyle/>
          <a:p>
            <a:r>
              <a:rPr lang="sr-Latn-RS" sz="3200" b="1" dirty="0" smtClean="0">
                <a:latin typeface="Comic Sans MS" pitchFamily="66" charset="0"/>
                <a:cs typeface="Times New Roman" pitchFamily="18" charset="0"/>
              </a:rPr>
              <a:t>Naučni cilj</a:t>
            </a:r>
            <a:endParaRPr lang="en-US" sz="3200" b="1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8305800" cy="5486400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Objekt istraživanja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su halogeni elementi u uglju, pa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su u vezi s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tim koncipirani zadaci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koji su doveli do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ostvarivanja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naučnog cilja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:</a:t>
            </a:r>
          </a:p>
          <a:p>
            <a:pPr marL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18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indent="-28575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da se utvrdi metodoligija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određivanja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koja čini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spregu metode za pripremu uzoraka uglja i instrumentalne tehnike za određivanje koncentracije anjona u vodenom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rastvoru</a:t>
            </a: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sr-Latn-CS" sz="18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indent="-28575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da se primenom statističkih metoda organizuju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i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izvedu eksperimenti, obrade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i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analiziraju dobijeni rezultati. </a:t>
            </a: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sr-Latn-CS" sz="18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indent="-28575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Da se na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osnovu rezultata preliminarnih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istraživanja,najznačajniji parametri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detaljnije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ispitaju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primenom metodologije odgovora površine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marL="0" indent="-28575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Da se izvrši validacija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predložene metode za određivanje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halogena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sagorevanjem u kiseoničnoj bombi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analizom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internih referentnih uzoraka uglja i sertifikovanih referentnih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ugljeva.</a:t>
            </a:r>
          </a:p>
          <a:p>
            <a:pPr marL="0" indent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sr-Latn-CS" sz="1800" b="1" dirty="0" smtClean="0">
              <a:latin typeface="Comic Sans MS" pitchFamily="66" charset="0"/>
              <a:cs typeface="Times New Roman" pitchFamily="18" charset="0"/>
            </a:endParaRPr>
          </a:p>
          <a:p>
            <a:pPr marL="0" indent="-285750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Da se utvrde granica 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detekcije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sr-Latn-CS" sz="1800" b="1" i="1" dirty="0" smtClean="0">
                <a:latin typeface="Comic Sans MS" pitchFamily="66" charset="0"/>
                <a:cs typeface="Times New Roman" pitchFamily="18" charset="0"/>
              </a:rPr>
              <a:t>LOD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) i granica kvantifikacije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sr-Latn-CS" sz="1800" b="1" i="1" dirty="0" smtClean="0">
                <a:latin typeface="Comic Sans MS" pitchFamily="66" charset="0"/>
                <a:cs typeface="Times New Roman" pitchFamily="18" charset="0"/>
              </a:rPr>
              <a:t>LOQ</a:t>
            </a:r>
            <a:r>
              <a:rPr lang="sr-Latn-CS" sz="1800" b="1" dirty="0">
                <a:latin typeface="Comic Sans MS" pitchFamily="66" charset="0"/>
                <a:cs typeface="Times New Roman" pitchFamily="18" charset="0"/>
              </a:rPr>
              <a:t>) </a:t>
            </a:r>
            <a:r>
              <a:rPr lang="sr-Latn-CS" sz="1800" b="1" dirty="0" smtClean="0">
                <a:latin typeface="Comic Sans MS" pitchFamily="66" charset="0"/>
                <a:cs typeface="Times New Roman" pitchFamily="18" charset="0"/>
              </a:rPr>
              <a:t>određivanja halogena u uglju predloženom metodologijom.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1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/>
          <p:cNvSpPr/>
          <p:nvPr/>
        </p:nvSpPr>
        <p:spPr>
          <a:xfrm>
            <a:off x="2133600" y="228600"/>
            <a:ext cx="4953000" cy="1600200"/>
          </a:xfrm>
          <a:prstGeom prst="snip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r-Latn-R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 pitchFamily="66" charset="0"/>
              </a:rPr>
              <a:t>HVALA NA PAŽNJI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ucida Handwriting" pitchFamily="66" charset="0"/>
            </a:endParaRPr>
          </a:p>
        </p:txBody>
      </p:sp>
      <p:pic>
        <p:nvPicPr>
          <p:cNvPr id="5529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7100" y="1879600"/>
            <a:ext cx="72898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/>
          </p:cNvSpPr>
          <p:nvPr/>
        </p:nvSpPr>
        <p:spPr bwMode="auto">
          <a:xfrm>
            <a:off x="762000" y="228600"/>
            <a:ext cx="754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sumpora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563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58863"/>
            <a:ext cx="4419600" cy="29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30600"/>
            <a:ext cx="46958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4752975" y="1744663"/>
            <a:ext cx="4251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Pareto-grafik određivanja </a:t>
            </a:r>
            <a:r>
              <a:rPr lang="sr-Latn-RS" sz="1800">
                <a:latin typeface="Comic Sans MS" pitchFamily="66" charset="0"/>
              </a:rPr>
              <a:t>sumpora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  <p:sp>
        <p:nvSpPr>
          <p:cNvPr id="56326" name="Rectangle 7"/>
          <p:cNvSpPr>
            <a:spLocks noChangeArrowheads="1"/>
          </p:cNvSpPr>
          <p:nvPr/>
        </p:nvSpPr>
        <p:spPr bwMode="auto">
          <a:xfrm>
            <a:off x="304800" y="4876800"/>
            <a:ext cx="3810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Grafik glavnih efekata određivanja </a:t>
            </a:r>
            <a:r>
              <a:rPr lang="en-US" sz="1800">
                <a:latin typeface="Comic Sans MS" pitchFamily="66" charset="0"/>
              </a:rPr>
              <a:t>ukupnih halogena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28700"/>
            <a:ext cx="4506913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722688"/>
            <a:ext cx="4600575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762000" y="228600"/>
            <a:ext cx="754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sumpora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3950" y="5157788"/>
            <a:ext cx="1773238" cy="460375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6 -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sulfat-jon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2838" y="1676400"/>
            <a:ext cx="1806575" cy="830263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RS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sulf</a:t>
            </a:r>
            <a:r>
              <a:rPr lang="sr-Latn-RS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t-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jon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7 –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sulfat-jon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ChangeArrowheads="1"/>
          </p:cNvSpPr>
          <p:nvPr/>
        </p:nvSpPr>
        <p:spPr bwMode="auto">
          <a:xfrm>
            <a:off x="762000" y="228600"/>
            <a:ext cx="7543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Određivanje </a:t>
            </a:r>
            <a:r>
              <a:rPr lang="en-US">
                <a:solidFill>
                  <a:schemeClr val="accent1"/>
                </a:solidFill>
                <a:latin typeface="Lucida Calligraphy" pitchFamily="66" charset="0"/>
              </a:rPr>
              <a:t>sumpora u uglju</a:t>
            </a:r>
            <a:r>
              <a:rPr lang="sr-Latn-CS">
                <a:solidFill>
                  <a:schemeClr val="accent1"/>
                </a:solidFill>
                <a:latin typeface="Lucida Calligraphy" pitchFamily="66" charset="0"/>
              </a:rPr>
              <a:t> metodom sagorevanja u kiseoničnoj bombi-IC</a:t>
            </a:r>
            <a:endParaRPr lang="en-US">
              <a:solidFill>
                <a:schemeClr val="accent1"/>
              </a:solidFill>
              <a:latin typeface="Lucida Calligraphy" pitchFamily="66" charset="0"/>
            </a:endParaRP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52513"/>
            <a:ext cx="7178675" cy="481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1600200" y="5983288"/>
            <a:ext cx="614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Dijagram interakcije parametara određivanja </a:t>
            </a:r>
            <a:r>
              <a:rPr lang="sr-Latn-RS" sz="1800">
                <a:latin typeface="Comic Sans MS" pitchFamily="66" charset="0"/>
              </a:rPr>
              <a:t>sumpora</a:t>
            </a:r>
            <a:r>
              <a:rPr lang="sr-Latn-CS" sz="1800">
                <a:latin typeface="Comic Sans MS" pitchFamily="66" charset="0"/>
              </a:rPr>
              <a:t> sagorevanjem uglja u kiseoničnoj bombi-</a:t>
            </a:r>
            <a:r>
              <a:rPr lang="en-US" sz="1800">
                <a:latin typeface="Comic Sans MS" pitchFamily="66" charset="0"/>
              </a:rPr>
              <a:t>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8775" y="1466850"/>
            <a:ext cx="5886450" cy="392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381000" y="304800"/>
            <a:ext cx="853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>
                <a:solidFill>
                  <a:schemeClr val="tx2"/>
                </a:solidFill>
                <a:latin typeface="Lucida Calligraphy" pitchFamily="66" charset="0"/>
              </a:rPr>
              <a:t>Optimizacija određivanja sumpora metodom sagorevanja u kiseoničnoj bombi</a:t>
            </a:r>
            <a:endParaRPr lang="en-US">
              <a:solidFill>
                <a:schemeClr val="tx2"/>
              </a:solidFill>
              <a:latin typeface="Lucida Calligraphy" pitchFamily="66" charset="0"/>
            </a:endParaRP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2133600" y="571500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sz="1800">
                <a:latin typeface="Comic Sans MS" pitchFamily="66" charset="0"/>
              </a:rPr>
              <a:t>Procenat izdvojenog sumpora u zavisnosti od pritiska kiseonika i pomoćnog goriva</a:t>
            </a:r>
            <a:endParaRPr lang="en-US" sz="1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9248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7467600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24800" cy="1143000"/>
          </a:xfrm>
          <a:solidFill>
            <a:schemeClr val="bg1"/>
          </a:solidFill>
        </p:spPr>
        <p:txBody>
          <a:bodyPr/>
          <a:lstStyle/>
          <a:p>
            <a:r>
              <a:rPr lang="sr-Latn-RS" smtClean="0">
                <a:latin typeface="Comic Sans MS" pitchFamily="66" charset="0"/>
              </a:rPr>
              <a:t>Aktuelnost teme</a:t>
            </a:r>
            <a:endParaRPr lang="en-US" smtClean="0">
              <a:latin typeface="Comic Sans MS" pitchFamily="66" charset="0"/>
            </a:endParaRPr>
          </a:p>
        </p:txBody>
      </p:sp>
      <p:pic>
        <p:nvPicPr>
          <p:cNvPr id="12293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00488"/>
            <a:ext cx="7696200" cy="280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Box 12"/>
          <p:cNvSpPr txBox="1">
            <a:spLocks noChangeArrowheads="1"/>
          </p:cNvSpPr>
          <p:nvPr/>
        </p:nvSpPr>
        <p:spPr bwMode="auto">
          <a:xfrm>
            <a:off x="228600" y="1066800"/>
            <a:ext cx="8610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sr-Latn-CS" sz="2800" b="1" dirty="0" smtClean="0">
                <a:latin typeface="Comic Sans MS" pitchFamily="66" charset="0"/>
              </a:rPr>
              <a:t>Ugalj:</a:t>
            </a:r>
          </a:p>
          <a:p>
            <a:pPr marL="457200" indent="-457200" eaLnBrk="1" hangingPunct="1">
              <a:buFontTx/>
              <a:buChar char="-"/>
              <a:defRPr/>
            </a:pPr>
            <a:r>
              <a:rPr lang="sr-Latn-RS" sz="2800" b="1" dirty="0" smtClean="0">
                <a:latin typeface="Comic Sans MS" pitchFamily="66" charset="0"/>
              </a:rPr>
              <a:t>Fosilno gorivo</a:t>
            </a:r>
            <a:endParaRPr lang="sr-Latn-CS" sz="2800" b="1" dirty="0" smtClean="0">
              <a:latin typeface="Comic Sans MS" pitchFamily="66" charset="0"/>
            </a:endParaRPr>
          </a:p>
          <a:p>
            <a:pPr marL="457200" indent="-457200" eaLnBrk="1" hangingPunct="1">
              <a:buFontTx/>
              <a:buChar char="-"/>
              <a:defRPr/>
            </a:pPr>
            <a:r>
              <a:rPr lang="sr-Latn-RS" sz="2800" b="1" dirty="0" smtClean="0">
                <a:latin typeface="Comic Sans MS" pitchFamily="66" charset="0"/>
              </a:rPr>
              <a:t>Svetske rezerve se procenjuju na </a:t>
            </a:r>
            <a:r>
              <a:rPr lang="en-US" sz="2800" b="1" dirty="0" smtClean="0">
                <a:latin typeface="Comic Sans MS" pitchFamily="66" charset="0"/>
              </a:rPr>
              <a:t>400 </a:t>
            </a:r>
            <a:r>
              <a:rPr lang="sr-Latn-RS" sz="2800" b="1" dirty="0" smtClean="0">
                <a:latin typeface="Comic Sans MS" pitchFamily="66" charset="0"/>
              </a:rPr>
              <a:t>godina</a:t>
            </a:r>
            <a:endParaRPr lang="en-US" sz="2800" b="1" dirty="0" smtClean="0">
              <a:latin typeface="Comic Sans MS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368300"/>
            <a:ext cx="29352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RS" sz="3200" b="1" dirty="0">
                <a:solidFill>
                  <a:schemeClr val="tx2">
                    <a:lumMod val="75000"/>
                  </a:schemeClr>
                </a:solidFill>
                <a:latin typeface="Lucida Calligraphy" pitchFamily="66" charset="0"/>
                <a:cs typeface="Times New Roman" pitchFamily="18" charset="0"/>
              </a:rPr>
              <a:t>Teorijski deo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1434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5500" y="2554288"/>
            <a:ext cx="4346575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388" y="2676525"/>
            <a:ext cx="4418012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457200"/>
            <a:ext cx="4572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RS" sz="3200" b="1" dirty="0">
                <a:solidFill>
                  <a:schemeClr val="tx1">
                    <a:lumMod val="50000"/>
                  </a:schemeClr>
                </a:solidFill>
                <a:latin typeface="Lucida Calligraphy" pitchFamily="66" charset="0"/>
              </a:rPr>
              <a:t>Halogeni elementi u uglju</a:t>
            </a:r>
            <a:endParaRPr lang="en-US" sz="32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1657350"/>
            <a:ext cx="8077200" cy="207645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sr-Latn-C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U sastavu uglja učestvuju sa manje od 5 %</a:t>
            </a:r>
          </a:p>
          <a:p>
            <a:pPr marL="342900" indent="-342900" eaLnBrk="1" hangingPunct="1">
              <a:defRPr/>
            </a:pPr>
            <a:r>
              <a:rPr lang="sr-Latn-C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Tokom sagorevanja uglja se uglavnom emituju u obliku HF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sr-Latn-C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HCl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HBr</a:t>
            </a:r>
            <a:endParaRPr lang="sr-Latn-CS" sz="28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eaLnBrk="1" hangingPunct="1">
              <a:defRPr/>
            </a:pPr>
            <a:r>
              <a:rPr lang="sr-Latn-CS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HF i HCl (HAP - Hazardous Air Pollutants)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15364" name="Group 10"/>
          <p:cNvGrpSpPr>
            <a:grpSpLocks/>
          </p:cNvGrpSpPr>
          <p:nvPr/>
        </p:nvGrpSpPr>
        <p:grpSpPr bwMode="auto">
          <a:xfrm>
            <a:off x="838200" y="3810000"/>
            <a:ext cx="7315200" cy="2667000"/>
            <a:chOff x="1143000" y="3352800"/>
            <a:chExt cx="7019870" cy="2847975"/>
          </a:xfrm>
        </p:grpSpPr>
        <p:pic>
          <p:nvPicPr>
            <p:cNvPr id="1536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413" y="3352800"/>
              <a:ext cx="5386387" cy="284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143000" y="3352800"/>
              <a:ext cx="7019870" cy="36955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sr-Latn-CS" sz="1800" dirty="0">
                  <a:latin typeface="Comic Sans MS" pitchFamily="66" charset="0"/>
                </a:rPr>
                <a:t>Koje toksične supstance emituju termoenergetska postrojenja?</a:t>
              </a:r>
              <a:endParaRPr lang="en-US" sz="1800" dirty="0">
                <a:latin typeface="Comic Sans MS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4705" y="4647951"/>
              <a:ext cx="1142557" cy="46279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sr-Latn-CS" b="1" dirty="0">
                  <a:latin typeface="Lucida Handwriting" pitchFamily="66" charset="0"/>
                </a:rPr>
                <a:t>HCl</a:t>
              </a:r>
              <a:endParaRPr lang="en-US" b="1" dirty="0">
                <a:latin typeface="Lucida Handwriting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53047" y="3810510"/>
              <a:ext cx="1294898" cy="46110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sr-Latn-CS" b="1" dirty="0">
                  <a:latin typeface="Lucida Handwriting" pitchFamily="66" charset="0"/>
                </a:rPr>
                <a:t>H</a:t>
              </a:r>
              <a:r>
                <a:rPr lang="sr-Latn-CS" b="1" baseline="-25000" dirty="0">
                  <a:latin typeface="Lucida Handwriting" pitchFamily="66" charset="0"/>
                </a:rPr>
                <a:t>2</a:t>
              </a:r>
              <a:r>
                <a:rPr lang="sr-Latn-CS" b="1" dirty="0">
                  <a:latin typeface="Lucida Handwriting" pitchFamily="66" charset="0"/>
                </a:rPr>
                <a:t>SO</a:t>
              </a:r>
              <a:r>
                <a:rPr lang="sr-Latn-CS" b="1" baseline="-25000" dirty="0">
                  <a:latin typeface="Lucida Handwriting" pitchFamily="66" charset="0"/>
                </a:rPr>
                <a:t>4</a:t>
              </a:r>
              <a:endParaRPr lang="en-US" b="1" baseline="-25000" dirty="0">
                <a:latin typeface="Lucida Handwriting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14752" y="4495380"/>
              <a:ext cx="1142557" cy="46279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sr-Latn-CS" b="1" dirty="0">
                  <a:latin typeface="Lucida Handwriting" pitchFamily="66" charset="0"/>
                </a:rPr>
                <a:t>HF</a:t>
              </a:r>
              <a:endParaRPr lang="en-US" b="1" dirty="0">
                <a:latin typeface="Lucida Handwriting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62411" y="5181946"/>
              <a:ext cx="990216" cy="2458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sr-Latn-CS" sz="1000" b="1" dirty="0">
                  <a:latin typeface="Lucida Handwriting" pitchFamily="66" charset="0"/>
                </a:rPr>
                <a:t>metali</a:t>
              </a:r>
              <a:endParaRPr lang="en-US" sz="1000" b="1" dirty="0">
                <a:latin typeface="Lucida Handwriting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13326" y="5487087"/>
              <a:ext cx="990216" cy="26275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 dirty="0">
                  <a:latin typeface="Lucida Handwriting" pitchFamily="66" charset="0"/>
                </a:rPr>
                <a:t>o</a:t>
              </a:r>
              <a:r>
                <a:rPr lang="sr-Latn-CS" sz="1000" b="1" dirty="0">
                  <a:latin typeface="Lucida Handwriting" pitchFamily="66" charset="0"/>
                </a:rPr>
                <a:t>stalo</a:t>
              </a:r>
              <a:r>
                <a:rPr lang="en-US" sz="1000" b="1" dirty="0">
                  <a:latin typeface="Lucida Handwriting" pitchFamily="66" charset="0"/>
                </a:rPr>
                <a:t> , </a:t>
              </a:r>
              <a:r>
                <a:rPr lang="en-US" sz="1000" b="1" dirty="0" err="1">
                  <a:latin typeface="Lucida Handwriting" pitchFamily="66" charset="0"/>
                </a:rPr>
                <a:t>HBr</a:t>
              </a:r>
              <a:endParaRPr lang="en-US" sz="1000" b="1" dirty="0">
                <a:latin typeface="Lucida Handwriting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iag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39850"/>
            <a:ext cx="753110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52400" y="376238"/>
            <a:ext cx="518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>
                <a:latin typeface="Lucida Calligraphy" pitchFamily="66" charset="0"/>
              </a:rPr>
              <a:t>Pregled metoda za analizu halogenih elemenata u uglju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 rot="10800000" flipV="1">
            <a:off x="762000" y="4234607"/>
            <a:ext cx="6248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 err="1" smtClean="0">
                <a:solidFill>
                  <a:schemeClr val="tx2"/>
                </a:solidFill>
                <a:latin typeface="Comic Sans MS" pitchFamily="66" charset="0"/>
              </a:rPr>
              <a:t>Hemijske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Comic Sans MS" pitchFamily="66" charset="0"/>
              </a:rPr>
              <a:t>metode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Comic Sans MS" pitchFamily="66" charset="0"/>
              </a:rPr>
              <a:t>za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Comic Sans MS" pitchFamily="66" charset="0"/>
              </a:rPr>
              <a:t>pripremu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Comic Sans MS" pitchFamily="66" charset="0"/>
              </a:rPr>
              <a:t>uzoraka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Comic Sans MS" pitchFamily="66" charset="0"/>
              </a:rPr>
              <a:t>uglja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:</a:t>
            </a:r>
          </a:p>
          <a:p>
            <a:pPr eaLnBrk="1" hangingPunct="1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sr-Latn-CS" dirty="0">
                <a:solidFill>
                  <a:schemeClr val="tx2"/>
                </a:solidFill>
                <a:latin typeface="Comic Sans MS" pitchFamily="66" charset="0"/>
              </a:rPr>
              <a:t>destilacij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a</a:t>
            </a:r>
            <a:r>
              <a:rPr lang="sr-Latn-CS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sr-Latn-CS" dirty="0">
                <a:solidFill>
                  <a:schemeClr val="tx2"/>
                </a:solidFill>
                <a:latin typeface="Comic Sans MS" pitchFamily="66" charset="0"/>
              </a:rPr>
              <a:t>alkalno topljenje</a:t>
            </a: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eaLnBrk="1" hangingPunct="1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sr-Latn-CS" dirty="0">
                <a:solidFill>
                  <a:srgbClr val="FF0000"/>
                </a:solidFill>
                <a:latin typeface="Comic Sans MS" pitchFamily="66" charset="0"/>
              </a:rPr>
              <a:t>pirohidroliz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sr-Latn-CS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- </a:t>
            </a:r>
            <a:r>
              <a:rPr lang="sr-Latn-CS" dirty="0">
                <a:solidFill>
                  <a:srgbClr val="FF0000"/>
                </a:solidFill>
                <a:latin typeface="Comic Sans MS" pitchFamily="66" charset="0"/>
              </a:rPr>
              <a:t>sagorevanje u kiseoničnoj bombi</a:t>
            </a:r>
            <a:r>
              <a:rPr lang="en-US" dirty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368300"/>
            <a:ext cx="41148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Eksperimentalni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sr-Latn-RS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deo</a:t>
            </a:r>
            <a:endParaRPr lang="en-US" sz="3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843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3888" y="5334000"/>
            <a:ext cx="18145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92713"/>
            <a:ext cx="1447800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81000" y="1235075"/>
            <a:ext cx="7620000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42900">
              <a:defRPr/>
            </a:pPr>
            <a:r>
              <a:rPr lang="sr-Cyrl-CS" sz="2800" dirty="0"/>
              <a:t>О</a:t>
            </a:r>
            <a:r>
              <a:rPr lang="sr-Latn-CS" sz="2800" dirty="0"/>
              <a:t>dređivanje halogena u uglju je sprega:</a:t>
            </a:r>
          </a:p>
          <a:p>
            <a:pPr indent="-342900">
              <a:defRPr/>
            </a:pPr>
            <a:endParaRPr lang="sr-Latn-CS" sz="2800" dirty="0"/>
          </a:p>
          <a:p>
            <a:pPr indent="-342900">
              <a:buFont typeface="Courier New" pitchFamily="49" charset="0"/>
              <a:buChar char="o"/>
              <a:defRPr/>
            </a:pPr>
            <a:r>
              <a:rPr lang="sr-Latn-CS" sz="2800" dirty="0"/>
              <a:t>adekvatnog izdvajanja ovih elemenata iz kompleksne čvrste matrice i prevođenja u vodeni rastvor:</a:t>
            </a:r>
          </a:p>
          <a:p>
            <a:pPr lvl="2" indent="-342900">
              <a:buFont typeface="Courier New" pitchFamily="49" charset="0"/>
              <a:buChar char="o"/>
              <a:defRPr/>
            </a:pPr>
            <a:r>
              <a:rPr lang="sr-Latn-CS" sz="2800" dirty="0"/>
              <a:t>pirohidroliza</a:t>
            </a:r>
          </a:p>
          <a:p>
            <a:pPr lvl="2" indent="-342900">
              <a:buFont typeface="Courier New" pitchFamily="49" charset="0"/>
              <a:buChar char="o"/>
              <a:defRPr/>
            </a:pPr>
            <a:r>
              <a:rPr lang="sr-Latn-CS" sz="2800" dirty="0"/>
              <a:t>sagorevanje u kiseoničnoj bombi, i</a:t>
            </a:r>
          </a:p>
          <a:p>
            <a:pPr indent="-342900">
              <a:buFont typeface="Courier New" pitchFamily="49" charset="0"/>
              <a:buChar char="o"/>
              <a:defRPr/>
            </a:pPr>
            <a:endParaRPr lang="sr-Latn-CS" sz="2800" dirty="0"/>
          </a:p>
          <a:p>
            <a:pPr indent="-342900">
              <a:buFont typeface="Courier New" pitchFamily="49" charset="0"/>
              <a:buChar char="o"/>
              <a:defRPr/>
            </a:pPr>
            <a:r>
              <a:rPr lang="sr-Latn-CS" sz="2800" dirty="0"/>
              <a:t>merenja jonske koncentracije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7208</TotalTime>
  <Words>2350</Words>
  <Application>Microsoft Office PowerPoint</Application>
  <PresentationFormat>On-screen Show (4:3)</PresentationFormat>
  <Paragraphs>802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Equity</vt:lpstr>
      <vt:lpstr>Equation</vt:lpstr>
      <vt:lpstr>Slide 1</vt:lpstr>
      <vt:lpstr>Sadržaj izlaganja</vt:lpstr>
      <vt:lpstr>UVOD Objekt ispitivanja </vt:lpstr>
      <vt:lpstr>Naučni cilj</vt:lpstr>
      <vt:lpstr>Aktuelnost teme</vt:lpstr>
      <vt:lpstr>Slide 6</vt:lpstr>
      <vt:lpstr>Slide 7</vt:lpstr>
      <vt:lpstr>Slide 8</vt:lpstr>
      <vt:lpstr>Slide 9</vt:lpstr>
      <vt:lpstr>Pirohidroliza</vt:lpstr>
      <vt:lpstr>Eksperimentalni dizajn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Ljubisa Ignjatovic</dc:creator>
  <cp:lastModifiedBy>ffh</cp:lastModifiedBy>
  <cp:revision>395</cp:revision>
  <dcterms:created xsi:type="dcterms:W3CDTF">2008-06-15T21:26:41Z</dcterms:created>
  <dcterms:modified xsi:type="dcterms:W3CDTF">2017-12-07T13:06:25Z</dcterms:modified>
</cp:coreProperties>
</file>