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69"/>
  </p:notesMasterIdLst>
  <p:sldIdLst>
    <p:sldId id="256" r:id="rId2"/>
    <p:sldId id="257" r:id="rId3"/>
    <p:sldId id="346" r:id="rId4"/>
    <p:sldId id="261" r:id="rId5"/>
    <p:sldId id="320" r:id="rId6"/>
    <p:sldId id="316" r:id="rId7"/>
    <p:sldId id="258" r:id="rId8"/>
    <p:sldId id="321" r:id="rId9"/>
    <p:sldId id="323" r:id="rId10"/>
    <p:sldId id="260" r:id="rId11"/>
    <p:sldId id="318" r:id="rId12"/>
    <p:sldId id="319" r:id="rId13"/>
    <p:sldId id="259" r:id="rId14"/>
    <p:sldId id="276" r:id="rId15"/>
    <p:sldId id="262" r:id="rId16"/>
    <p:sldId id="281" r:id="rId17"/>
    <p:sldId id="324" r:id="rId18"/>
    <p:sldId id="325" r:id="rId19"/>
    <p:sldId id="283" r:id="rId20"/>
    <p:sldId id="265" r:id="rId21"/>
    <p:sldId id="282" r:id="rId22"/>
    <p:sldId id="267" r:id="rId23"/>
    <p:sldId id="284" r:id="rId24"/>
    <p:sldId id="285" r:id="rId25"/>
    <p:sldId id="327" r:id="rId26"/>
    <p:sldId id="268" r:id="rId27"/>
    <p:sldId id="286" r:id="rId28"/>
    <p:sldId id="287" r:id="rId29"/>
    <p:sldId id="314" r:id="rId30"/>
    <p:sldId id="289" r:id="rId31"/>
    <p:sldId id="328" r:id="rId32"/>
    <p:sldId id="347" r:id="rId33"/>
    <p:sldId id="329" r:id="rId34"/>
    <p:sldId id="331" r:id="rId35"/>
    <p:sldId id="337" r:id="rId36"/>
    <p:sldId id="336" r:id="rId37"/>
    <p:sldId id="333" r:id="rId38"/>
    <p:sldId id="332" r:id="rId39"/>
    <p:sldId id="303" r:id="rId40"/>
    <p:sldId id="326" r:id="rId41"/>
    <p:sldId id="290" r:id="rId42"/>
    <p:sldId id="292" r:id="rId43"/>
    <p:sldId id="291" r:id="rId44"/>
    <p:sldId id="293" r:id="rId45"/>
    <p:sldId id="302" r:id="rId46"/>
    <p:sldId id="300" r:id="rId47"/>
    <p:sldId id="338" r:id="rId48"/>
    <p:sldId id="301" r:id="rId49"/>
    <p:sldId id="334" r:id="rId50"/>
    <p:sldId id="341" r:id="rId51"/>
    <p:sldId id="342" r:id="rId52"/>
    <p:sldId id="345" r:id="rId53"/>
    <p:sldId id="335" r:id="rId54"/>
    <p:sldId id="266" r:id="rId55"/>
    <p:sldId id="339" r:id="rId56"/>
    <p:sldId id="304" r:id="rId57"/>
    <p:sldId id="340" r:id="rId58"/>
    <p:sldId id="306" r:id="rId59"/>
    <p:sldId id="305" r:id="rId60"/>
    <p:sldId id="307" r:id="rId61"/>
    <p:sldId id="308" r:id="rId62"/>
    <p:sldId id="309" r:id="rId63"/>
    <p:sldId id="313" r:id="rId64"/>
    <p:sldId id="344" r:id="rId65"/>
    <p:sldId id="343" r:id="rId66"/>
    <p:sldId id="312" r:id="rId67"/>
    <p:sldId id="280" r:id="rId6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00FF"/>
    <a:srgbClr val="FFFF99"/>
    <a:srgbClr val="111111"/>
    <a:srgbClr val="339966"/>
    <a:srgbClr val="000099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76" autoAdjust="0"/>
    <p:restoredTop sz="88033" autoAdjust="0"/>
  </p:normalViewPr>
  <p:slideViewPr>
    <p:cSldViewPr>
      <p:cViewPr>
        <p:scale>
          <a:sx n="80" d="100"/>
          <a:sy n="80" d="100"/>
        </p:scale>
        <p:origin x="-154" y="6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4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717549-2433-4624-AFBB-DD1B30D7392A}" type="datetimeFigureOut">
              <a:rPr lang="sr-Latn-CS" altLang="en-US"/>
              <a:pPr>
                <a:defRPr/>
              </a:pPr>
              <a:t>22.12.2016</a:t>
            </a:fld>
            <a:endParaRPr lang="sr-Latn-CS" altLang="en-US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noProof="0" smtClean="0"/>
              <a:t>Click to edit Master text styles</a:t>
            </a:r>
          </a:p>
          <a:p>
            <a:pPr lvl="1"/>
            <a:r>
              <a:rPr lang="sr-Latn-CS" altLang="en-US" noProof="0" smtClean="0"/>
              <a:t>Second level</a:t>
            </a:r>
          </a:p>
          <a:p>
            <a:pPr lvl="2"/>
            <a:r>
              <a:rPr lang="sr-Latn-CS" altLang="en-US" noProof="0" smtClean="0"/>
              <a:t>Third level</a:t>
            </a:r>
          </a:p>
          <a:p>
            <a:pPr lvl="3"/>
            <a:r>
              <a:rPr lang="sr-Latn-CS" altLang="en-US" noProof="0" smtClean="0"/>
              <a:t>Fourth level</a:t>
            </a:r>
          </a:p>
          <a:p>
            <a:pPr lvl="4"/>
            <a:r>
              <a:rPr lang="sr-Latn-CS" altLang="en-US" noProof="0" smtClean="0"/>
              <a:t>Fifth level</a:t>
            </a:r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35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A7F27AC-9D6B-4AD3-A80A-8B908DC0E989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C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C419C56-522D-4FF7-BE23-E1BD53686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BC3C4-47AB-473A-AE99-86961CFC1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42746-ECB3-4D5E-8459-A61382D38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8DB6E-1841-4416-A078-916E06CF7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81138"/>
            <a:ext cx="8229600" cy="4525962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C411D-38ED-481A-ADBF-74AE7945F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811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811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8195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195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E1791-2ACF-4D8D-BD07-54183105DB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1741-5049-4817-B1DC-C5C881734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737667-9F4E-4B69-980A-54B802CA1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BFB63-A7F9-4C8C-9B74-40D0F0E70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8E166E-8DE9-4150-AF3A-25C7D348A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38554-EDC1-4DC9-9597-366EA1E22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65587-648B-4E50-9810-5EC554542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13BC81-33B9-464E-91CA-A1A3E9AC0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814C5C6-81C5-43EE-BC24-F53ED77BDC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6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4585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FFC3FF7-A59D-4DD7-ABB1-E8237A4B5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27" r:id="rId2"/>
    <p:sldLayoutId id="2147483837" r:id="rId3"/>
    <p:sldLayoutId id="2147483828" r:id="rId4"/>
    <p:sldLayoutId id="2147483838" r:id="rId5"/>
    <p:sldLayoutId id="2147483829" r:id="rId6"/>
    <p:sldLayoutId id="2147483830" r:id="rId7"/>
    <p:sldLayoutId id="2147483839" r:id="rId8"/>
    <p:sldLayoutId id="2147483840" r:id="rId9"/>
    <p:sldLayoutId id="2147483831" r:id="rId10"/>
    <p:sldLayoutId id="2147483832" r:id="rId11"/>
    <p:sldLayoutId id="2147483833" r:id="rId12"/>
    <p:sldLayoutId id="2147483834" r:id="rId13"/>
    <p:sldLayoutId id="2147483835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estonesrl.com/analytical/products-microwave-digestion-ethos-one-productivity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0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9.bin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3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5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37.png"/><Relationship Id="rId4" Type="http://schemas.openxmlformats.org/officeDocument/2006/relationships/oleObject" Target="../embeddings/oleObject27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30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36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39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304800" y="1676400"/>
            <a:ext cx="8686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Latn-CS" altLang="en-US" sz="2400" b="1">
                <a:latin typeface="Times New Roman" pitchFamily="18" charset="0"/>
              </a:rPr>
              <a:t>UNAPREĐENJE </a:t>
            </a:r>
            <a:r>
              <a:rPr lang="en-US" altLang="en-US" sz="2400" b="1">
                <a:latin typeface="Times New Roman" pitchFamily="18" charset="0"/>
              </a:rPr>
              <a:t>M</a:t>
            </a:r>
            <a:r>
              <a:rPr lang="sr-Latn-CS" altLang="en-US" sz="2400" b="1">
                <a:latin typeface="Times New Roman" pitchFamily="18" charset="0"/>
              </a:rPr>
              <a:t>ETODA EKSTRAKCIJE I ODREĐIVANJA </a:t>
            </a:r>
          </a:p>
          <a:p>
            <a:pPr algn="ctr"/>
            <a:r>
              <a:rPr lang="sr-Latn-CS" altLang="en-US" sz="2400" b="1">
                <a:latin typeface="Times New Roman" pitchFamily="18" charset="0"/>
              </a:rPr>
              <a:t>KONSTITUENTNIH I ZAGAĐIVAČKIH ELEMENATA </a:t>
            </a:r>
          </a:p>
          <a:p>
            <a:pPr algn="ctr"/>
            <a:r>
              <a:rPr lang="sr-Latn-CS" altLang="en-US" sz="2400" b="1">
                <a:latin typeface="Times New Roman" pitchFamily="18" charset="0"/>
              </a:rPr>
              <a:t>U UGLJU I ELEKTROFILTERSKOM PEPELU</a:t>
            </a:r>
            <a:endParaRPr lang="en-US" altLang="en-US" sz="2400" b="1">
              <a:latin typeface="Times New Roman" pitchFamily="18" charset="0"/>
            </a:endParaRP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1965325" y="17081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2590800" y="381000"/>
            <a:ext cx="4114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altLang="en-US" b="1">
                <a:latin typeface="Times New Roman" pitchFamily="18" charset="0"/>
              </a:rPr>
              <a:t>FAKULTET ZA FIZIČKU HEMIJU</a:t>
            </a:r>
          </a:p>
          <a:p>
            <a:pPr algn="ctr">
              <a:spcBef>
                <a:spcPct val="50000"/>
              </a:spcBef>
            </a:pPr>
            <a:r>
              <a:rPr lang="sr-Latn-CS" altLang="en-US" b="1">
                <a:latin typeface="Times New Roman" pitchFamily="18" charset="0"/>
              </a:rPr>
              <a:t>UNIVERZITET U BEOGRADU</a:t>
            </a:r>
            <a:endParaRPr lang="en-US" altLang="en-US" b="1">
              <a:latin typeface="Times New Roman" pitchFamily="18" charset="0"/>
            </a:endParaRPr>
          </a:p>
        </p:txBody>
      </p:sp>
      <p:sp>
        <p:nvSpPr>
          <p:cNvPr id="30725" name="TextBox 3"/>
          <p:cNvSpPr txBox="1">
            <a:spLocks noChangeArrowheads="1"/>
          </p:cNvSpPr>
          <p:nvPr/>
        </p:nvSpPr>
        <p:spPr bwMode="auto">
          <a:xfrm>
            <a:off x="6477000" y="5862638"/>
            <a:ext cx="213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000" dirty="0" err="1" smtClean="0">
                <a:latin typeface="Times New Roman" pitchFamily="18" charset="0"/>
                <a:cs typeface="Times New Roman" pitchFamily="18" charset="0"/>
              </a:rPr>
              <a:t>Ignjatovi</a:t>
            </a:r>
            <a:r>
              <a:rPr lang="sr-Latn-CS" altLang="en-US" sz="2000" dirty="0" smtClean="0">
                <a:latin typeface="Times New Roman" pitchFamily="18" charset="0"/>
                <a:cs typeface="Times New Roman" pitchFamily="18" charset="0"/>
              </a:rPr>
              <a:t>ć</a:t>
            </a: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000" dirty="0" err="1" smtClean="0">
                <a:latin typeface="Times New Roman" pitchFamily="18" charset="0"/>
                <a:cs typeface="Times New Roman" pitchFamily="18" charset="0"/>
              </a:rPr>
              <a:t>Ljubi</a:t>
            </a:r>
            <a:r>
              <a:rPr lang="sr-Latn-BA" altLang="en-US" sz="2000" dirty="0" smtClean="0">
                <a:latin typeface="Times New Roman" pitchFamily="18" charset="0"/>
                <a:cs typeface="Times New Roman" pitchFamily="18" charset="0"/>
              </a:rPr>
              <a:t>š</a:t>
            </a: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GB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6" name="TextBox 4"/>
          <p:cNvSpPr txBox="1">
            <a:spLocks noChangeArrowheads="1"/>
          </p:cNvSpPr>
          <p:nvPr/>
        </p:nvSpPr>
        <p:spPr bwMode="auto">
          <a:xfrm>
            <a:off x="479425" y="5851525"/>
            <a:ext cx="205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 sz="2000">
                <a:latin typeface="Times New Roman" pitchFamily="18" charset="0"/>
                <a:cs typeface="Times New Roman" pitchFamily="18" charset="0"/>
              </a:rPr>
              <a:t>Beograd, 201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GB" altLang="en-US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304800" y="914400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altLang="en-US" sz="2400" b="1">
                <a:latin typeface="Times New Roman" pitchFamily="18" charset="0"/>
              </a:rPr>
              <a:t>Faktori koji utiču na ispiranje elemenata iz uglja i pepela i </a:t>
            </a:r>
            <a:r>
              <a:rPr lang="en-US" altLang="en-US" sz="2400" b="1">
                <a:latin typeface="Times New Roman" pitchFamily="18" charset="0"/>
              </a:rPr>
              <a:t>i</a:t>
            </a:r>
            <a:r>
              <a:rPr lang="sr-Latn-CS" altLang="en-US" sz="2400" b="1">
                <a:latin typeface="Times New Roman" pitchFamily="18" charset="0"/>
              </a:rPr>
              <a:t>maju uticaja na životnu sredinu</a:t>
            </a:r>
            <a:endParaRPr lang="en-US" altLang="en-US" sz="2400" b="1">
              <a:latin typeface="Times New Roman" pitchFamily="18" charset="0"/>
            </a:endParaRP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09600" y="2438400"/>
            <a:ext cx="80010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 b="1">
                <a:latin typeface="Times New Roman" pitchFamily="18" charset="0"/>
              </a:rPr>
              <a:t>Mobilnost usled promene pH</a:t>
            </a:r>
            <a:endParaRPr lang="en-US" altLang="en-US" sz="2000" b="1">
              <a:latin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 b="1">
                <a:latin typeface="Times New Roman" pitchFamily="18" charset="0"/>
              </a:rPr>
              <a:t>Mobilnost usled promene redoks-potencijala. 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 b="1">
                <a:latin typeface="Times New Roman" pitchFamily="18" charset="0"/>
              </a:rPr>
              <a:t>Mobilnost usled jonske jačine 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 b="1">
                <a:latin typeface="Times New Roman" pitchFamily="18" charset="0"/>
              </a:rPr>
              <a:t>Mobilnost usled prisustva kompleksirajućeg sredstva. </a:t>
            </a:r>
            <a:endParaRPr lang="en-US" altLang="en-US" sz="20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814" name="Group 54"/>
          <p:cNvGraphicFramePr>
            <a:graphicFrameLocks noGrp="1"/>
          </p:cNvGraphicFramePr>
          <p:nvPr>
            <p:ph/>
          </p:nvPr>
        </p:nvGraphicFramePr>
        <p:xfrm>
          <a:off x="457200" y="1828800"/>
          <a:ext cx="8229600" cy="3535616"/>
        </p:xfrm>
        <a:graphic>
          <a:graphicData uri="http://schemas.openxmlformats.org/drawingml/2006/table">
            <a:tbl>
              <a:tblPr/>
              <a:tblGrid>
                <a:gridCol w="2692400"/>
                <a:gridCol w="5537200"/>
              </a:tblGrid>
              <a:tr h="335245">
                <a:tc grid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Podela analitičkih tehnika za određivanje neorganskih supstanci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u uglju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66706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Metode za elementalnu analizu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15900" algn="l"/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15900" algn="l"/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159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Rengenske i radijacione metode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159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Optičke emisione/adsorpcione metode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159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Masena spektrometrija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159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Ostale metode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706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Metode za minerološka ispitivanja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15900" algn="l"/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15900" algn="l"/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159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159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Rengenska difrakcija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159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Infracrvena spektrometrija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159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Normativna procena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2159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Skenirajuća elektronska mikroskopija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706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Metode za specijaciju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190500" algn="l"/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190500" algn="l"/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190500" algn="l"/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90500" algn="l"/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905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905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905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905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90500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905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Metode za određivanje organskog afiniteta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905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Šeme izluživanja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905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Elektronske, jonske i rengenske mikroprobe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90500" algn="l"/>
                          <a:tab pos="3352800" algn="l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Rengenska apsorpciona spektroskopija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78" name="Text Box 55"/>
          <p:cNvSpPr txBox="1">
            <a:spLocks noChangeArrowheads="1"/>
          </p:cNvSpPr>
          <p:nvPr/>
        </p:nvSpPr>
        <p:spPr bwMode="auto">
          <a:xfrm>
            <a:off x="990600" y="533400"/>
            <a:ext cx="693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Analitičke metode za određivanje neorganskih konstituenata u uglju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70" name="Group 62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732462"/>
        </p:xfrm>
        <a:graphic>
          <a:graphicData uri="http://schemas.openxmlformats.org/drawingml/2006/table">
            <a:tbl>
              <a:tblPr/>
              <a:tblGrid>
                <a:gridCol w="2268538"/>
                <a:gridCol w="5961062"/>
              </a:tblGrid>
              <a:tr h="401638">
                <a:tc grid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Podela tehnika elementalne analize</a:t>
                      </a: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uglja i pepela</a:t>
                      </a:r>
                      <a:endParaRPr kumimoji="0" lang="sr-Latn-C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46684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Instrumentalne 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rengenske i 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nuklearne metode</a:t>
                      </a:r>
                      <a:endParaRPr kumimoji="0" lang="sr-Latn-C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144463" algn="l"/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144463" algn="l"/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Neutron aktivaciona analiza (NAA)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Proton indukovana rengenska spektrometrija (PIXE)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Proton indukovana radijaciona spektometrija (PIGE)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Rengenska fluorescentna spektrometrija (XRF)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Sinhrona XRF (SXRF)</a:t>
                      </a:r>
                      <a:endParaRPr kumimoji="0" lang="sr-Latn-C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Optičke emisione i 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apsorpcione metode</a:t>
                      </a:r>
                      <a:endParaRPr kumimoji="0" lang="sr-Latn-C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144463" algn="l"/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144463" algn="l"/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Atomska apsorpciona spektrometrija (AAS)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Optičko emisiona spektrometrija (OES)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Indukovano spregnuta plaz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- optičko emisiona spektrometrija (ICP-OES)</a:t>
                      </a:r>
                      <a:endParaRPr kumimoji="0" lang="sr-Latn-C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5262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Metode masene 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spektrometrije</a:t>
                      </a:r>
                      <a:endParaRPr kumimoji="0" lang="sr-Latn-C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144463" algn="l"/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144463" algn="l"/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Masena spektrometrija sa termalnim jonskim izvorom (GDMS)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Masena spektrometrija sa varničnim izvorom (SSMS)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Indukovano spregnuta plazma / Masena spektrometrija (ICP/MS)</a:t>
                      </a:r>
                      <a:endParaRPr kumimoji="0" lang="sr-Latn-C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015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352800" algn="l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Ostale metode</a:t>
                      </a:r>
                      <a:endParaRPr kumimoji="0" lang="sr-Latn-C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144463" algn="l"/>
                          <a:tab pos="3352800" algn="l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144463" algn="l"/>
                          <a:tab pos="3352800" algn="l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144463" algn="l"/>
                          <a:tab pos="3352800" algn="l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Gravimetrija i volumetrija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Jon selektivne elektrode (JSE)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Jonska hromatografija (IC)</a:t>
                      </a:r>
                    </a:p>
                    <a:p>
                      <a:pPr marL="365125" marR="0" lvl="0" indent="-25558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-"/>
                        <a:tabLst>
                          <a:tab pos="144463" algn="l"/>
                          <a:tab pos="3352800" algn="l"/>
                        </a:tabLst>
                      </a:pP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Kolorimetrija</a:t>
                      </a:r>
                      <a:endParaRPr kumimoji="0" lang="sr-Latn-C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457200" y="304800"/>
            <a:ext cx="7772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Pregled metoda i tehnika za ekstrakciju elemenata iz uglja i p</a:t>
            </a:r>
            <a:r>
              <a:rPr lang="en-US" altLang="en-US" sz="2000" b="1">
                <a:latin typeface="Times New Roman" pitchFamily="18" charset="0"/>
              </a:rPr>
              <a:t>e</a:t>
            </a:r>
            <a:r>
              <a:rPr lang="sr-Latn-CS" altLang="en-US" sz="2000" b="1">
                <a:latin typeface="Times New Roman" pitchFamily="18" charset="0"/>
              </a:rPr>
              <a:t>pela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>
                <a:latin typeface="Times New Roman" pitchFamily="18" charset="0"/>
              </a:rPr>
              <a:t> jedno ekstrakciono sredstvo (single)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>
                <a:latin typeface="Times New Roman" pitchFamily="18" charset="0"/>
              </a:rPr>
              <a:t> procedure sekvencijalne ekstrakcije</a:t>
            </a:r>
            <a:endParaRPr lang="en-US" altLang="en-US" sz="2000">
              <a:latin typeface="Times New Roman" pitchFamily="18" charset="0"/>
            </a:endParaRPr>
          </a:p>
        </p:txBody>
      </p: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381000" y="1752600"/>
            <a:ext cx="85344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Ekstrakciona sredstva</a:t>
            </a:r>
          </a:p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Ekstrakcija katjona: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>
                <a:latin typeface="Times New Roman" pitchFamily="18" charset="0"/>
              </a:rPr>
              <a:t> destilovan</a:t>
            </a:r>
            <a:r>
              <a:rPr lang="en-US" altLang="en-US" sz="2000">
                <a:latin typeface="Times New Roman" pitchFamily="18" charset="0"/>
              </a:rPr>
              <a:t>a</a:t>
            </a:r>
            <a:r>
              <a:rPr lang="sr-Latn-CS" altLang="en-US" sz="2000">
                <a:latin typeface="Times New Roman" pitchFamily="18" charset="0"/>
              </a:rPr>
              <a:t> vod</a:t>
            </a:r>
            <a:r>
              <a:rPr lang="en-US" altLang="en-US" sz="2000">
                <a:latin typeface="Times New Roman" pitchFamily="18" charset="0"/>
              </a:rPr>
              <a:t>a</a:t>
            </a:r>
            <a:endParaRPr lang="sr-Latn-CS" altLang="en-US" sz="2000">
              <a:latin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>
                <a:latin typeface="Times New Roman" pitchFamily="18" charset="0"/>
              </a:rPr>
              <a:t> kisela ekstrakcija: HNO</a:t>
            </a:r>
            <a:r>
              <a:rPr lang="sr-Latn-CS" altLang="en-US" sz="2000" baseline="-25000">
                <a:latin typeface="Times New Roman" pitchFamily="18" charset="0"/>
              </a:rPr>
              <a:t>3</a:t>
            </a:r>
            <a:r>
              <a:rPr lang="sr-Latn-CS" altLang="en-US" sz="2000">
                <a:latin typeface="Times New Roman" pitchFamily="18" charset="0"/>
              </a:rPr>
              <a:t>, H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SO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, HF, HClO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, HCl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>
                <a:latin typeface="Times New Roman" pitchFamily="18" charset="0"/>
              </a:rPr>
              <a:t> rastvori soli: CaCl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, MgCl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, NaNO</a:t>
            </a:r>
            <a:r>
              <a:rPr lang="sr-Latn-CS" altLang="en-US" sz="2000" baseline="-25000">
                <a:latin typeface="Times New Roman" pitchFamily="18" charset="0"/>
              </a:rPr>
              <a:t>3</a:t>
            </a:r>
            <a:r>
              <a:rPr lang="sr-Latn-CS" altLang="en-US" sz="2000">
                <a:latin typeface="Times New Roman" pitchFamily="18" charset="0"/>
              </a:rPr>
              <a:t>, CH</a:t>
            </a:r>
            <a:r>
              <a:rPr lang="sr-Latn-CS" altLang="en-US" sz="2000" baseline="-25000">
                <a:latin typeface="Times New Roman" pitchFamily="18" charset="0"/>
              </a:rPr>
              <a:t>3</a:t>
            </a:r>
            <a:r>
              <a:rPr lang="sr-Latn-CS" altLang="en-US" sz="2000">
                <a:latin typeface="Times New Roman" pitchFamily="18" charset="0"/>
              </a:rPr>
              <a:t>COONH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, (NH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)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C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O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, (NH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)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CO</a:t>
            </a:r>
            <a:r>
              <a:rPr lang="sr-Latn-CS" altLang="en-US" sz="2000" baseline="-25000">
                <a:latin typeface="Times New Roman" pitchFamily="18" charset="0"/>
              </a:rPr>
              <a:t>3</a:t>
            </a:r>
          </a:p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Ekstrakcija anjona: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>
                <a:latin typeface="Times New Roman" pitchFamily="18" charset="0"/>
              </a:rPr>
              <a:t> destilovana voda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sr-Latn-CS" altLang="en-US" sz="2000">
                <a:latin typeface="Times New Roman" pitchFamily="18" charset="0"/>
              </a:rPr>
              <a:t> rastvori soli: amonijum-karbonat, amonijum-hidrogenkarbonat, amonijum-acetat, kalcijum-nitrat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n-US" altLang="en-US" sz="2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4"/>
          <p:cNvSpPr txBox="1">
            <a:spLocks noChangeArrowheads="1"/>
          </p:cNvSpPr>
          <p:nvPr/>
        </p:nvSpPr>
        <p:spPr bwMode="auto">
          <a:xfrm>
            <a:off x="228600" y="533400"/>
            <a:ext cx="8686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      </a:t>
            </a:r>
            <a:r>
              <a:rPr lang="en-US" altLang="en-US" sz="2000" b="1">
                <a:latin typeface="Times New Roman" pitchFamily="18" charset="0"/>
              </a:rPr>
              <a:t>Z</a:t>
            </a:r>
            <a:r>
              <a:rPr lang="sr-Latn-CS" altLang="en-US" sz="2000" b="1">
                <a:latin typeface="Times New Roman" pitchFamily="18" charset="0"/>
              </a:rPr>
              <a:t>a sve ekstrakcione procedure efikasnost ekstrakcije zavisi od: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sz="2000" b="1">
                <a:latin typeface="Times New Roman" pitchFamily="18" charset="0"/>
              </a:rPr>
              <a:t>       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sz="2000" b="1">
                <a:latin typeface="Times New Roman" pitchFamily="18" charset="0"/>
              </a:rPr>
              <a:t>       1. Hemijske osobine ekstrakcionih sredstva,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sz="2000" b="1">
                <a:latin typeface="Times New Roman" pitchFamily="18" charset="0"/>
              </a:rPr>
              <a:t>       2. Primenjene procedure, 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sz="2000" b="1">
                <a:latin typeface="Times New Roman" pitchFamily="18" charset="0"/>
              </a:rPr>
              <a:t>       3. Eksperimentalnih uslovi pod kojim se procedura sprovodi.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sr-Latn-CS" altLang="en-US" sz="2000" b="1">
              <a:latin typeface="Times New Roman" pitchFamily="18" charset="0"/>
            </a:endParaRPr>
          </a:p>
          <a:p>
            <a:pPr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sz="2000" b="1">
                <a:latin typeface="Times New Roman" pitchFamily="18" charset="0"/>
              </a:rPr>
              <a:t>    U poslednje vreme se velika pažnja daje razvijanju i unapređenju tehnika ekstrahovanja, korišćenjem </a:t>
            </a:r>
            <a:r>
              <a:rPr lang="sr-Latn-CS" altLang="en-US" sz="2000" b="1">
                <a:solidFill>
                  <a:srgbClr val="000099"/>
                </a:solidFill>
                <a:latin typeface="Times New Roman" pitchFamily="18" charset="0"/>
              </a:rPr>
              <a:t>veštačkih izvora energije, kao što su ultrazvuk i mikrotalasi,</a:t>
            </a:r>
            <a:r>
              <a:rPr lang="sr-Latn-CS" altLang="en-US" sz="2000" b="1">
                <a:latin typeface="Times New Roman" pitchFamily="18" charset="0"/>
              </a:rPr>
              <a:t> a sve u cilju povećanja efikasnosti i skraćivanja vremena ekstrakcije.</a:t>
            </a:r>
            <a:r>
              <a:rPr lang="sr-Latn-CS" altLang="en-US" sz="2000">
                <a:latin typeface="Times New Roman" pitchFamily="18" charset="0"/>
              </a:rPr>
              <a:t> </a:t>
            </a:r>
            <a:endParaRPr lang="en-US" altLang="en-US" sz="2000">
              <a:latin typeface="Times New Roman" pitchFamily="18" charset="0"/>
            </a:endParaRPr>
          </a:p>
        </p:txBody>
      </p:sp>
      <p:pic>
        <p:nvPicPr>
          <p:cNvPr id="44035" name="Picture 5" descr="ETHOS 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810000"/>
            <a:ext cx="2057400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6" descr="SK-10 High Pressure Rot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343400"/>
            <a:ext cx="13335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3886200"/>
            <a:ext cx="2209800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4"/>
          <p:cNvSpPr txBox="1">
            <a:spLocks noChangeArrowheads="1"/>
          </p:cNvSpPr>
          <p:nvPr/>
        </p:nvSpPr>
        <p:spPr bwMode="auto">
          <a:xfrm>
            <a:off x="228600" y="0"/>
            <a:ext cx="8915400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SEKVENCIJALNA EKSTRAKCIJA</a:t>
            </a:r>
          </a:p>
          <a:p>
            <a:pPr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</a:rPr>
              <a:t>metoda kojom se sukcesivnom primenom ekstrakcionih sredstava rastuće ektrakcione moći, selektivno rastvaraju sasvim određene, specifično asocirane frakcije teških metala iz istog uzorka geološkog materijala.</a:t>
            </a:r>
          </a:p>
          <a:p>
            <a:r>
              <a:rPr lang="en-US" altLang="en-US" b="1"/>
              <a:t>E</a:t>
            </a:r>
            <a:r>
              <a:rPr lang="sr-Latn-CS" altLang="en-US" b="1"/>
              <a:t>kstrakcione procedure:  </a:t>
            </a:r>
            <a:r>
              <a:rPr lang="en-US" altLang="en-US" b="1"/>
              <a:t>3</a:t>
            </a:r>
            <a:r>
              <a:rPr lang="sr-Latn-CS" altLang="en-US" b="1"/>
              <a:t> do 8 ekstrakcionih koraka </a:t>
            </a:r>
          </a:p>
          <a:p>
            <a:endParaRPr lang="sr-Latn-CS" altLang="en-US" b="1"/>
          </a:p>
          <a:p>
            <a:r>
              <a:rPr lang="sr-Latn-CS" altLang="en-US" b="1"/>
              <a:t>Varijabilnost u primenjenim šemama           nemoguće uporediti podatke o sadržaju frakcija metala dobijenih u različitim istraživanjima.</a:t>
            </a:r>
            <a:r>
              <a:rPr lang="sr-Latn-CS" altLang="en-US"/>
              <a:t> </a:t>
            </a:r>
          </a:p>
          <a:p>
            <a:endParaRPr lang="sr-Latn-CS" altLang="en-US"/>
          </a:p>
          <a:p>
            <a:r>
              <a:rPr lang="sr-Latn-CS" altLang="en-US" b="1"/>
              <a:t>Analiza              poistovećivanjem fazne pripadnosti nekog metala sa pripadnošću nekom supstratu, odnosno tipu ostvarene veze.</a:t>
            </a:r>
          </a:p>
          <a:p>
            <a:endParaRPr lang="sr-Latn-CS" altLang="en-US"/>
          </a:p>
          <a:p>
            <a:r>
              <a:rPr lang="sr-Latn-CS" altLang="en-US" b="1"/>
              <a:t>Prednosti             omogućava predviđanje mobilnosti metala u kraćem i dužem vremenskom periodu. </a:t>
            </a:r>
          </a:p>
          <a:p>
            <a:endParaRPr lang="sr-Latn-CS" altLang="en-US" b="1"/>
          </a:p>
          <a:p>
            <a:r>
              <a:rPr lang="sr-Latn-CS" altLang="en-US" b="1"/>
              <a:t>Cilj             određivanje mobilnosti teških metala u geološkom materijalu i definisanje njihovih supstrata. </a:t>
            </a:r>
          </a:p>
          <a:p>
            <a:endParaRPr lang="sr-Latn-CS" altLang="en-US" b="1"/>
          </a:p>
          <a:p>
            <a:r>
              <a:rPr lang="sr-Latn-CS" altLang="en-US"/>
              <a:t>Uobičajena podela na faze, poređana po redosledu po kojima se ove faze u</a:t>
            </a:r>
          </a:p>
          <a:p>
            <a:r>
              <a:rPr lang="sr-Latn-CS" altLang="en-US"/>
              <a:t>toku izvođenja se</a:t>
            </a:r>
            <a:r>
              <a:rPr lang="en-US" altLang="en-US"/>
              <a:t>k</a:t>
            </a:r>
            <a:r>
              <a:rPr lang="sr-Latn-CS" altLang="en-US"/>
              <a:t>vencijalne ekstrakcije najčešće i izoluju izgleda</a:t>
            </a:r>
            <a:r>
              <a:rPr lang="en-US" altLang="en-US"/>
              <a:t> </a:t>
            </a:r>
            <a:r>
              <a:rPr lang="sr-Latn-CS" altLang="en-US"/>
              <a:t> ovako:</a:t>
            </a:r>
          </a:p>
          <a:p>
            <a:pPr algn="just">
              <a:spcBef>
                <a:spcPct val="50000"/>
              </a:spcBef>
            </a:pPr>
            <a:endParaRPr lang="sr-Latn-CS" altLang="en-US" sz="200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n-US" altLang="en-US" sz="2000">
              <a:latin typeface="Times New Roman" pitchFamily="18" charset="0"/>
            </a:endParaRPr>
          </a:p>
        </p:txBody>
      </p:sp>
      <p:sp>
        <p:nvSpPr>
          <p:cNvPr id="45059" name="Line 6"/>
          <p:cNvSpPr>
            <a:spLocks noChangeShapeType="1"/>
          </p:cNvSpPr>
          <p:nvPr/>
        </p:nvSpPr>
        <p:spPr bwMode="auto">
          <a:xfrm>
            <a:off x="1600200" y="3810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0" name="Line 8"/>
          <p:cNvSpPr>
            <a:spLocks noChangeShapeType="1"/>
          </p:cNvSpPr>
          <p:nvPr/>
        </p:nvSpPr>
        <p:spPr bwMode="auto">
          <a:xfrm>
            <a:off x="838200" y="4572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1" name="Line 9"/>
          <p:cNvSpPr>
            <a:spLocks noChangeShapeType="1"/>
          </p:cNvSpPr>
          <p:nvPr/>
        </p:nvSpPr>
        <p:spPr bwMode="auto">
          <a:xfrm>
            <a:off x="1295400" y="2971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2" name="Line 12"/>
          <p:cNvSpPr>
            <a:spLocks noChangeShapeType="1"/>
          </p:cNvSpPr>
          <p:nvPr/>
        </p:nvSpPr>
        <p:spPr bwMode="auto">
          <a:xfrm>
            <a:off x="4648200" y="2133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5"/>
          <p:cNvSpPr txBox="1">
            <a:spLocks noChangeArrowheads="1"/>
          </p:cNvSpPr>
          <p:nvPr/>
        </p:nvSpPr>
        <p:spPr bwMode="auto">
          <a:xfrm>
            <a:off x="228600" y="304800"/>
            <a:ext cx="8763000" cy="552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 b="1" i="1">
                <a:solidFill>
                  <a:srgbClr val="CC0099"/>
                </a:solidFill>
                <a:latin typeface="Times New Roman" pitchFamily="18" charset="0"/>
              </a:rPr>
              <a:t>I</a:t>
            </a:r>
            <a:r>
              <a:rPr lang="sr-Latn-CS" altLang="en-US" sz="2000" b="1" i="1">
                <a:solidFill>
                  <a:srgbClr val="CC0099"/>
                </a:solidFill>
                <a:latin typeface="Times New Roman" pitchFamily="18" charset="0"/>
              </a:rPr>
              <a:t>zmen</a:t>
            </a:r>
            <a:r>
              <a:rPr lang="en-US" altLang="en-US" sz="2000" b="1" i="1">
                <a:solidFill>
                  <a:srgbClr val="CC0099"/>
                </a:solidFill>
                <a:latin typeface="Times New Roman" pitchFamily="18" charset="0"/>
              </a:rPr>
              <a:t>l</a:t>
            </a:r>
            <a:r>
              <a:rPr lang="sr-Latn-CS" altLang="en-US" sz="2000" b="1" i="1">
                <a:solidFill>
                  <a:srgbClr val="CC0099"/>
                </a:solidFill>
                <a:latin typeface="Times New Roman" pitchFamily="18" charset="0"/>
              </a:rPr>
              <a:t>jiva faza</a:t>
            </a:r>
            <a:r>
              <a:rPr lang="sr-Latn-CS" altLang="en-US" sz="2000">
                <a:latin typeface="Times New Roman" pitchFamily="18" charset="0"/>
              </a:rPr>
              <a:t> - </a:t>
            </a:r>
            <a:r>
              <a:rPr lang="en-US" altLang="en-US" sz="2000">
                <a:latin typeface="Times New Roman" pitchFamily="18" charset="0"/>
              </a:rPr>
              <a:t>e</a:t>
            </a:r>
            <a:r>
              <a:rPr lang="sr-Latn-CS" altLang="en-US" sz="2000">
                <a:latin typeface="Times New Roman" pitchFamily="18" charset="0"/>
              </a:rPr>
              <a:t>kstrahuju se najmobilniji</a:t>
            </a:r>
            <a:r>
              <a:rPr lang="en-US" altLang="en-US" sz="2000">
                <a:latin typeface="Times New Roman" pitchFamily="18" charset="0"/>
              </a:rPr>
              <a:t>,</a:t>
            </a:r>
            <a:r>
              <a:rPr lang="sr-Latn-CS" altLang="en-US" sz="2000">
                <a:latin typeface="Times New Roman" pitchFamily="18" charset="0"/>
              </a:rPr>
              <a:t> i</a:t>
            </a:r>
            <a:r>
              <a:rPr lang="en-US" altLang="en-US" sz="2000">
                <a:latin typeface="Times New Roman" pitchFamily="18" charset="0"/>
              </a:rPr>
              <a:t>z</a:t>
            </a:r>
            <a:r>
              <a:rPr lang="sr-Latn-CS" altLang="en-US" sz="2000">
                <a:latin typeface="Times New Roman" pitchFamily="18" charset="0"/>
              </a:rPr>
              <a:t>menjljivi meta</a:t>
            </a:r>
            <a:r>
              <a:rPr lang="en-US" altLang="en-US" sz="2000">
                <a:latin typeface="Times New Roman" pitchFamily="18" charset="0"/>
              </a:rPr>
              <a:t>l</a:t>
            </a:r>
            <a:r>
              <a:rPr lang="sr-Latn-CS" altLang="en-US" sz="2000">
                <a:latin typeface="Times New Roman" pitchFamily="18" charset="0"/>
              </a:rPr>
              <a:t>i,</a:t>
            </a: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koriste se rastvori neutralnih soli: NH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OAc, MgCl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, CaCl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, BaCl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, KNO</a:t>
            </a:r>
            <a:r>
              <a:rPr lang="sr-Latn-CS" altLang="en-US" sz="2000" baseline="-25000">
                <a:latin typeface="Times New Roman" pitchFamily="18" charset="0"/>
              </a:rPr>
              <a:t>3</a:t>
            </a:r>
            <a:r>
              <a:rPr lang="en-US" altLang="en-US" sz="2000">
                <a:latin typeface="Times New Roman" pitchFamily="18" charset="0"/>
              </a:rPr>
              <a:t>. </a:t>
            </a:r>
            <a:r>
              <a:rPr lang="sr-Latn-CS" altLang="en-US" sz="2000">
                <a:latin typeface="Times New Roman" pitchFamily="18" charset="0"/>
              </a:rPr>
              <a:t>upotreba</a:t>
            </a: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kiselina (CH</a:t>
            </a:r>
            <a:r>
              <a:rPr lang="sr-Latn-CS" altLang="en-US" sz="2000" baseline="-25000">
                <a:latin typeface="Times New Roman" pitchFamily="18" charset="0"/>
              </a:rPr>
              <a:t>3</a:t>
            </a:r>
            <a:r>
              <a:rPr lang="sr-Latn-CS" altLang="en-US" sz="2000">
                <a:latin typeface="Times New Roman" pitchFamily="18" charset="0"/>
              </a:rPr>
              <a:t>COOH) - povećani afinitet H+ jona za mnoga izmenjiva mesta</a:t>
            </a: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rastvara karbonat</a:t>
            </a:r>
            <a:r>
              <a:rPr lang="en-US" altLang="en-US" sz="2000">
                <a:latin typeface="Times New Roman" pitchFamily="18" charset="0"/>
              </a:rPr>
              <a:t>e</a:t>
            </a:r>
            <a:r>
              <a:rPr lang="sr-Latn-CS" altLang="en-US" sz="2000">
                <a:latin typeface="Times New Roman" pitchFamily="18" charset="0"/>
              </a:rPr>
              <a:t>.</a:t>
            </a:r>
            <a:endParaRPr lang="en-US" altLang="en-US" sz="2000">
              <a:latin typeface="Times New Roman" pitchFamily="18" charset="0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None/>
            </a:pPr>
            <a:endParaRPr lang="sr-Latn-CS" altLang="en-US" sz="2000">
              <a:latin typeface="Times New Roman" pitchFamily="18" charset="0"/>
            </a:endParaRPr>
          </a:p>
          <a:p>
            <a:pPr marL="285750" indent="-285750" algn="just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i="1">
                <a:solidFill>
                  <a:srgbClr val="CC0099"/>
                </a:solidFill>
                <a:latin typeface="Times New Roman" pitchFamily="18" charset="0"/>
              </a:rPr>
              <a:t>“</a:t>
            </a:r>
            <a:r>
              <a:rPr lang="sr-Latn-CS" altLang="en-US" sz="2000" b="1" i="1">
                <a:solidFill>
                  <a:srgbClr val="CC0099"/>
                </a:solidFill>
                <a:latin typeface="Times New Roman" pitchFamily="18" charset="0"/>
              </a:rPr>
              <a:t>Lako reducibilna</a:t>
            </a:r>
            <a:r>
              <a:rPr lang="en-US" altLang="en-US" sz="2000" b="1" i="1">
                <a:solidFill>
                  <a:srgbClr val="CC0099"/>
                </a:solidFill>
                <a:latin typeface="Times New Roman" pitchFamily="18" charset="0"/>
              </a:rPr>
              <a:t>“</a:t>
            </a:r>
            <a:r>
              <a:rPr lang="sr-Latn-CS" altLang="en-US" sz="2000" b="1" i="1">
                <a:solidFill>
                  <a:srgbClr val="CC0099"/>
                </a:solidFill>
                <a:latin typeface="Times New Roman" pitchFamily="18" charset="0"/>
              </a:rPr>
              <a:t> faza</a:t>
            </a:r>
            <a:r>
              <a:rPr lang="sr-Latn-CS" altLang="en-US" sz="2000">
                <a:latin typeface="Times New Roman" pitchFamily="18" charset="0"/>
              </a:rPr>
              <a:t> - oksida mangana</a:t>
            </a:r>
            <a:r>
              <a:rPr lang="en-US" altLang="en-US" sz="2000">
                <a:latin typeface="Times New Roman" pitchFamily="18" charset="0"/>
              </a:rPr>
              <a:t>,</a:t>
            </a:r>
            <a:r>
              <a:rPr lang="sr-Latn-CS" altLang="en-US" sz="2000">
                <a:latin typeface="Times New Roman" pitchFamily="18" charset="0"/>
              </a:rPr>
              <a:t> slabo amorfni hidratisani oksidi F</a:t>
            </a:r>
            <a:r>
              <a:rPr lang="en-US" altLang="en-US" sz="2000">
                <a:latin typeface="Times New Roman" pitchFamily="18" charset="0"/>
              </a:rPr>
              <a:t>e</a:t>
            </a:r>
            <a:r>
              <a:rPr lang="sr-Latn-CS" altLang="en-US" sz="2000">
                <a:latin typeface="Times New Roman" pitchFamily="18" charset="0"/>
              </a:rPr>
              <a:t>,</a:t>
            </a: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koristi se slabo redukciono sredstvo hidroksilamin-hlorhidrat </a:t>
            </a: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altLang="en-US" sz="2000" b="1">
                <a:solidFill>
                  <a:srgbClr val="CC0099"/>
                </a:solidFill>
                <a:latin typeface="Times New Roman" pitchFamily="18" charset="0"/>
              </a:rPr>
              <a:t>“</a:t>
            </a:r>
            <a:r>
              <a:rPr lang="sr-Latn-CS" altLang="en-US" sz="2000" b="1" i="1">
                <a:solidFill>
                  <a:srgbClr val="CC0099"/>
                </a:solidFill>
                <a:latin typeface="Times New Roman" pitchFamily="18" charset="0"/>
              </a:rPr>
              <a:t>Umereno reducibilna</a:t>
            </a:r>
            <a:r>
              <a:rPr lang="en-US" altLang="en-US" sz="2000" b="1" i="1">
                <a:solidFill>
                  <a:srgbClr val="CC0099"/>
                </a:solidFill>
                <a:latin typeface="Times New Roman" pitchFamily="18" charset="0"/>
              </a:rPr>
              <a:t>“</a:t>
            </a:r>
            <a:r>
              <a:rPr lang="sr-Latn-CS" altLang="en-US" sz="2000" b="1" i="1">
                <a:solidFill>
                  <a:srgbClr val="CC0099"/>
                </a:solidFill>
                <a:latin typeface="Times New Roman" pitchFamily="18" charset="0"/>
              </a:rPr>
              <a:t> faza</a:t>
            </a:r>
            <a:r>
              <a:rPr lang="sr-Latn-CS" altLang="en-US" sz="2000" b="1" i="1">
                <a:latin typeface="Times New Roman" pitchFamily="18" charset="0"/>
              </a:rPr>
              <a:t> - </a:t>
            </a:r>
            <a:r>
              <a:rPr lang="sr-Latn-CS" altLang="en-US" sz="2000">
                <a:latin typeface="Times New Roman" pitchFamily="18" charset="0"/>
              </a:rPr>
              <a:t>razaranje amorfnih i delimično kristalizovanih</a:t>
            </a: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hidratisa</a:t>
            </a:r>
            <a:r>
              <a:rPr lang="en-US" altLang="en-US" sz="2000">
                <a:latin typeface="Times New Roman" pitchFamily="18" charset="0"/>
              </a:rPr>
              <a:t>n</a:t>
            </a:r>
            <a:r>
              <a:rPr lang="sr-Latn-CS" altLang="en-US" sz="2000">
                <a:latin typeface="Times New Roman" pitchFamily="18" charset="0"/>
              </a:rPr>
              <a:t>ih oksida gvožđa</a:t>
            </a:r>
            <a:r>
              <a:rPr lang="en-US" altLang="en-US" sz="2000">
                <a:latin typeface="Times New Roman" pitchFamily="18" charset="0"/>
              </a:rPr>
              <a:t>,</a:t>
            </a:r>
            <a:endParaRPr lang="sr-Latn-CS" altLang="en-US" sz="2000">
              <a:latin typeface="Times New Roman" pitchFamily="18" charset="0"/>
            </a:endParaRP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koristi oksa</a:t>
            </a:r>
            <a:r>
              <a:rPr lang="en-US" altLang="en-US" sz="2000">
                <a:latin typeface="Times New Roman" pitchFamily="18" charset="0"/>
              </a:rPr>
              <a:t>l</a:t>
            </a:r>
            <a:r>
              <a:rPr lang="sr-Latn-CS" altLang="en-US" sz="2000">
                <a:latin typeface="Times New Roman" pitchFamily="18" charset="0"/>
              </a:rPr>
              <a:t>na </a:t>
            </a:r>
            <a:r>
              <a:rPr lang="en-US" altLang="en-US" sz="2000">
                <a:latin typeface="Times New Roman" pitchFamily="18" charset="0"/>
              </a:rPr>
              <a:t>k</a:t>
            </a:r>
            <a:r>
              <a:rPr lang="sr-Latn-CS" altLang="en-US" sz="2000">
                <a:latin typeface="Times New Roman" pitchFamily="18" charset="0"/>
              </a:rPr>
              <a:t>iselina.</a:t>
            </a: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 b="1" i="1">
                <a:solidFill>
                  <a:srgbClr val="CC0099"/>
                </a:solidFill>
                <a:latin typeface="Times New Roman" pitchFamily="18" charset="0"/>
              </a:rPr>
              <a:t>Organsko-sulfidna faza</a:t>
            </a:r>
            <a:r>
              <a:rPr lang="sr-Latn-CS" altLang="en-US" sz="2000">
                <a:latin typeface="Times New Roman" pitchFamily="18" charset="0"/>
              </a:rPr>
              <a:t> - razara organska supstanca i prisutni sulfidni minerali, pri</a:t>
            </a: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čemu se oslobađaju kompleksirani metalni joni</a:t>
            </a:r>
            <a:r>
              <a:rPr lang="en-US" altLang="en-US" sz="2000">
                <a:latin typeface="Times New Roman" pitchFamily="18" charset="0"/>
              </a:rPr>
              <a:t>,</a:t>
            </a:r>
            <a:endParaRPr lang="sr-Latn-CS" altLang="en-US" sz="2000">
              <a:latin typeface="Times New Roman" pitchFamily="18" charset="0"/>
            </a:endParaRP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koristi se kiseli rastvor H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O</a:t>
            </a:r>
            <a:r>
              <a:rPr lang="sr-Latn-CS" altLang="en-US" sz="2000" baseline="-25000">
                <a:latin typeface="Times New Roman" pitchFamily="18" charset="0"/>
              </a:rPr>
              <a:t>2 </a:t>
            </a:r>
            <a:r>
              <a:rPr lang="sr-Latn-CS" altLang="en-US" sz="2000">
                <a:latin typeface="Times New Roman" pitchFamily="18" charset="0"/>
              </a:rPr>
              <a:t>na povišenoj T</a:t>
            </a:r>
            <a:r>
              <a:rPr lang="en-US" altLang="en-US" sz="2000">
                <a:latin typeface="Times New Roman" pitchFamily="18" charset="0"/>
              </a:rPr>
              <a:t>.</a:t>
            </a: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 b="1" i="1">
                <a:solidFill>
                  <a:srgbClr val="CC0099"/>
                </a:solidFill>
                <a:latin typeface="Times New Roman" pitchFamily="18" charset="0"/>
              </a:rPr>
              <a:t>Rezidualna faza</a:t>
            </a:r>
            <a:r>
              <a:rPr lang="sr-Latn-CS" altLang="en-US" sz="2000">
                <a:latin typeface="Times New Roman" pitchFamily="18" charset="0"/>
              </a:rPr>
              <a:t> - obuhvata silikatne i oksidne minerale i u njih strukturno</a:t>
            </a: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inkorporirane metalne jon</a:t>
            </a:r>
            <a:r>
              <a:rPr lang="en-US" altLang="en-US" sz="2000">
                <a:latin typeface="Times New Roman" pitchFamily="18" charset="0"/>
              </a:rPr>
              <a:t>e</a:t>
            </a:r>
            <a:r>
              <a:rPr lang="sr-Latn-CS" altLang="en-US" sz="2000">
                <a:latin typeface="Times New Roman" pitchFamily="18" charset="0"/>
              </a:rPr>
              <a:t>, </a:t>
            </a:r>
          </a:p>
          <a:p>
            <a:pPr marL="285750" indent="-28575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koriste se koncentrovane mineralne kiseline ili njihove smeše.</a:t>
            </a:r>
            <a:endParaRPr lang="en-US" altLang="en-US" sz="2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305" name="Group 209"/>
          <p:cNvGraphicFramePr>
            <a:graphicFrameLocks noGrp="1"/>
          </p:cNvGraphicFramePr>
          <p:nvPr>
            <p:ph/>
          </p:nvPr>
        </p:nvGraphicFramePr>
        <p:xfrm>
          <a:off x="457200" y="762000"/>
          <a:ext cx="7696200" cy="5722939"/>
        </p:xfrm>
        <a:graphic>
          <a:graphicData uri="http://schemas.openxmlformats.org/drawingml/2006/table">
            <a:tbl>
              <a:tblPr/>
              <a:tblGrid>
                <a:gridCol w="1589088"/>
                <a:gridCol w="1192212"/>
                <a:gridCol w="2133600"/>
                <a:gridCol w="2781300"/>
              </a:tblGrid>
              <a:tr h="439787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Faze 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elemenata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Vreme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Temperatura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Ekstrakciono sredstvo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8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Izmenjiva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h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Konstantno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mućkanje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mol/dm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MgCl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pH = 7, ili 1 mol/dm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NaOAc, pH = 8,2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72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Vezana za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karbonate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h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mućkanje – 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ispiranje na sobnoj T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mol/dm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NaOAc, pH = 5, u sirćetnoj kiselini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907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Vezana za Fe i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 okside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h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Ili, 96 ± 3°C  povremeno mućkanje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 mol/dm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Na</a:t>
                      </a:r>
                      <a:r>
                        <a:rPr kumimoji="0" lang="pl-PL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pl-PL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+ 0,175 mol/dm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Na-citrat + 0,025 mol/dm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liminska kiselina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 mol/dm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NH</a:t>
                      </a:r>
                      <a:r>
                        <a:rPr kumimoji="0" lang="pl-PL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OH·HCl u sićetnoj kiselini, 25 % (v/v)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51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Organski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vezana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h</a:t>
                      </a: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h</a:t>
                      </a: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min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 ± 2 °C  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povremeno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mućkanje</a:t>
                      </a: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 ± 2 °C  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naizmenično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mućkanje</a:t>
                      </a: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konstantno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mućkanje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 mol/dm</a:t>
                      </a:r>
                      <a:r>
                        <a:rPr kumimoji="0" lang="pt-BR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HNO</a:t>
                      </a:r>
                      <a:r>
                        <a:rPr kumimoji="0" lang="pt-BR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30 % H</a:t>
                      </a:r>
                      <a:r>
                        <a:rPr kumimoji="0" lang="pt-BR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t-BR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pH = 2 (HNO</a:t>
                      </a:r>
                      <a:r>
                        <a:rPr kumimoji="0" lang="pt-BR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30 % H</a:t>
                      </a:r>
                      <a:r>
                        <a:rPr kumimoji="0" lang="pt-BR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t-BR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pH = 2 (HNO</a:t>
                      </a:r>
                      <a:r>
                        <a:rPr kumimoji="0" lang="pt-BR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 mol/dm</a:t>
                      </a:r>
                      <a:r>
                        <a:rPr kumimoji="0" lang="pt-BR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NH</a:t>
                      </a:r>
                      <a:r>
                        <a:rPr kumimoji="0" lang="pt-BR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OAc, dodati 20 cm</a:t>
                      </a:r>
                      <a:r>
                        <a:rPr kumimoji="0" lang="pt-BR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20 %  (v/v) HNO</a:t>
                      </a:r>
                      <a:r>
                        <a:rPr kumimoji="0" lang="pt-BR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pt-BR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601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Rezidualna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HF/HClO</a:t>
                      </a:r>
                      <a:r>
                        <a:rPr kumimoji="0" lang="en-US" altLang="en-US" sz="1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5 : 1</a:t>
                      </a: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HF/HClO</a:t>
                      </a:r>
                      <a:r>
                        <a:rPr kumimoji="0" lang="en-US" altLang="en-US" sz="1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10 : 1</a:t>
                      </a:r>
                      <a:endParaRPr kumimoji="0" lang="sr-Latn-C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HClO</a:t>
                      </a:r>
                      <a:r>
                        <a:rPr kumimoji="0" lang="en-US" altLang="en-US" sz="1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/ 12 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mol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/dm</a:t>
                      </a:r>
                      <a:r>
                        <a:rPr kumimoji="0" lang="en-US" alt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HCl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43" name="Rectangle 203"/>
          <p:cNvSpPr>
            <a:spLocks noChangeArrowheads="1"/>
          </p:cNvSpPr>
          <p:nvPr/>
        </p:nvSpPr>
        <p:spPr bwMode="auto">
          <a:xfrm>
            <a:off x="457200" y="13652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l-PL" altLang="en-US" b="1">
                <a:latin typeface="Times New Roman" pitchFamily="18" charset="0"/>
              </a:rPr>
              <a:t>Sekvencijalna ekstrakcija, Tessier ekstrakciona procedura.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320" name="Group 176"/>
          <p:cNvGraphicFramePr>
            <a:graphicFrameLocks noGrp="1"/>
          </p:cNvGraphicFramePr>
          <p:nvPr/>
        </p:nvGraphicFramePr>
        <p:xfrm>
          <a:off x="685800" y="1219200"/>
          <a:ext cx="7391400" cy="4400740"/>
        </p:xfrm>
        <a:graphic>
          <a:graphicData uri="http://schemas.openxmlformats.org/drawingml/2006/table">
            <a:tbl>
              <a:tblPr/>
              <a:tblGrid>
                <a:gridCol w="1798638"/>
                <a:gridCol w="998537"/>
                <a:gridCol w="1797050"/>
                <a:gridCol w="2797175"/>
              </a:tblGrid>
              <a:tr h="712696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Faze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elemenata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Vreme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Temperatura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Ekstrakciono sredstvo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08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Izmenjiva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h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± 5 °C konstantno mućkanje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0,11 mol/dm</a:t>
                      </a:r>
                      <a:r>
                        <a:rPr kumimoji="0" lang="en-U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CH</a:t>
                      </a:r>
                      <a:r>
                        <a:rPr kumimoji="0" lang="en-US" alt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COOH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08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Vezana za Fe i Mn okside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h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± 5 °C konstantno mućkanje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 mol/dm</a:t>
                      </a:r>
                      <a:r>
                        <a:rPr kumimoji="0" lang="en-U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NH</a:t>
                      </a:r>
                      <a:r>
                        <a:rPr kumimoji="0" lang="en-US" alt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OH·HCl, pH = 2 (HNO</a:t>
                      </a:r>
                      <a:r>
                        <a:rPr kumimoji="0" lang="en-US" alt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2039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Organski vezana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1h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h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h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h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sobna T, povremeno mućkanje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 °C zagrevanje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 °C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± 5 °C konstantno mućkanje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 mol/dm</a:t>
                      </a:r>
                      <a:r>
                        <a:rPr kumimoji="0" lang="pl-PL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pH = 2-3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smanjiti zapreminu na manje od 3 cm</a:t>
                      </a:r>
                      <a:r>
                        <a:rPr kumimoji="0" lang="pl-PL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H</a:t>
                      </a:r>
                      <a:r>
                        <a:rPr kumimoji="0" lang="pl-PL" alt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alt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smanjiti zapreminu na 1 cm</a:t>
                      </a:r>
                      <a:r>
                        <a:rPr kumimoji="0" lang="pl-PL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mol/dm</a:t>
                      </a:r>
                      <a:r>
                        <a:rPr kumimoji="0" lang="en-GB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NH</a:t>
                      </a:r>
                      <a:r>
                        <a:rPr kumimoji="0" lang="en-GB" alt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OAc, pH = 2 (HNO</a:t>
                      </a:r>
                      <a:r>
                        <a:rPr kumimoji="0" lang="en-GB" alt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GB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57" name="Rectangle 169"/>
          <p:cNvSpPr>
            <a:spLocks noChangeArrowheads="1"/>
          </p:cNvSpPr>
          <p:nvPr/>
        </p:nvSpPr>
        <p:spPr bwMode="auto">
          <a:xfrm>
            <a:off x="457200" y="533400"/>
            <a:ext cx="7467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l-PL" altLang="en-US"/>
              <a:t> </a:t>
            </a:r>
            <a:r>
              <a:rPr lang="pl-PL" altLang="en-US" b="1">
                <a:latin typeface="Times New Roman" pitchFamily="18" charset="0"/>
              </a:rPr>
              <a:t>Sekvencijalna ekstrakcija, BCR ekstrakciona procedura.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620000" cy="533400"/>
          </a:xfrm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altLang="en-US" sz="2800" smtClean="0">
                <a:solidFill>
                  <a:schemeClr val="tx1"/>
                </a:solidFill>
                <a:effectLst/>
                <a:latin typeface="Times New Roman" pitchFamily="18" charset="0"/>
              </a:rPr>
              <a:t>PREDMET I CILJ ISTRAŽIVANJA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>
          <a:xfrm>
            <a:off x="457200" y="533400"/>
            <a:ext cx="8534400" cy="5410200"/>
          </a:xfrm>
        </p:spPr>
        <p:txBody>
          <a:bodyPr/>
          <a:lstStyle/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sr-Latn-CS" altLang="en-US" sz="1900" b="1" smtClean="0">
                <a:latin typeface="Times New Roman" pitchFamily="18" charset="0"/>
              </a:rPr>
              <a:t>Predmet istraživanja je unapređenje metoda ekstrakcije konstituentnih i</a:t>
            </a: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sr-Latn-CS" altLang="en-US" sz="1900" b="1" smtClean="0">
                <a:latin typeface="Times New Roman" pitchFamily="18" charset="0"/>
              </a:rPr>
              <a:t> zagađivačkih elemenata iz uglja i pepela. Istraživanje je imalo za cilj:</a:t>
            </a:r>
          </a:p>
          <a:p>
            <a:pPr>
              <a:lnSpc>
                <a:spcPct val="80000"/>
              </a:lnSpc>
              <a:buSzPct val="80000"/>
              <a:buFont typeface="Wingdings 3" pitchFamily="18" charset="2"/>
              <a:buChar char="}"/>
            </a:pPr>
            <a:r>
              <a:rPr lang="sr-Latn-CS" altLang="en-US" sz="1900" b="1" smtClean="0">
                <a:latin typeface="Times New Roman" pitchFamily="18" charset="0"/>
              </a:rPr>
              <a:t>unapređenje metoda za određivanje sadržaja jona u uglju i pepelu metodama IC i ICP-OES,</a:t>
            </a:r>
            <a:endParaRPr lang="en-US" altLang="en-US" sz="19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SzPct val="80000"/>
              <a:buFont typeface="Wingdings 3" pitchFamily="18" charset="2"/>
              <a:buChar char="}"/>
            </a:pPr>
            <a:r>
              <a:rPr lang="sr-Latn-CS" altLang="en-US" sz="1900" b="1" smtClean="0">
                <a:latin typeface="Times New Roman" pitchFamily="18" charset="0"/>
              </a:rPr>
              <a:t>korišćenje ultrazvuka </a:t>
            </a:r>
            <a:r>
              <a:rPr lang="en-US" altLang="en-US" sz="1900" b="1" smtClean="0">
                <a:latin typeface="Times New Roman" pitchFamily="18" charset="0"/>
              </a:rPr>
              <a:t>i mikrotalasa </a:t>
            </a:r>
            <a:r>
              <a:rPr lang="sr-Latn-CS" altLang="en-US" sz="1900" b="1" smtClean="0">
                <a:latin typeface="Times New Roman" pitchFamily="18" charset="0"/>
              </a:rPr>
              <a:t>za povećanje efikasnosti metoda ektrakcije jona iz uzoraka uglja i pepela, pre svega u smislu skraćivanja vremena ekstrakcije,</a:t>
            </a:r>
            <a:endParaRPr lang="en-US" altLang="en-US" sz="19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SzPct val="80000"/>
              <a:buFont typeface="Wingdings 3" pitchFamily="18" charset="2"/>
              <a:buChar char="}"/>
            </a:pPr>
            <a:r>
              <a:rPr lang="sr-Latn-CS" altLang="en-US" sz="1900" b="1" smtClean="0">
                <a:latin typeface="Times New Roman" pitchFamily="18" charset="0"/>
              </a:rPr>
              <a:t>poređenje metoda ekstrakcije primenom: rotacionog mućkanja, ultrazvuka i mikrotalasa</a:t>
            </a:r>
            <a:r>
              <a:rPr lang="en-US" altLang="en-US" sz="1900" b="1" smtClean="0">
                <a:latin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  <a:buSzPct val="80000"/>
              <a:buFont typeface="Wingdings 3" pitchFamily="18" charset="2"/>
              <a:buChar char="}"/>
            </a:pPr>
            <a:r>
              <a:rPr lang="sr-Latn-CS" altLang="en-US" sz="1900" b="1" smtClean="0">
                <a:latin typeface="Times New Roman" pitchFamily="18" charset="0"/>
              </a:rPr>
              <a:t>razumevanje procesa koji se odvijaju između tečne i čvrste faze i koji utiču na mobilnost jona,</a:t>
            </a:r>
            <a:endParaRPr lang="en-US" altLang="en-US" sz="19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SzPct val="80000"/>
              <a:buFont typeface="Wingdings 3" pitchFamily="18" charset="2"/>
              <a:buChar char="}"/>
            </a:pPr>
            <a:r>
              <a:rPr lang="sr-Latn-CS" altLang="en-US" sz="1900" b="1" smtClean="0">
                <a:latin typeface="Times New Roman" pitchFamily="18" charset="0"/>
              </a:rPr>
              <a:t>uvođenje modifikovane sekvencijalne BCR ekstrakcione procedure za ekstrakciju konstituentnih i zagađivačkih elemenata iz uglja i pepela,</a:t>
            </a:r>
            <a:endParaRPr lang="en-US" altLang="en-US" sz="19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SzPct val="80000"/>
              <a:buFont typeface="Wingdings 3" pitchFamily="18" charset="2"/>
              <a:buChar char="}"/>
            </a:pPr>
            <a:r>
              <a:rPr lang="sr-Latn-CS" altLang="en-US" sz="1900" b="1" smtClean="0">
                <a:latin typeface="Times New Roman" pitchFamily="18" charset="0"/>
              </a:rPr>
              <a:t>primenu mikrotalasa pri sekvencijalnoj ekstrakciji uglja i pepela i ispitivanje efekta energije mikrotalasa na efikasnost sekvencijalne ekstrakcije,</a:t>
            </a:r>
            <a:endParaRPr lang="en-US" altLang="en-US" sz="19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SzPct val="80000"/>
              <a:buFont typeface="Wingdings 3" pitchFamily="18" charset="2"/>
              <a:buChar char="}"/>
            </a:pPr>
            <a:r>
              <a:rPr lang="sr-Latn-CS" altLang="en-US" sz="1900" b="1" smtClean="0">
                <a:latin typeface="Times New Roman" pitchFamily="18" charset="0"/>
              </a:rPr>
              <a:t>ispitivanje uticaja promene temperature mikrotalasne sekvencijalne ekstrakcije na mobilnost metala,</a:t>
            </a:r>
            <a:endParaRPr lang="en-US" altLang="en-US" sz="19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SzPct val="80000"/>
              <a:buFont typeface="Wingdings 3" pitchFamily="18" charset="2"/>
              <a:buChar char="}"/>
            </a:pPr>
            <a:r>
              <a:rPr lang="sr-Latn-CS" altLang="en-US" sz="1900" b="1" smtClean="0">
                <a:latin typeface="Times New Roman" pitchFamily="18" charset="0"/>
              </a:rPr>
              <a:t>poređenje rezultata unapređene sekvencijalne analize sa rezultatima dobijenim ASTM </a:t>
            </a:r>
            <a:r>
              <a:rPr lang="en-GB" altLang="en-US" sz="1900" b="1" smtClean="0">
                <a:latin typeface="Times New Roman" pitchFamily="18" charset="0"/>
              </a:rPr>
              <a:t>standardnom </a:t>
            </a:r>
            <a:r>
              <a:rPr lang="sr-Latn-CS" altLang="en-US" sz="1900" b="1" smtClean="0">
                <a:latin typeface="Times New Roman" pitchFamily="18" charset="0"/>
              </a:rPr>
              <a:t>metodom za određivanje ukupne količine elemenata u uglju i pepelu</a:t>
            </a:r>
            <a:r>
              <a:rPr lang="en-GB" altLang="en-US" sz="1900" b="1" smtClean="0">
                <a:latin typeface="Times New Roman" pitchFamily="18" charset="0"/>
              </a:rPr>
              <a:t>.</a:t>
            </a:r>
            <a:endParaRPr lang="en-US" altLang="en-US" sz="1900" b="1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381000" y="152400"/>
            <a:ext cx="845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SASTAV I ISPITIVANJE UGLJA</a:t>
            </a:r>
            <a:endParaRPr lang="en-GB" altLang="en-US" sz="2000">
              <a:latin typeface="Times New Roman" pitchFamily="18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1BCE7"/>
              </a:clrFrom>
              <a:clrTo>
                <a:srgbClr val="91BCE7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152400" y="990600"/>
            <a:ext cx="8763000" cy="43862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marL="342900" indent="-34290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just">
              <a:spcBef>
                <a:spcPct val="50000"/>
              </a:spcBef>
              <a:buClrTx/>
              <a:buSzTx/>
              <a:buFont typeface="Wingdings" pitchFamily="2" charset="2"/>
              <a:buNone/>
              <a:defRPr/>
            </a:pPr>
            <a:r>
              <a:rPr lang="en-GB" altLang="en-US" sz="1800" b="1" dirty="0" smtClean="0">
                <a:latin typeface="Times New Roman" pitchFamily="18" charset="0"/>
              </a:rPr>
              <a:t> U</a:t>
            </a:r>
            <a:r>
              <a:rPr lang="sr-Latn-CS" altLang="en-US" sz="1800" b="1" dirty="0" smtClean="0">
                <a:latin typeface="Times New Roman" pitchFamily="18" charset="0"/>
              </a:rPr>
              <a:t>galj-prirodno fosilno gorivo</a:t>
            </a:r>
            <a:r>
              <a:rPr lang="en-US" altLang="en-US" sz="1800" b="1" dirty="0" smtClean="0">
                <a:latin typeface="Times New Roman" pitchFamily="18" charset="0"/>
              </a:rPr>
              <a:t>, č</a:t>
            </a:r>
            <a:r>
              <a:rPr lang="sr-Latn-CS" altLang="en-US" sz="1800" b="1" dirty="0" smtClean="0">
                <a:latin typeface="Times New Roman" pitchFamily="18" charset="0"/>
              </a:rPr>
              <a:t>vrsto mineralno gorivo.</a:t>
            </a: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ClrTx/>
              <a:buSzTx/>
              <a:buFont typeface="Wingdings" pitchFamily="2" charset="2"/>
              <a:buNone/>
              <a:defRPr/>
            </a:pP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ClrTx/>
              <a:buSzTx/>
              <a:buFont typeface="Wingdings" pitchFamily="2" charset="2"/>
              <a:buNone/>
              <a:defRPr/>
            </a:pPr>
            <a:r>
              <a:rPr lang="en-US" altLang="en-US" sz="1800" b="1" dirty="0" smtClean="0">
                <a:latin typeface="Times New Roman" pitchFamily="18" charset="0"/>
              </a:rPr>
              <a:t>      </a:t>
            </a:r>
            <a:r>
              <a:rPr lang="sr-Latn-CS" altLang="en-US" sz="1800" b="1" dirty="0" smtClean="0">
                <a:latin typeface="Times New Roman" pitchFamily="18" charset="0"/>
              </a:rPr>
              <a:t>U Zemljinoj kori se nalaze različite vrste ugljeva.</a:t>
            </a:r>
          </a:p>
          <a:p>
            <a:pPr algn="just">
              <a:spcBef>
                <a:spcPct val="50000"/>
              </a:spcBef>
              <a:buClrTx/>
              <a:buSzTx/>
              <a:buFont typeface="Wingdings" pitchFamily="2" charset="2"/>
              <a:buChar char="v"/>
              <a:defRPr/>
            </a:pPr>
            <a:r>
              <a:rPr lang="en-U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</a:t>
            </a: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enetska klasifikacija - hum</a:t>
            </a:r>
            <a:r>
              <a:rPr lang="en-U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u</a:t>
            </a: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sne i sapropelne ugljeve</a:t>
            </a:r>
          </a:p>
          <a:p>
            <a:pPr algn="just">
              <a:spcBef>
                <a:spcPct val="50000"/>
              </a:spcBef>
              <a:buClrTx/>
              <a:buSzTx/>
              <a:buFont typeface="Wingdings" pitchFamily="2" charset="2"/>
              <a:buChar char="v"/>
              <a:defRPr/>
            </a:pP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Prema stepenu karbonifikacije – treset, mrke i k</a:t>
            </a:r>
            <a:r>
              <a:rPr lang="en-U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a</a:t>
            </a: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mene ugljeve</a:t>
            </a:r>
          </a:p>
          <a:p>
            <a:pPr algn="just">
              <a:spcBef>
                <a:spcPct val="50000"/>
              </a:spcBef>
              <a:buClrTx/>
              <a:buSzTx/>
              <a:buFont typeface="Wingdings" pitchFamily="2" charset="2"/>
              <a:buChar char="v"/>
              <a:defRPr/>
            </a:pP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Prema nameni</a:t>
            </a:r>
            <a:r>
              <a:rPr lang="en-U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energetsk</a:t>
            </a:r>
            <a:r>
              <a:rPr lang="en-US" altLang="en-US" sz="1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i</a:t>
            </a: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,</a:t>
            </a:r>
            <a:r>
              <a:rPr lang="en-U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hemijsko-tehnološk</a:t>
            </a:r>
            <a:r>
              <a:rPr lang="en-US" altLang="en-US" sz="1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i</a:t>
            </a: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i metaluršk</a:t>
            </a:r>
            <a:r>
              <a:rPr lang="en-US" altLang="en-US" sz="1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i</a:t>
            </a: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ugljev</a:t>
            </a:r>
            <a:r>
              <a:rPr lang="en-US" altLang="en-US" sz="1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i</a:t>
            </a: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. </a:t>
            </a:r>
            <a:endParaRPr lang="en-US" altLang="en-US" sz="1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ClrTx/>
              <a:buSzTx/>
              <a:buFont typeface="Wingdings" pitchFamily="2" charset="2"/>
              <a:buNone/>
              <a:defRPr/>
            </a:pP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sr-Latn-CS" altLang="en-US" sz="1800" b="1" dirty="0" smtClean="0">
                <a:latin typeface="Times New Roman" pitchFamily="18" charset="0"/>
              </a:rPr>
              <a:t>Najznačajnija ležišta uglja u Srbiji sadrže ugalj lignit, odnosno meki mrki ugalj koji </a:t>
            </a: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sr-Latn-CS" altLang="en-US" sz="1800" b="1" dirty="0" smtClean="0">
                <a:latin typeface="Times New Roman" pitchFamily="18" charset="0"/>
              </a:rPr>
              <a:t>predstavlja najveći mineralni kompleks naše Zemlje.</a:t>
            </a:r>
          </a:p>
          <a:p>
            <a:pPr algn="just">
              <a:spcBef>
                <a:spcPct val="50000"/>
              </a:spcBef>
              <a:buClrTx/>
              <a:buSzTx/>
              <a:buFontTx/>
              <a:buNone/>
              <a:defRPr/>
            </a:pPr>
            <a:endParaRPr lang="sr-Latn-CS" altLang="en-US" sz="18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228600" y="152400"/>
            <a:ext cx="87630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      OPIS EKSPERIMENTA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q"/>
            </a:pPr>
            <a:r>
              <a:rPr lang="sr-Latn-CS" altLang="en-US" sz="2000" b="1" i="1">
                <a:latin typeface="Times New Roman" pitchFamily="18" charset="0"/>
              </a:rPr>
              <a:t>      Ekstrakcija potpomognuta mućkanjem</a:t>
            </a:r>
          </a:p>
          <a:p>
            <a:pPr marL="342900" indent="-342900">
              <a:spcBef>
                <a:spcPct val="50000"/>
              </a:spcBef>
            </a:pPr>
            <a:r>
              <a:rPr lang="sr-Latn-CS" altLang="en-US" sz="1600" b="1">
                <a:latin typeface="Times New Roman" pitchFamily="18" charset="0"/>
              </a:rPr>
              <a:t>Ekstrakcioni uslovi: maseni odnos 1g/10 ml, vreme ekstrakcije:  </a:t>
            </a:r>
            <a:r>
              <a:rPr lang="sr-Latn-CS" altLang="en-US" b="1">
                <a:latin typeface="Times New Roman" pitchFamily="18" charset="0"/>
              </a:rPr>
              <a:t>30, 60, 90, 120 i 180 minuta</a:t>
            </a:r>
            <a:r>
              <a:rPr lang="sr-Latn-CS" altLang="en-US" sz="1600" b="1">
                <a:latin typeface="Times New Roman" pitchFamily="18" charset="0"/>
              </a:rPr>
              <a:t> </a:t>
            </a:r>
          </a:p>
          <a:p>
            <a:pPr marL="342900" indent="-342900">
              <a:spcBef>
                <a:spcPct val="50000"/>
              </a:spcBef>
            </a:pPr>
            <a:r>
              <a:rPr lang="sr-Latn-CS" altLang="en-US" sz="1600" b="1">
                <a:latin typeface="Times New Roman" pitchFamily="18" charset="0"/>
              </a:rPr>
              <a:t>   I ciklus             po tri uzorka sa po </a:t>
            </a:r>
            <a:r>
              <a:rPr lang="en-US" altLang="en-US" sz="1600" b="1">
                <a:latin typeface="Times New Roman" pitchFamily="18" charset="0"/>
              </a:rPr>
              <a:t>p</a:t>
            </a:r>
            <a:r>
              <a:rPr lang="sr-Latn-CS" altLang="en-US" sz="1600" b="1">
                <a:latin typeface="Times New Roman" pitchFamily="18" charset="0"/>
              </a:rPr>
              <a:t>et ponavljanja                za određivanje anjona</a:t>
            </a:r>
          </a:p>
          <a:p>
            <a:pPr marL="342900" indent="-342900">
              <a:spcBef>
                <a:spcPct val="50000"/>
              </a:spcBef>
            </a:pPr>
            <a:r>
              <a:rPr lang="sr-Latn-CS" altLang="en-US" sz="1600" b="1">
                <a:latin typeface="Times New Roman" pitchFamily="18" charset="0"/>
              </a:rPr>
              <a:t> II ciklus             po tri uzorka sa po</a:t>
            </a:r>
            <a:r>
              <a:rPr lang="en-US" altLang="en-US" sz="1600" b="1">
                <a:latin typeface="Times New Roman" pitchFamily="18" charset="0"/>
              </a:rPr>
              <a:t> </a:t>
            </a:r>
            <a:r>
              <a:rPr lang="sr-Latn-CS" altLang="en-US" sz="1600" b="1">
                <a:latin typeface="Times New Roman" pitchFamily="18" charset="0"/>
              </a:rPr>
              <a:t>p</a:t>
            </a:r>
            <a:r>
              <a:rPr lang="en-US" altLang="en-US" sz="1600" b="1">
                <a:latin typeface="Times New Roman" pitchFamily="18" charset="0"/>
              </a:rPr>
              <a:t>e</a:t>
            </a:r>
            <a:r>
              <a:rPr lang="sr-Latn-CS" altLang="en-US" sz="1600" b="1">
                <a:latin typeface="Times New Roman" pitchFamily="18" charset="0"/>
              </a:rPr>
              <a:t>t ponavljanja                za određivanje katjona</a:t>
            </a:r>
          </a:p>
          <a:p>
            <a:pPr marL="342900" indent="-342900">
              <a:spcBef>
                <a:spcPct val="50000"/>
              </a:spcBef>
            </a:pPr>
            <a:endParaRPr lang="sr-Latn-CS" altLang="en-US" sz="1600" b="1">
              <a:latin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q"/>
            </a:pPr>
            <a:r>
              <a:rPr lang="sr-Latn-CS" altLang="en-US" sz="2000">
                <a:latin typeface="Times New Roman" pitchFamily="18" charset="0"/>
              </a:rPr>
              <a:t>      </a:t>
            </a:r>
            <a:r>
              <a:rPr lang="sr-Latn-CS" altLang="en-US" sz="2000" b="1" i="1">
                <a:latin typeface="Times New Roman" pitchFamily="18" charset="0"/>
              </a:rPr>
              <a:t>Ekstrakcija potpomognuta  dejstvom ultrazvuka</a:t>
            </a:r>
          </a:p>
          <a:p>
            <a:pPr marL="342900" indent="-342900">
              <a:spcBef>
                <a:spcPct val="50000"/>
              </a:spcBef>
            </a:pPr>
            <a:r>
              <a:rPr lang="sr-Latn-CS" altLang="en-US" sz="1600" b="1">
                <a:latin typeface="Times New Roman" pitchFamily="18" charset="0"/>
              </a:rPr>
              <a:t>Ekstrakcioni uslovi: maseni odnos 1g/10 ml, vreme ekstrakcije: </a:t>
            </a:r>
            <a:r>
              <a:rPr lang="sr-Latn-CS" altLang="en-US" b="1">
                <a:latin typeface="Times New Roman" pitchFamily="18" charset="0"/>
              </a:rPr>
              <a:t>10, 20, 30, 40 i 50 minuta</a:t>
            </a:r>
          </a:p>
          <a:p>
            <a:pPr marL="342900" indent="-342900"/>
            <a:r>
              <a:rPr lang="sr-Latn-CS" altLang="en-US" sz="1600" b="1">
                <a:latin typeface="Times New Roman" pitchFamily="18" charset="0"/>
              </a:rPr>
              <a:t>I ciklus               po tri uzorka sa po </a:t>
            </a:r>
            <a:r>
              <a:rPr lang="en-US" altLang="en-US" sz="1600" b="1">
                <a:latin typeface="Times New Roman" pitchFamily="18" charset="0"/>
              </a:rPr>
              <a:t>p</a:t>
            </a:r>
            <a:r>
              <a:rPr lang="sr-Latn-CS" altLang="en-US" sz="1600" b="1">
                <a:latin typeface="Times New Roman" pitchFamily="18" charset="0"/>
              </a:rPr>
              <a:t>et ponavljanja                    za određivanje anjona</a:t>
            </a:r>
          </a:p>
          <a:p>
            <a:pPr marL="342900" indent="-342900"/>
            <a:r>
              <a:rPr lang="sr-Latn-CS" altLang="en-US" sz="1600" b="1">
                <a:latin typeface="Times New Roman" pitchFamily="18" charset="0"/>
              </a:rPr>
              <a:t>II ciklus              po tri uzorka sa po </a:t>
            </a:r>
            <a:r>
              <a:rPr lang="en-US" altLang="en-US" sz="1600" b="1">
                <a:latin typeface="Times New Roman" pitchFamily="18" charset="0"/>
              </a:rPr>
              <a:t>p</a:t>
            </a:r>
            <a:r>
              <a:rPr lang="sr-Latn-CS" altLang="en-US" sz="1600" b="1">
                <a:latin typeface="Times New Roman" pitchFamily="18" charset="0"/>
              </a:rPr>
              <a:t>et ponavljanja                    za određivanje katjona</a:t>
            </a:r>
          </a:p>
          <a:p>
            <a:pPr marL="342900" indent="-342900"/>
            <a:endParaRPr lang="sr-Latn-CS" altLang="en-US" sz="1600" b="1">
              <a:latin typeface="Times New Roman" pitchFamily="18" charset="0"/>
            </a:endParaRPr>
          </a:p>
          <a:p>
            <a:pPr marL="342900" indent="-342900"/>
            <a:endParaRPr lang="sr-Latn-CS" altLang="en-US" sz="1600" b="1">
              <a:latin typeface="Times New Roman" pitchFamily="18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sr-Latn-CS" altLang="en-US" sz="2000">
                <a:latin typeface="Times New Roman" pitchFamily="18" charset="0"/>
              </a:rPr>
              <a:t>      </a:t>
            </a:r>
            <a:r>
              <a:rPr lang="sr-Latn-CS" altLang="en-US" sz="2000" b="1" i="1">
                <a:latin typeface="Times New Roman" pitchFamily="18" charset="0"/>
              </a:rPr>
              <a:t>Ekstrakcija potpomognuta sistemom za mikrotalasnu digestiju</a:t>
            </a:r>
          </a:p>
          <a:p>
            <a:pPr marL="342900" indent="-342900" algn="just"/>
            <a:r>
              <a:rPr lang="sr-Latn-CS" altLang="en-US" sz="1600" b="1">
                <a:latin typeface="Times New Roman" pitchFamily="18" charset="0"/>
              </a:rPr>
              <a:t>Ekstrakcioni uslovi: maseni odnos 1g/10 ml, temperatura ekstrakcije: </a:t>
            </a:r>
            <a:r>
              <a:rPr lang="sr-Latn-CS" altLang="en-US" b="1">
                <a:latin typeface="Times New Roman" pitchFamily="18" charset="0"/>
              </a:rPr>
              <a:t>50, 100 i 150 </a:t>
            </a:r>
            <a:r>
              <a:rPr lang="en-US" altLang="en-US" b="1">
                <a:latin typeface="Times New Roman" pitchFamily="18" charset="0"/>
                <a:cs typeface="Times New Roman" pitchFamily="18" charset="0"/>
              </a:rPr>
              <a:t>º</a:t>
            </a:r>
            <a:r>
              <a:rPr lang="sr-Latn-CS" altLang="en-US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CS" altLang="en-US" sz="1600" b="1">
                <a:latin typeface="Times New Roman" pitchFamily="18" charset="0"/>
                <a:cs typeface="Times New Roman" pitchFamily="18" charset="0"/>
              </a:rPr>
              <a:t>, vreme</a:t>
            </a:r>
          </a:p>
          <a:p>
            <a:pPr marL="342900" indent="-342900" algn="just"/>
            <a:r>
              <a:rPr lang="sr-Latn-CS" altLang="en-US" sz="1600" b="1">
                <a:latin typeface="Times New Roman" pitchFamily="18" charset="0"/>
                <a:cs typeface="Times New Roman" pitchFamily="18" charset="0"/>
              </a:rPr>
              <a:t>trajanja ekstrakcije ( na radnoj temepraturi)  isnosilo je </a:t>
            </a:r>
            <a:r>
              <a:rPr lang="sr-Latn-CS" altLang="en-US" b="1">
                <a:latin typeface="Times New Roman" pitchFamily="18" charset="0"/>
                <a:cs typeface="Times New Roman" pitchFamily="18" charset="0"/>
              </a:rPr>
              <a:t>15 minuta</a:t>
            </a:r>
          </a:p>
          <a:p>
            <a:pPr marL="342900" indent="-342900" algn="just"/>
            <a:endParaRPr lang="sr-Latn-CS" altLang="en-US" b="1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sr-Latn-CS" altLang="en-US" sz="1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1600" b="1">
                <a:latin typeface="Times New Roman" pitchFamily="18" charset="0"/>
              </a:rPr>
              <a:t>I ciklus              po tri uzorka sa po </a:t>
            </a:r>
            <a:r>
              <a:rPr lang="en-US" altLang="en-US" sz="1600" b="1">
                <a:latin typeface="Times New Roman" pitchFamily="18" charset="0"/>
              </a:rPr>
              <a:t>p</a:t>
            </a:r>
            <a:r>
              <a:rPr lang="sr-Latn-CS" altLang="en-US" sz="1600" b="1">
                <a:latin typeface="Times New Roman" pitchFamily="18" charset="0"/>
              </a:rPr>
              <a:t>et ponavljanja                    za određivanje anjona</a:t>
            </a:r>
          </a:p>
          <a:p>
            <a:pPr marL="342900" indent="-342900"/>
            <a:r>
              <a:rPr lang="sr-Latn-CS" altLang="en-US" sz="1600" b="1">
                <a:latin typeface="Times New Roman" pitchFamily="18" charset="0"/>
              </a:rPr>
              <a:t>II ciklus              po tri uzorka sa po </a:t>
            </a:r>
            <a:r>
              <a:rPr lang="en-US" altLang="en-US" sz="1600" b="1">
                <a:latin typeface="Times New Roman" pitchFamily="18" charset="0"/>
              </a:rPr>
              <a:t>p</a:t>
            </a:r>
            <a:r>
              <a:rPr lang="sr-Latn-CS" altLang="en-US" sz="1600" b="1">
                <a:latin typeface="Times New Roman" pitchFamily="18" charset="0"/>
              </a:rPr>
              <a:t>et ponavljanja                    za određivanje katjona</a:t>
            </a:r>
          </a:p>
          <a:p>
            <a:pPr marL="342900" indent="-342900"/>
            <a:endParaRPr lang="sr-Latn-CS" altLang="en-US" sz="1600" b="1">
              <a:latin typeface="Times New Roman" pitchFamily="18" charset="0"/>
            </a:endParaRPr>
          </a:p>
          <a:p>
            <a:pPr marL="342900" indent="-342900"/>
            <a:endParaRPr lang="en-US" altLang="en-US" sz="160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altLang="en-US" sz="1600">
              <a:latin typeface="Times New Roman" pitchFamily="18" charset="0"/>
            </a:endParaRPr>
          </a:p>
        </p:txBody>
      </p:sp>
      <p:sp>
        <p:nvSpPr>
          <p:cNvPr id="50179" name="Line 7"/>
          <p:cNvSpPr>
            <a:spLocks noChangeShapeType="1"/>
          </p:cNvSpPr>
          <p:nvPr/>
        </p:nvSpPr>
        <p:spPr bwMode="auto">
          <a:xfrm>
            <a:off x="4953000" y="1600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0180" name="Line 8"/>
          <p:cNvSpPr>
            <a:spLocks noChangeShapeType="1"/>
          </p:cNvSpPr>
          <p:nvPr/>
        </p:nvSpPr>
        <p:spPr bwMode="auto">
          <a:xfrm>
            <a:off x="5029200" y="1981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0181" name="Line 9"/>
          <p:cNvSpPr>
            <a:spLocks noChangeShapeType="1"/>
          </p:cNvSpPr>
          <p:nvPr/>
        </p:nvSpPr>
        <p:spPr bwMode="auto">
          <a:xfrm>
            <a:off x="5029200" y="3505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0182" name="Line 10"/>
          <p:cNvSpPr>
            <a:spLocks noChangeShapeType="1"/>
          </p:cNvSpPr>
          <p:nvPr/>
        </p:nvSpPr>
        <p:spPr bwMode="auto">
          <a:xfrm>
            <a:off x="5029200" y="3733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0183" name="Line 11"/>
          <p:cNvSpPr>
            <a:spLocks noChangeShapeType="1"/>
          </p:cNvSpPr>
          <p:nvPr/>
        </p:nvSpPr>
        <p:spPr bwMode="auto">
          <a:xfrm>
            <a:off x="4876800" y="5562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0184" name="Line 12"/>
          <p:cNvSpPr>
            <a:spLocks noChangeShapeType="1"/>
          </p:cNvSpPr>
          <p:nvPr/>
        </p:nvSpPr>
        <p:spPr bwMode="auto">
          <a:xfrm>
            <a:off x="5029200" y="5867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283" name="Group 203"/>
          <p:cNvGraphicFramePr>
            <a:graphicFrameLocks noGrp="1"/>
          </p:cNvGraphicFramePr>
          <p:nvPr>
            <p:ph/>
          </p:nvPr>
        </p:nvGraphicFramePr>
        <p:xfrm>
          <a:off x="457200" y="609600"/>
          <a:ext cx="8229600" cy="5646782"/>
        </p:xfrm>
        <a:graphic>
          <a:graphicData uri="http://schemas.openxmlformats.org/drawingml/2006/table">
            <a:tbl>
              <a:tblPr/>
              <a:tblGrid>
                <a:gridCol w="2354263"/>
                <a:gridCol w="893762"/>
                <a:gridCol w="1506538"/>
                <a:gridCol w="1150937"/>
                <a:gridCol w="2324100"/>
              </a:tblGrid>
              <a:tr h="64765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Faze elemenata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Vreme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(min)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Način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tretiranja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Količina 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Ekstrakciono sredstvo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4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Izmenjiva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Mikrotalasna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digestija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cm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0,11 mol/dm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CH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COOH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0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„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lako reducibilna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“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 oksidi, delimično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amorfni hidratisani oksidi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 i karbonantna faza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Mikrotalasna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digestija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cm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 mol/dm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NH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OH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·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HCl, pH = 2, (HNO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0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„</a:t>
                      </a:r>
                      <a:r>
                        <a:rPr kumimoji="0" lang="it-IT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umereno reducibilna</a:t>
                      </a:r>
                      <a:r>
                        <a:rPr kumimoji="0" lang="it-IT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“</a:t>
                      </a:r>
                      <a:r>
                        <a:rPr kumimoji="0" lang="it-IT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amorfni i slabo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kristalizovani  hidratisani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oksidi Fe</a:t>
                      </a:r>
                      <a:endParaRPr kumimoji="0" lang="it-IT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Mikrotalasna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digestija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cm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 mol/dm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amonijum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oksalat / 0,2mol/dm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oksalna kiselina,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pH = 3 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(Forstner)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276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Organski vezana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organsko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sulfidna 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sobna T,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povremeno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mućkanje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 °C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zagrevanje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 °C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Mikrotalasna 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digestija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cm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cm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cm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 mol/dm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H</a:t>
                      </a:r>
                      <a:r>
                        <a:rPr kumimoji="0" lang="pl-PL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pH = 2-3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smanjiti zapreminu na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manje od 3 cm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H</a:t>
                      </a:r>
                      <a:r>
                        <a:rPr kumimoji="0" lang="pl-PL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l-PL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smanjiti zapreminu na 1 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mol/dm</a:t>
                      </a:r>
                      <a:r>
                        <a:rPr kumimoji="0" lang="en-GB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NH</a:t>
                      </a:r>
                      <a:r>
                        <a:rPr kumimoji="0" lang="en-GB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OAc, pH = 2 (HNO</a:t>
                      </a:r>
                      <a:r>
                        <a:rPr kumimoji="0" lang="en-GB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65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Rezidualna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Mikrotalasna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digestija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cm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Aqua regia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HNO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/HCl,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: 1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(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</a:rPr>
                        <a:t>ISO 11466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Latn-C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46" name="Text Box 200"/>
          <p:cNvSpPr txBox="1">
            <a:spLocks noChangeArrowheads="1"/>
          </p:cNvSpPr>
          <p:nvPr/>
        </p:nvSpPr>
        <p:spPr bwMode="auto">
          <a:xfrm>
            <a:off x="0" y="1524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>
                <a:latin typeface="Times New Roman" pitchFamily="18" charset="0"/>
              </a:rPr>
              <a:t>Procedura modifikovane mikrotalasne sekvencijalne BCR ekstrakcije</a:t>
            </a:r>
            <a:r>
              <a:rPr lang="sr-Latn-CS" altLang="en-US" b="1">
                <a:latin typeface="Times New Roman" pitchFamily="18" charset="0"/>
              </a:rPr>
              <a:t>, na </a:t>
            </a:r>
            <a:r>
              <a:rPr lang="sr-Latn-CS" altLang="en-US" b="1">
                <a:solidFill>
                  <a:srgbClr val="000099"/>
                </a:solidFill>
                <a:latin typeface="Times New Roman" pitchFamily="18" charset="0"/>
              </a:rPr>
              <a:t>T 50, 100 i 150 </a:t>
            </a:r>
            <a:r>
              <a:rPr lang="en-US" altLang="en-US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º</a:t>
            </a:r>
            <a:r>
              <a:rPr lang="sr-Latn-CS" altLang="en-US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altLang="en-US" b="1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5"/>
          <p:cNvSpPr txBox="1">
            <a:spLocks noChangeArrowheads="1"/>
          </p:cNvSpPr>
          <p:nvPr/>
        </p:nvSpPr>
        <p:spPr bwMode="auto">
          <a:xfrm>
            <a:off x="228600" y="609600"/>
            <a:ext cx="86106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v"/>
            </a:pPr>
            <a:r>
              <a:rPr lang="sr-Latn-CS" altLang="en-US" sz="2000">
                <a:latin typeface="Times New Roman" pitchFamily="18" charset="0"/>
              </a:rPr>
              <a:t>Koncentracije </a:t>
            </a:r>
            <a:r>
              <a:rPr lang="sr-Latn-CS" altLang="en-US" sz="2000" b="1">
                <a:latin typeface="Times New Roman" pitchFamily="18" charset="0"/>
              </a:rPr>
              <a:t>katjona </a:t>
            </a:r>
            <a:r>
              <a:rPr lang="sr-Latn-CS" altLang="en-US" sz="2000">
                <a:latin typeface="Times New Roman" pitchFamily="18" charset="0"/>
              </a:rPr>
              <a:t>su određene metodom indukovano spregnute plazme optički emisione spektrometrije (ICP-OES)</a:t>
            </a:r>
            <a:endParaRPr lang="en-GB" altLang="en-US" sz="2000">
              <a:latin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sr-Latn-CS" altLang="en-US" sz="2000">
                <a:latin typeface="Times New Roman" pitchFamily="18" charset="0"/>
              </a:rPr>
              <a:t>Određen je sadržaj: Al, K, Ca, Mg i Na, Fe i Mn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sr-Latn-CS" altLang="en-US" sz="2000">
                <a:latin typeface="Times New Roman" pitchFamily="18" charset="0"/>
              </a:rPr>
              <a:t>As, Be, Co, Cd, Cr</a:t>
            </a:r>
            <a:r>
              <a:rPr lang="en-US" altLang="en-US" sz="2000">
                <a:latin typeface="Times New Roman" pitchFamily="18" charset="0"/>
              </a:rPr>
              <a:t>,</a:t>
            </a:r>
            <a:r>
              <a:rPr lang="sr-Latn-CS" altLang="en-US" sz="2000">
                <a:latin typeface="Times New Roman" pitchFamily="18" charset="0"/>
              </a:rPr>
              <a:t> Sb, Ni, Pb, Se, Hg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v"/>
            </a:pPr>
            <a:r>
              <a:rPr lang="sr-Latn-CS" altLang="en-US" sz="2000">
                <a:latin typeface="Times New Roman" pitchFamily="18" charset="0"/>
              </a:rPr>
              <a:t>Koncentracije sledećih katjona: </a:t>
            </a:r>
            <a:r>
              <a:rPr lang="sr-Latn-CS" altLang="en-US" sz="2000" b="1">
                <a:latin typeface="Times New Roman" pitchFamily="18" charset="0"/>
              </a:rPr>
              <a:t>Ca, Mg, K i Na</a:t>
            </a:r>
            <a:r>
              <a:rPr lang="sr-Latn-CS" altLang="en-US" sz="2000">
                <a:latin typeface="Times New Roman" pitchFamily="18" charset="0"/>
              </a:rPr>
              <a:t> su  određene metodom jonske hromatografije</a:t>
            </a:r>
            <a:r>
              <a:rPr lang="en-US" altLang="en-US" sz="2000">
                <a:latin typeface="Times New Roman" pitchFamily="18" charset="0"/>
              </a:rPr>
              <a:t> </a:t>
            </a:r>
            <a:r>
              <a:rPr lang="sr-Latn-CS" altLang="en-US" sz="2000">
                <a:latin typeface="Times New Roman" pitchFamily="18" charset="0"/>
              </a:rPr>
              <a:t>(IC).</a:t>
            </a:r>
            <a:endParaRPr lang="en-US" altLang="en-US" sz="2000">
              <a:latin typeface="Times New Roman" pitchFamily="18" charset="0"/>
            </a:endParaRPr>
          </a:p>
        </p:txBody>
      </p:sp>
      <p:pic>
        <p:nvPicPr>
          <p:cNvPr id="52227" name="Picture 8" descr="W0200909216423295322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048000"/>
            <a:ext cx="2819400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Text Box 7"/>
          <p:cNvSpPr txBox="1">
            <a:spLocks noChangeArrowheads="1"/>
          </p:cNvSpPr>
          <p:nvPr/>
        </p:nvSpPr>
        <p:spPr bwMode="auto">
          <a:xfrm>
            <a:off x="228600" y="3276600"/>
            <a:ext cx="5638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v"/>
            </a:pPr>
            <a:r>
              <a:rPr lang="sr-Latn-CS" altLang="en-US" sz="2000">
                <a:latin typeface="Times New Roman" pitchFamily="18" charset="0"/>
              </a:rPr>
              <a:t>Koncentracije </a:t>
            </a:r>
            <a:r>
              <a:rPr lang="sr-Latn-CS" altLang="en-US" sz="2000" b="1">
                <a:latin typeface="Times New Roman" pitchFamily="18" charset="0"/>
              </a:rPr>
              <a:t>anjona</a:t>
            </a:r>
            <a:r>
              <a:rPr lang="sr-Latn-CS" altLang="en-US" sz="2000">
                <a:latin typeface="Times New Roman" pitchFamily="18" charset="0"/>
              </a:rPr>
              <a:t> određene su metodom jonske hromatografije</a:t>
            </a:r>
            <a:r>
              <a:rPr lang="en-US" altLang="en-US" sz="2000">
                <a:latin typeface="Times New Roman" pitchFamily="18" charset="0"/>
              </a:rPr>
              <a:t>.</a:t>
            </a:r>
            <a:endParaRPr lang="sr-Latn-CS" altLang="en-US" sz="2000">
              <a:latin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sr-Latn-CS" altLang="en-US" sz="2000">
                <a:latin typeface="Times New Roman" pitchFamily="18" charset="0"/>
              </a:rPr>
              <a:t>Koncentracije fluorida su paralelno određene i proverene upotrebom jon selektivn</a:t>
            </a:r>
            <a:r>
              <a:rPr lang="en-US" altLang="en-US" sz="2000">
                <a:latin typeface="Times New Roman" pitchFamily="18" charset="0"/>
              </a:rPr>
              <a:t>e</a:t>
            </a:r>
            <a:r>
              <a:rPr lang="sr-Latn-CS" altLang="en-US" sz="2000">
                <a:latin typeface="Times New Roman" pitchFamily="18" charset="0"/>
              </a:rPr>
              <a:t> elektrode. </a:t>
            </a:r>
            <a:endParaRPr lang="en-US" altLang="en-US" sz="2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/>
          <p:cNvSpPr txBox="1">
            <a:spLocks noGrp="1" noChangeArrowheads="1"/>
          </p:cNvSpPr>
          <p:nvPr>
            <p:ph type="title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spcBef>
                <a:spcPct val="50000"/>
              </a:spcBef>
              <a:defRPr/>
            </a:pPr>
            <a:r>
              <a:rPr lang="sr-Latn-CS" altLang="en-US" sz="28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Pregled </a:t>
            </a:r>
            <a:r>
              <a:rPr lang="en-US" altLang="en-US" sz="28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s</a:t>
            </a:r>
            <a:r>
              <a:rPr lang="sr-Latn-CS" altLang="en-US" sz="28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provedenih istraživanja</a:t>
            </a:r>
            <a:br>
              <a:rPr lang="sr-Latn-CS" altLang="en-US" sz="28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sr-Latn-CS" altLang="en-US" sz="28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ANALIZA UGLJA</a:t>
            </a:r>
            <a:br>
              <a:rPr lang="sr-Latn-CS" altLang="en-US" sz="28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en-US" altLang="en-US" sz="24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J</a:t>
            </a:r>
            <a:r>
              <a:rPr lang="sr-Latn-CS" altLang="en-US" sz="24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ednostepena ekstrakcija katjona iz uglja</a:t>
            </a:r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>
            <p:ph sz="half" idx="1"/>
          </p:nvPr>
        </p:nvGraphicFramePr>
        <p:xfrm>
          <a:off x="-228600" y="2057400"/>
          <a:ext cx="5345113" cy="4002088"/>
        </p:xfrm>
        <a:graphic>
          <a:graphicData uri="http://schemas.openxmlformats.org/presentationml/2006/ole">
            <p:oleObj spid="_x0000_s1026" name="Graph" r:id="rId3" imgW="3908755" imgH="2926080" progId="Origin50.Graph">
              <p:embed/>
            </p:oleObj>
          </a:graphicData>
        </a:graphic>
      </p:graphicFrame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1027" name="Object 11"/>
          <p:cNvGraphicFramePr>
            <a:graphicFrameLocks noChangeAspect="1"/>
          </p:cNvGraphicFramePr>
          <p:nvPr>
            <p:ph sz="half" idx="2"/>
          </p:nvPr>
        </p:nvGraphicFramePr>
        <p:xfrm>
          <a:off x="3886200" y="1828800"/>
          <a:ext cx="5638800" cy="4221163"/>
        </p:xfrm>
        <a:graphic>
          <a:graphicData uri="http://schemas.openxmlformats.org/presentationml/2006/ole">
            <p:oleObj spid="_x0000_s1027" name="Graph" r:id="rId4" imgW="3908755" imgH="292608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10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2050" name="Object 19"/>
          <p:cNvGraphicFramePr>
            <a:graphicFrameLocks noChangeAspect="1"/>
          </p:cNvGraphicFramePr>
          <p:nvPr>
            <p:ph sz="half" idx="1"/>
          </p:nvPr>
        </p:nvGraphicFramePr>
        <p:xfrm>
          <a:off x="4038600" y="1295400"/>
          <a:ext cx="5421313" cy="4057650"/>
        </p:xfrm>
        <a:graphic>
          <a:graphicData uri="http://schemas.openxmlformats.org/presentationml/2006/ole">
            <p:oleObj spid="_x0000_s2050" name="Graph" r:id="rId3" imgW="3908755" imgH="2926080" progId="Origin50.Graph">
              <p:embed/>
            </p:oleObj>
          </a:graphicData>
        </a:graphic>
      </p:graphicFrame>
      <p:graphicFrame>
        <p:nvGraphicFramePr>
          <p:cNvPr id="2051" name="Object 21"/>
          <p:cNvGraphicFramePr>
            <a:graphicFrameLocks noChangeAspect="1"/>
          </p:cNvGraphicFramePr>
          <p:nvPr>
            <p:ph sz="half" idx="2"/>
          </p:nvPr>
        </p:nvGraphicFramePr>
        <p:xfrm>
          <a:off x="-152400" y="1219200"/>
          <a:ext cx="5421313" cy="4059238"/>
        </p:xfrm>
        <a:graphic>
          <a:graphicData uri="http://schemas.openxmlformats.org/presentationml/2006/ole">
            <p:oleObj spid="_x0000_s2051" name="Graph" r:id="rId4" imgW="3908755" imgH="2926080" progId="Origin50.Graph">
              <p:embed/>
            </p:oleObj>
          </a:graphicData>
        </a:graphic>
      </p:graphicFrame>
      <p:sp>
        <p:nvSpPr>
          <p:cNvPr id="2054" name="Text Box 24"/>
          <p:cNvSpPr txBox="1">
            <a:spLocks noChangeArrowheads="1"/>
          </p:cNvSpPr>
          <p:nvPr/>
        </p:nvSpPr>
        <p:spPr bwMode="auto">
          <a:xfrm>
            <a:off x="1905000" y="609600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/>
              <a:t>Rotaciona i ultrazvučna ekstrakcija uglja u vodi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3810000" y="1143000"/>
          <a:ext cx="5334000" cy="3994150"/>
        </p:xfrm>
        <a:graphic>
          <a:graphicData uri="http://schemas.openxmlformats.org/presentationml/2006/ole">
            <p:oleObj spid="_x0000_s3074" name="Graph" r:id="rId3" imgW="3908755" imgH="2926080" progId="Origin50.Graph">
              <p:embed/>
            </p:oleObj>
          </a:graphicData>
        </a:graphic>
      </p:graphicFrame>
      <p:graphicFrame>
        <p:nvGraphicFramePr>
          <p:cNvPr id="3075" name="Object 7"/>
          <p:cNvGraphicFramePr>
            <a:graphicFrameLocks noChangeAspect="1"/>
          </p:cNvGraphicFramePr>
          <p:nvPr/>
        </p:nvGraphicFramePr>
        <p:xfrm>
          <a:off x="-152400" y="1219200"/>
          <a:ext cx="5127625" cy="3838575"/>
        </p:xfrm>
        <a:graphic>
          <a:graphicData uri="http://schemas.openxmlformats.org/presentationml/2006/ole">
            <p:oleObj spid="_x0000_s3075" name="Graph" r:id="rId4" imgW="3908755" imgH="2926080" progId="Origin50.Graph">
              <p:embed/>
            </p:oleObj>
          </a:graphicData>
        </a:graphic>
      </p:graphicFrame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1981200" y="457200"/>
            <a:ext cx="518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/>
              <a:t>Mikrotalasna ekstrakcija uglja u destilovanoj vodi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0" y="2405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0" y="2405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4102" name="Rectangle 10"/>
          <p:cNvSpPr>
            <a:spLocks noChangeArrowheads="1"/>
          </p:cNvSpPr>
          <p:nvPr/>
        </p:nvSpPr>
        <p:spPr bwMode="auto">
          <a:xfrm>
            <a:off x="0" y="2405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4103" name="Line 12"/>
          <p:cNvSpPr>
            <a:spLocks noChangeShapeType="1"/>
          </p:cNvSpPr>
          <p:nvPr/>
        </p:nvSpPr>
        <p:spPr bwMode="auto">
          <a:xfrm flipH="1">
            <a:off x="1066800" y="50292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4" name="Line 13"/>
          <p:cNvSpPr>
            <a:spLocks noChangeShapeType="1"/>
          </p:cNvSpPr>
          <p:nvPr/>
        </p:nvSpPr>
        <p:spPr bwMode="auto">
          <a:xfrm>
            <a:off x="3733800" y="51054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5" name="Text Box 14"/>
          <p:cNvSpPr txBox="1">
            <a:spLocks noChangeArrowheads="1"/>
          </p:cNvSpPr>
          <p:nvPr/>
        </p:nvSpPr>
        <p:spPr bwMode="auto">
          <a:xfrm>
            <a:off x="5715000" y="5791200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Ca</a:t>
            </a:r>
            <a:endParaRPr lang="en-US" altLang="en-US" sz="2000" b="1">
              <a:latin typeface="Times New Roman" pitchFamily="18" charset="0"/>
            </a:endParaRPr>
          </a:p>
        </p:txBody>
      </p:sp>
      <p:sp>
        <p:nvSpPr>
          <p:cNvPr id="4106" name="Text Box 15"/>
          <p:cNvSpPr txBox="1">
            <a:spLocks noChangeArrowheads="1"/>
          </p:cNvSpPr>
          <p:nvPr/>
        </p:nvSpPr>
        <p:spPr bwMode="auto">
          <a:xfrm>
            <a:off x="8001000" y="5638800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Mg</a:t>
            </a:r>
            <a:endParaRPr lang="en-US" altLang="en-US" sz="2000" b="1">
              <a:latin typeface="Times New Roman" pitchFamily="18" charset="0"/>
            </a:endParaRPr>
          </a:p>
        </p:txBody>
      </p:sp>
      <p:sp>
        <p:nvSpPr>
          <p:cNvPr id="4107" name="Line 16"/>
          <p:cNvSpPr>
            <a:spLocks noChangeShapeType="1"/>
          </p:cNvSpPr>
          <p:nvPr/>
        </p:nvSpPr>
        <p:spPr bwMode="auto">
          <a:xfrm>
            <a:off x="6019800" y="5257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8" name="Text Box 17"/>
          <p:cNvSpPr txBox="1">
            <a:spLocks noChangeArrowheads="1"/>
          </p:cNvSpPr>
          <p:nvPr/>
        </p:nvSpPr>
        <p:spPr bwMode="auto">
          <a:xfrm>
            <a:off x="3962400" y="54864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K</a:t>
            </a:r>
            <a:endParaRPr lang="en-US" altLang="en-US" sz="2000" b="1">
              <a:latin typeface="Times New Roman" pitchFamily="18" charset="0"/>
            </a:endParaRPr>
          </a:p>
        </p:txBody>
      </p:sp>
      <p:sp>
        <p:nvSpPr>
          <p:cNvPr id="4109" name="Line 18"/>
          <p:cNvSpPr>
            <a:spLocks noChangeShapeType="1"/>
          </p:cNvSpPr>
          <p:nvPr/>
        </p:nvSpPr>
        <p:spPr bwMode="auto">
          <a:xfrm>
            <a:off x="7620000" y="5334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10" name="Text Box 19"/>
          <p:cNvSpPr txBox="1">
            <a:spLocks noChangeArrowheads="1"/>
          </p:cNvSpPr>
          <p:nvPr/>
        </p:nvSpPr>
        <p:spPr bwMode="auto">
          <a:xfrm>
            <a:off x="457200" y="5410200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Na</a:t>
            </a:r>
            <a:endParaRPr lang="en-US" altLang="en-US" sz="2000" b="1">
              <a:latin typeface="Times New Roman" pitchFamily="18" charset="0"/>
            </a:endParaRPr>
          </a:p>
        </p:txBody>
      </p:sp>
      <p:sp>
        <p:nvSpPr>
          <p:cNvPr id="4111" name="Rectangle 18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4098" name="Object 17"/>
          <p:cNvGraphicFramePr>
            <a:graphicFrameLocks noChangeAspect="1"/>
          </p:cNvGraphicFramePr>
          <p:nvPr/>
        </p:nvGraphicFramePr>
        <p:xfrm>
          <a:off x="-381000" y="1066800"/>
          <a:ext cx="5334000" cy="3995738"/>
        </p:xfrm>
        <a:graphic>
          <a:graphicData uri="http://schemas.openxmlformats.org/presentationml/2006/ole">
            <p:oleObj spid="_x0000_s4098" r:id="rId3" imgW="3908755" imgH="2926080" progId="Origin50.Graph">
              <p:embed/>
            </p:oleObj>
          </a:graphicData>
        </a:graphic>
      </p:graphicFrame>
      <p:sp>
        <p:nvSpPr>
          <p:cNvPr id="4112" name="Rectangle 20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4099" name="Object 21"/>
          <p:cNvGraphicFramePr>
            <a:graphicFrameLocks noChangeAspect="1"/>
          </p:cNvGraphicFramePr>
          <p:nvPr/>
        </p:nvGraphicFramePr>
        <p:xfrm>
          <a:off x="4114800" y="1066800"/>
          <a:ext cx="5334000" cy="3992563"/>
        </p:xfrm>
        <a:graphic>
          <a:graphicData uri="http://schemas.openxmlformats.org/presentationml/2006/ole">
            <p:oleObj spid="_x0000_s4099" name="Graph" r:id="rId4" imgW="3908755" imgH="2926080" progId="Origin50.Graph">
              <p:embed/>
            </p:oleObj>
          </a:graphicData>
        </a:graphic>
      </p:graphicFrame>
      <p:sp>
        <p:nvSpPr>
          <p:cNvPr id="4113" name="Text Box 22"/>
          <p:cNvSpPr txBox="1">
            <a:spLocks noChangeArrowheads="1"/>
          </p:cNvSpPr>
          <p:nvPr/>
        </p:nvSpPr>
        <p:spPr bwMode="auto">
          <a:xfrm>
            <a:off x="2133600" y="533400"/>
            <a:ext cx="464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altLang="en-US"/>
              <a:t>Poređenje ekstrahovanih količina elemenata korišćenjem različitih metoda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5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53251" name="Rectangle 7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69660" name="Group 1052"/>
          <p:cNvGraphicFramePr>
            <a:graphicFrameLocks noGrp="1"/>
          </p:cNvGraphicFramePr>
          <p:nvPr>
            <p:ph/>
          </p:nvPr>
        </p:nvGraphicFramePr>
        <p:xfrm>
          <a:off x="304800" y="838200"/>
          <a:ext cx="8229600" cy="5211763"/>
        </p:xfrm>
        <a:graphic>
          <a:graphicData uri="http://schemas.openxmlformats.org/drawingml/2006/table">
            <a:tbl>
              <a:tblPr/>
              <a:tblGrid>
                <a:gridCol w="1073150"/>
                <a:gridCol w="973138"/>
                <a:gridCol w="681037"/>
                <a:gridCol w="630238"/>
                <a:gridCol w="873125"/>
                <a:gridCol w="871537"/>
                <a:gridCol w="828675"/>
                <a:gridCol w="871538"/>
                <a:gridCol w="750887"/>
                <a:gridCol w="676275"/>
              </a:tblGrid>
              <a:tr h="33526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metoda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2">
                <a:tc gridSpan="10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ROTACIONA EKSTRAKCIJA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4302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 min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0,32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0,19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pl-PL" alt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0,002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1,71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2,03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2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min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0,008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0,87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,99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0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min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17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 min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2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 min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2">
                <a:tc gridSpan="10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ULTRAZVUČNA EKSTRAKCIJA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0948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min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2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min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17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min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17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min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17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min</a:t>
                      </a:r>
                      <a:endParaRPr kumimoji="0" lang="sr-Latn-CS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2">
                <a:tc gridSpan="10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MIKROTALASNA EKSTRAKCIJA</a:t>
                      </a:r>
                      <a:endParaRPr kumimoji="0" lang="pl-PL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936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17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M100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14,38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21,77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17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M150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39,40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61,00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452" name="Text Box 1045"/>
          <p:cNvSpPr txBox="1">
            <a:spLocks noChangeArrowheads="1"/>
          </p:cNvSpPr>
          <p:nvPr/>
        </p:nvSpPr>
        <p:spPr bwMode="auto">
          <a:xfrm>
            <a:off x="381000" y="152400"/>
            <a:ext cx="822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altLang="en-US" sz="2000" b="1">
                <a:latin typeface="Times New Roman" pitchFamily="18" charset="0"/>
              </a:rPr>
              <a:t>Rezultati određivanja koncentracije jona metodom ICP-OES u ekstraktu uglja dobijenom svakom od tri </a:t>
            </a:r>
            <a:r>
              <a:rPr lang="en-US" altLang="en-US" sz="2000" b="1">
                <a:latin typeface="Times New Roman" pitchFamily="18" charset="0"/>
              </a:rPr>
              <a:t>metode ekstrakcije</a:t>
            </a:r>
            <a:r>
              <a:rPr lang="pl-PL" altLang="en-US" sz="2000" b="1">
                <a:latin typeface="Times New Roman" pitchFamily="18" charset="0"/>
              </a:rPr>
              <a:t> (</a:t>
            </a:r>
            <a:r>
              <a:rPr lang="en-US" altLang="en-US" sz="2000" b="1">
                <a:latin typeface="Times New Roman" pitchFamily="18" charset="0"/>
              </a:rPr>
              <a:t>μ</a:t>
            </a:r>
            <a:r>
              <a:rPr lang="pl-PL" altLang="en-US" sz="2000" b="1">
                <a:latin typeface="Times New Roman" pitchFamily="18" charset="0"/>
              </a:rPr>
              <a:t>g g</a:t>
            </a:r>
            <a:r>
              <a:rPr lang="pl-PL" altLang="en-US" sz="2000" b="1" baseline="30000">
                <a:latin typeface="Times New Roman" pitchFamily="18" charset="0"/>
              </a:rPr>
              <a:t>-1</a:t>
            </a:r>
            <a:r>
              <a:rPr lang="pl-PL" altLang="en-US" sz="2000" b="1">
                <a:latin typeface="Times New Roman" pitchFamily="18" charset="0"/>
              </a:rPr>
              <a:t> ).</a:t>
            </a:r>
            <a:endParaRPr lang="sr-Latn-CS" altLang="en-US" sz="2000" b="1">
              <a:latin typeface="Times New Roman" pitchFamily="18" charset="0"/>
            </a:endParaRPr>
          </a:p>
        </p:txBody>
      </p:sp>
      <p:sp>
        <p:nvSpPr>
          <p:cNvPr id="53453" name="Text Box 1050"/>
          <p:cNvSpPr txBox="1">
            <a:spLocks noChangeArrowheads="1"/>
          </p:cNvSpPr>
          <p:nvPr/>
        </p:nvSpPr>
        <p:spPr bwMode="auto">
          <a:xfrm>
            <a:off x="3733800" y="6172200"/>
            <a:ext cx="411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1600" b="1">
                <a:latin typeface="Times New Roman" pitchFamily="18" charset="0"/>
              </a:rPr>
              <a:t>Ispod limita detekcije: Be, Sb, Se, Hg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0" y="1676400"/>
          <a:ext cx="4876800" cy="3652838"/>
        </p:xfrm>
        <a:graphic>
          <a:graphicData uri="http://schemas.openxmlformats.org/presentationml/2006/ole">
            <p:oleObj spid="_x0000_s5122" r:id="rId3" imgW="3908755" imgH="2926080" progId="Origin50.Graph">
              <p:embed/>
            </p:oleObj>
          </a:graphicData>
        </a:graphic>
      </p:graphicFrame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4114800" y="1676400"/>
          <a:ext cx="4819650" cy="3609975"/>
        </p:xfrm>
        <a:graphic>
          <a:graphicData uri="http://schemas.openxmlformats.org/presentationml/2006/ole">
            <p:oleObj spid="_x0000_s5123" r:id="rId4" imgW="3908755" imgH="2926080" progId="Origin50.Graph">
              <p:embed/>
            </p:oleObj>
          </a:graphicData>
        </a:graphic>
      </p:graphicFrame>
      <p:sp>
        <p:nvSpPr>
          <p:cNvPr id="5126" name="Line 179"/>
          <p:cNvSpPr>
            <a:spLocks noChangeShapeType="1"/>
          </p:cNvSpPr>
          <p:nvPr/>
        </p:nvSpPr>
        <p:spPr bwMode="auto">
          <a:xfrm flipH="1">
            <a:off x="1143000" y="51054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381000" y="457200"/>
            <a:ext cx="838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spcBef>
                <a:spcPct val="50000"/>
              </a:spcBef>
              <a:buFont typeface="Wingdings" pitchFamily="2" charset="2"/>
              <a:buChar char="v"/>
            </a:pPr>
            <a:r>
              <a:rPr lang="sr-Latn-CS" altLang="en-US">
                <a:latin typeface="Times New Roman" pitchFamily="18" charset="0"/>
              </a:rPr>
              <a:t>Prikaz odnosa količina ispitivanih jona u uglju ekstrahovanih svakom od tri ekstrakcione </a:t>
            </a:r>
            <a:r>
              <a:rPr lang="en-US" altLang="en-US">
                <a:latin typeface="Times New Roman" pitchFamily="18" charset="0"/>
              </a:rPr>
              <a:t>metode</a:t>
            </a:r>
            <a:r>
              <a:rPr lang="sr-Latn-CS" altLang="en-US">
                <a:latin typeface="Times New Roman" pitchFamily="18" charset="0"/>
              </a:rPr>
              <a:t> (upoređene su srednje vrednosti ekstrahovanih količina </a:t>
            </a:r>
            <a:r>
              <a:rPr lang="en-US" altLang="en-US">
                <a:latin typeface="Times New Roman" pitchFamily="18" charset="0"/>
              </a:rPr>
              <a:t>metodama</a:t>
            </a:r>
            <a:r>
              <a:rPr lang="sr-Latn-CS" altLang="en-US">
                <a:latin typeface="Times New Roman" pitchFamily="18" charset="0"/>
              </a:rPr>
              <a:t> koje koriste mućkalicu, ultrazvučnu kadu i </a:t>
            </a:r>
            <a:r>
              <a:rPr lang="en-US" altLang="en-US">
                <a:latin typeface="Times New Roman" pitchFamily="18" charset="0"/>
              </a:rPr>
              <a:t>metodom</a:t>
            </a:r>
            <a:r>
              <a:rPr lang="sr-Latn-CS" altLang="en-US">
                <a:latin typeface="Times New Roman" pitchFamily="18" charset="0"/>
              </a:rPr>
              <a:t> mikrotalasne digestije na temperaturama 50, 100 i 150 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º</a:t>
            </a:r>
            <a:r>
              <a:rPr lang="sr-Latn-CS" altLang="en-US">
                <a:latin typeface="Times New Roman" pitchFamily="18" charset="0"/>
                <a:cs typeface="Times New Roman" pitchFamily="18" charset="0"/>
              </a:rPr>
              <a:t>C).</a:t>
            </a:r>
            <a:endParaRPr lang="en-US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8" name="Text Box 184"/>
          <p:cNvSpPr txBox="1">
            <a:spLocks noChangeArrowheads="1"/>
          </p:cNvSpPr>
          <p:nvPr/>
        </p:nvSpPr>
        <p:spPr bwMode="auto">
          <a:xfrm>
            <a:off x="762000" y="5562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 New Roman" pitchFamily="18" charset="0"/>
              </a:rPr>
              <a:t>Al</a:t>
            </a:r>
            <a:endParaRPr lang="sr-Latn-CS" altLang="en-US" sz="1600" b="1">
              <a:latin typeface="Times New Roman" pitchFamily="18" charset="0"/>
            </a:endParaRPr>
          </a:p>
        </p:txBody>
      </p:sp>
      <p:sp>
        <p:nvSpPr>
          <p:cNvPr id="5129" name="Line 185"/>
          <p:cNvSpPr>
            <a:spLocks noChangeShapeType="1"/>
          </p:cNvSpPr>
          <p:nvPr/>
        </p:nvSpPr>
        <p:spPr bwMode="auto">
          <a:xfrm>
            <a:off x="2438400" y="5181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0" name="Text Box 186"/>
          <p:cNvSpPr txBox="1">
            <a:spLocks noChangeArrowheads="1"/>
          </p:cNvSpPr>
          <p:nvPr/>
        </p:nvSpPr>
        <p:spPr bwMode="auto">
          <a:xfrm>
            <a:off x="2362200" y="55626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 New Roman" pitchFamily="18" charset="0"/>
              </a:rPr>
              <a:t>Fe</a:t>
            </a:r>
            <a:endParaRPr lang="sr-Latn-CS" altLang="en-US" sz="1600" b="1">
              <a:latin typeface="Times New Roman" pitchFamily="18" charset="0"/>
            </a:endParaRPr>
          </a:p>
        </p:txBody>
      </p:sp>
      <p:sp>
        <p:nvSpPr>
          <p:cNvPr id="5131" name="Line 189"/>
          <p:cNvSpPr>
            <a:spLocks noChangeShapeType="1"/>
          </p:cNvSpPr>
          <p:nvPr/>
        </p:nvSpPr>
        <p:spPr bwMode="auto">
          <a:xfrm>
            <a:off x="3733800" y="52578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2" name="Text Box 190"/>
          <p:cNvSpPr txBox="1">
            <a:spLocks noChangeArrowheads="1"/>
          </p:cNvSpPr>
          <p:nvPr/>
        </p:nvSpPr>
        <p:spPr bwMode="auto">
          <a:xfrm>
            <a:off x="3733800" y="56388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 New Roman" pitchFamily="18" charset="0"/>
              </a:rPr>
              <a:t>Mn</a:t>
            </a:r>
            <a:endParaRPr lang="sr-Latn-CS" altLang="en-US" sz="1600" b="1">
              <a:latin typeface="Times New Roman" pitchFamily="18" charset="0"/>
            </a:endParaRPr>
          </a:p>
        </p:txBody>
      </p:sp>
      <p:sp>
        <p:nvSpPr>
          <p:cNvPr id="5133" name="Line 191"/>
          <p:cNvSpPr>
            <a:spLocks noChangeShapeType="1"/>
          </p:cNvSpPr>
          <p:nvPr/>
        </p:nvSpPr>
        <p:spPr bwMode="auto">
          <a:xfrm flipH="1">
            <a:off x="5334000" y="5257800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4" name="Text Box 192"/>
          <p:cNvSpPr txBox="1">
            <a:spLocks noChangeArrowheads="1"/>
          </p:cNvSpPr>
          <p:nvPr/>
        </p:nvSpPr>
        <p:spPr bwMode="auto">
          <a:xfrm>
            <a:off x="5089525" y="5776913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latin typeface="Times New Roman" pitchFamily="18" charset="0"/>
              </a:rPr>
              <a:t>As</a:t>
            </a:r>
            <a:endParaRPr lang="sr-Latn-CS" altLang="en-US" sz="1600" b="1">
              <a:latin typeface="Times New Roman" pitchFamily="18" charset="0"/>
            </a:endParaRPr>
          </a:p>
        </p:txBody>
      </p:sp>
      <p:sp>
        <p:nvSpPr>
          <p:cNvPr id="5135" name="Line 193"/>
          <p:cNvSpPr>
            <a:spLocks noChangeShapeType="1"/>
          </p:cNvSpPr>
          <p:nvPr/>
        </p:nvSpPr>
        <p:spPr bwMode="auto">
          <a:xfrm>
            <a:off x="6705600" y="53340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6" name="Line 194"/>
          <p:cNvSpPr>
            <a:spLocks noChangeShapeType="1"/>
          </p:cNvSpPr>
          <p:nvPr/>
        </p:nvSpPr>
        <p:spPr bwMode="auto">
          <a:xfrm>
            <a:off x="7924800" y="54102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37" name="Text Box 195"/>
          <p:cNvSpPr txBox="1">
            <a:spLocks noChangeArrowheads="1"/>
          </p:cNvSpPr>
          <p:nvPr/>
        </p:nvSpPr>
        <p:spPr bwMode="auto">
          <a:xfrm>
            <a:off x="6629400" y="57150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 New Roman" pitchFamily="18" charset="0"/>
              </a:rPr>
              <a:t>Ni</a:t>
            </a:r>
            <a:endParaRPr lang="sr-Latn-CS" altLang="en-US" sz="1600" b="1">
              <a:latin typeface="Times New Roman" pitchFamily="18" charset="0"/>
            </a:endParaRPr>
          </a:p>
        </p:txBody>
      </p:sp>
      <p:sp>
        <p:nvSpPr>
          <p:cNvPr id="5138" name="Text Box 197"/>
          <p:cNvSpPr txBox="1">
            <a:spLocks noChangeArrowheads="1"/>
          </p:cNvSpPr>
          <p:nvPr/>
        </p:nvSpPr>
        <p:spPr bwMode="auto">
          <a:xfrm>
            <a:off x="8153400" y="57912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>
                <a:latin typeface="Times New Roman" pitchFamily="18" charset="0"/>
              </a:rPr>
              <a:t>Pb</a:t>
            </a:r>
            <a:endParaRPr lang="sr-Latn-CS" altLang="en-US" sz="16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705" name="Group 113"/>
          <p:cNvGraphicFramePr>
            <a:graphicFrameLocks noGrp="1"/>
          </p:cNvGraphicFramePr>
          <p:nvPr>
            <p:ph/>
          </p:nvPr>
        </p:nvGraphicFramePr>
        <p:xfrm>
          <a:off x="914400" y="2362200"/>
          <a:ext cx="7315200" cy="2413000"/>
        </p:xfrm>
        <a:graphic>
          <a:graphicData uri="http://schemas.openxmlformats.org/drawingml/2006/table">
            <a:tbl>
              <a:tblPr/>
              <a:tblGrid>
                <a:gridCol w="1793875"/>
                <a:gridCol w="1851025"/>
                <a:gridCol w="1223963"/>
                <a:gridCol w="1222375"/>
                <a:gridCol w="1223962"/>
              </a:tblGrid>
              <a:tr h="685800"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Koncentracija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Recovery limiti</a:t>
                      </a:r>
                      <a:endParaRPr kumimoji="0" lang="sr-Latn-C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(AOAC), %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Recovery</a:t>
                      </a:r>
                      <a:endParaRPr kumimoji="0" lang="sr-Latn-C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RE, %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Recovery</a:t>
                      </a:r>
                      <a:endParaRPr kumimoji="0" lang="sr-Latn-C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UE, %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Recovery</a:t>
                      </a:r>
                      <a:endParaRPr kumimoji="0" lang="sr-Latn-C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M150, %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0,01 %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85-110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93-103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96-98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93-104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μg g</a:t>
                      </a:r>
                      <a:r>
                        <a:rPr kumimoji="0" lang="en-US" alt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80-115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92-103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94-97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91-105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μg g</a:t>
                      </a:r>
                      <a:r>
                        <a:rPr kumimoji="0" lang="en-US" alt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75-120 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92-104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90-106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0953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392113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630238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9144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1430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6002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0574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514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29718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10953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91-106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306" name="Rectangle 114"/>
          <p:cNvSpPr>
            <a:spLocks noChangeArrowheads="1"/>
          </p:cNvSpPr>
          <p:nvPr/>
        </p:nvSpPr>
        <p:spPr bwMode="auto">
          <a:xfrm>
            <a:off x="990600" y="228600"/>
            <a:ext cx="74168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VALIDACIJA EKSTRAKCIONE METODE</a:t>
            </a:r>
          </a:p>
          <a:p>
            <a:endParaRPr lang="sr-Latn-CS" altLang="en-US" b="1">
              <a:latin typeface="Times New Roman" pitchFamily="18" charset="0"/>
              <a:cs typeface="Times New Roman" pitchFamily="18" charset="0"/>
            </a:endParaRPr>
          </a:p>
          <a:p>
            <a:endParaRPr lang="sr-Latn-CS" altLang="en-US" b="1">
              <a:latin typeface="Times New Roman" pitchFamily="18" charset="0"/>
              <a:cs typeface="Times New Roman" pitchFamily="18" charset="0"/>
            </a:endParaRPr>
          </a:p>
          <a:p>
            <a:endParaRPr lang="sr-Latn-CS" altLang="en-US" b="1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altLang="en-US" b="1">
                <a:latin typeface="Times New Roman" pitchFamily="18" charset="0"/>
                <a:cs typeface="Times New Roman" pitchFamily="18" charset="0"/>
              </a:rPr>
              <a:t>Upoređeni</a:t>
            </a:r>
            <a:r>
              <a:rPr lang="en-US" altLang="en-US" b="1">
                <a:latin typeface="Times New Roman" pitchFamily="18" charset="0"/>
                <a:cs typeface="Times New Roman" pitchFamily="18" charset="0"/>
              </a:rPr>
              <a:t> recovery za metodu standarnog dodatka nakon RE, UE i M150</a:t>
            </a:r>
            <a:endParaRPr lang="sr-Latn-CS" altLang="en-US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en-US" b="1">
                <a:latin typeface="Times New Roman" pitchFamily="18" charset="0"/>
                <a:cs typeface="Times New Roman" pitchFamily="18" charset="0"/>
              </a:rPr>
              <a:t>sa kriterijumom</a:t>
            </a:r>
            <a:r>
              <a:rPr lang="sr-Latn-CS" altLang="en-US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b="1">
                <a:latin typeface="Times New Roman" pitchFamily="18" charset="0"/>
                <a:cs typeface="Times New Roman" pitchFamily="18" charset="0"/>
              </a:rPr>
              <a:t>prihvaljivosti za preciznost</a:t>
            </a:r>
            <a:r>
              <a:rPr lang="sr-Latn-CS" altLang="en-US" b="1">
                <a:latin typeface="Times New Roman" pitchFamily="18" charset="0"/>
                <a:cs typeface="Times New Roman" pitchFamily="18" charset="0"/>
              </a:rPr>
              <a:t>.</a:t>
            </a:r>
            <a:endParaRPr lang="sr-Latn-CS" altLang="en-US" b="1">
              <a:latin typeface="Times New Roman" pitchFamily="18" charset="0"/>
            </a:endParaRPr>
          </a:p>
          <a:p>
            <a:endParaRPr lang="sr-Latn-CS" altLang="en-US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438400" y="228600"/>
            <a:ext cx="472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LIGNIT KOSTOLAČKOG BASENA</a:t>
            </a:r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60388"/>
            <a:ext cx="9144000" cy="741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610600" cy="494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sr-Latn-CS" altLang="en-US" b="1" dirty="0" smtClean="0">
                <a:latin typeface="Times New Roman" pitchFamily="18" charset="0"/>
              </a:rPr>
              <a:t>Geološke rezerve lignita u odnosu na geološke rezerve svih vrsta ugljeva u Srbiji čine 93 %.</a:t>
            </a:r>
            <a:endParaRPr lang="en-US" altLang="en-US" b="1" dirty="0" smtClean="0">
              <a:latin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sr-Latn-CS" alt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Lignitski ugalj se karaketriše visokim sadržajem vlage 34-35 %, sadržajem pepela od 9-21 % i sadržajem sumpora od 0,5 - 1 %, čak i iznad 1 %.</a:t>
            </a:r>
            <a:endParaRPr lang="en-US" altLang="en-US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sr-Latn-CS" altLang="en-US" b="1" dirty="0" smtClean="0">
                <a:latin typeface="Times New Roman" pitchFamily="18" charset="0"/>
              </a:rPr>
              <a:t>Ek</a:t>
            </a:r>
            <a:r>
              <a:rPr lang="en-US" altLang="en-US" b="1" dirty="0" smtClean="0">
                <a:latin typeface="Times New Roman" pitchFamily="18" charset="0"/>
              </a:rPr>
              <a:t>s</a:t>
            </a:r>
            <a:r>
              <a:rPr lang="sr-Latn-CS" altLang="en-US" b="1" dirty="0" smtClean="0">
                <a:latin typeface="Times New Roman" pitchFamily="18" charset="0"/>
              </a:rPr>
              <a:t>ploatacija lignitskog uglja izvodi se u Kolubarskom i Kostolačkom basenu za</a:t>
            </a:r>
            <a:r>
              <a:rPr lang="en-GB" altLang="en-US" b="1" dirty="0" smtClean="0">
                <a:latin typeface="Times New Roman" pitchFamily="18" charset="0"/>
              </a:rPr>
              <a:t> </a:t>
            </a:r>
            <a:r>
              <a:rPr lang="sr-Latn-CS" altLang="en-US" b="1" dirty="0" smtClean="0">
                <a:latin typeface="Times New Roman" pitchFamily="18" charset="0"/>
              </a:rPr>
              <a:t>snabdevanje termoelektrana u Srbiji</a:t>
            </a:r>
            <a:r>
              <a:rPr lang="en-US" altLang="en-US" b="1" dirty="0" smtClean="0">
                <a:latin typeface="Times New Roman" pitchFamily="18" charset="0"/>
              </a:rPr>
              <a:t> </a:t>
            </a:r>
            <a:r>
              <a:rPr lang="sr-Latn-CS" altLang="en-US" b="1" dirty="0" smtClean="0">
                <a:latin typeface="Times New Roman" pitchFamily="18" charset="0"/>
              </a:rPr>
              <a:t>koje proizvode oko 62 % električne energije.</a:t>
            </a:r>
          </a:p>
          <a:p>
            <a:pPr algn="just">
              <a:defRPr/>
            </a:pPr>
            <a:endParaRPr lang="en-GB" altLang="en-US" b="1" dirty="0" smtClean="0">
              <a:latin typeface="Times New Roman" pitchFamily="18" charset="0"/>
            </a:endParaRPr>
          </a:p>
          <a:p>
            <a:pPr algn="just">
              <a:defRPr/>
            </a:pPr>
            <a:r>
              <a:rPr lang="sr-Latn-CS" alt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Ugalj se sastoji od organskog, sagorljivog dela, i neorganskog, mineralnog dela,</a:t>
            </a:r>
            <a:r>
              <a:rPr lang="en-US" alt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sr-Latn-CS" alt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koji se pri sagorevanju menja u ograničenoj meri i uglavnom zaostaje u vid</a:t>
            </a:r>
            <a:r>
              <a:rPr lang="en-US" alt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u </a:t>
            </a:r>
            <a:r>
              <a:rPr lang="sr-Latn-CS" alt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pepela.</a:t>
            </a:r>
          </a:p>
          <a:p>
            <a:pPr algn="just">
              <a:defRPr/>
            </a:pPr>
            <a:r>
              <a:rPr lang="en-US" altLang="en-US" b="1" dirty="0" smtClean="0">
                <a:latin typeface="Times New Roman" pitchFamily="18" charset="0"/>
              </a:rPr>
              <a:t>           </a:t>
            </a:r>
            <a:r>
              <a:rPr lang="sr-Latn-CS" altLang="en-US" b="1" dirty="0" smtClean="0">
                <a:latin typeface="Times New Roman" pitchFamily="18" charset="0"/>
              </a:rPr>
              <a:t>     </a:t>
            </a:r>
            <a:r>
              <a:rPr lang="en-US" altLang="en-US" b="1" dirty="0" smtClean="0">
                <a:latin typeface="Times New Roman" pitchFamily="18" charset="0"/>
              </a:rPr>
              <a:t> </a:t>
            </a:r>
          </a:p>
          <a:p>
            <a:pPr algn="just">
              <a:defRPr/>
            </a:pPr>
            <a:endParaRPr lang="en-US" altLang="en-US" b="1" dirty="0" smtClean="0">
              <a:latin typeface="Times New Roman" pitchFamily="18" charset="0"/>
            </a:endParaRPr>
          </a:p>
          <a:p>
            <a:pPr algn="just">
              <a:defRPr/>
            </a:pPr>
            <a:r>
              <a:rPr lang="sr-Latn-CS" altLang="en-US" b="1" dirty="0" smtClean="0">
                <a:latin typeface="Times New Roman" pitchFamily="18" charset="0"/>
              </a:rPr>
              <a:t>C, H, O, S i N su glavni sastojci organske supstance</a:t>
            </a:r>
            <a:r>
              <a:rPr lang="en-US" altLang="en-US" b="1" dirty="0" smtClean="0">
                <a:latin typeface="Times New Roman" pitchFamily="18" charset="0"/>
              </a:rPr>
              <a:t>.</a:t>
            </a:r>
            <a:endParaRPr lang="sr-Latn-CS" altLang="en-US" b="1" dirty="0" smtClean="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defRPr/>
            </a:pPr>
            <a:endParaRPr lang="sr-Latn-CS" altLang="en-US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996" name="Group 724"/>
          <p:cNvGraphicFramePr>
            <a:graphicFrameLocks noGrp="1"/>
          </p:cNvGraphicFramePr>
          <p:nvPr>
            <p:ph/>
          </p:nvPr>
        </p:nvGraphicFramePr>
        <p:xfrm>
          <a:off x="228600" y="381000"/>
          <a:ext cx="8229600" cy="6156325"/>
        </p:xfrm>
        <a:graphic>
          <a:graphicData uri="http://schemas.openxmlformats.org/drawingml/2006/table">
            <a:tbl>
              <a:tblPr/>
              <a:tblGrid>
                <a:gridCol w="1133475"/>
                <a:gridCol w="1544638"/>
                <a:gridCol w="1539875"/>
                <a:gridCol w="1270000"/>
                <a:gridCol w="1462087"/>
                <a:gridCol w="1279525"/>
              </a:tblGrid>
              <a:tr h="457156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Odsečak, cps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Nagib, cps dm</a:t>
                      </a:r>
                      <a:r>
                        <a:rPr kumimoji="0" lang="en-US" alt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μg</a:t>
                      </a:r>
                      <a:r>
                        <a:rPr kumimoji="0" lang="en-US" alt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LOD, μg/dm</a:t>
                      </a:r>
                      <a:r>
                        <a:rPr kumimoji="0" lang="en-US" alt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LOQ, μg/dm</a:t>
                      </a:r>
                      <a:r>
                        <a:rPr kumimoji="0" lang="en-US" alt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298,6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0,9970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-0,87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150,53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20,05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15,39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37,84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15,88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10,07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28,07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20,58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10,15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0,9988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736,3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68,09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34,72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87,89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139,47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-144,85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7,62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25,39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10,64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12,22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0,9998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-1,04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2,73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0,9892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Hg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0,9926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Sb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4,57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1,55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0,9953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4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0,9962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433" name="Rectangle 725"/>
          <p:cNvSpPr>
            <a:spLocks noChangeArrowheads="1"/>
          </p:cNvSpPr>
          <p:nvPr/>
        </p:nvSpPr>
        <p:spPr bwMode="auto">
          <a:xfrm>
            <a:off x="304800" y="0"/>
            <a:ext cx="774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altLang="en-US" b="1">
                <a:latin typeface="Times New Roman" pitchFamily="18" charset="0"/>
              </a:rPr>
              <a:t>Kalibracioni podaci, LOD i LOQ za ICP-OES meranja ispitivanih elemenata</a:t>
            </a:r>
            <a:r>
              <a:rPr lang="sr-Latn-CS" altLang="en-US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2493963" y="107950"/>
            <a:ext cx="3714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sr-Latn-CS" altLang="en-US" sz="2400" b="1">
                <a:latin typeface="Times New Roman" pitchFamily="18" charset="0"/>
              </a:rPr>
              <a:t>Ekstrakcija anjona iz uglja</a:t>
            </a:r>
          </a:p>
        </p:txBody>
      </p:sp>
      <p:sp>
        <p:nvSpPr>
          <p:cNvPr id="56323" name="Rectangle 4"/>
          <p:cNvSpPr>
            <a:spLocks noChangeArrowheads="1"/>
          </p:cNvSpPr>
          <p:nvPr/>
        </p:nvSpPr>
        <p:spPr bwMode="auto">
          <a:xfrm>
            <a:off x="609600" y="4953000"/>
            <a:ext cx="7877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US" altLang="en-US" b="1">
                <a:latin typeface="Times New Roman" pitchFamily="18" charset="0"/>
              </a:rPr>
              <a:t>Hromatogram kalibracionog rastvora: 1-fluorid, 2-hlorid, 3-nitrat, 4-bromid, 5-fosfat, 6-sulfat. </a:t>
            </a:r>
            <a:endParaRPr lang="sr-Latn-CS" altLang="en-US" b="1">
              <a:latin typeface="Times New Roman" pitchFamily="18" charset="0"/>
            </a:endParaRPr>
          </a:p>
        </p:txBody>
      </p:sp>
      <p:pic>
        <p:nvPicPr>
          <p:cNvPr id="5632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8832850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"/>
          <p:cNvSpPr>
            <a:spLocks noChangeArrowheads="1"/>
          </p:cNvSpPr>
          <p:nvPr/>
        </p:nvSpPr>
        <p:spPr bwMode="auto">
          <a:xfrm>
            <a:off x="1066800" y="152400"/>
            <a:ext cx="5867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sr-Latn-CS" altLang="en-US" sz="2000">
                <a:latin typeface="Times New Roman" pitchFamily="18" charset="0"/>
              </a:rPr>
              <a:t>Hromatogram razblaženog ekstrakta uglja dobijenog ekstrakcijom u ultrazvučnoj kadi nakon 20 minuta. </a:t>
            </a:r>
          </a:p>
        </p:txBody>
      </p:sp>
      <p:sp>
        <p:nvSpPr>
          <p:cNvPr id="57347" name="Rectangle 6"/>
          <p:cNvSpPr>
            <a:spLocks noChangeArrowheads="1"/>
          </p:cNvSpPr>
          <p:nvPr/>
        </p:nvSpPr>
        <p:spPr bwMode="auto">
          <a:xfrm>
            <a:off x="609600" y="50292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sr-Latn-CS" altLang="en-US" sz="2000">
                <a:latin typeface="Times New Roman" pitchFamily="18" charset="0"/>
              </a:rPr>
              <a:t>Retenciona vremena: fluorida 3,12 min; hlorida 4,70 min; sulfata 13,18 min.</a:t>
            </a:r>
          </a:p>
        </p:txBody>
      </p:sp>
      <p:pic>
        <p:nvPicPr>
          <p:cNvPr id="5734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8153400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990600" y="304800"/>
            <a:ext cx="65278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sr-Latn-CS" altLang="en-US" sz="2200" b="1">
                <a:latin typeface="Times New Roman" pitchFamily="18" charset="0"/>
              </a:rPr>
              <a:t>Parametri kalibracionih krivih za neorganske anjone</a:t>
            </a:r>
          </a:p>
        </p:txBody>
      </p:sp>
      <p:graphicFrame>
        <p:nvGraphicFramePr>
          <p:cNvPr id="144387" name="Group 3"/>
          <p:cNvGraphicFramePr>
            <a:graphicFrameLocks noGrp="1"/>
          </p:cNvGraphicFramePr>
          <p:nvPr>
            <p:ph/>
          </p:nvPr>
        </p:nvGraphicFramePr>
        <p:xfrm>
          <a:off x="990600" y="838200"/>
          <a:ext cx="6629400" cy="3205163"/>
        </p:xfrm>
        <a:graphic>
          <a:graphicData uri="http://schemas.openxmlformats.org/drawingml/2006/table">
            <a:tbl>
              <a:tblPr/>
              <a:tblGrid>
                <a:gridCol w="954088"/>
                <a:gridCol w="1500187"/>
                <a:gridCol w="1497013"/>
                <a:gridCol w="1495425"/>
                <a:gridCol w="1182687"/>
              </a:tblGrid>
              <a:tr h="438095"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Anjon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Reteniciono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vreme,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kalibracioni koeficijent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Relativna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standardna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devijacija, %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7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kumimoji="0" lang="sr-Latn-C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kumimoji="0" lang="sr-Latn-C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·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7778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1,3645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-1,08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5,09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191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1,8153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-0,89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778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kumimoji="0" lang="sr-Latn-C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7,65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4,1241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-1,59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0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8,13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4,8293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-0,45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5,27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778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</a:t>
                      </a:r>
                      <a:r>
                        <a:rPr kumimoji="0" lang="sr-Latn-C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9,16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7,1190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-2,72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191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sr-Latn-C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13,18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2,5673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4,46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23" name="Rectangle 55"/>
          <p:cNvSpPr>
            <a:spLocks noChangeArrowheads="1"/>
          </p:cNvSpPr>
          <p:nvPr/>
        </p:nvSpPr>
        <p:spPr bwMode="auto">
          <a:xfrm>
            <a:off x="457200" y="4724400"/>
            <a:ext cx="8124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sr-Latn-CS" altLang="en-US" b="1">
                <a:latin typeface="Times New Roman" pitchFamily="18" charset="0"/>
              </a:rPr>
              <a:t>Limit detekcije (LOD) za određivanje hloridnih jona je 0,4 μg g</a:t>
            </a:r>
            <a:r>
              <a:rPr lang="sr-Latn-CS" altLang="en-US" b="1" baseline="30000">
                <a:latin typeface="Times New Roman" pitchFamily="18" charset="0"/>
              </a:rPr>
              <a:t>-1</a:t>
            </a:r>
            <a:r>
              <a:rPr lang="sr-Latn-CS" altLang="en-US" b="1">
                <a:latin typeface="Times New Roman" pitchFamily="18" charset="0"/>
              </a:rPr>
              <a:t>, fluoridnih </a:t>
            </a:r>
          </a:p>
          <a:p>
            <a:pPr algn="just"/>
            <a:r>
              <a:rPr lang="sr-Latn-CS" altLang="en-US" b="1">
                <a:latin typeface="Times New Roman" pitchFamily="18" charset="0"/>
              </a:rPr>
              <a:t>jona je 1,3 μg g</a:t>
            </a:r>
            <a:r>
              <a:rPr lang="sr-Latn-CS" altLang="en-US" b="1" baseline="30000">
                <a:latin typeface="Times New Roman" pitchFamily="18" charset="0"/>
              </a:rPr>
              <a:t>-1</a:t>
            </a:r>
            <a:r>
              <a:rPr lang="sr-Latn-CS" altLang="en-US" b="1">
                <a:latin typeface="Times New Roman" pitchFamily="18" charset="0"/>
              </a:rPr>
              <a:t> i sulfatnih jona je 0,022 μg g</a:t>
            </a:r>
            <a:r>
              <a:rPr lang="sr-Latn-CS" altLang="en-US" b="1" baseline="30000">
                <a:latin typeface="Times New Roman" pitchFamily="18" charset="0"/>
              </a:rPr>
              <a:t>-1</a:t>
            </a:r>
            <a:r>
              <a:rPr lang="sr-Latn-CS" altLang="en-US" b="1">
                <a:latin typeface="Times New Roman" pitchFamily="18" charset="0"/>
              </a:rPr>
              <a:t>.</a:t>
            </a:r>
          </a:p>
          <a:p>
            <a:pPr algn="just"/>
            <a:r>
              <a:rPr lang="sr-Latn-CS" altLang="en-US" b="1">
                <a:latin typeface="Times New Roman" pitchFamily="18" charset="0"/>
              </a:rPr>
              <a:t>Limit kvantifikacije (LOQ) je: 1,32 μg g</a:t>
            </a:r>
            <a:r>
              <a:rPr lang="sr-Latn-CS" altLang="en-US" b="1" baseline="30000">
                <a:latin typeface="Times New Roman" pitchFamily="18" charset="0"/>
              </a:rPr>
              <a:t>-1</a:t>
            </a:r>
            <a:r>
              <a:rPr lang="sr-Latn-CS" altLang="en-US" b="1">
                <a:latin typeface="Times New Roman" pitchFamily="18" charset="0"/>
              </a:rPr>
              <a:t> za hloridne jone; 4,29 μg g</a:t>
            </a:r>
            <a:r>
              <a:rPr lang="sr-Latn-CS" altLang="en-US" b="1" baseline="30000">
                <a:latin typeface="Times New Roman" pitchFamily="18" charset="0"/>
              </a:rPr>
              <a:t>-1</a:t>
            </a:r>
            <a:r>
              <a:rPr lang="sr-Latn-CS" altLang="en-US" b="1">
                <a:latin typeface="Times New Roman" pitchFamily="18" charset="0"/>
              </a:rPr>
              <a:t> za </a:t>
            </a:r>
          </a:p>
          <a:p>
            <a:pPr algn="just"/>
            <a:r>
              <a:rPr lang="sr-Latn-CS" altLang="en-US" b="1">
                <a:latin typeface="Times New Roman" pitchFamily="18" charset="0"/>
              </a:rPr>
              <a:t>fluoridne jone i 0,073  μg g</a:t>
            </a:r>
            <a:r>
              <a:rPr lang="sr-Latn-CS" altLang="en-US" b="1" baseline="30000">
                <a:latin typeface="Times New Roman" pitchFamily="18" charset="0"/>
              </a:rPr>
              <a:t>-1</a:t>
            </a:r>
            <a:r>
              <a:rPr lang="sr-Latn-CS" altLang="en-US" b="1">
                <a:latin typeface="Times New Roman" pitchFamily="18" charset="0"/>
              </a:rPr>
              <a:t> za sulfatne jone.</a:t>
            </a:r>
          </a:p>
        </p:txBody>
      </p:sp>
      <p:sp>
        <p:nvSpPr>
          <p:cNvPr id="58424" name="Rectangle 56"/>
          <p:cNvSpPr>
            <a:spLocks noChangeArrowheads="1"/>
          </p:cNvSpPr>
          <p:nvPr/>
        </p:nvSpPr>
        <p:spPr bwMode="auto">
          <a:xfrm>
            <a:off x="1371600" y="4267200"/>
            <a:ext cx="1865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sr-Latn-CS" altLang="en-US" sz="2000" b="1">
                <a:latin typeface="Times New Roman" pitchFamily="18" charset="0"/>
              </a:rPr>
              <a:t>c = k</a:t>
            </a:r>
            <a:r>
              <a:rPr lang="sr-Latn-CS" altLang="en-US" sz="2000" b="1" baseline="-25000">
                <a:latin typeface="Times New Roman" pitchFamily="18" charset="0"/>
              </a:rPr>
              <a:t>1</a:t>
            </a:r>
            <a:r>
              <a:rPr lang="sr-Latn-CS" altLang="en-US" sz="2000" b="1">
                <a:latin typeface="Times New Roman" pitchFamily="18" charset="0"/>
              </a:rPr>
              <a:t>·A + k</a:t>
            </a:r>
            <a:r>
              <a:rPr lang="sr-Latn-CS" altLang="en-US" sz="2000" b="1" baseline="-25000">
                <a:latin typeface="Times New Roman" pitchFamily="18" charset="0"/>
              </a:rPr>
              <a:t>2</a:t>
            </a:r>
            <a:r>
              <a:rPr lang="sr-Latn-CS" altLang="en-US" sz="2000" b="1">
                <a:latin typeface="Times New Roman" pitchFamily="18" charset="0"/>
              </a:rPr>
              <a:t>·A</a:t>
            </a:r>
            <a:r>
              <a:rPr lang="sr-Latn-CS" altLang="en-US" sz="2000" b="1" baseline="30000">
                <a:latin typeface="Times New Roman" pitchFamily="18" charset="0"/>
              </a:rPr>
              <a:t>2</a:t>
            </a:r>
            <a:endParaRPr lang="sr-Latn-CS" altLang="en-US" sz="20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667000" y="4419600"/>
            <a:ext cx="1447800" cy="381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4419600" y="4419600"/>
            <a:ext cx="1752600" cy="381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6477000" y="4419600"/>
            <a:ext cx="1295400" cy="381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aphicFrame>
        <p:nvGraphicFramePr>
          <p:cNvPr id="146538" name="Group 106"/>
          <p:cNvGraphicFramePr>
            <a:graphicFrameLocks noGrp="1"/>
          </p:cNvGraphicFramePr>
          <p:nvPr>
            <p:ph sz="half" idx="1"/>
          </p:nvPr>
        </p:nvGraphicFramePr>
        <p:xfrm>
          <a:off x="762000" y="1447800"/>
          <a:ext cx="7239000" cy="4665663"/>
        </p:xfrm>
        <a:graphic>
          <a:graphicData uri="http://schemas.openxmlformats.org/drawingml/2006/table">
            <a:tbl>
              <a:tblPr/>
              <a:tblGrid>
                <a:gridCol w="1703388"/>
                <a:gridCol w="1846262"/>
                <a:gridCol w="1892300"/>
                <a:gridCol w="1797050"/>
              </a:tblGrid>
              <a:tr h="64279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Ekstrakciono</a:t>
                      </a:r>
                    </a:p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vreme, min</a:t>
                      </a:r>
                      <a:endParaRPr kumimoji="0" lang="sr-Latn-C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Fluoridi, </a:t>
                      </a: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Hloridi, </a:t>
                      </a: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Sulfati, </a:t>
                      </a: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 gridSpan="4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ROTACIONA EKSTRAKCIJA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20,30 ± 0,57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17,00 ± 0,76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3014 ± 89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19,50 ± 0,13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19,08 ± 0,12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2822 ± 37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20,36 ± 0,18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19,82 ± 0,02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2976 ± 26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20,20 ± 0,01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18,60 ± 0,42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3011 ± 12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20,50 ± 0,05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21,49 ± 0,01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3016 ± 12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 gridSpan="4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ULTRAZVUČNA EKSTRAKCIJA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17,90 ± 0,73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13,58 ± 0,34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2409 ± 89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20,42 ± 0,30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19,55 ± 0,21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3330 ± 30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20,88 ± 1,07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23,98 ± 0,28</a:t>
                      </a:r>
                      <a:endParaRPr kumimoji="0" lang="sr-Latn-C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3622 ± 16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21,75 ± 0,07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20,44 ± 0,15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3402 ± 22</a:t>
                      </a:r>
                      <a:endParaRPr kumimoji="0" lang="sr-Latn-C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</a:t>
                      </a:r>
                      <a:endParaRPr kumimoji="0" lang="sr-Latn-C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20,74 ± 0,33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20,03 ± 0,10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3080 ± 76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469" name="Rectangle 102"/>
          <p:cNvSpPr>
            <a:spLocks noChangeArrowheads="1"/>
          </p:cNvSpPr>
          <p:nvPr/>
        </p:nvSpPr>
        <p:spPr bwMode="auto">
          <a:xfrm>
            <a:off x="533400" y="838200"/>
            <a:ext cx="7505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sr-Latn-CS" altLang="en-US" b="1">
                <a:solidFill>
                  <a:srgbClr val="CC0099"/>
                </a:solidFill>
                <a:latin typeface="Times New Roman" pitchFamily="18" charset="0"/>
              </a:rPr>
              <a:t>Rezultati određivanja koncentracije anjona metodom IC u ekstraktu uglja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6146" name="Object 9"/>
          <p:cNvGraphicFramePr>
            <a:graphicFrameLocks noChangeAspect="1"/>
          </p:cNvGraphicFramePr>
          <p:nvPr>
            <p:ph sz="half" idx="1"/>
          </p:nvPr>
        </p:nvGraphicFramePr>
        <p:xfrm>
          <a:off x="-152400" y="1295400"/>
          <a:ext cx="5421313" cy="4059238"/>
        </p:xfrm>
        <a:graphic>
          <a:graphicData uri="http://schemas.openxmlformats.org/presentationml/2006/ole">
            <p:oleObj spid="_x0000_s6146" name="Graph" r:id="rId3" imgW="3908755" imgH="2926080" progId="Origin50.Graph">
              <p:embed/>
            </p:oleObj>
          </a:graphicData>
        </a:graphic>
      </p:graphicFrame>
      <p:graphicFrame>
        <p:nvGraphicFramePr>
          <p:cNvPr id="6147" name="Object 15"/>
          <p:cNvGraphicFramePr>
            <a:graphicFrameLocks noChangeAspect="1"/>
          </p:cNvGraphicFramePr>
          <p:nvPr>
            <p:ph sz="half" idx="2"/>
          </p:nvPr>
        </p:nvGraphicFramePr>
        <p:xfrm>
          <a:off x="4191000" y="1524000"/>
          <a:ext cx="5181600" cy="3879850"/>
        </p:xfrm>
        <a:graphic>
          <a:graphicData uri="http://schemas.openxmlformats.org/presentationml/2006/ole">
            <p:oleObj spid="_x0000_s6147" name="Graph" r:id="rId4" imgW="3908755" imgH="2926080" progId="Origin50.Graph">
              <p:embed/>
            </p:oleObj>
          </a:graphicData>
        </a:graphic>
      </p:graphicFrame>
      <p:sp>
        <p:nvSpPr>
          <p:cNvPr id="6152" name="TextBox 1"/>
          <p:cNvSpPr txBox="1">
            <a:spLocks noChangeArrowheads="1"/>
          </p:cNvSpPr>
          <p:nvPr/>
        </p:nvSpPr>
        <p:spPr bwMode="auto">
          <a:xfrm>
            <a:off x="1524000" y="457200"/>
            <a:ext cx="655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/>
              <a:t>Rotaciona i ultrazvučna ekstrakcija anjona iz uglja u vodi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586" name="Group 34"/>
          <p:cNvGraphicFramePr>
            <a:graphicFrameLocks noGrp="1"/>
          </p:cNvGraphicFramePr>
          <p:nvPr/>
        </p:nvGraphicFramePr>
        <p:xfrm>
          <a:off x="1143000" y="4419600"/>
          <a:ext cx="6705600" cy="1606550"/>
        </p:xfrm>
        <a:graphic>
          <a:graphicData uri="http://schemas.openxmlformats.org/drawingml/2006/table">
            <a:tbl>
              <a:tblPr/>
              <a:tblGrid>
                <a:gridCol w="1754188"/>
                <a:gridCol w="1579562"/>
                <a:gridCol w="1773238"/>
                <a:gridCol w="1598612"/>
              </a:tblGrid>
              <a:tr h="381000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Temperatura,   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endParaRPr kumimoji="0" lang="pl-PL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Fluoridi, 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Hloridi, 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Sulfati, 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26,03 ± 0,55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17,99 ± 0,49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2870 ± 72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30,19 ± 0,28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26,44 ± 0,65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3725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± 64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48,08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± 0,32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27,44 ± 0,62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3982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± 47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8" name="Rectangle 35"/>
          <p:cNvSpPr>
            <a:spLocks noChangeArrowheads="1"/>
          </p:cNvSpPr>
          <p:nvPr/>
        </p:nvSpPr>
        <p:spPr bwMode="auto">
          <a:xfrm>
            <a:off x="838200" y="304800"/>
            <a:ext cx="7505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altLang="en-US" b="1">
                <a:latin typeface="Times New Roman" pitchFamily="18" charset="0"/>
              </a:rPr>
              <a:t>Rezultati određivanja koncentracije anjona metodom IC u ekstraktu uglja </a:t>
            </a:r>
          </a:p>
          <a:p>
            <a:r>
              <a:rPr lang="pl-PL" altLang="en-US" b="1">
                <a:latin typeface="Times New Roman" pitchFamily="18" charset="0"/>
              </a:rPr>
              <a:t>dobijenom ekstrakcijom podpomognutom mikrotalasnim zračenjem</a:t>
            </a:r>
            <a:r>
              <a:rPr lang="pl-PL" altLang="en-US"/>
              <a:t> </a:t>
            </a:r>
          </a:p>
        </p:txBody>
      </p:sp>
      <p:sp>
        <p:nvSpPr>
          <p:cNvPr id="7199" name="Line 36"/>
          <p:cNvSpPr>
            <a:spLocks noChangeShapeType="1"/>
          </p:cNvSpPr>
          <p:nvPr/>
        </p:nvSpPr>
        <p:spPr bwMode="auto">
          <a:xfrm>
            <a:off x="3048000" y="4876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00" name="Line 40"/>
          <p:cNvSpPr>
            <a:spLocks noChangeShapeType="1"/>
          </p:cNvSpPr>
          <p:nvPr/>
        </p:nvSpPr>
        <p:spPr bwMode="auto">
          <a:xfrm>
            <a:off x="4724400" y="4876800"/>
            <a:ext cx="0" cy="609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7170" name="Object 41"/>
          <p:cNvGraphicFramePr>
            <a:graphicFrameLocks noChangeAspect="1"/>
          </p:cNvGraphicFramePr>
          <p:nvPr/>
        </p:nvGraphicFramePr>
        <p:xfrm>
          <a:off x="1905000" y="817563"/>
          <a:ext cx="4876800" cy="3651250"/>
        </p:xfrm>
        <a:graphic>
          <a:graphicData uri="http://schemas.openxmlformats.org/presentationml/2006/ole">
            <p:oleObj spid="_x0000_s7170" name="Graph" r:id="rId3" imgW="3908755" imgH="2926080" progId="Origin50.Graph">
              <p:embed/>
            </p:oleObj>
          </a:graphicData>
        </a:graphic>
      </p:graphicFrame>
      <p:sp>
        <p:nvSpPr>
          <p:cNvPr id="7201" name="Line 42"/>
          <p:cNvSpPr>
            <a:spLocks noChangeShapeType="1"/>
          </p:cNvSpPr>
          <p:nvPr/>
        </p:nvSpPr>
        <p:spPr bwMode="auto">
          <a:xfrm>
            <a:off x="6400800" y="4953000"/>
            <a:ext cx="0" cy="914400"/>
          </a:xfrm>
          <a:prstGeom prst="line">
            <a:avLst/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-152400" y="1447800"/>
          <a:ext cx="4819650" cy="3608388"/>
        </p:xfrm>
        <a:graphic>
          <a:graphicData uri="http://schemas.openxmlformats.org/presentationml/2006/ole">
            <p:oleObj spid="_x0000_s8194" r:id="rId3" imgW="3908755" imgH="2926080" progId="Origin50.Graph">
              <p:embed/>
            </p:oleObj>
          </a:graphicData>
        </a:graphic>
      </p:graphicFrame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8198" name="Line 48"/>
          <p:cNvSpPr>
            <a:spLocks noChangeShapeType="1"/>
          </p:cNvSpPr>
          <p:nvPr/>
        </p:nvSpPr>
        <p:spPr bwMode="auto">
          <a:xfrm flipH="1">
            <a:off x="914400" y="49530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99" name="Text Box 49"/>
          <p:cNvSpPr txBox="1">
            <a:spLocks noChangeArrowheads="1"/>
          </p:cNvSpPr>
          <p:nvPr/>
        </p:nvSpPr>
        <p:spPr bwMode="auto">
          <a:xfrm>
            <a:off x="304800" y="5410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400" b="1">
                <a:latin typeface="Times New Roman" pitchFamily="18" charset="0"/>
              </a:rPr>
              <a:t>F</a:t>
            </a:r>
            <a:r>
              <a:rPr lang="sr-Latn-CS" altLang="en-US" sz="2400" b="1" baseline="30000">
                <a:latin typeface="Times New Roman" pitchFamily="18" charset="0"/>
              </a:rPr>
              <a:t>-</a:t>
            </a:r>
            <a:endParaRPr lang="sr-Latn-CS" altLang="en-US" sz="2400" b="1">
              <a:latin typeface="Times New Roman" pitchFamily="18" charset="0"/>
            </a:endParaRPr>
          </a:p>
        </p:txBody>
      </p:sp>
      <p:sp>
        <p:nvSpPr>
          <p:cNvPr id="8200" name="Line 50"/>
          <p:cNvSpPr>
            <a:spLocks noChangeShapeType="1"/>
          </p:cNvSpPr>
          <p:nvPr/>
        </p:nvSpPr>
        <p:spPr bwMode="auto">
          <a:xfrm>
            <a:off x="3124200" y="51054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1" name="Text Box 51"/>
          <p:cNvSpPr txBox="1">
            <a:spLocks noChangeArrowheads="1"/>
          </p:cNvSpPr>
          <p:nvPr/>
        </p:nvSpPr>
        <p:spPr bwMode="auto">
          <a:xfrm>
            <a:off x="3505200" y="5486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400" b="1">
                <a:latin typeface="Times New Roman" pitchFamily="18" charset="0"/>
              </a:rPr>
              <a:t>Cl</a:t>
            </a:r>
            <a:r>
              <a:rPr lang="sr-Latn-CS" altLang="en-US" sz="2400" b="1" baseline="30000">
                <a:latin typeface="Times New Roman" pitchFamily="18" charset="0"/>
              </a:rPr>
              <a:t>-</a:t>
            </a:r>
            <a:endParaRPr lang="sr-Latn-CS" altLang="en-US" sz="2400" b="1">
              <a:latin typeface="Times New Roman" pitchFamily="18" charset="0"/>
            </a:endParaRPr>
          </a:p>
        </p:txBody>
      </p:sp>
      <p:sp>
        <p:nvSpPr>
          <p:cNvPr id="8202" name="Text Box 52"/>
          <p:cNvSpPr txBox="1">
            <a:spLocks noChangeArrowheads="1"/>
          </p:cNvSpPr>
          <p:nvPr/>
        </p:nvSpPr>
        <p:spPr bwMode="auto">
          <a:xfrm>
            <a:off x="6781800" y="6019800"/>
            <a:ext cx="862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400" b="1">
                <a:latin typeface="Times New Roman" pitchFamily="18" charset="0"/>
              </a:rPr>
              <a:t>SO</a:t>
            </a:r>
            <a:r>
              <a:rPr lang="sr-Latn-CS" altLang="en-US" sz="2400" b="1" baseline="-25000">
                <a:latin typeface="Times New Roman" pitchFamily="18" charset="0"/>
              </a:rPr>
              <a:t>4</a:t>
            </a:r>
            <a:r>
              <a:rPr lang="sr-Latn-CS" altLang="en-US" sz="2400" b="1" baseline="30000">
                <a:latin typeface="Times New Roman" pitchFamily="18" charset="0"/>
              </a:rPr>
              <a:t>2-</a:t>
            </a:r>
            <a:endParaRPr lang="sr-Latn-CS" altLang="en-US" sz="2400" b="1">
              <a:latin typeface="Times New Roman" pitchFamily="18" charset="0"/>
            </a:endParaRPr>
          </a:p>
        </p:txBody>
      </p:sp>
      <p:sp>
        <p:nvSpPr>
          <p:cNvPr id="8203" name="Line 53"/>
          <p:cNvSpPr>
            <a:spLocks noChangeShapeType="1"/>
          </p:cNvSpPr>
          <p:nvPr/>
        </p:nvSpPr>
        <p:spPr bwMode="auto">
          <a:xfrm>
            <a:off x="7086600" y="5334000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8195" name="Object 54"/>
          <p:cNvGraphicFramePr>
            <a:graphicFrameLocks noChangeAspect="1"/>
          </p:cNvGraphicFramePr>
          <p:nvPr>
            <p:ph/>
          </p:nvPr>
        </p:nvGraphicFramePr>
        <p:xfrm>
          <a:off x="4343400" y="1752600"/>
          <a:ext cx="4441825" cy="3325813"/>
        </p:xfrm>
        <a:graphic>
          <a:graphicData uri="http://schemas.openxmlformats.org/presentationml/2006/ole">
            <p:oleObj spid="_x0000_s8195" name="Graph" r:id="rId4" imgW="3908755" imgH="2926080" progId="Origin50.Graph">
              <p:embed/>
            </p:oleObj>
          </a:graphicData>
        </a:graphic>
      </p:graphicFrame>
      <p:sp>
        <p:nvSpPr>
          <p:cNvPr id="8204" name="Text Box 56"/>
          <p:cNvSpPr txBox="1">
            <a:spLocks noChangeArrowheads="1"/>
          </p:cNvSpPr>
          <p:nvPr/>
        </p:nvSpPr>
        <p:spPr bwMode="auto">
          <a:xfrm>
            <a:off x="2057400" y="1066800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/>
              <a:t>Poređenje efikasnosti ekstrakcionih metoda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9223" name="Rectangle 10"/>
          <p:cNvSpPr>
            <a:spLocks noChangeArrowheads="1"/>
          </p:cNvSpPr>
          <p:nvPr/>
        </p:nvSpPr>
        <p:spPr bwMode="auto">
          <a:xfrm>
            <a:off x="381000" y="381000"/>
            <a:ext cx="8377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pl-PL" altLang="en-US" b="1">
                <a:latin typeface="Times New Roman" pitchFamily="18" charset="0"/>
              </a:rPr>
              <a:t>Promena pH vrednosti i električne provodljivosti sa vremenom ekstrakcije podpomognute dejstvom ultrazvučnih talasa.</a:t>
            </a: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1371600" y="5410200"/>
            <a:ext cx="701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l-PL" altLang="en-US" b="1">
                <a:latin typeface="Times New Roman" pitchFamily="18" charset="0"/>
              </a:rPr>
              <a:t>Dobijena električna provodljivost je u opsegu od 435 do 564 μS cm</a:t>
            </a:r>
            <a:r>
              <a:rPr lang="pl-PL" altLang="en-US" b="1" baseline="30000">
                <a:latin typeface="Times New Roman" pitchFamily="18" charset="0"/>
              </a:rPr>
              <a:t>-1</a:t>
            </a:r>
            <a:r>
              <a:rPr lang="pl-PL" altLang="en-US" b="1">
                <a:latin typeface="Times New Roman" pitchFamily="18" charset="0"/>
              </a:rPr>
              <a:t>, a pH vrednost suspenzije uglja je između 6,29 i 6,80. </a:t>
            </a:r>
          </a:p>
        </p:txBody>
      </p:sp>
      <p:graphicFrame>
        <p:nvGraphicFramePr>
          <p:cNvPr id="9218" name="Object 12"/>
          <p:cNvGraphicFramePr>
            <a:graphicFrameLocks noChangeAspect="1"/>
          </p:cNvGraphicFramePr>
          <p:nvPr>
            <p:ph/>
          </p:nvPr>
        </p:nvGraphicFramePr>
        <p:xfrm>
          <a:off x="1676400" y="1295400"/>
          <a:ext cx="5688013" cy="4259263"/>
        </p:xfrm>
        <a:graphic>
          <a:graphicData uri="http://schemas.openxmlformats.org/presentationml/2006/ole">
            <p:oleObj spid="_x0000_s9218" name="Graph" r:id="rId3" imgW="3908755" imgH="292608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62000"/>
          </a:xfrm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sz="2400" smtClean="0">
                <a:solidFill>
                  <a:schemeClr val="tx1"/>
                </a:solidFill>
                <a:effectLst/>
                <a:latin typeface="Times New Roman" pitchFamily="18" charset="0"/>
              </a:rPr>
              <a:t>Modifikovana mikrotalasna sekvencijalna ekstrakcija uglja</a:t>
            </a:r>
            <a:r>
              <a:rPr lang="sr-Latn-CS" altLang="en-US" sz="3700" smtClean="0">
                <a:effectLst/>
              </a:rPr>
              <a:t> </a:t>
            </a:r>
          </a:p>
        </p:txBody>
      </p:sp>
      <p:graphicFrame>
        <p:nvGraphicFramePr>
          <p:cNvPr id="82481" name="Group 1585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7848600" cy="5089525"/>
        </p:xfrm>
        <a:graphic>
          <a:graphicData uri="http://schemas.openxmlformats.org/drawingml/2006/table">
            <a:tbl>
              <a:tblPr/>
              <a:tblGrid>
                <a:gridCol w="560388"/>
                <a:gridCol w="561975"/>
                <a:gridCol w="1308100"/>
                <a:gridCol w="1308100"/>
                <a:gridCol w="1304925"/>
                <a:gridCol w="1381125"/>
                <a:gridCol w="1423987"/>
              </a:tblGrid>
              <a:tr h="1005965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t,°C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Izmenjiva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Lako reducibilna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Umereno reducibilan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III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Organsko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sulfidna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IV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Rezidualna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V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55">
                <a:tc rowSpan="3"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26,74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127,0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521,7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1462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124,8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8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22,99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178,9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1056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1253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2213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8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554,3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816,7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4581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1086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7138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68">
                <a:tc rowSpan="3"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51,55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2005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3535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5487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86,05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8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237,5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4494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2049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4763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622,0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8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1997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4379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2166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2599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2692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68">
                <a:tc rowSpan="3"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68,54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51,89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22,78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0,52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8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111,3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132,7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15,34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10,19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1,69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8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156,7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93,01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12,44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503" name="Oval 1588"/>
          <p:cNvSpPr>
            <a:spLocks noChangeArrowheads="1"/>
          </p:cNvSpPr>
          <p:nvPr/>
        </p:nvSpPr>
        <p:spPr bwMode="auto">
          <a:xfrm>
            <a:off x="3124200" y="4648200"/>
            <a:ext cx="914400" cy="1371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0504" name="Line 1591"/>
          <p:cNvSpPr>
            <a:spLocks noChangeShapeType="1"/>
          </p:cNvSpPr>
          <p:nvPr/>
        </p:nvSpPr>
        <p:spPr bwMode="auto">
          <a:xfrm>
            <a:off x="3200400" y="34290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0505" name="Oval 1593"/>
          <p:cNvSpPr>
            <a:spLocks noChangeArrowheads="1"/>
          </p:cNvSpPr>
          <p:nvPr/>
        </p:nvSpPr>
        <p:spPr bwMode="auto">
          <a:xfrm>
            <a:off x="4419600" y="3352800"/>
            <a:ext cx="838200" cy="1295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0506" name="Line 1595"/>
          <p:cNvSpPr>
            <a:spLocks noChangeShapeType="1"/>
          </p:cNvSpPr>
          <p:nvPr/>
        </p:nvSpPr>
        <p:spPr bwMode="auto">
          <a:xfrm>
            <a:off x="4495800" y="21336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0507" name="Line 1596"/>
          <p:cNvSpPr>
            <a:spLocks noChangeShapeType="1"/>
          </p:cNvSpPr>
          <p:nvPr/>
        </p:nvSpPr>
        <p:spPr bwMode="auto">
          <a:xfrm>
            <a:off x="7086600" y="2133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0508" name="Oval 1597"/>
          <p:cNvSpPr>
            <a:spLocks noChangeArrowheads="1"/>
          </p:cNvSpPr>
          <p:nvPr/>
        </p:nvSpPr>
        <p:spPr bwMode="auto">
          <a:xfrm>
            <a:off x="7162800" y="2971800"/>
            <a:ext cx="8382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0509" name="Oval 1598"/>
          <p:cNvSpPr>
            <a:spLocks noChangeArrowheads="1"/>
          </p:cNvSpPr>
          <p:nvPr/>
        </p:nvSpPr>
        <p:spPr bwMode="auto">
          <a:xfrm>
            <a:off x="7086600" y="4267200"/>
            <a:ext cx="9144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0510" name="Oval 1599"/>
          <p:cNvSpPr>
            <a:spLocks noChangeArrowheads="1"/>
          </p:cNvSpPr>
          <p:nvPr/>
        </p:nvSpPr>
        <p:spPr bwMode="auto">
          <a:xfrm>
            <a:off x="4419600" y="2971800"/>
            <a:ext cx="8382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0511" name="Oval 1601"/>
          <p:cNvSpPr>
            <a:spLocks noChangeArrowheads="1"/>
          </p:cNvSpPr>
          <p:nvPr/>
        </p:nvSpPr>
        <p:spPr bwMode="auto">
          <a:xfrm>
            <a:off x="1828800" y="4267200"/>
            <a:ext cx="838200" cy="3810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381000" y="22860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25463"/>
            <a:ext cx="9144000" cy="738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81000" y="152400"/>
            <a:ext cx="8534400" cy="66421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marL="514350" indent="-51435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895350" indent="-43815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314450" indent="-40005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733550" indent="-36195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171700" indent="-34290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628900" indent="-3429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3086100" indent="-3429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543300" indent="-3429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4000500" indent="-3429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sr-Latn-CS" altLang="en-US" sz="1800" b="1" dirty="0" smtClean="0">
                <a:latin typeface="Times New Roman" pitchFamily="18" charset="0"/>
              </a:rPr>
              <a:t>MINERALNE PRIMESE</a:t>
            </a:r>
            <a:endParaRPr lang="en-US" altLang="en-US" sz="1800" b="1" dirty="0" smtClean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endParaRPr lang="sr-Latn-CS" altLang="en-US" sz="1800" b="1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r>
              <a:rPr lang="sr-Latn-CS" altLang="en-US" sz="1800" b="1" dirty="0" smtClean="0">
                <a:latin typeface="Times New Roman" pitchFamily="18" charset="0"/>
              </a:rPr>
              <a:t>Mineralne primese, odnosno materije, definišu se kao neorganske supstance u uglju. </a:t>
            </a: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endParaRPr lang="sr-Latn-CS" altLang="en-US" sz="1800" b="1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r>
              <a:rPr lang="sr-Latn-CS" altLang="en-US" sz="1800" b="1" dirty="0" smtClean="0">
                <a:latin typeface="Times New Roman" pitchFamily="18" charset="0"/>
              </a:rPr>
              <a:t>Po preciznijoj definiciji, one predstavljaju, kako minerale, tako i neorgansku</a:t>
            </a: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r>
              <a:rPr lang="sr-Latn-CS" altLang="en-US" sz="1800" b="1" dirty="0" smtClean="0">
                <a:latin typeface="Times New Roman" pitchFamily="18" charset="0"/>
              </a:rPr>
              <a:t>materiju u uglju i onu u asocijaciji sa ugljem. </a:t>
            </a:r>
            <a:endParaRPr lang="en-GB" altLang="en-US" sz="1800" b="1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r>
              <a:rPr lang="sr-Latn-CS" altLang="en-US" sz="1800" b="1" dirty="0" smtClean="0">
                <a:latin typeface="Times New Roman" pitchFamily="18" charset="0"/>
              </a:rPr>
              <a:t>Ove definicije obuhvataju tri osnovne grupe različitih tipova konstituenata:</a:t>
            </a:r>
          </a:p>
          <a:p>
            <a:pPr algn="just">
              <a:defRPr/>
            </a:pP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Rastvorene soli i druge neorganske supstance u vodi smeštenoj u porama uglja.</a:t>
            </a:r>
            <a:endParaRPr lang="en-US" altLang="en-US" sz="1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defRPr/>
            </a:pP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Neorganske elemente inkorporirane unutar organskih jedinjenja u maceralima uglja.</a:t>
            </a:r>
            <a:endParaRPr lang="en-US" altLang="en-US" sz="1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defRPr/>
            </a:pPr>
            <a:r>
              <a:rPr lang="sr-Latn-CS" altLang="en-US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Odvojene neorganske čestice (kristalne ili nekristalne).</a:t>
            </a:r>
            <a:endParaRPr lang="en-US" altLang="en-US" sz="1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r>
              <a:rPr lang="sr-Latn-CS" altLang="en-US" sz="1800" b="1" dirty="0" smtClean="0">
                <a:latin typeface="Times New Roman" pitchFamily="18" charset="0"/>
              </a:rPr>
              <a:t>Sadržaj </a:t>
            </a:r>
            <a:r>
              <a:rPr lang="en-US" altLang="en-US" sz="1800" b="1" dirty="0" smtClean="0">
                <a:latin typeface="Times New Roman" pitchFamily="18" charset="0"/>
              </a:rPr>
              <a:t>m</a:t>
            </a:r>
            <a:r>
              <a:rPr lang="sr-Latn-CS" altLang="en-US" sz="1800" b="1" dirty="0" smtClean="0">
                <a:latin typeface="Times New Roman" pitchFamily="18" charset="0"/>
              </a:rPr>
              <a:t>ineralnih primesa u ugljevima je obično manji od 50 % i predstavlja balast</a:t>
            </a:r>
          </a:p>
          <a:p>
            <a:pPr algn="just">
              <a:buFont typeface="Wingdings 3" pitchFamily="18" charset="2"/>
              <a:buNone/>
              <a:defRPr/>
            </a:pPr>
            <a:r>
              <a:rPr lang="sr-Latn-CS" altLang="en-US" sz="1800" b="1" dirty="0" smtClean="0">
                <a:latin typeface="Times New Roman" pitchFamily="18" charset="0"/>
              </a:rPr>
              <a:t>koji zaostaje pri sagorevanju kao pepeo.</a:t>
            </a: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endParaRPr lang="en-US" altLang="en-US" sz="1800" b="1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endParaRPr lang="en-US" altLang="en-US" sz="1800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endParaRPr lang="en-US" altLang="en-US" sz="1800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endParaRPr lang="en-US" altLang="en-US" sz="1800" dirty="0" smtClean="0">
              <a:latin typeface="Times New Roman" pitchFamily="18" charset="0"/>
            </a:endParaRPr>
          </a:p>
          <a:p>
            <a:pPr algn="just">
              <a:buFont typeface="Wingdings 3" pitchFamily="18" charset="2"/>
              <a:buNone/>
              <a:defRPr/>
            </a:pPr>
            <a:r>
              <a:rPr lang="sr-Latn-CS" altLang="en-US" sz="1800" dirty="0" smtClean="0">
                <a:latin typeface="Times New Roman" pitchFamily="18" charset="0"/>
              </a:rPr>
              <a:t> </a:t>
            </a:r>
            <a:endParaRPr lang="en-US" altLang="en-US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838200" y="304800"/>
          <a:ext cx="6575425" cy="4921250"/>
        </p:xfrm>
        <a:graphic>
          <a:graphicData uri="http://schemas.openxmlformats.org/presentationml/2006/ole">
            <p:oleObj spid="_x0000_s10242" name="Graph" r:id="rId3" imgW="3908755" imgH="2926080" progId="Origin50.Graph">
              <p:embed/>
            </p:oleObj>
          </a:graphicData>
        </a:graphic>
      </p:graphicFrame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1066800" y="5181600"/>
            <a:ext cx="693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>
                <a:latin typeface="Times New Roman" pitchFamily="18" charset="0"/>
                <a:cs typeface="Times New Roman" pitchFamily="18" charset="0"/>
              </a:rPr>
              <a:t>Količina dobijenog aluminijuma po fazama pri razlučitim temperaturama mikrotalasne sekvencijalne ekstrakcije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422" name="Group 1502"/>
          <p:cNvGraphicFramePr>
            <a:graphicFrameLocks noGrp="1"/>
          </p:cNvGraphicFramePr>
          <p:nvPr>
            <p:ph/>
          </p:nvPr>
        </p:nvGraphicFramePr>
        <p:xfrm>
          <a:off x="381000" y="609600"/>
          <a:ext cx="8305800" cy="5492750"/>
        </p:xfrm>
        <a:graphic>
          <a:graphicData uri="http://schemas.openxmlformats.org/drawingml/2006/table">
            <a:tbl>
              <a:tblPr/>
              <a:tblGrid>
                <a:gridCol w="666750"/>
                <a:gridCol w="693738"/>
                <a:gridCol w="1266825"/>
                <a:gridCol w="1371600"/>
                <a:gridCol w="1371600"/>
                <a:gridCol w="1444625"/>
                <a:gridCol w="1490662"/>
              </a:tblGrid>
              <a:tr h="7619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t,°C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III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IV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V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en-US" alt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48,21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9,70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17,91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77,65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9,13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51,80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10,17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65,31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13,57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58,74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12,28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17,12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70,65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589,3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72,01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192,9 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14,94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407,6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72,53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85,05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439,3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178,3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71,09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271,3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6207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5507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26,30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78,34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8311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27,43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596,6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29,95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8920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4289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36,41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395,9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55,93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50,66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31,80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38,73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6,62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26,31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11,57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64,70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49,30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86,72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39,31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63,78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27,45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240,5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48" name="Oval 1503"/>
          <p:cNvSpPr>
            <a:spLocks noChangeArrowheads="1"/>
          </p:cNvSpPr>
          <p:nvPr/>
        </p:nvSpPr>
        <p:spPr bwMode="auto">
          <a:xfrm>
            <a:off x="3352800" y="3733800"/>
            <a:ext cx="762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1549" name="Oval 1504"/>
          <p:cNvSpPr>
            <a:spLocks noChangeArrowheads="1"/>
          </p:cNvSpPr>
          <p:nvPr/>
        </p:nvSpPr>
        <p:spPr bwMode="auto">
          <a:xfrm>
            <a:off x="3276600" y="2590800"/>
            <a:ext cx="7620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1550" name="Oval 1505"/>
          <p:cNvSpPr>
            <a:spLocks noChangeArrowheads="1"/>
          </p:cNvSpPr>
          <p:nvPr/>
        </p:nvSpPr>
        <p:spPr bwMode="auto">
          <a:xfrm>
            <a:off x="7543800" y="5715000"/>
            <a:ext cx="8382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1551" name="Line 1506"/>
          <p:cNvSpPr>
            <a:spLocks noChangeShapeType="1"/>
          </p:cNvSpPr>
          <p:nvPr/>
        </p:nvSpPr>
        <p:spPr bwMode="auto">
          <a:xfrm flipV="1">
            <a:off x="4724400" y="3886200"/>
            <a:ext cx="609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1270" name="Rectangle 9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11266" name="Object 15"/>
          <p:cNvGraphicFramePr>
            <a:graphicFrameLocks noChangeAspect="1"/>
          </p:cNvGraphicFramePr>
          <p:nvPr>
            <p:ph sz="half" idx="2"/>
          </p:nvPr>
        </p:nvGraphicFramePr>
        <p:xfrm>
          <a:off x="4343400" y="1371600"/>
          <a:ext cx="5040313" cy="3771900"/>
        </p:xfrm>
        <a:graphic>
          <a:graphicData uri="http://schemas.openxmlformats.org/presentationml/2006/ole">
            <p:oleObj spid="_x0000_s11266" name="Graph" r:id="rId3" imgW="3908755" imgH="2926080" progId="Origin50.Graph">
              <p:embed/>
            </p:oleObj>
          </a:graphicData>
        </a:graphic>
      </p:graphicFrame>
      <p:graphicFrame>
        <p:nvGraphicFramePr>
          <p:cNvPr id="11267" name="Object 19"/>
          <p:cNvGraphicFramePr>
            <a:graphicFrameLocks noChangeAspect="1"/>
          </p:cNvGraphicFramePr>
          <p:nvPr>
            <p:ph sz="half" idx="1"/>
          </p:nvPr>
        </p:nvGraphicFramePr>
        <p:xfrm>
          <a:off x="-228600" y="1524000"/>
          <a:ext cx="4899025" cy="3668713"/>
        </p:xfrm>
        <a:graphic>
          <a:graphicData uri="http://schemas.openxmlformats.org/presentationml/2006/ole">
            <p:oleObj spid="_x0000_s11267" name="Graph" r:id="rId4" imgW="3908755" imgH="2926080" progId="Origin50.Graph">
              <p:embed/>
            </p:oleObj>
          </a:graphicData>
        </a:graphic>
      </p:graphicFrame>
      <p:sp>
        <p:nvSpPr>
          <p:cNvPr id="11271" name="Text Box 22"/>
          <p:cNvSpPr txBox="1">
            <a:spLocks noChangeArrowheads="1"/>
          </p:cNvSpPr>
          <p:nvPr/>
        </p:nvSpPr>
        <p:spPr bwMode="auto">
          <a:xfrm>
            <a:off x="990600" y="381000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/>
              <a:t>Količine ekstrahovanog kalcijuma i magnezijuma iz uglja po fazama sekvencijalne ekstrakcije pri različitim temperaturama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01" name="Group 981"/>
          <p:cNvGraphicFramePr>
            <a:graphicFrameLocks noGrp="1"/>
          </p:cNvGraphicFramePr>
          <p:nvPr>
            <p:ph/>
          </p:nvPr>
        </p:nvGraphicFramePr>
        <p:xfrm>
          <a:off x="381000" y="457200"/>
          <a:ext cx="8763000" cy="5791200"/>
        </p:xfrm>
        <a:graphic>
          <a:graphicData uri="http://schemas.openxmlformats.org/drawingml/2006/table">
            <a:tbl>
              <a:tblPr/>
              <a:tblGrid>
                <a:gridCol w="1017588"/>
                <a:gridCol w="1195387"/>
                <a:gridCol w="1336675"/>
                <a:gridCol w="1335088"/>
                <a:gridCol w="1335087"/>
                <a:gridCol w="1335088"/>
                <a:gridCol w="1208087"/>
              </a:tblGrid>
              <a:tr h="2794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 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t, °C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III,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IV,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V,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13,26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30,52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47,52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7,32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28,12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24,80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39,77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25,11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48,54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11,76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10,87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Be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28,68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38,24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50,91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21,82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23,64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29,85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38,80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13,43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10,45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9,20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41,04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31,84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19,72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43,16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8,12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23,85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36,40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8,79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19,87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11,09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16,39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81,86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26,60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63,71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47,65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25,28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25,28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26,52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36,32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31,84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8,43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37,33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27,03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36,03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16,55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28,08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24,14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64,87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33,33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48,29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10,20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14,18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33,72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37,17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12,40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616" name="Oval 979"/>
          <p:cNvSpPr>
            <a:spLocks noChangeArrowheads="1"/>
          </p:cNvSpPr>
          <p:nvPr/>
        </p:nvSpPr>
        <p:spPr bwMode="auto">
          <a:xfrm>
            <a:off x="8077200" y="685800"/>
            <a:ext cx="9144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2617" name="Text Box 982"/>
          <p:cNvSpPr txBox="1">
            <a:spLocks noChangeArrowheads="1"/>
          </p:cNvSpPr>
          <p:nvPr/>
        </p:nvSpPr>
        <p:spPr bwMode="auto">
          <a:xfrm>
            <a:off x="228600" y="0"/>
            <a:ext cx="731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b="1">
                <a:latin typeface="Times New Roman" pitchFamily="18" charset="0"/>
              </a:rPr>
              <a:t>Procentualna zastupljenost elemenata iz uglja u različitim fazama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92163"/>
          </a:xfrm>
          <a:extLst>
            <a:ext uri="{909E8E84-426E-40DD-AFC4-6F175D3DCCD1}"/>
            <a:ext uri="{91240B29-F687-4F45-9708-019B960494DF}"/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altLang="en-US" sz="2000" smtClean="0">
                <a:solidFill>
                  <a:schemeClr val="tx1"/>
                </a:solidFill>
                <a:effectLst/>
                <a:latin typeface="Times New Roman" pitchFamily="18" charset="0"/>
              </a:rPr>
              <a:t>Rezultati standardne ASTM metode upoređeni sa rezultatima mikrotalasne sekvencijalne ekstrakcije i izraženi kao recovery</a:t>
            </a:r>
            <a:endParaRPr lang="sr-Latn-CS" altLang="en-US" sz="200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58887" name="Group 519"/>
          <p:cNvGraphicFramePr>
            <a:graphicFrameLocks noGrp="1"/>
          </p:cNvGraphicFramePr>
          <p:nvPr>
            <p:ph idx="1"/>
          </p:nvPr>
        </p:nvGraphicFramePr>
        <p:xfrm>
          <a:off x="533400" y="1066800"/>
          <a:ext cx="8229600" cy="4938713"/>
        </p:xfrm>
        <a:graphic>
          <a:graphicData uri="http://schemas.openxmlformats.org/drawingml/2006/table">
            <a:tbl>
              <a:tblPr/>
              <a:tblGrid>
                <a:gridCol w="1430338"/>
                <a:gridCol w="1719262"/>
                <a:gridCol w="1719263"/>
                <a:gridCol w="1719262"/>
                <a:gridCol w="1641475"/>
              </a:tblGrid>
              <a:tr h="277813"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Standardna metoda,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Recovery, %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671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°C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°C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 °C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45600 ± 900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4,96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10,36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31,10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17,54 ± 2,10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89,85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84,21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64,48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0,97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87,63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65,98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17400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75,06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77,59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78,74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2,52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59,92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36,11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25,40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12,98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43,07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35,52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36,83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56,67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33,37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32,06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38,73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31900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34,98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43,35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1878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10,18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24,38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4717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44,63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49,78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57,54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374,2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58,26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72,47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73,25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709,5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22,92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21,55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25,85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38,00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40,66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43,71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52,95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48,53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40,12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29,49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46,51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3591" name="Rectangle 520"/>
          <p:cNvSpPr>
            <a:spLocks noChangeArrowheads="1"/>
          </p:cNvSpPr>
          <p:nvPr/>
        </p:nvSpPr>
        <p:spPr bwMode="auto">
          <a:xfrm>
            <a:off x="4800600" y="6096000"/>
            <a:ext cx="3074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1600" b="1">
                <a:latin typeface="Times New Roman" pitchFamily="18" charset="0"/>
              </a:rPr>
              <a:t>Ispod limita detekcije: Sb, Se, Hg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35"/>
          <p:cNvSpPr txBox="1">
            <a:spLocks noChangeArrowheads="1"/>
          </p:cNvSpPr>
          <p:nvPr/>
        </p:nvSpPr>
        <p:spPr bwMode="auto">
          <a:xfrm>
            <a:off x="1752600" y="228600"/>
            <a:ext cx="525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>
                <a:latin typeface="Times New Roman" pitchFamily="18" charset="0"/>
              </a:rPr>
              <a:t>ANALI</a:t>
            </a:r>
            <a:r>
              <a:rPr lang="sr-Latn-CS" altLang="en-US" sz="2000" b="1">
                <a:latin typeface="Times New Roman" pitchFamily="18" charset="0"/>
              </a:rPr>
              <a:t>ZA PEPELA</a:t>
            </a:r>
          </a:p>
        </p:txBody>
      </p:sp>
      <p:sp>
        <p:nvSpPr>
          <p:cNvPr id="12293" name="Rectangle 142"/>
          <p:cNvSpPr>
            <a:spLocks noChangeArrowheads="1"/>
          </p:cNvSpPr>
          <p:nvPr/>
        </p:nvSpPr>
        <p:spPr bwMode="auto">
          <a:xfrm>
            <a:off x="1295400" y="609600"/>
            <a:ext cx="6116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pl-PL" altLang="en-US" b="1">
                <a:latin typeface="Times New Roman" pitchFamily="18" charset="0"/>
              </a:rPr>
              <a:t>Jednostepena ekstrakcija katjona iz elektrofilterskog pepela</a:t>
            </a:r>
            <a:r>
              <a:rPr lang="pl-PL" altLang="en-US"/>
              <a:t> </a:t>
            </a:r>
          </a:p>
        </p:txBody>
      </p:sp>
      <p:sp>
        <p:nvSpPr>
          <p:cNvPr id="12294" name="Rectangle 144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2295" name="Rectangle 146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2296" name="Rectangle 148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12290" name="Object 149"/>
          <p:cNvGraphicFramePr>
            <a:graphicFrameLocks noChangeAspect="1"/>
          </p:cNvGraphicFramePr>
          <p:nvPr>
            <p:ph sz="half" idx="1"/>
          </p:nvPr>
        </p:nvGraphicFramePr>
        <p:xfrm>
          <a:off x="-381000" y="1600200"/>
          <a:ext cx="5192713" cy="3887788"/>
        </p:xfrm>
        <a:graphic>
          <a:graphicData uri="http://schemas.openxmlformats.org/presentationml/2006/ole">
            <p:oleObj spid="_x0000_s12290" name="Graph" r:id="rId3" imgW="3908755" imgH="2926080" progId="Origin50.Graph">
              <p:embed/>
            </p:oleObj>
          </a:graphicData>
        </a:graphic>
      </p:graphicFrame>
      <p:graphicFrame>
        <p:nvGraphicFramePr>
          <p:cNvPr id="12291" name="Object 162"/>
          <p:cNvGraphicFramePr>
            <a:graphicFrameLocks noChangeAspect="1"/>
          </p:cNvGraphicFramePr>
          <p:nvPr>
            <p:ph sz="half" idx="2"/>
          </p:nvPr>
        </p:nvGraphicFramePr>
        <p:xfrm>
          <a:off x="4267200" y="1676400"/>
          <a:ext cx="5105400" cy="3822700"/>
        </p:xfrm>
        <a:graphic>
          <a:graphicData uri="http://schemas.openxmlformats.org/presentationml/2006/ole">
            <p:oleObj spid="_x0000_s12291" name="Graph" r:id="rId4" imgW="3908755" imgH="292608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3318" name="Rectangle 9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13314" name="Object 10"/>
          <p:cNvGraphicFramePr>
            <a:graphicFrameLocks noChangeAspect="1"/>
          </p:cNvGraphicFramePr>
          <p:nvPr>
            <p:ph sz="half" idx="1"/>
          </p:nvPr>
        </p:nvGraphicFramePr>
        <p:xfrm>
          <a:off x="0" y="1371600"/>
          <a:ext cx="5040313" cy="3773488"/>
        </p:xfrm>
        <a:graphic>
          <a:graphicData uri="http://schemas.openxmlformats.org/presentationml/2006/ole">
            <p:oleObj spid="_x0000_s13314" name="Graph" r:id="rId3" imgW="3908755" imgH="2926080" progId="Origin50.Graph">
              <p:embed/>
            </p:oleObj>
          </a:graphicData>
        </a:graphic>
      </p:graphicFrame>
      <p:sp>
        <p:nvSpPr>
          <p:cNvPr id="13319" name="Rectangle 17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13315" name="Object 16"/>
          <p:cNvGraphicFramePr>
            <a:graphicFrameLocks noChangeAspect="1"/>
          </p:cNvGraphicFramePr>
          <p:nvPr/>
        </p:nvGraphicFramePr>
        <p:xfrm>
          <a:off x="4267200" y="1219200"/>
          <a:ext cx="5276850" cy="3951288"/>
        </p:xfrm>
        <a:graphic>
          <a:graphicData uri="http://schemas.openxmlformats.org/presentationml/2006/ole">
            <p:oleObj spid="_x0000_s13315" name="Graph" r:id="rId4" imgW="3908755" imgH="2926080" progId="Origin50.Graph">
              <p:embed/>
            </p:oleObj>
          </a:graphicData>
        </a:graphic>
      </p:graphicFrame>
      <p:sp>
        <p:nvSpPr>
          <p:cNvPr id="13320" name="Text Box 18"/>
          <p:cNvSpPr txBox="1">
            <a:spLocks noChangeArrowheads="1"/>
          </p:cNvSpPr>
          <p:nvPr/>
        </p:nvSpPr>
        <p:spPr bwMode="auto">
          <a:xfrm>
            <a:off x="1905000" y="609600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/>
              <a:t>Rotaciona i ultrazvučna ekstrakcija pepela u vodi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6"/>
          <p:cNvGraphicFramePr>
            <a:graphicFrameLocks noChangeAspect="1"/>
          </p:cNvGraphicFramePr>
          <p:nvPr/>
        </p:nvGraphicFramePr>
        <p:xfrm>
          <a:off x="-228600" y="1600200"/>
          <a:ext cx="5356225" cy="4010025"/>
        </p:xfrm>
        <a:graphic>
          <a:graphicData uri="http://schemas.openxmlformats.org/presentationml/2006/ole">
            <p:oleObj spid="_x0000_s14338" name="Graph" r:id="rId3" imgW="3908755" imgH="2926080" progId="Origin50.Graph">
              <p:embed/>
            </p:oleObj>
          </a:graphicData>
        </a:graphic>
      </p:graphicFrame>
      <p:graphicFrame>
        <p:nvGraphicFramePr>
          <p:cNvPr id="14339" name="Object 7"/>
          <p:cNvGraphicFramePr>
            <a:graphicFrameLocks noChangeAspect="1"/>
          </p:cNvGraphicFramePr>
          <p:nvPr/>
        </p:nvGraphicFramePr>
        <p:xfrm>
          <a:off x="4419600" y="1828800"/>
          <a:ext cx="5051425" cy="3781425"/>
        </p:xfrm>
        <a:graphic>
          <a:graphicData uri="http://schemas.openxmlformats.org/presentationml/2006/ole">
            <p:oleObj spid="_x0000_s14339" name="Graph" r:id="rId4" imgW="3908755" imgH="2926080" progId="Origin50.Graph">
              <p:embed/>
            </p:oleObj>
          </a:graphicData>
        </a:graphic>
      </p:graphicFrame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1981200" y="457200"/>
            <a:ext cx="541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/>
              <a:t>Mikrotalasna ekstrakcija pepela u destilovanoj vodi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7" name="Group 1051"/>
          <p:cNvGraphicFramePr>
            <a:graphicFrameLocks noGrp="1"/>
          </p:cNvGraphicFramePr>
          <p:nvPr>
            <p:ph/>
          </p:nvPr>
        </p:nvGraphicFramePr>
        <p:xfrm>
          <a:off x="609600" y="914400"/>
          <a:ext cx="7772400" cy="5295900"/>
        </p:xfrm>
        <a:graphic>
          <a:graphicData uri="http://schemas.openxmlformats.org/drawingml/2006/table">
            <a:tbl>
              <a:tblPr/>
              <a:tblGrid>
                <a:gridCol w="1017588"/>
                <a:gridCol w="803275"/>
                <a:gridCol w="755650"/>
                <a:gridCol w="738187"/>
                <a:gridCol w="627063"/>
                <a:gridCol w="746125"/>
                <a:gridCol w="857250"/>
                <a:gridCol w="830262"/>
                <a:gridCol w="717550"/>
                <a:gridCol w="679450"/>
              </a:tblGrid>
              <a:tr h="3810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Metoda</a:t>
                      </a:r>
                      <a:endParaRPr kumimoji="0" lang="pl-PL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gridSpan="10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ROTACIONA EKSTRAKCIJA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 min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2,16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min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129,3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1,87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min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152,3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2,53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 min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189,6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2,52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 min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0,66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2,26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gridSpan="10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ULTRAZVUČNA EKSTRAKCIJA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min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min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153,8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min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min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min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gridSpan="10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MIKROTALASNA EKSTRAKCIJA</a:t>
                      </a:r>
                      <a:endParaRPr kumimoji="0" lang="pl-PL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221,9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199,5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17,62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735,3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224,05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19,33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4714" name="Rectangle 1048"/>
          <p:cNvSpPr>
            <a:spLocks noChangeArrowheads="1"/>
          </p:cNvSpPr>
          <p:nvPr/>
        </p:nvSpPr>
        <p:spPr bwMode="auto">
          <a:xfrm>
            <a:off x="533400" y="228600"/>
            <a:ext cx="7327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pt-BR" altLang="en-US" b="1">
                <a:latin typeface="Times New Roman" pitchFamily="18" charset="0"/>
              </a:rPr>
              <a:t>Rezultati određivanja koncentracije jona metodom ICP-OES u ekstraktu</a:t>
            </a:r>
            <a:endParaRPr lang="sr-Latn-CS" altLang="en-US" b="1">
              <a:latin typeface="Times New Roman" pitchFamily="18" charset="0"/>
            </a:endParaRPr>
          </a:p>
          <a:p>
            <a:pPr algn="just"/>
            <a:r>
              <a:rPr lang="pt-BR" altLang="en-US" b="1">
                <a:latin typeface="Times New Roman" pitchFamily="18" charset="0"/>
              </a:rPr>
              <a:t>pepela dobijenom svakom od tri metode ekstrakcije (</a:t>
            </a:r>
            <a:r>
              <a:rPr lang="en-US" altLang="en-US" b="1">
                <a:latin typeface="Times New Roman" pitchFamily="18" charset="0"/>
              </a:rPr>
              <a:t>μ</a:t>
            </a:r>
            <a:r>
              <a:rPr lang="pt-BR" altLang="en-US" b="1">
                <a:latin typeface="Times New Roman" pitchFamily="18" charset="0"/>
              </a:rPr>
              <a:t>g g</a:t>
            </a:r>
            <a:r>
              <a:rPr lang="sr-Latn-CS" altLang="en-US" b="1" baseline="30000">
                <a:latin typeface="Times New Roman" pitchFamily="18" charset="0"/>
              </a:rPr>
              <a:t>-1</a:t>
            </a:r>
            <a:r>
              <a:rPr lang="pt-BR" altLang="en-US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2057400" y="533400"/>
            <a:ext cx="469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sr-Latn-CS" altLang="en-US" b="1">
                <a:solidFill>
                  <a:srgbClr val="CC0099"/>
                </a:solidFill>
                <a:latin typeface="Times New Roman" pitchFamily="18" charset="0"/>
              </a:rPr>
              <a:t>Ekstrakcija anjona iz elektrofilterskog pepela </a:t>
            </a:r>
          </a:p>
        </p:txBody>
      </p:sp>
      <p:graphicFrame>
        <p:nvGraphicFramePr>
          <p:cNvPr id="149507" name="Group 3"/>
          <p:cNvGraphicFramePr>
            <a:graphicFrameLocks noGrp="1"/>
          </p:cNvGraphicFramePr>
          <p:nvPr>
            <p:ph sz="half" idx="1"/>
          </p:nvPr>
        </p:nvGraphicFramePr>
        <p:xfrm>
          <a:off x="1143000" y="1066800"/>
          <a:ext cx="6705600" cy="4343400"/>
        </p:xfrm>
        <a:graphic>
          <a:graphicData uri="http://schemas.openxmlformats.org/drawingml/2006/table">
            <a:tbl>
              <a:tblPr/>
              <a:tblGrid>
                <a:gridCol w="1698625"/>
                <a:gridCol w="1733550"/>
                <a:gridCol w="1666875"/>
                <a:gridCol w="1606550"/>
              </a:tblGrid>
              <a:tr h="53975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Ekstrakciono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vreme, min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Fluoridi,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4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Hloridi,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4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Sulfati, 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4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 gridSpan="4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ROTACIONA EKSTRAKCIJA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29,12 ± 0,12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13,85 ± 0,26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6227 ± 56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33,26 ± 0,23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12,48 ± 0,02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7234 ± 74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29,42 ± 0,02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14,85 ± 0,31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6893 ± 49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26,48 ± 0,05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18,60 ± 0,42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6812 ± 68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28,66 ± 0,15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18,14 ± 0,01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6964 ± 32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 gridSpan="4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ULTRAZVUČNA EKSTRAKCIJA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159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30,38 ± 0,33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14,52 ± 0,28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6017 ± 69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27,31 ± 0,30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12,76 ± 0,22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6468 ± 30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29,62 ± 0,05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13,16 ± 0,28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5690 ± 16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29,62 ± 0,07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13,95 ± 0,15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7762 ± 22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30,68 ± 0,33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14,12 ± 0,10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7851 ± 26</a:t>
                      </a: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60388"/>
            <a:ext cx="9144000" cy="741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Grp="1"/>
          </p:cNvSpPr>
          <p:nvPr>
            <p:ph type="body" idx="1"/>
          </p:nvPr>
        </p:nvSpPr>
        <p:spPr>
          <a:xfrm>
            <a:off x="304800" y="304800"/>
            <a:ext cx="8839200" cy="5334000"/>
          </a:xfrm>
        </p:spPr>
        <p:txBody>
          <a:bodyPr/>
          <a:lstStyle/>
          <a:p>
            <a:pPr>
              <a:lnSpc>
                <a:spcPct val="80000"/>
              </a:lnSpc>
              <a:buFont typeface="Wingdings 3" pitchFamily="18" charset="2"/>
              <a:buNone/>
              <a:defRPr/>
            </a:pPr>
            <a:endParaRPr lang="sr-Latn-CS" altLang="en-US" sz="20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  <a:defRPr/>
            </a:pPr>
            <a:endParaRPr lang="sr-Latn-CS" altLang="en-US" sz="20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sr-Latn-CS" altLang="en-US" sz="2000" b="1" dirty="0" smtClean="0">
                <a:latin typeface="Times New Roman" pitchFamily="18" charset="0"/>
              </a:rPr>
              <a:t>Prema poreklu, mineralne primese u uglju mogu se podeliti u tri grupe</a:t>
            </a:r>
            <a:r>
              <a:rPr lang="en-US" altLang="en-US" sz="2000" b="1" dirty="0" smtClean="0">
                <a:latin typeface="Times New Roman" pitchFamily="18" charset="0"/>
              </a:rPr>
              <a:t>:</a:t>
            </a:r>
            <a:r>
              <a:rPr lang="sr-Latn-CS" altLang="en-US" sz="2000" dirty="0" smtClean="0">
                <a:latin typeface="Times New Roman" pitchFamily="18" charset="0"/>
              </a:rPr>
              <a:t> </a:t>
            </a:r>
            <a:endParaRPr lang="en-US" altLang="en-US" sz="20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sr-Latn-CS" alt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poreklo od biljnog materijala</a:t>
            </a:r>
          </a:p>
          <a:p>
            <a:pPr algn="just">
              <a:lnSpc>
                <a:spcPct val="80000"/>
              </a:lnSpc>
              <a:defRPr/>
            </a:pPr>
            <a:r>
              <a:rPr lang="sr-Latn-CS" alt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nanete radom vode i vetra tokom sedimentacije</a:t>
            </a:r>
            <a:endParaRPr lang="en-US" altLang="en-US" sz="2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sr-Latn-CS" alt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naknadno unete u ugljenu masu infiltracijom mineralnih rastvora kroz pukotine i šupljine već formiranog ugljenog sloja.</a:t>
            </a:r>
            <a:endParaRPr lang="en-US" altLang="en-US" sz="2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defRPr/>
            </a:pPr>
            <a:endParaRPr lang="en-US" altLang="en-US" sz="20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defRPr/>
            </a:pPr>
            <a:endParaRPr lang="en-US" altLang="en-US" sz="20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sr-Latn-CS" altLang="en-US" sz="2000" b="1" dirty="0" smtClean="0">
                <a:latin typeface="Times New Roman" pitchFamily="18" charset="0"/>
              </a:rPr>
              <a:t>Minerali uglja se najvećim delom sastoje od silicijum-dioksida, i 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sr-Latn-CS" altLang="en-US" sz="2000" b="1" dirty="0" smtClean="0">
                <a:latin typeface="Times New Roman" pitchFamily="18" charset="0"/>
              </a:rPr>
              <a:t>oksida, sulfata, karbonata, fosfata, hlorida ili sulfida elemenata kao što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sr-Latn-CS" altLang="en-US" sz="2000" b="1" dirty="0" smtClean="0">
                <a:latin typeface="Times New Roman" pitchFamily="18" charset="0"/>
              </a:rPr>
              <a:t>su Ca, Mg, Na, Al, Mn, Fe i K, odnosno elemenata koji ulaze u sastav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sr-Latn-CS" altLang="en-US" sz="2000" b="1" dirty="0" smtClean="0">
                <a:latin typeface="Times New Roman" pitchFamily="18" charset="0"/>
              </a:rPr>
              <a:t>stena i zemljišta. 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sr-Latn-CS" altLang="en-US" sz="2000" b="1" dirty="0" smtClean="0">
                <a:latin typeface="Times New Roman" pitchFamily="18" charset="0"/>
              </a:rPr>
              <a:t>Neorganski sumpor, najčešće u obliku pirita, konstituent je svih</a:t>
            </a:r>
          </a:p>
          <a:p>
            <a:pPr algn="just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sr-Latn-CS" altLang="en-US" sz="2000" b="1" dirty="0" smtClean="0">
                <a:latin typeface="Times New Roman" pitchFamily="18" charset="0"/>
              </a:rPr>
              <a:t>ugljeva.</a:t>
            </a:r>
            <a:r>
              <a:rPr lang="sr-Latn-CS" altLang="en-US" sz="2000" dirty="0" smtClean="0">
                <a:latin typeface="Times New Roman" pitchFamily="18" charset="0"/>
              </a:rPr>
              <a:t> </a:t>
            </a:r>
            <a:endParaRPr lang="en-US" altLang="en-US" sz="20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  <a:defRPr/>
            </a:pPr>
            <a:endParaRPr lang="sr-Latn-CS" altLang="en-US" sz="20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altLang="en-US" sz="20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sr-Latn-CS" altLang="en-US" sz="20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8"/>
          <p:cNvGraphicFramePr>
            <a:graphicFrameLocks noChangeAspect="1"/>
          </p:cNvGraphicFramePr>
          <p:nvPr/>
        </p:nvGraphicFramePr>
        <p:xfrm>
          <a:off x="0" y="1295400"/>
          <a:ext cx="5029200" cy="3765550"/>
        </p:xfrm>
        <a:graphic>
          <a:graphicData uri="http://schemas.openxmlformats.org/presentationml/2006/ole">
            <p:oleObj spid="_x0000_s15362" name="Graph" r:id="rId3" imgW="3908755" imgH="2926080" progId="Origin50.Graph">
              <p:embed/>
            </p:oleObj>
          </a:graphicData>
        </a:graphic>
      </p:graphicFrame>
      <p:graphicFrame>
        <p:nvGraphicFramePr>
          <p:cNvPr id="15363" name="Object 10"/>
          <p:cNvGraphicFramePr>
            <a:graphicFrameLocks noChangeAspect="1"/>
          </p:cNvGraphicFramePr>
          <p:nvPr/>
        </p:nvGraphicFramePr>
        <p:xfrm>
          <a:off x="4114800" y="1219200"/>
          <a:ext cx="5257800" cy="3935413"/>
        </p:xfrm>
        <a:graphic>
          <a:graphicData uri="http://schemas.openxmlformats.org/presentationml/2006/ole">
            <p:oleObj spid="_x0000_s15363" name="Graph" r:id="rId4" imgW="3908755" imgH="2926080" progId="Origin50.Graph">
              <p:embed/>
            </p:oleObj>
          </a:graphicData>
        </a:graphic>
      </p:graphicFrame>
      <p:sp>
        <p:nvSpPr>
          <p:cNvPr id="15364" name="Text Box 11"/>
          <p:cNvSpPr txBox="1">
            <a:spLocks noChangeArrowheads="1"/>
          </p:cNvSpPr>
          <p:nvPr/>
        </p:nvSpPr>
        <p:spPr bwMode="auto">
          <a:xfrm>
            <a:off x="2362200" y="5410200"/>
            <a:ext cx="518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/>
              <a:t>RE                                                 UE</a:t>
            </a:r>
          </a:p>
        </p:txBody>
      </p:sp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685800"/>
            <a:ext cx="479742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772" name="Group 4"/>
          <p:cNvGraphicFramePr>
            <a:graphicFrameLocks noGrp="1"/>
          </p:cNvGraphicFramePr>
          <p:nvPr/>
        </p:nvGraphicFramePr>
        <p:xfrm>
          <a:off x="1447800" y="4267200"/>
          <a:ext cx="6172200" cy="1722438"/>
        </p:xfrm>
        <a:graphic>
          <a:graphicData uri="http://schemas.openxmlformats.org/drawingml/2006/table">
            <a:tbl>
              <a:tblPr/>
              <a:tblGrid>
                <a:gridCol w="1701800"/>
                <a:gridCol w="1458913"/>
                <a:gridCol w="1538287"/>
                <a:gridCol w="1473200"/>
              </a:tblGrid>
              <a:tr h="579227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Temperatura, </a:t>
                      </a:r>
                      <a:r>
                        <a:rPr kumimoji="0" lang="pl-PL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endParaRPr kumimoji="0" lang="pl-PL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Fluoridi,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4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Hloridi,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4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Sulfati,</a:t>
                      </a:r>
                    </a:p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pl-PL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 g</a:t>
                      </a:r>
                      <a:r>
                        <a:rPr kumimoji="0" lang="pl-PL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4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7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41,36 ± 0,25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35,48 ± 0,22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7731 ± 46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7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35,60 ± 0,19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22,94 ± 0,14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8043 ± 41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7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33,80 ± 0,31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19,54 ± 0,32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tabLst>
                          <a:tab pos="2743200" algn="ctr"/>
                          <a:tab pos="5486400" algn="r"/>
                        </a:tabLst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tabLst>
                          <a:tab pos="2743200" algn="ctr"/>
                          <a:tab pos="5486400" algn="r"/>
                        </a:tabLst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tabLst>
                          <a:tab pos="2743200" algn="ctr"/>
                          <a:tab pos="5486400" algn="r"/>
                        </a:tabLst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8164 ± 37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8" marB="4572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4" name="Line 34"/>
          <p:cNvSpPr>
            <a:spLocks noChangeShapeType="1"/>
          </p:cNvSpPr>
          <p:nvPr/>
        </p:nvSpPr>
        <p:spPr bwMode="auto">
          <a:xfrm flipV="1">
            <a:off x="3276600" y="4953000"/>
            <a:ext cx="0" cy="914400"/>
          </a:xfrm>
          <a:prstGeom prst="line">
            <a:avLst/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15" name="Line 35"/>
          <p:cNvSpPr>
            <a:spLocks noChangeShapeType="1"/>
          </p:cNvSpPr>
          <p:nvPr/>
        </p:nvSpPr>
        <p:spPr bwMode="auto">
          <a:xfrm flipV="1">
            <a:off x="4724400" y="4953000"/>
            <a:ext cx="0" cy="990600"/>
          </a:xfrm>
          <a:prstGeom prst="line">
            <a:avLst/>
          </a:prstGeom>
          <a:noFill/>
          <a:ln w="9525">
            <a:solidFill>
              <a:srgbClr val="CC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16" name="Line 36"/>
          <p:cNvSpPr>
            <a:spLocks noChangeShapeType="1"/>
          </p:cNvSpPr>
          <p:nvPr/>
        </p:nvSpPr>
        <p:spPr bwMode="auto">
          <a:xfrm>
            <a:off x="7467600" y="5029200"/>
            <a:ext cx="0" cy="762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6386" name="Object 37"/>
          <p:cNvGraphicFramePr>
            <a:graphicFrameLocks noChangeAspect="1"/>
          </p:cNvGraphicFramePr>
          <p:nvPr/>
        </p:nvGraphicFramePr>
        <p:xfrm>
          <a:off x="2133600" y="685800"/>
          <a:ext cx="4822825" cy="3611563"/>
        </p:xfrm>
        <a:graphic>
          <a:graphicData uri="http://schemas.openxmlformats.org/presentationml/2006/ole">
            <p:oleObj spid="_x0000_s16386" name="Graph" r:id="rId3" imgW="3908755" imgH="2926080" progId="Origin50.Graph">
              <p:embed/>
            </p:oleObj>
          </a:graphicData>
        </a:graphic>
      </p:graphicFrame>
      <p:sp>
        <p:nvSpPr>
          <p:cNvPr id="16417" name="Rectangle 38"/>
          <p:cNvSpPr>
            <a:spLocks noChangeArrowheads="1"/>
          </p:cNvSpPr>
          <p:nvPr/>
        </p:nvSpPr>
        <p:spPr bwMode="auto">
          <a:xfrm>
            <a:off x="304800" y="228600"/>
            <a:ext cx="883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altLang="en-US" b="1"/>
              <a:t>Rezultati određivanja koncentracije anjona metodom IC u ekstraktu pepela dobijenom ekstrakcijom podpomognutom mikrotalasnim zračenjem</a:t>
            </a:r>
            <a:r>
              <a:rPr lang="pl-PL" alt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4"/>
          <p:cNvGraphicFramePr>
            <a:graphicFrameLocks noChangeAspect="1"/>
          </p:cNvGraphicFramePr>
          <p:nvPr/>
        </p:nvGraphicFramePr>
        <p:xfrm>
          <a:off x="4778375" y="1600200"/>
          <a:ext cx="4365625" cy="3268663"/>
        </p:xfrm>
        <a:graphic>
          <a:graphicData uri="http://schemas.openxmlformats.org/presentationml/2006/ole">
            <p:oleObj spid="_x0000_s17410" name="Graph" r:id="rId3" imgW="3908755" imgH="2926080" progId="Origin50.Graph">
              <p:embed/>
            </p:oleObj>
          </a:graphicData>
        </a:graphic>
      </p:graphicFrame>
      <p:graphicFrame>
        <p:nvGraphicFramePr>
          <p:cNvPr id="17411" name="Object 5"/>
          <p:cNvGraphicFramePr>
            <a:graphicFrameLocks noChangeAspect="1"/>
          </p:cNvGraphicFramePr>
          <p:nvPr/>
        </p:nvGraphicFramePr>
        <p:xfrm>
          <a:off x="0" y="1295400"/>
          <a:ext cx="4899025" cy="3667125"/>
        </p:xfrm>
        <a:graphic>
          <a:graphicData uri="http://schemas.openxmlformats.org/presentationml/2006/ole">
            <p:oleObj spid="_x0000_s17411" name="Graph" r:id="rId4" imgW="3908755" imgH="2926080" progId="Origin50.Graph">
              <p:embed/>
            </p:oleObj>
          </a:graphicData>
        </a:graphic>
      </p:graphicFrame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52400" y="228600"/>
            <a:ext cx="883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b="1">
                <a:latin typeface="Times New Roman" pitchFamily="18" charset="0"/>
              </a:rPr>
              <a:t>Upoređene srednje vrednosti ekstrahovanih količina </a:t>
            </a:r>
            <a:r>
              <a:rPr lang="en-US" altLang="en-US" b="1">
                <a:latin typeface="Times New Roman" pitchFamily="18" charset="0"/>
              </a:rPr>
              <a:t>metodama</a:t>
            </a:r>
            <a:r>
              <a:rPr lang="sr-Latn-CS" altLang="en-US" b="1">
                <a:latin typeface="Times New Roman" pitchFamily="18" charset="0"/>
              </a:rPr>
              <a:t> koje koriste mućkalicu, ultrazvučnu kadu i </a:t>
            </a:r>
            <a:r>
              <a:rPr lang="en-US" altLang="en-US" b="1">
                <a:latin typeface="Times New Roman" pitchFamily="18" charset="0"/>
              </a:rPr>
              <a:t>metodom</a:t>
            </a:r>
            <a:r>
              <a:rPr lang="sr-Latn-CS" altLang="en-US" b="1">
                <a:latin typeface="Times New Roman" pitchFamily="18" charset="0"/>
              </a:rPr>
              <a:t> mikrotalasne digestije na temperaturama 50, 100 i 150 </a:t>
            </a:r>
            <a:r>
              <a:rPr lang="en-US" altLang="en-US" b="1">
                <a:latin typeface="Times New Roman" pitchFamily="18" charset="0"/>
              </a:rPr>
              <a:t>º</a:t>
            </a:r>
            <a:r>
              <a:rPr lang="sr-Latn-CS" altLang="en-US" b="1">
                <a:latin typeface="Times New Roman" pitchFamily="18" charset="0"/>
              </a:rPr>
              <a:t>C.</a:t>
            </a:r>
            <a:endParaRPr lang="en-US" altLang="en-US" b="1">
              <a:latin typeface="Times New Roman" pitchFamily="18" charset="0"/>
            </a:endParaRPr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 flipH="1">
            <a:off x="1143000" y="50292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838200" y="5562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</a:rPr>
              <a:t>F</a:t>
            </a:r>
            <a:r>
              <a:rPr lang="sr-Latn-CS" altLang="en-US" sz="2000" baseline="30000">
                <a:latin typeface="Times New Roman" pitchFamily="18" charset="0"/>
              </a:rPr>
              <a:t>-</a:t>
            </a:r>
            <a:endParaRPr lang="sr-Latn-CS" altLang="en-US" sz="2000">
              <a:latin typeface="Times New Roman" pitchFamily="18" charset="0"/>
            </a:endParaRPr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3657600" y="49530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4114800" y="5486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>
                <a:latin typeface="Times New Roman" pitchFamily="18" charset="0"/>
              </a:rPr>
              <a:t>Cl</a:t>
            </a:r>
            <a:r>
              <a:rPr lang="sr-Latn-CS" altLang="en-US" baseline="30000">
                <a:latin typeface="Times New Roman" pitchFamily="18" charset="0"/>
              </a:rPr>
              <a:t>-</a:t>
            </a:r>
            <a:endParaRPr lang="sr-Latn-CS" altLang="en-US">
              <a:latin typeface="Times New Roman" pitchFamily="18" charset="0"/>
            </a:endParaRPr>
          </a:p>
        </p:txBody>
      </p:sp>
      <p:sp>
        <p:nvSpPr>
          <p:cNvPr id="17417" name="Line 11"/>
          <p:cNvSpPr>
            <a:spLocks noChangeShapeType="1"/>
          </p:cNvSpPr>
          <p:nvPr/>
        </p:nvSpPr>
        <p:spPr bwMode="auto">
          <a:xfrm flipH="1">
            <a:off x="6858000" y="51816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Text Box 12"/>
          <p:cNvSpPr txBox="1">
            <a:spLocks noChangeArrowheads="1"/>
          </p:cNvSpPr>
          <p:nvPr/>
        </p:nvSpPr>
        <p:spPr bwMode="auto">
          <a:xfrm>
            <a:off x="6553200" y="5562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/>
              <a:t>SO</a:t>
            </a:r>
            <a:r>
              <a:rPr lang="sr-Latn-CS" altLang="en-US" baseline="-25000"/>
              <a:t>4</a:t>
            </a:r>
            <a:r>
              <a:rPr lang="sr-Latn-CS" altLang="en-US" baseline="30000"/>
              <a:t>2-</a:t>
            </a:r>
            <a:endParaRPr lang="sr-Latn-C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18439" name="Rectangle 10"/>
          <p:cNvSpPr>
            <a:spLocks noChangeArrowheads="1"/>
          </p:cNvSpPr>
          <p:nvPr/>
        </p:nvSpPr>
        <p:spPr bwMode="auto">
          <a:xfrm>
            <a:off x="685800" y="198438"/>
            <a:ext cx="7867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3352800" algn="l"/>
              </a:tabLst>
            </a:pPr>
            <a:r>
              <a:rPr lang="sr-Latn-CS" altLang="en-US"/>
              <a:t> </a:t>
            </a:r>
            <a:r>
              <a:rPr lang="sr-Latn-CS" altLang="en-US" sz="2000" b="1">
                <a:latin typeface="Times New Roman" pitchFamily="18" charset="0"/>
              </a:rPr>
              <a:t>Promena pH vrednosti i električne provodljivosti suspenzije pepela sa vremenom ekstrakcije podpomognute dejstvom ultrazvučnih talasa</a:t>
            </a:r>
          </a:p>
        </p:txBody>
      </p:sp>
      <p:sp>
        <p:nvSpPr>
          <p:cNvPr id="18440" name="Rectangle 11"/>
          <p:cNvSpPr>
            <a:spLocks noChangeArrowheads="1"/>
          </p:cNvSpPr>
          <p:nvPr/>
        </p:nvSpPr>
        <p:spPr bwMode="auto">
          <a:xfrm>
            <a:off x="0" y="5484813"/>
            <a:ext cx="9231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sr-Latn-CS" altLang="en-US"/>
              <a:t> </a:t>
            </a:r>
            <a:r>
              <a:rPr lang="en-GB" altLang="en-US"/>
              <a:t>       </a:t>
            </a:r>
            <a:r>
              <a:rPr lang="sr-Latn-CS" altLang="en-US" sz="2000" b="1">
                <a:latin typeface="Times New Roman" pitchFamily="18" charset="0"/>
              </a:rPr>
              <a:t>pH vrednost je u opsegu od 10,30 do 10,73 i ukazuje na veliki alkalitet pepela</a:t>
            </a:r>
            <a:r>
              <a:rPr lang="sr-Latn-CS" altLang="en-US" sz="2000" b="1"/>
              <a:t> </a:t>
            </a:r>
          </a:p>
        </p:txBody>
      </p:sp>
      <p:sp>
        <p:nvSpPr>
          <p:cNvPr id="18441" name="Rectangle 12"/>
          <p:cNvSpPr>
            <a:spLocks noChangeArrowheads="1"/>
          </p:cNvSpPr>
          <p:nvPr/>
        </p:nvSpPr>
        <p:spPr bwMode="auto">
          <a:xfrm>
            <a:off x="1752600" y="5943600"/>
            <a:ext cx="7210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t-BR" altLang="en-US" sz="2000" b="1">
                <a:latin typeface="Times New Roman" pitchFamily="18" charset="0"/>
              </a:rPr>
              <a:t>CaO  +  H</a:t>
            </a:r>
            <a:r>
              <a:rPr lang="pt-BR" altLang="en-US" sz="2000" b="1" baseline="-25000">
                <a:latin typeface="Times New Roman" pitchFamily="18" charset="0"/>
              </a:rPr>
              <a:t>2</a:t>
            </a:r>
            <a:r>
              <a:rPr lang="pt-BR" altLang="en-US" sz="2000" b="1">
                <a:latin typeface="Times New Roman" pitchFamily="18" charset="0"/>
              </a:rPr>
              <a:t>O  ↔  Ca(OH)</a:t>
            </a:r>
            <a:r>
              <a:rPr lang="pt-BR" altLang="en-US" sz="2000" b="1" baseline="-25000">
                <a:latin typeface="Times New Roman" pitchFamily="18" charset="0"/>
              </a:rPr>
              <a:t>2</a:t>
            </a:r>
            <a:r>
              <a:rPr lang="pt-BR" altLang="en-US" sz="2000" b="1">
                <a:latin typeface="Times New Roman" pitchFamily="18" charset="0"/>
              </a:rPr>
              <a:t>  ↔  Ca</a:t>
            </a:r>
            <a:r>
              <a:rPr lang="pt-BR" altLang="en-US" sz="2000" b="1" baseline="30000">
                <a:latin typeface="Times New Roman" pitchFamily="18" charset="0"/>
              </a:rPr>
              <a:t>2+</a:t>
            </a:r>
            <a:r>
              <a:rPr lang="pt-BR" altLang="en-US" sz="2000" b="1">
                <a:latin typeface="Times New Roman" pitchFamily="18" charset="0"/>
              </a:rPr>
              <a:t>  +  2OH</a:t>
            </a:r>
            <a:r>
              <a:rPr lang="pt-BR" altLang="en-US" sz="2000" b="1" baseline="30000">
                <a:latin typeface="Times New Roman" pitchFamily="18" charset="0"/>
              </a:rPr>
              <a:t>-</a:t>
            </a:r>
            <a:r>
              <a:rPr lang="pt-BR" altLang="en-US" sz="2000">
                <a:latin typeface="Times New Roman" pitchFamily="18" charset="0"/>
              </a:rPr>
              <a:t>                                                      </a:t>
            </a:r>
          </a:p>
        </p:txBody>
      </p:sp>
      <p:graphicFrame>
        <p:nvGraphicFramePr>
          <p:cNvPr id="18434" name="Object 13"/>
          <p:cNvGraphicFramePr>
            <a:graphicFrameLocks noChangeAspect="1"/>
          </p:cNvGraphicFramePr>
          <p:nvPr>
            <p:ph/>
          </p:nvPr>
        </p:nvGraphicFramePr>
        <p:xfrm>
          <a:off x="1600200" y="1066800"/>
          <a:ext cx="6019800" cy="4505325"/>
        </p:xfrm>
        <a:graphic>
          <a:graphicData uri="http://schemas.openxmlformats.org/presentationml/2006/ole">
            <p:oleObj spid="_x0000_s18434" name="Graph" r:id="rId3" imgW="3908755" imgH="292608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ChangeArrowheads="1"/>
          </p:cNvSpPr>
          <p:nvPr/>
        </p:nvSpPr>
        <p:spPr bwMode="auto">
          <a:xfrm>
            <a:off x="457200" y="228600"/>
            <a:ext cx="779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pl-PL" altLang="en-US" b="1">
                <a:latin typeface="Times New Roman" pitchFamily="18" charset="0"/>
              </a:rPr>
              <a:t>Modifikovana mikrotalasna sekvencijalna ekstrakcija elektrofilterskog pepela</a:t>
            </a:r>
          </a:p>
        </p:txBody>
      </p:sp>
      <p:graphicFrame>
        <p:nvGraphicFramePr>
          <p:cNvPr id="25133" name="Group 557"/>
          <p:cNvGraphicFramePr>
            <a:graphicFrameLocks noGrp="1"/>
          </p:cNvGraphicFramePr>
          <p:nvPr/>
        </p:nvGraphicFramePr>
        <p:xfrm>
          <a:off x="228600" y="1219200"/>
          <a:ext cx="8305800" cy="4954588"/>
        </p:xfrm>
        <a:graphic>
          <a:graphicData uri="http://schemas.openxmlformats.org/drawingml/2006/table">
            <a:tbl>
              <a:tblPr/>
              <a:tblGrid>
                <a:gridCol w="592138"/>
                <a:gridCol w="595312"/>
                <a:gridCol w="1384300"/>
                <a:gridCol w="1390650"/>
                <a:gridCol w="1379538"/>
                <a:gridCol w="1457325"/>
                <a:gridCol w="1506537"/>
              </a:tblGrid>
              <a:tr h="579194"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t,°C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III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IV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V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7">
                <a:tc rowSpan="3"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702,0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4637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5398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466,9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8380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3158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13904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971,1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12579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19201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7">
                <a:tc rowSpan="3"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227,9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790,8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9310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5382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84,61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14379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5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61,32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2863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18287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9232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653">
                <a:tc rowSpan="3"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30,58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12,66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97,67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89,83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73,83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30,29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24,88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121,0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140,6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46,50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40,13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130,4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189,0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79,19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647" name="Rectangle 558"/>
          <p:cNvSpPr>
            <a:spLocks noChangeArrowheads="1"/>
          </p:cNvSpPr>
          <p:nvPr/>
        </p:nvSpPr>
        <p:spPr bwMode="auto">
          <a:xfrm>
            <a:off x="609600" y="685800"/>
            <a:ext cx="7019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sr-Latn-CS" altLang="en-US" b="1">
                <a:latin typeface="Times New Roman" pitchFamily="18" charset="0"/>
              </a:rPr>
              <a:t>Koncentracije elemenata su izražene u μg g</a:t>
            </a:r>
            <a:r>
              <a:rPr lang="sr-Latn-CS" altLang="en-US" b="1" baseline="30000">
                <a:latin typeface="Times New Roman" pitchFamily="18" charset="0"/>
              </a:rPr>
              <a:t>-1</a:t>
            </a:r>
          </a:p>
        </p:txBody>
      </p:sp>
      <p:sp>
        <p:nvSpPr>
          <p:cNvPr id="66648" name="Oval 560"/>
          <p:cNvSpPr>
            <a:spLocks noChangeArrowheads="1"/>
          </p:cNvSpPr>
          <p:nvPr/>
        </p:nvSpPr>
        <p:spPr bwMode="auto">
          <a:xfrm>
            <a:off x="4419600" y="2667000"/>
            <a:ext cx="9906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6649" name="Oval 561"/>
          <p:cNvSpPr>
            <a:spLocks noChangeArrowheads="1"/>
          </p:cNvSpPr>
          <p:nvPr/>
        </p:nvSpPr>
        <p:spPr bwMode="auto">
          <a:xfrm>
            <a:off x="4343400" y="4114800"/>
            <a:ext cx="9906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6650" name="Oval 562"/>
          <p:cNvSpPr>
            <a:spLocks noChangeArrowheads="1"/>
          </p:cNvSpPr>
          <p:nvPr/>
        </p:nvSpPr>
        <p:spPr bwMode="auto">
          <a:xfrm>
            <a:off x="7315200" y="2667000"/>
            <a:ext cx="9144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7"/>
          <p:cNvGraphicFramePr>
            <a:graphicFrameLocks noChangeAspect="1"/>
          </p:cNvGraphicFramePr>
          <p:nvPr/>
        </p:nvGraphicFramePr>
        <p:xfrm>
          <a:off x="2743200" y="3421063"/>
          <a:ext cx="4591050" cy="3436937"/>
        </p:xfrm>
        <a:graphic>
          <a:graphicData uri="http://schemas.openxmlformats.org/presentationml/2006/ole">
            <p:oleObj spid="_x0000_s19458" name="Graph" r:id="rId3" imgW="3908755" imgH="2926080" progId="Origin50.Graph">
              <p:embed/>
            </p:oleObj>
          </a:graphicData>
        </a:graphic>
      </p:graphicFrame>
      <p:graphicFrame>
        <p:nvGraphicFramePr>
          <p:cNvPr id="19459" name="Object 9"/>
          <p:cNvGraphicFramePr>
            <a:graphicFrameLocks noChangeAspect="1"/>
          </p:cNvGraphicFramePr>
          <p:nvPr/>
        </p:nvGraphicFramePr>
        <p:xfrm>
          <a:off x="4495800" y="609600"/>
          <a:ext cx="4343400" cy="3251200"/>
        </p:xfrm>
        <a:graphic>
          <a:graphicData uri="http://schemas.openxmlformats.org/presentationml/2006/ole">
            <p:oleObj spid="_x0000_s19459" name="Graph" r:id="rId4" imgW="3908755" imgH="2926080" progId="Origin50.Graph">
              <p:embed/>
            </p:oleObj>
          </a:graphicData>
        </a:graphic>
      </p:graphicFrame>
      <p:graphicFrame>
        <p:nvGraphicFramePr>
          <p:cNvPr id="19460" name="Object 10"/>
          <p:cNvGraphicFramePr>
            <a:graphicFrameLocks noChangeAspect="1"/>
          </p:cNvGraphicFramePr>
          <p:nvPr/>
        </p:nvGraphicFramePr>
        <p:xfrm>
          <a:off x="152400" y="533400"/>
          <a:ext cx="4670425" cy="3497263"/>
        </p:xfrm>
        <a:graphic>
          <a:graphicData uri="http://schemas.openxmlformats.org/presentationml/2006/ole">
            <p:oleObj spid="_x0000_s19460" name="Graph" r:id="rId5" imgW="3908755" imgH="292608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933" name="Group 725"/>
          <p:cNvGraphicFramePr>
            <a:graphicFrameLocks noGrp="1"/>
          </p:cNvGraphicFramePr>
          <p:nvPr>
            <p:ph/>
          </p:nvPr>
        </p:nvGraphicFramePr>
        <p:xfrm>
          <a:off x="304800" y="762000"/>
          <a:ext cx="7848600" cy="5111750"/>
        </p:xfrm>
        <a:graphic>
          <a:graphicData uri="http://schemas.openxmlformats.org/drawingml/2006/table">
            <a:tbl>
              <a:tblPr/>
              <a:tblGrid>
                <a:gridCol w="584200"/>
                <a:gridCol w="736600"/>
                <a:gridCol w="1216025"/>
                <a:gridCol w="1366838"/>
                <a:gridCol w="1362075"/>
                <a:gridCol w="1339850"/>
                <a:gridCol w="1243012"/>
              </a:tblGrid>
              <a:tr h="43180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t,°C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III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IV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V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10627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18,62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8595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5369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10754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3362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21,86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11022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7384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12929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4747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18,93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13132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6318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292,2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952,1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497,0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551,2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359,1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810,6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523,9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26,73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11,12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37,70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74,59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43,78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30,22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14,86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59,83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84,32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40,85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25,91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82,52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83,34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26,52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24,49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36,93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36,24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212,3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171,3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657,4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67,43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91,93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345,7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216,5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7692" name="Rectangle 711"/>
          <p:cNvSpPr>
            <a:spLocks noChangeArrowheads="1"/>
          </p:cNvSpPr>
          <p:nvPr/>
        </p:nvSpPr>
        <p:spPr bwMode="auto">
          <a:xfrm>
            <a:off x="304800" y="152400"/>
            <a:ext cx="7019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sr-Latn-CS" altLang="en-US" b="1">
                <a:latin typeface="Times New Roman" pitchFamily="18" charset="0"/>
              </a:rPr>
              <a:t>Koncentracije elemenata su izražene u μg g</a:t>
            </a:r>
            <a:r>
              <a:rPr lang="sr-Latn-CS" altLang="en-US" b="1" baseline="30000">
                <a:latin typeface="Times New Roman" pitchFamily="18" charset="0"/>
              </a:rPr>
              <a:t>-1</a:t>
            </a:r>
          </a:p>
        </p:txBody>
      </p:sp>
      <p:sp>
        <p:nvSpPr>
          <p:cNvPr id="67693" name="Oval 743"/>
          <p:cNvSpPr>
            <a:spLocks noChangeArrowheads="1"/>
          </p:cNvSpPr>
          <p:nvPr/>
        </p:nvSpPr>
        <p:spPr bwMode="auto">
          <a:xfrm>
            <a:off x="7010400" y="5486400"/>
            <a:ext cx="1143000" cy="4572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7694" name="Oval 744"/>
          <p:cNvSpPr>
            <a:spLocks noChangeArrowheads="1"/>
          </p:cNvSpPr>
          <p:nvPr/>
        </p:nvSpPr>
        <p:spPr bwMode="auto">
          <a:xfrm>
            <a:off x="7010400" y="4343400"/>
            <a:ext cx="10668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altLang="en-US"/>
          </a:p>
        </p:txBody>
      </p:sp>
      <p:sp>
        <p:nvSpPr>
          <p:cNvPr id="67695" name="Line 745"/>
          <p:cNvSpPr>
            <a:spLocks noChangeShapeType="1"/>
          </p:cNvSpPr>
          <p:nvPr/>
        </p:nvSpPr>
        <p:spPr bwMode="auto">
          <a:xfrm flipV="1">
            <a:off x="4495800" y="1295400"/>
            <a:ext cx="838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6"/>
          <p:cNvGraphicFramePr>
            <a:graphicFrameLocks noChangeAspect="1"/>
          </p:cNvGraphicFramePr>
          <p:nvPr/>
        </p:nvGraphicFramePr>
        <p:xfrm>
          <a:off x="3886200" y="1219200"/>
          <a:ext cx="5257800" cy="3937000"/>
        </p:xfrm>
        <a:graphic>
          <a:graphicData uri="http://schemas.openxmlformats.org/presentationml/2006/ole">
            <p:oleObj spid="_x0000_s20482" name="Graph" r:id="rId3" imgW="3908755" imgH="2926080" progId="Origin50.Graph">
              <p:embed/>
            </p:oleObj>
          </a:graphicData>
        </a:graphic>
      </p:graphicFrame>
      <p:graphicFrame>
        <p:nvGraphicFramePr>
          <p:cNvPr id="20483" name="Object 7"/>
          <p:cNvGraphicFramePr>
            <a:graphicFrameLocks noChangeAspect="1"/>
          </p:cNvGraphicFramePr>
          <p:nvPr/>
        </p:nvGraphicFramePr>
        <p:xfrm>
          <a:off x="-304800" y="1295400"/>
          <a:ext cx="5051425" cy="3783013"/>
        </p:xfrm>
        <a:graphic>
          <a:graphicData uri="http://schemas.openxmlformats.org/presentationml/2006/ole">
            <p:oleObj spid="_x0000_s20483" name="Graph" r:id="rId4" imgW="3908755" imgH="2926080" progId="Origin50.Graph">
              <p:embed/>
            </p:oleObj>
          </a:graphicData>
        </a:graphic>
      </p:graphicFrame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990600" y="381000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>
                <a:latin typeface="Times New Roman" pitchFamily="18" charset="0"/>
                <a:cs typeface="Times New Roman" pitchFamily="18" charset="0"/>
              </a:rPr>
              <a:t>Količine ekstrahovanog kalcijuma i magnezijuma iz pepela po fazama sekvencijalne ekstrakcije pri različitim temperaturama</a:t>
            </a:r>
            <a:endParaRPr lang="en-US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21510" name="Rectangle 11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21506" name="Object 12"/>
          <p:cNvGraphicFramePr>
            <a:graphicFrameLocks noChangeAspect="1"/>
          </p:cNvGraphicFramePr>
          <p:nvPr>
            <p:ph/>
          </p:nvPr>
        </p:nvGraphicFramePr>
        <p:xfrm>
          <a:off x="1219200" y="304800"/>
          <a:ext cx="6880225" cy="5149850"/>
        </p:xfrm>
        <a:graphic>
          <a:graphicData uri="http://schemas.openxmlformats.org/presentationml/2006/ole">
            <p:oleObj spid="_x0000_s21506" name="Graph" r:id="rId3" imgW="3908755" imgH="2926080" progId="Origin50.Graph">
              <p:embed/>
            </p:oleObj>
          </a:graphicData>
        </a:graphic>
      </p:graphicFrame>
      <p:sp>
        <p:nvSpPr>
          <p:cNvPr id="21511" name="Rectangle 14"/>
          <p:cNvSpPr>
            <a:spLocks noChangeArrowheads="1"/>
          </p:cNvSpPr>
          <p:nvPr/>
        </p:nvSpPr>
        <p:spPr bwMode="auto">
          <a:xfrm>
            <a:off x="1524000" y="5410200"/>
            <a:ext cx="6854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dirty="0"/>
              <a:t>Količina dobijenog kalijuma i natrijuma iz pepela po fazama pri </a:t>
            </a:r>
            <a:r>
              <a:rPr lang="sr-Latn-CS" altLang="en-US" dirty="0" smtClean="0"/>
              <a:t>razl</a:t>
            </a:r>
            <a:r>
              <a:rPr lang="en-US" altLang="en-US" dirty="0" err="1" smtClean="0"/>
              <a:t>i</a:t>
            </a:r>
            <a:r>
              <a:rPr lang="sr-Latn-CS" altLang="en-US" dirty="0" smtClean="0"/>
              <a:t>čitim </a:t>
            </a:r>
            <a:r>
              <a:rPr lang="sr-Latn-CS" altLang="en-US" dirty="0"/>
              <a:t>temperaturama mikrotalasne sekvencijalne ekstrakcije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92" name="Group 1064"/>
          <p:cNvGraphicFramePr>
            <a:graphicFrameLocks noGrp="1"/>
          </p:cNvGraphicFramePr>
          <p:nvPr>
            <p:ph/>
          </p:nvPr>
        </p:nvGraphicFramePr>
        <p:xfrm>
          <a:off x="609600" y="0"/>
          <a:ext cx="8077200" cy="6705600"/>
        </p:xfrm>
        <a:graphic>
          <a:graphicData uri="http://schemas.openxmlformats.org/drawingml/2006/table">
            <a:tbl>
              <a:tblPr/>
              <a:tblGrid>
                <a:gridCol w="1022350"/>
                <a:gridCol w="1058863"/>
                <a:gridCol w="1181100"/>
                <a:gridCol w="1182687"/>
                <a:gridCol w="1182688"/>
                <a:gridCol w="1182687"/>
                <a:gridCol w="1266825"/>
              </a:tblGrid>
              <a:tr h="0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 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t, °C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III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IV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Faza V</a:t>
                      </a:r>
                      <a:r>
                        <a:rPr kumimoji="0" lang="sr-Latn-C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%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17,38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11,21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69,88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-*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11,71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85,37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11,30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82,01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Be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11,24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41,57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13,48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21,35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10,71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39,28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32,14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14,86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38,86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30,28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41,35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27,82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46,08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35,48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51,25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12,90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26,52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12,77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42,99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18,69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21,18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38,40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25,17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33,60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30,92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20,85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45,90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20,43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45,13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11,84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34,48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51,04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7,26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36,83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30,65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32,01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21,39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9,15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34,74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26,70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25,77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34,66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33,59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17,91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19,14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28,69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23,32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2,86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7,62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23,74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30,05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35,73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7,97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25,22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32,28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30,76</a:t>
                      </a:r>
                      <a:endParaRPr kumimoji="0" lang="en-US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034" name="Group 370"/>
          <p:cNvGraphicFramePr>
            <a:graphicFrameLocks noGrp="1"/>
          </p:cNvGraphicFramePr>
          <p:nvPr>
            <p:ph/>
          </p:nvPr>
        </p:nvGraphicFramePr>
        <p:xfrm>
          <a:off x="838200" y="546100"/>
          <a:ext cx="7620000" cy="6337419"/>
        </p:xfrm>
        <a:graphic>
          <a:graphicData uri="http://schemas.openxmlformats.org/drawingml/2006/table">
            <a:tbl>
              <a:tblPr/>
              <a:tblGrid>
                <a:gridCol w="2495550"/>
                <a:gridCol w="2770188"/>
                <a:gridCol w="2354262"/>
              </a:tblGrid>
              <a:tr h="365744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Minerali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Naziv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Hemijska formula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rowSpan="5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Gline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Kaolinit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(OH)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Ilit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KAl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(AlSi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)(OH)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Hlorit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Al(AlSi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)(OH)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3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Muskovit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KAl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(OH,F)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(AlSi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Montmorionit</a:t>
                      </a: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(OH)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·H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Sulfidi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Pirit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FeS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(kubični)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Maskasit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FeS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(ortorombični)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Karbonati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Kalcit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Dolomit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CaMg(CO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Siderit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FeCO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Sulfati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Anhidrit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CaSO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Gips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CaSO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·2H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Hloridi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Halit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NaCl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Silvit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KCl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4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Silikati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Kvarc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row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Oksidi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Hematit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Magnetit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8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Rutil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4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Fosfati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Apatit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(PO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altLang="en-U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(F,Cl,OH)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917" name="Text Box 372"/>
          <p:cNvSpPr txBox="1">
            <a:spLocks noChangeArrowheads="1"/>
          </p:cNvSpPr>
          <p:nvPr/>
        </p:nvSpPr>
        <p:spPr bwMode="auto">
          <a:xfrm>
            <a:off x="685800" y="152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 b="1">
                <a:latin typeface="Times New Roman" pitchFamily="18" charset="0"/>
              </a:rPr>
              <a:t>Najvažnije komponente mineralne materije u ugljenim basenima</a:t>
            </a:r>
            <a:r>
              <a:rPr lang="sr-Latn-CS" alt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22535" name="Rectangle 11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22530" name="Object 12"/>
          <p:cNvGraphicFramePr>
            <a:graphicFrameLocks noChangeAspect="1"/>
          </p:cNvGraphicFramePr>
          <p:nvPr>
            <p:ph sz="half" idx="1"/>
          </p:nvPr>
        </p:nvGraphicFramePr>
        <p:xfrm>
          <a:off x="-228600" y="1143000"/>
          <a:ext cx="5051425" cy="3781425"/>
        </p:xfrm>
        <a:graphic>
          <a:graphicData uri="http://schemas.openxmlformats.org/presentationml/2006/ole">
            <p:oleObj spid="_x0000_s22530" name="Graph" r:id="rId3" imgW="3908755" imgH="2926080" progId="Origin50.Graph">
              <p:embed/>
            </p:oleObj>
          </a:graphicData>
        </a:graphic>
      </p:graphicFrame>
      <p:graphicFrame>
        <p:nvGraphicFramePr>
          <p:cNvPr id="22531" name="Object 14"/>
          <p:cNvGraphicFramePr>
            <a:graphicFrameLocks noChangeAspect="1"/>
          </p:cNvGraphicFramePr>
          <p:nvPr>
            <p:ph sz="half" idx="2"/>
          </p:nvPr>
        </p:nvGraphicFramePr>
        <p:xfrm>
          <a:off x="4016375" y="1143000"/>
          <a:ext cx="5127625" cy="3838575"/>
        </p:xfrm>
        <a:graphic>
          <a:graphicData uri="http://schemas.openxmlformats.org/presentationml/2006/ole">
            <p:oleObj spid="_x0000_s22531" name="Graph" r:id="rId4" imgW="3908755" imgH="2926080" progId="Origin50.Graph">
              <p:embed/>
            </p:oleObj>
          </a:graphicData>
        </a:graphic>
      </p:graphicFrame>
      <p:sp>
        <p:nvSpPr>
          <p:cNvPr id="22536" name="Rectangle 17"/>
          <p:cNvSpPr>
            <a:spLocks noChangeArrowheads="1"/>
          </p:cNvSpPr>
          <p:nvPr/>
        </p:nvSpPr>
        <p:spPr bwMode="auto">
          <a:xfrm>
            <a:off x="609600" y="5334000"/>
            <a:ext cx="7769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altLang="en-US">
                <a:latin typeface="Times New Roman" pitchFamily="18" charset="0"/>
                <a:cs typeface="Times New Roman" pitchFamily="18" charset="0"/>
              </a:rPr>
              <a:t>Količina dobijenog kadmijuma i hroma iz pepela po fazama pri razlučitim temperaturama mikrotalasne sekvencijalne ekstrakcije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196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altLang="en-US"/>
          </a:p>
        </p:txBody>
      </p:sp>
      <p:graphicFrame>
        <p:nvGraphicFramePr>
          <p:cNvPr id="23554" name="Object 10"/>
          <p:cNvGraphicFramePr>
            <a:graphicFrameLocks noChangeAspect="1"/>
          </p:cNvGraphicFramePr>
          <p:nvPr>
            <p:ph sz="quarter" idx="2"/>
          </p:nvPr>
        </p:nvGraphicFramePr>
        <p:xfrm>
          <a:off x="4648200" y="533400"/>
          <a:ext cx="4367213" cy="3271838"/>
        </p:xfrm>
        <a:graphic>
          <a:graphicData uri="http://schemas.openxmlformats.org/presentationml/2006/ole">
            <p:oleObj spid="_x0000_s23554" name="Graph" r:id="rId3" imgW="3908755" imgH="2926080" progId="Origin50.Graph">
              <p:embed/>
            </p:oleObj>
          </a:graphicData>
        </a:graphic>
      </p:graphicFrame>
      <p:graphicFrame>
        <p:nvGraphicFramePr>
          <p:cNvPr id="23555" name="Object 13"/>
          <p:cNvGraphicFramePr>
            <a:graphicFrameLocks noChangeAspect="1"/>
          </p:cNvGraphicFramePr>
          <p:nvPr>
            <p:ph sz="quarter" idx="3"/>
          </p:nvPr>
        </p:nvGraphicFramePr>
        <p:xfrm>
          <a:off x="152400" y="3473450"/>
          <a:ext cx="4522788" cy="3384550"/>
        </p:xfrm>
        <a:graphic>
          <a:graphicData uri="http://schemas.openxmlformats.org/presentationml/2006/ole">
            <p:oleObj spid="_x0000_s23555" name="Graph" r:id="rId4" imgW="3908755" imgH="2926080" progId="Origin50.Graph">
              <p:embed/>
            </p:oleObj>
          </a:graphicData>
        </a:graphic>
      </p:graphicFrame>
      <p:graphicFrame>
        <p:nvGraphicFramePr>
          <p:cNvPr id="23556" name="Object 16"/>
          <p:cNvGraphicFramePr>
            <a:graphicFrameLocks noChangeAspect="1"/>
          </p:cNvGraphicFramePr>
          <p:nvPr>
            <p:ph sz="quarter" idx="4"/>
          </p:nvPr>
        </p:nvGraphicFramePr>
        <p:xfrm>
          <a:off x="4419600" y="3429000"/>
          <a:ext cx="4522788" cy="3384550"/>
        </p:xfrm>
        <a:graphic>
          <a:graphicData uri="http://schemas.openxmlformats.org/presentationml/2006/ole">
            <p:oleObj spid="_x0000_s23556" name="Graph" r:id="rId5" imgW="3908755" imgH="2926080" progId="Origin50.Graph">
              <p:embed/>
            </p:oleObj>
          </a:graphicData>
        </a:graphic>
      </p:graphicFrame>
      <p:graphicFrame>
        <p:nvGraphicFramePr>
          <p:cNvPr id="23557" name="Object 20"/>
          <p:cNvGraphicFramePr>
            <a:graphicFrameLocks noChangeAspect="1"/>
          </p:cNvGraphicFramePr>
          <p:nvPr>
            <p:ph sz="quarter" idx="1"/>
          </p:nvPr>
        </p:nvGraphicFramePr>
        <p:xfrm>
          <a:off x="228600" y="533400"/>
          <a:ext cx="4367213" cy="3271838"/>
        </p:xfrm>
        <a:graphic>
          <a:graphicData uri="http://schemas.openxmlformats.org/presentationml/2006/ole">
            <p:oleObj spid="_x0000_s23557" name="Graph" r:id="rId6" imgW="3908755" imgH="292608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17" name="Group 517"/>
          <p:cNvGraphicFramePr>
            <a:graphicFrameLocks noGrp="1"/>
          </p:cNvGraphicFramePr>
          <p:nvPr>
            <p:ph/>
          </p:nvPr>
        </p:nvGraphicFramePr>
        <p:xfrm>
          <a:off x="685800" y="228600"/>
          <a:ext cx="7620000" cy="5537197"/>
        </p:xfrm>
        <a:graphic>
          <a:graphicData uri="http://schemas.openxmlformats.org/drawingml/2006/table">
            <a:tbl>
              <a:tblPr/>
              <a:tblGrid>
                <a:gridCol w="1066800"/>
                <a:gridCol w="1835150"/>
                <a:gridCol w="1500188"/>
                <a:gridCol w="1609725"/>
                <a:gridCol w="1608137"/>
              </a:tblGrid>
              <a:tr h="335299"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Standardna metoda, μg g</a:t>
                      </a:r>
                      <a:r>
                        <a:rPr kumimoji="0" lang="sr-Latn-CS" alt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Recovery, %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175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°C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°C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 °C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74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157800 ± 5000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9,04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17,32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24,95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47,54 ± 2,10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87,86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91,54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1,97 ± 0,10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45,18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71,07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87,82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78950 ± 350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23,01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41,22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47,05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Cd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7,50 ± 0,30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17,73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28,93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37,20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20,25 ± 1,0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31,70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62,77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 ± 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16,90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23,84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32,10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108300 ± 300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15,62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25.50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31,10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7120 ± 55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5,99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15,65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24,54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16970 ± 135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22,99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33,54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41,63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938 ± 45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32,47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44,63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51,72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1831±27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10,59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14,32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19,40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 ± 3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21,90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99"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 ± 8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25,51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65125" indent="-255588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marL="620713" indent="-22860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marL="858838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marL="11430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marL="1371600" indent="-22860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marL="18288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marL="22860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marL="27432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marL="3200400" indent="-228600"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365125" marR="0" lvl="0" indent="-255588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Latn-C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sr-Latn-C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ChangeArrowheads="1"/>
          </p:cNvSpPr>
          <p:nvPr/>
        </p:nvSpPr>
        <p:spPr bwMode="auto">
          <a:xfrm>
            <a:off x="228600" y="403225"/>
            <a:ext cx="8763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sr-Latn-CS" altLang="en-US" b="1">
                <a:latin typeface="Times New Roman" pitchFamily="18" charset="0"/>
              </a:rPr>
              <a:t>ZAKLJUČCI:</a:t>
            </a:r>
            <a:endParaRPr lang="en-US" altLang="en-US" b="1">
              <a:latin typeface="Times New Roman" pitchFamily="18" charset="0"/>
            </a:endParaRPr>
          </a:p>
          <a:p>
            <a:pPr algn="ctr"/>
            <a:r>
              <a:rPr lang="sr-Latn-CS" altLang="en-US" b="1">
                <a:latin typeface="Times New Roman" pitchFamily="18" charset="0"/>
              </a:rPr>
              <a:t>Jednostepene ekstrakcije uglja i elektrofilterskog pepela</a:t>
            </a:r>
          </a:p>
          <a:p>
            <a:pPr algn="ctr"/>
            <a:endParaRPr lang="sr-Latn-CS" altLang="en-US" b="1">
              <a:latin typeface="Times New Roman" pitchFamily="18" charset="0"/>
            </a:endParaRPr>
          </a:p>
          <a:p>
            <a:pPr algn="just">
              <a:buClr>
                <a:srgbClr val="CC0099"/>
              </a:buClr>
              <a:buSzPct val="150000"/>
              <a:buFont typeface="Wingdings" pitchFamily="2" charset="2"/>
              <a:buChar char="§"/>
            </a:pPr>
            <a:r>
              <a:rPr lang="sr-Latn-CS" altLang="en-US" b="1">
                <a:latin typeface="Times New Roman" pitchFamily="18" charset="0"/>
              </a:rPr>
              <a:t>Sa obzirom je mobilnost konstituentnih i zagađivačkih elemenata iz uglja i pepela ispitana pri različitim vremenima primenom RE i UE, utvrđeno je da vreme trajanja ekstrakcije sa produžavnjem ekstrakcije (za RE nakon 120 minuta i UE nakon 30 minuta) nema značajnog uticaja na povećanje ekstrakovanih količina katjona  i anjona iz uglja i pepela.</a:t>
            </a:r>
          </a:p>
          <a:p>
            <a:pPr algn="just">
              <a:buClr>
                <a:srgbClr val="CC0099"/>
              </a:buClr>
              <a:buSzPct val="120000"/>
              <a:buFont typeface="Wingdings" pitchFamily="2" charset="2"/>
              <a:buNone/>
            </a:pPr>
            <a:endParaRPr lang="sr-Latn-CS" altLang="en-US" b="1">
              <a:latin typeface="Times New Roman" pitchFamily="18" charset="0"/>
            </a:endParaRPr>
          </a:p>
          <a:p>
            <a:pPr algn="just">
              <a:buClr>
                <a:srgbClr val="CC0099"/>
              </a:buClr>
              <a:buSzPct val="150000"/>
              <a:buFont typeface="Wingdings" pitchFamily="2" charset="2"/>
              <a:buChar char="§"/>
            </a:pPr>
            <a:r>
              <a:rPr lang="sr-Latn-CS" altLang="en-US" b="1">
                <a:latin typeface="Times New Roman" pitchFamily="18" charset="0"/>
              </a:rPr>
              <a:t> Primena RE se pokazala efikasnijom metodom za određivanje konstituentnih</a:t>
            </a:r>
            <a:r>
              <a:rPr lang="en-GB" altLang="en-US" b="1">
                <a:latin typeface="Times New Roman" pitchFamily="18" charset="0"/>
              </a:rPr>
              <a:t>.</a:t>
            </a:r>
          </a:p>
          <a:p>
            <a:pPr algn="just">
              <a:buClr>
                <a:srgbClr val="CC0099"/>
              </a:buClr>
              <a:buSzPct val="150000"/>
            </a:pPr>
            <a:endParaRPr lang="sr-Latn-CS" altLang="en-US" b="1">
              <a:latin typeface="Times New Roman" pitchFamily="18" charset="0"/>
            </a:endParaRPr>
          </a:p>
          <a:p>
            <a:pPr algn="just">
              <a:buClr>
                <a:srgbClr val="CC0099"/>
              </a:buClr>
              <a:buSzPct val="120000"/>
              <a:buFont typeface="Wingdings" pitchFamily="2" charset="2"/>
              <a:buChar char="§"/>
            </a:pPr>
            <a:r>
              <a:rPr lang="sr-Latn-CS" altLang="en-US" b="1">
                <a:latin typeface="Times New Roman" pitchFamily="18" charset="0"/>
              </a:rPr>
              <a:t> U primenjenim ekstrakcijama efikasnost primenom RE i UE je bila približno ista, osim u sličaju ekstrakcije olova iz pepela gde se RE pokazala kao najefikasnija metoda od sve tri korišćene ekstrakcione tehnike.</a:t>
            </a:r>
          </a:p>
          <a:p>
            <a:pPr algn="just">
              <a:buClr>
                <a:srgbClr val="CC0099"/>
              </a:buClr>
              <a:buSzPct val="120000"/>
              <a:buFont typeface="Wingdings" pitchFamily="2" charset="2"/>
              <a:buNone/>
            </a:pPr>
            <a:endParaRPr lang="sr-Latn-CS" altLang="en-US" b="1">
              <a:latin typeface="Times New Roman" pitchFamily="18" charset="0"/>
            </a:endParaRPr>
          </a:p>
          <a:p>
            <a:pPr algn="just">
              <a:buClr>
                <a:srgbClr val="CC0099"/>
              </a:buClr>
              <a:buSzPct val="150000"/>
              <a:buFont typeface="Wingdings" pitchFamily="2" charset="2"/>
              <a:buChar char="§"/>
            </a:pPr>
            <a:r>
              <a:rPr lang="sr-Latn-CS" altLang="en-US" b="1">
                <a:latin typeface="Times New Roman" pitchFamily="18" charset="0"/>
              </a:rPr>
              <a:t> </a:t>
            </a:r>
            <a:r>
              <a:rPr lang="pl-PL" altLang="en-US" b="1">
                <a:latin typeface="Times New Roman" pitchFamily="18" charset="0"/>
              </a:rPr>
              <a:t>Kod aluminijuma je ekstrakcija jona dobijenih rotacionim mućkanjem dala veću količinu ekstrahovanih jona od 1,7 puta u odnosu na količinu dobijenu ekstrakcijom u ultrazvučnoj kadi.</a:t>
            </a:r>
          </a:p>
          <a:p>
            <a:pPr algn="just">
              <a:buClr>
                <a:srgbClr val="CC0099"/>
              </a:buClr>
              <a:buSzPct val="120000"/>
              <a:buFont typeface="Wingdings" pitchFamily="2" charset="2"/>
              <a:buNone/>
            </a:pPr>
            <a:endParaRPr lang="pl-PL" altLang="en-US" b="1">
              <a:latin typeface="Times New Roman" pitchFamily="18" charset="0"/>
            </a:endParaRPr>
          </a:p>
          <a:p>
            <a:pPr algn="just">
              <a:buClr>
                <a:srgbClr val="CC0099"/>
              </a:buClr>
              <a:buSzPct val="120000"/>
              <a:buFont typeface="Wingdings" pitchFamily="2" charset="2"/>
              <a:buChar char="§"/>
            </a:pPr>
            <a:endParaRPr lang="sr-Latn-CS" altLang="en-US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4"/>
          <p:cNvSpPr>
            <a:spLocks noChangeArrowheads="1"/>
          </p:cNvSpPr>
          <p:nvPr/>
        </p:nvSpPr>
        <p:spPr bwMode="auto">
          <a:xfrm>
            <a:off x="381000" y="228600"/>
            <a:ext cx="8305800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CC0099"/>
              </a:buClr>
              <a:buSzPct val="150000"/>
              <a:buFont typeface="Wingdings" pitchFamily="2" charset="2"/>
              <a:buChar char="§"/>
            </a:pPr>
            <a:r>
              <a:rPr lang="sr-Latn-CS" altLang="en-US" b="1">
                <a:latin typeface="Times New Roman" pitchFamily="18" charset="0"/>
              </a:rPr>
              <a:t>Ekstrakcija podpomognuta dejstvom mikrotalasa pri različitim temperaturama, odnosno 50, 100 i 150 °C dala je linearni porast ekstrahovanih količina elemenata sa povećanjem temperature ekstrakcije</a:t>
            </a:r>
            <a:r>
              <a:rPr lang="en-US" altLang="en-US" b="1">
                <a:latin typeface="Times New Roman" pitchFamily="18" charset="0"/>
              </a:rPr>
              <a:t>, </a:t>
            </a:r>
            <a:r>
              <a:rPr lang="sr-Latn-CS" altLang="en-US" b="1">
                <a:latin typeface="Times New Roman" pitchFamily="18" charset="0"/>
              </a:rPr>
              <a:t>osim za ekstrakciju florida i hlorida iz pepela.</a:t>
            </a:r>
          </a:p>
          <a:p>
            <a:pPr>
              <a:buClr>
                <a:srgbClr val="CC0099"/>
              </a:buClr>
              <a:buSzPct val="150000"/>
              <a:buFont typeface="Wingdings" pitchFamily="2" charset="2"/>
              <a:buNone/>
            </a:pPr>
            <a:endParaRPr lang="sr-Latn-CS" altLang="en-US" b="1">
              <a:latin typeface="Times New Roman" pitchFamily="18" charset="0"/>
            </a:endParaRPr>
          </a:p>
          <a:p>
            <a:pPr>
              <a:buClr>
                <a:srgbClr val="CC0099"/>
              </a:buClr>
              <a:buSzPct val="150000"/>
              <a:buFont typeface="Wingdings" pitchFamily="2" charset="2"/>
              <a:buChar char="§"/>
            </a:pPr>
            <a:r>
              <a:rPr lang="sr-Latn-CS" altLang="en-US" b="1">
                <a:latin typeface="Times New Roman" pitchFamily="18" charset="0"/>
              </a:rPr>
              <a:t>Ekstrakcija elemenata u vodi na 150 ºC rezultuje u najvećem povećanju ekstrahovanih količina aluminijuma, mangana i naročito gvožđa u odnosu na RE i UE. Povećanjem temperature od 50 ºC na 100 ºC primenom mikrotalasne ekstrakcije gvožđa iz uglja ekstrahovana je 5 puta veće količine, a povećanjem temperature na 150 ºC ekstrahovana količina gvožđa je bila 16 puta veća od količine ekstrahovane na 50 ºC.</a:t>
            </a:r>
          </a:p>
          <a:p>
            <a:pPr>
              <a:buClr>
                <a:srgbClr val="CC0099"/>
              </a:buClr>
              <a:buSzPct val="150000"/>
              <a:buFont typeface="Wingdings" pitchFamily="2" charset="2"/>
              <a:buChar char="§"/>
            </a:pPr>
            <a:endParaRPr lang="sr-Latn-CS" altLang="en-US" b="1">
              <a:latin typeface="Times New Roman" pitchFamily="18" charset="0"/>
            </a:endParaRPr>
          </a:p>
          <a:p>
            <a:pPr>
              <a:buClr>
                <a:srgbClr val="CC0099"/>
              </a:buClr>
              <a:buSzPct val="150000"/>
              <a:buFont typeface="Wingdings" pitchFamily="2" charset="2"/>
              <a:buChar char="§"/>
            </a:pPr>
            <a:r>
              <a:rPr lang="sr-Latn-CS" altLang="en-US" b="1">
                <a:latin typeface="Times New Roman" pitchFamily="18" charset="0"/>
              </a:rPr>
              <a:t> Važni neorganski anjoni u uglju i pepelu, fluoridi, hloridi i sulfati su pronađeni kao konstituenti, koji su i od interesa za životnu sredinu. Varijacije u ekstrahovanim količinama, upotrebom različitih ekstrakcionih metoda, bile su minimalne kod fluoridnih jona i upotrebe RE metode. </a:t>
            </a:r>
          </a:p>
          <a:p>
            <a:endParaRPr lang="sr-Latn-CS" altLang="en-US" b="1">
              <a:latin typeface="Times New Roman" pitchFamily="18" charset="0"/>
            </a:endParaRPr>
          </a:p>
          <a:p>
            <a:pPr>
              <a:buClr>
                <a:srgbClr val="CC0099"/>
              </a:buClr>
              <a:buSzPct val="150000"/>
              <a:buFont typeface="Wingdings" pitchFamily="2" charset="2"/>
              <a:buChar char="§"/>
            </a:pPr>
            <a:r>
              <a:rPr lang="sr-Latn-CS" altLang="en-US" b="1">
                <a:latin typeface="Times New Roman" pitchFamily="18" charset="0"/>
              </a:rPr>
              <a:t>Paraleleno korišćenje savremenih tehnika kao što su: ICP-OES i IC za određivanje Na, K, Ca i Mg pokazalo je dobro slaganje rezultata, kao i korišćenje ISE za određivanje koncentracije fluorida i CRM, koji su potvrdili tačnost i preciznost metode.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CC0099"/>
              </a:buClr>
              <a:buSzPct val="120000"/>
              <a:buFont typeface="Wingdings" pitchFamily="2" charset="2"/>
              <a:buNone/>
            </a:pPr>
            <a:endParaRPr lang="sr-Latn-CS" altLang="en-US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4"/>
          <p:cNvSpPr>
            <a:spLocks noChangeArrowheads="1"/>
          </p:cNvSpPr>
          <p:nvPr/>
        </p:nvSpPr>
        <p:spPr bwMode="auto">
          <a:xfrm>
            <a:off x="304800" y="228600"/>
            <a:ext cx="8115300" cy="605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CS" altLang="en-US" b="1">
                <a:latin typeface="Times New Roman" pitchFamily="18" charset="0"/>
              </a:rPr>
              <a:t>ZAKLJUČCI:</a:t>
            </a:r>
          </a:p>
          <a:p>
            <a:pPr algn="ctr"/>
            <a:r>
              <a:rPr lang="sr-Latn-CS" altLang="en-US" b="1">
                <a:latin typeface="Times New Roman" pitchFamily="18" charset="0"/>
              </a:rPr>
              <a:t>Mikrotalasne sekvencijalne ekstrakcije uglja i pepela</a:t>
            </a:r>
          </a:p>
          <a:p>
            <a:pPr algn="just">
              <a:lnSpc>
                <a:spcPct val="80000"/>
              </a:lnSpc>
              <a:spcBef>
                <a:spcPts val="400"/>
              </a:spcBef>
              <a:buClr>
                <a:srgbClr val="CC0099"/>
              </a:buClr>
              <a:buSzPct val="120000"/>
              <a:buFont typeface="Wingdings" pitchFamily="2" charset="2"/>
              <a:buChar char="§"/>
            </a:pPr>
            <a:r>
              <a:rPr lang="sr-Latn-CS" altLang="en-US" b="1">
                <a:latin typeface="Times New Roman" pitchFamily="18" charset="0"/>
              </a:rPr>
              <a:t>Mikrotalasna sekvencijalna ekstrakcija je bila najefikasnija na 150 °C. Ekstrakcijom Ca i Mg iz uglja najveća količina je očekivano ekstrahovana u prvoj fazi razaranjem karbonata, dok je u trećoj fazi ovih elemenata nije bilo. </a:t>
            </a:r>
            <a:r>
              <a:rPr lang="pl-PL" altLang="en-US" b="1">
                <a:latin typeface="Times New Roman" pitchFamily="18" charset="0"/>
              </a:rPr>
              <a:t>Veća količina arsena iz uglja ekstrahovana je u trećoj i četvrtoj fazi na temperaturi od 50 ºC, drugoj, trećoj i četvrtoj fazi na temperaturi od 100 ºC i u drugoj fazi na temperaturi od 150 ºC. U petoj fazi ekstrakcije arsena skoro da i nije bilo, a razlog je njegova isparljivost.</a:t>
            </a:r>
          </a:p>
          <a:p>
            <a:pPr algn="just">
              <a:buFontTx/>
              <a:buChar char="•"/>
            </a:pPr>
            <a:endParaRPr lang="sr-Latn-CS" altLang="en-US" b="1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ts val="400"/>
              </a:spcBef>
              <a:buClr>
                <a:srgbClr val="CC0099"/>
              </a:buClr>
              <a:buSzPct val="120000"/>
              <a:buFont typeface="Wingdings" pitchFamily="2" charset="2"/>
              <a:buChar char="§"/>
            </a:pPr>
            <a:r>
              <a:rPr lang="pl-PL" altLang="en-US" b="1">
                <a:latin typeface="Times New Roman" pitchFamily="18" charset="0"/>
              </a:rPr>
              <a:t>Primenom mikrotalasne sekvencijalne ekstrakcije iz pepela najveća količina K i </a:t>
            </a:r>
            <a:r>
              <a:rPr lang="en-GB" altLang="en-US" b="1">
                <a:latin typeface="Times New Roman" pitchFamily="18" charset="0"/>
              </a:rPr>
              <a:t>           </a:t>
            </a:r>
            <a:r>
              <a:rPr lang="pl-PL" altLang="en-US" b="1">
                <a:latin typeface="Times New Roman" pitchFamily="18" charset="0"/>
              </a:rPr>
              <a:t>Na ekstrahovana je u petoj fazi razaranjem silikatnog matriksa.</a:t>
            </a:r>
          </a:p>
          <a:p>
            <a:pPr algn="just">
              <a:lnSpc>
                <a:spcPct val="80000"/>
              </a:lnSpc>
              <a:spcBef>
                <a:spcPts val="400"/>
              </a:spcBef>
              <a:buClr>
                <a:srgbClr val="CC0099"/>
              </a:buClr>
              <a:buSzPct val="120000"/>
            </a:pPr>
            <a:endParaRPr lang="pl-PL" altLang="en-US" b="1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ts val="400"/>
              </a:spcBef>
              <a:buClr>
                <a:srgbClr val="CC0099"/>
              </a:buClr>
              <a:buSzPct val="120000"/>
              <a:buFont typeface="Wingdings" pitchFamily="2" charset="2"/>
              <a:buChar char="§"/>
            </a:pPr>
            <a:r>
              <a:rPr lang="pl-PL" altLang="en-US" b="1">
                <a:latin typeface="Times New Roman" pitchFamily="18" charset="0"/>
              </a:rPr>
              <a:t> </a:t>
            </a:r>
            <a:r>
              <a:rPr lang="sr-Latn-CS" altLang="en-US" b="1">
                <a:latin typeface="Times New Roman" pitchFamily="18" charset="0"/>
              </a:rPr>
              <a:t>Kao što je očekivano, za ekstrakciju svih elemenata, povećanje temperature sekvencijale mikrotalasno potpomognute ekstrakcije, na 150 °C dovodi do povećanja raspoloživosti, odnostno mobilnosti elemenata u fazama I, II i III, u poređenju sa količinom mobilnih na 50°C, ali je i dalje evidentno znatno prisustvo elemenata u fazama IV i V. Znatan udeo analiziranih elemenata je pronađen u rezidualnoj frakciji. Prisustvo Fe u drugoj fazi sekvencijalne ekstrakcije uglja  je indikator amorfnog, visoko mobilnog hidratisanog gvožđa. Očekivano je prisustvo gvožđa iz uglja u faze III prilikom ekstrakcije amorfnih i slabo kristalnih oksida i najveća količina gvožđa je ekstrahovana tokom ove faze, dok je porastom temperature na 100 i 150°C, postao dominantan element u fazi V.</a:t>
            </a:r>
          </a:p>
          <a:p>
            <a:pPr>
              <a:buFontTx/>
              <a:buChar char="•"/>
            </a:pPr>
            <a:endParaRPr lang="sr-Latn-CS" altLang="en-US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/>
          </p:cNvSpPr>
          <p:nvPr>
            <p:ph type="body" idx="1"/>
          </p:nvPr>
        </p:nvSpPr>
        <p:spPr>
          <a:xfrm>
            <a:off x="152400" y="228600"/>
            <a:ext cx="8686800" cy="6629400"/>
          </a:xfrm>
        </p:spPr>
        <p:txBody>
          <a:bodyPr/>
          <a:lstStyle/>
          <a:p>
            <a:pPr algn="just">
              <a:buClr>
                <a:srgbClr val="CC0099"/>
              </a:buClr>
              <a:buSzPct val="120000"/>
              <a:buFont typeface="Wingdings" pitchFamily="2" charset="2"/>
              <a:buChar char="§"/>
            </a:pPr>
            <a:r>
              <a:rPr lang="sr-Latn-CS" altLang="en-US" sz="1800" b="1" dirty="0" smtClean="0">
                <a:latin typeface="Times New Roman" pitchFamily="18" charset="0"/>
                <a:cs typeface="Times New Roman" pitchFamily="18" charset="0"/>
              </a:rPr>
              <a:t>Najveći deo gvožđa iz pepela ekstrahovan je u trećoj fazi sekvencijalne ekstrakcije što ukazuje da je dominantno prisutan u obliku amorfnih i kristalizovanih oksida. Razaranjem oksida gvožđa iz pepela u trećoj fazi ekstrakcije oslobođena je najveća količina zagađivačkih elemenata.</a:t>
            </a:r>
            <a:endParaRPr lang="pl-PL" alt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CC0099"/>
              </a:buClr>
              <a:buSzPct val="120000"/>
              <a:buFont typeface="Wingdings" pitchFamily="2" charset="2"/>
              <a:buChar char="§"/>
            </a:pPr>
            <a:r>
              <a:rPr lang="sr-Latn-CS" altLang="en-US" sz="1800" b="1" dirty="0" smtClean="0">
                <a:latin typeface="Times New Roman" pitchFamily="18" charset="0"/>
                <a:cs typeface="Times New Roman" pitchFamily="18" charset="0"/>
              </a:rPr>
              <a:t>Rezultati sekvencijalne ekstrakcije iz uglja i pepela, su upoređeni sa rezultatima ukupne količine elemenata dobijenih standardnom ASTM D 6349-01 metodom, Najmanji recovery je postignut za konstituentne elemente uglja, odnosno Al, K i Na, a najbolji za As, Be, Ca i Mn. Mikrotalasna ekstrakcija pepela na 50 °C pokazala je  slaganje sa rezultatima ASTM metode između 9 i 98,5 %, na 100 °C je između 17 i 87 %, i očekivano na 150 °C je bio najveći procenat slaganja, odnosno između 24 i 91 %.</a:t>
            </a:r>
          </a:p>
          <a:p>
            <a:pPr algn="just">
              <a:buClr>
                <a:srgbClr val="CC0099"/>
              </a:buClr>
              <a:buSzPct val="120000"/>
              <a:buFont typeface="Wingdings" pitchFamily="2" charset="2"/>
              <a:buChar char="§"/>
            </a:pPr>
            <a:r>
              <a:rPr lang="sr-Latn-CS" altLang="en-US" sz="1800" b="1" dirty="0" smtClean="0">
                <a:latin typeface="Times New Roman" pitchFamily="18" charset="0"/>
                <a:cs typeface="Times New Roman" pitchFamily="18" charset="0"/>
              </a:rPr>
              <a:t>Cilj </a:t>
            </a:r>
            <a:r>
              <a:rPr lang="sr-Latn-CS" altLang="en-US" sz="1800" b="1" dirty="0" smtClean="0">
                <a:latin typeface="Times New Roman" pitchFamily="18" charset="0"/>
                <a:cs typeface="Times New Roman" pitchFamily="18" charset="0"/>
              </a:rPr>
              <a:t>je </a:t>
            </a:r>
            <a:r>
              <a:rPr lang="sr-Latn-CS" altLang="en-US" sz="1800" b="1" dirty="0" smtClean="0">
                <a:latin typeface="Times New Roman" pitchFamily="18" charset="0"/>
                <a:cs typeface="Times New Roman" pitchFamily="18" charset="0"/>
              </a:rPr>
              <a:t>bio da se pokaže da su ekstrakcione procedure u analiza uglja i pepela važne iz naučnog i praktičnih razloga i da se za ispitivanje asocijacije elemenata u odgovarajućim fazama i mobilnosti elemenata, simuliranjem i ubrzavanjem uslova životne sredine uspešno može koristiti primena mikrotalasa.</a:t>
            </a:r>
          </a:p>
          <a:p>
            <a:pPr>
              <a:buFont typeface="Wingdings 3" pitchFamily="18" charset="2"/>
              <a:buNone/>
            </a:pPr>
            <a:endParaRPr lang="sr-Latn-CS" altLang="en-U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990600" y="1295400"/>
            <a:ext cx="65532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sr-Latn-CS" altLang="en-US" sz="4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Hvala na pažnji</a:t>
            </a:r>
            <a:endParaRPr lang="en-US" altLang="en-US" sz="4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152400" y="228600"/>
            <a:ext cx="8839200" cy="616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altLang="en-US" sz="2000" b="1">
                <a:latin typeface="Times New Roman" pitchFamily="18" charset="0"/>
              </a:rPr>
              <a:t>SASTAV PEPELA</a:t>
            </a:r>
          </a:p>
          <a:p>
            <a:pPr algn="ctr">
              <a:spcBef>
                <a:spcPct val="50000"/>
              </a:spcBef>
            </a:pPr>
            <a:endParaRPr lang="en-US" altLang="en-US" sz="2000" b="1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</a:rPr>
              <a:t>Hemijski sastav pepela zavisi od geoloških i geohemijskih faktora koji su uslovili postojanje ugljenog ležišta, uslova sagorevanja, efikasnosti i karakteristika </a:t>
            </a:r>
            <a:r>
              <a:rPr lang="en-US" altLang="en-US" sz="2000">
                <a:latin typeface="Times New Roman" pitchFamily="18" charset="0"/>
              </a:rPr>
              <a:t>s</a:t>
            </a:r>
            <a:r>
              <a:rPr lang="sr-Latn-CS" altLang="en-US" sz="2000">
                <a:latin typeface="Times New Roman" pitchFamily="18" charset="0"/>
              </a:rPr>
              <a:t>istema za sagorevanje.</a:t>
            </a:r>
            <a:endParaRPr lang="en-US" altLang="en-US" sz="200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sr-Latn-CS" altLang="en-US" sz="200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</a:rPr>
              <a:t>Po najčešće citiranoj klasifikaciji pepeo se deli na kiseli i bazni. </a:t>
            </a:r>
            <a:endParaRPr lang="en-US" altLang="en-US" sz="200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</a:rPr>
              <a:t>Kiseli pepeo nastaje sagorevanjem kamenih ugljeva, a bazni mrkih i lignita. </a:t>
            </a:r>
            <a:endParaRPr lang="en-US" altLang="en-US" sz="200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</a:rPr>
              <a:t>Po hemijskom sastavu, kod kiselog pepela preovlađuju SiO</a:t>
            </a:r>
            <a:r>
              <a:rPr lang="sr-Latn-CS" altLang="en-US" sz="2000" baseline="-25000">
                <a:latin typeface="Times New Roman" pitchFamily="18" charset="0"/>
              </a:rPr>
              <a:t>2 </a:t>
            </a:r>
            <a:r>
              <a:rPr lang="sr-Latn-CS" altLang="en-US" sz="2000">
                <a:latin typeface="Times New Roman" pitchFamily="18" charset="0"/>
              </a:rPr>
              <a:t>(80-50 %) i Al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O</a:t>
            </a:r>
            <a:r>
              <a:rPr lang="sr-Latn-CS" altLang="en-US" sz="2000" baseline="-25000">
                <a:latin typeface="Times New Roman" pitchFamily="18" charset="0"/>
              </a:rPr>
              <a:t>3</a:t>
            </a:r>
            <a:r>
              <a:rPr lang="sr-Latn-CS" altLang="en-US" sz="2000">
                <a:latin typeface="Times New Roman" pitchFamily="18" charset="0"/>
              </a:rPr>
              <a:t> (15-35 %), dok kod baznog pepela osnovnu komponentu čini CaO (20-50 %).</a:t>
            </a:r>
            <a:endParaRPr lang="en-US" altLang="en-US" sz="200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sr-Latn-CS" altLang="en-US" sz="200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n-US" altLang="en-US">
                <a:latin typeface="Times New Roman" pitchFamily="18" charset="0"/>
              </a:rPr>
              <a:t>E</a:t>
            </a:r>
            <a:r>
              <a:rPr lang="sr-Latn-CS" altLang="en-US">
                <a:latin typeface="Times New Roman" pitchFamily="18" charset="0"/>
              </a:rPr>
              <a:t>lektrofilterski (leteći) pepeo, predstavljaju najsitnije klase, koje se iz kotla izdvajaju sa dimnim gasovima, a iz njega se elektrostatičkom separacijom u elektrofiltrima izdvaja ovaj pepeo, to je fin prah sastavljen od sfernih mikročestica koje uglavnom sadrže kvarc (SiO</a:t>
            </a:r>
            <a:r>
              <a:rPr lang="sr-Latn-CS" altLang="en-US" baseline="-25000">
                <a:latin typeface="Times New Roman" pitchFamily="18" charset="0"/>
              </a:rPr>
              <a:t>2</a:t>
            </a:r>
            <a:r>
              <a:rPr lang="sr-Latn-CS" altLang="en-US">
                <a:latin typeface="Times New Roman" pitchFamily="18" charset="0"/>
              </a:rPr>
              <a:t>), mulit (2SiO</a:t>
            </a:r>
            <a:r>
              <a:rPr lang="sr-Latn-CS" altLang="en-US" baseline="-25000">
                <a:latin typeface="Times New Roman" pitchFamily="18" charset="0"/>
              </a:rPr>
              <a:t>2</a:t>
            </a:r>
            <a:r>
              <a:rPr lang="sr-Latn-CS" altLang="en-US">
                <a:latin typeface="Times New Roman" pitchFamily="18" charset="0"/>
              </a:rPr>
              <a:t>·3Al</a:t>
            </a:r>
            <a:r>
              <a:rPr lang="sr-Latn-CS" altLang="en-US" baseline="-25000">
                <a:latin typeface="Times New Roman" pitchFamily="18" charset="0"/>
              </a:rPr>
              <a:t>2</a:t>
            </a:r>
            <a:r>
              <a:rPr lang="sr-Latn-CS" altLang="en-US">
                <a:latin typeface="Times New Roman" pitchFamily="18" charset="0"/>
              </a:rPr>
              <a:t>O</a:t>
            </a:r>
            <a:r>
              <a:rPr lang="sr-Latn-CS" altLang="en-US" baseline="-25000">
                <a:latin typeface="Times New Roman" pitchFamily="18" charset="0"/>
              </a:rPr>
              <a:t>3</a:t>
            </a:r>
            <a:r>
              <a:rPr lang="sr-Latn-CS" altLang="en-US">
                <a:latin typeface="Times New Roman" pitchFamily="18" charset="0"/>
              </a:rPr>
              <a:t>), hematit (α-Fe</a:t>
            </a:r>
            <a:r>
              <a:rPr lang="sr-Latn-CS" altLang="en-US" baseline="-25000">
                <a:latin typeface="Times New Roman" pitchFamily="18" charset="0"/>
              </a:rPr>
              <a:t>2</a:t>
            </a:r>
            <a:r>
              <a:rPr lang="sr-Latn-CS" altLang="en-US">
                <a:latin typeface="Times New Roman" pitchFamily="18" charset="0"/>
              </a:rPr>
              <a:t>O</a:t>
            </a:r>
            <a:r>
              <a:rPr lang="sr-Latn-CS" altLang="en-US" baseline="-25000">
                <a:latin typeface="Times New Roman" pitchFamily="18" charset="0"/>
              </a:rPr>
              <a:t>3</a:t>
            </a:r>
            <a:r>
              <a:rPr lang="sr-Latn-CS" altLang="en-US">
                <a:latin typeface="Times New Roman" pitchFamily="18" charset="0"/>
              </a:rPr>
              <a:t>), magnetit (γ-Fe</a:t>
            </a:r>
            <a:r>
              <a:rPr lang="sr-Latn-CS" altLang="en-US" baseline="-25000">
                <a:latin typeface="Times New Roman" pitchFamily="18" charset="0"/>
              </a:rPr>
              <a:t>3</a:t>
            </a:r>
            <a:r>
              <a:rPr lang="sr-Latn-CS" altLang="en-US">
                <a:latin typeface="Times New Roman" pitchFamily="18" charset="0"/>
              </a:rPr>
              <a:t>O</a:t>
            </a:r>
            <a:r>
              <a:rPr lang="sr-Latn-CS" altLang="en-US" baseline="-25000">
                <a:latin typeface="Times New Roman" pitchFamily="18" charset="0"/>
              </a:rPr>
              <a:t>4</a:t>
            </a:r>
            <a:r>
              <a:rPr lang="sr-Latn-CS" altLang="en-US">
                <a:latin typeface="Times New Roman" pitchFamily="18" charset="0"/>
              </a:rPr>
              <a:t>).</a:t>
            </a:r>
          </a:p>
          <a:p>
            <a:pPr algn="just">
              <a:spcBef>
                <a:spcPct val="50000"/>
              </a:spcBef>
            </a:pPr>
            <a:endParaRPr lang="en-US" alt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5"/>
          <p:cNvSpPr txBox="1">
            <a:spLocks noChangeArrowheads="1"/>
          </p:cNvSpPr>
          <p:nvPr/>
        </p:nvSpPr>
        <p:spPr bwMode="auto">
          <a:xfrm>
            <a:off x="304800" y="152400"/>
            <a:ext cx="8839200" cy="720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400" b="1">
                <a:latin typeface="Times New Roman" pitchFamily="18" charset="0"/>
              </a:rPr>
              <a:t>Transformacije nekih mineralnih primesa</a:t>
            </a:r>
            <a:r>
              <a:rPr lang="sr-Latn-CS" altLang="en-US" sz="2000">
                <a:latin typeface="Times New Roman" pitchFamily="18" charset="0"/>
              </a:rPr>
              <a:t> tokom sagorevanja uglja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None/>
            </a:pPr>
            <a:r>
              <a:rPr lang="sr-Latn-CS" altLang="en-US" sz="2000">
                <a:latin typeface="Times New Roman" pitchFamily="18" charset="0"/>
              </a:rPr>
              <a:t> mogu se predstaviti nekim od sledećih reakcija:</a:t>
            </a:r>
          </a:p>
          <a:p>
            <a:pPr marL="342900" indent="-342900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</a:rPr>
              <a:t>     Al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Si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O</a:t>
            </a:r>
            <a:r>
              <a:rPr lang="sr-Latn-CS" altLang="en-US" sz="2000" baseline="-25000">
                <a:latin typeface="Times New Roman" pitchFamily="18" charset="0"/>
              </a:rPr>
              <a:t>10</a:t>
            </a:r>
            <a:r>
              <a:rPr lang="sr-Latn-CS" altLang="en-US" sz="2000">
                <a:latin typeface="Times New Roman" pitchFamily="18" charset="0"/>
              </a:rPr>
              <a:t>(OH)</a:t>
            </a:r>
            <a:r>
              <a:rPr lang="sr-Latn-CS" altLang="en-US" sz="2000" baseline="-25000">
                <a:latin typeface="Times New Roman" pitchFamily="18" charset="0"/>
              </a:rPr>
              <a:t>8</a:t>
            </a:r>
            <a:r>
              <a:rPr lang="sr-Latn-CS" altLang="en-US" sz="2000">
                <a:latin typeface="Times New Roman" pitchFamily="18" charset="0"/>
              </a:rPr>
              <a:t>   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→  2(Al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sz="200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2SiO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) + 4H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 marL="342900" indent="-342900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    CaCO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sr-Latn-CS" altLang="en-US" sz="2000" b="1">
                <a:latin typeface="Times New Roman" pitchFamily="18" charset="0"/>
                <a:cs typeface="Times New Roman" pitchFamily="18" charset="0"/>
              </a:rPr>
              <a:t>CaO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+ CO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sr-Latn-CS" altLang="en-U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    MgCO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sr-Latn-CS" altLang="en-US" sz="2000" b="1">
                <a:latin typeface="Times New Roman" pitchFamily="18" charset="0"/>
                <a:cs typeface="Times New Roman" pitchFamily="18" charset="0"/>
              </a:rPr>
              <a:t>MgO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+  CO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sr-Latn-CS" altLang="en-U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    2 FeS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+ 5,5 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→  </a:t>
            </a:r>
            <a:r>
              <a:rPr lang="sr-Latn-CS" altLang="en-US" sz="2000" b="1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sr-Latn-CS" altLang="en-US" sz="20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altLang="en-US" sz="20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altLang="en-US" sz="20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 +  4SO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sr-Latn-CS" altLang="en-U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    CaSO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 + 4CO  → </a:t>
            </a:r>
            <a:r>
              <a:rPr lang="sr-Latn-CS" altLang="en-US" sz="2000" b="1">
                <a:latin typeface="Times New Roman" pitchFamily="18" charset="0"/>
                <a:cs typeface="Times New Roman" pitchFamily="18" charset="0"/>
              </a:rPr>
              <a:t>CaS</a:t>
            </a:r>
            <a:r>
              <a:rPr lang="sr-Latn-CS" altLang="en-US" sz="2000">
                <a:latin typeface="Times New Roman" pitchFamily="18" charset="0"/>
                <a:cs typeface="Times New Roman" pitchFamily="18" charset="0"/>
              </a:rPr>
              <a:t>  + 4CO</a:t>
            </a:r>
            <a:r>
              <a:rPr lang="sr-Latn-CS" altLang="en-US" sz="2000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</a:rPr>
              <a:t>     NaCl(s) → NaCl(</a:t>
            </a:r>
            <a:r>
              <a:rPr lang="sr-Latn-CS" altLang="en-US" sz="2000" b="1">
                <a:latin typeface="Times New Roman" pitchFamily="18" charset="0"/>
              </a:rPr>
              <a:t>g</a:t>
            </a:r>
            <a:r>
              <a:rPr lang="sr-Latn-CS" altLang="en-US" sz="2000">
                <a:latin typeface="Times New Roman" pitchFamily="18" charset="0"/>
              </a:rPr>
              <a:t>) </a:t>
            </a:r>
          </a:p>
          <a:p>
            <a:pPr marL="342900" indent="-342900">
              <a:spcBef>
                <a:spcPct val="50000"/>
              </a:spcBef>
            </a:pPr>
            <a:r>
              <a:rPr lang="sr-Latn-CS" altLang="en-US" sz="2000">
                <a:latin typeface="Times New Roman" pitchFamily="18" charset="0"/>
              </a:rPr>
              <a:t>     CaSO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·2H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O → CaSO</a:t>
            </a:r>
            <a:r>
              <a:rPr lang="sr-Latn-CS" altLang="en-US" sz="2000" baseline="-25000">
                <a:latin typeface="Times New Roman" pitchFamily="18" charset="0"/>
              </a:rPr>
              <a:t>4</a:t>
            </a:r>
            <a:r>
              <a:rPr lang="sr-Latn-CS" altLang="en-US" sz="2000">
                <a:latin typeface="Times New Roman" pitchFamily="18" charset="0"/>
              </a:rPr>
              <a:t> + 2H</a:t>
            </a:r>
            <a:r>
              <a:rPr lang="sr-Latn-CS" altLang="en-US" sz="2000" baseline="-25000">
                <a:latin typeface="Times New Roman" pitchFamily="18" charset="0"/>
              </a:rPr>
              <a:t>2</a:t>
            </a:r>
            <a:r>
              <a:rPr lang="sr-Latn-CS" altLang="en-US" sz="2000">
                <a:latin typeface="Times New Roman" pitchFamily="18" charset="0"/>
              </a:rPr>
              <a:t>O </a:t>
            </a:r>
          </a:p>
          <a:p>
            <a:pPr marL="342900" indent="-342900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b="1">
                <a:latin typeface="Times New Roman" pitchFamily="18" charset="0"/>
              </a:rPr>
              <a:t>Tokom hlađenja gasa, nakon sagorevanja, isparljivi elementi se kondenzuju na površini</a:t>
            </a:r>
          </a:p>
          <a:p>
            <a:pPr marL="342900" indent="-342900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b="1">
                <a:latin typeface="Times New Roman" pitchFamily="18" charset="0"/>
              </a:rPr>
              <a:t>letećeg pepela i formiraju jedinjenja promenljive rastvorljivosti, obično na  spoljašnjoj</a:t>
            </a:r>
          </a:p>
          <a:p>
            <a:pPr marL="342900" indent="-342900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b="1">
                <a:latin typeface="Times New Roman" pitchFamily="18" charset="0"/>
              </a:rPr>
              <a:t>površini čestice i najčešće se vezuju sa kalcijumom.</a:t>
            </a:r>
          </a:p>
          <a:p>
            <a:pPr marL="342900" indent="-342900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b="1">
                <a:latin typeface="Times New Roman" pitchFamily="18" charset="0"/>
              </a:rPr>
              <a:t>Elementi obogaćeni u središnjem delu čestica pepela nisu direkno izloženi ispiranju </a:t>
            </a:r>
          </a:p>
          <a:p>
            <a:pPr marL="342900" indent="-342900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b="1">
                <a:latin typeface="Times New Roman" pitchFamily="18" charset="0"/>
              </a:rPr>
              <a:t>i zbog toga otpuštanje i oslobađanje je kontrolisano difuzijom, a takođe zavisi od brzine</a:t>
            </a:r>
          </a:p>
          <a:p>
            <a:pPr marL="342900" indent="-342900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sr-Latn-CS" altLang="en-US" b="1">
                <a:latin typeface="Times New Roman" pitchFamily="18" charset="0"/>
              </a:rPr>
              <a:t>rastvaranja površinskog sloja.</a:t>
            </a:r>
          </a:p>
          <a:p>
            <a:pPr marL="342900" indent="-342900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sr-Latn-CS" altLang="en-US" b="1">
              <a:latin typeface="Times New Roman" pitchFamily="18" charset="0"/>
            </a:endParaRPr>
          </a:p>
          <a:p>
            <a:pPr marL="342900" indent="-342900" algn="just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sr-Latn-CS" altLang="en-US" sz="2000">
              <a:latin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endParaRPr lang="sr-Latn-CS" altLang="en-US" sz="2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152400" y="304800"/>
            <a:ext cx="8458200" cy="5516563"/>
          </a:xfrm>
        </p:spPr>
        <p:txBody>
          <a:bodyPr/>
          <a:lstStyle/>
          <a:p>
            <a:pPr marL="623888" indent="-514350">
              <a:buFont typeface="Wingdings 3" pitchFamily="18" charset="2"/>
              <a:buNone/>
            </a:pPr>
            <a:endParaRPr lang="sr-Latn-CS" altLang="en-US" sz="2400" b="1" smtClean="0">
              <a:latin typeface="Times New Roman" pitchFamily="18" charset="0"/>
            </a:endParaRPr>
          </a:p>
          <a:p>
            <a:pPr marL="623888" indent="-514350">
              <a:buFont typeface="Wingdings 3" pitchFamily="18" charset="2"/>
              <a:buNone/>
            </a:pPr>
            <a:r>
              <a:rPr lang="sr-Latn-CS" altLang="en-US" sz="2400" b="1" smtClean="0">
                <a:latin typeface="Times New Roman" pitchFamily="18" charset="0"/>
              </a:rPr>
              <a:t>Uticaj proizvodnje pepela na životni sredinu ima dva aspekta:</a:t>
            </a:r>
            <a:r>
              <a:rPr lang="sr-Latn-CS" altLang="en-US" sz="2000" b="1" smtClean="0">
                <a:latin typeface="Times New Roman" pitchFamily="18" charset="0"/>
              </a:rPr>
              <a:t> </a:t>
            </a:r>
          </a:p>
          <a:p>
            <a:pPr marL="623888" indent="-514350">
              <a:buFont typeface="Wingdings 3" pitchFamily="18" charset="2"/>
              <a:buNone/>
            </a:pPr>
            <a:endParaRPr lang="sr-Latn-CS" altLang="en-US" sz="2000" b="1" smtClean="0">
              <a:latin typeface="Times New Roman" pitchFamily="18" charset="0"/>
            </a:endParaRPr>
          </a:p>
          <a:p>
            <a:pPr marL="623888" indent="-514350">
              <a:buFont typeface="Wingdings 3" pitchFamily="18" charset="2"/>
              <a:buNone/>
            </a:pPr>
            <a:r>
              <a:rPr lang="sr-Latn-CS" altLang="en-US" sz="2000" b="1" smtClean="0">
                <a:latin typeface="Times New Roman" pitchFamily="18" charset="0"/>
              </a:rPr>
              <a:t>a) emisiju gasova i zagađenje vazduha</a:t>
            </a:r>
          </a:p>
          <a:p>
            <a:pPr marL="623888" indent="-514350">
              <a:buFont typeface="Wingdings 3" pitchFamily="18" charset="2"/>
              <a:buNone/>
            </a:pPr>
            <a:r>
              <a:rPr lang="sr-Latn-CS" altLang="en-US" sz="2000" b="1" smtClean="0">
                <a:latin typeface="Times New Roman" pitchFamily="18" charset="0"/>
              </a:rPr>
              <a:t>b) taloženje ogromnih količina pepela, uključujući ogroman problem </a:t>
            </a:r>
          </a:p>
          <a:p>
            <a:pPr marL="623888" indent="-514350">
              <a:buFont typeface="Wingdings 3" pitchFamily="18" charset="2"/>
              <a:buNone/>
            </a:pPr>
            <a:r>
              <a:rPr lang="sr-Latn-CS" altLang="en-US" sz="2000" b="1" smtClean="0">
                <a:latin typeface="Times New Roman" pitchFamily="18" charset="0"/>
              </a:rPr>
              <a:t>deponija pepela, ispiranje mikroelemenata uključujući i toksične metale, i </a:t>
            </a:r>
          </a:p>
          <a:p>
            <a:pPr marL="623888" indent="-514350">
              <a:buFont typeface="Wingdings 3" pitchFamily="18" charset="2"/>
              <a:buNone/>
            </a:pPr>
            <a:r>
              <a:rPr lang="sr-Latn-CS" altLang="en-US" sz="2000" b="1" smtClean="0">
                <a:latin typeface="Times New Roman" pitchFamily="18" charset="0"/>
              </a:rPr>
              <a:t>na taj način zagađenje zemljišta, kao </a:t>
            </a:r>
            <a:r>
              <a:rPr lang="en-US" altLang="en-US" sz="2000" b="1" smtClean="0">
                <a:latin typeface="Times New Roman" pitchFamily="18" charset="0"/>
              </a:rPr>
              <a:t>atmosferskih,</a:t>
            </a:r>
            <a:r>
              <a:rPr lang="sr-Latn-CS" altLang="en-US" sz="2000" b="1" smtClean="0">
                <a:latin typeface="Times New Roman" pitchFamily="18" charset="0"/>
              </a:rPr>
              <a:t> površinskih i </a:t>
            </a:r>
            <a:endParaRPr lang="en-US" altLang="en-US" sz="2000" b="1" smtClean="0">
              <a:latin typeface="Times New Roman" pitchFamily="18" charset="0"/>
            </a:endParaRPr>
          </a:p>
          <a:p>
            <a:pPr marL="623888" indent="-514350">
              <a:buFont typeface="Wingdings 3" pitchFamily="18" charset="2"/>
              <a:buNone/>
            </a:pPr>
            <a:r>
              <a:rPr lang="sr-Latn-CS" altLang="en-US" sz="2000" b="1" smtClean="0">
                <a:latin typeface="Times New Roman" pitchFamily="18" charset="0"/>
              </a:rPr>
              <a:t>podzemnih voda.</a:t>
            </a:r>
          </a:p>
          <a:p>
            <a:pPr marL="623888" indent="-514350">
              <a:buFont typeface="Wingdings 3" pitchFamily="18" charset="2"/>
              <a:buNone/>
            </a:pPr>
            <a:endParaRPr lang="sr-Latn-CS" altLang="en-US" sz="2000" b="1" smtClean="0">
              <a:latin typeface="Times New Roman" pitchFamily="18" charset="0"/>
            </a:endParaRPr>
          </a:p>
          <a:p>
            <a:pPr marL="623888" indent="-514350">
              <a:buFont typeface="Wingdings 3" pitchFamily="18" charset="2"/>
              <a:buNone/>
            </a:pPr>
            <a:endParaRPr lang="sr-Latn-CS" altLang="en-US" sz="2000" b="1" smtClean="0">
              <a:latin typeface="Times New Roman" pitchFamily="18" charset="0"/>
            </a:endParaRPr>
          </a:p>
          <a:p>
            <a:pPr marL="623888" indent="-514350" algn="just">
              <a:buFont typeface="Wingdings 3" pitchFamily="18" charset="2"/>
              <a:buNone/>
            </a:pPr>
            <a:r>
              <a:rPr lang="sr-Latn-CS" altLang="en-US" sz="2000" b="1" smtClean="0">
                <a:latin typeface="Times New Roman" pitchFamily="18" charset="0"/>
              </a:rPr>
              <a:t>Informacije o nalaženju zagađivačkih elemenata u uglju su</a:t>
            </a:r>
          </a:p>
          <a:p>
            <a:pPr marL="623888" indent="-514350" algn="just">
              <a:buFont typeface="Wingdings 3" pitchFamily="18" charset="2"/>
              <a:buNone/>
            </a:pPr>
            <a:r>
              <a:rPr lang="sr-Latn-CS" altLang="en-US" sz="2000" b="1" smtClean="0">
                <a:latin typeface="Times New Roman" pitchFamily="18" charset="0"/>
              </a:rPr>
              <a:t>korisna radi predviđanja kako će se elementi ponašati prilikom ispiranja,</a:t>
            </a:r>
          </a:p>
          <a:p>
            <a:pPr marL="623888" indent="-514350" algn="just">
              <a:buFont typeface="Wingdings 3" pitchFamily="18" charset="2"/>
              <a:buNone/>
            </a:pPr>
            <a:r>
              <a:rPr lang="sr-Latn-CS" altLang="en-US" sz="2000" b="1" smtClean="0">
                <a:latin typeface="Times New Roman" pitchFamily="18" charset="0"/>
              </a:rPr>
              <a:t>sagorevanja, konverzije, kao i prilikom  ispiranja produkata uglja u</a:t>
            </a:r>
          </a:p>
          <a:p>
            <a:pPr marL="623888" indent="-514350" algn="just">
              <a:buFont typeface="Wingdings 3" pitchFamily="18" charset="2"/>
              <a:buNone/>
            </a:pPr>
            <a:r>
              <a:rPr lang="sr-Latn-CS" altLang="en-US" sz="2000" b="1" smtClean="0">
                <a:latin typeface="Times New Roman" pitchFamily="18" charset="0"/>
              </a:rPr>
              <a:t>uslovima životne sredine.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5557</TotalTime>
  <Words>5540</Words>
  <Application>Microsoft Office PowerPoint</Application>
  <PresentationFormat>On-screen Show (4:3)</PresentationFormat>
  <Paragraphs>1839</Paragraphs>
  <Slides>67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0" baseType="lpstr">
      <vt:lpstr>Concourse</vt:lpstr>
      <vt:lpstr>Graph</vt:lpstr>
      <vt:lpstr>Origin Graph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PREDMET I CILJ ISTRAŽIVANJA</vt:lpstr>
      <vt:lpstr>Slide 20</vt:lpstr>
      <vt:lpstr>Slide 21</vt:lpstr>
      <vt:lpstr>Slide 22</vt:lpstr>
      <vt:lpstr>Pregled sprovedenih istraživanja ANALIZA UGLJA Jednostepena ekstrakcija katjona iz uglja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Modifikovana mikrotalasna sekvencijalna ekstrakcija uglja </vt:lpstr>
      <vt:lpstr>Slide 40</vt:lpstr>
      <vt:lpstr>Slide 41</vt:lpstr>
      <vt:lpstr>Slide 42</vt:lpstr>
      <vt:lpstr>Slide 43</vt:lpstr>
      <vt:lpstr>Rezultati standardne ASTM metode upoređeni sa rezultatima mikrotalasne sekvencijalne ekstrakcije i izraženi kao recovery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Ljubisa Ignjatovic</dc:creator>
  <cp:lastModifiedBy>ffh</cp:lastModifiedBy>
  <cp:revision>853</cp:revision>
  <dcterms:created xsi:type="dcterms:W3CDTF">2013-12-01T12:56:47Z</dcterms:created>
  <dcterms:modified xsi:type="dcterms:W3CDTF">2016-12-22T10:29:57Z</dcterms:modified>
</cp:coreProperties>
</file>