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67" r:id="rId13"/>
    <p:sldId id="268" r:id="rId14"/>
    <p:sldId id="270" r:id="rId15"/>
    <p:sldId id="271" r:id="rId16"/>
    <p:sldId id="285" r:id="rId17"/>
    <p:sldId id="286" r:id="rId18"/>
    <p:sldId id="287" r:id="rId19"/>
    <p:sldId id="288" r:id="rId20"/>
    <p:sldId id="289" r:id="rId21"/>
    <p:sldId id="290" r:id="rId22"/>
    <p:sldId id="291" r:id="rId2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66"/>
    <a:srgbClr val="6600CC"/>
    <a:srgbClr val="FFFFCC"/>
    <a:srgbClr val="99CCFF"/>
    <a:srgbClr val="9933FF"/>
    <a:srgbClr val="FF33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02" autoAdjust="0"/>
    <p:restoredTop sz="94955" autoAdjust="0"/>
  </p:normalViewPr>
  <p:slideViewPr>
    <p:cSldViewPr>
      <p:cViewPr>
        <p:scale>
          <a:sx n="75" d="100"/>
          <a:sy n="75" d="100"/>
        </p:scale>
        <p:origin x="-2382" y="-9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40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7" Type="http://schemas.openxmlformats.org/officeDocument/2006/relationships/image" Target="../media/image57.wmf"/><Relationship Id="rId2" Type="http://schemas.openxmlformats.org/officeDocument/2006/relationships/image" Target="../media/image48.wmf"/><Relationship Id="rId1" Type="http://schemas.openxmlformats.org/officeDocument/2006/relationships/image" Target="../media/image52.wmf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0.wmf"/><Relationship Id="rId4" Type="http://schemas.openxmlformats.org/officeDocument/2006/relationships/image" Target="../media/image57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67.wmf"/><Relationship Id="rId7" Type="http://schemas.openxmlformats.org/officeDocument/2006/relationships/image" Target="../media/image70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6" Type="http://schemas.openxmlformats.org/officeDocument/2006/relationships/image" Target="../media/image69.wmf"/><Relationship Id="rId5" Type="http://schemas.openxmlformats.org/officeDocument/2006/relationships/image" Target="../media/image60.wmf"/><Relationship Id="rId10" Type="http://schemas.openxmlformats.org/officeDocument/2006/relationships/image" Target="../media/image64.wmf"/><Relationship Id="rId4" Type="http://schemas.openxmlformats.org/officeDocument/2006/relationships/image" Target="../media/image68.wmf"/><Relationship Id="rId9" Type="http://schemas.openxmlformats.org/officeDocument/2006/relationships/image" Target="../media/image7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5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1.wmf"/><Relationship Id="rId5" Type="http://schemas.openxmlformats.org/officeDocument/2006/relationships/image" Target="../media/image11.wmf"/><Relationship Id="rId4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34.wmf"/><Relationship Id="rId7" Type="http://schemas.openxmlformats.org/officeDocument/2006/relationships/image" Target="../media/image41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34.wmf"/><Relationship Id="rId1" Type="http://schemas.openxmlformats.org/officeDocument/2006/relationships/image" Target="../media/image37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3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r-Latn-CS" noProof="0" smtClean="0"/>
              <a:t>Click to edit Master text styles</a:t>
            </a:r>
          </a:p>
          <a:p>
            <a:pPr lvl="1"/>
            <a:r>
              <a:rPr lang="sr-Latn-CS" noProof="0" smtClean="0"/>
              <a:t>Second level</a:t>
            </a:r>
          </a:p>
          <a:p>
            <a:pPr lvl="2"/>
            <a:r>
              <a:rPr lang="sr-Latn-CS" noProof="0" smtClean="0"/>
              <a:t>Third level</a:t>
            </a:r>
          </a:p>
          <a:p>
            <a:pPr lvl="3"/>
            <a:r>
              <a:rPr lang="sr-Latn-CS" noProof="0" smtClean="0"/>
              <a:t>Fourth level</a:t>
            </a:r>
          </a:p>
          <a:p>
            <a:pPr lvl="4"/>
            <a:r>
              <a:rPr lang="sr-Latn-CS" noProof="0" smtClean="0"/>
              <a:t>Fifth level</a:t>
            </a: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113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fld id="{9B1F24E0-3ED6-4FE7-89BD-5B4D3A75B3FA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7523380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86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 anchorCtr="1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BD2BD-F2E4-4C19-BCBD-70F0DE338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6B941-DDB0-457E-B1D3-8D5215207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4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81000"/>
            <a:ext cx="20193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59055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E61F8-2021-415E-A28E-2861F1EF5C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18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381000"/>
            <a:ext cx="80772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2AA1A-231E-439A-A99D-56DBDE6CF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83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001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957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2E7F5-737C-4F25-946A-C1F2C092D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69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37978-69FB-48B6-9AA5-39EEA2330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13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42F01-BDFE-40D6-8981-22E6932AA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9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87940-A203-4AAE-8D5F-72A322FAF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66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6123F-CDB6-47C7-9D0C-5FF040D72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6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BC697-8E68-4D88-AB09-6F288DA6A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9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4D051-031A-46CC-A132-BD150AE08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3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F8CB9-2F4B-49B1-A915-1473FE706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6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6E7DF-1241-4ACC-838A-C54A3010F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6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5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0150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5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50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5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50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AAABFA16-E60E-4B23-8B77-8AC303ABE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1044" name="Rectangle 8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45" name="Rectangle 9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1032" name="Group 10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1042" name="Rectangle 11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43" name="Rectangle 12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033" name="Group 13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040" name="Rectangle 14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41" name="Rectangle 15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034" name="Group 16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038" name="Rectangle 17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9" name="Rectangle 18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85395" name="Group 19"/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8" y="111"/>
            <a:chExt cx="5509" cy="102"/>
          </a:xfrm>
        </p:grpSpPr>
        <p:sp>
          <p:nvSpPr>
            <p:cNvPr id="1036" name="Rectangle 20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7" name="Rectangle 21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oleObject" Target="../embeddings/oleObject33.bin"/><Relationship Id="rId18" Type="http://schemas.openxmlformats.org/officeDocument/2006/relationships/oleObject" Target="../embeddings/oleObject36.bin"/><Relationship Id="rId3" Type="http://schemas.openxmlformats.org/officeDocument/2006/relationships/audio" Target="../media/media10.wav"/><Relationship Id="rId21" Type="http://schemas.openxmlformats.org/officeDocument/2006/relationships/image" Target="../media/image42.wmf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38.wmf"/><Relationship Id="rId17" Type="http://schemas.openxmlformats.org/officeDocument/2006/relationships/oleObject" Target="../embeddings/oleObject35.bin"/><Relationship Id="rId2" Type="http://schemas.microsoft.com/office/2007/relationships/media" Target="../media/media10.wav"/><Relationship Id="rId16" Type="http://schemas.openxmlformats.org/officeDocument/2006/relationships/image" Target="../media/image40.wmf"/><Relationship Id="rId20" Type="http://schemas.openxmlformats.org/officeDocument/2006/relationships/oleObject" Target="../embeddings/oleObject37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5" Type="http://schemas.openxmlformats.org/officeDocument/2006/relationships/oleObject" Target="../embeddings/oleObject34.bin"/><Relationship Id="rId10" Type="http://schemas.openxmlformats.org/officeDocument/2006/relationships/image" Target="../media/image34.wmf"/><Relationship Id="rId19" Type="http://schemas.openxmlformats.org/officeDocument/2006/relationships/image" Target="../media/image41.wmf"/><Relationship Id="rId4" Type="http://schemas.openxmlformats.org/officeDocument/2006/relationships/slideLayout" Target="../slideLayouts/slideLayout13.xml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39.wmf"/><Relationship Id="rId2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oleObject" Target="../embeddings/oleObject42.bin"/><Relationship Id="rId3" Type="http://schemas.openxmlformats.org/officeDocument/2006/relationships/audio" Target="../media/media12.wav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44.wmf"/><Relationship Id="rId17" Type="http://schemas.openxmlformats.org/officeDocument/2006/relationships/image" Target="../media/image2.png"/><Relationship Id="rId2" Type="http://schemas.microsoft.com/office/2007/relationships/media" Target="../media/media12.wav"/><Relationship Id="rId16" Type="http://schemas.openxmlformats.org/officeDocument/2006/relationships/image" Target="../media/image46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38.bin"/><Relationship Id="rId15" Type="http://schemas.openxmlformats.org/officeDocument/2006/relationships/oleObject" Target="../embeddings/oleObject43.bin"/><Relationship Id="rId10" Type="http://schemas.openxmlformats.org/officeDocument/2006/relationships/image" Target="../media/image43.wmf"/><Relationship Id="rId4" Type="http://schemas.openxmlformats.org/officeDocument/2006/relationships/slideLayout" Target="../slideLayouts/slideLayout13.xml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4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oleObject" Target="../embeddings/oleObject48.bin"/><Relationship Id="rId3" Type="http://schemas.openxmlformats.org/officeDocument/2006/relationships/audio" Target="../media/media13.wav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50.wmf"/><Relationship Id="rId2" Type="http://schemas.microsoft.com/office/2007/relationships/media" Target="../media/media13.wav"/><Relationship Id="rId16" Type="http://schemas.openxmlformats.org/officeDocument/2006/relationships/image" Target="../media/image2.png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5" Type="http://schemas.openxmlformats.org/officeDocument/2006/relationships/oleObject" Target="../embeddings/oleObject49.bin"/><Relationship Id="rId10" Type="http://schemas.openxmlformats.org/officeDocument/2006/relationships/image" Target="../media/image49.w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51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oleObject" Target="../embeddings/oleObject55.bin"/><Relationship Id="rId18" Type="http://schemas.openxmlformats.org/officeDocument/2006/relationships/image" Target="../media/image56.wmf"/><Relationship Id="rId3" Type="http://schemas.openxmlformats.org/officeDocument/2006/relationships/audio" Target="../media/media14.wav"/><Relationship Id="rId21" Type="http://schemas.openxmlformats.org/officeDocument/2006/relationships/image" Target="../media/image57.wmf"/><Relationship Id="rId7" Type="http://schemas.openxmlformats.org/officeDocument/2006/relationships/oleObject" Target="../embeddings/oleObject51.bin"/><Relationship Id="rId12" Type="http://schemas.openxmlformats.org/officeDocument/2006/relationships/oleObject" Target="../embeddings/oleObject54.bin"/><Relationship Id="rId17" Type="http://schemas.openxmlformats.org/officeDocument/2006/relationships/oleObject" Target="../embeddings/oleObject57.bin"/><Relationship Id="rId2" Type="http://schemas.microsoft.com/office/2007/relationships/media" Target="../media/media14.wav"/><Relationship Id="rId16" Type="http://schemas.openxmlformats.org/officeDocument/2006/relationships/image" Target="../media/image55.wmf"/><Relationship Id="rId20" Type="http://schemas.openxmlformats.org/officeDocument/2006/relationships/oleObject" Target="../embeddings/oleObject58.bin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2.wmf"/><Relationship Id="rId11" Type="http://schemas.openxmlformats.org/officeDocument/2006/relationships/image" Target="../media/image53.wmf"/><Relationship Id="rId5" Type="http://schemas.openxmlformats.org/officeDocument/2006/relationships/oleObject" Target="../embeddings/oleObject50.bin"/><Relationship Id="rId15" Type="http://schemas.openxmlformats.org/officeDocument/2006/relationships/oleObject" Target="../embeddings/oleObject56.bin"/><Relationship Id="rId10" Type="http://schemas.openxmlformats.org/officeDocument/2006/relationships/oleObject" Target="../embeddings/oleObject53.bin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54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13" Type="http://schemas.openxmlformats.org/officeDocument/2006/relationships/image" Target="../media/image2.png"/><Relationship Id="rId3" Type="http://schemas.openxmlformats.org/officeDocument/2006/relationships/audio" Target="../media/media15.wav"/><Relationship Id="rId7" Type="http://schemas.openxmlformats.org/officeDocument/2006/relationships/oleObject" Target="../embeddings/oleObject60.bin"/><Relationship Id="rId12" Type="http://schemas.openxmlformats.org/officeDocument/2006/relationships/image" Target="../media/image57.wmf"/><Relationship Id="rId2" Type="http://schemas.microsoft.com/office/2007/relationships/media" Target="../media/media15.wav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62.bin"/><Relationship Id="rId5" Type="http://schemas.openxmlformats.org/officeDocument/2006/relationships/oleObject" Target="../embeddings/oleObject59.bin"/><Relationship Id="rId10" Type="http://schemas.openxmlformats.org/officeDocument/2006/relationships/image" Target="../media/image59.w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6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3" Type="http://schemas.openxmlformats.org/officeDocument/2006/relationships/audio" Target="../media/media16.wav"/><Relationship Id="rId7" Type="http://schemas.openxmlformats.org/officeDocument/2006/relationships/image" Target="../media/image60.wmf"/><Relationship Id="rId2" Type="http://schemas.microsoft.com/office/2007/relationships/media" Target="../media/media16.wav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63.bin"/><Relationship Id="rId5" Type="http://schemas.openxmlformats.org/officeDocument/2006/relationships/image" Target="../media/image62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1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audio" Target="../media/media17.wav"/><Relationship Id="rId7" Type="http://schemas.openxmlformats.org/officeDocument/2006/relationships/oleObject" Target="../embeddings/oleObject66.bin"/><Relationship Id="rId2" Type="http://schemas.microsoft.com/office/2007/relationships/media" Target="../media/media17.wav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65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13" Type="http://schemas.openxmlformats.org/officeDocument/2006/relationships/oleObject" Target="../embeddings/oleObject71.bin"/><Relationship Id="rId18" Type="http://schemas.openxmlformats.org/officeDocument/2006/relationships/image" Target="../media/image70.wmf"/><Relationship Id="rId3" Type="http://schemas.openxmlformats.org/officeDocument/2006/relationships/audio" Target="../media/media18.wav"/><Relationship Id="rId21" Type="http://schemas.openxmlformats.org/officeDocument/2006/relationships/oleObject" Target="../embeddings/oleObject75.bin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68.wmf"/><Relationship Id="rId17" Type="http://schemas.openxmlformats.org/officeDocument/2006/relationships/oleObject" Target="../embeddings/oleObject73.bin"/><Relationship Id="rId25" Type="http://schemas.openxmlformats.org/officeDocument/2006/relationships/image" Target="../media/image2.png"/><Relationship Id="rId2" Type="http://schemas.microsoft.com/office/2007/relationships/media" Target="../media/media18.wav"/><Relationship Id="rId16" Type="http://schemas.openxmlformats.org/officeDocument/2006/relationships/image" Target="../media/image69.wmf"/><Relationship Id="rId20" Type="http://schemas.openxmlformats.org/officeDocument/2006/relationships/image" Target="../media/image61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5.wmf"/><Relationship Id="rId11" Type="http://schemas.openxmlformats.org/officeDocument/2006/relationships/oleObject" Target="../embeddings/oleObject70.bin"/><Relationship Id="rId24" Type="http://schemas.openxmlformats.org/officeDocument/2006/relationships/image" Target="../media/image64.wmf"/><Relationship Id="rId5" Type="http://schemas.openxmlformats.org/officeDocument/2006/relationships/oleObject" Target="../embeddings/oleObject67.bin"/><Relationship Id="rId15" Type="http://schemas.openxmlformats.org/officeDocument/2006/relationships/oleObject" Target="../embeddings/oleObject72.bin"/><Relationship Id="rId23" Type="http://schemas.openxmlformats.org/officeDocument/2006/relationships/oleObject" Target="../embeddings/oleObject76.bin"/><Relationship Id="rId10" Type="http://schemas.openxmlformats.org/officeDocument/2006/relationships/image" Target="../media/image67.wmf"/><Relationship Id="rId19" Type="http://schemas.openxmlformats.org/officeDocument/2006/relationships/oleObject" Target="../embeddings/oleObject74.bin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69.bin"/><Relationship Id="rId14" Type="http://schemas.openxmlformats.org/officeDocument/2006/relationships/image" Target="../media/image60.wmf"/><Relationship Id="rId22" Type="http://schemas.openxmlformats.org/officeDocument/2006/relationships/image" Target="../media/image71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13" Type="http://schemas.openxmlformats.org/officeDocument/2006/relationships/oleObject" Target="../embeddings/oleObject81.bin"/><Relationship Id="rId3" Type="http://schemas.openxmlformats.org/officeDocument/2006/relationships/audio" Target="../media/media19.wav"/><Relationship Id="rId7" Type="http://schemas.openxmlformats.org/officeDocument/2006/relationships/oleObject" Target="../embeddings/oleObject78.bin"/><Relationship Id="rId12" Type="http://schemas.openxmlformats.org/officeDocument/2006/relationships/image" Target="../media/image75.wmf"/><Relationship Id="rId2" Type="http://schemas.microsoft.com/office/2007/relationships/media" Target="../media/media19.wav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2.wmf"/><Relationship Id="rId11" Type="http://schemas.openxmlformats.org/officeDocument/2006/relationships/oleObject" Target="../embeddings/oleObject80.bin"/><Relationship Id="rId5" Type="http://schemas.openxmlformats.org/officeDocument/2006/relationships/oleObject" Target="../embeddings/oleObject77.bin"/><Relationship Id="rId15" Type="http://schemas.openxmlformats.org/officeDocument/2006/relationships/image" Target="../media/image2.png"/><Relationship Id="rId10" Type="http://schemas.openxmlformats.org/officeDocument/2006/relationships/image" Target="../media/image74.wmf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79.bin"/><Relationship Id="rId14" Type="http://schemas.openxmlformats.org/officeDocument/2006/relationships/image" Target="../media/image76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wav"/><Relationship Id="rId7" Type="http://schemas.openxmlformats.org/officeDocument/2006/relationships/image" Target="../media/image4.jpeg"/><Relationship Id="rId2" Type="http://schemas.microsoft.com/office/2007/relationships/media" Target="../media/media2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3" Type="http://schemas.openxmlformats.org/officeDocument/2006/relationships/audio" Target="../media/media20.wav"/><Relationship Id="rId7" Type="http://schemas.openxmlformats.org/officeDocument/2006/relationships/image" Target="../media/image75.wmf"/><Relationship Id="rId12" Type="http://schemas.openxmlformats.org/officeDocument/2006/relationships/image" Target="../media/image2.png"/><Relationship Id="rId2" Type="http://schemas.microsoft.com/office/2007/relationships/media" Target="../media/media20.wav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82.bin"/><Relationship Id="rId11" Type="http://schemas.openxmlformats.org/officeDocument/2006/relationships/image" Target="../media/image78.wmf"/><Relationship Id="rId5" Type="http://schemas.openxmlformats.org/officeDocument/2006/relationships/image" Target="../media/image79.jpeg"/><Relationship Id="rId10" Type="http://schemas.openxmlformats.org/officeDocument/2006/relationships/oleObject" Target="../embeddings/oleObject84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77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audio" Target="../media/media21.wav"/><Relationship Id="rId7" Type="http://schemas.openxmlformats.org/officeDocument/2006/relationships/oleObject" Target="../embeddings/oleObject86.bin"/><Relationship Id="rId12" Type="http://schemas.openxmlformats.org/officeDocument/2006/relationships/image" Target="../media/image2.png"/><Relationship Id="rId2" Type="http://schemas.microsoft.com/office/2007/relationships/media" Target="../media/media21.wav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0.wmf"/><Relationship Id="rId11" Type="http://schemas.openxmlformats.org/officeDocument/2006/relationships/image" Target="../media/image82.wmf"/><Relationship Id="rId5" Type="http://schemas.openxmlformats.org/officeDocument/2006/relationships/oleObject" Target="../embeddings/oleObject85.bin"/><Relationship Id="rId10" Type="http://schemas.openxmlformats.org/officeDocument/2006/relationships/oleObject" Target="../embeddings/oleObject87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3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audio" Target="../media/media24.wav"/><Relationship Id="rId5" Type="http://schemas.microsoft.com/office/2007/relationships/media" Target="../media/media24.wav"/><Relationship Id="rId4" Type="http://schemas.openxmlformats.org/officeDocument/2006/relationships/audio" Target="../media/media23.wav"/><Relationship Id="rId9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3.wav"/><Relationship Id="rId7" Type="http://schemas.openxmlformats.org/officeDocument/2006/relationships/image" Target="../media/image6.wmf"/><Relationship Id="rId2" Type="http://schemas.microsoft.com/office/2007/relationships/media" Target="../media/media3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jpe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image" Target="../media/image9.png"/><Relationship Id="rId3" Type="http://schemas.openxmlformats.org/officeDocument/2006/relationships/audio" Target="../media/media4.wav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3.wmf"/><Relationship Id="rId2" Type="http://schemas.microsoft.com/office/2007/relationships/media" Target="../media/media4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12.bin"/><Relationship Id="rId3" Type="http://schemas.openxmlformats.org/officeDocument/2006/relationships/audio" Target="../media/media5.wav"/><Relationship Id="rId7" Type="http://schemas.openxmlformats.org/officeDocument/2006/relationships/oleObject" Target="../embeddings/oleObject9.bin"/><Relationship Id="rId12" Type="http://schemas.openxmlformats.org/officeDocument/2006/relationships/image" Target="../media/image17.wmf"/><Relationship Id="rId2" Type="http://schemas.microsoft.com/office/2007/relationships/media" Target="../media/media5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image" Target="../media/image9.png"/><Relationship Id="rId10" Type="http://schemas.openxmlformats.org/officeDocument/2006/relationships/image" Target="../media/image16.wmf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18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25.wmf"/><Relationship Id="rId3" Type="http://schemas.openxmlformats.org/officeDocument/2006/relationships/audio" Target="../media/media6.wav"/><Relationship Id="rId21" Type="http://schemas.openxmlformats.org/officeDocument/2006/relationships/image" Target="../media/image9.png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2.wmf"/><Relationship Id="rId17" Type="http://schemas.openxmlformats.org/officeDocument/2006/relationships/oleObject" Target="../embeddings/oleObject19.bin"/><Relationship Id="rId2" Type="http://schemas.microsoft.com/office/2007/relationships/media" Target="../media/media6.wav"/><Relationship Id="rId16" Type="http://schemas.openxmlformats.org/officeDocument/2006/relationships/image" Target="../media/image24.wmf"/><Relationship Id="rId20" Type="http://schemas.openxmlformats.org/officeDocument/2006/relationships/image" Target="../media/image26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21.wmf"/><Relationship Id="rId19" Type="http://schemas.openxmlformats.org/officeDocument/2006/relationships/oleObject" Target="../embeddings/oleObject20.bin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2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oleObject" Target="../embeddings/oleObject25.bin"/><Relationship Id="rId18" Type="http://schemas.openxmlformats.org/officeDocument/2006/relationships/image" Target="../media/image9.png"/><Relationship Id="rId3" Type="http://schemas.openxmlformats.org/officeDocument/2006/relationships/audio" Target="../media/media7.wav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30.wmf"/><Relationship Id="rId17" Type="http://schemas.openxmlformats.org/officeDocument/2006/relationships/image" Target="../media/image32.jpeg"/><Relationship Id="rId2" Type="http://schemas.microsoft.com/office/2007/relationships/media" Target="../media/media7.wav"/><Relationship Id="rId16" Type="http://schemas.openxmlformats.org/officeDocument/2006/relationships/image" Target="../media/image31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29.wmf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audio" Target="../media/media8.wav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9.png"/><Relationship Id="rId2" Type="http://schemas.microsoft.com/office/2007/relationships/media" Target="../media/media8.wav"/><Relationship Id="rId1" Type="http://schemas.openxmlformats.org/officeDocument/2006/relationships/vmlDrawing" Target="../drawings/vmlDrawing7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5.png"/><Relationship Id="rId5" Type="http://schemas.openxmlformats.org/officeDocument/2006/relationships/audio" Target="../media/media9.wav"/><Relationship Id="rId10" Type="http://schemas.openxmlformats.org/officeDocument/2006/relationships/image" Target="../media/image34.wmf"/><Relationship Id="rId4" Type="http://schemas.microsoft.com/office/2007/relationships/media" Target="../media/media9.wav"/><Relationship Id="rId9" Type="http://schemas.openxmlformats.org/officeDocument/2006/relationships/oleObject" Target="../embeddings/oleObject2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solidFill>
                  <a:srgbClr val="000000"/>
                </a:solidFill>
              </a:rPr>
              <a:t/>
            </a:r>
            <a:br>
              <a:rPr lang="en-US" sz="3200" smtClean="0">
                <a:solidFill>
                  <a:srgbClr val="000000"/>
                </a:solidFill>
              </a:rPr>
            </a:br>
            <a:r>
              <a:rPr lang="sr-Latn-CS" sz="3200" smtClean="0">
                <a:solidFill>
                  <a:srgbClr val="000000"/>
                </a:solidFill>
              </a:rPr>
              <a:t/>
            </a:r>
            <a:br>
              <a:rPr lang="sr-Latn-CS" sz="3200" smtClean="0">
                <a:solidFill>
                  <a:srgbClr val="000000"/>
                </a:solidFill>
              </a:rPr>
            </a:br>
            <a:r>
              <a:rPr lang="en-US" sz="1600" b="1" smtClean="0">
                <a:solidFill>
                  <a:srgbClr val="000000"/>
                </a:solidFill>
              </a:rPr>
              <a:t/>
            </a:r>
            <a:br>
              <a:rPr lang="en-US" sz="1600" b="1" smtClean="0">
                <a:solidFill>
                  <a:srgbClr val="000000"/>
                </a:solidFill>
              </a:rPr>
            </a:br>
            <a:r>
              <a:rPr lang="sr-Latn-CS" sz="1600" b="1" smtClean="0">
                <a:solidFill>
                  <a:srgbClr val="000000"/>
                </a:solidFill>
              </a:rPr>
              <a:t>  </a:t>
            </a:r>
            <a:r>
              <a:rPr lang="en-US" sz="1600" b="1" smtClean="0">
                <a:solidFill>
                  <a:srgbClr val="000000"/>
                </a:solidFill>
              </a:rPr>
              <a:t>   </a:t>
            </a:r>
            <a:br>
              <a:rPr lang="en-US" sz="1600" b="1" smtClean="0">
                <a:solidFill>
                  <a:srgbClr val="000000"/>
                </a:solidFill>
              </a:rPr>
            </a:br>
            <a:r>
              <a:rPr lang="en-US" sz="1600" b="1" smtClean="0">
                <a:solidFill>
                  <a:srgbClr val="000000"/>
                </a:solidFill>
              </a:rPr>
              <a:t>  </a:t>
            </a:r>
            <a:r>
              <a:rPr lang="sr-Latn-CS" sz="1600" b="1" smtClean="0">
                <a:solidFill>
                  <a:srgbClr val="000000"/>
                </a:solidFill>
              </a:rPr>
              <a:t> </a:t>
            </a:r>
            <a:r>
              <a:rPr lang="en-US" sz="1600" b="1" smtClean="0">
                <a:solidFill>
                  <a:srgbClr val="000000"/>
                </a:solidFill>
              </a:rPr>
              <a:t/>
            </a:r>
            <a:br>
              <a:rPr lang="en-US" sz="1600" b="1" smtClean="0">
                <a:solidFill>
                  <a:srgbClr val="000000"/>
                </a:solidFill>
              </a:rPr>
            </a:br>
            <a:r>
              <a:rPr lang="en-US" sz="1600" b="1" smtClean="0">
                <a:solidFill>
                  <a:srgbClr val="000000"/>
                </a:solidFill>
              </a:rPr>
              <a:t/>
            </a:r>
            <a:br>
              <a:rPr lang="en-US" sz="1600" b="1" smtClean="0">
                <a:solidFill>
                  <a:srgbClr val="000000"/>
                </a:solidFill>
              </a:rPr>
            </a:br>
            <a:r>
              <a:rPr lang="en-US" sz="1600" b="1" smtClean="0">
                <a:solidFill>
                  <a:srgbClr val="000000"/>
                </a:solidFill>
              </a:rPr>
              <a:t/>
            </a:r>
            <a:br>
              <a:rPr lang="en-US" sz="1600" b="1" smtClean="0">
                <a:solidFill>
                  <a:srgbClr val="000000"/>
                </a:solidFill>
              </a:rPr>
            </a:br>
            <a:r>
              <a:rPr lang="en-US" sz="1600" b="1" smtClean="0">
                <a:solidFill>
                  <a:srgbClr val="000000"/>
                </a:solidFill>
              </a:rPr>
              <a:t/>
            </a:r>
            <a:br>
              <a:rPr lang="en-US" sz="1600" b="1" smtClean="0">
                <a:solidFill>
                  <a:srgbClr val="000000"/>
                </a:solidFill>
              </a:rPr>
            </a:br>
            <a:endParaRPr lang="en-US" sz="1300" b="1" smtClean="0">
              <a:solidFill>
                <a:srgbClr val="000000"/>
              </a:solidFill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524000" y="2362200"/>
            <a:ext cx="6026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 err="1">
                <a:solidFill>
                  <a:srgbClr val="333399"/>
                </a:solidFill>
                <a:latin typeface="Arial" charset="0"/>
              </a:rPr>
              <a:t>Fizi</a:t>
            </a:r>
            <a:r>
              <a:rPr lang="sr-Latn-CS" sz="3200" b="1" dirty="0">
                <a:solidFill>
                  <a:srgbClr val="333399"/>
                </a:solidFill>
                <a:latin typeface="Arial" charset="0"/>
              </a:rPr>
              <a:t>čka hemija makromolekula</a:t>
            </a:r>
            <a:endParaRPr lang="en-US" sz="3200" b="1" dirty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3076" name="Picture 6" descr="A ball-and-stick model of syndiotactic polypropylen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3352800" y="3581400"/>
            <a:ext cx="2319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 charset="0"/>
              </a:rPr>
              <a:t>1</a:t>
            </a:r>
            <a:r>
              <a:rPr lang="sr-Latn-RS" b="1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b="1">
                <a:solidFill>
                  <a:srgbClr val="000000"/>
                </a:solidFill>
                <a:latin typeface="Arial" charset="0"/>
              </a:rPr>
              <a:t>. P</a:t>
            </a:r>
            <a:r>
              <a:rPr lang="sr-Latn-CS" b="1">
                <a:solidFill>
                  <a:srgbClr val="000000"/>
                </a:solidFill>
                <a:latin typeface="Arial" charset="0"/>
              </a:rPr>
              <a:t>redavanje</a:t>
            </a:r>
            <a:endParaRPr 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2133600" y="4953000"/>
            <a:ext cx="4219104" cy="66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indent="457200" eaLnBrk="0" hangingPunct="0">
              <a:lnSpc>
                <a:spcPct val="120000"/>
              </a:lnSpc>
            </a:pPr>
            <a:r>
              <a:rPr lang="sr-Latn-RS" sz="1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Prof. 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dr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Gordana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sr-Latn-CS" sz="1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Ćirić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-</a:t>
            </a:r>
            <a:r>
              <a:rPr lang="sr-Latn-CS" sz="1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Marjanović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  <a:p>
            <a:pPr indent="457200" eaLnBrk="0" hangingPunct="0">
              <a:lnSpc>
                <a:spcPct val="120000"/>
              </a:lnSpc>
            </a:pPr>
            <a:r>
              <a:rPr lang="sr-Latn-CS" sz="1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               </a:t>
            </a:r>
            <a:r>
              <a:rPr lang="sr-Latn-CS" sz="1800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j</a:t>
            </a:r>
            <a:r>
              <a:rPr lang="sr-Latn-RS" sz="1800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anuar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20</a:t>
            </a:r>
            <a:r>
              <a:rPr lang="sr-Latn-RS" sz="1800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21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.</a:t>
            </a:r>
            <a:endParaRPr lang="en-US" sz="1800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2800" y="1295400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 smtClean="0">
                <a:solidFill>
                  <a:schemeClr val="tx1">
                    <a:lumMod val="10000"/>
                  </a:schemeClr>
                </a:solidFill>
              </a:rPr>
              <a:t>Šk. 2020/2021</a:t>
            </a:r>
            <a:endParaRPr lang="en-GB" sz="2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669925" y="671513"/>
            <a:ext cx="8016875" cy="156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pl-PL" sz="1600" b="1" dirty="0">
                <a:solidFill>
                  <a:srgbClr val="000000"/>
                </a:solidFill>
              </a:rPr>
              <a:t>Konstante </a:t>
            </a:r>
            <a:r>
              <a:rPr lang="pl-PL" sz="1600" b="1" i="1" dirty="0">
                <a:solidFill>
                  <a:srgbClr val="000000"/>
                </a:solidFill>
              </a:rPr>
              <a:t>K</a:t>
            </a:r>
            <a:r>
              <a:rPr lang="pl-PL" sz="1600" b="1" dirty="0">
                <a:solidFill>
                  <a:srgbClr val="000000"/>
                </a:solidFill>
              </a:rPr>
              <a:t> i </a:t>
            </a:r>
            <a:r>
              <a:rPr lang="pl-PL" sz="1600" b="1" i="1" dirty="0">
                <a:solidFill>
                  <a:srgbClr val="000000"/>
                </a:solidFill>
              </a:rPr>
              <a:t>a</a:t>
            </a:r>
            <a:r>
              <a:rPr lang="pl-PL" sz="1600" dirty="0">
                <a:solidFill>
                  <a:srgbClr val="000000"/>
                </a:solidFill>
              </a:rPr>
              <a:t> moraju se određivati za svaki sistem </a:t>
            </a:r>
            <a:r>
              <a:rPr lang="pl-PL" sz="1600" b="1" dirty="0">
                <a:solidFill>
                  <a:schemeClr val="accent5">
                    <a:lumMod val="50000"/>
                  </a:schemeClr>
                </a:solidFill>
              </a:rPr>
              <a:t>polimer-rastvarač-temperatura </a:t>
            </a:r>
            <a:r>
              <a:rPr lang="pl-PL" sz="1600" b="1" dirty="0">
                <a:solidFill>
                  <a:srgbClr val="000000"/>
                </a:solidFill>
              </a:rPr>
              <a:t>kalibracijom pomoću molekulski uniformnih polimera iste strukture</a:t>
            </a:r>
            <a:r>
              <a:rPr lang="pl-PL" sz="1600" dirty="0">
                <a:solidFill>
                  <a:srgbClr val="000000"/>
                </a:solidFill>
              </a:rPr>
              <a:t>. Umesto korišćenja polimera sa indeksom polidisperznosti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pl-PL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                   </a:t>
            </a:r>
            <a:r>
              <a:rPr lang="pl-PL" sz="1600" dirty="0" smtClean="0">
                <a:solidFill>
                  <a:srgbClr val="000000"/>
                </a:solidFill>
              </a:rPr>
              <a:t>, </a:t>
            </a:r>
            <a:r>
              <a:rPr lang="pl-PL" sz="1600" dirty="0">
                <a:solidFill>
                  <a:srgbClr val="000000"/>
                </a:solidFill>
              </a:rPr>
              <a:t>kalibracija se može uraditi i sa polimerima koji imaju široke raspodele molarnih masa, ako su </a:t>
            </a:r>
            <a:r>
              <a:rPr lang="en-GB" sz="1600" dirty="0" err="1" smtClean="0">
                <a:solidFill>
                  <a:srgbClr val="000000"/>
                </a:solidFill>
              </a:rPr>
              <a:t>im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pl-PL" sz="1600" dirty="0" smtClean="0">
                <a:solidFill>
                  <a:srgbClr val="000000"/>
                </a:solidFill>
              </a:rPr>
              <a:t>poznate </a:t>
            </a:r>
            <a:r>
              <a:rPr lang="pl-PL" sz="1600" b="1" dirty="0">
                <a:solidFill>
                  <a:srgbClr val="000000"/>
                </a:solidFill>
              </a:rPr>
              <a:t>srednje viskozimetrijske molarne mase</a:t>
            </a:r>
            <a:r>
              <a:rPr lang="pl-PL" sz="1600" dirty="0">
                <a:solidFill>
                  <a:srgbClr val="000000"/>
                </a:solidFill>
              </a:rPr>
              <a:t>, </a:t>
            </a:r>
            <a:r>
              <a:rPr lang="en-US" sz="1600" dirty="0">
                <a:solidFill>
                  <a:srgbClr val="000000"/>
                </a:solidFill>
              </a:rPr>
              <a:t>        </a:t>
            </a:r>
            <a:r>
              <a:rPr lang="pl-PL" sz="1600" dirty="0">
                <a:solidFill>
                  <a:srgbClr val="000000"/>
                </a:solidFill>
              </a:rPr>
              <a:t>.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229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29443"/>
              </p:ext>
            </p:extLst>
          </p:nvPr>
        </p:nvGraphicFramePr>
        <p:xfrm>
          <a:off x="4114800" y="1233487"/>
          <a:ext cx="8382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99" name="Equation" r:id="rId5" imgW="660113" imgH="342751" progId="Equation.3">
                  <p:embed/>
                </p:oleObj>
              </mc:Choice>
              <mc:Fallback>
                <p:oleObj name="Equation" r:id="rId5" imgW="660113" imgH="342751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233487"/>
                        <a:ext cx="838200" cy="43656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2294" name="Object 7"/>
          <p:cNvGraphicFramePr>
            <a:graphicFrameLocks noChangeAspect="1"/>
          </p:cNvGraphicFramePr>
          <p:nvPr/>
        </p:nvGraphicFramePr>
        <p:xfrm>
          <a:off x="3581400" y="1905000"/>
          <a:ext cx="381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" name="Equation" r:id="rId7" imgW="228600" imgH="228600" progId="Equation.3">
                  <p:embed/>
                </p:oleObj>
              </mc:Choice>
              <mc:Fallback>
                <p:oleObj name="Equation" r:id="rId7" imgW="2286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905000"/>
                        <a:ext cx="3810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609600" y="2286000"/>
            <a:ext cx="80772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pl-PL" sz="1600" dirty="0">
                <a:solidFill>
                  <a:srgbClr val="000000"/>
                </a:solidFill>
              </a:rPr>
              <a:t>Re</a:t>
            </a:r>
            <a:r>
              <a:rPr lang="sr-Latn-CS" sz="1600" dirty="0">
                <a:solidFill>
                  <a:srgbClr val="000000"/>
                </a:solidFill>
              </a:rPr>
              <a:t>šavanjem jednačine </a:t>
            </a:r>
            <a:r>
              <a:rPr lang="sr-Latn-CS" sz="1600" dirty="0" smtClean="0">
                <a:solidFill>
                  <a:srgbClr val="000000"/>
                </a:solidFill>
              </a:rPr>
              <a:t>(</a:t>
            </a:r>
            <a:r>
              <a:rPr lang="sr-Latn-RS" sz="1600" dirty="0" smtClean="0">
                <a:solidFill>
                  <a:srgbClr val="000000"/>
                </a:solidFill>
              </a:rPr>
              <a:t>18</a:t>
            </a:r>
            <a:r>
              <a:rPr lang="sr-Latn-CS" sz="1600" dirty="0" smtClean="0">
                <a:solidFill>
                  <a:srgbClr val="000000"/>
                </a:solidFill>
              </a:rPr>
              <a:t>) </a:t>
            </a:r>
            <a:r>
              <a:rPr lang="sr-Latn-CS" sz="1600" dirty="0">
                <a:solidFill>
                  <a:srgbClr val="000000"/>
                </a:solidFill>
              </a:rPr>
              <a:t>po molarnoj masi, i uvođenjem 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120000"/>
              </a:lnSpc>
            </a:pPr>
            <a:endParaRPr 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en-US" sz="1600" dirty="0">
                <a:solidFill>
                  <a:srgbClr val="000000"/>
                </a:solidFill>
              </a:rPr>
              <a:t>                               </a:t>
            </a:r>
            <a:r>
              <a:rPr lang="sr-Latn-CS" sz="1600" dirty="0">
                <a:solidFill>
                  <a:srgbClr val="000000"/>
                </a:solidFill>
              </a:rPr>
              <a:t>  </a:t>
            </a:r>
            <a:r>
              <a:rPr lang="en-US" sz="1600" dirty="0">
                <a:solidFill>
                  <a:srgbClr val="000000"/>
                </a:solidFill>
              </a:rPr>
              <a:t>(</a:t>
            </a:r>
            <a:r>
              <a:rPr lang="sr-Latn-CS" sz="1600" dirty="0">
                <a:solidFill>
                  <a:srgbClr val="000000"/>
                </a:solidFill>
              </a:rPr>
              <a:t>unutrašnja viskoznost polimera [η] predstavlja srednju masenu vrednost unutrašnjih viskoznosti </a:t>
            </a:r>
            <a:r>
              <a:rPr lang="en-US" sz="1600" dirty="0">
                <a:solidFill>
                  <a:srgbClr val="000000"/>
                </a:solidFill>
              </a:rPr>
              <a:t> [</a:t>
            </a:r>
            <a:r>
              <a:rPr lang="en-US" sz="1800" dirty="0">
                <a:solidFill>
                  <a:srgbClr val="000000"/>
                </a:solidFill>
                <a:sym typeface="Symbol" pitchFamily="18" charset="2"/>
              </a:rPr>
              <a:t></a:t>
            </a:r>
            <a:r>
              <a:rPr lang="en-US" sz="1800" baseline="-25000" dirty="0">
                <a:solidFill>
                  <a:srgbClr val="000000"/>
                </a:solidFill>
                <a:sym typeface="Symbol" pitchFamily="18" charset="2"/>
              </a:rPr>
              <a:t>i</a:t>
            </a:r>
            <a:r>
              <a:rPr lang="en-US" sz="1600" dirty="0">
                <a:solidFill>
                  <a:srgbClr val="000000"/>
                </a:solidFill>
                <a:sym typeface="Symbol" pitchFamily="18" charset="2"/>
              </a:rPr>
              <a:t>]</a:t>
            </a:r>
            <a:r>
              <a:rPr lang="en-US" sz="1600" dirty="0">
                <a:solidFill>
                  <a:srgbClr val="000000"/>
                </a:solidFill>
              </a:rPr>
              <a:t>  </a:t>
            </a:r>
            <a:r>
              <a:rPr lang="en-US" sz="1600" dirty="0" err="1">
                <a:solidFill>
                  <a:srgbClr val="000000"/>
                </a:solidFill>
              </a:rPr>
              <a:t>pojedina</a:t>
            </a:r>
            <a:r>
              <a:rPr lang="sr-Latn-CS" sz="1600" dirty="0">
                <a:solidFill>
                  <a:srgbClr val="000000"/>
                </a:solidFill>
              </a:rPr>
              <a:t>č</a:t>
            </a:r>
            <a:r>
              <a:rPr lang="en-US" sz="1600" dirty="0" err="1">
                <a:solidFill>
                  <a:srgbClr val="000000"/>
                </a:solidFill>
              </a:rPr>
              <a:t>nih</a:t>
            </a:r>
            <a:r>
              <a:rPr lang="sr-Latn-CS" sz="1600" dirty="0">
                <a:solidFill>
                  <a:srgbClr val="000000"/>
                </a:solidFill>
              </a:rPr>
              <a:t> makromolekula, molarne mase </a:t>
            </a:r>
            <a:r>
              <a:rPr lang="sr-Latn-CS" sz="1600" i="1" dirty="0">
                <a:solidFill>
                  <a:srgbClr val="000000"/>
                </a:solidFill>
              </a:rPr>
              <a:t>M</a:t>
            </a:r>
            <a:r>
              <a:rPr lang="sr-Latn-CS" sz="1600" i="1" baseline="-25000" dirty="0">
                <a:solidFill>
                  <a:srgbClr val="000000"/>
                </a:solidFill>
              </a:rPr>
              <a:t>i</a:t>
            </a:r>
            <a:r>
              <a:rPr lang="sr-Latn-CS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  <a:r>
              <a:rPr lang="sr-Latn-CS" sz="1600" dirty="0">
                <a:solidFill>
                  <a:srgbClr val="000000"/>
                </a:solidFill>
              </a:rPr>
              <a:t>,</a:t>
            </a:r>
            <a:r>
              <a:rPr lang="en-US" dirty="0"/>
              <a:t> </a:t>
            </a:r>
            <a:r>
              <a:rPr lang="en-US" sz="1600" dirty="0">
                <a:solidFill>
                  <a:srgbClr val="000000"/>
                </a:solidFill>
              </a:rPr>
              <a:t>i</a:t>
            </a:r>
            <a:r>
              <a:rPr lang="en-US" dirty="0"/>
              <a:t> </a:t>
            </a:r>
            <a:endParaRPr 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20000"/>
              </a:lnSpc>
            </a:pPr>
            <a:endParaRPr lang="sr-Latn-C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20000"/>
              </a:lnSpc>
            </a:pPr>
            <a:endParaRPr lang="sr-Latn-C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sr-Latn-CS" sz="1600" dirty="0">
                <a:solidFill>
                  <a:srgbClr val="000000"/>
                </a:solidFill>
              </a:rPr>
              <a:t>dobija se </a:t>
            </a:r>
            <a:r>
              <a:rPr lang="sr-Latn-CS" sz="1600" b="1" dirty="0">
                <a:solidFill>
                  <a:srgbClr val="000000"/>
                </a:solidFill>
              </a:rPr>
              <a:t>srednja viskozimetrijska molarna </a:t>
            </a:r>
            <a:r>
              <a:rPr lang="sr-Latn-CS" sz="1600" b="1" dirty="0" smtClean="0">
                <a:solidFill>
                  <a:srgbClr val="000000"/>
                </a:solidFill>
              </a:rPr>
              <a:t>masa</a:t>
            </a:r>
            <a:r>
              <a:rPr lang="sr-Latn-CS" sz="1600" dirty="0" smtClean="0">
                <a:solidFill>
                  <a:srgbClr val="000000"/>
                </a:solidFill>
              </a:rPr>
              <a:t>:</a:t>
            </a:r>
            <a:endParaRPr lang="en-US" sz="1600" dirty="0">
              <a:solidFill>
                <a:srgbClr val="000000"/>
              </a:solidFill>
            </a:endParaRPr>
          </a:p>
        </p:txBody>
      </p:sp>
      <p:graphicFrame>
        <p:nvGraphicFramePr>
          <p:cNvPr id="12296" name="Object 10"/>
          <p:cNvGraphicFramePr>
            <a:graphicFrameLocks noGrp="1" noChangeAspect="1"/>
          </p:cNvGraphicFramePr>
          <p:nvPr>
            <p:ph sz="half" idx="1"/>
          </p:nvPr>
        </p:nvGraphicFramePr>
        <p:xfrm>
          <a:off x="3429000" y="228600"/>
          <a:ext cx="137160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" name="Equation" r:id="rId9" imgW="698500" imgH="241300" progId="Equation.3">
                  <p:embed/>
                </p:oleObj>
              </mc:Choice>
              <mc:Fallback>
                <p:oleObj name="Equation" r:id="rId9" imgW="698500" imgH="2413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28600"/>
                        <a:ext cx="1371600" cy="4730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9525">
                        <a:solidFill>
                          <a:srgbClr val="9933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7" name="Text Box 12"/>
          <p:cNvSpPr txBox="1">
            <a:spLocks noChangeArrowheads="1"/>
          </p:cNvSpPr>
          <p:nvPr/>
        </p:nvSpPr>
        <p:spPr bwMode="auto">
          <a:xfrm>
            <a:off x="4953000" y="304800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18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229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2299" name="Object 13"/>
          <p:cNvGraphicFramePr>
            <a:graphicFrameLocks noChangeAspect="1"/>
          </p:cNvGraphicFramePr>
          <p:nvPr/>
        </p:nvGraphicFramePr>
        <p:xfrm>
          <a:off x="685800" y="2743200"/>
          <a:ext cx="1600200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2" name="Equation" r:id="rId11" imgW="723586" imgH="279279" progId="Equation.3">
                  <p:embed/>
                </p:oleObj>
              </mc:Choice>
              <mc:Fallback>
                <p:oleObj name="Equation" r:id="rId11" imgW="723586" imgH="27927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743200"/>
                        <a:ext cx="1600200" cy="611188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2301" name="Object 15"/>
          <p:cNvGraphicFramePr>
            <a:graphicFrameLocks noChangeAspect="1"/>
          </p:cNvGraphicFramePr>
          <p:nvPr/>
        </p:nvGraphicFramePr>
        <p:xfrm>
          <a:off x="685800" y="3657600"/>
          <a:ext cx="17526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" name="Equation" r:id="rId13" imgW="800100" imgH="228600" progId="Equation.3">
                  <p:embed/>
                </p:oleObj>
              </mc:Choice>
              <mc:Fallback>
                <p:oleObj name="Equation" r:id="rId13" imgW="800100" imgH="2286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657600"/>
                        <a:ext cx="1752600" cy="50006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2" name="Object 17"/>
          <p:cNvGraphicFramePr>
            <a:graphicFrameLocks noChangeAspect="1"/>
          </p:cNvGraphicFramePr>
          <p:nvPr/>
        </p:nvGraphicFramePr>
        <p:xfrm>
          <a:off x="762000" y="4572000"/>
          <a:ext cx="5943600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4" name="Equation" r:id="rId15" imgW="3136900" imgH="317500" progId="Equation.3">
                  <p:embed/>
                </p:oleObj>
              </mc:Choice>
              <mc:Fallback>
                <p:oleObj name="Equation" r:id="rId15" imgW="3136900" imgH="3175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572000"/>
                        <a:ext cx="5943600" cy="59531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 w="9525">
                        <a:solidFill>
                          <a:srgbClr val="9933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3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2304" name="Text Box 21"/>
          <p:cNvSpPr txBox="1">
            <a:spLocks noChangeArrowheads="1"/>
          </p:cNvSpPr>
          <p:nvPr/>
        </p:nvSpPr>
        <p:spPr bwMode="auto">
          <a:xfrm>
            <a:off x="6934200" y="4648200"/>
            <a:ext cx="627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b="1" dirty="0" smtClean="0">
                <a:solidFill>
                  <a:srgbClr val="000000"/>
                </a:solidFill>
              </a:rPr>
              <a:t>( 19)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2305" name="Text Box 22"/>
          <p:cNvSpPr txBox="1">
            <a:spLocks noChangeArrowheads="1"/>
          </p:cNvSpPr>
          <p:nvPr/>
        </p:nvSpPr>
        <p:spPr bwMode="auto">
          <a:xfrm>
            <a:off x="609600" y="5178425"/>
            <a:ext cx="8016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        se može izračunati  ako je poznata raspodela molarnih masa. </a:t>
            </a:r>
          </a:p>
        </p:txBody>
      </p:sp>
      <p:graphicFrame>
        <p:nvGraphicFramePr>
          <p:cNvPr id="12306" name="Object 26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606158100"/>
              </p:ext>
            </p:extLst>
          </p:nvPr>
        </p:nvGraphicFramePr>
        <p:xfrm>
          <a:off x="645160" y="5181600"/>
          <a:ext cx="381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5" name="Equation" r:id="rId17" imgW="228600" imgH="228600" progId="Equation.3">
                  <p:embed/>
                </p:oleObj>
              </mc:Choice>
              <mc:Fallback>
                <p:oleObj name="Equation" r:id="rId17" imgW="228600" imgH="2286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160" y="5181600"/>
                        <a:ext cx="3810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7" name="Rectangle 31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2308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046823"/>
              </p:ext>
            </p:extLst>
          </p:nvPr>
        </p:nvGraphicFramePr>
        <p:xfrm>
          <a:off x="2895600" y="5558790"/>
          <a:ext cx="1019175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6" name="Equation" r:id="rId18" imgW="710891" imgH="253890" progId="Equation.3">
                  <p:embed/>
                </p:oleObj>
              </mc:Choice>
              <mc:Fallback>
                <p:oleObj name="Equation" r:id="rId18" imgW="710891" imgH="25389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5558790"/>
                        <a:ext cx="1019175" cy="36671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9" name="Text Box 32"/>
          <p:cNvSpPr txBox="1">
            <a:spLocks noChangeArrowheads="1"/>
          </p:cNvSpPr>
          <p:nvPr/>
        </p:nvSpPr>
        <p:spPr bwMode="auto">
          <a:xfrm>
            <a:off x="3998912" y="5558790"/>
            <a:ext cx="1146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a</a:t>
            </a:r>
            <a:r>
              <a:rPr lang="sr-Latn-CS" sz="1600" dirty="0">
                <a:solidFill>
                  <a:srgbClr val="000000"/>
                </a:solidFill>
              </a:rPr>
              <a:t>ko je </a:t>
            </a:r>
            <a:r>
              <a:rPr lang="en-US" sz="1600" i="1" dirty="0">
                <a:solidFill>
                  <a:srgbClr val="000000"/>
                </a:solidFill>
              </a:rPr>
              <a:t>a </a:t>
            </a:r>
            <a:r>
              <a:rPr lang="en-US" sz="1600" dirty="0">
                <a:solidFill>
                  <a:srgbClr val="000000"/>
                </a:solidFill>
              </a:rPr>
              <a:t>= 1</a:t>
            </a:r>
          </a:p>
        </p:txBody>
      </p:sp>
      <p:sp>
        <p:nvSpPr>
          <p:cNvPr id="12310" name="Rectangle 34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2311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45323"/>
              </p:ext>
            </p:extLst>
          </p:nvPr>
        </p:nvGraphicFramePr>
        <p:xfrm>
          <a:off x="2895600" y="6003914"/>
          <a:ext cx="982662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7" name="Equation" r:id="rId20" imgW="685800" imgH="254000" progId="Equation.3">
                  <p:embed/>
                </p:oleObj>
              </mc:Choice>
              <mc:Fallback>
                <p:oleObj name="Equation" r:id="rId20" imgW="685800" imgH="254000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6003914"/>
                        <a:ext cx="982662" cy="36671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12" name="Text Box 35"/>
          <p:cNvSpPr txBox="1">
            <a:spLocks noChangeArrowheads="1"/>
          </p:cNvSpPr>
          <p:nvPr/>
        </p:nvSpPr>
        <p:spPr bwMode="auto">
          <a:xfrm>
            <a:off x="4111103" y="6017994"/>
            <a:ext cx="8418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 err="1">
                <a:solidFill>
                  <a:srgbClr val="000000"/>
                </a:solidFill>
              </a:rPr>
              <a:t>za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</a:rPr>
              <a:t>a</a:t>
            </a:r>
            <a:r>
              <a:rPr lang="sr-Latn-RS" sz="1600" i="1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&lt;</a:t>
            </a:r>
            <a:r>
              <a:rPr lang="sr-Latn-R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1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15667" y="2743200"/>
            <a:ext cx="6848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18</a:t>
            </a:r>
            <a:r>
              <a:rPr lang="en-GB" sz="1800" b="1" dirty="0" smtClean="0">
                <a:solidFill>
                  <a:srgbClr val="000000"/>
                </a:solidFill>
              </a:rPr>
              <a:t>a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40213" y="3726260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18</a:t>
            </a:r>
            <a:r>
              <a:rPr lang="en-GB" sz="1800" b="1" dirty="0" smtClean="0">
                <a:solidFill>
                  <a:srgbClr val="000000"/>
                </a:solidFill>
              </a:rPr>
              <a:t>b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8114" name="Group 450"/>
          <p:cNvGraphicFramePr>
            <a:graphicFrameLocks noGrp="1"/>
          </p:cNvGraphicFramePr>
          <p:nvPr>
            <p:ph/>
          </p:nvPr>
        </p:nvGraphicFramePr>
        <p:xfrm>
          <a:off x="457200" y="838200"/>
          <a:ext cx="8077200" cy="5176836"/>
        </p:xfrm>
        <a:graphic>
          <a:graphicData uri="http://schemas.openxmlformats.org/drawingml/2006/table">
            <a:tbl>
              <a:tblPr/>
              <a:tblGrid>
                <a:gridCol w="1981200"/>
                <a:gridCol w="1447800"/>
                <a:gridCol w="1431925"/>
                <a:gridCol w="1147763"/>
                <a:gridCol w="890587"/>
                <a:gridCol w="1177925"/>
              </a:tblGrid>
              <a:tr h="57915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Polimer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Rastvarač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Temperatura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sr-Latn-C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o</a:t>
                      </a:r>
                      <a:r>
                        <a:rPr kumimoji="0" lang="sr-Latn-C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C)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 x 10</a:t>
                      </a:r>
                      <a:r>
                        <a:rPr kumimoji="0" lang="sr-Latn-C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(dl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/g)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 x 10</a:t>
                      </a:r>
                      <a:r>
                        <a:rPr kumimoji="0" lang="sr-Latn-C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</a:tr>
              <a:tr h="477867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olistiren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(ataktičan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benzen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0,71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6-31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</a:tr>
              <a:tr h="5791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cikloheksan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(θ)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0,50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6-31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</a:tr>
              <a:tr h="395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1-hloronaftalen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(θ)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0,50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4-33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</a:tr>
              <a:tr h="3508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dekalin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0,77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2,39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</a:tr>
              <a:tr h="57915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Polistiren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(izotaktičan)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dekalin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0,80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2,62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</a:tr>
              <a:tr h="663616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poli(metilmetakrilat)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ataktičan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benzen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0,84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0,73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7-700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</a:tr>
              <a:tr h="412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hloroform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0,96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0,78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1,4-60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</a:tr>
              <a:tr h="4683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3-heptanon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(θ)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6,3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0,50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6,6-171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</a:tr>
              <a:tr h="335300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polivinilacetat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toluen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0,71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0,73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4-330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</a:tr>
              <a:tr h="335300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najlon 6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m-krezol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0,62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0,05-0,5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  <p:sp>
        <p:nvSpPr>
          <p:cNvPr id="13400" name="Text Box 451"/>
          <p:cNvSpPr txBox="1">
            <a:spLocks noChangeArrowheads="1"/>
          </p:cNvSpPr>
          <p:nvPr/>
        </p:nvSpPr>
        <p:spPr bwMode="auto">
          <a:xfrm>
            <a:off x="0" y="381000"/>
            <a:ext cx="8610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</a:rPr>
              <a:t>Tabela 2.Vrednosti konstanti K, </a:t>
            </a:r>
            <a:r>
              <a:rPr lang="en-US" sz="2000" i="1">
                <a:solidFill>
                  <a:srgbClr val="000000"/>
                </a:solidFill>
              </a:rPr>
              <a:t>a</a:t>
            </a:r>
            <a:r>
              <a:rPr lang="en-US" sz="2000">
                <a:solidFill>
                  <a:srgbClr val="000000"/>
                </a:solidFill>
              </a:rPr>
              <a:t> i viskozimetrijske mol</a:t>
            </a:r>
            <a:r>
              <a:rPr lang="sr-Latn-RS" sz="2000">
                <a:solidFill>
                  <a:srgbClr val="000000"/>
                </a:solidFill>
              </a:rPr>
              <a:t>arne</a:t>
            </a:r>
            <a:r>
              <a:rPr lang="en-US" sz="2000">
                <a:solidFill>
                  <a:srgbClr val="000000"/>
                </a:solidFill>
              </a:rPr>
              <a:t> mase nekih polimera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381000" y="762000"/>
            <a:ext cx="8382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pl-PL" sz="1600" dirty="0">
                <a:solidFill>
                  <a:srgbClr val="000000"/>
                </a:solidFill>
              </a:rPr>
              <a:t>Molarne mase računate Mark Houwink</a:t>
            </a:r>
            <a:r>
              <a:rPr lang="en-US" sz="1600" dirty="0">
                <a:solidFill>
                  <a:srgbClr val="000000"/>
                </a:solidFill>
              </a:rPr>
              <a:t>-</a:t>
            </a:r>
            <a:r>
              <a:rPr lang="pl-PL" sz="1600" dirty="0">
                <a:solidFill>
                  <a:srgbClr val="000000"/>
                </a:solidFill>
              </a:rPr>
              <a:t>ovom jednačinom su uvek srednje viskozimetrijske vrednosti molarnih masa pod uslovom da je vršena kalibricija korišćenjem molekulski uniformnih polimera ili polimera poznatih</a:t>
            </a:r>
            <a:r>
              <a:rPr lang="en-US" sz="1600" dirty="0">
                <a:solidFill>
                  <a:srgbClr val="000000"/>
                </a:solidFill>
              </a:rPr>
              <a:t>        </a:t>
            </a:r>
            <a:r>
              <a:rPr lang="pl-PL" dirty="0"/>
              <a:t> </a:t>
            </a:r>
            <a:r>
              <a:rPr lang="pl-PL" dirty="0">
                <a:solidFill>
                  <a:srgbClr val="000000"/>
                </a:solidFill>
              </a:rPr>
              <a:t>.</a:t>
            </a:r>
            <a:r>
              <a:rPr lang="pl-PL" dirty="0"/>
              <a:t> </a:t>
            </a:r>
            <a:endParaRPr lang="en-US" dirty="0"/>
          </a:p>
        </p:txBody>
      </p:sp>
      <p:graphicFrame>
        <p:nvGraphicFramePr>
          <p:cNvPr id="14339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3048000" y="1371600"/>
          <a:ext cx="381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4" name="Equation" r:id="rId5" imgW="228600" imgH="228600" progId="Equation.3">
                  <p:embed/>
                </p:oleObj>
              </mc:Choice>
              <mc:Fallback>
                <p:oleObj name="Equation" r:id="rId5" imgW="22860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371600"/>
                        <a:ext cx="3810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810000" y="381000"/>
          <a:ext cx="121920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5" name="Equation" r:id="rId7" imgW="698500" imgH="241300" progId="Equation.3">
                  <p:embed/>
                </p:oleObj>
              </mc:Choice>
              <mc:Fallback>
                <p:oleObj name="Equation" r:id="rId7" imgW="698500" imgH="2413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381000"/>
                        <a:ext cx="1219200" cy="4206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9525">
                        <a:solidFill>
                          <a:srgbClr val="9933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10"/>
          <p:cNvSpPr txBox="1">
            <a:spLocks noChangeArrowheads="1"/>
          </p:cNvSpPr>
          <p:nvPr/>
        </p:nvSpPr>
        <p:spPr bwMode="auto">
          <a:xfrm>
            <a:off x="5181600" y="381000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18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4342" name="Text Box 11"/>
          <p:cNvSpPr txBox="1">
            <a:spLocks noChangeArrowheads="1"/>
          </p:cNvSpPr>
          <p:nvPr/>
        </p:nvSpPr>
        <p:spPr bwMode="auto">
          <a:xfrm>
            <a:off x="381000" y="1676400"/>
            <a:ext cx="83820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sr-Latn-CS" sz="1600" dirty="0">
                <a:solidFill>
                  <a:srgbClr val="000000"/>
                </a:solidFill>
              </a:rPr>
              <a:t>Pošto je </a:t>
            </a:r>
            <a:r>
              <a:rPr lang="sr-Latn-CS" sz="1600" dirty="0" smtClean="0">
                <a:solidFill>
                  <a:srgbClr val="000000"/>
                </a:solidFill>
              </a:rPr>
              <a:t>mol</a:t>
            </a:r>
            <a:r>
              <a:rPr lang="en-GB" sz="1600" dirty="0" err="1" smtClean="0">
                <a:solidFill>
                  <a:srgbClr val="000000"/>
                </a:solidFill>
              </a:rPr>
              <a:t>arna</a:t>
            </a:r>
            <a:r>
              <a:rPr lang="sr-Latn-CS" sz="1600" dirty="0" smtClean="0">
                <a:solidFill>
                  <a:srgbClr val="000000"/>
                </a:solidFill>
              </a:rPr>
              <a:t> </a:t>
            </a:r>
            <a:r>
              <a:rPr lang="sr-Latn-CS" sz="1600" dirty="0">
                <a:solidFill>
                  <a:srgbClr val="000000"/>
                </a:solidFill>
              </a:rPr>
              <a:t>masa povezana  sa veličinom polimernog lanca, jednačina (</a:t>
            </a:r>
            <a:r>
              <a:rPr lang="en-US" sz="1600" dirty="0" smtClean="0">
                <a:solidFill>
                  <a:srgbClr val="000000"/>
                </a:solidFill>
              </a:rPr>
              <a:t>18</a:t>
            </a:r>
            <a:r>
              <a:rPr lang="sr-Latn-CS" sz="1600" dirty="0" smtClean="0">
                <a:solidFill>
                  <a:srgbClr val="000000"/>
                </a:solidFill>
              </a:rPr>
              <a:t>) </a:t>
            </a:r>
            <a:r>
              <a:rPr lang="sr-Latn-CS" sz="1600" dirty="0">
                <a:solidFill>
                  <a:srgbClr val="000000"/>
                </a:solidFill>
              </a:rPr>
              <a:t>takođe opisuje vezu između </a:t>
            </a:r>
            <a:r>
              <a:rPr lang="sr-Latn-CS" sz="1600" b="1" dirty="0">
                <a:solidFill>
                  <a:srgbClr val="000000"/>
                </a:solidFill>
              </a:rPr>
              <a:t>[η]</a:t>
            </a:r>
            <a:r>
              <a:rPr lang="sr-Latn-CS" sz="1600" dirty="0">
                <a:solidFill>
                  <a:srgbClr val="000000"/>
                </a:solidFill>
              </a:rPr>
              <a:t> i </a:t>
            </a:r>
            <a:r>
              <a:rPr lang="sr-Latn-CS" sz="1600" b="1" dirty="0">
                <a:solidFill>
                  <a:srgbClr val="000000"/>
                </a:solidFill>
              </a:rPr>
              <a:t>N</a:t>
            </a:r>
            <a:r>
              <a:rPr lang="sr-Latn-CS" sz="1600" dirty="0">
                <a:solidFill>
                  <a:srgbClr val="000000"/>
                </a:solidFill>
              </a:rPr>
              <a:t> (broj veza u polimernom lancu) ili </a:t>
            </a:r>
            <a:r>
              <a:rPr lang="sr-Latn-CS" sz="1600" b="1" dirty="0">
                <a:solidFill>
                  <a:srgbClr val="000000"/>
                </a:solidFill>
              </a:rPr>
              <a:t>[η] i</a:t>
            </a:r>
            <a:r>
              <a:rPr lang="sr-Latn-CS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     </a:t>
            </a:r>
            <a:r>
              <a:rPr lang="sr-Latn-CS" sz="1600" dirty="0">
                <a:solidFill>
                  <a:srgbClr val="000000"/>
                </a:solidFill>
              </a:rPr>
              <a:t>(srednja vrednost kvadrata rastojanja između krajeva lanca). Preko četrdesetak poslednjih godina postoji interes da se odredi kako su ove veličine povezane, i kakvo je </a:t>
            </a:r>
            <a:r>
              <a:rPr lang="sr-Latn-CS" sz="1600" b="1" dirty="0">
                <a:solidFill>
                  <a:srgbClr val="000000"/>
                </a:solidFill>
              </a:rPr>
              <a:t>značenje </a:t>
            </a:r>
            <a:r>
              <a:rPr lang="sr-Latn-CS" sz="1600" b="1" i="1" dirty="0">
                <a:solidFill>
                  <a:srgbClr val="000000"/>
                </a:solidFill>
              </a:rPr>
              <a:t>K</a:t>
            </a:r>
            <a:r>
              <a:rPr lang="sr-Latn-CS" sz="1600" b="1" dirty="0">
                <a:solidFill>
                  <a:srgbClr val="000000"/>
                </a:solidFill>
              </a:rPr>
              <a:t> </a:t>
            </a:r>
            <a:r>
              <a:rPr lang="sr-Latn-CS" sz="1600" dirty="0">
                <a:solidFill>
                  <a:srgbClr val="000000"/>
                </a:solidFill>
              </a:rPr>
              <a:t>i</a:t>
            </a:r>
            <a:r>
              <a:rPr lang="sr-Latn-CS" sz="1600" b="1" dirty="0">
                <a:solidFill>
                  <a:srgbClr val="000000"/>
                </a:solidFill>
              </a:rPr>
              <a:t> </a:t>
            </a:r>
            <a:r>
              <a:rPr lang="sr-Latn-CS" sz="1600" b="1" i="1" dirty="0">
                <a:solidFill>
                  <a:srgbClr val="000000"/>
                </a:solidFill>
              </a:rPr>
              <a:t>a</a:t>
            </a:r>
            <a:r>
              <a:rPr lang="sr-Latn-CS" sz="1600" b="1" dirty="0">
                <a:solidFill>
                  <a:srgbClr val="000000"/>
                </a:solidFill>
              </a:rPr>
              <a:t>.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434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434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814112"/>
              </p:ext>
            </p:extLst>
          </p:nvPr>
        </p:nvGraphicFramePr>
        <p:xfrm>
          <a:off x="5899150" y="1905000"/>
          <a:ext cx="457200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6" name="Equation" r:id="rId9" imgW="317362" imgH="279279" progId="Equation.3">
                  <p:embed/>
                </p:oleObj>
              </mc:Choice>
              <mc:Fallback>
                <p:oleObj name="Equation" r:id="rId9" imgW="317362" imgH="279279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150" y="1905000"/>
                        <a:ext cx="457200" cy="40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5" name="Text Box 14"/>
          <p:cNvSpPr txBox="1">
            <a:spLocks noChangeArrowheads="1"/>
          </p:cNvSpPr>
          <p:nvPr/>
        </p:nvSpPr>
        <p:spPr bwMode="auto">
          <a:xfrm>
            <a:off x="3276600" y="2825730"/>
            <a:ext cx="205740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200" dirty="0" err="1">
                <a:solidFill>
                  <a:srgbClr val="000000"/>
                </a:solidFill>
              </a:rPr>
              <a:t>Veza</a:t>
            </a:r>
            <a:r>
              <a:rPr lang="en-US" sz="2200" dirty="0">
                <a:solidFill>
                  <a:srgbClr val="000000"/>
                </a:solidFill>
              </a:rPr>
              <a:t> [</a:t>
            </a:r>
            <a:r>
              <a:rPr lang="en-US" sz="2200" dirty="0">
                <a:solidFill>
                  <a:srgbClr val="000000"/>
                </a:solidFill>
                <a:sym typeface="Symbol" pitchFamily="18" charset="2"/>
              </a:rPr>
              <a:t>] </a:t>
            </a:r>
            <a:r>
              <a:rPr lang="sr-Latn-RS" sz="2200" dirty="0" smtClean="0">
                <a:solidFill>
                  <a:srgbClr val="000000"/>
                </a:solidFill>
                <a:sym typeface="Symbol" pitchFamily="18" charset="2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sym typeface="Symbol" pitchFamily="18" charset="2"/>
              </a:rPr>
              <a:t>i</a:t>
            </a:r>
            <a:r>
              <a:rPr lang="en-US" dirty="0" smtClean="0">
                <a:solidFill>
                  <a:srgbClr val="000000"/>
                </a:solidFill>
                <a:sym typeface="Symbol" pitchFamily="18" charset="2"/>
              </a:rPr>
              <a:t> </a:t>
            </a:r>
            <a:r>
              <a:rPr lang="en-US" dirty="0" smtClean="0"/>
              <a:t>          </a:t>
            </a:r>
            <a:endParaRPr lang="en-US" dirty="0"/>
          </a:p>
        </p:txBody>
      </p:sp>
      <p:graphicFrame>
        <p:nvGraphicFramePr>
          <p:cNvPr id="14346" name="Object 15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4144450144"/>
              </p:ext>
            </p:extLst>
          </p:nvPr>
        </p:nvGraphicFramePr>
        <p:xfrm>
          <a:off x="4686300" y="2770167"/>
          <a:ext cx="588963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7" name="Equation" r:id="rId11" imgW="355292" imgH="342603" progId="Equation.3">
                  <p:embed/>
                </p:oleObj>
              </mc:Choice>
              <mc:Fallback>
                <p:oleObj name="Equation" r:id="rId11" imgW="355292" imgH="342603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2770167"/>
                        <a:ext cx="588963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7" name="Text Box 18"/>
          <p:cNvSpPr txBox="1">
            <a:spLocks noChangeArrowheads="1"/>
          </p:cNvSpPr>
          <p:nvPr/>
        </p:nvSpPr>
        <p:spPr bwMode="auto">
          <a:xfrm>
            <a:off x="2803525" y="3249275"/>
            <a:ext cx="3248005" cy="43088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2200" b="1" i="1" dirty="0" smtClean="0">
                <a:solidFill>
                  <a:srgbClr val="FF0066"/>
                </a:solidFill>
              </a:rPr>
              <a:t>Flory-Fox</a:t>
            </a:r>
            <a:r>
              <a:rPr lang="en-US" sz="2200" b="1" i="1" dirty="0">
                <a:solidFill>
                  <a:srgbClr val="FF0066"/>
                </a:solidFill>
              </a:rPr>
              <a:t>-ova</a:t>
            </a:r>
            <a:r>
              <a:rPr lang="sr-Latn-CS" sz="2200" b="1" i="1" dirty="0">
                <a:solidFill>
                  <a:srgbClr val="FF0066"/>
                </a:solidFill>
              </a:rPr>
              <a:t> jednačina.</a:t>
            </a:r>
            <a:r>
              <a:rPr lang="sr-Latn-CS" sz="2200" dirty="0">
                <a:solidFill>
                  <a:srgbClr val="FF0066"/>
                </a:solidFill>
              </a:rPr>
              <a:t> </a:t>
            </a:r>
            <a:endParaRPr lang="en-US" sz="2200" dirty="0">
              <a:solidFill>
                <a:srgbClr val="FF0066"/>
              </a:solidFill>
            </a:endParaRPr>
          </a:p>
        </p:txBody>
      </p:sp>
      <p:sp>
        <p:nvSpPr>
          <p:cNvPr id="14348" name="Text Box 19"/>
          <p:cNvSpPr txBox="1">
            <a:spLocks noChangeArrowheads="1"/>
          </p:cNvSpPr>
          <p:nvPr/>
        </p:nvSpPr>
        <p:spPr bwMode="auto">
          <a:xfrm>
            <a:off x="381000" y="3810000"/>
            <a:ext cx="8534400" cy="7016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1600" b="1" u="sng">
                <a:solidFill>
                  <a:srgbClr val="FF3399"/>
                </a:solidFill>
              </a:rPr>
              <a:t>Podsetnik:</a:t>
            </a:r>
            <a:r>
              <a:rPr lang="sr-Latn-CS" sz="1600">
                <a:solidFill>
                  <a:srgbClr val="000000"/>
                </a:solidFill>
              </a:rPr>
              <a:t> </a:t>
            </a:r>
            <a:r>
              <a:rPr lang="sr-Latn-CS" sz="1600" u="sng">
                <a:solidFill>
                  <a:srgbClr val="000000"/>
                </a:solidFill>
              </a:rPr>
              <a:t>na </a:t>
            </a:r>
            <a:r>
              <a:rPr lang="sr-Latn-CS" sz="1600" b="1" u="sng">
                <a:solidFill>
                  <a:srgbClr val="000000"/>
                </a:solidFill>
              </a:rPr>
              <a:t>θ temperaturi</a:t>
            </a:r>
            <a:r>
              <a:rPr lang="sr-Latn-CS" sz="1600" u="sng">
                <a:solidFill>
                  <a:srgbClr val="000000"/>
                </a:solidFill>
              </a:rPr>
              <a:t> postoje samo sterne </a:t>
            </a:r>
            <a:r>
              <a:rPr lang="sr-Latn-CS" sz="1600" b="1" u="sng">
                <a:solidFill>
                  <a:srgbClr val="000000"/>
                </a:solidFill>
              </a:rPr>
              <a:t>interakcije kratkog ranga</a:t>
            </a:r>
            <a:r>
              <a:rPr lang="sr-Latn-CS" sz="1600" u="sng">
                <a:solidFill>
                  <a:srgbClr val="000000"/>
                </a:solidFill>
              </a:rPr>
              <a:t> između susednih ili bliskih polimernih segmenata. Polimerni molekuli skupljeni su u </a:t>
            </a:r>
            <a:r>
              <a:rPr lang="sr-Latn-CS" sz="1600" b="1" u="sng">
                <a:solidFill>
                  <a:srgbClr val="000000"/>
                </a:solidFill>
              </a:rPr>
              <a:t>kompaktnu formu</a:t>
            </a:r>
            <a:r>
              <a:rPr lang="sr-Latn-CS" sz="1600" u="sng">
                <a:solidFill>
                  <a:srgbClr val="000000"/>
                </a:solidFill>
              </a:rPr>
              <a:t>.</a:t>
            </a:r>
            <a:r>
              <a:rPr lang="sr-Latn-CS" u="sng">
                <a:solidFill>
                  <a:srgbClr val="000000"/>
                </a:solidFill>
              </a:rPr>
              <a:t> </a:t>
            </a:r>
            <a:endParaRPr lang="en-US" u="sng">
              <a:solidFill>
                <a:srgbClr val="000000"/>
              </a:solidFill>
            </a:endParaRPr>
          </a:p>
        </p:txBody>
      </p:sp>
      <p:sp>
        <p:nvSpPr>
          <p:cNvPr id="14349" name="Text Box 20"/>
          <p:cNvSpPr txBox="1">
            <a:spLocks noChangeArrowheads="1"/>
          </p:cNvSpPr>
          <p:nvPr/>
        </p:nvSpPr>
        <p:spPr bwMode="auto">
          <a:xfrm>
            <a:off x="381000" y="4572000"/>
            <a:ext cx="8610600" cy="122713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82800" bIns="82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sr-Latn-CS" sz="1600">
                <a:solidFill>
                  <a:srgbClr val="000000"/>
                </a:solidFill>
              </a:rPr>
              <a:t>Flori i Foks su sugerisali da </a:t>
            </a:r>
            <a:r>
              <a:rPr lang="sr-Latn-CS" sz="1600" b="1">
                <a:solidFill>
                  <a:srgbClr val="000000"/>
                </a:solidFill>
              </a:rPr>
              <a:t>unutrašnja viskoznost na θ temperaturi</a:t>
            </a:r>
            <a:r>
              <a:rPr lang="en-US" sz="1600" b="1">
                <a:solidFill>
                  <a:srgbClr val="000000"/>
                </a:solidFill>
              </a:rPr>
              <a:t>,</a:t>
            </a:r>
            <a:r>
              <a:rPr lang="sr-Latn-CS" sz="1600">
                <a:solidFill>
                  <a:srgbClr val="000000"/>
                </a:solidFill>
              </a:rPr>
              <a:t> </a:t>
            </a:r>
            <a:r>
              <a:rPr lang="en-US" sz="1800">
                <a:solidFill>
                  <a:srgbClr val="000000"/>
                </a:solidFill>
              </a:rPr>
              <a:t>[</a:t>
            </a:r>
            <a:r>
              <a:rPr lang="en-US" sz="1800">
                <a:solidFill>
                  <a:srgbClr val="000000"/>
                </a:solidFill>
                <a:sym typeface="Symbol" pitchFamily="18" charset="2"/>
              </a:rPr>
              <a:t>]</a:t>
            </a:r>
            <a:r>
              <a:rPr lang="el-GR" sz="1800" baseline="-2500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θ</a:t>
            </a:r>
            <a:r>
              <a:rPr lang="en-US" sz="1600">
                <a:solidFill>
                  <a:srgbClr val="000000"/>
                </a:solidFill>
              </a:rPr>
              <a:t> , </a:t>
            </a:r>
            <a:r>
              <a:rPr lang="sr-Latn-CS" sz="1600">
                <a:solidFill>
                  <a:srgbClr val="000000"/>
                </a:solidFill>
              </a:rPr>
              <a:t>može da se smatra </a:t>
            </a:r>
            <a:r>
              <a:rPr lang="sr-Latn-CS" sz="1600" b="1">
                <a:solidFill>
                  <a:srgbClr val="000000"/>
                </a:solidFill>
              </a:rPr>
              <a:t>merom </a:t>
            </a:r>
            <a:r>
              <a:rPr lang="sr-Latn-CS" sz="1600" b="1">
                <a:solidFill>
                  <a:srgbClr val="6600CC"/>
                </a:solidFill>
              </a:rPr>
              <a:t>odnosa efektivne hidrodinamičke zapremine polimera</a:t>
            </a:r>
            <a:r>
              <a:rPr lang="sr-Latn-CS" sz="1600" b="1">
                <a:solidFill>
                  <a:srgbClr val="000000"/>
                </a:solidFill>
              </a:rPr>
              <a:t> i njegove </a:t>
            </a:r>
            <a:r>
              <a:rPr lang="sr-Latn-CS" sz="1600" b="1">
                <a:solidFill>
                  <a:srgbClr val="6600CC"/>
                </a:solidFill>
              </a:rPr>
              <a:t>molarne mase M</a:t>
            </a:r>
            <a:r>
              <a:rPr lang="sr-Latn-CS" sz="1600">
                <a:solidFill>
                  <a:srgbClr val="000000"/>
                </a:solidFill>
              </a:rPr>
              <a:t>.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sr-Latn-CS" sz="1600">
                <a:solidFill>
                  <a:srgbClr val="000000"/>
                </a:solidFill>
              </a:rPr>
              <a:t>Oni su </a:t>
            </a:r>
            <a:r>
              <a:rPr lang="sr-Latn-CS" sz="1600" b="1">
                <a:solidFill>
                  <a:srgbClr val="6600CC"/>
                </a:solidFill>
              </a:rPr>
              <a:t>radijus hidrodinamičke zapremine</a:t>
            </a:r>
            <a:r>
              <a:rPr lang="sr-Latn-C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sr-Latn-CS" sz="1600">
                <a:solidFill>
                  <a:srgbClr val="000000"/>
                </a:solidFill>
              </a:rPr>
              <a:t>smatrali jednakim</a:t>
            </a:r>
            <a:r>
              <a:rPr lang="en-US" sz="1600">
                <a:solidFill>
                  <a:srgbClr val="000000"/>
                </a:solidFill>
              </a:rPr>
              <a:t>              za </a:t>
            </a:r>
            <a:r>
              <a:rPr lang="sr-Latn-CS" sz="1600">
                <a:solidFill>
                  <a:srgbClr val="000000"/>
                </a:solidFill>
              </a:rPr>
              <a:t>nasumično klupk</a:t>
            </a:r>
            <a:r>
              <a:rPr lang="en-US" sz="1600">
                <a:solidFill>
                  <a:srgbClr val="000000"/>
                </a:solidFill>
              </a:rPr>
              <a:t>o</a:t>
            </a:r>
            <a:r>
              <a:rPr lang="sr-Latn-CS" sz="1600">
                <a:solidFill>
                  <a:srgbClr val="000000"/>
                </a:solidFill>
              </a:rPr>
              <a:t>: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435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4351" name="Object 21"/>
          <p:cNvGraphicFramePr>
            <a:graphicFrameLocks noChangeAspect="1"/>
          </p:cNvGraphicFramePr>
          <p:nvPr/>
        </p:nvGraphicFramePr>
        <p:xfrm>
          <a:off x="5108575" y="5346700"/>
          <a:ext cx="63817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8" name="Equation" r:id="rId13" imgW="482391" imgH="342751" progId="Equation.3">
                  <p:embed/>
                </p:oleObj>
              </mc:Choice>
              <mc:Fallback>
                <p:oleObj name="Equation" r:id="rId13" imgW="482391" imgH="342751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8575" y="5346700"/>
                        <a:ext cx="638175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2" name="Text Box 23"/>
          <p:cNvSpPr txBox="1">
            <a:spLocks noChangeArrowheads="1"/>
          </p:cNvSpPr>
          <p:nvPr/>
        </p:nvSpPr>
        <p:spPr bwMode="auto">
          <a:xfrm>
            <a:off x="2803525" y="5984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4353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4354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691121"/>
              </p:ext>
            </p:extLst>
          </p:nvPr>
        </p:nvGraphicFramePr>
        <p:xfrm>
          <a:off x="3648075" y="5846763"/>
          <a:ext cx="1773238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9" name="Equation" r:id="rId15" imgW="1104840" imgH="545760" progId="Equation.3">
                  <p:embed/>
                </p:oleObj>
              </mc:Choice>
              <mc:Fallback>
                <p:oleObj name="Equation" r:id="rId15" imgW="1104840" imgH="54576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8075" y="5846763"/>
                        <a:ext cx="1773238" cy="87947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 w="9525">
                        <a:solidFill>
                          <a:srgbClr val="9933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5" name="Text Box 26"/>
          <p:cNvSpPr txBox="1">
            <a:spLocks noChangeArrowheads="1"/>
          </p:cNvSpPr>
          <p:nvPr/>
        </p:nvSpPr>
        <p:spPr bwMode="auto">
          <a:xfrm>
            <a:off x="5562600" y="6096000"/>
            <a:ext cx="8579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000000"/>
                </a:solidFill>
              </a:rPr>
              <a:t>(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</a:rPr>
              <a:t>17</a:t>
            </a:r>
            <a:r>
              <a:rPr lang="sr-Latn-RS" sz="1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r-Latn-RS" sz="1800" b="1" dirty="0" smtClean="0">
                <a:solidFill>
                  <a:srgbClr val="000000"/>
                </a:solidFill>
              </a:rPr>
              <a:t>20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5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25813300"/>
              </p:ext>
            </p:extLst>
          </p:nvPr>
        </p:nvGraphicFramePr>
        <p:xfrm>
          <a:off x="3817938" y="423863"/>
          <a:ext cx="1506537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2" name="Equation" r:id="rId5" imgW="1028520" imgH="545760" progId="Equation.3">
                  <p:embed/>
                </p:oleObj>
              </mc:Choice>
              <mc:Fallback>
                <p:oleObj name="Equation" r:id="rId5" imgW="1028520" imgH="5457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7938" y="423863"/>
                        <a:ext cx="1506537" cy="8001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 w="9525">
                        <a:solidFill>
                          <a:srgbClr val="9933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5546725" y="723900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20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609600" y="1295400"/>
            <a:ext cx="7864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Ako sa </a:t>
            </a:r>
            <a:r>
              <a:rPr lang="en-US" sz="1600" dirty="0">
                <a:solidFill>
                  <a:srgbClr val="000000"/>
                </a:solidFill>
              </a:rPr>
              <a:t>          </a:t>
            </a:r>
            <a:r>
              <a:rPr lang="sr-Latn-CS" sz="1600" dirty="0">
                <a:solidFill>
                  <a:srgbClr val="000000"/>
                </a:solidFill>
              </a:rPr>
              <a:t>označimo </a:t>
            </a:r>
            <a:r>
              <a:rPr lang="sr-Latn-CS" sz="1600" b="1" dirty="0">
                <a:solidFill>
                  <a:srgbClr val="000000"/>
                </a:solidFill>
              </a:rPr>
              <a:t>konstantu proporcionalnosti, za teta uslove</a:t>
            </a:r>
            <a:r>
              <a:rPr lang="sr-Latn-CS" sz="1600" dirty="0">
                <a:solidFill>
                  <a:srgbClr val="000000"/>
                </a:solidFill>
              </a:rPr>
              <a:t>,  jednačina </a:t>
            </a:r>
            <a:r>
              <a:rPr lang="sr-Latn-CS" sz="1600" dirty="0" smtClean="0">
                <a:solidFill>
                  <a:srgbClr val="000000"/>
                </a:solidFill>
              </a:rPr>
              <a:t>(</a:t>
            </a:r>
            <a:r>
              <a:rPr lang="sr-Latn-RS" sz="1600" dirty="0" smtClean="0">
                <a:solidFill>
                  <a:srgbClr val="000000"/>
                </a:solidFill>
              </a:rPr>
              <a:t>20</a:t>
            </a:r>
            <a:r>
              <a:rPr lang="sr-Latn-CS" sz="1600" dirty="0" smtClean="0">
                <a:solidFill>
                  <a:srgbClr val="000000"/>
                </a:solidFill>
              </a:rPr>
              <a:t>) </a:t>
            </a:r>
            <a:r>
              <a:rPr lang="sr-Latn-CS" sz="1600" dirty="0">
                <a:solidFill>
                  <a:srgbClr val="000000"/>
                </a:solidFill>
              </a:rPr>
              <a:t>postaje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5366" name="Object 9"/>
          <p:cNvGraphicFramePr>
            <a:graphicFrameLocks noChangeAspect="1"/>
          </p:cNvGraphicFramePr>
          <p:nvPr/>
        </p:nvGraphicFramePr>
        <p:xfrm>
          <a:off x="1371600" y="1219200"/>
          <a:ext cx="3619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3" name="Equation" r:id="rId7" imgW="177646" imgH="228402" progId="Equation.3">
                  <p:embed/>
                </p:oleObj>
              </mc:Choice>
              <mc:Fallback>
                <p:oleObj name="Equation" r:id="rId7" imgW="177646" imgH="228402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219200"/>
                        <a:ext cx="36195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7" name="Rectangle 12"/>
          <p:cNvSpPr>
            <a:spLocks noChangeArrowheads="1"/>
          </p:cNvSpPr>
          <p:nvPr/>
        </p:nvSpPr>
        <p:spPr bwMode="auto">
          <a:xfrm>
            <a:off x="0" y="3052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5368" name="Object 11"/>
          <p:cNvGraphicFramePr>
            <a:graphicFrameLocks noChangeAspect="1"/>
          </p:cNvGraphicFramePr>
          <p:nvPr/>
        </p:nvGraphicFramePr>
        <p:xfrm>
          <a:off x="2133600" y="1676400"/>
          <a:ext cx="4724400" cy="114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4" name="Equation" r:id="rId9" imgW="3111500" imgH="749300" progId="Equation.3">
                  <p:embed/>
                </p:oleObj>
              </mc:Choice>
              <mc:Fallback>
                <p:oleObj name="Equation" r:id="rId9" imgW="3111500" imgH="7493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676400"/>
                        <a:ext cx="4724400" cy="114141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9" name="Text Box 13"/>
          <p:cNvSpPr txBox="1">
            <a:spLocks noChangeArrowheads="1"/>
          </p:cNvSpPr>
          <p:nvPr/>
        </p:nvSpPr>
        <p:spPr bwMode="auto">
          <a:xfrm>
            <a:off x="7010400" y="2057400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21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5370" name="Text Box 14"/>
          <p:cNvSpPr txBox="1">
            <a:spLocks noChangeArrowheads="1"/>
          </p:cNvSpPr>
          <p:nvPr/>
        </p:nvSpPr>
        <p:spPr bwMode="auto">
          <a:xfrm>
            <a:off x="2209800" y="3352800"/>
            <a:ext cx="676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>
                <a:solidFill>
                  <a:srgbClr val="000000"/>
                </a:solidFill>
              </a:rPr>
              <a:t>gde je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5371" name="Rectangle 16"/>
          <p:cNvSpPr>
            <a:spLocks noChangeArrowheads="1"/>
          </p:cNvSpPr>
          <p:nvPr/>
        </p:nvSpPr>
        <p:spPr bwMode="auto">
          <a:xfrm>
            <a:off x="0" y="2995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5372" name="Object 15"/>
          <p:cNvGraphicFramePr>
            <a:graphicFrameLocks noChangeAspect="1"/>
          </p:cNvGraphicFramePr>
          <p:nvPr/>
        </p:nvGraphicFramePr>
        <p:xfrm>
          <a:off x="3429000" y="2895600"/>
          <a:ext cx="1971675" cy="125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5" name="Equation" r:id="rId11" imgW="1358310" imgH="863225" progId="Equation.3">
                  <p:embed/>
                </p:oleObj>
              </mc:Choice>
              <mc:Fallback>
                <p:oleObj name="Equation" r:id="rId11" imgW="1358310" imgH="863225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895600"/>
                        <a:ext cx="1971675" cy="12557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3" name="Text Box 17"/>
          <p:cNvSpPr txBox="1">
            <a:spLocks noChangeArrowheads="1"/>
          </p:cNvSpPr>
          <p:nvPr/>
        </p:nvSpPr>
        <p:spPr bwMode="auto">
          <a:xfrm>
            <a:off x="5486400" y="3352800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22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graphicFrame>
        <p:nvGraphicFramePr>
          <p:cNvPr id="15374" name="Object 18"/>
          <p:cNvGraphicFramePr>
            <a:graphicFrameLocks noChangeAspect="1"/>
          </p:cNvGraphicFramePr>
          <p:nvPr/>
        </p:nvGraphicFramePr>
        <p:xfrm>
          <a:off x="6324600" y="3276600"/>
          <a:ext cx="6286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6" name="Equation" r:id="rId13" imgW="419100" imgH="368300" progId="Equation.3">
                  <p:embed/>
                </p:oleObj>
              </mc:Choice>
              <mc:Fallback>
                <p:oleObj name="Equation" r:id="rId13" imgW="419100" imgH="3683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3276600"/>
                        <a:ext cx="62865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5" name="Text Box 21"/>
          <p:cNvSpPr txBox="1">
            <a:spLocks noChangeArrowheads="1"/>
          </p:cNvSpPr>
          <p:nvPr/>
        </p:nvSpPr>
        <p:spPr bwMode="auto">
          <a:xfrm>
            <a:off x="6172199" y="3429000"/>
            <a:ext cx="25304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         se </a:t>
            </a:r>
            <a:r>
              <a:rPr lang="en-US" sz="1600" dirty="0" err="1">
                <a:solidFill>
                  <a:srgbClr val="000000"/>
                </a:solidFill>
              </a:rPr>
              <a:t>odnosi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neperturbovano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klupko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376" name="Text Box 22"/>
          <p:cNvSpPr txBox="1">
            <a:spLocks noChangeArrowheads="1"/>
          </p:cNvSpPr>
          <p:nvPr/>
        </p:nvSpPr>
        <p:spPr bwMode="auto">
          <a:xfrm>
            <a:off x="533400" y="4495800"/>
            <a:ext cx="81692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sr-Latn-CS" sz="1600" dirty="0">
                <a:solidFill>
                  <a:srgbClr val="000000"/>
                </a:solidFill>
              </a:rPr>
              <a:t>Konstanta proporcionalnosti </a:t>
            </a:r>
            <a:r>
              <a:rPr lang="en-US" sz="1600" dirty="0">
                <a:solidFill>
                  <a:srgbClr val="000000"/>
                </a:solidFill>
              </a:rPr>
              <a:t>        </a:t>
            </a:r>
            <a:r>
              <a:rPr lang="sr-Latn-CS" sz="1600" dirty="0">
                <a:solidFill>
                  <a:srgbClr val="000000"/>
                </a:solidFill>
              </a:rPr>
              <a:t>je univerzalna konstanta za </a:t>
            </a:r>
            <a:r>
              <a:rPr lang="sr-Latn-CS" sz="1600" b="1" dirty="0">
                <a:solidFill>
                  <a:srgbClr val="000000"/>
                </a:solidFill>
              </a:rPr>
              <a:t>neperturbovana klupka velikih molarnih masa</a:t>
            </a:r>
            <a:r>
              <a:rPr lang="sr-Latn-CS" sz="1600" dirty="0">
                <a:solidFill>
                  <a:srgbClr val="000000"/>
                </a:solidFill>
              </a:rPr>
              <a:t>, i zove se </a:t>
            </a:r>
            <a:r>
              <a:rPr lang="sr-Latn-CS" sz="1600" b="1" dirty="0">
                <a:solidFill>
                  <a:srgbClr val="6600CC"/>
                </a:solidFill>
              </a:rPr>
              <a:t>Florijeva konstanta viskoznosti</a:t>
            </a:r>
            <a:r>
              <a:rPr lang="sr-Latn-CS" sz="1600" dirty="0">
                <a:solidFill>
                  <a:srgbClr val="6600CC"/>
                </a:solidFill>
              </a:rPr>
              <a:t>.</a:t>
            </a:r>
            <a:r>
              <a:rPr lang="sr-Latn-CS" sz="1600" dirty="0">
                <a:solidFill>
                  <a:srgbClr val="000000"/>
                </a:solidFill>
              </a:rPr>
              <a:t> </a:t>
            </a:r>
            <a:endParaRPr lang="sr-Latn-CS" sz="1600" dirty="0" smtClean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endParaRPr lang="sr-Latn-CS" sz="1600" dirty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sr-Latn-CS" sz="1600" dirty="0" smtClean="0">
                <a:solidFill>
                  <a:srgbClr val="000000"/>
                </a:solidFill>
              </a:rPr>
              <a:t>Tako </a:t>
            </a:r>
            <a:r>
              <a:rPr lang="sr-Latn-CS" sz="1600" dirty="0">
                <a:solidFill>
                  <a:srgbClr val="000000"/>
                </a:solidFill>
              </a:rPr>
              <a:t>su Flori i Foks delimično objasnili značenje konstanti </a:t>
            </a:r>
            <a:r>
              <a:rPr lang="sr-Latn-CS" sz="1600" i="1" dirty="0">
                <a:solidFill>
                  <a:srgbClr val="000000"/>
                </a:solidFill>
              </a:rPr>
              <a:t>K</a:t>
            </a:r>
            <a:r>
              <a:rPr lang="sr-Latn-CS" sz="1600" dirty="0">
                <a:solidFill>
                  <a:srgbClr val="000000"/>
                </a:solidFill>
              </a:rPr>
              <a:t> i </a:t>
            </a:r>
            <a:r>
              <a:rPr lang="sr-Latn-CS" sz="1600" i="1" dirty="0">
                <a:solidFill>
                  <a:srgbClr val="000000"/>
                </a:solidFill>
              </a:rPr>
              <a:t>a</a:t>
            </a:r>
            <a:r>
              <a:rPr lang="sr-Latn-CS" sz="1600" dirty="0">
                <a:solidFill>
                  <a:srgbClr val="000000"/>
                </a:solidFill>
              </a:rPr>
              <a:t> u Mark-Houwink ovoj jednačini. </a:t>
            </a:r>
            <a:r>
              <a:rPr lang="sr-Latn-CS" sz="1600" b="1" dirty="0">
                <a:solidFill>
                  <a:srgbClr val="000000"/>
                </a:solidFill>
              </a:rPr>
              <a:t>Na θ temperaturi, K je definisano jednačinom </a:t>
            </a:r>
            <a:r>
              <a:rPr lang="sr-Latn-CS" sz="1600" b="1" dirty="0" smtClean="0">
                <a:solidFill>
                  <a:srgbClr val="000000"/>
                </a:solidFill>
              </a:rPr>
              <a:t>(</a:t>
            </a:r>
            <a:r>
              <a:rPr lang="sr-Latn-RS" sz="1600" b="1" dirty="0" smtClean="0">
                <a:solidFill>
                  <a:srgbClr val="000000"/>
                </a:solidFill>
              </a:rPr>
              <a:t>22</a:t>
            </a:r>
            <a:r>
              <a:rPr lang="sr-Latn-CS" sz="1600" b="1" dirty="0" smtClean="0">
                <a:solidFill>
                  <a:srgbClr val="000000"/>
                </a:solidFill>
              </a:rPr>
              <a:t>) </a:t>
            </a:r>
            <a:r>
              <a:rPr lang="sr-Latn-CS" sz="1600" dirty="0">
                <a:solidFill>
                  <a:srgbClr val="000000"/>
                </a:solidFill>
              </a:rPr>
              <a:t>dok je</a:t>
            </a:r>
            <a:r>
              <a:rPr lang="sr-Latn-CS" sz="1600" b="1" dirty="0">
                <a:solidFill>
                  <a:srgbClr val="000000"/>
                </a:solidFill>
              </a:rPr>
              <a:t> </a:t>
            </a:r>
            <a:r>
              <a:rPr lang="sr-Latn-CS" sz="1600" b="1" i="1" dirty="0">
                <a:solidFill>
                  <a:srgbClr val="000000"/>
                </a:solidFill>
              </a:rPr>
              <a:t>a </a:t>
            </a:r>
            <a:r>
              <a:rPr lang="sr-Latn-CS" sz="1600" b="1" dirty="0">
                <a:solidFill>
                  <a:srgbClr val="000000"/>
                </a:solidFill>
              </a:rPr>
              <a:t>jednako ½</a:t>
            </a:r>
            <a:r>
              <a:rPr lang="pl-PL" sz="1600" b="1" dirty="0">
                <a:solidFill>
                  <a:srgbClr val="000000"/>
                </a:solidFill>
              </a:rPr>
              <a:t>.</a:t>
            </a:r>
            <a:endParaRPr lang="en-US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15377" name="Object 23"/>
          <p:cNvGraphicFramePr>
            <a:graphicFrameLocks noGrp="1" noChangeAspect="1"/>
          </p:cNvGraphicFramePr>
          <p:nvPr>
            <p:ph sz="half" idx="2"/>
          </p:nvPr>
        </p:nvGraphicFramePr>
        <p:xfrm>
          <a:off x="3048000" y="4419600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7" name="Equation" r:id="rId15" imgW="177646" imgH="228402" progId="Equation.3">
                  <p:embed/>
                </p:oleObj>
              </mc:Choice>
              <mc:Fallback>
                <p:oleObj name="Equation" r:id="rId15" imgW="177646" imgH="228402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419600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8169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dirty="0"/>
              <a:t> </a:t>
            </a:r>
            <a:r>
              <a:rPr lang="pl-PL" sz="1600" dirty="0">
                <a:solidFill>
                  <a:srgbClr val="000000"/>
                </a:solidFill>
              </a:rPr>
              <a:t>Egzaktnu vrednost  </a:t>
            </a:r>
            <a:r>
              <a:rPr lang="en-US" sz="1600" dirty="0">
                <a:solidFill>
                  <a:srgbClr val="000000"/>
                </a:solidFill>
              </a:rPr>
              <a:t>       </a:t>
            </a:r>
            <a:r>
              <a:rPr lang="pl-PL" sz="1600" dirty="0">
                <a:solidFill>
                  <a:srgbClr val="000000"/>
                </a:solidFill>
              </a:rPr>
              <a:t> je teško odrediti. </a:t>
            </a:r>
            <a:r>
              <a:rPr lang="nl-NL" sz="1600" dirty="0">
                <a:solidFill>
                  <a:srgbClr val="000000"/>
                </a:solidFill>
              </a:rPr>
              <a:t>Iz jedna</a:t>
            </a:r>
            <a:r>
              <a:rPr lang="sr-Latn-CS" sz="1600" dirty="0">
                <a:solidFill>
                  <a:srgbClr val="000000"/>
                </a:solidFill>
              </a:rPr>
              <a:t>čine </a:t>
            </a:r>
            <a:r>
              <a:rPr lang="sr-Latn-CS" sz="1600" dirty="0" smtClean="0">
                <a:solidFill>
                  <a:srgbClr val="000000"/>
                </a:solidFill>
              </a:rPr>
              <a:t>(</a:t>
            </a:r>
            <a:r>
              <a:rPr lang="sr-Latn-RS" sz="1600" dirty="0" smtClean="0">
                <a:solidFill>
                  <a:srgbClr val="000000"/>
                </a:solidFill>
              </a:rPr>
              <a:t>21</a:t>
            </a:r>
            <a:r>
              <a:rPr lang="sr-Latn-CS" sz="1600" dirty="0" smtClean="0">
                <a:solidFill>
                  <a:srgbClr val="000000"/>
                </a:solidFill>
              </a:rPr>
              <a:t>) </a:t>
            </a:r>
            <a:r>
              <a:rPr lang="sr-Latn-CS" sz="1600" dirty="0">
                <a:solidFill>
                  <a:srgbClr val="000000"/>
                </a:solidFill>
              </a:rPr>
              <a:t>Florijeva konstanta viskoznosti je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0" y="3157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6388" name="Object 5"/>
          <p:cNvGraphicFramePr>
            <a:graphicFrameLocks noChangeAspect="1"/>
          </p:cNvGraphicFramePr>
          <p:nvPr/>
        </p:nvGraphicFramePr>
        <p:xfrm>
          <a:off x="3429000" y="914400"/>
          <a:ext cx="1371600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5" name="Equation" r:id="rId5" imgW="812447" imgH="545863" progId="Equation.3">
                  <p:embed/>
                </p:oleObj>
              </mc:Choice>
              <mc:Fallback>
                <p:oleObj name="Equation" r:id="rId5" imgW="812447" imgH="545863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914400"/>
                        <a:ext cx="1371600" cy="91916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7"/>
          <p:cNvGraphicFramePr>
            <a:graphicFrameLocks noGrp="1" noChangeAspect="1"/>
          </p:cNvGraphicFramePr>
          <p:nvPr>
            <p:ph sz="half" idx="1"/>
          </p:nvPr>
        </p:nvGraphicFramePr>
        <p:xfrm>
          <a:off x="2286000" y="533400"/>
          <a:ext cx="2968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6" name="Equation" r:id="rId7" imgW="177646" imgH="228402" progId="Equation.3">
                  <p:embed/>
                </p:oleObj>
              </mc:Choice>
              <mc:Fallback>
                <p:oleObj name="Equation" r:id="rId7" imgW="177646" imgH="228402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33400"/>
                        <a:ext cx="296863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1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319338" y="1752600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7" name="Equation" r:id="rId9" imgW="177646" imgH="228402" progId="Equation.3">
                  <p:embed/>
                </p:oleObj>
              </mc:Choice>
              <mc:Fallback>
                <p:oleObj name="Equation" r:id="rId9" imgW="177646" imgH="228402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9338" y="1752600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609600" y="1828800"/>
            <a:ext cx="82454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sr-Latn-CS" sz="1600">
                <a:solidFill>
                  <a:srgbClr val="000000"/>
                </a:solidFill>
              </a:rPr>
              <a:t>Greška određivanja  </a:t>
            </a:r>
            <a:r>
              <a:rPr lang="en-US" sz="1600">
                <a:solidFill>
                  <a:srgbClr val="000000"/>
                </a:solidFill>
              </a:rPr>
              <a:t>       </a:t>
            </a:r>
            <a:r>
              <a:rPr lang="sr-Latn-CS" sz="1600">
                <a:solidFill>
                  <a:srgbClr val="000000"/>
                </a:solidFill>
              </a:rPr>
              <a:t>određena je greškom određivanja [</a:t>
            </a:r>
            <a:r>
              <a:rPr lang="sr-Latn-CS" sz="1600" i="1">
                <a:solidFill>
                  <a:srgbClr val="000000"/>
                </a:solidFill>
              </a:rPr>
              <a:t>η</a:t>
            </a:r>
            <a:r>
              <a:rPr lang="sr-Latn-CS" sz="1600">
                <a:solidFill>
                  <a:srgbClr val="000000"/>
                </a:solidFill>
              </a:rPr>
              <a:t>]</a:t>
            </a:r>
            <a:r>
              <a:rPr lang="sr-Latn-CS" sz="1600" baseline="-25000">
                <a:solidFill>
                  <a:srgbClr val="000000"/>
                </a:solidFill>
              </a:rPr>
              <a:t>θ</a:t>
            </a:r>
            <a:r>
              <a:rPr lang="sr-Latn-C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sr-Latn-CS" sz="1600">
                <a:solidFill>
                  <a:srgbClr val="000000"/>
                </a:solidFill>
              </a:rPr>
              <a:t>tj. merenja viskoznosti i greškom određivanja </a:t>
            </a:r>
            <a:r>
              <a:rPr lang="en-US" sz="1600">
                <a:solidFill>
                  <a:srgbClr val="000000"/>
                </a:solidFill>
              </a:rPr>
              <a:t>      </a:t>
            </a:r>
            <a:r>
              <a:rPr lang="sr-Latn-C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</a:rPr>
              <a:t>     </a:t>
            </a:r>
            <a:r>
              <a:rPr lang="sr-Latn-CS" sz="1600">
                <a:solidFill>
                  <a:srgbClr val="000000"/>
                </a:solidFill>
              </a:rPr>
              <a:t>npr. merenjem rasejanja svetlosti.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639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6393" name="Object 13"/>
          <p:cNvGraphicFramePr>
            <a:graphicFrameLocks noChangeAspect="1"/>
          </p:cNvGraphicFramePr>
          <p:nvPr/>
        </p:nvGraphicFramePr>
        <p:xfrm>
          <a:off x="1676400" y="2133600"/>
          <a:ext cx="485775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8" name="Equation" r:id="rId10" imgW="406224" imgH="330057" progId="Equation.3">
                  <p:embed/>
                </p:oleObj>
              </mc:Choice>
              <mc:Fallback>
                <p:oleObj name="Equation" r:id="rId10" imgW="406224" imgH="330057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133600"/>
                        <a:ext cx="485775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4" name="Text Box 15"/>
          <p:cNvSpPr txBox="1">
            <a:spLocks noChangeArrowheads="1"/>
          </p:cNvSpPr>
          <p:nvPr/>
        </p:nvSpPr>
        <p:spPr bwMode="auto">
          <a:xfrm>
            <a:off x="609600" y="2590800"/>
            <a:ext cx="83820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sr-Latn-CS" sz="1600">
                <a:solidFill>
                  <a:srgbClr val="000000"/>
                </a:solidFill>
              </a:rPr>
              <a:t>Flori i Foks su iz seta eksperimentalnih podataka odredili vrednost  </a:t>
            </a:r>
            <a:r>
              <a:rPr lang="en-US" sz="1600">
                <a:solidFill>
                  <a:srgbClr val="000000"/>
                </a:solidFill>
              </a:rPr>
              <a:t>      </a:t>
            </a:r>
            <a:r>
              <a:rPr lang="sr-Latn-CS" sz="1600">
                <a:solidFill>
                  <a:srgbClr val="000000"/>
                </a:solidFill>
              </a:rPr>
              <a:t>= 2,1 × 10</a:t>
            </a:r>
            <a:r>
              <a:rPr lang="sr-Latn-CS" sz="1600" baseline="30000">
                <a:solidFill>
                  <a:srgbClr val="000000"/>
                </a:solidFill>
              </a:rPr>
              <a:t>21</a:t>
            </a:r>
            <a:r>
              <a:rPr lang="sr-Latn-CS" sz="1600">
                <a:solidFill>
                  <a:srgbClr val="000000"/>
                </a:solidFill>
              </a:rPr>
              <a:t>, kada je </a:t>
            </a:r>
            <a:r>
              <a:rPr lang="en-US" sz="1600">
                <a:solidFill>
                  <a:srgbClr val="000000"/>
                </a:solidFill>
              </a:rPr>
              <a:t>           </a:t>
            </a:r>
            <a:r>
              <a:rPr lang="sr-Latn-CS" sz="1800">
                <a:solidFill>
                  <a:srgbClr val="000000"/>
                </a:solidFill>
              </a:rPr>
              <a:t>[η]</a:t>
            </a:r>
            <a:r>
              <a:rPr lang="sr-Latn-CS" sz="1800" baseline="-25000">
                <a:solidFill>
                  <a:srgbClr val="000000"/>
                </a:solidFill>
              </a:rPr>
              <a:t>θ</a:t>
            </a:r>
            <a:r>
              <a:rPr lang="sr-Latn-CS" sz="1600">
                <a:solidFill>
                  <a:srgbClr val="000000"/>
                </a:solidFill>
              </a:rPr>
              <a:t> izraženo u dl/g, a  </a:t>
            </a:r>
            <a:r>
              <a:rPr lang="en-US" sz="1600">
                <a:solidFill>
                  <a:srgbClr val="000000"/>
                </a:solidFill>
              </a:rPr>
              <a:t>           </a:t>
            </a:r>
            <a:r>
              <a:rPr lang="sr-Latn-CS" sz="1600">
                <a:solidFill>
                  <a:srgbClr val="000000"/>
                </a:solidFill>
              </a:rPr>
              <a:t>u cm</a:t>
            </a:r>
            <a:r>
              <a:rPr lang="sr-Latn-CS" sz="1600" baseline="30000">
                <a:solidFill>
                  <a:srgbClr val="000000"/>
                </a:solidFill>
              </a:rPr>
              <a:t>2</a:t>
            </a:r>
            <a:r>
              <a:rPr lang="sr-Latn-CS" sz="1600">
                <a:solidFill>
                  <a:srgbClr val="000000"/>
                </a:solidFill>
              </a:rPr>
              <a:t>. </a:t>
            </a:r>
            <a:endParaRPr lang="en-US" sz="1600">
              <a:solidFill>
                <a:srgbClr val="000000"/>
              </a:solidFill>
            </a:endParaRPr>
          </a:p>
        </p:txBody>
      </p:sp>
      <p:graphicFrame>
        <p:nvGraphicFramePr>
          <p:cNvPr id="16395" name="Object 1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172200" y="2514600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9" name="Equation" r:id="rId12" imgW="177646" imgH="228402" progId="Equation.3">
                  <p:embed/>
                </p:oleObj>
              </mc:Choice>
              <mc:Fallback>
                <p:oleObj name="Equation" r:id="rId12" imgW="177646" imgH="228402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514600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6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6397" name="Object 19"/>
          <p:cNvGraphicFramePr>
            <a:graphicFrameLocks noChangeAspect="1"/>
          </p:cNvGraphicFramePr>
          <p:nvPr/>
        </p:nvGraphicFramePr>
        <p:xfrm>
          <a:off x="2514600" y="2895600"/>
          <a:ext cx="485775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0" name="Equation" r:id="rId13" imgW="406224" imgH="330057" progId="Equation.3">
                  <p:embed/>
                </p:oleObj>
              </mc:Choice>
              <mc:Fallback>
                <p:oleObj name="Equation" r:id="rId13" imgW="406224" imgH="330057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895600"/>
                        <a:ext cx="485775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8" name="Text Box 21"/>
          <p:cNvSpPr txBox="1">
            <a:spLocks noChangeArrowheads="1"/>
          </p:cNvSpPr>
          <p:nvPr/>
        </p:nvSpPr>
        <p:spPr bwMode="auto">
          <a:xfrm>
            <a:off x="381000" y="3505200"/>
            <a:ext cx="83820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10000"/>
              </a:lnSpc>
            </a:pPr>
            <a:r>
              <a:rPr lang="en-US" sz="1600" b="1">
                <a:solidFill>
                  <a:srgbClr val="000000"/>
                </a:solidFill>
              </a:rPr>
              <a:t>	</a:t>
            </a:r>
            <a:r>
              <a:rPr lang="sr-Latn-CS" sz="1600" b="1">
                <a:solidFill>
                  <a:srgbClr val="000000"/>
                </a:solidFill>
              </a:rPr>
              <a:t>U dobrom rastvaraču ili u slabom rastvaraču na temperaturi koja nije θ</a:t>
            </a:r>
            <a:r>
              <a:rPr lang="sr-Latn-CS" sz="1600">
                <a:solidFill>
                  <a:srgbClr val="000000"/>
                </a:solidFill>
              </a:rPr>
              <a:t> </a:t>
            </a:r>
            <a:r>
              <a:rPr lang="sr-Latn-CS" sz="1600" u="sng">
                <a:solidFill>
                  <a:srgbClr val="000000"/>
                </a:solidFill>
              </a:rPr>
              <a:t>interakcije dugog ranga (odnosno efekat isključene zapremine) su prisutne.</a:t>
            </a:r>
            <a:r>
              <a:rPr lang="sr-Latn-CS" sz="1600">
                <a:solidFill>
                  <a:srgbClr val="000000"/>
                </a:solidFill>
              </a:rPr>
              <a:t> </a:t>
            </a:r>
            <a:r>
              <a:rPr lang="sr-Latn-CS" sz="1600" u="sng">
                <a:solidFill>
                  <a:srgbClr val="000000"/>
                </a:solidFill>
              </a:rPr>
              <a:t>Polimerni molekul se izdužuje</a:t>
            </a:r>
            <a:r>
              <a:rPr lang="sr-Latn-CS" sz="1600">
                <a:solidFill>
                  <a:srgbClr val="000000"/>
                </a:solidFill>
              </a:rPr>
              <a:t>. </a:t>
            </a:r>
            <a:r>
              <a:rPr lang="en-US" sz="1600">
                <a:solidFill>
                  <a:srgbClr val="000000"/>
                </a:solidFill>
              </a:rPr>
              <a:t>	</a:t>
            </a:r>
            <a:r>
              <a:rPr lang="sr-Latn-CS" sz="1600" b="1">
                <a:solidFill>
                  <a:srgbClr val="000000"/>
                </a:solidFill>
              </a:rPr>
              <a:t>Ekspanzioni faktor α (faktor širenja),</a:t>
            </a:r>
            <a:r>
              <a:rPr lang="sr-Latn-CS" sz="1600">
                <a:solidFill>
                  <a:srgbClr val="000000"/>
                </a:solidFill>
              </a:rPr>
              <a:t> koji opisuje efekat isključene zapremine, može se sada izračunati iz podataka za unutrašnju viskoznost</a:t>
            </a:r>
            <a:r>
              <a:rPr lang="en-US" sz="1600">
                <a:solidFill>
                  <a:srgbClr val="000000"/>
                </a:solidFill>
              </a:rPr>
              <a:t>. </a:t>
            </a:r>
            <a:r>
              <a:rPr lang="pl-PL" sz="1600">
                <a:solidFill>
                  <a:srgbClr val="000000"/>
                </a:solidFill>
              </a:rPr>
              <a:t>Na osnovu ranije datog izraza za ekspanzioni faktor </a:t>
            </a:r>
            <a:r>
              <a:rPr lang="pl-PL" sz="1600">
                <a:solidFill>
                  <a:srgbClr val="000000"/>
                </a:solidFill>
                <a:sym typeface="Symbol" pitchFamily="18" charset="2"/>
              </a:rPr>
              <a:t></a:t>
            </a:r>
            <a:r>
              <a:rPr lang="pl-PL" sz="1600">
                <a:solidFill>
                  <a:srgbClr val="000000"/>
                </a:solidFill>
              </a:rPr>
              <a:t>: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6399" name="Rectangle 24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6401" name="Rectangle 26"/>
          <p:cNvSpPr>
            <a:spLocks noChangeArrowheads="1"/>
          </p:cNvSpPr>
          <p:nvPr/>
        </p:nvSpPr>
        <p:spPr bwMode="auto">
          <a:xfrm>
            <a:off x="0" y="3033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6402" name="Text Box 27"/>
          <p:cNvSpPr txBox="1">
            <a:spLocks noChangeArrowheads="1"/>
          </p:cNvSpPr>
          <p:nvPr/>
        </p:nvSpPr>
        <p:spPr bwMode="auto">
          <a:xfrm>
            <a:off x="579120" y="5349875"/>
            <a:ext cx="660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 err="1">
                <a:solidFill>
                  <a:srgbClr val="000000"/>
                </a:solidFill>
              </a:rPr>
              <a:t>Sledi</a:t>
            </a:r>
            <a:r>
              <a:rPr lang="en-US" sz="1600" dirty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16403" name="Rectangle 29"/>
          <p:cNvSpPr>
            <a:spLocks noChangeArrowheads="1"/>
          </p:cNvSpPr>
          <p:nvPr/>
        </p:nvSpPr>
        <p:spPr bwMode="auto">
          <a:xfrm>
            <a:off x="0" y="3043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6404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4794058"/>
              </p:ext>
            </p:extLst>
          </p:nvPr>
        </p:nvGraphicFramePr>
        <p:xfrm>
          <a:off x="1371600" y="5331618"/>
          <a:ext cx="3429000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1" name="Equation" r:id="rId15" imgW="2159000" imgH="774700" progId="Equation.3">
                  <p:embed/>
                </p:oleObj>
              </mc:Choice>
              <mc:Fallback>
                <p:oleObj name="Equation" r:id="rId15" imgW="2159000" imgH="77470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331618"/>
                        <a:ext cx="3429000" cy="122396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05" name="Rectangle 31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6406" name="Object 30"/>
          <p:cNvGraphicFramePr>
            <a:graphicFrameLocks noChangeAspect="1"/>
          </p:cNvGraphicFramePr>
          <p:nvPr/>
        </p:nvGraphicFramePr>
        <p:xfrm>
          <a:off x="6248400" y="5638800"/>
          <a:ext cx="14478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2" name="Equation" r:id="rId17" imgW="838200" imgH="279400" progId="Equation.3">
                  <p:embed/>
                </p:oleObj>
              </mc:Choice>
              <mc:Fallback>
                <p:oleObj name="Equation" r:id="rId17" imgW="838200" imgH="27940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5638800"/>
                        <a:ext cx="1447800" cy="47625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07" name="AutoShape 32"/>
          <p:cNvSpPr>
            <a:spLocks noChangeArrowheads="1"/>
          </p:cNvSpPr>
          <p:nvPr/>
        </p:nvSpPr>
        <p:spPr bwMode="auto">
          <a:xfrm>
            <a:off x="5486400" y="5867400"/>
            <a:ext cx="533400" cy="76200"/>
          </a:xfrm>
          <a:prstGeom prst="rightArrow">
            <a:avLst>
              <a:gd name="adj1" fmla="val 50000"/>
              <a:gd name="adj2" fmla="val 175000"/>
            </a:avLst>
          </a:prstGeom>
          <a:solidFill>
            <a:schemeClr val="accent1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8" name="Rectangle 33"/>
          <p:cNvSpPr>
            <a:spLocks noChangeArrowheads="1"/>
          </p:cNvSpPr>
          <p:nvPr/>
        </p:nvSpPr>
        <p:spPr bwMode="auto">
          <a:xfrm>
            <a:off x="5791200" y="6172200"/>
            <a:ext cx="2353731" cy="457200"/>
          </a:xfrm>
          <a:prstGeom prst="rect">
            <a:avLst/>
          </a:prstGeom>
          <a:solidFill>
            <a:schemeClr val="tx2"/>
          </a:solidFill>
          <a:ln w="9525" algn="ctr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sr-Latn-CS" dirty="0"/>
              <a:t>  </a:t>
            </a:r>
            <a:r>
              <a:rPr lang="sr-Latn-CS" dirty="0">
                <a:solidFill>
                  <a:srgbClr val="000000"/>
                </a:solidFill>
              </a:rPr>
              <a:t>[</a:t>
            </a:r>
            <a:r>
              <a:rPr lang="sr-Latn-CS" i="1" dirty="0">
                <a:solidFill>
                  <a:srgbClr val="000000"/>
                </a:solidFill>
              </a:rPr>
              <a:t>η</a:t>
            </a:r>
            <a:r>
              <a:rPr lang="sr-Latn-CS" dirty="0">
                <a:solidFill>
                  <a:srgbClr val="000000"/>
                </a:solidFill>
              </a:rPr>
              <a:t>] = K M</a:t>
            </a:r>
            <a:r>
              <a:rPr lang="sr-Latn-CS" baseline="30000" dirty="0">
                <a:solidFill>
                  <a:srgbClr val="000000"/>
                </a:solidFill>
              </a:rPr>
              <a:t>1/2</a:t>
            </a:r>
            <a:r>
              <a:rPr lang="sr-Latn-CS" dirty="0">
                <a:solidFill>
                  <a:srgbClr val="000000"/>
                </a:solidFill>
              </a:rPr>
              <a:t> α</a:t>
            </a:r>
            <a:r>
              <a:rPr lang="sr-Latn-CS" baseline="30000" dirty="0">
                <a:solidFill>
                  <a:srgbClr val="000000"/>
                </a:solidFill>
              </a:rPr>
              <a:t>3</a:t>
            </a:r>
            <a:r>
              <a:rPr lang="sr-Latn-CS" dirty="0"/>
              <a:t>     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4927173" y="1219200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23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4831080" y="4754047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24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7860238" y="5597327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25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8373958" y="6185099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26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340364"/>
              </p:ext>
            </p:extLst>
          </p:nvPr>
        </p:nvGraphicFramePr>
        <p:xfrm>
          <a:off x="2714625" y="4650582"/>
          <a:ext cx="2017712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3" name="Equation" r:id="rId20" imgW="1346200" imgH="381000" progId="Equation.3">
                  <p:embed/>
                </p:oleObj>
              </mc:Choice>
              <mc:Fallback>
                <p:oleObj name="Equation" r:id="rId20" imgW="1346200" imgH="381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25" y="4650582"/>
                        <a:ext cx="2017712" cy="576262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42480054"/>
              </p:ext>
            </p:extLst>
          </p:nvPr>
        </p:nvGraphicFramePr>
        <p:xfrm>
          <a:off x="1371599" y="457200"/>
          <a:ext cx="1859721" cy="118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3" name="Equation" r:id="rId5" imgW="1358310" imgH="863225" progId="Equation.3">
                  <p:embed/>
                </p:oleObj>
              </mc:Choice>
              <mc:Fallback>
                <p:oleObj name="Equation" r:id="rId5" imgW="1358310" imgH="86322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599" y="457200"/>
                        <a:ext cx="1859721" cy="11826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3276600" y="914400"/>
            <a:ext cx="627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22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r>
              <a:rPr lang="sr-Latn-RS" sz="1800" b="1" dirty="0" smtClean="0">
                <a:solidFill>
                  <a:srgbClr val="000000"/>
                </a:solidFill>
              </a:rPr>
              <a:t>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7413" name="Rectangle 11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15" name="Line 12"/>
          <p:cNvSpPr>
            <a:spLocks noChangeShapeType="1"/>
          </p:cNvSpPr>
          <p:nvPr/>
        </p:nvSpPr>
        <p:spPr bwMode="auto">
          <a:xfrm>
            <a:off x="3124200" y="1905000"/>
            <a:ext cx="381000" cy="4572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16" name="Line 13"/>
          <p:cNvSpPr>
            <a:spLocks noChangeShapeType="1"/>
          </p:cNvSpPr>
          <p:nvPr/>
        </p:nvSpPr>
        <p:spPr bwMode="auto">
          <a:xfrm flipH="1">
            <a:off x="4038600" y="1981200"/>
            <a:ext cx="457200" cy="381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17417" name="Object 14"/>
          <p:cNvGraphicFramePr>
            <a:graphicFrameLocks noChangeAspect="1"/>
          </p:cNvGraphicFramePr>
          <p:nvPr/>
        </p:nvGraphicFramePr>
        <p:xfrm>
          <a:off x="1828800" y="2438400"/>
          <a:ext cx="3276600" cy="127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4" name="Equation" r:id="rId7" imgW="2222500" imgH="863600" progId="Equation.3">
                  <p:embed/>
                </p:oleObj>
              </mc:Choice>
              <mc:Fallback>
                <p:oleObj name="Equation" r:id="rId7" imgW="2222500" imgH="8636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438400"/>
                        <a:ext cx="3276600" cy="1277938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8" name="Text Box 18"/>
          <p:cNvSpPr txBox="1">
            <a:spLocks noChangeArrowheads="1"/>
          </p:cNvSpPr>
          <p:nvPr/>
        </p:nvSpPr>
        <p:spPr bwMode="auto">
          <a:xfrm>
            <a:off x="5791200" y="2667000"/>
            <a:ext cx="3140075" cy="10699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sz="1600" dirty="0">
                <a:solidFill>
                  <a:srgbClr val="000000"/>
                </a:solidFill>
              </a:rPr>
              <a:t>Jedna</a:t>
            </a:r>
            <a:r>
              <a:rPr lang="sr-Latn-CS" sz="1600" dirty="0">
                <a:solidFill>
                  <a:srgbClr val="000000"/>
                </a:solidFill>
              </a:rPr>
              <a:t>čina (</a:t>
            </a:r>
            <a:r>
              <a:rPr lang="sr-Latn-CS" sz="1600" dirty="0" smtClean="0">
                <a:solidFill>
                  <a:srgbClr val="000000"/>
                </a:solidFill>
              </a:rPr>
              <a:t>2</a:t>
            </a:r>
            <a:r>
              <a:rPr lang="sr-Latn-RS" sz="1600" dirty="0" smtClean="0">
                <a:solidFill>
                  <a:srgbClr val="000000"/>
                </a:solidFill>
              </a:rPr>
              <a:t>7)</a:t>
            </a:r>
            <a:r>
              <a:rPr lang="sr-Latn-CS" sz="1600" dirty="0" smtClean="0">
                <a:solidFill>
                  <a:srgbClr val="000000"/>
                </a:solidFill>
              </a:rPr>
              <a:t> </a:t>
            </a:r>
            <a:r>
              <a:rPr lang="sr-Latn-CS" sz="1600" dirty="0">
                <a:solidFill>
                  <a:srgbClr val="000000"/>
                </a:solidFill>
              </a:rPr>
              <a:t>daje nova značenja konstantama </a:t>
            </a:r>
            <a:r>
              <a:rPr lang="sr-Latn-CS" sz="1600" i="1" dirty="0">
                <a:solidFill>
                  <a:srgbClr val="000000"/>
                </a:solidFill>
              </a:rPr>
              <a:t>K</a:t>
            </a:r>
            <a:r>
              <a:rPr lang="sr-Latn-CS" sz="1600" dirty="0">
                <a:solidFill>
                  <a:srgbClr val="000000"/>
                </a:solidFill>
              </a:rPr>
              <a:t> i </a:t>
            </a:r>
            <a:r>
              <a:rPr lang="sr-Latn-CS" sz="1600" i="1" dirty="0">
                <a:solidFill>
                  <a:srgbClr val="000000"/>
                </a:solidFill>
              </a:rPr>
              <a:t>a</a:t>
            </a:r>
            <a:r>
              <a:rPr lang="sr-Latn-CS" sz="1600" dirty="0">
                <a:solidFill>
                  <a:srgbClr val="000000"/>
                </a:solidFill>
              </a:rPr>
              <a:t> u slučajevima kada </a:t>
            </a:r>
            <a:r>
              <a:rPr lang="pl-PL" sz="1600" dirty="0">
                <a:solidFill>
                  <a:srgbClr val="000000"/>
                </a:solidFill>
              </a:rPr>
              <a:t>[</a:t>
            </a:r>
            <a:r>
              <a:rPr lang="es-ES" sz="1600" i="1" dirty="0">
                <a:solidFill>
                  <a:srgbClr val="000000"/>
                </a:solidFill>
              </a:rPr>
              <a:t>η</a:t>
            </a:r>
            <a:r>
              <a:rPr lang="pl-PL" sz="1600" dirty="0">
                <a:solidFill>
                  <a:srgbClr val="000000"/>
                </a:solidFill>
              </a:rPr>
              <a:t>] nije merena na </a:t>
            </a:r>
            <a:r>
              <a:rPr lang="es-ES" sz="1600" dirty="0">
                <a:solidFill>
                  <a:srgbClr val="000000"/>
                </a:solidFill>
              </a:rPr>
              <a:t>θ</a:t>
            </a:r>
            <a:r>
              <a:rPr lang="pl-PL" sz="1600" dirty="0">
                <a:solidFill>
                  <a:srgbClr val="000000"/>
                </a:solidFill>
              </a:rPr>
              <a:t> temperaturi.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7419" name="Text Box 19"/>
          <p:cNvSpPr txBox="1">
            <a:spLocks noChangeArrowheads="1"/>
          </p:cNvSpPr>
          <p:nvPr/>
        </p:nvSpPr>
        <p:spPr bwMode="auto">
          <a:xfrm>
            <a:off x="5105400" y="2895600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27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7420" name="Text Box 20"/>
          <p:cNvSpPr txBox="1">
            <a:spLocks noChangeArrowheads="1"/>
          </p:cNvSpPr>
          <p:nvPr/>
        </p:nvSpPr>
        <p:spPr bwMode="auto">
          <a:xfrm>
            <a:off x="762000" y="4724400"/>
            <a:ext cx="7696200" cy="941388"/>
          </a:xfrm>
          <a:prstGeom prst="rect">
            <a:avLst/>
          </a:prstGeom>
          <a:noFill/>
          <a:ln w="25400" algn="ctr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0066"/>
                </a:solidFill>
              </a:rPr>
              <a:t>IZVOD:</a:t>
            </a:r>
            <a:r>
              <a:rPr lang="en-US" sz="1800" dirty="0">
                <a:solidFill>
                  <a:srgbClr val="000000"/>
                </a:solidFill>
              </a:rPr>
              <a:t> N</a:t>
            </a:r>
            <a:r>
              <a:rPr lang="pl-PL" sz="1800" dirty="0">
                <a:solidFill>
                  <a:srgbClr val="000000"/>
                </a:solidFill>
              </a:rPr>
              <a:t>a osnovu merenja </a:t>
            </a:r>
            <a:r>
              <a:rPr lang="pl-PL" sz="1800" b="1" dirty="0">
                <a:solidFill>
                  <a:srgbClr val="000000"/>
                </a:solidFill>
              </a:rPr>
              <a:t>unutrašnje viskoznosti </a:t>
            </a:r>
            <a:r>
              <a:rPr lang="en-US" sz="1800" b="1" dirty="0">
                <a:solidFill>
                  <a:srgbClr val="000000"/>
                </a:solidFill>
              </a:rPr>
              <a:t>[</a:t>
            </a:r>
            <a:r>
              <a:rPr lang="en-US" sz="1800" b="1" dirty="0">
                <a:solidFill>
                  <a:srgbClr val="000000"/>
                </a:solidFill>
                <a:sym typeface="Symbol" pitchFamily="18" charset="2"/>
              </a:rPr>
              <a:t>]</a:t>
            </a:r>
            <a:r>
              <a:rPr lang="en-US" sz="1800" dirty="0">
                <a:solidFill>
                  <a:srgbClr val="000000"/>
                </a:solidFill>
                <a:sym typeface="Symbol" pitchFamily="18" charset="2"/>
              </a:rPr>
              <a:t> </a:t>
            </a:r>
            <a:r>
              <a:rPr lang="pl-PL" sz="1800" dirty="0">
                <a:solidFill>
                  <a:srgbClr val="000000"/>
                </a:solidFill>
              </a:rPr>
              <a:t>mogu  se odrediti </a:t>
            </a:r>
            <a:r>
              <a:rPr lang="pl-PL" sz="1800" b="1" dirty="0">
                <a:solidFill>
                  <a:srgbClr val="000000"/>
                </a:solidFill>
              </a:rPr>
              <a:t>molarna masa M</a:t>
            </a:r>
            <a:r>
              <a:rPr lang="pl-PL" sz="1800" dirty="0">
                <a:solidFill>
                  <a:srgbClr val="000000"/>
                </a:solidFill>
              </a:rPr>
              <a:t>, </a:t>
            </a:r>
            <a:r>
              <a:rPr lang="pl-PL" sz="1800" b="1" dirty="0">
                <a:solidFill>
                  <a:srgbClr val="000000"/>
                </a:solidFill>
              </a:rPr>
              <a:t>neperturbovane dimenzije polimernog lanca</a:t>
            </a:r>
            <a:r>
              <a:rPr lang="en-US" sz="1800" dirty="0">
                <a:solidFill>
                  <a:srgbClr val="000000"/>
                </a:solidFill>
              </a:rPr>
              <a:t>              </a:t>
            </a:r>
            <a:r>
              <a:rPr lang="pl-PL" sz="1800" dirty="0">
                <a:solidFill>
                  <a:srgbClr val="000000"/>
                </a:solidFill>
              </a:rPr>
              <a:t>i </a:t>
            </a:r>
            <a:r>
              <a:rPr lang="pl-PL" sz="1800" b="1" dirty="0">
                <a:solidFill>
                  <a:srgbClr val="000000"/>
                </a:solidFill>
              </a:rPr>
              <a:t>faktor širenja </a:t>
            </a:r>
            <a:r>
              <a:rPr lang="es-ES" sz="1800" b="1" dirty="0">
                <a:solidFill>
                  <a:srgbClr val="000000"/>
                </a:solidFill>
              </a:rPr>
              <a:t>α</a:t>
            </a:r>
            <a:r>
              <a:rPr lang="pl-PL" sz="1800" dirty="0">
                <a:solidFill>
                  <a:srgbClr val="000000"/>
                </a:solidFill>
              </a:rPr>
              <a:t>.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7421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7422" name="Object 21"/>
          <p:cNvGraphicFramePr>
            <a:graphicFrameLocks noChangeAspect="1"/>
          </p:cNvGraphicFramePr>
          <p:nvPr/>
        </p:nvGraphicFramePr>
        <p:xfrm>
          <a:off x="7056438" y="4949825"/>
          <a:ext cx="609600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5" name="Equation" r:id="rId9" imgW="393359" imgH="317225" progId="Equation.3">
                  <p:embed/>
                </p:oleObj>
              </mc:Choice>
              <mc:Fallback>
                <p:oleObj name="Equation" r:id="rId9" imgW="393359" imgH="317225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6438" y="4949825"/>
                        <a:ext cx="609600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749699" y="889278"/>
            <a:ext cx="627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24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r>
              <a:rPr lang="sr-Latn-RS" sz="1800" b="1" dirty="0" smtClean="0">
                <a:solidFill>
                  <a:srgbClr val="000000"/>
                </a:solidFill>
              </a:rPr>
              <a:t>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3" name="Rectangle 19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498184"/>
              </p:ext>
            </p:extLst>
          </p:nvPr>
        </p:nvGraphicFramePr>
        <p:xfrm>
          <a:off x="4615180" y="810901"/>
          <a:ext cx="2017156" cy="576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6" name="Equation" r:id="rId11" imgW="1346200" imgH="381000" progId="Equation.3">
                  <p:embed/>
                </p:oleObj>
              </mc:Choice>
              <mc:Fallback>
                <p:oleObj name="Equation" r:id="rId11" imgW="1346200" imgH="381000" progId="Equation.3">
                  <p:embed/>
                  <p:pic>
                    <p:nvPicPr>
                      <p:cNvPr id="0" name="Object 1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180" y="810901"/>
                        <a:ext cx="2017156" cy="57633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1676400" y="533400"/>
            <a:ext cx="4911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66"/>
                </a:solidFill>
              </a:rPr>
              <a:t>Određivanje molarne mase makromolekula</a:t>
            </a:r>
          </a:p>
          <a:p>
            <a:pPr eaLnBrk="1" hangingPunct="1"/>
            <a:r>
              <a:rPr lang="en-US" sz="2000" b="1">
                <a:solidFill>
                  <a:srgbClr val="FF0066"/>
                </a:solidFill>
              </a:rPr>
              <a:t>na osnovu osmotskog pritiska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304800" y="1524000"/>
            <a:ext cx="81692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0000"/>
                </a:solidFill>
              </a:rPr>
              <a:t>Osmotski pritisak</a:t>
            </a:r>
            <a:r>
              <a:rPr lang="en-US" sz="1600">
                <a:solidFill>
                  <a:srgbClr val="000000"/>
                </a:solidFill>
              </a:rPr>
              <a:t> je jedna od k</a:t>
            </a:r>
            <a:r>
              <a:rPr lang="sr-Latn-CS" sz="1600">
                <a:solidFill>
                  <a:srgbClr val="000000"/>
                </a:solidFill>
              </a:rPr>
              <a:t>oligativn</a:t>
            </a:r>
            <a:r>
              <a:rPr lang="en-US" sz="1600">
                <a:solidFill>
                  <a:srgbClr val="000000"/>
                </a:solidFill>
              </a:rPr>
              <a:t>iih</a:t>
            </a:r>
            <a:r>
              <a:rPr lang="sr-Latn-CS" sz="1600">
                <a:solidFill>
                  <a:srgbClr val="000000"/>
                </a:solidFill>
              </a:rPr>
              <a:t> osobin</a:t>
            </a:r>
            <a:r>
              <a:rPr lang="en-US" sz="1600">
                <a:solidFill>
                  <a:srgbClr val="000000"/>
                </a:solidFill>
              </a:rPr>
              <a:t>a</a:t>
            </a:r>
            <a:r>
              <a:rPr lang="sr-Latn-CS" sz="1600">
                <a:solidFill>
                  <a:srgbClr val="000000"/>
                </a:solidFill>
              </a:rPr>
              <a:t> rastvora neelektrolita</a:t>
            </a:r>
            <a:r>
              <a:rPr lang="en-US" sz="1600">
                <a:solidFill>
                  <a:srgbClr val="000000"/>
                </a:solidFill>
              </a:rPr>
              <a:t> (preostale su sni</a:t>
            </a:r>
            <a:r>
              <a:rPr lang="sr-Latn-CS" sz="1600">
                <a:solidFill>
                  <a:srgbClr val="000000"/>
                </a:solidFill>
              </a:rPr>
              <a:t>ženje napona pare, povišenje tačke ključanja i sniženje tačke mržnjenja). Sve ove osobine izražavaju se </a:t>
            </a:r>
            <a:r>
              <a:rPr lang="sr-Latn-CS" sz="1600" b="1">
                <a:solidFill>
                  <a:srgbClr val="000000"/>
                </a:solidFill>
              </a:rPr>
              <a:t>preko</a:t>
            </a:r>
            <a:r>
              <a:rPr lang="sr-Latn-CS" sz="1600">
                <a:solidFill>
                  <a:srgbClr val="000000"/>
                </a:solidFill>
              </a:rPr>
              <a:t> </a:t>
            </a:r>
            <a:r>
              <a:rPr lang="sr-Latn-CS" sz="1600" b="1">
                <a:solidFill>
                  <a:srgbClr val="000000"/>
                </a:solidFill>
              </a:rPr>
              <a:t>promene aktivnosti rastvarača </a:t>
            </a:r>
            <a:r>
              <a:rPr lang="sr-Latn-CS" sz="1600" b="1" i="1">
                <a:solidFill>
                  <a:srgbClr val="000000"/>
                </a:solidFill>
              </a:rPr>
              <a:t>a</a:t>
            </a:r>
            <a:r>
              <a:rPr lang="sr-Latn-CS" sz="1600" b="1" i="1" baseline="-25000">
                <a:solidFill>
                  <a:srgbClr val="000000"/>
                </a:solidFill>
              </a:rPr>
              <a:t>1</a:t>
            </a:r>
            <a:r>
              <a:rPr lang="sr-Latn-CS" sz="1600">
                <a:solidFill>
                  <a:srgbClr val="000000"/>
                </a:solidFill>
              </a:rPr>
              <a:t> kada je prisutna rastvorena supstancija.</a:t>
            </a:r>
            <a:r>
              <a:rPr lang="en-US" sz="1600"/>
              <a:t> </a:t>
            </a:r>
          </a:p>
        </p:txBody>
      </p:sp>
      <p:pic>
        <p:nvPicPr>
          <p:cNvPr id="4100" name="Picture 6" descr="Osmotski pritisak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t="15749" r="31540" b="2362"/>
          <a:stretch>
            <a:fillRect/>
          </a:stretch>
        </p:blipFill>
        <p:spPr bwMode="auto">
          <a:xfrm>
            <a:off x="239713" y="2438400"/>
            <a:ext cx="4408487" cy="3043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4724400" y="2362200"/>
            <a:ext cx="3962400" cy="363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sr-Latn-CS" sz="1600">
                <a:solidFill>
                  <a:srgbClr val="000000"/>
                </a:solidFill>
              </a:rPr>
              <a:t>Rastvor i rastvarač razdvojeni su polupropusnom membranom, koja propušta rastvarač, ali ne i rastvorenu supstanciju. Usled </a:t>
            </a:r>
            <a:r>
              <a:rPr lang="sr-Latn-CS" sz="1600" b="1">
                <a:solidFill>
                  <a:srgbClr val="000000"/>
                </a:solidFill>
              </a:rPr>
              <a:t>razlike hemijskog potencijala </a:t>
            </a:r>
            <a:r>
              <a:rPr lang="en-US" sz="1600" b="1">
                <a:solidFill>
                  <a:srgbClr val="000000"/>
                </a:solidFill>
              </a:rPr>
              <a:t>rastvara</a:t>
            </a:r>
            <a:r>
              <a:rPr lang="sr-Latn-CS" sz="1600" b="1">
                <a:solidFill>
                  <a:srgbClr val="000000"/>
                </a:solidFill>
              </a:rPr>
              <a:t>č</a:t>
            </a:r>
            <a:r>
              <a:rPr lang="en-US" sz="1600" b="1">
                <a:solidFill>
                  <a:srgbClr val="000000"/>
                </a:solidFill>
              </a:rPr>
              <a:t>a u njegovo </a:t>
            </a:r>
            <a:r>
              <a:rPr lang="sr-Latn-CS" sz="1600" b="1">
                <a:solidFill>
                  <a:srgbClr val="000000"/>
                </a:solidFill>
              </a:rPr>
              <a:t>č</a:t>
            </a:r>
            <a:r>
              <a:rPr lang="en-US" sz="1600" b="1">
                <a:solidFill>
                  <a:srgbClr val="000000"/>
                </a:solidFill>
              </a:rPr>
              <a:t>istoj fazi    </a:t>
            </a:r>
            <a:r>
              <a:rPr lang="sr-Latn-CS" sz="1600" b="1">
                <a:solidFill>
                  <a:srgbClr val="000000"/>
                </a:solidFill>
              </a:rPr>
              <a:t>i hemijskog potencijala rastvarača u rastvoru </a:t>
            </a:r>
            <a:r>
              <a:rPr lang="sr-Latn-CS" sz="1600" b="1" i="1">
                <a:solidFill>
                  <a:srgbClr val="000000"/>
                </a:solidFill>
              </a:rPr>
              <a:t> μ</a:t>
            </a:r>
            <a:r>
              <a:rPr lang="sr-Latn-CS" sz="1600" b="1" i="1" baseline="-25000">
                <a:solidFill>
                  <a:srgbClr val="000000"/>
                </a:solidFill>
              </a:rPr>
              <a:t>1</a:t>
            </a:r>
            <a:r>
              <a:rPr lang="en-US" b="1"/>
              <a:t> </a:t>
            </a:r>
            <a:r>
              <a:rPr lang="sr-Latn-CS" sz="1600" b="1">
                <a:solidFill>
                  <a:srgbClr val="000000"/>
                </a:solidFill>
              </a:rPr>
              <a:t>rastvarač spontano prelazi kroz</a:t>
            </a:r>
            <a:r>
              <a:rPr lang="sr-Latn-CS" sz="1600">
                <a:solidFill>
                  <a:srgbClr val="000000"/>
                </a:solidFill>
              </a:rPr>
              <a:t> </a:t>
            </a:r>
            <a:r>
              <a:rPr lang="sr-Latn-CS" sz="1600" b="1">
                <a:solidFill>
                  <a:srgbClr val="000000"/>
                </a:solidFill>
              </a:rPr>
              <a:t>membranu u rastvor, da bi se hemijski potencijali izjednačili</a:t>
            </a:r>
            <a:r>
              <a:rPr lang="sr-Latn-CS" sz="1600">
                <a:solidFill>
                  <a:srgbClr val="000000"/>
                </a:solidFill>
              </a:rPr>
              <a:t>.</a:t>
            </a:r>
            <a:r>
              <a:rPr lang="en-US" sz="1600">
                <a:solidFill>
                  <a:srgbClr val="000000"/>
                </a:solidFill>
              </a:rPr>
              <a:t> </a:t>
            </a:r>
            <a:endParaRPr lang="sr-Latn-CS" sz="1600">
              <a:solidFill>
                <a:srgbClr val="000000"/>
              </a:solidFill>
            </a:endParaRPr>
          </a:p>
          <a:p>
            <a:pPr algn="just" eaLnBrk="1" hangingPunct="1"/>
            <a:endParaRPr lang="sr-Latn-CS" sz="1600" b="1">
              <a:solidFill>
                <a:srgbClr val="000000"/>
              </a:solidFill>
            </a:endParaRPr>
          </a:p>
          <a:p>
            <a:pPr algn="just" eaLnBrk="1" hangingPunct="1"/>
            <a:r>
              <a:rPr lang="sr-Latn-CS" sz="1600" b="1">
                <a:solidFill>
                  <a:srgbClr val="FF0066"/>
                </a:solidFill>
              </a:rPr>
              <a:t>Osmotski pritisak</a:t>
            </a:r>
            <a:r>
              <a:rPr lang="sr-Latn-CS" sz="1600">
                <a:solidFill>
                  <a:srgbClr val="FF0066"/>
                </a:solidFill>
              </a:rPr>
              <a:t> </a:t>
            </a:r>
            <a:r>
              <a:rPr lang="ru-RU" sz="1600" b="1">
                <a:solidFill>
                  <a:srgbClr val="FF0066"/>
                </a:solidFill>
                <a:cs typeface="Times New Roman" pitchFamily="18" charset="0"/>
              </a:rPr>
              <a:t>П</a:t>
            </a:r>
            <a:r>
              <a:rPr lang="sr-Latn-CS" sz="1600">
                <a:solidFill>
                  <a:srgbClr val="FF0066"/>
                </a:solidFill>
                <a:cs typeface="Times New Roman" pitchFamily="18" charset="0"/>
              </a:rPr>
              <a:t> </a:t>
            </a:r>
            <a:r>
              <a:rPr lang="sr-Latn-CS" sz="1600">
                <a:solidFill>
                  <a:srgbClr val="000000"/>
                </a:solidFill>
              </a:rPr>
              <a:t>je u stvari pritisak kojim treba delovati na rastvor da bi se sprečio tok rastvarača u rastvor kroz polupropusnu membranu.</a:t>
            </a:r>
            <a:r>
              <a:rPr lang="en-US" sz="1600"/>
              <a:t> </a:t>
            </a:r>
          </a:p>
        </p:txBody>
      </p:sp>
      <p:sp>
        <p:nvSpPr>
          <p:cNvPr id="410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4103" name="Object 8"/>
          <p:cNvGraphicFramePr>
            <a:graphicFrameLocks noChangeAspect="1"/>
          </p:cNvGraphicFramePr>
          <p:nvPr/>
        </p:nvGraphicFramePr>
        <p:xfrm>
          <a:off x="8077200" y="3352800"/>
          <a:ext cx="2667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4" name="Equation" r:id="rId6" imgW="203112" imgH="228501" progId="Equation.3">
                  <p:embed/>
                </p:oleObj>
              </mc:Choice>
              <mc:Fallback>
                <p:oleObj name="Equation" r:id="rId6" imgW="203112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3352800"/>
                        <a:ext cx="2667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4" name="Line 13"/>
          <p:cNvSpPr>
            <a:spLocks noChangeShapeType="1"/>
          </p:cNvSpPr>
          <p:nvPr/>
        </p:nvSpPr>
        <p:spPr bwMode="auto">
          <a:xfrm flipV="1">
            <a:off x="1143000" y="4419600"/>
            <a:ext cx="1447800" cy="1143000"/>
          </a:xfrm>
          <a:prstGeom prst="line">
            <a:avLst/>
          </a:prstGeom>
          <a:noFill/>
          <a:ln w="9525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05" name="Text Box 14"/>
          <p:cNvSpPr txBox="1">
            <a:spLocks noChangeArrowheads="1"/>
          </p:cNvSpPr>
          <p:nvPr/>
        </p:nvSpPr>
        <p:spPr bwMode="auto">
          <a:xfrm>
            <a:off x="304800" y="5562600"/>
            <a:ext cx="1957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>
                <a:solidFill>
                  <a:srgbClr val="6600CC"/>
                </a:solidFill>
              </a:rPr>
              <a:t>Polupropusna membrana</a:t>
            </a:r>
            <a:endParaRPr lang="en-US" sz="1400">
              <a:solidFill>
                <a:srgbClr val="6600CC"/>
              </a:solidFill>
            </a:endParaRPr>
          </a:p>
        </p:txBody>
      </p:sp>
      <p:graphicFrame>
        <p:nvGraphicFramePr>
          <p:cNvPr id="4106" name="Object 15"/>
          <p:cNvGraphicFramePr>
            <a:graphicFrameLocks noGrp="1" noChangeAspect="1"/>
          </p:cNvGraphicFramePr>
          <p:nvPr>
            <p:ph/>
          </p:nvPr>
        </p:nvGraphicFramePr>
        <p:xfrm>
          <a:off x="1828800" y="5867400"/>
          <a:ext cx="2819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5" name="Equation" r:id="rId8" imgW="1600200" imgH="215900" progId="Equation.3">
                  <p:embed/>
                </p:oleObj>
              </mc:Choice>
              <mc:Fallback>
                <p:oleObj name="Equation" r:id="rId8" imgW="1600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5867400"/>
                        <a:ext cx="2819400" cy="3810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685800" y="381000"/>
            <a:ext cx="3144838" cy="8556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>
                <a:solidFill>
                  <a:srgbClr val="000000"/>
                </a:solidFill>
              </a:rPr>
              <a:t>Aktivnost </a:t>
            </a:r>
            <a:r>
              <a:rPr lang="sr-Latn-CS" sz="1600" i="1">
                <a:solidFill>
                  <a:srgbClr val="000000"/>
                </a:solidFill>
              </a:rPr>
              <a:t>a</a:t>
            </a:r>
            <a:r>
              <a:rPr lang="sr-Latn-CS" sz="1600" i="1" baseline="-25000">
                <a:solidFill>
                  <a:srgbClr val="000000"/>
                </a:solidFill>
              </a:rPr>
              <a:t>1</a:t>
            </a:r>
            <a:r>
              <a:rPr lang="sr-Latn-CS" sz="1600">
                <a:solidFill>
                  <a:srgbClr val="000000"/>
                </a:solidFill>
              </a:rPr>
              <a:t> definisana je kao:</a:t>
            </a:r>
          </a:p>
          <a:p>
            <a:pPr eaLnBrk="1" hangingPunct="1"/>
            <a:endParaRPr lang="sr-Latn-CS" sz="1600">
              <a:solidFill>
                <a:srgbClr val="000000"/>
              </a:solidFill>
            </a:endParaRPr>
          </a:p>
          <a:p>
            <a:pPr eaLnBrk="1" hangingPunct="1"/>
            <a:r>
              <a:rPr lang="sr-Latn-CS" sz="1800" i="1">
                <a:solidFill>
                  <a:srgbClr val="000000"/>
                </a:solidFill>
              </a:rPr>
              <a:t>μ</a:t>
            </a:r>
            <a:r>
              <a:rPr lang="sr-Latn-CS" sz="1800" i="1" baseline="-25000">
                <a:solidFill>
                  <a:srgbClr val="000000"/>
                </a:solidFill>
              </a:rPr>
              <a:t>1</a:t>
            </a:r>
            <a:r>
              <a:rPr lang="sr-Latn-CS" sz="1800" i="1">
                <a:solidFill>
                  <a:srgbClr val="000000"/>
                </a:solidFill>
              </a:rPr>
              <a:t> </a:t>
            </a:r>
            <a:r>
              <a:rPr lang="pl-PL" sz="1800">
                <a:solidFill>
                  <a:srgbClr val="000000"/>
                </a:solidFill>
              </a:rPr>
              <a:t>–       = RT ln</a:t>
            </a:r>
            <a:r>
              <a:rPr lang="pl-PL" sz="1800" i="1">
                <a:solidFill>
                  <a:srgbClr val="000000"/>
                </a:solidFill>
              </a:rPr>
              <a:t>a</a:t>
            </a:r>
            <a:r>
              <a:rPr lang="pl-PL" sz="1800" i="1" baseline="-25000">
                <a:solidFill>
                  <a:srgbClr val="000000"/>
                </a:solidFill>
              </a:rPr>
              <a:t>1</a:t>
            </a:r>
            <a:r>
              <a:rPr lang="pl-PL" sz="1800">
                <a:solidFill>
                  <a:srgbClr val="000000"/>
                </a:solidFill>
              </a:rPr>
              <a:t>       </a:t>
            </a:r>
            <a:r>
              <a:rPr lang="en-US" sz="1800">
                <a:solidFill>
                  <a:srgbClr val="000000"/>
                </a:solidFill>
              </a:rPr>
              <a:t>           </a:t>
            </a:r>
            <a:r>
              <a:rPr lang="pl-PL" sz="1800">
                <a:solidFill>
                  <a:srgbClr val="000000"/>
                </a:solidFill>
              </a:rPr>
              <a:t>(1)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5124" name="Object 5"/>
          <p:cNvGraphicFramePr>
            <a:graphicFrameLocks noChangeAspect="1"/>
          </p:cNvGraphicFramePr>
          <p:nvPr/>
        </p:nvGraphicFramePr>
        <p:xfrm>
          <a:off x="1143000" y="838200"/>
          <a:ext cx="4000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1" name="Equation" r:id="rId5" imgW="203112" imgH="228501" progId="Equation.3">
                  <p:embed/>
                </p:oleObj>
              </mc:Choice>
              <mc:Fallback>
                <p:oleObj name="Equation" r:id="rId5" imgW="203112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838200"/>
                        <a:ext cx="40005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838200" y="1371600"/>
            <a:ext cx="923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sz="1600">
                <a:solidFill>
                  <a:srgbClr val="000000"/>
                </a:solidFill>
              </a:rPr>
              <a:t>odnosno 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1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5127" name="Object 9"/>
          <p:cNvGraphicFramePr>
            <a:graphicFrameLocks noChangeAspect="1"/>
          </p:cNvGraphicFramePr>
          <p:nvPr/>
        </p:nvGraphicFramePr>
        <p:xfrm>
          <a:off x="762000" y="1752600"/>
          <a:ext cx="163830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2" name="Equation" r:id="rId7" imgW="876300" imgH="203200" progId="Equation.3">
                  <p:embed/>
                </p:oleObj>
              </mc:Choice>
              <mc:Fallback>
                <p:oleObj name="Equation" r:id="rId7" imgW="876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752600"/>
                        <a:ext cx="1638300" cy="37465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Text Box 11"/>
          <p:cNvSpPr txBox="1">
            <a:spLocks noChangeArrowheads="1"/>
          </p:cNvSpPr>
          <p:nvPr/>
        </p:nvSpPr>
        <p:spPr bwMode="auto">
          <a:xfrm>
            <a:off x="3352800" y="1752600"/>
            <a:ext cx="55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>
                <a:solidFill>
                  <a:srgbClr val="000000"/>
                </a:solidFill>
              </a:rPr>
              <a:t>(</a:t>
            </a:r>
            <a:r>
              <a:rPr lang="en-US" sz="1800">
                <a:solidFill>
                  <a:srgbClr val="000000"/>
                </a:solidFill>
              </a:rPr>
              <a:t>1a</a:t>
            </a:r>
            <a:r>
              <a:rPr lang="sr-Latn-CS" sz="1800">
                <a:solidFill>
                  <a:srgbClr val="000000"/>
                </a:solidFill>
              </a:rPr>
              <a:t>)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533400" y="2133600"/>
            <a:ext cx="6027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>
                <a:solidFill>
                  <a:srgbClr val="000000"/>
                </a:solidFill>
              </a:rPr>
              <a:t>U idealnom ratvoru, aktivnost </a:t>
            </a:r>
            <a:r>
              <a:rPr lang="sr-Latn-CS" sz="1600" i="1">
                <a:solidFill>
                  <a:srgbClr val="000000"/>
                </a:solidFill>
              </a:rPr>
              <a:t>a</a:t>
            </a:r>
            <a:r>
              <a:rPr lang="sr-Latn-CS" sz="1600" i="1" baseline="-25000">
                <a:solidFill>
                  <a:srgbClr val="000000"/>
                </a:solidFill>
              </a:rPr>
              <a:t>1</a:t>
            </a:r>
            <a:r>
              <a:rPr lang="sr-Latn-CS" sz="1600" i="1">
                <a:solidFill>
                  <a:srgbClr val="000000"/>
                </a:solidFill>
              </a:rPr>
              <a:t> </a:t>
            </a:r>
            <a:r>
              <a:rPr lang="sr-Latn-CS" sz="1600">
                <a:solidFill>
                  <a:srgbClr val="000000"/>
                </a:solidFill>
              </a:rPr>
              <a:t>jednaka je molskoj frakcji, tj. </a:t>
            </a:r>
            <a:r>
              <a:rPr lang="sr-Latn-CS" sz="1800" i="1">
                <a:solidFill>
                  <a:srgbClr val="000000"/>
                </a:solidFill>
              </a:rPr>
              <a:t>a</a:t>
            </a:r>
            <a:r>
              <a:rPr lang="sr-Latn-CS" sz="1800" i="1" baseline="-25000">
                <a:solidFill>
                  <a:srgbClr val="000000"/>
                </a:solidFill>
              </a:rPr>
              <a:t>1</a:t>
            </a:r>
            <a:r>
              <a:rPr lang="sr-Latn-CS" sz="1800">
                <a:solidFill>
                  <a:srgbClr val="000000"/>
                </a:solidFill>
              </a:rPr>
              <a:t> ≈ </a:t>
            </a:r>
            <a:r>
              <a:rPr lang="sr-Latn-CS" sz="1800" i="1">
                <a:solidFill>
                  <a:srgbClr val="000000"/>
                </a:solidFill>
              </a:rPr>
              <a:t>x</a:t>
            </a:r>
            <a:r>
              <a:rPr lang="sr-Latn-CS" sz="1800" i="1" baseline="-25000">
                <a:solidFill>
                  <a:srgbClr val="000000"/>
                </a:solidFill>
              </a:rPr>
              <a:t>1</a:t>
            </a:r>
            <a:r>
              <a:rPr lang="sr-Latn-CS"/>
              <a:t> </a:t>
            </a:r>
            <a:endParaRPr lang="en-US"/>
          </a:p>
        </p:txBody>
      </p:sp>
      <p:sp>
        <p:nvSpPr>
          <p:cNvPr id="5130" name="Text Box 13"/>
          <p:cNvSpPr txBox="1">
            <a:spLocks noChangeArrowheads="1"/>
          </p:cNvSpPr>
          <p:nvPr/>
        </p:nvSpPr>
        <p:spPr bwMode="auto">
          <a:xfrm>
            <a:off x="762000" y="2590800"/>
            <a:ext cx="1266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/>
              <a:t> </a:t>
            </a:r>
            <a:r>
              <a:rPr lang="sr-Latn-CS" sz="1800" i="1">
                <a:solidFill>
                  <a:srgbClr val="000000"/>
                </a:solidFill>
              </a:rPr>
              <a:t>x</a:t>
            </a:r>
            <a:r>
              <a:rPr lang="sr-Latn-CS" sz="1800" i="1" baseline="-25000">
                <a:solidFill>
                  <a:srgbClr val="000000"/>
                </a:solidFill>
              </a:rPr>
              <a:t>1</a:t>
            </a:r>
            <a:r>
              <a:rPr lang="sr-Latn-CS" sz="1800">
                <a:solidFill>
                  <a:srgbClr val="000000"/>
                </a:solidFill>
              </a:rPr>
              <a:t> + </a:t>
            </a:r>
            <a:r>
              <a:rPr lang="sr-Latn-CS" sz="1800" i="1">
                <a:solidFill>
                  <a:srgbClr val="000000"/>
                </a:solidFill>
              </a:rPr>
              <a:t>x</a:t>
            </a:r>
            <a:r>
              <a:rPr lang="sr-Latn-CS" sz="1800" i="1" baseline="-25000">
                <a:solidFill>
                  <a:srgbClr val="000000"/>
                </a:solidFill>
              </a:rPr>
              <a:t>2</a:t>
            </a:r>
            <a:r>
              <a:rPr lang="sr-Latn-CS" sz="1800">
                <a:solidFill>
                  <a:srgbClr val="000000"/>
                </a:solidFill>
              </a:rPr>
              <a:t> = 1</a:t>
            </a:r>
            <a:r>
              <a:rPr lang="en-US" sz="1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131" name="Text Box 14"/>
          <p:cNvSpPr txBox="1">
            <a:spLocks noChangeArrowheads="1"/>
          </p:cNvSpPr>
          <p:nvPr/>
        </p:nvSpPr>
        <p:spPr bwMode="auto">
          <a:xfrm>
            <a:off x="457200" y="3124200"/>
            <a:ext cx="8016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>
                <a:solidFill>
                  <a:srgbClr val="000000"/>
                </a:solidFill>
              </a:rPr>
              <a:t>Aktivnost rastvarača </a:t>
            </a:r>
            <a:r>
              <a:rPr lang="sr-Latn-CS" sz="1600" i="1">
                <a:solidFill>
                  <a:srgbClr val="000000"/>
                </a:solidFill>
              </a:rPr>
              <a:t>a</a:t>
            </a:r>
            <a:r>
              <a:rPr lang="sr-Latn-CS" sz="1600" baseline="-25000">
                <a:solidFill>
                  <a:srgbClr val="000000"/>
                </a:solidFill>
              </a:rPr>
              <a:t>1</a:t>
            </a:r>
            <a:r>
              <a:rPr lang="sr-Latn-CS" sz="1600">
                <a:solidFill>
                  <a:srgbClr val="000000"/>
                </a:solidFill>
              </a:rPr>
              <a:t> može se izraziti preko molske frakcije rastvorene supstancije </a:t>
            </a:r>
            <a:r>
              <a:rPr lang="sr-Latn-CS" sz="1600" i="1">
                <a:solidFill>
                  <a:srgbClr val="000000"/>
                </a:solidFill>
              </a:rPr>
              <a:t>x</a:t>
            </a:r>
            <a:r>
              <a:rPr lang="sr-Latn-CS" sz="1600" i="1" baseline="-25000">
                <a:solidFill>
                  <a:srgbClr val="000000"/>
                </a:solidFill>
              </a:rPr>
              <a:t>2</a:t>
            </a:r>
            <a:r>
              <a:rPr lang="en-US" sz="1600" i="1">
                <a:solidFill>
                  <a:srgbClr val="000000"/>
                </a:solidFill>
              </a:rPr>
              <a:t>:</a:t>
            </a:r>
            <a:r>
              <a:rPr lang="en-US" sz="1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132" name="Text Box 15"/>
          <p:cNvSpPr txBox="1">
            <a:spLocks noChangeArrowheads="1"/>
          </p:cNvSpPr>
          <p:nvPr/>
        </p:nvSpPr>
        <p:spPr bwMode="auto">
          <a:xfrm>
            <a:off x="838200" y="3505200"/>
            <a:ext cx="1214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i="1">
                <a:solidFill>
                  <a:srgbClr val="000000"/>
                </a:solidFill>
              </a:rPr>
              <a:t>a</a:t>
            </a:r>
            <a:r>
              <a:rPr lang="sr-Latn-CS" sz="1800" i="1" baseline="-25000">
                <a:solidFill>
                  <a:srgbClr val="000000"/>
                </a:solidFill>
              </a:rPr>
              <a:t>1</a:t>
            </a:r>
            <a:r>
              <a:rPr lang="sr-Latn-CS" sz="1800">
                <a:solidFill>
                  <a:srgbClr val="000000"/>
                </a:solidFill>
              </a:rPr>
              <a:t> = 1 – </a:t>
            </a:r>
            <a:r>
              <a:rPr lang="sr-Latn-CS" sz="1800" i="1">
                <a:solidFill>
                  <a:srgbClr val="000000"/>
                </a:solidFill>
              </a:rPr>
              <a:t>x</a:t>
            </a:r>
            <a:r>
              <a:rPr lang="sr-Latn-CS" sz="1800" i="1" baseline="-25000">
                <a:solidFill>
                  <a:srgbClr val="000000"/>
                </a:solidFill>
              </a:rPr>
              <a:t>2</a:t>
            </a:r>
            <a:r>
              <a:rPr lang="sr-Latn-CS"/>
              <a:t> </a:t>
            </a:r>
            <a:endParaRPr lang="en-US"/>
          </a:p>
        </p:txBody>
      </p:sp>
      <p:sp>
        <p:nvSpPr>
          <p:cNvPr id="5133" name="Text Box 16"/>
          <p:cNvSpPr txBox="1">
            <a:spLocks noChangeArrowheads="1"/>
          </p:cNvSpPr>
          <p:nvPr/>
        </p:nvSpPr>
        <p:spPr bwMode="auto">
          <a:xfrm>
            <a:off x="3429000" y="3581400"/>
            <a:ext cx="45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(2)</a:t>
            </a:r>
          </a:p>
        </p:txBody>
      </p:sp>
      <p:sp>
        <p:nvSpPr>
          <p:cNvPr id="5134" name="Text Box 17"/>
          <p:cNvSpPr txBox="1">
            <a:spLocks noChangeArrowheads="1"/>
          </p:cNvSpPr>
          <p:nvPr/>
        </p:nvSpPr>
        <p:spPr bwMode="auto">
          <a:xfrm>
            <a:off x="533400" y="3886200"/>
            <a:ext cx="611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>
                <a:solidFill>
                  <a:srgbClr val="000000"/>
                </a:solidFill>
              </a:rPr>
              <a:t>Za </a:t>
            </a:r>
            <a:r>
              <a:rPr lang="sr-Latn-CS" sz="1600" b="1">
                <a:solidFill>
                  <a:srgbClr val="000000"/>
                </a:solidFill>
              </a:rPr>
              <a:t>idealne razblažene rastvore</a:t>
            </a:r>
            <a:r>
              <a:rPr lang="sr-Latn-CS" sz="1600">
                <a:solidFill>
                  <a:srgbClr val="000000"/>
                </a:solidFill>
              </a:rPr>
              <a:t> (</a:t>
            </a:r>
            <a:r>
              <a:rPr lang="sr-Latn-CS" sz="1600" i="1">
                <a:solidFill>
                  <a:srgbClr val="000000"/>
                </a:solidFill>
              </a:rPr>
              <a:t>n</a:t>
            </a:r>
            <a:r>
              <a:rPr lang="sr-Latn-CS" sz="1600" i="1" baseline="-25000">
                <a:solidFill>
                  <a:srgbClr val="000000"/>
                </a:solidFill>
              </a:rPr>
              <a:t>1</a:t>
            </a:r>
            <a:r>
              <a:rPr lang="sr-Latn-CS" sz="1600" i="1">
                <a:solidFill>
                  <a:srgbClr val="000000"/>
                </a:solidFill>
              </a:rPr>
              <a:t> </a:t>
            </a:r>
            <a:r>
              <a:rPr lang="pt-BR" sz="1600" i="1">
                <a:solidFill>
                  <a:srgbClr val="000000"/>
                </a:solidFill>
              </a:rPr>
              <a:t>&gt; n</a:t>
            </a:r>
            <a:r>
              <a:rPr lang="pt-BR" sz="1600" i="1" baseline="-25000">
                <a:solidFill>
                  <a:srgbClr val="000000"/>
                </a:solidFill>
              </a:rPr>
              <a:t>2</a:t>
            </a:r>
            <a:r>
              <a:rPr lang="pt-BR" sz="1600" i="1">
                <a:solidFill>
                  <a:srgbClr val="000000"/>
                </a:solidFill>
              </a:rPr>
              <a:t>, V</a:t>
            </a:r>
            <a:r>
              <a:rPr lang="pt-BR" sz="1600" i="1" baseline="-25000">
                <a:solidFill>
                  <a:srgbClr val="000000"/>
                </a:solidFill>
              </a:rPr>
              <a:t>1</a:t>
            </a:r>
            <a:r>
              <a:rPr lang="pt-BR" sz="1600" i="1">
                <a:solidFill>
                  <a:srgbClr val="000000"/>
                </a:solidFill>
              </a:rPr>
              <a:t> &gt; V</a:t>
            </a:r>
            <a:r>
              <a:rPr lang="pt-BR" sz="1600" i="1" baseline="-25000">
                <a:solidFill>
                  <a:srgbClr val="000000"/>
                </a:solidFill>
              </a:rPr>
              <a:t>2</a:t>
            </a:r>
            <a:r>
              <a:rPr lang="pt-BR" sz="1600">
                <a:solidFill>
                  <a:srgbClr val="000000"/>
                </a:solidFill>
              </a:rPr>
              <a:t>), dalje se mo</a:t>
            </a:r>
            <a:r>
              <a:rPr lang="sr-Latn-CS" sz="1600">
                <a:solidFill>
                  <a:srgbClr val="000000"/>
                </a:solidFill>
              </a:rPr>
              <a:t>že pisati</a:t>
            </a:r>
            <a:r>
              <a:rPr lang="sr-Latn-CS"/>
              <a:t> </a:t>
            </a:r>
            <a:endParaRPr lang="en-US"/>
          </a:p>
        </p:txBody>
      </p:sp>
      <p:sp>
        <p:nvSpPr>
          <p:cNvPr id="5135" name="Text Box 18"/>
          <p:cNvSpPr txBox="1">
            <a:spLocks noChangeArrowheads="1"/>
          </p:cNvSpPr>
          <p:nvPr/>
        </p:nvSpPr>
        <p:spPr bwMode="auto">
          <a:xfrm>
            <a:off x="914400" y="4419600"/>
            <a:ext cx="29575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i="1">
                <a:solidFill>
                  <a:srgbClr val="000000"/>
                </a:solidFill>
              </a:rPr>
              <a:t>ln (1-x</a:t>
            </a:r>
            <a:r>
              <a:rPr lang="sr-Latn-CS" sz="1800" i="1" baseline="-25000">
                <a:solidFill>
                  <a:srgbClr val="000000"/>
                </a:solidFill>
              </a:rPr>
              <a:t>2</a:t>
            </a:r>
            <a:r>
              <a:rPr lang="sr-Latn-CS" sz="1800" i="1">
                <a:solidFill>
                  <a:srgbClr val="000000"/>
                </a:solidFill>
              </a:rPr>
              <a:t>) ≈ -x</a:t>
            </a:r>
            <a:r>
              <a:rPr lang="sr-Latn-CS" sz="1800" i="1" baseline="-25000">
                <a:solidFill>
                  <a:srgbClr val="000000"/>
                </a:solidFill>
              </a:rPr>
              <a:t>2</a:t>
            </a:r>
            <a:r>
              <a:rPr lang="sr-Latn-CS" sz="1800" i="1">
                <a:solidFill>
                  <a:srgbClr val="000000"/>
                </a:solidFill>
              </a:rPr>
              <a:t>          </a:t>
            </a:r>
            <a:r>
              <a:rPr lang="en-US" sz="1800" i="1">
                <a:solidFill>
                  <a:srgbClr val="000000"/>
                </a:solidFill>
              </a:rPr>
              <a:t> </a:t>
            </a:r>
            <a:r>
              <a:rPr lang="en-US" sz="1800">
                <a:solidFill>
                  <a:srgbClr val="000000"/>
                </a:solidFill>
              </a:rPr>
              <a:t>           </a:t>
            </a:r>
            <a:r>
              <a:rPr lang="sr-Latn-CS" sz="1800">
                <a:solidFill>
                  <a:srgbClr val="000000"/>
                </a:solidFill>
              </a:rPr>
              <a:t>(3)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36" name="Text Box 19"/>
          <p:cNvSpPr txBox="1">
            <a:spLocks noChangeArrowheads="1"/>
          </p:cNvSpPr>
          <p:nvPr/>
        </p:nvSpPr>
        <p:spPr bwMode="auto">
          <a:xfrm>
            <a:off x="838200" y="4876800"/>
            <a:ext cx="3079750" cy="3667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i="1">
                <a:solidFill>
                  <a:srgbClr val="000000"/>
                </a:solidFill>
              </a:rPr>
              <a:t>lna</a:t>
            </a:r>
            <a:r>
              <a:rPr lang="sr-Latn-CS" sz="1800" baseline="-25000">
                <a:solidFill>
                  <a:srgbClr val="000000"/>
                </a:solidFill>
              </a:rPr>
              <a:t>1</a:t>
            </a:r>
            <a:r>
              <a:rPr lang="sr-Latn-CS" sz="1800">
                <a:solidFill>
                  <a:srgbClr val="000000"/>
                </a:solidFill>
              </a:rPr>
              <a:t>= </a:t>
            </a:r>
            <a:r>
              <a:rPr lang="sr-Latn-CS" sz="1800" i="1">
                <a:solidFill>
                  <a:srgbClr val="000000"/>
                </a:solidFill>
              </a:rPr>
              <a:t>ln (1-x</a:t>
            </a:r>
            <a:r>
              <a:rPr lang="sr-Latn-CS" sz="1800" i="1" baseline="-25000">
                <a:solidFill>
                  <a:srgbClr val="000000"/>
                </a:solidFill>
              </a:rPr>
              <a:t>2</a:t>
            </a:r>
            <a:r>
              <a:rPr lang="sr-Latn-CS" sz="1800" i="1">
                <a:solidFill>
                  <a:srgbClr val="000000"/>
                </a:solidFill>
              </a:rPr>
              <a:t>) ≈ -x</a:t>
            </a:r>
            <a:r>
              <a:rPr lang="sr-Latn-CS" sz="1800" i="1" baseline="-25000">
                <a:solidFill>
                  <a:srgbClr val="000000"/>
                </a:solidFill>
              </a:rPr>
              <a:t>2 </a:t>
            </a:r>
            <a:r>
              <a:rPr lang="sr-Latn-CS" sz="1800" i="1">
                <a:solidFill>
                  <a:srgbClr val="000000"/>
                </a:solidFill>
              </a:rPr>
              <a:t>            </a:t>
            </a:r>
            <a:r>
              <a:rPr lang="sr-Latn-CS" sz="1800">
                <a:solidFill>
                  <a:srgbClr val="000000"/>
                </a:solidFill>
              </a:rPr>
              <a:t>(3a)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37" name="Text Box 20"/>
          <p:cNvSpPr txBox="1">
            <a:spLocks noChangeArrowheads="1"/>
          </p:cNvSpPr>
          <p:nvPr/>
        </p:nvSpPr>
        <p:spPr bwMode="auto">
          <a:xfrm>
            <a:off x="1295400" y="5257800"/>
            <a:ext cx="5433988" cy="861774"/>
          </a:xfrm>
          <a:prstGeom prst="rect">
            <a:avLst/>
          </a:prstGeom>
          <a:solidFill>
            <a:schemeClr val="tx2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Tako imamo sledeću korelaciju:</a:t>
            </a:r>
          </a:p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 </a:t>
            </a:r>
            <a:endParaRPr lang="en-US" sz="16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800" b="1" i="1" dirty="0" smtClean="0">
                <a:solidFill>
                  <a:srgbClr val="000000"/>
                </a:solidFill>
                <a:cs typeface="Times New Roman" pitchFamily="18" charset="0"/>
              </a:rPr>
              <a:t>  </a:t>
            </a:r>
            <a:r>
              <a:rPr lang="sr-Latn-CS" sz="1800" b="1" i="1" dirty="0">
                <a:solidFill>
                  <a:srgbClr val="000000"/>
                </a:solidFill>
              </a:rPr>
              <a:t>a</a:t>
            </a:r>
            <a:r>
              <a:rPr lang="sr-Latn-CS" sz="1800" b="1" i="1" baseline="-25000" dirty="0">
                <a:solidFill>
                  <a:srgbClr val="000000"/>
                </a:solidFill>
              </a:rPr>
              <a:t>1</a:t>
            </a:r>
            <a:r>
              <a:rPr lang="sr-Latn-C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>
                <a:solidFill>
                  <a:srgbClr val="000000"/>
                </a:solidFill>
                <a:cs typeface="Times New Roman" pitchFamily="18" charset="0"/>
              </a:rPr>
              <a:t>→</a:t>
            </a:r>
            <a:r>
              <a:rPr lang="en-US" sz="1800" b="1" dirty="0">
                <a:solidFill>
                  <a:srgbClr val="000000"/>
                </a:solidFill>
              </a:rPr>
              <a:t>    </a:t>
            </a:r>
            <a:r>
              <a:rPr lang="sr-Latn-CS" sz="1800" b="1" i="1" dirty="0">
                <a:solidFill>
                  <a:srgbClr val="000000"/>
                </a:solidFill>
              </a:rPr>
              <a:t>x</a:t>
            </a:r>
            <a:r>
              <a:rPr lang="sr-Latn-CS" sz="1800" b="1" i="1" baseline="-25000" dirty="0">
                <a:solidFill>
                  <a:srgbClr val="000000"/>
                </a:solidFill>
              </a:rPr>
              <a:t>2</a:t>
            </a:r>
            <a:r>
              <a:rPr lang="sr-Latn-CS" sz="1800" b="1" baseline="-25000" dirty="0">
                <a:solidFill>
                  <a:srgbClr val="000000"/>
                </a:solidFill>
              </a:rPr>
              <a:t> </a:t>
            </a:r>
            <a:r>
              <a:rPr lang="sr-Latn-C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>
                <a:solidFill>
                  <a:srgbClr val="000000"/>
                </a:solidFill>
                <a:cs typeface="Times New Roman" pitchFamily="18" charset="0"/>
              </a:rPr>
              <a:t>→</a:t>
            </a:r>
            <a:r>
              <a:rPr lang="en-US" sz="1600" b="1" dirty="0">
                <a:solidFill>
                  <a:srgbClr val="000000"/>
                </a:solidFill>
              </a:rPr>
              <a:t>    </a:t>
            </a:r>
            <a:r>
              <a:rPr lang="sr-Latn-CS" sz="1600" b="1" dirty="0" smtClean="0">
                <a:solidFill>
                  <a:srgbClr val="000000"/>
                </a:solidFill>
              </a:rPr>
              <a:t>molarna </a:t>
            </a:r>
            <a:r>
              <a:rPr lang="sr-Latn-CS" sz="1600" b="1" dirty="0">
                <a:solidFill>
                  <a:srgbClr val="000000"/>
                </a:solidFill>
              </a:rPr>
              <a:t>masa rastvorene supstancije</a:t>
            </a:r>
            <a:r>
              <a:rPr lang="en-US" sz="1600" b="1" dirty="0">
                <a:solidFill>
                  <a:srgbClr val="000000"/>
                </a:solidFill>
              </a:rPr>
              <a:t> M</a:t>
            </a:r>
            <a:r>
              <a:rPr lang="en-US" sz="1600" b="1" baseline="-25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5138" name="Text Box 21"/>
          <p:cNvSpPr txBox="1">
            <a:spLocks noChangeArrowheads="1"/>
          </p:cNvSpPr>
          <p:nvPr/>
        </p:nvSpPr>
        <p:spPr bwMode="auto">
          <a:xfrm>
            <a:off x="609600" y="6096000"/>
            <a:ext cx="61371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Vrednost </a:t>
            </a:r>
            <a:r>
              <a:rPr lang="sr-Latn-CS" sz="1600" i="1" dirty="0">
                <a:solidFill>
                  <a:srgbClr val="000000"/>
                </a:solidFill>
              </a:rPr>
              <a:t>a</a:t>
            </a:r>
            <a:r>
              <a:rPr lang="sr-Latn-CS" sz="1600" i="1" baseline="-25000" dirty="0">
                <a:solidFill>
                  <a:srgbClr val="000000"/>
                </a:solidFill>
              </a:rPr>
              <a:t>1</a:t>
            </a:r>
            <a:r>
              <a:rPr lang="sr-Latn-CS" sz="1600" dirty="0">
                <a:solidFill>
                  <a:srgbClr val="000000"/>
                </a:solidFill>
              </a:rPr>
              <a:t> se može odrediti na osnovu merenja osmotskog </a:t>
            </a:r>
            <a:r>
              <a:rPr lang="sr-Latn-CS" sz="1600" dirty="0" smtClean="0">
                <a:solidFill>
                  <a:srgbClr val="000000"/>
                </a:solidFill>
              </a:rPr>
              <a:t>pritiska </a:t>
            </a:r>
            <a:r>
              <a:rPr lang="ru-RU" sz="1600" b="1" i="1" dirty="0">
                <a:solidFill>
                  <a:srgbClr val="000000"/>
                </a:solidFill>
                <a:cs typeface="Times New Roman" pitchFamily="18" charset="0"/>
              </a:rPr>
              <a:t>П</a:t>
            </a:r>
            <a:r>
              <a:rPr lang="sr-Latn-CS" sz="1600" dirty="0" smtClean="0">
                <a:solidFill>
                  <a:srgbClr val="000000"/>
                </a:solidFill>
              </a:rPr>
              <a:t>.</a:t>
            </a:r>
            <a:r>
              <a:rPr lang="sr-Latn-CS" dirty="0" smtClean="0"/>
              <a:t> 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381000" y="381000"/>
            <a:ext cx="80168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>
                <a:solidFill>
                  <a:srgbClr val="000000"/>
                </a:solidFill>
              </a:rPr>
              <a:t>Diferencijal Gibsove energije izražava se preko promene parcijalne molarne Gibsove energije</a:t>
            </a:r>
            <a:r>
              <a:rPr lang="en-US" sz="1600">
                <a:solidFill>
                  <a:srgbClr val="000000"/>
                </a:solidFill>
              </a:rPr>
              <a:t>   </a:t>
            </a:r>
            <a:r>
              <a:rPr lang="sr-Latn-CS" sz="1600">
                <a:solidFill>
                  <a:srgbClr val="000000"/>
                </a:solidFill>
              </a:rPr>
              <a:t>sa pritiskom, temperaturom i molskom frakcijom </a:t>
            </a:r>
            <a:r>
              <a:rPr lang="sr-Latn-CS" sz="1600" i="1">
                <a:solidFill>
                  <a:srgbClr val="000000"/>
                </a:solidFill>
              </a:rPr>
              <a:t>x</a:t>
            </a:r>
            <a:r>
              <a:rPr lang="sr-Latn-CS" sz="1600" i="1" baseline="-25000">
                <a:solidFill>
                  <a:srgbClr val="000000"/>
                </a:solidFill>
              </a:rPr>
              <a:t>i</a:t>
            </a:r>
            <a:r>
              <a:rPr lang="sr-Latn-CS" sz="1600">
                <a:solidFill>
                  <a:srgbClr val="000000"/>
                </a:solidFill>
              </a:rPr>
              <a:t>: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614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99914"/>
              </p:ext>
            </p:extLst>
          </p:nvPr>
        </p:nvGraphicFramePr>
        <p:xfrm>
          <a:off x="8217852" y="345440"/>
          <a:ext cx="33178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9" name="Equation" r:id="rId5" imgW="190335" imgH="215713" progId="Equation.3">
                  <p:embed/>
                </p:oleObj>
              </mc:Choice>
              <mc:Fallback>
                <p:oleObj name="Equation" r:id="rId5" imgW="190335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7852" y="345440"/>
                        <a:ext cx="331788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6150" name="Object 7"/>
          <p:cNvGraphicFramePr>
            <a:graphicFrameLocks noChangeAspect="1"/>
          </p:cNvGraphicFramePr>
          <p:nvPr/>
        </p:nvGraphicFramePr>
        <p:xfrm>
          <a:off x="2667000" y="990600"/>
          <a:ext cx="35052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10" name="Equation" r:id="rId7" imgW="2298700" imgH="406400" progId="Equation.3">
                  <p:embed/>
                </p:oleObj>
              </mc:Choice>
              <mc:Fallback>
                <p:oleObj name="Equation" r:id="rId7" imgW="22987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990600"/>
                        <a:ext cx="3505200" cy="62547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Rectangle 10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6152" name="Object 9"/>
          <p:cNvGraphicFramePr>
            <a:graphicFrameLocks noChangeAspect="1"/>
          </p:cNvGraphicFramePr>
          <p:nvPr/>
        </p:nvGraphicFramePr>
        <p:xfrm>
          <a:off x="2743200" y="1676400"/>
          <a:ext cx="33528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11" name="Equation" r:id="rId9" imgW="1879600" imgH="215900" progId="Equation.3">
                  <p:embed/>
                </p:oleObj>
              </mc:Choice>
              <mc:Fallback>
                <p:oleObj name="Equation" r:id="rId9" imgW="18796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676400"/>
                        <a:ext cx="3352800" cy="39052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3" name="Rectangle 12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6154" name="Object 11"/>
          <p:cNvGraphicFramePr>
            <a:graphicFrameLocks noChangeAspect="1"/>
          </p:cNvGraphicFramePr>
          <p:nvPr/>
        </p:nvGraphicFramePr>
        <p:xfrm>
          <a:off x="2743200" y="2209800"/>
          <a:ext cx="342900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12" name="Equation" r:id="rId11" imgW="1739900" imgH="215900" progId="Equation.3">
                  <p:embed/>
                </p:oleObj>
              </mc:Choice>
              <mc:Fallback>
                <p:oleObj name="Equation" r:id="rId11" imgW="17399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209800"/>
                        <a:ext cx="3429000" cy="43021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5" name="Text Box 13"/>
          <p:cNvSpPr txBox="1">
            <a:spLocks noChangeArrowheads="1"/>
          </p:cNvSpPr>
          <p:nvPr/>
        </p:nvSpPr>
        <p:spPr bwMode="auto">
          <a:xfrm>
            <a:off x="6461125" y="2327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sr-Latn-CS"/>
          </a:p>
        </p:txBody>
      </p:sp>
      <p:sp>
        <p:nvSpPr>
          <p:cNvPr id="6156" name="Text Box 14"/>
          <p:cNvSpPr txBox="1">
            <a:spLocks noChangeArrowheads="1"/>
          </p:cNvSpPr>
          <p:nvPr/>
        </p:nvSpPr>
        <p:spPr bwMode="auto">
          <a:xfrm>
            <a:off x="6248400" y="2286000"/>
            <a:ext cx="45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(4)</a:t>
            </a:r>
          </a:p>
        </p:txBody>
      </p:sp>
      <p:sp>
        <p:nvSpPr>
          <p:cNvPr id="6157" name="Text Box 15"/>
          <p:cNvSpPr txBox="1">
            <a:spLocks noChangeArrowheads="1"/>
          </p:cNvSpPr>
          <p:nvPr/>
        </p:nvSpPr>
        <p:spPr bwMode="auto">
          <a:xfrm>
            <a:off x="381000" y="2667000"/>
            <a:ext cx="8474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1600">
                <a:solidFill>
                  <a:srgbClr val="000000"/>
                </a:solidFill>
              </a:rPr>
              <a:t>U osmometriji, hemijski potencijal rastvara</a:t>
            </a:r>
            <a:r>
              <a:rPr lang="sr-Latn-CS" sz="1600">
                <a:solidFill>
                  <a:srgbClr val="000000"/>
                </a:solidFill>
              </a:rPr>
              <a:t>ča u rastvoru (μ</a:t>
            </a:r>
            <a:r>
              <a:rPr lang="sr-Latn-CS" sz="1600" baseline="-25000">
                <a:solidFill>
                  <a:srgbClr val="000000"/>
                </a:solidFill>
              </a:rPr>
              <a:t>1</a:t>
            </a:r>
            <a:r>
              <a:rPr lang="sr-Latn-CS" sz="1600">
                <a:solidFill>
                  <a:srgbClr val="000000"/>
                </a:solidFill>
              </a:rPr>
              <a:t>) izjednačava se sa hemijskim potencijalom čistog rastvarača (</a:t>
            </a:r>
            <a:r>
              <a:rPr lang="en-US" sz="1600">
                <a:solidFill>
                  <a:srgbClr val="000000"/>
                </a:solidFill>
              </a:rPr>
              <a:t>      </a:t>
            </a:r>
            <a:r>
              <a:rPr lang="sr-Latn-CS" sz="1600">
                <a:solidFill>
                  <a:srgbClr val="000000"/>
                </a:solidFill>
              </a:rPr>
              <a:t>) primenom </a:t>
            </a:r>
            <a:r>
              <a:rPr lang="sr-Latn-CS" sz="1600" b="1">
                <a:solidFill>
                  <a:srgbClr val="000000"/>
                </a:solidFill>
              </a:rPr>
              <a:t>diferencijala pritiska</a:t>
            </a:r>
            <a:r>
              <a:rPr lang="sr-Latn-CS" sz="1600">
                <a:solidFill>
                  <a:srgbClr val="000000"/>
                </a:solidFill>
              </a:rPr>
              <a:t> </a:t>
            </a:r>
            <a:r>
              <a:rPr lang="sr-Latn-CS" sz="1600" b="1">
                <a:solidFill>
                  <a:srgbClr val="000000"/>
                </a:solidFill>
              </a:rPr>
              <a:t>dP</a:t>
            </a:r>
            <a:r>
              <a:rPr lang="sr-Latn-CS" sz="1600">
                <a:solidFill>
                  <a:srgbClr val="000000"/>
                </a:solidFill>
              </a:rPr>
              <a:t>. </a:t>
            </a:r>
            <a:endParaRPr lang="en-US" sz="1600">
              <a:solidFill>
                <a:srgbClr val="000000"/>
              </a:solidFill>
            </a:endParaRPr>
          </a:p>
        </p:txBody>
      </p:sp>
      <p:graphicFrame>
        <p:nvGraphicFramePr>
          <p:cNvPr id="6158" name="Object 16"/>
          <p:cNvGraphicFramePr>
            <a:graphicFrameLocks noGrp="1" noChangeAspect="1"/>
          </p:cNvGraphicFramePr>
          <p:nvPr>
            <p:ph sz="half" idx="1"/>
          </p:nvPr>
        </p:nvGraphicFramePr>
        <p:xfrm>
          <a:off x="3048000" y="2895600"/>
          <a:ext cx="27146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13" name="Equation" r:id="rId13" imgW="203112" imgH="228501" progId="Equation.3">
                  <p:embed/>
                </p:oleObj>
              </mc:Choice>
              <mc:Fallback>
                <p:oleObj name="Equation" r:id="rId13" imgW="203112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895600"/>
                        <a:ext cx="271463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9" name="Text Box 18"/>
          <p:cNvSpPr txBox="1">
            <a:spLocks noChangeArrowheads="1"/>
          </p:cNvSpPr>
          <p:nvPr/>
        </p:nvSpPr>
        <p:spPr bwMode="auto">
          <a:xfrm>
            <a:off x="76200" y="3444876"/>
            <a:ext cx="8458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U izotermskom procesu (</a:t>
            </a:r>
            <a:r>
              <a:rPr lang="sr-Latn-CS" sz="1600" b="1" dirty="0">
                <a:solidFill>
                  <a:srgbClr val="000000"/>
                </a:solidFill>
              </a:rPr>
              <a:t>dT=0</a:t>
            </a:r>
            <a:r>
              <a:rPr lang="sr-Latn-CS" sz="1600" dirty="0">
                <a:solidFill>
                  <a:srgbClr val="000000"/>
                </a:solidFill>
              </a:rPr>
              <a:t>), u ravnoteži (</a:t>
            </a:r>
            <a:r>
              <a:rPr lang="en-US" sz="1600" dirty="0">
                <a:solidFill>
                  <a:srgbClr val="000000"/>
                </a:solidFill>
              </a:rPr>
              <a:t>               )</a:t>
            </a:r>
            <a:r>
              <a:rPr lang="sr-Latn-CS" sz="1600" dirty="0">
                <a:solidFill>
                  <a:srgbClr val="000000"/>
                </a:solidFill>
              </a:rPr>
              <a:t>, ova razlika pritisaka jednaka je </a:t>
            </a:r>
            <a:r>
              <a:rPr lang="sr-Latn-CS" sz="1600" b="1" dirty="0">
                <a:solidFill>
                  <a:srgbClr val="000000"/>
                </a:solidFill>
              </a:rPr>
              <a:t>diferencijalu osmotskog pritiska, dΠ</a:t>
            </a:r>
            <a:r>
              <a:rPr lang="sr-Latn-CS" sz="1600" dirty="0">
                <a:solidFill>
                  <a:srgbClr val="000000"/>
                </a:solidFill>
              </a:rPr>
              <a:t>.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160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6161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105024"/>
              </p:ext>
            </p:extLst>
          </p:nvPr>
        </p:nvGraphicFramePr>
        <p:xfrm>
          <a:off x="3924300" y="3462338"/>
          <a:ext cx="762000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14" name="Equation" r:id="rId15" imgW="482181" imgH="215713" progId="Equation.3">
                  <p:embed/>
                </p:oleObj>
              </mc:Choice>
              <mc:Fallback>
                <p:oleObj name="Equation" r:id="rId15" imgW="482181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3462338"/>
                        <a:ext cx="762000" cy="27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2" name="Text Box 21"/>
          <p:cNvSpPr txBox="1">
            <a:spLocks noChangeArrowheads="1"/>
          </p:cNvSpPr>
          <p:nvPr/>
        </p:nvSpPr>
        <p:spPr bwMode="auto">
          <a:xfrm>
            <a:off x="1099185" y="4020185"/>
            <a:ext cx="2035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Jednačina (4) prelazi u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163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6164" name="Object 2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18073506"/>
              </p:ext>
            </p:extLst>
          </p:nvPr>
        </p:nvGraphicFramePr>
        <p:xfrm>
          <a:off x="2362200" y="4458553"/>
          <a:ext cx="3733800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15" name="Equation" r:id="rId17" imgW="2273300" imgH="254000" progId="Equation.3">
                  <p:embed/>
                </p:oleObj>
              </mc:Choice>
              <mc:Fallback>
                <p:oleObj name="Equation" r:id="rId17" imgW="22733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458553"/>
                        <a:ext cx="3733800" cy="4175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5" name="Rectangle 29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6166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727297"/>
              </p:ext>
            </p:extLst>
          </p:nvPr>
        </p:nvGraphicFramePr>
        <p:xfrm>
          <a:off x="2590800" y="5024438"/>
          <a:ext cx="32004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16" name="Equation" r:id="rId19" imgW="1600200" imgH="215900" progId="Equation.3">
                  <p:embed/>
                </p:oleObj>
              </mc:Choice>
              <mc:Fallback>
                <p:oleObj name="Equation" r:id="rId19" imgW="1600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5024438"/>
                        <a:ext cx="3200400" cy="43815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7" name="Text Box 30"/>
          <p:cNvSpPr txBox="1">
            <a:spLocks noChangeArrowheads="1"/>
          </p:cNvSpPr>
          <p:nvPr/>
        </p:nvSpPr>
        <p:spPr bwMode="auto">
          <a:xfrm>
            <a:off x="1600200" y="4995545"/>
            <a:ext cx="873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 err="1">
                <a:solidFill>
                  <a:srgbClr val="000000"/>
                </a:solidFill>
              </a:rPr>
              <a:t>odnosno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168" name="Text Box 31"/>
          <p:cNvSpPr txBox="1">
            <a:spLocks noChangeArrowheads="1"/>
          </p:cNvSpPr>
          <p:nvPr/>
        </p:nvSpPr>
        <p:spPr bwMode="auto">
          <a:xfrm>
            <a:off x="3124200" y="29718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sr-Latn-CS"/>
          </a:p>
        </p:txBody>
      </p:sp>
      <p:sp>
        <p:nvSpPr>
          <p:cNvPr id="6169" name="Text Box 32"/>
          <p:cNvSpPr txBox="1">
            <a:spLocks noChangeArrowheads="1"/>
          </p:cNvSpPr>
          <p:nvPr/>
        </p:nvSpPr>
        <p:spPr bwMode="auto">
          <a:xfrm>
            <a:off x="5926153" y="4980463"/>
            <a:ext cx="45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(5)</a:t>
            </a:r>
          </a:p>
        </p:txBody>
      </p:sp>
      <p:sp>
        <p:nvSpPr>
          <p:cNvPr id="6170" name="Text Box 33"/>
          <p:cNvSpPr txBox="1">
            <a:spLocks noChangeArrowheads="1"/>
          </p:cNvSpPr>
          <p:nvPr/>
        </p:nvSpPr>
        <p:spPr bwMode="auto">
          <a:xfrm>
            <a:off x="695960" y="5791200"/>
            <a:ext cx="807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b="1" dirty="0">
                <a:solidFill>
                  <a:srgbClr val="000000"/>
                </a:solidFill>
              </a:rPr>
              <a:t>gde je Π osmotski pritisak, a</a:t>
            </a:r>
            <a:r>
              <a:rPr lang="en-US" sz="1600" b="1" dirty="0">
                <a:solidFill>
                  <a:srgbClr val="000000"/>
                </a:solidFill>
              </a:rPr>
              <a:t>         </a:t>
            </a:r>
            <a:r>
              <a:rPr lang="sr-Latn-CS" sz="1600" b="1" dirty="0">
                <a:solidFill>
                  <a:srgbClr val="000000"/>
                </a:solidFill>
              </a:rPr>
              <a:t>je parcijalna molarna zapremina rastvarača</a:t>
            </a:r>
            <a:r>
              <a:rPr lang="en-US" sz="1600" b="1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6171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6172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830137"/>
              </p:ext>
            </p:extLst>
          </p:nvPr>
        </p:nvGraphicFramePr>
        <p:xfrm>
          <a:off x="3308350" y="5670550"/>
          <a:ext cx="32861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17" name="Equation" r:id="rId21" imgW="215713" imgH="304536" progId="Equation.3">
                  <p:embed/>
                </p:oleObj>
              </mc:Choice>
              <mc:Fallback>
                <p:oleObj name="Equation" r:id="rId21" imgW="215713" imgH="30453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8350" y="5670550"/>
                        <a:ext cx="328613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4" name="Rectangle 38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6238875" y="4467255"/>
            <a:ext cx="596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000" dirty="0" smtClean="0">
                <a:solidFill>
                  <a:srgbClr val="000000"/>
                </a:solidFill>
              </a:rPr>
              <a:t>(4a)</a:t>
            </a:r>
            <a:endParaRPr lang="en-GB" sz="2000" dirty="0">
              <a:solidFill>
                <a:srgbClr val="0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08919"/>
              </p:ext>
            </p:extLst>
          </p:nvPr>
        </p:nvGraphicFramePr>
        <p:xfrm>
          <a:off x="6563360" y="1676400"/>
          <a:ext cx="163830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18" name="Equation" r:id="rId23" imgW="876300" imgH="203200" progId="Equation.3">
                  <p:embed/>
                </p:oleObj>
              </mc:Choice>
              <mc:Fallback>
                <p:oleObj name="Equation" r:id="rId23" imgW="876300" imgH="203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3360" y="1676400"/>
                        <a:ext cx="1638300" cy="37465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8308975" y="1676400"/>
            <a:ext cx="5565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000000"/>
                </a:solidFill>
              </a:rPr>
              <a:t>(</a:t>
            </a:r>
            <a:r>
              <a:rPr lang="sr-Latn-RS" sz="1800" dirty="0" smtClean="0">
                <a:solidFill>
                  <a:srgbClr val="000000"/>
                </a:solidFill>
              </a:rPr>
              <a:t>1a</a:t>
            </a:r>
            <a:r>
              <a:rPr lang="en-US" sz="1800" dirty="0" smtClean="0">
                <a:solidFill>
                  <a:srgbClr val="000000"/>
                </a:solidFill>
              </a:rPr>
              <a:t>)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1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5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533400" y="160020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Molska frakcija </a:t>
            </a:r>
            <a:r>
              <a:rPr lang="sr-Latn-CS" sz="1600" i="1" dirty="0">
                <a:solidFill>
                  <a:srgbClr val="000000"/>
                </a:solidFill>
              </a:rPr>
              <a:t>x</a:t>
            </a:r>
            <a:r>
              <a:rPr lang="sr-Latn-CS" sz="1600" i="1" baseline="-25000" dirty="0">
                <a:solidFill>
                  <a:srgbClr val="000000"/>
                </a:solidFill>
              </a:rPr>
              <a:t>2</a:t>
            </a:r>
            <a:r>
              <a:rPr lang="sr-Latn-CS" sz="1600" i="1" dirty="0">
                <a:solidFill>
                  <a:srgbClr val="000000"/>
                </a:solidFill>
              </a:rPr>
              <a:t> </a:t>
            </a:r>
            <a:r>
              <a:rPr lang="sr-Latn-CS" sz="1600" dirty="0">
                <a:solidFill>
                  <a:srgbClr val="000000"/>
                </a:solidFill>
              </a:rPr>
              <a:t>se prevodi u masenu koncentraiju c</a:t>
            </a:r>
            <a:r>
              <a:rPr lang="sr-Latn-CS" sz="1600" baseline="-25000" dirty="0">
                <a:solidFill>
                  <a:srgbClr val="000000"/>
                </a:solidFill>
              </a:rPr>
              <a:t>2</a:t>
            </a:r>
            <a:r>
              <a:rPr lang="sr-Latn-CS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(</a:t>
            </a:r>
            <a:r>
              <a:rPr lang="sr-Latn-CS" sz="1600" dirty="0">
                <a:solidFill>
                  <a:srgbClr val="000000"/>
                </a:solidFill>
              </a:rPr>
              <a:t>g/100 cm</a:t>
            </a:r>
            <a:r>
              <a:rPr lang="sr-Latn-CS" sz="1600" baseline="30000" dirty="0">
                <a:solidFill>
                  <a:srgbClr val="000000"/>
                </a:solidFill>
              </a:rPr>
              <a:t>3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  <a:r>
              <a:rPr lang="en-US" dirty="0"/>
              <a:t> </a:t>
            </a:r>
            <a:r>
              <a:rPr lang="sr-Latn-CS" sz="1600" dirty="0">
                <a:solidFill>
                  <a:srgbClr val="000000"/>
                </a:solidFill>
              </a:rPr>
              <a:t>na sledeći način</a:t>
            </a:r>
            <a:r>
              <a:rPr lang="en-US" sz="1600" dirty="0">
                <a:solidFill>
                  <a:srgbClr val="000000"/>
                </a:solidFill>
              </a:rPr>
              <a:t>:</a:t>
            </a:r>
          </a:p>
        </p:txBody>
      </p:sp>
      <p:graphicFrame>
        <p:nvGraphicFramePr>
          <p:cNvPr id="7171" name="Object 5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469545458"/>
              </p:ext>
            </p:extLst>
          </p:nvPr>
        </p:nvGraphicFramePr>
        <p:xfrm>
          <a:off x="3543300" y="1242060"/>
          <a:ext cx="144780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74" name="Equation" r:id="rId5" imgW="774364" imgH="215806" progId="Equation.3">
                  <p:embed/>
                </p:oleObj>
              </mc:Choice>
              <mc:Fallback>
                <p:oleObj name="Equation" r:id="rId5" imgW="774364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3300" y="1242060"/>
                        <a:ext cx="1447800" cy="40322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717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578968"/>
              </p:ext>
            </p:extLst>
          </p:nvPr>
        </p:nvGraphicFramePr>
        <p:xfrm>
          <a:off x="1943100" y="2133600"/>
          <a:ext cx="46482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75" name="Equation" r:id="rId7" imgW="2908300" imgH="406400" progId="Equation.3">
                  <p:embed/>
                </p:oleObj>
              </mc:Choice>
              <mc:Fallback>
                <p:oleObj name="Equation" r:id="rId7" imgW="29083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3100" y="2133600"/>
                        <a:ext cx="4648200" cy="655638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Rectangle 10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717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397603"/>
              </p:ext>
            </p:extLst>
          </p:nvPr>
        </p:nvGraphicFramePr>
        <p:xfrm>
          <a:off x="3581400" y="2950845"/>
          <a:ext cx="9906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76" name="Equation" r:id="rId9" imgW="596641" imgH="406224" progId="Equation.3">
                  <p:embed/>
                </p:oleObj>
              </mc:Choice>
              <mc:Fallback>
                <p:oleObj name="Equation" r:id="rId9" imgW="596641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950845"/>
                        <a:ext cx="990600" cy="674688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6" name="Text Box 11"/>
          <p:cNvSpPr txBox="1">
            <a:spLocks noChangeArrowheads="1"/>
          </p:cNvSpPr>
          <p:nvPr/>
        </p:nvSpPr>
        <p:spPr bwMode="auto">
          <a:xfrm>
            <a:off x="5314950" y="1242060"/>
            <a:ext cx="45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(6)</a:t>
            </a:r>
          </a:p>
        </p:txBody>
      </p:sp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4708525" y="3124200"/>
            <a:ext cx="45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(7)</a:t>
            </a:r>
          </a:p>
        </p:txBody>
      </p:sp>
      <p:sp>
        <p:nvSpPr>
          <p:cNvPr id="7178" name="Text Box 13"/>
          <p:cNvSpPr txBox="1">
            <a:spLocks noChangeArrowheads="1"/>
          </p:cNvSpPr>
          <p:nvPr/>
        </p:nvSpPr>
        <p:spPr bwMode="auto">
          <a:xfrm>
            <a:off x="1066800" y="3657600"/>
            <a:ext cx="551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Uvođenjem (7) u (6) dobija se </a:t>
            </a:r>
            <a:r>
              <a:rPr lang="en-US" sz="1800" b="1">
                <a:solidFill>
                  <a:srgbClr val="000000"/>
                </a:solidFill>
              </a:rPr>
              <a:t>v</a:t>
            </a:r>
            <a:r>
              <a:rPr lang="sr-Latn-CS" sz="1800" b="1">
                <a:solidFill>
                  <a:srgbClr val="000000"/>
                </a:solidFill>
              </a:rPr>
              <a:t>an’t Hoff-ova jednačina:</a:t>
            </a:r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7179" name="Rectangle 15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718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171457"/>
              </p:ext>
            </p:extLst>
          </p:nvPr>
        </p:nvGraphicFramePr>
        <p:xfrm>
          <a:off x="3330575" y="4114800"/>
          <a:ext cx="18288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77" name="Equation" r:id="rId11" imgW="964781" imgH="406224" progId="Equation.3">
                  <p:embed/>
                </p:oleObj>
              </mc:Choice>
              <mc:Fallback>
                <p:oleObj name="Equation" r:id="rId11" imgW="964781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0575" y="4114800"/>
                        <a:ext cx="1828800" cy="77787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1" name="Text Box 16"/>
          <p:cNvSpPr txBox="1">
            <a:spLocks noChangeArrowheads="1"/>
          </p:cNvSpPr>
          <p:nvPr/>
        </p:nvSpPr>
        <p:spPr bwMode="auto">
          <a:xfrm>
            <a:off x="342900" y="5146040"/>
            <a:ext cx="8458200" cy="12827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91440" bIns="914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dirty="0">
                <a:solidFill>
                  <a:srgbClr val="000000"/>
                </a:solidFill>
              </a:rPr>
              <a:t>koja kaže da je </a:t>
            </a:r>
            <a:r>
              <a:rPr lang="sr-Latn-CS" sz="1800" b="1" dirty="0">
                <a:solidFill>
                  <a:srgbClr val="000000"/>
                </a:solidFill>
              </a:rPr>
              <a:t>redukovani osmotski pritisak Π/c</a:t>
            </a:r>
            <a:r>
              <a:rPr lang="sr-Latn-CS" sz="1800" b="1" baseline="-25000" dirty="0">
                <a:solidFill>
                  <a:srgbClr val="000000"/>
                </a:solidFill>
              </a:rPr>
              <a:t>2</a:t>
            </a:r>
            <a:r>
              <a:rPr lang="sr-Latn-CS" sz="1800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(</a:t>
            </a:r>
            <a:r>
              <a:rPr lang="sr-Latn-CS" sz="1800" dirty="0">
                <a:solidFill>
                  <a:srgbClr val="000000"/>
                </a:solidFill>
              </a:rPr>
              <a:t>J</a:t>
            </a:r>
            <a:r>
              <a:rPr lang="en-US" sz="1800" dirty="0">
                <a:solidFill>
                  <a:srgbClr val="000000"/>
                </a:solidFill>
              </a:rPr>
              <a:t>/</a:t>
            </a:r>
            <a:r>
              <a:rPr lang="sr-Latn-CS" sz="1800" dirty="0">
                <a:solidFill>
                  <a:srgbClr val="000000"/>
                </a:solidFill>
              </a:rPr>
              <a:t>kg</a:t>
            </a:r>
            <a:r>
              <a:rPr lang="en-US" sz="1800" dirty="0">
                <a:solidFill>
                  <a:srgbClr val="000000"/>
                </a:solidFill>
              </a:rPr>
              <a:t>) </a:t>
            </a:r>
            <a:r>
              <a:rPr lang="sr-Latn-CS" sz="1800" dirty="0">
                <a:solidFill>
                  <a:srgbClr val="000000"/>
                </a:solidFill>
              </a:rPr>
              <a:t>obrnuto srazmeran molarnoj masi </a:t>
            </a:r>
            <a:r>
              <a:rPr lang="sr-Latn-CS" sz="1800" i="1" dirty="0">
                <a:solidFill>
                  <a:srgbClr val="000000"/>
                </a:solidFill>
              </a:rPr>
              <a:t>M</a:t>
            </a:r>
            <a:r>
              <a:rPr lang="sr-Latn-CS" sz="1800" baseline="-25000" dirty="0">
                <a:solidFill>
                  <a:srgbClr val="000000"/>
                </a:solidFill>
              </a:rPr>
              <a:t>2</a:t>
            </a:r>
            <a:r>
              <a:rPr lang="sr-Latn-CS" sz="1800" dirty="0">
                <a:solidFill>
                  <a:srgbClr val="000000"/>
                </a:solidFill>
              </a:rPr>
              <a:t> pri beskonačnom razblaženju (c</a:t>
            </a:r>
            <a:r>
              <a:rPr lang="sr-Latn-CS" sz="1800" baseline="-25000" dirty="0">
                <a:solidFill>
                  <a:srgbClr val="000000"/>
                </a:solidFill>
              </a:rPr>
              <a:t>2</a:t>
            </a:r>
            <a:r>
              <a:rPr lang="sr-Latn-CS" sz="1800" dirty="0">
                <a:solidFill>
                  <a:srgbClr val="000000"/>
                </a:solidFill>
              </a:rPr>
              <a:t> → 0).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r>
              <a:rPr lang="sr-Latn-CS" sz="1800" b="1" i="1" dirty="0">
                <a:solidFill>
                  <a:srgbClr val="000000"/>
                </a:solidFill>
              </a:rPr>
              <a:t>M</a:t>
            </a:r>
            <a:r>
              <a:rPr lang="sr-Latn-CS" sz="1800" b="1" baseline="-25000" dirty="0">
                <a:solidFill>
                  <a:srgbClr val="000000"/>
                </a:solidFill>
              </a:rPr>
              <a:t>2</a:t>
            </a:r>
            <a:r>
              <a:rPr lang="sr-Latn-C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koja</a:t>
            </a:r>
            <a:r>
              <a:rPr lang="en-US" sz="1800" dirty="0">
                <a:solidFill>
                  <a:srgbClr val="000000"/>
                </a:solidFill>
              </a:rPr>
              <a:t> se </a:t>
            </a:r>
            <a:r>
              <a:rPr lang="en-US" sz="1800" dirty="0" err="1">
                <a:solidFill>
                  <a:srgbClr val="000000"/>
                </a:solidFill>
              </a:rPr>
              <a:t>odre</a:t>
            </a:r>
            <a:r>
              <a:rPr lang="sr-Latn-CS" sz="1800" dirty="0">
                <a:solidFill>
                  <a:srgbClr val="000000"/>
                </a:solidFill>
              </a:rPr>
              <a:t>đuje osmometrijski je </a:t>
            </a:r>
            <a:r>
              <a:rPr lang="sr-Latn-CS" sz="1800" b="1" dirty="0">
                <a:solidFill>
                  <a:srgbClr val="000000"/>
                </a:solidFill>
              </a:rPr>
              <a:t>srednja brojna vrednost molekulsk</a:t>
            </a:r>
            <a:r>
              <a:rPr lang="en-US" sz="1800" b="1" dirty="0">
                <a:solidFill>
                  <a:srgbClr val="000000"/>
                </a:solidFill>
              </a:rPr>
              <a:t>e</a:t>
            </a:r>
            <a:r>
              <a:rPr lang="sr-Latn-CS" sz="1800" b="1" dirty="0">
                <a:solidFill>
                  <a:srgbClr val="000000"/>
                </a:solidFill>
              </a:rPr>
              <a:t> mase</a:t>
            </a:r>
            <a:r>
              <a:rPr lang="en-US" sz="1800" b="1" dirty="0">
                <a:solidFill>
                  <a:srgbClr val="000000"/>
                </a:solidFill>
              </a:rPr>
              <a:t>,     </a:t>
            </a:r>
            <a:r>
              <a:rPr lang="sr-Latn-CS" sz="1800" b="1" dirty="0">
                <a:solidFill>
                  <a:srgbClr val="000000"/>
                </a:solidFill>
              </a:rPr>
              <a:t>   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sr-Latn-CS" sz="1800" b="1" dirty="0">
                <a:solidFill>
                  <a:srgbClr val="000000"/>
                </a:solidFill>
              </a:rPr>
              <a:t>.</a:t>
            </a:r>
            <a:r>
              <a:rPr lang="sr-Latn-CS" sz="1800" dirty="0">
                <a:solidFill>
                  <a:srgbClr val="000000"/>
                </a:solidFill>
              </a:rPr>
              <a:t>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718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718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3599603"/>
              </p:ext>
            </p:extLst>
          </p:nvPr>
        </p:nvGraphicFramePr>
        <p:xfrm>
          <a:off x="8077200" y="6019800"/>
          <a:ext cx="38100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78" name="Equation" r:id="rId13" imgW="279279" imgH="253890" progId="Equation.3">
                  <p:embed/>
                </p:oleObj>
              </mc:Choice>
              <mc:Fallback>
                <p:oleObj name="Equation" r:id="rId13" imgW="279279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6019800"/>
                        <a:ext cx="381000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4" name="Text Box 19"/>
          <p:cNvSpPr txBox="1">
            <a:spLocks noChangeArrowheads="1"/>
          </p:cNvSpPr>
          <p:nvPr/>
        </p:nvSpPr>
        <p:spPr bwMode="auto">
          <a:xfrm>
            <a:off x="5284470" y="4267200"/>
            <a:ext cx="45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(8)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821550" y="505241"/>
            <a:ext cx="3079750" cy="3667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i="1" dirty="0">
                <a:solidFill>
                  <a:srgbClr val="000000"/>
                </a:solidFill>
              </a:rPr>
              <a:t>lna</a:t>
            </a:r>
            <a:r>
              <a:rPr lang="sr-Latn-CS" sz="1800" baseline="-25000" dirty="0">
                <a:solidFill>
                  <a:srgbClr val="000000"/>
                </a:solidFill>
              </a:rPr>
              <a:t>1</a:t>
            </a:r>
            <a:r>
              <a:rPr lang="sr-Latn-CS" sz="1800" dirty="0">
                <a:solidFill>
                  <a:srgbClr val="000000"/>
                </a:solidFill>
              </a:rPr>
              <a:t>= </a:t>
            </a:r>
            <a:r>
              <a:rPr lang="sr-Latn-CS" sz="1800" i="1" dirty="0">
                <a:solidFill>
                  <a:srgbClr val="000000"/>
                </a:solidFill>
              </a:rPr>
              <a:t>ln (1-x</a:t>
            </a:r>
            <a:r>
              <a:rPr lang="sr-Latn-CS" sz="1800" i="1" baseline="-25000" dirty="0">
                <a:solidFill>
                  <a:srgbClr val="000000"/>
                </a:solidFill>
              </a:rPr>
              <a:t>2</a:t>
            </a:r>
            <a:r>
              <a:rPr lang="sr-Latn-CS" sz="1800" i="1" dirty="0">
                <a:solidFill>
                  <a:srgbClr val="000000"/>
                </a:solidFill>
              </a:rPr>
              <a:t>) ≈ -x</a:t>
            </a:r>
            <a:r>
              <a:rPr lang="sr-Latn-CS" sz="1800" i="1" baseline="-25000" dirty="0">
                <a:solidFill>
                  <a:srgbClr val="000000"/>
                </a:solidFill>
              </a:rPr>
              <a:t>2 </a:t>
            </a:r>
            <a:r>
              <a:rPr lang="sr-Latn-CS" sz="1800" i="1" dirty="0">
                <a:solidFill>
                  <a:srgbClr val="000000"/>
                </a:solidFill>
              </a:rPr>
              <a:t>            </a:t>
            </a:r>
            <a:r>
              <a:rPr lang="sr-Latn-CS" sz="1800" dirty="0">
                <a:solidFill>
                  <a:srgbClr val="000000"/>
                </a:solidFill>
              </a:rPr>
              <a:t>(3a)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533400"/>
            <a:ext cx="1830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solidFill>
                  <a:srgbClr val="000000"/>
                </a:solidFill>
              </a:rPr>
              <a:t>Primenom izraza 3a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115" y="882114"/>
            <a:ext cx="2031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jednačina (5) prelazi u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6629400" y="2286000"/>
            <a:ext cx="5565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(</a:t>
            </a:r>
            <a:r>
              <a:rPr lang="en-US" sz="1800" dirty="0" smtClean="0">
                <a:solidFill>
                  <a:srgbClr val="000000"/>
                </a:solidFill>
              </a:rPr>
              <a:t>6</a:t>
            </a:r>
            <a:r>
              <a:rPr lang="sr-Latn-RS" sz="1800" dirty="0" smtClean="0">
                <a:solidFill>
                  <a:srgbClr val="000000"/>
                </a:solidFill>
              </a:rPr>
              <a:t>a</a:t>
            </a:r>
            <a:r>
              <a:rPr lang="en-US" sz="1800" dirty="0" smtClean="0">
                <a:solidFill>
                  <a:srgbClr val="000000"/>
                </a:solidFill>
              </a:rPr>
              <a:t>)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6616700" cy="822325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</a:rPr>
              <a:t>Viskoznost</a:t>
            </a:r>
            <a:r>
              <a:rPr lang="sr-Latn-CS" b="1">
                <a:solidFill>
                  <a:srgbClr val="000000"/>
                </a:solidFill>
              </a:rPr>
              <a:t> rastvora makromolekula</a:t>
            </a:r>
            <a:r>
              <a:rPr lang="en-US" b="1">
                <a:solidFill>
                  <a:srgbClr val="000000"/>
                </a:solidFill>
              </a:rPr>
              <a:t>. </a:t>
            </a:r>
            <a:endParaRPr lang="pl-PL" b="1">
              <a:solidFill>
                <a:srgbClr val="000000"/>
              </a:solidFill>
            </a:endParaRPr>
          </a:p>
          <a:p>
            <a:pPr eaLnBrk="1" hangingPunct="1"/>
            <a:r>
              <a:rPr lang="pl-PL" b="1">
                <a:solidFill>
                  <a:srgbClr val="000000"/>
                </a:solidFill>
              </a:rPr>
              <a:t>Veza viskoznosti i molarne mase makromolekula</a:t>
            </a:r>
            <a:r>
              <a:rPr lang="en-US" b="1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533400" y="1524000"/>
            <a:ext cx="7940675" cy="844550"/>
          </a:xfrm>
          <a:prstGeom prst="rect">
            <a:avLst/>
          </a:prstGeom>
          <a:noFill/>
          <a:ln w="19050" algn="ctr">
            <a:solidFill>
              <a:srgbClr val="99FF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>
                <a:solidFill>
                  <a:srgbClr val="000000"/>
                </a:solidFill>
              </a:rPr>
              <a:t>Viskoznost je vrsta unutrašnjeg trenja. To je otpor kojim se slojevi fluida suprotstavljaju kretanju jednih u odnosu na druge, odnosno proticanju. Brzina kojom fluid teče kroz cev obrnuto je srazmerna njegovoj viskoznosti.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533400" y="2514600"/>
            <a:ext cx="7924800" cy="874713"/>
          </a:xfrm>
          <a:prstGeom prst="rect">
            <a:avLst/>
          </a:prstGeom>
          <a:noFill/>
          <a:ln w="19050" algn="ctr">
            <a:solidFill>
              <a:srgbClr val="99FF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sr-Latn-CS" sz="1600" b="1">
                <a:solidFill>
                  <a:srgbClr val="000000"/>
                </a:solidFill>
              </a:rPr>
              <a:t>Njutnov zakon viskoznosti</a:t>
            </a:r>
            <a:r>
              <a:rPr lang="sr-Latn-CS" sz="1600">
                <a:solidFill>
                  <a:srgbClr val="000000"/>
                </a:solidFill>
              </a:rPr>
              <a:t>, koji važi samo za laminarno (slojevito) strujanje, kaže da je </a:t>
            </a:r>
            <a:r>
              <a:rPr lang="sr-Latn-CS" sz="1600" b="1">
                <a:solidFill>
                  <a:srgbClr val="000000"/>
                </a:solidFill>
              </a:rPr>
              <a:t>viskozna sila Fy</a:t>
            </a:r>
            <a:r>
              <a:rPr lang="sr-Latn-CS" sz="1600">
                <a:solidFill>
                  <a:srgbClr val="000000"/>
                </a:solidFill>
              </a:rPr>
              <a:t> srazmerna gradijentu brzine  i površini između slojeva, A, gde konstanta proporcionalnosti </a:t>
            </a:r>
            <a:r>
              <a:rPr lang="sr-Latn-CS" sz="1800" b="1" i="1">
                <a:solidFill>
                  <a:srgbClr val="000000"/>
                </a:solidFill>
                <a:sym typeface="Symbol" pitchFamily="18" charset="2"/>
              </a:rPr>
              <a:t></a:t>
            </a:r>
            <a:r>
              <a:rPr lang="sr-Latn-CS" sz="1800" b="1" i="1">
                <a:solidFill>
                  <a:srgbClr val="000000"/>
                </a:solidFill>
              </a:rPr>
              <a:t> </a:t>
            </a:r>
            <a:r>
              <a:rPr lang="sr-Latn-CS" sz="1600">
                <a:solidFill>
                  <a:srgbClr val="000000"/>
                </a:solidFill>
              </a:rPr>
              <a:t>predstavlja </a:t>
            </a:r>
            <a:r>
              <a:rPr lang="sr-Latn-CS" sz="1600" b="1">
                <a:solidFill>
                  <a:srgbClr val="000000"/>
                </a:solidFill>
              </a:rPr>
              <a:t>koeficijent viskoznosti</a:t>
            </a:r>
            <a:r>
              <a:rPr lang="sr-Latn-CS" sz="1600">
                <a:solidFill>
                  <a:srgbClr val="000000"/>
                </a:solidFill>
              </a:rPr>
              <a:t>: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10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4102" name="Object 7"/>
          <p:cNvGraphicFramePr>
            <a:graphicFrameLocks noChangeAspect="1"/>
          </p:cNvGraphicFramePr>
          <p:nvPr/>
        </p:nvGraphicFramePr>
        <p:xfrm>
          <a:off x="1219200" y="3505200"/>
          <a:ext cx="18288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Equation" r:id="rId5" imgW="888614" imgH="393529" progId="Equation.3">
                  <p:embed/>
                </p:oleObj>
              </mc:Choice>
              <mc:Fallback>
                <p:oleObj name="Equation" r:id="rId5" imgW="888614" imgH="39352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505200"/>
                        <a:ext cx="1828800" cy="8064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3" name="Picture 9" descr="FHM%201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29000"/>
            <a:ext cx="46482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 Box 10"/>
          <p:cNvSpPr txBox="1">
            <a:spLocks noChangeArrowheads="1"/>
          </p:cNvSpPr>
          <p:nvPr/>
        </p:nvSpPr>
        <p:spPr bwMode="auto">
          <a:xfrm>
            <a:off x="533400" y="4953000"/>
            <a:ext cx="8093075" cy="1577975"/>
          </a:xfrm>
          <a:prstGeom prst="rect">
            <a:avLst/>
          </a:prstGeom>
          <a:noFill/>
          <a:ln w="19050" algn="ctr">
            <a:solidFill>
              <a:srgbClr val="99FF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00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1600">
                <a:solidFill>
                  <a:srgbClr val="000000"/>
                </a:solidFill>
              </a:rPr>
              <a:t>F</a:t>
            </a:r>
            <a:r>
              <a:rPr lang="sr-Latn-CS" sz="1600">
                <a:solidFill>
                  <a:srgbClr val="000000"/>
                </a:solidFill>
              </a:rPr>
              <a:t>luidi  za koje važi Njutnov zakon viskoznosti zovu se </a:t>
            </a:r>
            <a:r>
              <a:rPr lang="sr-Latn-CS" sz="1600" b="1">
                <a:solidFill>
                  <a:srgbClr val="000000"/>
                </a:solidFill>
              </a:rPr>
              <a:t>Njutnovi fluidi</a:t>
            </a:r>
            <a:r>
              <a:rPr lang="sr-Latn-CS" sz="1600">
                <a:solidFill>
                  <a:srgbClr val="000000"/>
                </a:solidFill>
              </a:rPr>
              <a:t>, i za njih </a:t>
            </a:r>
            <a:r>
              <a:rPr lang="sr-Latn-CS" sz="1600" b="1">
                <a:solidFill>
                  <a:srgbClr val="000000"/>
                </a:solidFill>
              </a:rPr>
              <a:t>η  ne zavisi od gradijenta brzine</a:t>
            </a:r>
            <a:r>
              <a:rPr lang="sr-Latn-CS" sz="1600">
                <a:solidFill>
                  <a:srgbClr val="000000"/>
                </a:solidFill>
              </a:rPr>
              <a:t>. </a:t>
            </a:r>
            <a:r>
              <a:rPr lang="sr-Latn-CS" sz="1600" b="1">
                <a:solidFill>
                  <a:srgbClr val="000000"/>
                </a:solidFill>
              </a:rPr>
              <a:t>Polimerni rastvori i tečni polimeri su često ne-Njutnovi,  za koje se η menja kada se dv</a:t>
            </a:r>
            <a:r>
              <a:rPr lang="sr-Latn-CS" sz="1600" b="1" baseline="-25000">
                <a:solidFill>
                  <a:srgbClr val="000000"/>
                </a:solidFill>
              </a:rPr>
              <a:t>y</a:t>
            </a:r>
            <a:r>
              <a:rPr lang="sr-Latn-CS" sz="1600" b="1">
                <a:solidFill>
                  <a:srgbClr val="000000"/>
                </a:solidFill>
              </a:rPr>
              <a:t>/dx menja</a:t>
            </a:r>
            <a:r>
              <a:rPr lang="sr-Latn-CS" sz="1600">
                <a:solidFill>
                  <a:srgbClr val="000000"/>
                </a:solidFill>
              </a:rPr>
              <a:t> (obično porast brzine toka i gradijenta brzine menja oblik fleksibilnih polimernih molekula olakšavajući tečenje i smanjujući η). Međutim, ne-Njutnovo ponašanje polimernih rastvora je retko ispitivano i ovde ćemo </a:t>
            </a:r>
            <a:r>
              <a:rPr lang="en-US" sz="1600">
                <a:solidFill>
                  <a:srgbClr val="000000"/>
                </a:solidFill>
              </a:rPr>
              <a:t>podrazumevati</a:t>
            </a:r>
            <a:r>
              <a:rPr lang="sr-Latn-CS" sz="1600">
                <a:solidFill>
                  <a:srgbClr val="000000"/>
                </a:solidFill>
              </a:rPr>
              <a:t> Njutnov</a:t>
            </a:r>
            <a:r>
              <a:rPr lang="en-US" sz="1600">
                <a:solidFill>
                  <a:srgbClr val="000000"/>
                </a:solidFill>
              </a:rPr>
              <a:t>o</a:t>
            </a:r>
            <a:r>
              <a:rPr lang="sr-Latn-CS" sz="1600">
                <a:solidFill>
                  <a:srgbClr val="000000"/>
                </a:solidFill>
              </a:rPr>
              <a:t> ponašanje.</a:t>
            </a:r>
            <a:r>
              <a:rPr lang="en-US" sz="1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609600" y="4419600"/>
            <a:ext cx="3048000" cy="5175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/>
              <a:t> </a:t>
            </a:r>
            <a:r>
              <a:rPr lang="sr-Latn-CS" sz="1400" i="1">
                <a:solidFill>
                  <a:srgbClr val="000000"/>
                </a:solidFill>
              </a:rPr>
              <a:t>SI jedinica za η je N s m</a:t>
            </a:r>
            <a:r>
              <a:rPr lang="sr-Latn-CS" sz="1400" i="1" baseline="3000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sr-Latn-CS" sz="1400" i="1" baseline="30000">
                <a:solidFill>
                  <a:srgbClr val="000000"/>
                </a:solidFill>
              </a:rPr>
              <a:t>2</a:t>
            </a:r>
            <a:r>
              <a:rPr lang="sr-Latn-CS" sz="1400" i="1">
                <a:solidFill>
                  <a:srgbClr val="000000"/>
                </a:solidFill>
              </a:rPr>
              <a:t> </a:t>
            </a:r>
            <a:endParaRPr lang="en-US" sz="1400" i="1">
              <a:solidFill>
                <a:srgbClr val="000000"/>
              </a:solidFill>
            </a:endParaRPr>
          </a:p>
          <a:p>
            <a:pPr eaLnBrk="1" hangingPunct="1"/>
            <a:r>
              <a:rPr lang="en-US" sz="1400" i="1">
                <a:solidFill>
                  <a:srgbClr val="000000"/>
                </a:solidFill>
              </a:rPr>
              <a:t> </a:t>
            </a:r>
            <a:r>
              <a:rPr lang="sr-Latn-CS" sz="1400" i="1">
                <a:solidFill>
                  <a:srgbClr val="000000"/>
                </a:solidFill>
              </a:rPr>
              <a:t>poaz (P), 1P </a:t>
            </a:r>
            <a:r>
              <a:rPr lang="en-US" sz="1400" i="1">
                <a:solidFill>
                  <a:srgbClr val="000000"/>
                </a:solidFill>
              </a:rPr>
              <a:t>= 0,1  N s m</a:t>
            </a:r>
            <a:r>
              <a:rPr lang="en-US" sz="1400" i="1" baseline="3000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en-US" sz="1400" i="1" baseline="30000">
                <a:solidFill>
                  <a:srgbClr val="000000"/>
                </a:solidFill>
              </a:rPr>
              <a:t>2</a:t>
            </a:r>
            <a:r>
              <a:rPr lang="en-US" sz="1400" i="1">
                <a:solidFill>
                  <a:srgbClr val="000000"/>
                </a:solidFill>
              </a:rPr>
              <a:t> = 0,1 Pa s.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4364" b="3750"/>
          <a:stretch/>
        </p:blipFill>
        <p:spPr bwMode="auto">
          <a:xfrm>
            <a:off x="228600" y="3048000"/>
            <a:ext cx="4724400" cy="3429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194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3505200" y="152400"/>
          <a:ext cx="1447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8" name="Equation" r:id="rId6" imgW="964781" imgH="406224" progId="Equation.3">
                  <p:embed/>
                </p:oleObj>
              </mc:Choice>
              <mc:Fallback>
                <p:oleObj name="Equation" r:id="rId6" imgW="964781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52400"/>
                        <a:ext cx="1447800" cy="6096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5105400" y="304800"/>
            <a:ext cx="45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(8)</a:t>
            </a: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228600" y="762000"/>
            <a:ext cx="8458200" cy="835025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b="1" dirty="0">
                <a:solidFill>
                  <a:srgbClr val="000000"/>
                </a:solidFill>
              </a:rPr>
              <a:t>Grafik Π/c u zavisnosti od c,</a:t>
            </a:r>
            <a:r>
              <a:rPr lang="sr-Latn-CS" sz="1600" dirty="0">
                <a:solidFill>
                  <a:srgbClr val="000000"/>
                </a:solidFill>
              </a:rPr>
              <a:t> prema ovoj jednačini, daje karakterističnu </a:t>
            </a:r>
            <a:r>
              <a:rPr lang="sr-Latn-CS" sz="1600" b="1" dirty="0">
                <a:solidFill>
                  <a:srgbClr val="000000"/>
                </a:solidFill>
              </a:rPr>
              <a:t>pravu liniju sa nagibom 0</a:t>
            </a:r>
            <a:r>
              <a:rPr lang="sr-Latn-CS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(</a:t>
            </a:r>
            <a:r>
              <a:rPr lang="sr-Latn-CS" sz="1600" dirty="0">
                <a:solidFill>
                  <a:srgbClr val="000000"/>
                </a:solidFill>
              </a:rPr>
              <a:t>slika 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prava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sr-Latn-RS" sz="1600" dirty="0" smtClean="0">
                <a:solidFill>
                  <a:srgbClr val="000000"/>
                </a:solidFill>
              </a:rPr>
              <a:t>A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r>
              <a:rPr lang="sr-Latn-CS" sz="1600" dirty="0">
                <a:solidFill>
                  <a:srgbClr val="000000"/>
                </a:solidFill>
              </a:rPr>
              <a:t>.</a:t>
            </a:r>
            <a:r>
              <a:rPr lang="sr-Latn-CS" sz="1600" b="1" dirty="0">
                <a:solidFill>
                  <a:srgbClr val="000000"/>
                </a:solidFill>
              </a:rPr>
              <a:t> </a:t>
            </a:r>
            <a:endParaRPr lang="en-US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sr-Latn-CS" sz="1600" b="1" dirty="0" smtClean="0">
                <a:solidFill>
                  <a:srgbClr val="000000"/>
                </a:solidFill>
              </a:rPr>
              <a:t>Molarna </a:t>
            </a:r>
            <a:r>
              <a:rPr lang="sr-Latn-CS" sz="1600" b="1" dirty="0">
                <a:solidFill>
                  <a:srgbClr val="000000"/>
                </a:solidFill>
              </a:rPr>
              <a:t>masa</a:t>
            </a:r>
            <a:r>
              <a:rPr lang="en-US" sz="1600" b="1" dirty="0">
                <a:solidFill>
                  <a:srgbClr val="000000"/>
                </a:solidFill>
              </a:rPr>
              <a:t> M</a:t>
            </a:r>
            <a:r>
              <a:rPr lang="en-US" sz="1600" b="1" baseline="-25000" dirty="0">
                <a:solidFill>
                  <a:srgbClr val="000000"/>
                </a:solidFill>
              </a:rPr>
              <a:t>2</a:t>
            </a:r>
            <a:r>
              <a:rPr lang="sr-Latn-CS" sz="1600" dirty="0">
                <a:solidFill>
                  <a:srgbClr val="000000"/>
                </a:solidFill>
              </a:rPr>
              <a:t> rastvorene supstancije određuje se iz </a:t>
            </a:r>
            <a:r>
              <a:rPr lang="sr-Latn-CS" sz="1600" b="1" dirty="0">
                <a:solidFill>
                  <a:srgbClr val="000000"/>
                </a:solidFill>
              </a:rPr>
              <a:t>odsečka prave na y osi za c</a:t>
            </a:r>
            <a:r>
              <a:rPr lang="sr-Latn-CS" sz="1600" b="1" baseline="-25000" dirty="0">
                <a:solidFill>
                  <a:srgbClr val="000000"/>
                </a:solidFill>
              </a:rPr>
              <a:t>2</a:t>
            </a:r>
            <a:r>
              <a:rPr lang="sr-Latn-CS" sz="1600" b="1" dirty="0">
                <a:solidFill>
                  <a:srgbClr val="000000"/>
                </a:solidFill>
              </a:rPr>
              <a:t> =0.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228600" y="1676400"/>
            <a:ext cx="8458200" cy="955675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sz="1600" b="1" dirty="0">
                <a:solidFill>
                  <a:srgbClr val="000000"/>
                </a:solidFill>
              </a:rPr>
              <a:t>Samo pri niskim koncentracijama u teta rastvorima Π/c</a:t>
            </a:r>
            <a:r>
              <a:rPr lang="pl-PL" sz="1600" b="1" baseline="-25000" dirty="0">
                <a:solidFill>
                  <a:srgbClr val="000000"/>
                </a:solidFill>
              </a:rPr>
              <a:t>2</a:t>
            </a:r>
            <a:r>
              <a:rPr lang="pl-PL" sz="1600" b="1" dirty="0">
                <a:solidFill>
                  <a:srgbClr val="000000"/>
                </a:solidFill>
              </a:rPr>
              <a:t> ne zavisi od koncentracije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(</a:t>
            </a:r>
            <a:r>
              <a:rPr lang="en-US" sz="1600" dirty="0" err="1">
                <a:solidFill>
                  <a:srgbClr val="000000"/>
                </a:solidFill>
              </a:rPr>
              <a:t>prava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sr-Latn-RS" sz="1600" dirty="0" smtClean="0">
                <a:solidFill>
                  <a:srgbClr val="000000"/>
                </a:solidFill>
              </a:rPr>
              <a:t>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slici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). </a:t>
            </a:r>
          </a:p>
          <a:p>
            <a:pPr eaLnBrk="1" hangingPunct="1"/>
            <a:r>
              <a:rPr lang="sr-Latn-CS" sz="1600" b="1" dirty="0">
                <a:solidFill>
                  <a:srgbClr val="000000"/>
                </a:solidFill>
              </a:rPr>
              <a:t>Pri </a:t>
            </a:r>
            <a:r>
              <a:rPr lang="en-US" sz="1600" b="1" dirty="0" err="1">
                <a:solidFill>
                  <a:srgbClr val="000000"/>
                </a:solidFill>
              </a:rPr>
              <a:t>ve</a:t>
            </a:r>
            <a:r>
              <a:rPr lang="sr-Latn-CS" sz="1600" b="1" dirty="0">
                <a:solidFill>
                  <a:srgbClr val="000000"/>
                </a:solidFill>
              </a:rPr>
              <a:t>ć</a:t>
            </a:r>
            <a:r>
              <a:rPr lang="en-US" sz="1600" b="1" dirty="0" err="1">
                <a:solidFill>
                  <a:srgbClr val="000000"/>
                </a:solidFill>
              </a:rPr>
              <a:t>im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sr-Latn-CS" sz="1600" b="1" dirty="0">
                <a:solidFill>
                  <a:srgbClr val="000000"/>
                </a:solidFill>
              </a:rPr>
              <a:t>koncentracijama, redukovani osmotski pritisak obično zavisi od koncentracije</a:t>
            </a:r>
            <a:r>
              <a:rPr lang="en-US" sz="1600" b="1" dirty="0">
                <a:solidFill>
                  <a:srgbClr val="000000"/>
                </a:solidFill>
              </a:rPr>
              <a:t>.</a:t>
            </a:r>
            <a:r>
              <a:rPr lang="sr-Latn-CS" b="1" dirty="0"/>
              <a:t>.</a:t>
            </a:r>
            <a:r>
              <a:rPr lang="sr-Latn-CS" dirty="0"/>
              <a:t> </a:t>
            </a:r>
            <a:endParaRPr lang="en-US" dirty="0"/>
          </a:p>
        </p:txBody>
      </p:sp>
      <p:sp>
        <p:nvSpPr>
          <p:cNvPr id="8199" name="Text Box 12"/>
          <p:cNvSpPr txBox="1">
            <a:spLocks noChangeArrowheads="1"/>
          </p:cNvSpPr>
          <p:nvPr/>
        </p:nvSpPr>
        <p:spPr bwMode="auto">
          <a:xfrm>
            <a:off x="5105400" y="2895600"/>
            <a:ext cx="3657600" cy="3194721"/>
          </a:xfrm>
          <a:prstGeom prst="rect">
            <a:avLst/>
          </a:prstGeom>
          <a:solidFill>
            <a:srgbClr val="CCFFCC"/>
          </a:solidFill>
          <a:ln w="9525" algn="ctr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10000"/>
              </a:lnSpc>
            </a:pPr>
            <a:r>
              <a:rPr lang="en-US" sz="1400" b="1" dirty="0" err="1">
                <a:solidFill>
                  <a:srgbClr val="000000"/>
                </a:solidFill>
              </a:rPr>
              <a:t>Slika</a:t>
            </a:r>
            <a:r>
              <a:rPr lang="en-US" sz="1400" b="1" dirty="0">
                <a:solidFill>
                  <a:srgbClr val="000000"/>
                </a:solidFill>
              </a:rPr>
              <a:t> 2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  <a:r>
              <a:rPr lang="sr-Latn-CS" sz="1400" dirty="0">
                <a:solidFill>
                  <a:srgbClr val="000000"/>
                </a:solidFill>
              </a:rPr>
              <a:t>Zavisnost redukovanog osmotskog pritiska </a:t>
            </a:r>
            <a:r>
              <a:rPr lang="en-US" sz="1400" dirty="0">
                <a:solidFill>
                  <a:srgbClr val="000000"/>
                </a:solidFill>
              </a:rPr>
              <a:t>             </a:t>
            </a:r>
            <a:r>
              <a:rPr lang="sr-Latn-CS" sz="1400" dirty="0">
                <a:solidFill>
                  <a:srgbClr val="000000"/>
                </a:solidFill>
              </a:rPr>
              <a:t>od koncentracije</a:t>
            </a:r>
            <a:r>
              <a:rPr lang="en-US" sz="1400" dirty="0">
                <a:solidFill>
                  <a:srgbClr val="000000"/>
                </a:solidFill>
              </a:rPr>
              <a:t> c, </a:t>
            </a:r>
            <a:r>
              <a:rPr lang="sr-Latn-CS" sz="1400" dirty="0">
                <a:solidFill>
                  <a:srgbClr val="000000"/>
                </a:solidFill>
              </a:rPr>
              <a:t>za poli(metil </a:t>
            </a:r>
            <a:endParaRPr lang="en-US" sz="1400" dirty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10000"/>
              </a:lnSpc>
            </a:pPr>
            <a:endParaRPr lang="en-US" sz="1400" dirty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sr-Latn-CS" sz="1400" dirty="0">
                <a:solidFill>
                  <a:srgbClr val="000000"/>
                </a:solidFill>
              </a:rPr>
              <a:t>metakrilat) u različitim rastvaračima na 20 </a:t>
            </a:r>
            <a:r>
              <a:rPr lang="sr-Latn-CS" sz="1400" baseline="30000" dirty="0">
                <a:solidFill>
                  <a:srgbClr val="000000"/>
                </a:solidFill>
              </a:rPr>
              <a:t>o</a:t>
            </a:r>
            <a:r>
              <a:rPr lang="sr-Latn-CS" sz="1400" dirty="0">
                <a:solidFill>
                  <a:srgbClr val="000000"/>
                </a:solidFill>
              </a:rPr>
              <a:t>C: </a:t>
            </a:r>
            <a:endParaRPr lang="en-US" sz="1400" dirty="0">
              <a:solidFill>
                <a:srgbClr val="000000"/>
              </a:solidFill>
            </a:endParaRPr>
          </a:p>
          <a:p>
            <a:pPr algn="just" eaLnBrk="1" hangingPunct="1"/>
            <a:endParaRPr lang="en-US" sz="1400" dirty="0">
              <a:solidFill>
                <a:srgbClr val="000000"/>
              </a:solidFill>
            </a:endParaRPr>
          </a:p>
          <a:p>
            <a:pPr algn="just" eaLnBrk="1" hangingPunct="1"/>
            <a:r>
              <a:rPr lang="en-US" sz="1400" dirty="0">
                <a:solidFill>
                  <a:srgbClr val="000000"/>
                </a:solidFill>
              </a:rPr>
              <a:t>-</a:t>
            </a:r>
            <a:r>
              <a:rPr lang="sr-Latn-CS" sz="1400" dirty="0">
                <a:solidFill>
                  <a:srgbClr val="000000"/>
                </a:solidFill>
              </a:rPr>
              <a:t>m-ksilen </a:t>
            </a:r>
            <a:r>
              <a:rPr lang="sr-Latn-CS" sz="1400" dirty="0" smtClean="0">
                <a:solidFill>
                  <a:srgbClr val="000000"/>
                </a:solidFill>
              </a:rPr>
              <a:t>(prava A) </a:t>
            </a:r>
            <a:r>
              <a:rPr lang="sr-Latn-CS" sz="1400" dirty="0">
                <a:solidFill>
                  <a:srgbClr val="000000"/>
                </a:solidFill>
              </a:rPr>
              <a:t>je </a:t>
            </a:r>
            <a:r>
              <a:rPr lang="sr-Latn-CS" sz="1400" b="1" dirty="0">
                <a:solidFill>
                  <a:srgbClr val="000000"/>
                </a:solidFill>
              </a:rPr>
              <a:t>teta rastvarač (A</a:t>
            </a:r>
            <a:r>
              <a:rPr lang="sr-Latn-CS" sz="1400" b="1" baseline="-25000" dirty="0">
                <a:solidFill>
                  <a:srgbClr val="000000"/>
                </a:solidFill>
              </a:rPr>
              <a:t>2</a:t>
            </a:r>
            <a:r>
              <a:rPr lang="sr-Latn-CS" sz="1400" b="1" dirty="0">
                <a:solidFill>
                  <a:srgbClr val="000000"/>
                </a:solidFill>
              </a:rPr>
              <a:t> = 0)</a:t>
            </a:r>
            <a:r>
              <a:rPr lang="sr-Latn-CS" sz="1400" dirty="0">
                <a:solidFill>
                  <a:srgbClr val="000000"/>
                </a:solidFill>
              </a:rPr>
              <a:t>; </a:t>
            </a:r>
            <a:endParaRPr lang="en-US" sz="1400" dirty="0">
              <a:solidFill>
                <a:srgbClr val="000000"/>
              </a:solidFill>
            </a:endParaRPr>
          </a:p>
          <a:p>
            <a:pPr algn="just" eaLnBrk="1" hangingPunct="1"/>
            <a:endParaRPr lang="en-US" sz="1400" dirty="0">
              <a:solidFill>
                <a:srgbClr val="000000"/>
              </a:solidFill>
            </a:endParaRPr>
          </a:p>
          <a:p>
            <a:pPr algn="just" eaLnBrk="1" hangingPunct="1"/>
            <a:r>
              <a:rPr lang="en-US" sz="1400" dirty="0">
                <a:solidFill>
                  <a:srgbClr val="000000"/>
                </a:solidFill>
              </a:rPr>
              <a:t>-</a:t>
            </a:r>
            <a:r>
              <a:rPr lang="sr-Latn-CS" sz="1400" dirty="0">
                <a:solidFill>
                  <a:srgbClr val="000000"/>
                </a:solidFill>
              </a:rPr>
              <a:t>u 1,4-dioksanu </a:t>
            </a:r>
            <a:r>
              <a:rPr lang="sr-Latn-CS" sz="1400" dirty="0" smtClean="0">
                <a:solidFill>
                  <a:srgbClr val="000000"/>
                </a:solidFill>
              </a:rPr>
              <a:t>(prava B) </a:t>
            </a:r>
            <a:r>
              <a:rPr lang="sr-Latn-CS" sz="1400" dirty="0">
                <a:solidFill>
                  <a:srgbClr val="000000"/>
                </a:solidFill>
              </a:rPr>
              <a:t>postoji pozitivan  A</a:t>
            </a:r>
            <a:r>
              <a:rPr lang="sr-Latn-CS" sz="1400" baseline="-25000" dirty="0">
                <a:solidFill>
                  <a:srgbClr val="000000"/>
                </a:solidFill>
              </a:rPr>
              <a:t>2</a:t>
            </a:r>
            <a:r>
              <a:rPr lang="sr-Latn-CS" sz="1400" dirty="0">
                <a:solidFill>
                  <a:srgbClr val="000000"/>
                </a:solidFill>
              </a:rPr>
              <a:t> dok je A</a:t>
            </a:r>
            <a:r>
              <a:rPr lang="sr-Latn-CS" sz="1400" baseline="-25000" dirty="0">
                <a:solidFill>
                  <a:srgbClr val="000000"/>
                </a:solidFill>
              </a:rPr>
              <a:t>3</a:t>
            </a:r>
            <a:r>
              <a:rPr lang="sr-Latn-CS" sz="1400" dirty="0">
                <a:solidFill>
                  <a:srgbClr val="000000"/>
                </a:solidFill>
              </a:rPr>
              <a:t> =0;  </a:t>
            </a:r>
            <a:endParaRPr lang="en-US" sz="1400" dirty="0">
              <a:solidFill>
                <a:srgbClr val="000000"/>
              </a:solidFill>
            </a:endParaRPr>
          </a:p>
          <a:p>
            <a:pPr algn="just" eaLnBrk="1" hangingPunct="1"/>
            <a:endParaRPr lang="en-US" sz="1400" dirty="0">
              <a:solidFill>
                <a:srgbClr val="000000"/>
              </a:solidFill>
            </a:endParaRPr>
          </a:p>
          <a:p>
            <a:pPr algn="just" eaLnBrk="1" hangingPunct="1"/>
            <a:r>
              <a:rPr lang="en-US" sz="1400" dirty="0">
                <a:solidFill>
                  <a:srgbClr val="000000"/>
                </a:solidFill>
              </a:rPr>
              <a:t>-</a:t>
            </a:r>
            <a:r>
              <a:rPr lang="sr-Latn-CS" sz="1400" dirty="0">
                <a:solidFill>
                  <a:srgbClr val="000000"/>
                </a:solidFill>
              </a:rPr>
              <a:t>za hloroform </a:t>
            </a:r>
            <a:r>
              <a:rPr lang="sr-Latn-CS" sz="1400" dirty="0" smtClean="0">
                <a:solidFill>
                  <a:srgbClr val="000000"/>
                </a:solidFill>
              </a:rPr>
              <a:t>(kriva C</a:t>
            </a:r>
            <a:r>
              <a:rPr lang="sr-Latn-CS" sz="1400" dirty="0">
                <a:solidFill>
                  <a:srgbClr val="000000"/>
                </a:solidFill>
              </a:rPr>
              <a:t>) postoje i drugi i treći virijalni koeficijent. </a:t>
            </a:r>
            <a:endParaRPr lang="en-US" sz="1400" dirty="0">
              <a:solidFill>
                <a:srgbClr val="000000"/>
              </a:solidFill>
            </a:endParaRPr>
          </a:p>
          <a:p>
            <a:pPr algn="just" eaLnBrk="1" hangingPunct="1"/>
            <a:endParaRPr lang="en-US" sz="1400" b="1" dirty="0">
              <a:solidFill>
                <a:srgbClr val="000000"/>
              </a:solidFill>
            </a:endParaRPr>
          </a:p>
          <a:p>
            <a:pPr algn="just" eaLnBrk="1" hangingPunct="1"/>
            <a:r>
              <a:rPr lang="sr-Latn-CS" sz="1400" b="1" dirty="0">
                <a:solidFill>
                  <a:srgbClr val="000000"/>
                </a:solidFill>
              </a:rPr>
              <a:t>Zajednički odsečak  z</a:t>
            </a:r>
            <a:r>
              <a:rPr lang="sr-Latn-CS" sz="1400" b="1" dirty="0" smtClean="0">
                <a:solidFill>
                  <a:srgbClr val="000000"/>
                </a:solidFill>
              </a:rPr>
              <a:t>a c</a:t>
            </a:r>
            <a:r>
              <a:rPr lang="sr-Latn-CS" sz="1400" b="1" baseline="-25000" dirty="0" smtClean="0">
                <a:solidFill>
                  <a:srgbClr val="000000"/>
                </a:solidFill>
              </a:rPr>
              <a:t>2</a:t>
            </a:r>
            <a:r>
              <a:rPr lang="sr-Latn-CS" sz="1400" b="1" dirty="0" smtClean="0">
                <a:solidFill>
                  <a:srgbClr val="000000"/>
                </a:solidFill>
              </a:rPr>
              <a:t> </a:t>
            </a:r>
            <a:r>
              <a:rPr lang="sr-Latn-CS" sz="1400" b="1" dirty="0">
                <a:solidFill>
                  <a:srgbClr val="000000"/>
                </a:solidFill>
              </a:rPr>
              <a:t>→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sr-Latn-CS" sz="1400" b="1" dirty="0">
                <a:solidFill>
                  <a:srgbClr val="000000"/>
                </a:solidFill>
              </a:rPr>
              <a:t>0  jednak je</a:t>
            </a:r>
            <a:r>
              <a:rPr lang="sr-Latn-CS" sz="1400" dirty="0">
                <a:solidFill>
                  <a:srgbClr val="000000"/>
                </a:solidFill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20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8201" name="Object 13"/>
          <p:cNvGraphicFramePr>
            <a:graphicFrameLocks noChangeAspect="1"/>
          </p:cNvGraphicFramePr>
          <p:nvPr/>
        </p:nvGraphicFramePr>
        <p:xfrm>
          <a:off x="5791200" y="3124200"/>
          <a:ext cx="4508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9" name="Equation" r:id="rId8" imgW="406224" imgH="431613" progId="Equation.3">
                  <p:embed/>
                </p:oleObj>
              </mc:Choice>
              <mc:Fallback>
                <p:oleObj name="Equation" r:id="rId8" imgW="406224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3124200"/>
                        <a:ext cx="45085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3" name="Text Box 16"/>
          <p:cNvSpPr txBox="1">
            <a:spLocks noChangeArrowheads="1"/>
          </p:cNvSpPr>
          <p:nvPr/>
        </p:nvSpPr>
        <p:spPr bwMode="auto">
          <a:xfrm>
            <a:off x="3128645" y="4876800"/>
            <a:ext cx="1323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0066"/>
                </a:solidFill>
              </a:rPr>
              <a:t>A</a:t>
            </a:r>
            <a:r>
              <a:rPr lang="en-US" sz="1600" b="1" baseline="-25000" dirty="0">
                <a:solidFill>
                  <a:srgbClr val="FF0066"/>
                </a:solidFill>
              </a:rPr>
              <a:t>2 </a:t>
            </a:r>
            <a:r>
              <a:rPr lang="en-US" sz="1600" b="1" dirty="0">
                <a:solidFill>
                  <a:srgbClr val="FF0066"/>
                </a:solidFill>
              </a:rPr>
              <a:t>&gt; 0, A</a:t>
            </a:r>
            <a:r>
              <a:rPr lang="en-US" sz="1600" b="1" baseline="-25000" dirty="0">
                <a:solidFill>
                  <a:srgbClr val="FF0066"/>
                </a:solidFill>
              </a:rPr>
              <a:t>3 </a:t>
            </a:r>
            <a:r>
              <a:rPr lang="en-US" sz="1600" b="1" dirty="0">
                <a:solidFill>
                  <a:srgbClr val="FF0066"/>
                </a:solidFill>
              </a:rPr>
              <a:t>= 0</a:t>
            </a:r>
          </a:p>
        </p:txBody>
      </p:sp>
      <p:sp>
        <p:nvSpPr>
          <p:cNvPr id="820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8205" name="Object 17"/>
          <p:cNvGraphicFramePr>
            <a:graphicFrameLocks noChangeAspect="1"/>
          </p:cNvGraphicFramePr>
          <p:nvPr/>
        </p:nvGraphicFramePr>
        <p:xfrm>
          <a:off x="8305800" y="5791200"/>
          <a:ext cx="457200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90" name="Equation" r:id="rId10" imgW="368140" imgH="215806" progId="Equation.3">
                  <p:embed/>
                </p:oleObj>
              </mc:Choice>
              <mc:Fallback>
                <p:oleObj name="Equation" r:id="rId10" imgW="368140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5791200"/>
                        <a:ext cx="457200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6" name="Text Box 19"/>
          <p:cNvSpPr txBox="1">
            <a:spLocks noChangeArrowheads="1"/>
          </p:cNvSpPr>
          <p:nvPr/>
        </p:nvSpPr>
        <p:spPr bwMode="auto">
          <a:xfrm>
            <a:off x="2535872" y="3581400"/>
            <a:ext cx="1323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0066"/>
                </a:solidFill>
              </a:rPr>
              <a:t>A</a:t>
            </a:r>
            <a:r>
              <a:rPr lang="en-US" sz="1600" b="1" baseline="-25000" dirty="0">
                <a:solidFill>
                  <a:srgbClr val="FF0066"/>
                </a:solidFill>
              </a:rPr>
              <a:t>2 </a:t>
            </a:r>
            <a:r>
              <a:rPr lang="en-US" sz="1600" b="1" dirty="0">
                <a:solidFill>
                  <a:srgbClr val="FF0066"/>
                </a:solidFill>
              </a:rPr>
              <a:t>&gt; 0, A</a:t>
            </a:r>
            <a:r>
              <a:rPr lang="en-US" sz="1600" b="1" baseline="-25000" dirty="0">
                <a:solidFill>
                  <a:srgbClr val="FF0066"/>
                </a:solidFill>
              </a:rPr>
              <a:t>3 </a:t>
            </a:r>
            <a:r>
              <a:rPr lang="en-US" sz="1600" b="1" dirty="0">
                <a:solidFill>
                  <a:srgbClr val="FF0066"/>
                </a:solidFill>
              </a:rPr>
              <a:t>&gt; 0</a:t>
            </a:r>
          </a:p>
        </p:txBody>
      </p:sp>
      <p:sp>
        <p:nvSpPr>
          <p:cNvPr id="8202" name="Text Box 15"/>
          <p:cNvSpPr txBox="1">
            <a:spLocks noChangeArrowheads="1"/>
          </p:cNvSpPr>
          <p:nvPr/>
        </p:nvSpPr>
        <p:spPr bwMode="auto">
          <a:xfrm>
            <a:off x="2971800" y="5509260"/>
            <a:ext cx="1704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0066"/>
                </a:solidFill>
              </a:rPr>
              <a:t>A</a:t>
            </a:r>
            <a:r>
              <a:rPr lang="en-US" sz="1600" b="1" baseline="-25000" dirty="0">
                <a:solidFill>
                  <a:srgbClr val="FF0066"/>
                </a:solidFill>
              </a:rPr>
              <a:t>2 </a:t>
            </a:r>
            <a:r>
              <a:rPr lang="en-US" sz="1600" b="1" dirty="0">
                <a:solidFill>
                  <a:srgbClr val="FF0066"/>
                </a:solidFill>
              </a:rPr>
              <a:t>= 0, </a:t>
            </a:r>
            <a:r>
              <a:rPr lang="en-US" sz="1600" b="1" dirty="0" err="1">
                <a:solidFill>
                  <a:srgbClr val="FF0066"/>
                </a:solidFill>
              </a:rPr>
              <a:t>teta</a:t>
            </a:r>
            <a:r>
              <a:rPr lang="en-US" sz="1600" b="1" dirty="0">
                <a:solidFill>
                  <a:srgbClr val="FF0066"/>
                </a:solidFill>
              </a:rPr>
              <a:t> </a:t>
            </a:r>
            <a:r>
              <a:rPr lang="en-US" sz="1600" b="1" dirty="0" err="1">
                <a:solidFill>
                  <a:srgbClr val="FF0066"/>
                </a:solidFill>
              </a:rPr>
              <a:t>stanje</a:t>
            </a:r>
            <a:endParaRPr lang="en-US" sz="1600" b="1" dirty="0">
              <a:solidFill>
                <a:srgbClr val="FF0066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0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8534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b="1" dirty="0">
                <a:solidFill>
                  <a:srgbClr val="000000"/>
                </a:solidFill>
              </a:rPr>
              <a:t>Pri većim koncentracijama</a:t>
            </a:r>
            <a:r>
              <a:rPr lang="sr-Latn-CS" sz="1600" dirty="0">
                <a:solidFill>
                  <a:srgbClr val="000000"/>
                </a:solidFill>
              </a:rPr>
              <a:t>, obično su prisutna značajna odstupanja od idealnosti  i grafik </a:t>
            </a:r>
            <a:r>
              <a:rPr lang="sr-Latn-CS" sz="1600" b="1" dirty="0">
                <a:solidFill>
                  <a:srgbClr val="000000"/>
                </a:solidFill>
              </a:rPr>
              <a:t>Π/c</a:t>
            </a:r>
            <a:r>
              <a:rPr lang="sr-Latn-CS" sz="1600" dirty="0">
                <a:solidFill>
                  <a:srgbClr val="000000"/>
                </a:solidFill>
              </a:rPr>
              <a:t> u zavisnosti od </a:t>
            </a:r>
            <a:r>
              <a:rPr lang="sr-Latn-CS" sz="1600" b="1" dirty="0">
                <a:solidFill>
                  <a:srgbClr val="000000"/>
                </a:solidFill>
              </a:rPr>
              <a:t>c, koji je još uvek prava linija</a:t>
            </a:r>
            <a:r>
              <a:rPr lang="sr-Latn-CS" sz="1600" dirty="0">
                <a:solidFill>
                  <a:srgbClr val="000000"/>
                </a:solidFill>
              </a:rPr>
              <a:t>, daje </a:t>
            </a:r>
            <a:r>
              <a:rPr lang="sr-Latn-CS" sz="1600" b="1" dirty="0">
                <a:solidFill>
                  <a:srgbClr val="000000"/>
                </a:solidFill>
              </a:rPr>
              <a:t>različite nagibe</a:t>
            </a:r>
            <a:r>
              <a:rPr lang="sr-Latn-CS" sz="1600" dirty="0">
                <a:solidFill>
                  <a:srgbClr val="000000"/>
                </a:solidFill>
              </a:rPr>
              <a:t>, u zavisnosti od hemijskog sistema (slika </a:t>
            </a:r>
            <a:r>
              <a:rPr lang="en-US" sz="1600" dirty="0">
                <a:solidFill>
                  <a:srgbClr val="000000"/>
                </a:solidFill>
              </a:rPr>
              <a:t>2, </a:t>
            </a:r>
            <a:r>
              <a:rPr lang="en-US" sz="1600" dirty="0" err="1">
                <a:solidFill>
                  <a:srgbClr val="000000"/>
                </a:solidFill>
              </a:rPr>
              <a:t>prava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sr-Latn-RS" sz="1600" dirty="0" smtClean="0">
                <a:solidFill>
                  <a:srgbClr val="000000"/>
                </a:solidFill>
              </a:rPr>
              <a:t>B</a:t>
            </a:r>
            <a:r>
              <a:rPr lang="sr-Latn-CS" sz="1600" dirty="0" smtClean="0">
                <a:solidFill>
                  <a:srgbClr val="000000"/>
                </a:solidFill>
              </a:rPr>
              <a:t>). </a:t>
            </a:r>
            <a:r>
              <a:rPr lang="sr-Latn-CS" sz="1600" u="sng" dirty="0">
                <a:solidFill>
                  <a:srgbClr val="000000"/>
                </a:solidFill>
              </a:rPr>
              <a:t>Van</a:t>
            </a:r>
            <a:r>
              <a:rPr lang="en-US" sz="1600" u="sng" dirty="0">
                <a:solidFill>
                  <a:srgbClr val="000000"/>
                </a:solidFill>
              </a:rPr>
              <a:t>’t Hoff-ova </a:t>
            </a:r>
            <a:r>
              <a:rPr lang="en-US" sz="1600" u="sng" dirty="0" err="1">
                <a:solidFill>
                  <a:srgbClr val="000000"/>
                </a:solidFill>
              </a:rPr>
              <a:t>jedna</a:t>
            </a:r>
            <a:r>
              <a:rPr lang="sr-Latn-CS" sz="1600" u="sng" dirty="0">
                <a:solidFill>
                  <a:srgbClr val="000000"/>
                </a:solidFill>
              </a:rPr>
              <a:t>čina se u tom slučaju modifikuje</a:t>
            </a:r>
            <a:r>
              <a:rPr lang="sr-Latn-CS" sz="1600" dirty="0">
                <a:solidFill>
                  <a:srgbClr val="000000"/>
                </a:solidFill>
              </a:rPr>
              <a:t> do</a:t>
            </a:r>
            <a:r>
              <a:rPr lang="en-US" sz="1600" dirty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9219" name="Rectangle 7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5718175" y="1416843"/>
            <a:ext cx="45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(9)</a:t>
            </a:r>
          </a:p>
        </p:txBody>
      </p:sp>
      <p:sp>
        <p:nvSpPr>
          <p:cNvPr id="9222" name="Text Box 12"/>
          <p:cNvSpPr txBox="1">
            <a:spLocks noChangeArrowheads="1"/>
          </p:cNvSpPr>
          <p:nvPr/>
        </p:nvSpPr>
        <p:spPr bwMode="auto">
          <a:xfrm>
            <a:off x="209550" y="1783556"/>
            <a:ext cx="85185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gde</a:t>
            </a:r>
            <a:r>
              <a:rPr lang="sr-Latn-CS" sz="1600" b="1" dirty="0">
                <a:solidFill>
                  <a:srgbClr val="000000"/>
                </a:solidFill>
              </a:rPr>
              <a:t> </a:t>
            </a:r>
            <a:r>
              <a:rPr lang="sr-Latn-CS" sz="1600" dirty="0">
                <a:solidFill>
                  <a:srgbClr val="000000"/>
                </a:solidFill>
              </a:rPr>
              <a:t>je </a:t>
            </a:r>
            <a:r>
              <a:rPr lang="sr-Latn-CS" sz="1600" b="1" i="1" dirty="0">
                <a:solidFill>
                  <a:srgbClr val="000000"/>
                </a:solidFill>
              </a:rPr>
              <a:t>A</a:t>
            </a:r>
            <a:r>
              <a:rPr lang="sr-Latn-CS" sz="1600" b="1" baseline="-25000" dirty="0">
                <a:solidFill>
                  <a:srgbClr val="000000"/>
                </a:solidFill>
              </a:rPr>
              <a:t>1</a:t>
            </a:r>
            <a:r>
              <a:rPr lang="sr-Latn-CS" sz="1600" b="1" dirty="0">
                <a:solidFill>
                  <a:srgbClr val="000000"/>
                </a:solidFill>
              </a:rPr>
              <a:t> = 1/</a:t>
            </a:r>
            <a:r>
              <a:rPr lang="sr-Latn-CS" sz="1600" b="1" i="1" dirty="0">
                <a:solidFill>
                  <a:srgbClr val="000000"/>
                </a:solidFill>
              </a:rPr>
              <a:t>M</a:t>
            </a:r>
            <a:r>
              <a:rPr lang="sr-Latn-CS" sz="1600" b="1" baseline="-25000" dirty="0">
                <a:solidFill>
                  <a:srgbClr val="000000"/>
                </a:solidFill>
              </a:rPr>
              <a:t>2</a:t>
            </a:r>
            <a:r>
              <a:rPr lang="sr-Latn-CS" sz="1600" b="1" dirty="0">
                <a:solidFill>
                  <a:srgbClr val="000000"/>
                </a:solidFill>
              </a:rPr>
              <a:t>  </a:t>
            </a:r>
            <a:r>
              <a:rPr lang="sr-Latn-CS" sz="1600" i="1" dirty="0">
                <a:solidFill>
                  <a:srgbClr val="000000"/>
                </a:solidFill>
              </a:rPr>
              <a:t>prvi virijalni koeficijent</a:t>
            </a:r>
            <a:r>
              <a:rPr lang="sr-Latn-CS" sz="1600" dirty="0">
                <a:solidFill>
                  <a:srgbClr val="000000"/>
                </a:solidFill>
              </a:rPr>
              <a:t>, a  </a:t>
            </a:r>
            <a:r>
              <a:rPr lang="sr-Latn-CS" sz="1600" b="1" i="1" dirty="0">
                <a:solidFill>
                  <a:srgbClr val="000000"/>
                </a:solidFill>
              </a:rPr>
              <a:t>A</a:t>
            </a:r>
            <a:r>
              <a:rPr lang="sr-Latn-CS" sz="1600" b="1" baseline="-25000" dirty="0">
                <a:solidFill>
                  <a:srgbClr val="000000"/>
                </a:solidFill>
              </a:rPr>
              <a:t>2</a:t>
            </a:r>
            <a:r>
              <a:rPr lang="sr-Latn-CS" sz="1600" b="1" dirty="0">
                <a:solidFill>
                  <a:srgbClr val="000000"/>
                </a:solidFill>
              </a:rPr>
              <a:t> </a:t>
            </a:r>
            <a:r>
              <a:rPr lang="sr-Latn-CS" sz="1600" dirty="0">
                <a:solidFill>
                  <a:srgbClr val="000000"/>
                </a:solidFill>
              </a:rPr>
              <a:t>predstavlja</a:t>
            </a:r>
            <a:r>
              <a:rPr lang="sr-Latn-CS" sz="1600" b="1" dirty="0">
                <a:solidFill>
                  <a:srgbClr val="000000"/>
                </a:solidFill>
              </a:rPr>
              <a:t> </a:t>
            </a:r>
            <a:r>
              <a:rPr lang="sr-Latn-CS" sz="1600" i="1" dirty="0">
                <a:solidFill>
                  <a:srgbClr val="000000"/>
                </a:solidFill>
              </a:rPr>
              <a:t>drugi virijalni koeficijent</a:t>
            </a:r>
            <a:r>
              <a:rPr lang="sr-Latn-CS" sz="1600" dirty="0">
                <a:solidFill>
                  <a:srgbClr val="000000"/>
                </a:solidFill>
              </a:rPr>
              <a:t>, koji je mera odstupanja od </a:t>
            </a:r>
            <a:r>
              <a:rPr lang="sr-Latn-CS" sz="1600" dirty="0" smtClean="0">
                <a:solidFill>
                  <a:srgbClr val="000000"/>
                </a:solidFill>
              </a:rPr>
              <a:t>idealnosti.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9224" name="Text Box 15"/>
          <p:cNvSpPr txBox="1">
            <a:spLocks noChangeArrowheads="1"/>
          </p:cNvSpPr>
          <p:nvPr/>
        </p:nvSpPr>
        <p:spPr bwMode="auto">
          <a:xfrm>
            <a:off x="482600" y="2362200"/>
            <a:ext cx="82454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U </a:t>
            </a:r>
            <a:r>
              <a:rPr lang="sr-Latn-CS" sz="1600" b="1" dirty="0">
                <a:solidFill>
                  <a:srgbClr val="000000"/>
                </a:solidFill>
              </a:rPr>
              <a:t>komplikovanom </a:t>
            </a:r>
            <a:r>
              <a:rPr lang="sr-Latn-CS" sz="1600" b="1" dirty="0" smtClean="0">
                <a:solidFill>
                  <a:srgbClr val="000000"/>
                </a:solidFill>
              </a:rPr>
              <a:t>sistemu, pri velikim c,</a:t>
            </a:r>
            <a:r>
              <a:rPr lang="sr-Latn-CS" sz="1600" dirty="0" smtClean="0">
                <a:solidFill>
                  <a:srgbClr val="000000"/>
                </a:solidFill>
              </a:rPr>
              <a:t> </a:t>
            </a:r>
            <a:r>
              <a:rPr lang="sr-Latn-CS" sz="1600" dirty="0">
                <a:solidFill>
                  <a:srgbClr val="000000"/>
                </a:solidFill>
              </a:rPr>
              <a:t>grafik </a:t>
            </a:r>
            <a:r>
              <a:rPr lang="en-US" sz="1600" b="1" dirty="0">
                <a:solidFill>
                  <a:srgbClr val="000000"/>
                </a:solidFill>
              </a:rPr>
              <a:t>Π</a:t>
            </a:r>
            <a:r>
              <a:rPr lang="sr-Latn-CS" sz="1600" b="1" dirty="0">
                <a:solidFill>
                  <a:srgbClr val="000000"/>
                </a:solidFill>
              </a:rPr>
              <a:t>/c</a:t>
            </a:r>
            <a:r>
              <a:rPr lang="sr-Latn-CS" sz="1600" dirty="0">
                <a:solidFill>
                  <a:srgbClr val="000000"/>
                </a:solidFill>
              </a:rPr>
              <a:t> u zavisnosti od </a:t>
            </a:r>
            <a:r>
              <a:rPr lang="sr-Latn-CS" sz="1600" b="1" dirty="0">
                <a:solidFill>
                  <a:srgbClr val="000000"/>
                </a:solidFill>
              </a:rPr>
              <a:t>c</a:t>
            </a:r>
            <a:r>
              <a:rPr lang="sr-Latn-CS" sz="1600" dirty="0">
                <a:solidFill>
                  <a:srgbClr val="000000"/>
                </a:solidFill>
              </a:rPr>
              <a:t> može da </a:t>
            </a:r>
            <a:r>
              <a:rPr lang="sr-Latn-CS" sz="1600" b="1" dirty="0">
                <a:solidFill>
                  <a:srgbClr val="000000"/>
                </a:solidFill>
              </a:rPr>
              <a:t>ne bude prava </a:t>
            </a:r>
            <a:r>
              <a:rPr lang="sr-Latn-CS" sz="1600" b="1" dirty="0" smtClean="0">
                <a:solidFill>
                  <a:srgbClr val="000000"/>
                </a:solidFill>
              </a:rPr>
              <a:t>linija (slika, kriva C)</a:t>
            </a:r>
            <a:r>
              <a:rPr lang="sr-Latn-CS" sz="1600" dirty="0" smtClean="0">
                <a:solidFill>
                  <a:srgbClr val="000000"/>
                </a:solidFill>
              </a:rPr>
              <a:t>, </a:t>
            </a:r>
            <a:r>
              <a:rPr lang="sr-Latn-CS" sz="1600" dirty="0">
                <a:solidFill>
                  <a:srgbClr val="000000"/>
                </a:solidFill>
              </a:rPr>
              <a:t>i u tom slučaju Van’t Hoff-ova jednačina se mora dalje modifikovati, i tada se osmotski pritisak izražava pomoću </a:t>
            </a:r>
            <a:r>
              <a:rPr lang="sr-Latn-CS" sz="1600" b="1" u="sng" dirty="0">
                <a:solidFill>
                  <a:srgbClr val="000000"/>
                </a:solidFill>
              </a:rPr>
              <a:t>virijalne jednačine</a:t>
            </a:r>
            <a:r>
              <a:rPr lang="sr-Latn-CS" sz="1600" dirty="0">
                <a:solidFill>
                  <a:srgbClr val="000000"/>
                </a:solidFill>
              </a:rPr>
              <a:t>: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225" name="Rectangle 16"/>
          <p:cNvSpPr>
            <a:spLocks noChangeArrowheads="1"/>
          </p:cNvSpPr>
          <p:nvPr/>
        </p:nvSpPr>
        <p:spPr bwMode="auto">
          <a:xfrm>
            <a:off x="2057400" y="3187216"/>
            <a:ext cx="5029200" cy="461665"/>
          </a:xfrm>
          <a:prstGeom prst="rect">
            <a:avLst/>
          </a:prstGeom>
          <a:solidFill>
            <a:schemeClr val="tx2"/>
          </a:solidFill>
          <a:ln w="9525" algn="ctr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sr-Latn-CS" dirty="0">
                <a:solidFill>
                  <a:srgbClr val="000000"/>
                </a:solidFill>
              </a:rPr>
              <a:t>Π = RT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sr-Latn-CS" dirty="0">
                <a:solidFill>
                  <a:srgbClr val="000000"/>
                </a:solidFill>
              </a:rPr>
              <a:t>(A</a:t>
            </a:r>
            <a:r>
              <a:rPr lang="sr-Latn-CS" baseline="-25000" dirty="0">
                <a:solidFill>
                  <a:srgbClr val="000000"/>
                </a:solidFill>
              </a:rPr>
              <a:t>1</a:t>
            </a:r>
            <a:r>
              <a:rPr lang="sr-Latn-CS" dirty="0">
                <a:solidFill>
                  <a:srgbClr val="000000"/>
                </a:solidFill>
              </a:rPr>
              <a:t>c + A</a:t>
            </a:r>
            <a:r>
              <a:rPr lang="sr-Latn-CS" baseline="-25000" dirty="0">
                <a:solidFill>
                  <a:srgbClr val="000000"/>
                </a:solidFill>
              </a:rPr>
              <a:t>2</a:t>
            </a:r>
            <a:r>
              <a:rPr lang="sr-Latn-CS" dirty="0">
                <a:solidFill>
                  <a:srgbClr val="000000"/>
                </a:solidFill>
              </a:rPr>
              <a:t> c</a:t>
            </a:r>
            <a:r>
              <a:rPr lang="sr-Latn-CS" baseline="30000" dirty="0">
                <a:solidFill>
                  <a:srgbClr val="000000"/>
                </a:solidFill>
              </a:rPr>
              <a:t>2</a:t>
            </a:r>
            <a:r>
              <a:rPr lang="sr-Latn-CS" dirty="0">
                <a:solidFill>
                  <a:srgbClr val="000000"/>
                </a:solidFill>
              </a:rPr>
              <a:t> + A</a:t>
            </a:r>
            <a:r>
              <a:rPr lang="sr-Latn-CS" baseline="-25000" dirty="0">
                <a:solidFill>
                  <a:srgbClr val="000000"/>
                </a:solidFill>
              </a:rPr>
              <a:t>3</a:t>
            </a:r>
            <a:r>
              <a:rPr lang="sr-Latn-CS" dirty="0">
                <a:solidFill>
                  <a:srgbClr val="000000"/>
                </a:solidFill>
              </a:rPr>
              <a:t> c</a:t>
            </a:r>
            <a:r>
              <a:rPr lang="sr-Latn-CS" baseline="30000" dirty="0">
                <a:solidFill>
                  <a:srgbClr val="000000"/>
                </a:solidFill>
              </a:rPr>
              <a:t>3</a:t>
            </a:r>
            <a:r>
              <a:rPr lang="sr-Latn-CS" dirty="0">
                <a:solidFill>
                  <a:srgbClr val="000000"/>
                </a:solidFill>
              </a:rPr>
              <a:t> + </a:t>
            </a:r>
            <a:r>
              <a:rPr lang="sr-Latn-CS" sz="1800" dirty="0">
                <a:solidFill>
                  <a:srgbClr val="000000"/>
                </a:solidFill>
              </a:rPr>
              <a:t>...)     </a:t>
            </a:r>
            <a:r>
              <a:rPr lang="en-US" sz="1800" dirty="0">
                <a:solidFill>
                  <a:srgbClr val="000000"/>
                </a:solidFill>
              </a:rPr>
              <a:t>  (10)</a:t>
            </a:r>
            <a:r>
              <a:rPr lang="sr-Latn-CS" dirty="0"/>
              <a:t>   </a:t>
            </a:r>
            <a:endParaRPr lang="en-US" dirty="0"/>
          </a:p>
        </p:txBody>
      </p:sp>
      <p:sp>
        <p:nvSpPr>
          <p:cNvPr id="9226" name="Text Box 17"/>
          <p:cNvSpPr txBox="1">
            <a:spLocks noChangeArrowheads="1"/>
          </p:cNvSpPr>
          <p:nvPr/>
        </p:nvSpPr>
        <p:spPr bwMode="auto">
          <a:xfrm>
            <a:off x="762000" y="3648881"/>
            <a:ext cx="8229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gde je </a:t>
            </a:r>
            <a:r>
              <a:rPr lang="sr-Latn-CS" sz="1600" b="1" dirty="0">
                <a:solidFill>
                  <a:srgbClr val="000000"/>
                </a:solidFill>
              </a:rPr>
              <a:t>A</a:t>
            </a:r>
            <a:r>
              <a:rPr lang="sr-Latn-CS" sz="1600" b="1" baseline="-25000" dirty="0">
                <a:solidFill>
                  <a:srgbClr val="000000"/>
                </a:solidFill>
              </a:rPr>
              <a:t>1</a:t>
            </a:r>
            <a:r>
              <a:rPr lang="sr-Latn-CS" sz="1600" b="1" dirty="0">
                <a:solidFill>
                  <a:srgbClr val="000000"/>
                </a:solidFill>
              </a:rPr>
              <a:t> = 1/M prvi virijalni koeficijent,</a:t>
            </a:r>
            <a:r>
              <a:rPr lang="sr-Latn-CS" sz="1600" dirty="0">
                <a:solidFill>
                  <a:srgbClr val="000000"/>
                </a:solidFill>
              </a:rPr>
              <a:t> a </a:t>
            </a:r>
            <a:r>
              <a:rPr lang="sr-Latn-CS" sz="1600" b="1" dirty="0">
                <a:solidFill>
                  <a:srgbClr val="000000"/>
                </a:solidFill>
              </a:rPr>
              <a:t>A</a:t>
            </a:r>
            <a:r>
              <a:rPr lang="sr-Latn-CS" sz="1600" b="1" baseline="-25000" dirty="0">
                <a:solidFill>
                  <a:srgbClr val="000000"/>
                </a:solidFill>
              </a:rPr>
              <a:t>2</a:t>
            </a:r>
            <a:r>
              <a:rPr lang="sr-Latn-CS" sz="1600" b="1" dirty="0">
                <a:solidFill>
                  <a:srgbClr val="000000"/>
                </a:solidFill>
              </a:rPr>
              <a:t> </a:t>
            </a:r>
            <a:r>
              <a:rPr lang="sr-Latn-CS" sz="1600" dirty="0">
                <a:solidFill>
                  <a:srgbClr val="000000"/>
                </a:solidFill>
              </a:rPr>
              <a:t>i </a:t>
            </a:r>
            <a:r>
              <a:rPr lang="sr-Latn-CS" sz="1600" b="1" dirty="0">
                <a:solidFill>
                  <a:srgbClr val="000000"/>
                </a:solidFill>
              </a:rPr>
              <a:t>A</a:t>
            </a:r>
            <a:r>
              <a:rPr lang="sr-Latn-CS" sz="1600" b="1" baseline="-25000" dirty="0">
                <a:solidFill>
                  <a:srgbClr val="000000"/>
                </a:solidFill>
              </a:rPr>
              <a:t>3</a:t>
            </a:r>
            <a:r>
              <a:rPr lang="sr-Latn-CS" sz="1600" b="1" i="1" dirty="0">
                <a:solidFill>
                  <a:srgbClr val="000000"/>
                </a:solidFill>
              </a:rPr>
              <a:t> </a:t>
            </a:r>
            <a:r>
              <a:rPr lang="sr-Latn-CS" sz="1600" dirty="0">
                <a:solidFill>
                  <a:srgbClr val="000000"/>
                </a:solidFill>
              </a:rPr>
              <a:t>su </a:t>
            </a:r>
            <a:r>
              <a:rPr lang="sr-Latn-CS" sz="1600" b="1" dirty="0">
                <a:solidFill>
                  <a:srgbClr val="000000"/>
                </a:solidFill>
              </a:rPr>
              <a:t>drugi </a:t>
            </a:r>
            <a:r>
              <a:rPr lang="sr-Latn-CS" sz="1600" dirty="0">
                <a:solidFill>
                  <a:srgbClr val="000000"/>
                </a:solidFill>
              </a:rPr>
              <a:t>i</a:t>
            </a:r>
            <a:r>
              <a:rPr lang="sr-Latn-CS" sz="1600" b="1" dirty="0">
                <a:solidFill>
                  <a:srgbClr val="000000"/>
                </a:solidFill>
              </a:rPr>
              <a:t> treći virijalni koeficijent</a:t>
            </a:r>
            <a:r>
              <a:rPr lang="sr-Latn-CS" sz="1600" dirty="0">
                <a:solidFill>
                  <a:srgbClr val="000000"/>
                </a:solidFill>
              </a:rPr>
              <a:t>. Virijalna jednačina se može izraziti i u form</a:t>
            </a:r>
            <a:r>
              <a:rPr lang="en-US" sz="1600" dirty="0" err="1">
                <a:solidFill>
                  <a:srgbClr val="000000"/>
                </a:solidFill>
              </a:rPr>
              <a:t>ama</a:t>
            </a:r>
            <a:r>
              <a:rPr lang="en-US" sz="1600" dirty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9227" name="Rectangle 19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922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959530"/>
              </p:ext>
            </p:extLst>
          </p:nvPr>
        </p:nvGraphicFramePr>
        <p:xfrm>
          <a:off x="3970020" y="4765358"/>
          <a:ext cx="3034030" cy="624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4" name="Equation" r:id="rId5" imgW="1803400" imgH="368300" progId="Equation.3">
                  <p:embed/>
                </p:oleObj>
              </mc:Choice>
              <mc:Fallback>
                <p:oleObj name="Equation" r:id="rId5" imgW="18034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0020" y="4765358"/>
                        <a:ext cx="3034030" cy="62497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9" name="Rectangle 21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923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4496987"/>
              </p:ext>
            </p:extLst>
          </p:nvPr>
        </p:nvGraphicFramePr>
        <p:xfrm>
          <a:off x="3910330" y="5870174"/>
          <a:ext cx="2947670" cy="594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5" name="Equation" r:id="rId7" imgW="1841500" imgH="368300" progId="Equation.3">
                  <p:embed/>
                </p:oleObj>
              </mc:Choice>
              <mc:Fallback>
                <p:oleObj name="Equation" r:id="rId7" imgW="18415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0330" y="5870174"/>
                        <a:ext cx="2947670" cy="594706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1" name="Text Box 22"/>
          <p:cNvSpPr txBox="1">
            <a:spLocks noChangeArrowheads="1"/>
          </p:cNvSpPr>
          <p:nvPr/>
        </p:nvSpPr>
        <p:spPr bwMode="auto">
          <a:xfrm>
            <a:off x="7569200" y="5638800"/>
            <a:ext cx="1422400" cy="7318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   </a:t>
            </a:r>
            <a:r>
              <a:rPr lang="ru-RU" sz="1800" dirty="0">
                <a:solidFill>
                  <a:srgbClr val="000000"/>
                </a:solidFill>
                <a:cs typeface="Times New Roman" pitchFamily="18" charset="0"/>
              </a:rPr>
              <a:t>Г</a:t>
            </a:r>
            <a:r>
              <a:rPr lang="en-US" sz="1800" baseline="-25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pl-PL" sz="1800" dirty="0">
                <a:solidFill>
                  <a:srgbClr val="000000"/>
                </a:solidFill>
              </a:rPr>
              <a:t>= </a:t>
            </a:r>
            <a:r>
              <a:rPr lang="pl-PL" sz="1800" i="1" dirty="0">
                <a:solidFill>
                  <a:srgbClr val="000000"/>
                </a:solidFill>
              </a:rPr>
              <a:t>A</a:t>
            </a:r>
            <a:r>
              <a:rPr lang="pl-PL" sz="1800" i="1" baseline="-25000" dirty="0">
                <a:solidFill>
                  <a:srgbClr val="000000"/>
                </a:solidFill>
              </a:rPr>
              <a:t>2</a:t>
            </a:r>
            <a:r>
              <a:rPr lang="pl-PL" sz="1800" i="1" dirty="0">
                <a:solidFill>
                  <a:srgbClr val="000000"/>
                </a:solidFill>
              </a:rPr>
              <a:t> M</a:t>
            </a:r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cs typeface="Times New Roman" pitchFamily="18" charset="0"/>
              </a:rPr>
              <a:t>   </a:t>
            </a:r>
            <a:r>
              <a:rPr lang="ru-RU" sz="1800" dirty="0">
                <a:solidFill>
                  <a:srgbClr val="000000"/>
                </a:solidFill>
                <a:cs typeface="Times New Roman" pitchFamily="18" charset="0"/>
              </a:rPr>
              <a:t>Г</a:t>
            </a:r>
            <a:r>
              <a:rPr lang="en-US" sz="1800" baseline="-25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pl-PL" sz="1800" dirty="0">
                <a:solidFill>
                  <a:srgbClr val="000000"/>
                </a:solidFill>
              </a:rPr>
              <a:t>= </a:t>
            </a:r>
            <a:r>
              <a:rPr lang="pl-PL" sz="1800" i="1" dirty="0">
                <a:solidFill>
                  <a:srgbClr val="000000"/>
                </a:solidFill>
              </a:rPr>
              <a:t>A</a:t>
            </a:r>
            <a:r>
              <a:rPr lang="pl-PL" sz="1800" i="1" baseline="-25000" dirty="0">
                <a:solidFill>
                  <a:srgbClr val="000000"/>
                </a:solidFill>
              </a:rPr>
              <a:t>3</a:t>
            </a:r>
            <a:r>
              <a:rPr lang="pl-PL" sz="1800" i="1" dirty="0">
                <a:solidFill>
                  <a:srgbClr val="000000"/>
                </a:solidFill>
              </a:rPr>
              <a:t> M</a:t>
            </a:r>
            <a:r>
              <a:rPr lang="pl-PL" i="1" dirty="0"/>
              <a:t> </a:t>
            </a:r>
            <a:r>
              <a:rPr lang="pl-PL" dirty="0"/>
              <a:t>.</a:t>
            </a:r>
            <a:endParaRPr lang="en-US" dirty="0"/>
          </a:p>
        </p:txBody>
      </p:sp>
      <p:sp>
        <p:nvSpPr>
          <p:cNvPr id="9232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9233" name="Rectangle 26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9234" name="Text Box 28"/>
          <p:cNvSpPr txBox="1">
            <a:spLocks noChangeArrowheads="1"/>
          </p:cNvSpPr>
          <p:nvPr/>
        </p:nvSpPr>
        <p:spPr bwMode="auto">
          <a:xfrm>
            <a:off x="7066280" y="4936174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dirty="0">
                <a:solidFill>
                  <a:srgbClr val="000000"/>
                </a:solidFill>
              </a:rPr>
              <a:t>(11)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9235" name="Text Box 29"/>
          <p:cNvSpPr txBox="1">
            <a:spLocks noChangeArrowheads="1"/>
          </p:cNvSpPr>
          <p:nvPr/>
        </p:nvSpPr>
        <p:spPr bwMode="auto">
          <a:xfrm>
            <a:off x="7004050" y="5979478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dirty="0">
                <a:solidFill>
                  <a:srgbClr val="000000"/>
                </a:solidFill>
              </a:rPr>
              <a:t>(12)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4364" b="3750"/>
          <a:stretch/>
        </p:blipFill>
        <p:spPr bwMode="auto">
          <a:xfrm>
            <a:off x="229870" y="4184652"/>
            <a:ext cx="3580130" cy="25971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2360294" y="5353210"/>
            <a:ext cx="1323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0066"/>
                </a:solidFill>
              </a:rPr>
              <a:t>A</a:t>
            </a:r>
            <a:r>
              <a:rPr lang="en-US" sz="1600" b="1" baseline="-25000" dirty="0">
                <a:solidFill>
                  <a:srgbClr val="FF0066"/>
                </a:solidFill>
              </a:rPr>
              <a:t>2 </a:t>
            </a:r>
            <a:r>
              <a:rPr lang="en-US" sz="1600" b="1" dirty="0">
                <a:solidFill>
                  <a:srgbClr val="FF0066"/>
                </a:solidFill>
              </a:rPr>
              <a:t>&gt; 0, A</a:t>
            </a:r>
            <a:r>
              <a:rPr lang="en-US" sz="1600" b="1" baseline="-25000" dirty="0">
                <a:solidFill>
                  <a:srgbClr val="FF0066"/>
                </a:solidFill>
              </a:rPr>
              <a:t>3 </a:t>
            </a:r>
            <a:r>
              <a:rPr lang="en-US" sz="1600" b="1" dirty="0">
                <a:solidFill>
                  <a:srgbClr val="FF0066"/>
                </a:solidFill>
              </a:rPr>
              <a:t>= 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1600200" y="4428808"/>
            <a:ext cx="1323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0066"/>
                </a:solidFill>
              </a:rPr>
              <a:t>A</a:t>
            </a:r>
            <a:r>
              <a:rPr lang="en-US" sz="1600" b="1" baseline="-25000" dirty="0">
                <a:solidFill>
                  <a:srgbClr val="FF0066"/>
                </a:solidFill>
              </a:rPr>
              <a:t>2 </a:t>
            </a:r>
            <a:r>
              <a:rPr lang="en-US" sz="1600" b="1" dirty="0">
                <a:solidFill>
                  <a:srgbClr val="FF0066"/>
                </a:solidFill>
              </a:rPr>
              <a:t>&gt; 0, A</a:t>
            </a:r>
            <a:r>
              <a:rPr lang="en-US" sz="1600" b="1" baseline="-25000" dirty="0">
                <a:solidFill>
                  <a:srgbClr val="FF0066"/>
                </a:solidFill>
              </a:rPr>
              <a:t>3 </a:t>
            </a:r>
            <a:r>
              <a:rPr lang="en-US" sz="1600" b="1" dirty="0">
                <a:solidFill>
                  <a:srgbClr val="FF0066"/>
                </a:solidFill>
              </a:rPr>
              <a:t>&gt; 0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2160748" y="5979478"/>
            <a:ext cx="7056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0066"/>
                </a:solidFill>
              </a:rPr>
              <a:t>A</a:t>
            </a:r>
            <a:r>
              <a:rPr lang="en-US" sz="1600" b="1" baseline="-25000" dirty="0">
                <a:solidFill>
                  <a:srgbClr val="FF0066"/>
                </a:solidFill>
              </a:rPr>
              <a:t>2 </a:t>
            </a:r>
            <a:r>
              <a:rPr lang="en-US" sz="1600" b="1" dirty="0">
                <a:solidFill>
                  <a:srgbClr val="FF0066"/>
                </a:solidFill>
              </a:rPr>
              <a:t>= </a:t>
            </a:r>
            <a:r>
              <a:rPr lang="en-US" sz="1600" b="1" dirty="0" smtClean="0">
                <a:solidFill>
                  <a:srgbClr val="FF0066"/>
                </a:solidFill>
              </a:rPr>
              <a:t>0</a:t>
            </a:r>
            <a:endParaRPr lang="en-US" sz="1600" b="1" dirty="0">
              <a:solidFill>
                <a:srgbClr val="FF0066"/>
              </a:solidFill>
            </a:endParaRPr>
          </a:p>
        </p:txBody>
      </p:sp>
      <p:sp>
        <p:nvSpPr>
          <p:cNvPr id="2" name="Rectangle 1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145722"/>
              </p:ext>
            </p:extLst>
          </p:nvPr>
        </p:nvGraphicFramePr>
        <p:xfrm>
          <a:off x="2924175" y="1165478"/>
          <a:ext cx="1983106" cy="618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6" name="Equation" r:id="rId10" imgW="1193800" imgH="368300" progId="Equation.3">
                  <p:embed/>
                </p:oleObj>
              </mc:Choice>
              <mc:Fallback>
                <p:oleObj name="Equation" r:id="rId10" imgW="1193800" imgH="368300" progId="Equation.3">
                  <p:embed/>
                  <p:pic>
                    <p:nvPicPr>
                      <p:cNvPr id="0" name="Object 1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4175" y="1165478"/>
                        <a:ext cx="1983106" cy="618078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solidFill>
                          <a:srgbClr val="FF0066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8093075" cy="1815882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RS" sz="1600" dirty="0" smtClean="0">
                <a:solidFill>
                  <a:srgbClr val="000000"/>
                </a:solidFill>
              </a:rPr>
              <a:t>Virijalni k</a:t>
            </a:r>
            <a:r>
              <a:rPr lang="en-US" sz="1600" dirty="0" err="1" smtClean="0">
                <a:solidFill>
                  <a:srgbClr val="000000"/>
                </a:solidFill>
              </a:rPr>
              <a:t>oeficijenti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A</a:t>
            </a:r>
            <a:r>
              <a:rPr lang="en-US" sz="1600" baseline="-25000" dirty="0">
                <a:solidFill>
                  <a:srgbClr val="000000"/>
                </a:solidFill>
              </a:rPr>
              <a:t>2</a:t>
            </a:r>
            <a:r>
              <a:rPr lang="en-US" sz="1600" dirty="0">
                <a:solidFill>
                  <a:srgbClr val="000000"/>
                </a:solidFill>
              </a:rPr>
              <a:t>, A</a:t>
            </a:r>
            <a:r>
              <a:rPr lang="en-US" sz="1600" baseline="-25000" dirty="0">
                <a:solidFill>
                  <a:srgbClr val="000000"/>
                </a:solidFill>
              </a:rPr>
              <a:t>3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000000"/>
                </a:solidFill>
              </a:rPr>
              <a:t>...</a:t>
            </a:r>
            <a:r>
              <a:rPr lang="sr-Latn-RS" sz="1600" dirty="0" smtClean="0">
                <a:solidFill>
                  <a:srgbClr val="000000"/>
                </a:solidFill>
              </a:rPr>
              <a:t> (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ili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ru-RU" sz="1600" dirty="0">
                <a:solidFill>
                  <a:srgbClr val="000000"/>
                </a:solidFill>
                <a:cs typeface="Times New Roman" pitchFamily="18" charset="0"/>
              </a:rPr>
              <a:t>Г</a:t>
            </a:r>
            <a:r>
              <a:rPr lang="sr-Latn-CS" sz="1600" baseline="-25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sz="1600" dirty="0">
                <a:solidFill>
                  <a:srgbClr val="000000"/>
                </a:solidFill>
              </a:rPr>
              <a:t> , </a:t>
            </a:r>
            <a:r>
              <a:rPr lang="sr-Latn-CS" sz="1600" dirty="0">
                <a:solidFill>
                  <a:srgbClr val="000000"/>
                </a:solidFill>
              </a:rPr>
              <a:t> </a:t>
            </a:r>
            <a:r>
              <a:rPr lang="ru-RU" sz="1600" dirty="0">
                <a:solidFill>
                  <a:srgbClr val="000000"/>
                </a:solidFill>
                <a:cs typeface="Times New Roman" pitchFamily="18" charset="0"/>
              </a:rPr>
              <a:t>Г</a:t>
            </a:r>
            <a:r>
              <a:rPr lang="sr-Latn-CS" sz="1600" baseline="-25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000000"/>
                </a:solidFill>
              </a:rPr>
              <a:t>..</a:t>
            </a:r>
            <a:r>
              <a:rPr lang="sr-Latn-RS" sz="1600" dirty="0" smtClean="0">
                <a:solidFill>
                  <a:srgbClr val="000000"/>
                </a:solidFill>
              </a:rPr>
              <a:t>) </a:t>
            </a:r>
            <a:r>
              <a:rPr lang="en-US" sz="1600" dirty="0" err="1" smtClean="0">
                <a:solidFill>
                  <a:srgbClr val="000000"/>
                </a:solidFill>
              </a:rPr>
              <a:t>zavise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od </a:t>
            </a:r>
            <a:r>
              <a:rPr lang="en-US" sz="1600" b="1" dirty="0" err="1">
                <a:solidFill>
                  <a:srgbClr val="000000"/>
                </a:solidFill>
              </a:rPr>
              <a:t>raspodele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</a:rPr>
              <a:t>mol</a:t>
            </a:r>
            <a:r>
              <a:rPr lang="sr-Latn-RS" sz="1600" b="1" dirty="0" smtClean="0">
                <a:solidFill>
                  <a:srgbClr val="000000"/>
                </a:solidFill>
              </a:rPr>
              <a:t>arnih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masa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rastvorene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supstancije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b="1" dirty="0" err="1">
                <a:solidFill>
                  <a:srgbClr val="000000"/>
                </a:solidFill>
              </a:rPr>
              <a:t>sistema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rastvara</a:t>
            </a:r>
            <a:r>
              <a:rPr lang="sr-Latn-CS" sz="1600" b="1" dirty="0">
                <a:solidFill>
                  <a:srgbClr val="000000"/>
                </a:solidFill>
              </a:rPr>
              <a:t>č</a:t>
            </a:r>
            <a:r>
              <a:rPr lang="en-US" sz="1600" b="1" dirty="0">
                <a:solidFill>
                  <a:srgbClr val="000000"/>
                </a:solidFill>
              </a:rPr>
              <a:t>- </a:t>
            </a:r>
            <a:r>
              <a:rPr lang="en-US" sz="1600" b="1" dirty="0" err="1">
                <a:solidFill>
                  <a:srgbClr val="000000"/>
                </a:solidFill>
              </a:rPr>
              <a:t>rastvorena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supstancija</a:t>
            </a:r>
            <a:r>
              <a:rPr lang="en-US" sz="1600" dirty="0">
                <a:solidFill>
                  <a:srgbClr val="000000"/>
                </a:solidFill>
              </a:rPr>
              <a:t> i </a:t>
            </a:r>
            <a:r>
              <a:rPr lang="en-US" sz="1600" b="1" dirty="0">
                <a:solidFill>
                  <a:srgbClr val="000000"/>
                </a:solidFill>
              </a:rPr>
              <a:t>temperature</a:t>
            </a:r>
            <a:r>
              <a:rPr lang="en-US" sz="1600" dirty="0">
                <a:solidFill>
                  <a:srgbClr val="000000"/>
                </a:solidFill>
              </a:rPr>
              <a:t>. </a:t>
            </a:r>
            <a:r>
              <a:rPr lang="pt-BR" sz="1600" dirty="0">
                <a:solidFill>
                  <a:srgbClr val="000000"/>
                </a:solidFill>
              </a:rPr>
              <a:t>Virijalni koeficijenti iza </a:t>
            </a:r>
            <a:r>
              <a:rPr lang="pt-BR" sz="1600" dirty="0" smtClean="0">
                <a:solidFill>
                  <a:srgbClr val="000000"/>
                </a:solidFill>
              </a:rPr>
              <a:t>A</a:t>
            </a:r>
            <a:r>
              <a:rPr lang="pt-BR" sz="1600" baseline="-25000" dirty="0" smtClean="0">
                <a:solidFill>
                  <a:srgbClr val="000000"/>
                </a:solidFill>
              </a:rPr>
              <a:t>3</a:t>
            </a:r>
            <a:r>
              <a:rPr lang="pt-BR" sz="1600" dirty="0" smtClean="0">
                <a:solidFill>
                  <a:srgbClr val="000000"/>
                </a:solidFill>
              </a:rPr>
              <a:t> </a:t>
            </a:r>
            <a:r>
              <a:rPr lang="pt-BR" sz="1600" dirty="0">
                <a:solidFill>
                  <a:srgbClr val="000000"/>
                </a:solidFill>
              </a:rPr>
              <a:t>se obi</a:t>
            </a:r>
            <a:r>
              <a:rPr lang="sr-Latn-CS" sz="1600" dirty="0">
                <a:solidFill>
                  <a:srgbClr val="000000"/>
                </a:solidFill>
              </a:rPr>
              <a:t>čno mogu zanemariti.</a:t>
            </a:r>
          </a:p>
          <a:p>
            <a:pPr eaLnBrk="1" hangingPunct="1"/>
            <a:r>
              <a:rPr lang="sr-Latn-CS" sz="1600" dirty="0" smtClean="0">
                <a:solidFill>
                  <a:srgbClr val="000000"/>
                </a:solidFill>
              </a:rPr>
              <a:t>Rastvor </a:t>
            </a:r>
            <a:r>
              <a:rPr lang="sr-Latn-CS" sz="1600" dirty="0">
                <a:solidFill>
                  <a:srgbClr val="000000"/>
                </a:solidFill>
              </a:rPr>
              <a:t>sa </a:t>
            </a:r>
            <a:r>
              <a:rPr lang="sr-Latn-CS" sz="1600" b="1" dirty="0">
                <a:solidFill>
                  <a:srgbClr val="FF0066"/>
                </a:solidFill>
              </a:rPr>
              <a:t>A</a:t>
            </a:r>
            <a:r>
              <a:rPr lang="sr-Latn-CS" sz="1600" b="1" baseline="-25000" dirty="0">
                <a:solidFill>
                  <a:srgbClr val="FF0066"/>
                </a:solidFill>
              </a:rPr>
              <a:t>2</a:t>
            </a:r>
            <a:r>
              <a:rPr lang="sr-Latn-CS" sz="1600" b="1" dirty="0">
                <a:solidFill>
                  <a:srgbClr val="FF0066"/>
                </a:solidFill>
              </a:rPr>
              <a:t> = 0</a:t>
            </a:r>
            <a:r>
              <a:rPr lang="sr-Latn-CS" sz="1600" b="1" dirty="0">
                <a:solidFill>
                  <a:srgbClr val="000000"/>
                </a:solidFill>
              </a:rPr>
              <a:t> </a:t>
            </a:r>
            <a:r>
              <a:rPr lang="sr-Latn-CS" sz="1600" dirty="0">
                <a:solidFill>
                  <a:srgbClr val="000000"/>
                </a:solidFill>
              </a:rPr>
              <a:t>zove se</a:t>
            </a:r>
            <a:r>
              <a:rPr lang="sr-Latn-CS" sz="1600" b="1" dirty="0">
                <a:solidFill>
                  <a:srgbClr val="000000"/>
                </a:solidFill>
              </a:rPr>
              <a:t> </a:t>
            </a:r>
            <a:r>
              <a:rPr lang="sr-Latn-CS" sz="1600" b="1" dirty="0">
                <a:solidFill>
                  <a:srgbClr val="FF0066"/>
                </a:solidFill>
              </a:rPr>
              <a:t>teta rastvor</a:t>
            </a:r>
            <a:r>
              <a:rPr lang="sr-Latn-CS" sz="1600" b="1" dirty="0">
                <a:solidFill>
                  <a:srgbClr val="000000"/>
                </a:solidFill>
              </a:rPr>
              <a:t>, a za polimer se u tom slučaju kaže da je u teta stanju koje se dobija na određenoj temperaturi</a:t>
            </a:r>
            <a:r>
              <a:rPr lang="en-US" sz="1600" b="1" dirty="0">
                <a:solidFill>
                  <a:srgbClr val="000000"/>
                </a:solidFill>
              </a:rPr>
              <a:t>-</a:t>
            </a:r>
            <a:r>
              <a:rPr lang="sr-Latn-CS" sz="1600" b="1" dirty="0">
                <a:solidFill>
                  <a:srgbClr val="000000"/>
                </a:solidFill>
              </a:rPr>
              <a:t>teta temperaturi </a:t>
            </a:r>
            <a:r>
              <a:rPr lang="sr-Latn-CS" sz="1600" dirty="0">
                <a:solidFill>
                  <a:srgbClr val="000000"/>
                </a:solidFill>
              </a:rPr>
              <a:t>za dati rastvarač, koji postaje</a:t>
            </a:r>
            <a:r>
              <a:rPr lang="sr-Latn-CS" sz="1600" b="1" dirty="0">
                <a:solidFill>
                  <a:srgbClr val="000000"/>
                </a:solidFill>
              </a:rPr>
              <a:t> teta rastvarač </a:t>
            </a:r>
            <a:r>
              <a:rPr lang="sr-Latn-CS" sz="1600" dirty="0">
                <a:solidFill>
                  <a:srgbClr val="000000"/>
                </a:solidFill>
              </a:rPr>
              <a:t>na ovoj temperaturi</a:t>
            </a:r>
            <a:r>
              <a:rPr lang="sr-Latn-CS" sz="1600" b="1" dirty="0" smtClean="0">
                <a:solidFill>
                  <a:srgbClr val="000000"/>
                </a:solidFill>
              </a:rPr>
              <a:t>. Temperatura na kojoj je A</a:t>
            </a:r>
            <a:r>
              <a:rPr lang="sr-Latn-CS" sz="1600" b="1" baseline="-25000" dirty="0" smtClean="0">
                <a:solidFill>
                  <a:srgbClr val="000000"/>
                </a:solidFill>
              </a:rPr>
              <a:t>2</a:t>
            </a:r>
            <a:r>
              <a:rPr lang="sr-Latn-CS" sz="1600" b="1" dirty="0" smtClean="0">
                <a:solidFill>
                  <a:srgbClr val="000000"/>
                </a:solidFill>
              </a:rPr>
              <a:t>=0 je teta temperatura, za dati rastvarač.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644525" y="2104073"/>
            <a:ext cx="1954381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b="1" dirty="0" smtClean="0">
                <a:solidFill>
                  <a:srgbClr val="000000"/>
                </a:solidFill>
              </a:rPr>
              <a:t>Osmometri:</a:t>
            </a:r>
          </a:p>
          <a:p>
            <a:pPr eaLnBrk="1" hangingPunct="1"/>
            <a:r>
              <a:rPr lang="sr-Latn-CS" sz="1800" dirty="0">
                <a:solidFill>
                  <a:srgbClr val="000000"/>
                </a:solidFill>
              </a:rPr>
              <a:t>s</a:t>
            </a:r>
            <a:r>
              <a:rPr lang="sr-Latn-CS" sz="1800" dirty="0" smtClean="0">
                <a:solidFill>
                  <a:srgbClr val="000000"/>
                </a:solidFill>
              </a:rPr>
              <a:t>tatički i dinamički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457200" y="2917825"/>
            <a:ext cx="2743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Neke uobičajene membrane su celuloza acetat, celuloza hidrat, celuloza nitrat, </a:t>
            </a:r>
            <a:r>
              <a:rPr lang="sr-Latn-CS" sz="1600" dirty="0" smtClean="0">
                <a:solidFill>
                  <a:srgbClr val="000000"/>
                </a:solidFill>
              </a:rPr>
              <a:t>poliuretani.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4779328" y="4230368"/>
            <a:ext cx="11414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Helfritz-ov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en-US" sz="1600" dirty="0" err="1">
                <a:solidFill>
                  <a:srgbClr val="000000"/>
                </a:solidFill>
              </a:rPr>
              <a:t>osmometar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7010400" y="4232275"/>
            <a:ext cx="1117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Schultz-ov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en-US" sz="1600" dirty="0" err="1">
                <a:solidFill>
                  <a:srgbClr val="000000"/>
                </a:solidFill>
              </a:rPr>
              <a:t>osmometar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2736850" y="5195887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dirty="0"/>
              <a:t> </a:t>
            </a:r>
            <a:r>
              <a:rPr lang="sr-Latn-CS" sz="1800" dirty="0">
                <a:solidFill>
                  <a:srgbClr val="000000"/>
                </a:solidFill>
              </a:rPr>
              <a:t>Π= </a:t>
            </a:r>
            <a:r>
              <a:rPr lang="en-US" sz="1800" dirty="0">
                <a:solidFill>
                  <a:srgbClr val="000000"/>
                </a:solidFill>
              </a:rPr>
              <a:t>ρ</a:t>
            </a:r>
            <a:r>
              <a:rPr lang="sr-Latn-CS" sz="1800" baseline="-25000" dirty="0">
                <a:solidFill>
                  <a:srgbClr val="000000"/>
                </a:solidFill>
              </a:rPr>
              <a:t>1</a:t>
            </a:r>
            <a:r>
              <a:rPr lang="sr-Latn-CS" sz="1800" dirty="0">
                <a:solidFill>
                  <a:srgbClr val="000000"/>
                </a:solidFill>
              </a:rPr>
              <a:t> </a:t>
            </a:r>
            <a:r>
              <a:rPr lang="sr-Latn-CS" sz="1800" i="1" dirty="0">
                <a:solidFill>
                  <a:srgbClr val="000000"/>
                </a:solidFill>
              </a:rPr>
              <a:t>g h</a:t>
            </a:r>
            <a:r>
              <a:rPr lang="sr-Latn-CS" sz="1800" dirty="0">
                <a:solidFill>
                  <a:srgbClr val="000000"/>
                </a:solidFill>
              </a:rPr>
              <a:t>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0250" name="Text Box 13"/>
          <p:cNvSpPr txBox="1">
            <a:spLocks noChangeArrowheads="1"/>
          </p:cNvSpPr>
          <p:nvPr/>
        </p:nvSpPr>
        <p:spPr bwMode="auto">
          <a:xfrm>
            <a:off x="420370" y="4709794"/>
            <a:ext cx="4086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Osmotski pritisak se računa korišćenjem izraza</a:t>
            </a:r>
            <a:r>
              <a:rPr lang="en-US" sz="1600" dirty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10251" name="Text Box 14"/>
          <p:cNvSpPr txBox="1">
            <a:spLocks noChangeArrowheads="1"/>
          </p:cNvSpPr>
          <p:nvPr/>
        </p:nvSpPr>
        <p:spPr bwMode="auto">
          <a:xfrm>
            <a:off x="420369" y="5562600"/>
            <a:ext cx="84880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 dirty="0">
                <a:solidFill>
                  <a:srgbClr val="000000"/>
                </a:solidFill>
              </a:rPr>
              <a:t>gde je </a:t>
            </a:r>
            <a:r>
              <a:rPr lang="en-US" sz="1400" dirty="0">
                <a:solidFill>
                  <a:srgbClr val="000000"/>
                </a:solidFill>
              </a:rPr>
              <a:t>ρ</a:t>
            </a:r>
            <a:r>
              <a:rPr lang="sr-Latn-CS" sz="1400" baseline="-25000" dirty="0">
                <a:solidFill>
                  <a:srgbClr val="000000"/>
                </a:solidFill>
              </a:rPr>
              <a:t>1</a:t>
            </a:r>
            <a:r>
              <a:rPr lang="sr-Latn-CS" sz="1400" dirty="0">
                <a:solidFill>
                  <a:srgbClr val="000000"/>
                </a:solidFill>
              </a:rPr>
              <a:t> gustina rastvarača (izražena u g/cm</a:t>
            </a:r>
            <a:r>
              <a:rPr lang="sr-Latn-CS" sz="1400" baseline="30000" dirty="0">
                <a:solidFill>
                  <a:srgbClr val="000000"/>
                </a:solidFill>
              </a:rPr>
              <a:t>3</a:t>
            </a:r>
            <a:r>
              <a:rPr lang="sr-Latn-CS" sz="1400" dirty="0">
                <a:solidFill>
                  <a:srgbClr val="000000"/>
                </a:solidFill>
              </a:rPr>
              <a:t> ), g gravitaciona konstanta, 0,981 m</a:t>
            </a:r>
            <a:r>
              <a:rPr lang="en-US" sz="1400" dirty="0">
                <a:solidFill>
                  <a:srgbClr val="000000"/>
                </a:solidFill>
              </a:rPr>
              <a:t>/</a:t>
            </a:r>
            <a:r>
              <a:rPr lang="sr-Latn-CS" sz="1400" dirty="0">
                <a:solidFill>
                  <a:srgbClr val="000000"/>
                </a:solidFill>
              </a:rPr>
              <a:t>s</a:t>
            </a:r>
            <a:r>
              <a:rPr lang="sr-Latn-CS" sz="1400" baseline="30000" dirty="0">
                <a:solidFill>
                  <a:srgbClr val="000000"/>
                </a:solidFill>
              </a:rPr>
              <a:t>2</a:t>
            </a:r>
            <a:r>
              <a:rPr lang="sr-Latn-CS" sz="1400" dirty="0">
                <a:solidFill>
                  <a:srgbClr val="000000"/>
                </a:solidFill>
              </a:rPr>
              <a:t>,  h je visina  u centimetrima (razlika nivoa rastvora u jednoj cevi i rastvarača u drugoj cevi, slika </a:t>
            </a:r>
            <a:r>
              <a:rPr lang="sr-Latn-CS" sz="1400" dirty="0" smtClean="0">
                <a:solidFill>
                  <a:srgbClr val="000000"/>
                </a:solidFill>
              </a:rPr>
              <a:t> iznad).</a:t>
            </a:r>
            <a:r>
              <a:rPr lang="sr-Latn-CS" sz="1400" dirty="0" smtClean="0"/>
              <a:t> </a:t>
            </a:r>
            <a:endParaRPr lang="en-US" sz="14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52625"/>
            <a:ext cx="5327015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943600" y="2104073"/>
            <a:ext cx="1779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dirty="0" smtClean="0">
                <a:solidFill>
                  <a:srgbClr val="000000"/>
                </a:solidFill>
              </a:rPr>
              <a:t>STATIČKI osmometri</a:t>
            </a: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9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3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71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3200400" y="357188"/>
            <a:ext cx="2640013" cy="3968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2000" b="1">
                <a:solidFill>
                  <a:srgbClr val="000000"/>
                </a:solidFill>
              </a:rPr>
              <a:t>Kapilarni viskozimetri</a:t>
            </a: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381000" y="762000"/>
            <a:ext cx="8001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>
                <a:solidFill>
                  <a:srgbClr val="000000"/>
                </a:solidFill>
              </a:rPr>
              <a:t>Viskozimetri koji se uobičajeno koriste za polimere u rastvoru su</a:t>
            </a:r>
            <a:r>
              <a:rPr lang="sr-Latn-CS" sz="1600" b="1">
                <a:solidFill>
                  <a:srgbClr val="000000"/>
                </a:solidFill>
              </a:rPr>
              <a:t> Ostwald</a:t>
            </a:r>
            <a:r>
              <a:rPr lang="sr-Latn-CS" sz="1600">
                <a:solidFill>
                  <a:srgbClr val="000000"/>
                </a:solidFill>
              </a:rPr>
              <a:t>-ovog, </a:t>
            </a:r>
            <a:r>
              <a:rPr lang="sr-Latn-CS" sz="1600" b="1">
                <a:solidFill>
                  <a:srgbClr val="000000"/>
                </a:solidFill>
              </a:rPr>
              <a:t>Fenski</a:t>
            </a:r>
            <a:r>
              <a:rPr lang="sr-Latn-CS" sz="1600">
                <a:solidFill>
                  <a:srgbClr val="000000"/>
                </a:solidFill>
              </a:rPr>
              <a:t>-jevog i </a:t>
            </a:r>
            <a:r>
              <a:rPr lang="sr-Latn-CS" sz="1600" b="1">
                <a:solidFill>
                  <a:srgbClr val="000000"/>
                </a:solidFill>
              </a:rPr>
              <a:t>Ubbelohde</a:t>
            </a:r>
            <a:r>
              <a:rPr lang="sr-Latn-CS" sz="1600">
                <a:solidFill>
                  <a:srgbClr val="000000"/>
                </a:solidFill>
              </a:rPr>
              <a:t>-ovog tipa. Svi su bazirani na merenju toka tečnosti kroz cev</a:t>
            </a:r>
            <a:r>
              <a:rPr lang="en-US" sz="160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5124" name="Picture 6" descr="Ostwa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799"/>
            <a:ext cx="1676400" cy="366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169227" y="5149215"/>
            <a:ext cx="2060575" cy="304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 b="1">
                <a:solidFill>
                  <a:srgbClr val="000000"/>
                </a:solidFill>
              </a:rPr>
              <a:t>Ostwald-</a:t>
            </a:r>
            <a:r>
              <a:rPr lang="sr-Latn-CS" sz="1400">
                <a:solidFill>
                  <a:srgbClr val="000000"/>
                </a:solidFill>
              </a:rPr>
              <a:t>ov</a:t>
            </a:r>
            <a:r>
              <a:rPr lang="sr-Latn-CS" sz="1400"/>
              <a:t> </a:t>
            </a:r>
            <a:r>
              <a:rPr lang="sr-Latn-CS" sz="1400">
                <a:solidFill>
                  <a:srgbClr val="000000"/>
                </a:solidFill>
              </a:rPr>
              <a:t>viskozimetar</a:t>
            </a:r>
            <a:r>
              <a:rPr lang="sr-Latn-CS" sz="1400"/>
              <a:t> </a:t>
            </a:r>
            <a:endParaRPr lang="en-US" sz="1400"/>
          </a:p>
        </p:txBody>
      </p: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2133600" y="1371600"/>
            <a:ext cx="60198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>
                <a:solidFill>
                  <a:srgbClr val="000000"/>
                </a:solidFill>
              </a:rPr>
              <a:t>Ostwald-ovim viskozimetrom meri se vreme </a:t>
            </a:r>
            <a:r>
              <a:rPr lang="sr-Latn-CS" sz="1400" b="1" i="1">
                <a:solidFill>
                  <a:srgbClr val="000000"/>
                </a:solidFill>
              </a:rPr>
              <a:t>t</a:t>
            </a:r>
            <a:r>
              <a:rPr lang="sr-Latn-CS" sz="1400">
                <a:solidFill>
                  <a:srgbClr val="000000"/>
                </a:solidFill>
              </a:rPr>
              <a:t> proticanja tečnosti kroz kapilarnu cev dužine </a:t>
            </a:r>
            <a:r>
              <a:rPr lang="sr-Latn-CS" sz="1400" b="1" i="1">
                <a:solidFill>
                  <a:srgbClr val="000000"/>
                </a:solidFill>
              </a:rPr>
              <a:t>l</a:t>
            </a:r>
            <a:r>
              <a:rPr lang="sr-Latn-CS" sz="1400">
                <a:solidFill>
                  <a:srgbClr val="000000"/>
                </a:solidFill>
              </a:rPr>
              <a:t> odnosno vreme za koje menisk padne od tačke A do tačke B</a:t>
            </a:r>
            <a:r>
              <a:rPr lang="en-US" sz="1400">
                <a:solidFill>
                  <a:srgbClr val="000000"/>
                </a:solidFill>
              </a:rPr>
              <a:t>.</a:t>
            </a:r>
          </a:p>
          <a:p>
            <a:pPr eaLnBrk="1" hangingPunct="1"/>
            <a:r>
              <a:rPr lang="sr-Latn-CS" sz="1400">
                <a:solidFill>
                  <a:srgbClr val="000000"/>
                </a:solidFill>
              </a:rPr>
              <a:t>Viskoznost se računa prema </a:t>
            </a:r>
            <a:r>
              <a:rPr lang="sr-Latn-CS" sz="1400" b="1">
                <a:solidFill>
                  <a:srgbClr val="000000"/>
                </a:solidFill>
              </a:rPr>
              <a:t>Poazej</a:t>
            </a:r>
            <a:r>
              <a:rPr lang="sr-Latn-CS" sz="1400">
                <a:solidFill>
                  <a:srgbClr val="000000"/>
                </a:solidFill>
              </a:rPr>
              <a:t>-evom zakonu:</a:t>
            </a:r>
            <a:endParaRPr lang="en-US" sz="1400">
              <a:solidFill>
                <a:srgbClr val="000000"/>
              </a:solidFill>
            </a:endParaRPr>
          </a:p>
          <a:p>
            <a:pPr eaLnBrk="1" hangingPunct="1"/>
            <a:r>
              <a:rPr lang="en-US" sz="1400"/>
              <a:t> </a:t>
            </a:r>
          </a:p>
        </p:txBody>
      </p:sp>
      <p:sp>
        <p:nvSpPr>
          <p:cNvPr id="5127" name="Rectangle 10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512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523681"/>
              </p:ext>
            </p:extLst>
          </p:nvPr>
        </p:nvGraphicFramePr>
        <p:xfrm>
          <a:off x="3352800" y="2210753"/>
          <a:ext cx="1333500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9" name="Equation" r:id="rId6" imgW="723586" imgH="431613" progId="Equation.3">
                  <p:embed/>
                </p:oleObj>
              </mc:Choice>
              <mc:Fallback>
                <p:oleObj name="Equation" r:id="rId6" imgW="723586" imgH="431613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210753"/>
                        <a:ext cx="1333500" cy="788988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2209800" y="3429000"/>
            <a:ext cx="609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1400">
                <a:solidFill>
                  <a:srgbClr val="000000"/>
                </a:solidFill>
              </a:rPr>
              <a:t>P</a:t>
            </a:r>
            <a:r>
              <a:rPr lang="sr-Latn-CS" sz="1400">
                <a:solidFill>
                  <a:srgbClr val="000000"/>
                </a:solidFill>
              </a:rPr>
              <a:t>ritisak pod kojim se tečnost kreće kroz cev</a:t>
            </a:r>
            <a:r>
              <a:rPr lang="en-US" sz="1400">
                <a:solidFill>
                  <a:srgbClr val="000000"/>
                </a:solidFill>
              </a:rPr>
              <a:t> je: </a:t>
            </a:r>
          </a:p>
        </p:txBody>
      </p:sp>
      <p:sp>
        <p:nvSpPr>
          <p:cNvPr id="5130" name="Text Box 12"/>
          <p:cNvSpPr txBox="1">
            <a:spLocks noChangeArrowheads="1"/>
          </p:cNvSpPr>
          <p:nvPr/>
        </p:nvSpPr>
        <p:spPr bwMode="auto">
          <a:xfrm>
            <a:off x="2438400" y="3810000"/>
            <a:ext cx="1366838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i="1">
                <a:solidFill>
                  <a:srgbClr val="000000"/>
                </a:solidFill>
              </a:rPr>
              <a:t>Δp</a:t>
            </a:r>
            <a:r>
              <a:rPr lang="en-US" i="1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= </a:t>
            </a:r>
            <a:r>
              <a:rPr lang="sr-Latn-CS" i="1">
                <a:solidFill>
                  <a:srgbClr val="000000"/>
                </a:solidFill>
              </a:rPr>
              <a:t>ρgh</a:t>
            </a:r>
            <a:r>
              <a:rPr lang="en-US"/>
              <a:t>  </a:t>
            </a:r>
          </a:p>
        </p:txBody>
      </p:sp>
      <p:sp>
        <p:nvSpPr>
          <p:cNvPr id="5131" name="Text Box 13"/>
          <p:cNvSpPr txBox="1">
            <a:spLocks noChangeArrowheads="1"/>
          </p:cNvSpPr>
          <p:nvPr/>
        </p:nvSpPr>
        <p:spPr bwMode="auto">
          <a:xfrm>
            <a:off x="4495800" y="3733800"/>
            <a:ext cx="33686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1400" i="1">
                <a:solidFill>
                  <a:srgbClr val="000000"/>
                </a:solidFill>
              </a:rPr>
              <a:t>gde je </a:t>
            </a:r>
            <a:r>
              <a:rPr lang="sr-Latn-CS" sz="1400" i="1">
                <a:solidFill>
                  <a:srgbClr val="000000"/>
                </a:solidFill>
              </a:rPr>
              <a:t>ρ gustina tečnosti, g gravitaciono ubrzanje i h razlika nivoa tečnosti između dva kraka viskozimetra</a:t>
            </a:r>
            <a:r>
              <a:rPr lang="en-US" sz="1400" i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132" name="Text Box 14"/>
          <p:cNvSpPr txBox="1">
            <a:spLocks noChangeArrowheads="1"/>
          </p:cNvSpPr>
          <p:nvPr/>
        </p:nvSpPr>
        <p:spPr bwMode="auto">
          <a:xfrm>
            <a:off x="2286000" y="4495800"/>
            <a:ext cx="6553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sr-Latn-CS" sz="1400">
                <a:solidFill>
                  <a:srgbClr val="000000"/>
                </a:solidFill>
              </a:rPr>
              <a:t>Najčešće se vrši </a:t>
            </a:r>
            <a:r>
              <a:rPr lang="sr-Latn-CS" sz="1400" b="1">
                <a:solidFill>
                  <a:srgbClr val="000000"/>
                </a:solidFill>
              </a:rPr>
              <a:t>relativno određivanje</a:t>
            </a:r>
            <a:r>
              <a:rPr lang="sr-Latn-CS" sz="1400">
                <a:solidFill>
                  <a:srgbClr val="000000"/>
                </a:solidFill>
              </a:rPr>
              <a:t> nepoznatog </a:t>
            </a:r>
            <a:r>
              <a:rPr lang="sr-Latn-CS" sz="1400" b="1">
                <a:solidFill>
                  <a:srgbClr val="000000"/>
                </a:solidFill>
              </a:rPr>
              <a:t>koeficijenta viskoznosti</a:t>
            </a:r>
            <a:r>
              <a:rPr lang="sr-Latn-CS" sz="1400"/>
              <a:t> </a:t>
            </a:r>
            <a:r>
              <a:rPr lang="sr-Latn-CS" sz="1400" b="1" i="1">
                <a:solidFill>
                  <a:srgbClr val="000000"/>
                </a:solidFill>
                <a:sym typeface="Symbol" pitchFamily="18" charset="2"/>
              </a:rPr>
              <a:t></a:t>
            </a:r>
            <a:r>
              <a:rPr lang="en-US" sz="1400" b="1" i="1" baseline="-25000">
                <a:solidFill>
                  <a:srgbClr val="000000"/>
                </a:solidFill>
                <a:sym typeface="Symbol" pitchFamily="18" charset="2"/>
              </a:rPr>
              <a:t>1</a:t>
            </a:r>
            <a:r>
              <a:rPr lang="sr-Latn-CS" sz="1400">
                <a:solidFill>
                  <a:srgbClr val="000000"/>
                </a:solidFill>
              </a:rPr>
              <a:t> ispitivane tečnosti </a:t>
            </a:r>
            <a:r>
              <a:rPr lang="sr-Latn-CS" sz="1400" b="1">
                <a:solidFill>
                  <a:srgbClr val="000000"/>
                </a:solidFill>
              </a:rPr>
              <a:t>u odnosu na tečnost poznatog koeficijenta viskoznosti</a:t>
            </a:r>
            <a:r>
              <a:rPr lang="sr-Latn-CS" sz="1400">
                <a:solidFill>
                  <a:srgbClr val="000000"/>
                </a:solidFill>
              </a:rPr>
              <a:t> </a:t>
            </a:r>
            <a:r>
              <a:rPr lang="sr-Latn-CS" sz="1400" b="1" i="1">
                <a:solidFill>
                  <a:srgbClr val="000000"/>
                </a:solidFill>
                <a:sym typeface="Symbol" pitchFamily="18" charset="2"/>
              </a:rPr>
              <a:t></a:t>
            </a:r>
            <a:r>
              <a:rPr lang="en-US" sz="1400" b="1" i="1" baseline="-25000">
                <a:solidFill>
                  <a:srgbClr val="000000"/>
                </a:solidFill>
                <a:sym typeface="Symbol" pitchFamily="18" charset="2"/>
              </a:rPr>
              <a:t>2</a:t>
            </a:r>
            <a:r>
              <a:rPr lang="sr-Latn-CS" sz="1400"/>
              <a:t> </a:t>
            </a:r>
            <a:r>
              <a:rPr lang="sr-Latn-CS" sz="1400">
                <a:solidFill>
                  <a:srgbClr val="000000"/>
                </a:solidFill>
              </a:rPr>
              <a:t>. Za dve različite tečnosti 1 i 2 meri se vreme za koje iste zapremine tečnosti isteknu kroz istu vertikalnu kapilarnu cev </a:t>
            </a:r>
            <a:r>
              <a:rPr lang="en-US" sz="1400">
                <a:solidFill>
                  <a:srgbClr val="000000"/>
                </a:solidFill>
              </a:rPr>
              <a:t>(</a:t>
            </a:r>
            <a:r>
              <a:rPr lang="sr-Latn-CS" sz="1400" i="1">
                <a:solidFill>
                  <a:srgbClr val="000000"/>
                </a:solidFill>
              </a:rPr>
              <a:t>V, r, l</a:t>
            </a:r>
            <a:r>
              <a:rPr lang="sr-Latn-CS" sz="1400">
                <a:solidFill>
                  <a:srgbClr val="000000"/>
                </a:solidFill>
              </a:rPr>
              <a:t> je isto), tako da je: </a:t>
            </a:r>
            <a:endParaRPr lang="en-US" sz="1400">
              <a:solidFill>
                <a:srgbClr val="000000"/>
              </a:solidFill>
            </a:endParaRPr>
          </a:p>
        </p:txBody>
      </p:sp>
      <p:graphicFrame>
        <p:nvGraphicFramePr>
          <p:cNvPr id="5133" name="Object 15"/>
          <p:cNvGraphicFramePr>
            <a:graphicFrameLocks noChangeAspect="1"/>
          </p:cNvGraphicFramePr>
          <p:nvPr/>
        </p:nvGraphicFramePr>
        <p:xfrm>
          <a:off x="3810000" y="5486400"/>
          <a:ext cx="114300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0" name="Equation" r:id="rId8" imgW="622030" imgH="406224" progId="Equation.3">
                  <p:embed/>
                </p:oleObj>
              </mc:Choice>
              <mc:Fallback>
                <p:oleObj name="Equation" r:id="rId8" imgW="622030" imgH="406224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5486400"/>
                        <a:ext cx="1143000" cy="757238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4" name="Text Box 17"/>
          <p:cNvSpPr txBox="1">
            <a:spLocks noChangeArrowheads="1"/>
          </p:cNvSpPr>
          <p:nvPr/>
        </p:nvSpPr>
        <p:spPr bwMode="auto">
          <a:xfrm>
            <a:off x="5181600" y="2220913"/>
            <a:ext cx="3505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i="1">
                <a:solidFill>
                  <a:srgbClr val="000000"/>
                </a:solidFill>
              </a:rPr>
              <a:t>gde je </a:t>
            </a:r>
            <a:r>
              <a:rPr lang="sr-Latn-CS" sz="1400" i="1">
                <a:solidFill>
                  <a:srgbClr val="000000"/>
                </a:solidFill>
              </a:rPr>
              <a:t>r radijus kapilare, Δp razlika pritisaka na početku i na kraju posmatranog dela cevi, V zapremina tečnosti koja protekne za vreme t kroz deo cevi dužine l</a:t>
            </a:r>
            <a:r>
              <a:rPr lang="en-US" sz="1400" i="1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8384" y="2377440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solidFill>
                  <a:schemeClr val="tx1">
                    <a:lumMod val="10000"/>
                  </a:schemeClr>
                </a:solidFill>
              </a:rPr>
              <a:t>(1)</a:t>
            </a:r>
            <a:endParaRPr lang="en-GB" sz="16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6384" y="3901440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solidFill>
                  <a:schemeClr val="tx1">
                    <a:lumMod val="10000"/>
                  </a:schemeClr>
                </a:solidFill>
              </a:rPr>
              <a:t>(2)</a:t>
            </a:r>
            <a:endParaRPr lang="en-GB" sz="16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93502" y="5638800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solidFill>
                  <a:schemeClr val="tx1">
                    <a:lumMod val="10000"/>
                  </a:schemeClr>
                </a:solidFill>
              </a:rPr>
              <a:t>(3)</a:t>
            </a:r>
            <a:endParaRPr lang="en-GB" sz="1600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3048000" y="585788"/>
            <a:ext cx="26162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sz="2000" b="1">
                <a:solidFill>
                  <a:srgbClr val="000000"/>
                </a:solidFill>
              </a:rPr>
              <a:t>Unutrašnja viskoznost</a:t>
            </a: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609600" y="1219200"/>
            <a:ext cx="7720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sz="1600" b="1">
                <a:solidFill>
                  <a:srgbClr val="000000"/>
                </a:solidFill>
              </a:rPr>
              <a:t>Relativna viskoznost, </a:t>
            </a:r>
            <a:r>
              <a:rPr lang="es-ES" sz="1600" b="1" i="1">
                <a:solidFill>
                  <a:srgbClr val="000000"/>
                </a:solidFill>
              </a:rPr>
              <a:t>η</a:t>
            </a:r>
            <a:r>
              <a:rPr lang="es-ES" sz="1600" b="1" i="1" baseline="-25000">
                <a:solidFill>
                  <a:srgbClr val="000000"/>
                </a:solidFill>
              </a:rPr>
              <a:t>r</a:t>
            </a:r>
            <a:r>
              <a:rPr lang="es-ES" sz="1600">
                <a:solidFill>
                  <a:srgbClr val="000000"/>
                </a:solidFill>
              </a:rPr>
              <a:t> , predstavlja količnik viskoznosti rastvora i viskoznosti rastvarača: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609600" y="2514600"/>
            <a:ext cx="7202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sz="1600"/>
              <a:t> </a:t>
            </a:r>
            <a:r>
              <a:rPr lang="es-ES" sz="1600" b="1">
                <a:solidFill>
                  <a:srgbClr val="000000"/>
                </a:solidFill>
              </a:rPr>
              <a:t>Specifi</a:t>
            </a:r>
            <a:r>
              <a:rPr lang="sr-Latn-CS" sz="1600" b="1">
                <a:solidFill>
                  <a:srgbClr val="000000"/>
                </a:solidFill>
              </a:rPr>
              <a:t>čna viskoznost, </a:t>
            </a:r>
            <a:r>
              <a:rPr lang="sr-Latn-CS" sz="1600" b="1" i="1">
                <a:solidFill>
                  <a:srgbClr val="000000"/>
                </a:solidFill>
              </a:rPr>
              <a:t>η</a:t>
            </a:r>
            <a:r>
              <a:rPr lang="sr-Latn-CS" sz="1600" b="1" i="1" baseline="-25000">
                <a:solidFill>
                  <a:srgbClr val="000000"/>
                </a:solidFill>
              </a:rPr>
              <a:t>sp</a:t>
            </a:r>
            <a:r>
              <a:rPr lang="sr-Latn-CS" sz="1600" b="1">
                <a:solidFill>
                  <a:srgbClr val="000000"/>
                </a:solidFill>
              </a:rPr>
              <a:t> ,</a:t>
            </a:r>
            <a:r>
              <a:rPr lang="sr-Latn-CS" sz="1600">
                <a:solidFill>
                  <a:srgbClr val="000000"/>
                </a:solidFill>
              </a:rPr>
              <a:t> računa se tako što se</a:t>
            </a:r>
            <a:r>
              <a:rPr lang="es-ES" sz="1600">
                <a:solidFill>
                  <a:srgbClr val="000000"/>
                </a:solidFill>
              </a:rPr>
              <a:t>  od relativne viskoznosti oduzme 1: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151" name="Rectangle 10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6152" name="Object 9"/>
          <p:cNvGraphicFramePr>
            <a:graphicFrameLocks noChangeAspect="1"/>
          </p:cNvGraphicFramePr>
          <p:nvPr/>
        </p:nvGraphicFramePr>
        <p:xfrm>
          <a:off x="3124200" y="2895600"/>
          <a:ext cx="2133600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9" name="Equation" r:id="rId5" imgW="1358310" imgH="444307" progId="Equation.3">
                  <p:embed/>
                </p:oleObj>
              </mc:Choice>
              <mc:Fallback>
                <p:oleObj name="Equation" r:id="rId5" imgW="1358310" imgH="444307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895600"/>
                        <a:ext cx="2133600" cy="7000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685800" y="3733800"/>
            <a:ext cx="4181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l-NL" sz="1600" b="1">
                <a:solidFill>
                  <a:srgbClr val="000000"/>
                </a:solidFill>
              </a:rPr>
              <a:t>Unutra</a:t>
            </a:r>
            <a:r>
              <a:rPr lang="sr-Latn-CS" sz="1600" b="1">
                <a:solidFill>
                  <a:srgbClr val="000000"/>
                </a:solidFill>
              </a:rPr>
              <a:t>šnja viskoznost,</a:t>
            </a:r>
            <a:r>
              <a:rPr lang="en-US" sz="1600" b="1">
                <a:solidFill>
                  <a:srgbClr val="000000"/>
                </a:solidFill>
              </a:rPr>
              <a:t>         </a:t>
            </a:r>
            <a:r>
              <a:rPr lang="sr-Latn-CS" sz="1600" b="1">
                <a:solidFill>
                  <a:srgbClr val="000000"/>
                </a:solidFill>
              </a:rPr>
              <a:t>, </a:t>
            </a:r>
            <a:r>
              <a:rPr lang="sr-Latn-CS" sz="1600">
                <a:solidFill>
                  <a:srgbClr val="000000"/>
                </a:solidFill>
              </a:rPr>
              <a:t>definisana je kao</a:t>
            </a:r>
            <a:r>
              <a:rPr lang="nl-NL" sz="1600">
                <a:solidFill>
                  <a:srgbClr val="000000"/>
                </a:solidFill>
              </a:rPr>
              <a:t>: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15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6155" name="Object 12"/>
          <p:cNvGraphicFramePr>
            <a:graphicFrameLocks noChangeAspect="1"/>
          </p:cNvGraphicFramePr>
          <p:nvPr/>
        </p:nvGraphicFramePr>
        <p:xfrm>
          <a:off x="2819400" y="3657600"/>
          <a:ext cx="3476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" name="Equation" r:id="rId7" imgW="203024" imgH="215713" progId="Equation.3">
                  <p:embed/>
                </p:oleObj>
              </mc:Choice>
              <mc:Fallback>
                <p:oleObj name="Equation" r:id="rId7" imgW="203024" imgH="215713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657600"/>
                        <a:ext cx="347663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6" name="Rectangle 15"/>
          <p:cNvSpPr>
            <a:spLocks noChangeArrowheads="1"/>
          </p:cNvSpPr>
          <p:nvPr/>
        </p:nvSpPr>
        <p:spPr bwMode="auto">
          <a:xfrm>
            <a:off x="5332440" y="3046691"/>
            <a:ext cx="4539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graphicFrame>
        <p:nvGraphicFramePr>
          <p:cNvPr id="6157" name="Object 14"/>
          <p:cNvGraphicFramePr>
            <a:graphicFrameLocks noChangeAspect="1"/>
          </p:cNvGraphicFramePr>
          <p:nvPr/>
        </p:nvGraphicFramePr>
        <p:xfrm>
          <a:off x="3200400" y="4114800"/>
          <a:ext cx="1350963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1" name="Equation" r:id="rId9" imgW="888614" imgH="444307" progId="Equation.3">
                  <p:embed/>
                </p:oleObj>
              </mc:Choice>
              <mc:Fallback>
                <p:oleObj name="Equation" r:id="rId9" imgW="888614" imgH="444307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114800"/>
                        <a:ext cx="1350963" cy="681038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Text Box 16"/>
          <p:cNvSpPr txBox="1">
            <a:spLocks noChangeArrowheads="1"/>
          </p:cNvSpPr>
          <p:nvPr/>
        </p:nvSpPr>
        <p:spPr bwMode="auto">
          <a:xfrm>
            <a:off x="5181600" y="4038600"/>
            <a:ext cx="3521075" cy="11557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 i="1">
                <a:solidFill>
                  <a:srgbClr val="000000"/>
                </a:solidFill>
              </a:rPr>
              <a:t>gde je c koncentracija polimera  u gramima po 100 ml ili u gramima po mililitru rastvora. </a:t>
            </a:r>
            <a:endParaRPr lang="en-US" sz="1400" i="1">
              <a:solidFill>
                <a:srgbClr val="000000"/>
              </a:solidFill>
            </a:endParaRPr>
          </a:p>
          <a:p>
            <a:pPr eaLnBrk="1" hangingPunct="1"/>
            <a:endParaRPr lang="en-US" sz="1400" i="1">
              <a:solidFill>
                <a:srgbClr val="000000"/>
              </a:solidFill>
            </a:endParaRPr>
          </a:p>
          <a:p>
            <a:pPr eaLnBrk="1" hangingPunct="1"/>
            <a:r>
              <a:rPr lang="sr-Latn-CS" sz="1400" i="1">
                <a:solidFill>
                  <a:srgbClr val="000000"/>
                </a:solidFill>
              </a:rPr>
              <a:t>Jedinica za [</a:t>
            </a:r>
            <a:r>
              <a:rPr lang="sr-Latn-CS" sz="1400" i="1">
                <a:solidFill>
                  <a:srgbClr val="000000"/>
                </a:solidFill>
                <a:sym typeface="Symbol" pitchFamily="18" charset="2"/>
              </a:rPr>
              <a:t></a:t>
            </a:r>
            <a:r>
              <a:rPr lang="sr-Latn-CS" sz="1400" i="1">
                <a:solidFill>
                  <a:srgbClr val="000000"/>
                </a:solidFill>
              </a:rPr>
              <a:t>] je </a:t>
            </a:r>
            <a:r>
              <a:rPr lang="sr-Latn-CS" sz="1400" b="1" i="1">
                <a:solidFill>
                  <a:srgbClr val="000000"/>
                </a:solidFill>
              </a:rPr>
              <a:t>ml/g</a:t>
            </a:r>
            <a:r>
              <a:rPr lang="sr-Latn-CS" sz="1400" i="1">
                <a:solidFill>
                  <a:srgbClr val="000000"/>
                </a:solidFill>
              </a:rPr>
              <a:t> ili </a:t>
            </a:r>
            <a:r>
              <a:rPr lang="sr-Latn-CS" sz="1400" b="1" i="1">
                <a:solidFill>
                  <a:srgbClr val="000000"/>
                </a:solidFill>
              </a:rPr>
              <a:t>100 ml/g  </a:t>
            </a:r>
            <a:r>
              <a:rPr lang="sr-Latn-CS" sz="1400" i="1">
                <a:solidFill>
                  <a:srgbClr val="000000"/>
                </a:solidFill>
              </a:rPr>
              <a:t>(dl</a:t>
            </a:r>
            <a:r>
              <a:rPr lang="pl-PL" sz="1400" i="1">
                <a:solidFill>
                  <a:srgbClr val="000000"/>
                </a:solidFill>
              </a:rPr>
              <a:t>/g), u zavisnosti od jedinice koncentracije rastvora</a:t>
            </a:r>
            <a:r>
              <a:rPr lang="sr-Latn-CS" sz="1400" i="1">
                <a:solidFill>
                  <a:srgbClr val="000000"/>
                </a:solidFill>
              </a:rPr>
              <a:t>.</a:t>
            </a:r>
            <a:endParaRPr lang="en-US" sz="1400" i="1"/>
          </a:p>
        </p:txBody>
      </p:sp>
      <p:sp>
        <p:nvSpPr>
          <p:cNvPr id="6159" name="Text Box 17"/>
          <p:cNvSpPr txBox="1">
            <a:spLocks noChangeArrowheads="1"/>
          </p:cNvSpPr>
          <p:nvPr/>
        </p:nvSpPr>
        <p:spPr bwMode="auto">
          <a:xfrm>
            <a:off x="5943600" y="3048000"/>
            <a:ext cx="2279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 b="1" i="1">
                <a:solidFill>
                  <a:srgbClr val="000000"/>
                </a:solidFill>
              </a:rPr>
              <a:t>η</a:t>
            </a:r>
            <a:r>
              <a:rPr lang="sr-Latn-CS" sz="1400" b="1" i="1" baseline="-25000">
                <a:solidFill>
                  <a:srgbClr val="000000"/>
                </a:solidFill>
              </a:rPr>
              <a:t>sp</a:t>
            </a:r>
            <a:r>
              <a:rPr lang="en-US" sz="1400" b="1" i="1" baseline="-25000">
                <a:solidFill>
                  <a:srgbClr val="000000"/>
                </a:solidFill>
              </a:rPr>
              <a:t> </a:t>
            </a:r>
            <a:r>
              <a:rPr lang="sr-Latn-CS" sz="1400" b="1" i="1" baseline="-25000">
                <a:solidFill>
                  <a:srgbClr val="000000"/>
                </a:solidFill>
              </a:rPr>
              <a:t> </a:t>
            </a:r>
            <a:r>
              <a:rPr lang="en-US" sz="1400" i="1">
                <a:solidFill>
                  <a:srgbClr val="000000"/>
                </a:solidFill>
              </a:rPr>
              <a:t>je bezdimenziona veli</a:t>
            </a:r>
            <a:r>
              <a:rPr lang="sr-Latn-CS" sz="1400" i="1">
                <a:solidFill>
                  <a:srgbClr val="000000"/>
                </a:solidFill>
              </a:rPr>
              <a:t>č</a:t>
            </a:r>
            <a:r>
              <a:rPr lang="en-US" sz="1400" i="1">
                <a:solidFill>
                  <a:srgbClr val="000000"/>
                </a:solidFill>
              </a:rPr>
              <a:t>ina</a:t>
            </a:r>
          </a:p>
        </p:txBody>
      </p:sp>
      <p:sp>
        <p:nvSpPr>
          <p:cNvPr id="6160" name="Text Box 18"/>
          <p:cNvSpPr txBox="1">
            <a:spLocks noChangeArrowheads="1"/>
          </p:cNvSpPr>
          <p:nvPr/>
        </p:nvSpPr>
        <p:spPr bwMode="auto">
          <a:xfrm>
            <a:off x="6400800" y="1752600"/>
            <a:ext cx="2254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 b="1" i="1">
                <a:solidFill>
                  <a:srgbClr val="000000"/>
                </a:solidFill>
              </a:rPr>
              <a:t>η</a:t>
            </a:r>
            <a:r>
              <a:rPr lang="sr-Latn-CS" sz="1400" b="1" i="1" baseline="-25000">
                <a:solidFill>
                  <a:srgbClr val="000000"/>
                </a:solidFill>
              </a:rPr>
              <a:t>r</a:t>
            </a:r>
            <a:r>
              <a:rPr lang="en-US" sz="1400" b="1" i="1">
                <a:solidFill>
                  <a:srgbClr val="000000"/>
                </a:solidFill>
              </a:rPr>
              <a:t> </a:t>
            </a:r>
            <a:r>
              <a:rPr lang="sr-Latn-CS" sz="1400" b="1" i="1">
                <a:solidFill>
                  <a:srgbClr val="000000"/>
                </a:solidFill>
              </a:rPr>
              <a:t> </a:t>
            </a:r>
            <a:r>
              <a:rPr lang="en-US" sz="1400" i="1">
                <a:solidFill>
                  <a:srgbClr val="000000"/>
                </a:solidFill>
              </a:rPr>
              <a:t>je bezdimenziona veli</a:t>
            </a:r>
            <a:r>
              <a:rPr lang="sr-Latn-CS" sz="1400" i="1">
                <a:solidFill>
                  <a:srgbClr val="000000"/>
                </a:solidFill>
              </a:rPr>
              <a:t>č</a:t>
            </a:r>
            <a:r>
              <a:rPr lang="en-US" sz="1400" i="1">
                <a:solidFill>
                  <a:srgbClr val="000000"/>
                </a:solidFill>
              </a:rPr>
              <a:t>ina</a:t>
            </a:r>
            <a:endParaRPr lang="en-US" sz="1400"/>
          </a:p>
        </p:txBody>
      </p:sp>
      <p:sp>
        <p:nvSpPr>
          <p:cNvPr id="6161" name="Text Box 19"/>
          <p:cNvSpPr txBox="1">
            <a:spLocks noChangeArrowheads="1"/>
          </p:cNvSpPr>
          <p:nvPr/>
        </p:nvSpPr>
        <p:spPr bwMode="auto">
          <a:xfrm>
            <a:off x="762000" y="5257800"/>
            <a:ext cx="7421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Unutrašnja viskoznost se naziva i </a:t>
            </a:r>
            <a:r>
              <a:rPr lang="sr-Latn-CS" sz="1600" b="1" dirty="0">
                <a:solidFill>
                  <a:srgbClr val="000000"/>
                </a:solidFill>
              </a:rPr>
              <a:t>granični broj viskoznosti</a:t>
            </a:r>
            <a:r>
              <a:rPr lang="sr-Latn-CS" sz="1600" dirty="0">
                <a:solidFill>
                  <a:srgbClr val="000000"/>
                </a:solidFill>
              </a:rPr>
              <a:t>, ili </a:t>
            </a:r>
            <a:r>
              <a:rPr lang="sr-Latn-CS" sz="1600" b="1" dirty="0">
                <a:solidFill>
                  <a:srgbClr val="000000"/>
                </a:solidFill>
              </a:rPr>
              <a:t>Staudinger-ov indeks.</a:t>
            </a:r>
            <a:r>
              <a:rPr lang="en-US" dirty="0"/>
              <a:t> </a:t>
            </a:r>
          </a:p>
        </p:txBody>
      </p:sp>
      <p:sp>
        <p:nvSpPr>
          <p:cNvPr id="6162" name="Text Box 20"/>
          <p:cNvSpPr txBox="1">
            <a:spLocks noChangeArrowheads="1"/>
          </p:cNvSpPr>
          <p:nvPr/>
        </p:nvSpPr>
        <p:spPr bwMode="auto">
          <a:xfrm>
            <a:off x="838200" y="5791200"/>
            <a:ext cx="355600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b="1" i="1">
                <a:solidFill>
                  <a:srgbClr val="000000"/>
                </a:solidFill>
              </a:rPr>
              <a:t>η</a:t>
            </a:r>
            <a:r>
              <a:rPr lang="en-US" sz="1800" b="1" i="1" baseline="-25000">
                <a:solidFill>
                  <a:srgbClr val="000000"/>
                </a:solidFill>
              </a:rPr>
              <a:t>red</a:t>
            </a:r>
            <a:r>
              <a:rPr lang="en-US" sz="1800"/>
              <a:t> </a:t>
            </a:r>
            <a:r>
              <a:rPr lang="en-US" sz="1800">
                <a:solidFill>
                  <a:srgbClr val="000000"/>
                </a:solidFill>
              </a:rPr>
              <a:t>= </a:t>
            </a:r>
            <a:r>
              <a:rPr lang="en-US" sz="1600" b="1">
                <a:solidFill>
                  <a:srgbClr val="000000"/>
                </a:solidFill>
              </a:rPr>
              <a:t>Redukovana viskoznost =  </a:t>
            </a:r>
            <a:r>
              <a:rPr lang="sr-Latn-CS" sz="1800" b="1" i="1">
                <a:solidFill>
                  <a:srgbClr val="000000"/>
                </a:solidFill>
              </a:rPr>
              <a:t>η</a:t>
            </a:r>
            <a:r>
              <a:rPr lang="sr-Latn-CS" sz="1800" b="1" i="1" baseline="-25000">
                <a:solidFill>
                  <a:srgbClr val="000000"/>
                </a:solidFill>
              </a:rPr>
              <a:t>sp</a:t>
            </a:r>
            <a:r>
              <a:rPr lang="sr-Latn-CS" sz="1800" b="1" i="1">
                <a:solidFill>
                  <a:srgbClr val="000000"/>
                </a:solidFill>
              </a:rPr>
              <a:t>/c</a:t>
            </a:r>
            <a:r>
              <a:rPr lang="en-US" sz="180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en-US" sz="1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163" name="Text Box 21"/>
          <p:cNvSpPr txBox="1">
            <a:spLocks noChangeArrowheads="1"/>
          </p:cNvSpPr>
          <p:nvPr/>
        </p:nvSpPr>
        <p:spPr bwMode="auto">
          <a:xfrm>
            <a:off x="5791200" y="1728788"/>
            <a:ext cx="4539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4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164" name="Text Box 23"/>
          <p:cNvSpPr txBox="1">
            <a:spLocks noChangeArrowheads="1"/>
          </p:cNvSpPr>
          <p:nvPr/>
        </p:nvSpPr>
        <p:spPr bwMode="auto">
          <a:xfrm>
            <a:off x="4648200" y="4267200"/>
            <a:ext cx="4539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6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2" name="Rectangle 5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8080199"/>
              </p:ext>
            </p:extLst>
          </p:nvPr>
        </p:nvGraphicFramePr>
        <p:xfrm>
          <a:off x="2405379" y="1764348"/>
          <a:ext cx="3219927" cy="597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2" name="Equation" r:id="rId11" imgW="2171700" imgH="406400" progId="Equation.3">
                  <p:embed/>
                </p:oleObj>
              </mc:Choice>
              <mc:Fallback>
                <p:oleObj name="Equation" r:id="rId11" imgW="2171700" imgH="406400" progId="Equation.3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5379" y="1764348"/>
                        <a:ext cx="3219927" cy="597852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685800" y="304800"/>
            <a:ext cx="7788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sr-Latn-CS" sz="1600" b="1">
                <a:solidFill>
                  <a:srgbClr val="000000"/>
                </a:solidFill>
              </a:rPr>
              <a:t>Viskoznost η disperzije</a:t>
            </a:r>
            <a:r>
              <a:rPr lang="sr-Latn-CS" sz="1600">
                <a:solidFill>
                  <a:srgbClr val="000000"/>
                </a:solidFill>
              </a:rPr>
              <a:t> </a:t>
            </a:r>
            <a:r>
              <a:rPr lang="sr-Latn-CS" sz="1600" b="1" u="sng">
                <a:solidFill>
                  <a:srgbClr val="000000"/>
                </a:solidFill>
              </a:rPr>
              <a:t>malih sfera</a:t>
            </a:r>
            <a:r>
              <a:rPr lang="sr-Latn-CS" sz="1600">
                <a:solidFill>
                  <a:srgbClr val="000000"/>
                </a:solidFill>
              </a:rPr>
              <a:t> (primer je guta perka) </a:t>
            </a:r>
            <a:r>
              <a:rPr lang="sr-Latn-CS" sz="1600" b="1">
                <a:solidFill>
                  <a:srgbClr val="000000"/>
                </a:solidFill>
              </a:rPr>
              <a:t>u rastvaraču viskoznosti </a:t>
            </a:r>
            <a:r>
              <a:rPr lang="sr-Latn-CS" sz="1600" b="1" i="1">
                <a:solidFill>
                  <a:srgbClr val="000000"/>
                </a:solidFill>
              </a:rPr>
              <a:t>η</a:t>
            </a:r>
            <a:r>
              <a:rPr lang="sr-Latn-CS" sz="1600" b="1" i="1" baseline="-25000">
                <a:solidFill>
                  <a:srgbClr val="000000"/>
                </a:solidFill>
              </a:rPr>
              <a:t>o</a:t>
            </a:r>
            <a:r>
              <a:rPr lang="sr-Latn-CS" sz="1600" baseline="-25000">
                <a:solidFill>
                  <a:srgbClr val="000000"/>
                </a:solidFill>
              </a:rPr>
              <a:t> </a:t>
            </a:r>
            <a:r>
              <a:rPr lang="sr-Latn-CS" sz="1600">
                <a:solidFill>
                  <a:srgbClr val="000000"/>
                </a:solidFill>
              </a:rPr>
              <a:t>može se  opisati  izrazom: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3681413" y="3035300"/>
            <a:ext cx="222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sr-Latn-CS" sz="1100">
                <a:latin typeface="Arial" charset="0"/>
                <a:cs typeface="Times New Roman" pitchFamily="18" charset="0"/>
              </a:rPr>
              <a:t> </a:t>
            </a:r>
            <a:endParaRPr lang="sr-Latn-CS" sz="1800">
              <a:latin typeface="Arial" charset="0"/>
            </a:endParaRPr>
          </a:p>
        </p:txBody>
      </p:sp>
      <p:graphicFrame>
        <p:nvGraphicFramePr>
          <p:cNvPr id="7172" name="Object 5"/>
          <p:cNvGraphicFramePr>
            <a:graphicFrameLocks noChangeAspect="1"/>
          </p:cNvGraphicFramePr>
          <p:nvPr/>
        </p:nvGraphicFramePr>
        <p:xfrm>
          <a:off x="1447800" y="914400"/>
          <a:ext cx="3276600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0" name="Equation" r:id="rId5" imgW="1777229" imgH="266584" progId="Equation.3">
                  <p:embed/>
                </p:oleObj>
              </mc:Choice>
              <mc:Fallback>
                <p:oleObj name="Equation" r:id="rId5" imgW="1777229" imgH="266584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914400"/>
                        <a:ext cx="3276600" cy="490538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 w="9525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3681413" y="3562350"/>
            <a:ext cx="222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100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1524000" y="1371600"/>
            <a:ext cx="305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b="1">
                <a:solidFill>
                  <a:srgbClr val="FF0066"/>
                </a:solidFill>
              </a:rPr>
              <a:t>Einstein-Guth-ova jednačina</a:t>
            </a:r>
            <a:r>
              <a:rPr lang="en-US" sz="1800"/>
              <a:t> </a:t>
            </a:r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5410200" y="914400"/>
            <a:ext cx="2667000" cy="5175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 i="1">
                <a:solidFill>
                  <a:srgbClr val="000000"/>
                </a:solidFill>
              </a:rPr>
              <a:t>Φ</a:t>
            </a:r>
            <a:r>
              <a:rPr lang="sr-Latn-CS" sz="1400" i="1" baseline="-25000">
                <a:solidFill>
                  <a:srgbClr val="000000"/>
                </a:solidFill>
              </a:rPr>
              <a:t>2</a:t>
            </a:r>
            <a:r>
              <a:rPr lang="sr-Latn-CS" sz="1400" i="1">
                <a:solidFill>
                  <a:srgbClr val="000000"/>
                </a:solidFill>
              </a:rPr>
              <a:t> </a:t>
            </a:r>
            <a:r>
              <a:rPr lang="en-US" sz="1400" i="1">
                <a:solidFill>
                  <a:srgbClr val="000000"/>
                </a:solidFill>
              </a:rPr>
              <a:t>je</a:t>
            </a:r>
            <a:r>
              <a:rPr lang="sr-Latn-CS" sz="1400" i="1">
                <a:solidFill>
                  <a:srgbClr val="000000"/>
                </a:solidFill>
              </a:rPr>
              <a:t> zapreminsk</a:t>
            </a:r>
            <a:r>
              <a:rPr lang="en-US" sz="1400" i="1">
                <a:solidFill>
                  <a:srgbClr val="000000"/>
                </a:solidFill>
              </a:rPr>
              <a:t>a</a:t>
            </a:r>
            <a:r>
              <a:rPr lang="sr-Latn-CS" sz="1400" i="1">
                <a:solidFill>
                  <a:srgbClr val="000000"/>
                </a:solidFill>
              </a:rPr>
              <a:t> frakcij</a:t>
            </a:r>
            <a:r>
              <a:rPr lang="en-US" sz="1400" i="1">
                <a:solidFill>
                  <a:srgbClr val="000000"/>
                </a:solidFill>
              </a:rPr>
              <a:t>a</a:t>
            </a:r>
            <a:r>
              <a:rPr lang="sr-Latn-CS" sz="1400" i="1">
                <a:solidFill>
                  <a:srgbClr val="000000"/>
                </a:solidFill>
              </a:rPr>
              <a:t> sfera (rastvorene supstancije), tj.</a:t>
            </a:r>
            <a:endParaRPr lang="en-US" sz="1400" i="1">
              <a:solidFill>
                <a:srgbClr val="000000"/>
              </a:solidFill>
            </a:endParaRPr>
          </a:p>
        </p:txBody>
      </p:sp>
      <p:sp>
        <p:nvSpPr>
          <p:cNvPr id="7176" name="Rectangle 11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7177" name="Object 10"/>
          <p:cNvGraphicFramePr>
            <a:graphicFrameLocks noChangeAspect="1"/>
          </p:cNvGraphicFramePr>
          <p:nvPr/>
        </p:nvGraphicFramePr>
        <p:xfrm>
          <a:off x="7924800" y="914400"/>
          <a:ext cx="6572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1" name="Equation" r:id="rId7" imgW="507780" imgH="406224" progId="Equation.3">
                  <p:embed/>
                </p:oleObj>
              </mc:Choice>
              <mc:Fallback>
                <p:oleObj name="Equation" r:id="rId7" imgW="507780" imgH="406224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914400"/>
                        <a:ext cx="657225" cy="5334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" name="Text Box 12"/>
          <p:cNvSpPr txBox="1">
            <a:spLocks noChangeArrowheads="1"/>
          </p:cNvSpPr>
          <p:nvPr/>
        </p:nvSpPr>
        <p:spPr bwMode="auto">
          <a:xfrm>
            <a:off x="5410200" y="1447800"/>
            <a:ext cx="3200400" cy="5175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 i="1">
                <a:solidFill>
                  <a:srgbClr val="000000"/>
                </a:solidFill>
              </a:rPr>
              <a:t>V</a:t>
            </a:r>
            <a:r>
              <a:rPr lang="sr-Latn-CS" sz="1400" i="1" baseline="-25000">
                <a:solidFill>
                  <a:srgbClr val="000000"/>
                </a:solidFill>
              </a:rPr>
              <a:t>2</a:t>
            </a:r>
            <a:r>
              <a:rPr lang="sr-Latn-CS" sz="1400" i="1">
                <a:solidFill>
                  <a:srgbClr val="000000"/>
                </a:solidFill>
              </a:rPr>
              <a:t> </a:t>
            </a:r>
            <a:r>
              <a:rPr lang="en-US" sz="1400" i="1">
                <a:solidFill>
                  <a:srgbClr val="000000"/>
                </a:solidFill>
              </a:rPr>
              <a:t> je </a:t>
            </a:r>
            <a:r>
              <a:rPr lang="sr-Latn-CS" sz="1400" i="1">
                <a:solidFill>
                  <a:srgbClr val="000000"/>
                </a:solidFill>
              </a:rPr>
              <a:t>zapremina rastvorene supstancije, a V ukupna zapremina disperzije. </a:t>
            </a:r>
            <a:endParaRPr lang="en-US" sz="1400" i="1">
              <a:solidFill>
                <a:srgbClr val="000000"/>
              </a:solidFill>
            </a:endParaRPr>
          </a:p>
        </p:txBody>
      </p:sp>
      <p:sp>
        <p:nvSpPr>
          <p:cNvPr id="7179" name="Text Box 13"/>
          <p:cNvSpPr txBox="1">
            <a:spLocks noChangeArrowheads="1"/>
          </p:cNvSpPr>
          <p:nvPr/>
        </p:nvSpPr>
        <p:spPr bwMode="auto">
          <a:xfrm>
            <a:off x="533400" y="2362200"/>
            <a:ext cx="8001000" cy="7016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sr-Latn-CS" sz="1600">
                <a:solidFill>
                  <a:srgbClr val="000000"/>
                </a:solidFill>
              </a:rPr>
              <a:t>Koeficijent </a:t>
            </a:r>
            <a:r>
              <a:rPr lang="sr-Latn-CS" sz="1600" i="1">
                <a:solidFill>
                  <a:srgbClr val="000000"/>
                </a:solidFill>
              </a:rPr>
              <a:t>B</a:t>
            </a:r>
            <a:r>
              <a:rPr lang="sr-Latn-CS" sz="1600" i="1" baseline="-25000">
                <a:solidFill>
                  <a:srgbClr val="000000"/>
                </a:solidFill>
              </a:rPr>
              <a:t>1</a:t>
            </a:r>
            <a:r>
              <a:rPr lang="sr-Latn-CS" sz="1600">
                <a:solidFill>
                  <a:srgbClr val="000000"/>
                </a:solidFill>
              </a:rPr>
              <a:t> izračunao je </a:t>
            </a:r>
            <a:r>
              <a:rPr lang="sr-Latn-CS" sz="1600" b="1">
                <a:solidFill>
                  <a:srgbClr val="000000"/>
                </a:solidFill>
              </a:rPr>
              <a:t>A. Ajnštajn</a:t>
            </a:r>
            <a:r>
              <a:rPr lang="sr-Latn-CS" sz="1600">
                <a:solidFill>
                  <a:srgbClr val="000000"/>
                </a:solidFill>
              </a:rPr>
              <a:t> da iznosi </a:t>
            </a:r>
            <a:r>
              <a:rPr lang="sr-Latn-CS" sz="1600" b="1" i="1">
                <a:solidFill>
                  <a:srgbClr val="000000"/>
                </a:solidFill>
              </a:rPr>
              <a:t>B</a:t>
            </a:r>
            <a:r>
              <a:rPr lang="sr-Latn-CS" sz="1600" b="1" i="1" baseline="-25000">
                <a:solidFill>
                  <a:srgbClr val="000000"/>
                </a:solidFill>
              </a:rPr>
              <a:t>1</a:t>
            </a:r>
            <a:r>
              <a:rPr lang="sr-Latn-CS" sz="1600" b="1" i="1">
                <a:solidFill>
                  <a:srgbClr val="000000"/>
                </a:solidFill>
              </a:rPr>
              <a:t> = 5/2</a:t>
            </a:r>
            <a:r>
              <a:rPr lang="sr-Latn-C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sr-Latn-CS" sz="1600">
                <a:solidFill>
                  <a:srgbClr val="000000"/>
                </a:solidFill>
              </a:rPr>
              <a:t>za </a:t>
            </a:r>
            <a:r>
              <a:rPr lang="sr-Latn-CS" sz="1600" b="1">
                <a:solidFill>
                  <a:srgbClr val="000000"/>
                </a:solidFill>
              </a:rPr>
              <a:t>čvrste i nesolvatisane sfere</a:t>
            </a:r>
            <a:r>
              <a:rPr lang="sr-Latn-CS" sz="1600">
                <a:solidFill>
                  <a:srgbClr val="000000"/>
                </a:solidFill>
              </a:rPr>
              <a:t>, a ova vrednost je i eksperimentalno potvrđena</a:t>
            </a:r>
            <a:r>
              <a:rPr lang="sr-Latn-CS">
                <a:solidFill>
                  <a:srgbClr val="000000"/>
                </a:solidFill>
              </a:rPr>
              <a:t>.</a:t>
            </a: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180" name="Text Box 14"/>
          <p:cNvSpPr txBox="1">
            <a:spLocks noChangeArrowheads="1"/>
          </p:cNvSpPr>
          <p:nvPr/>
        </p:nvSpPr>
        <p:spPr bwMode="auto">
          <a:xfrm>
            <a:off x="4800600" y="990600"/>
            <a:ext cx="4539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7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7181" name="Text Box 15"/>
          <p:cNvSpPr txBox="1">
            <a:spLocks noChangeArrowheads="1"/>
          </p:cNvSpPr>
          <p:nvPr/>
        </p:nvSpPr>
        <p:spPr bwMode="auto">
          <a:xfrm>
            <a:off x="533400" y="3048000"/>
            <a:ext cx="8001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sr-Latn-CS" sz="1600" dirty="0">
                <a:solidFill>
                  <a:srgbClr val="000000"/>
                </a:solidFill>
              </a:rPr>
              <a:t>Jednačina </a:t>
            </a:r>
            <a:r>
              <a:rPr lang="sr-Latn-CS" sz="1600" b="1" dirty="0" smtClean="0">
                <a:solidFill>
                  <a:srgbClr val="000000"/>
                </a:solidFill>
              </a:rPr>
              <a:t>(</a:t>
            </a:r>
            <a:r>
              <a:rPr lang="sr-Latn-RS" sz="1600" b="1" dirty="0" smtClean="0">
                <a:solidFill>
                  <a:srgbClr val="000000"/>
                </a:solidFill>
              </a:rPr>
              <a:t>7</a:t>
            </a:r>
            <a:r>
              <a:rPr lang="sr-Latn-CS" sz="1600" b="1" dirty="0" smtClean="0">
                <a:solidFill>
                  <a:srgbClr val="000000"/>
                </a:solidFill>
              </a:rPr>
              <a:t>)</a:t>
            </a:r>
            <a:r>
              <a:rPr lang="sr-Latn-CS" sz="1600" dirty="0" smtClean="0">
                <a:solidFill>
                  <a:srgbClr val="000000"/>
                </a:solidFill>
              </a:rPr>
              <a:t> </a:t>
            </a:r>
            <a:r>
              <a:rPr lang="sr-Latn-CS" sz="1600" dirty="0">
                <a:solidFill>
                  <a:srgbClr val="000000"/>
                </a:solidFill>
              </a:rPr>
              <a:t>može se primeniti na čestice bilo kog oblika i veličine, ali sa drugačijim vrednostima B</a:t>
            </a:r>
            <a:r>
              <a:rPr lang="sr-Latn-CS" sz="1600" baseline="-25000" dirty="0">
                <a:solidFill>
                  <a:srgbClr val="000000"/>
                </a:solidFill>
              </a:rPr>
              <a:t>1</a:t>
            </a:r>
            <a:r>
              <a:rPr lang="sr-Latn-CS" sz="1600" dirty="0">
                <a:solidFill>
                  <a:srgbClr val="000000"/>
                </a:solidFill>
              </a:rPr>
              <a:t> i B</a:t>
            </a:r>
            <a:r>
              <a:rPr lang="sr-Latn-CS" sz="1600" baseline="-25000" dirty="0">
                <a:solidFill>
                  <a:srgbClr val="000000"/>
                </a:solidFill>
              </a:rPr>
              <a:t>2</a:t>
            </a:r>
            <a:r>
              <a:rPr lang="sr-Latn-CS" sz="1600" dirty="0">
                <a:solidFill>
                  <a:srgbClr val="000000"/>
                </a:solidFill>
              </a:rPr>
              <a:t>.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sr-Latn-CS" sz="1600" dirty="0">
                <a:solidFill>
                  <a:srgbClr val="000000"/>
                </a:solidFill>
              </a:rPr>
              <a:t>Jednačina </a:t>
            </a:r>
            <a:r>
              <a:rPr lang="sr-Latn-CS" sz="1600" dirty="0" smtClean="0">
                <a:solidFill>
                  <a:srgbClr val="000000"/>
                </a:solidFill>
              </a:rPr>
              <a:t>(</a:t>
            </a:r>
            <a:r>
              <a:rPr lang="en-US" sz="1600" dirty="0" smtClean="0">
                <a:solidFill>
                  <a:srgbClr val="000000"/>
                </a:solidFill>
              </a:rPr>
              <a:t>7</a:t>
            </a:r>
            <a:r>
              <a:rPr lang="sr-Latn-CS" sz="1600" dirty="0" smtClean="0">
                <a:solidFill>
                  <a:srgbClr val="000000"/>
                </a:solidFill>
              </a:rPr>
              <a:t>) </a:t>
            </a:r>
            <a:r>
              <a:rPr lang="sr-Latn-CS" sz="1600" dirty="0">
                <a:solidFill>
                  <a:srgbClr val="000000"/>
                </a:solidFill>
              </a:rPr>
              <a:t>može se napisati, deljenjem leve i desne strane sa c, i u obliku: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182" name="Rectangle 18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7183" name="Text Box 19"/>
          <p:cNvSpPr txBox="1">
            <a:spLocks noChangeArrowheads="1"/>
          </p:cNvSpPr>
          <p:nvPr/>
        </p:nvSpPr>
        <p:spPr bwMode="auto">
          <a:xfrm>
            <a:off x="5943600" y="3810000"/>
            <a:ext cx="4539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8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7184" name="Text Box 20"/>
          <p:cNvSpPr txBox="1">
            <a:spLocks noChangeArrowheads="1"/>
          </p:cNvSpPr>
          <p:nvPr/>
        </p:nvSpPr>
        <p:spPr bwMode="auto">
          <a:xfrm>
            <a:off x="457200" y="4495800"/>
            <a:ext cx="81692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sr-Latn-CS" sz="1600" b="1">
                <a:solidFill>
                  <a:srgbClr val="000000"/>
                </a:solidFill>
              </a:rPr>
              <a:t>Zapreminska frakcija</a:t>
            </a:r>
            <a:r>
              <a:rPr lang="sr-Latn-CS" sz="1600">
                <a:solidFill>
                  <a:srgbClr val="000000"/>
                </a:solidFill>
              </a:rPr>
              <a:t> </a:t>
            </a:r>
            <a:r>
              <a:rPr lang="sr-Latn-CS" sz="1600" i="1">
                <a:solidFill>
                  <a:srgbClr val="000000"/>
                </a:solidFill>
              </a:rPr>
              <a:t>Φ</a:t>
            </a:r>
            <a:r>
              <a:rPr lang="sr-Latn-CS" sz="1600" i="1" baseline="-25000">
                <a:solidFill>
                  <a:srgbClr val="000000"/>
                </a:solidFill>
              </a:rPr>
              <a:t>2</a:t>
            </a:r>
            <a:r>
              <a:rPr lang="sr-Latn-CS" sz="1600">
                <a:solidFill>
                  <a:srgbClr val="000000"/>
                </a:solidFill>
              </a:rPr>
              <a:t> se može izraziti preko </a:t>
            </a:r>
            <a:r>
              <a:rPr lang="sr-Latn-CS" sz="1600" b="1">
                <a:solidFill>
                  <a:srgbClr val="000000"/>
                </a:solidFill>
              </a:rPr>
              <a:t>masene koncentracije c</a:t>
            </a:r>
            <a:r>
              <a:rPr lang="sr-Latn-CS" sz="1600">
                <a:solidFill>
                  <a:srgbClr val="000000"/>
                </a:solidFill>
              </a:rPr>
              <a:t>, uvodeći </a:t>
            </a:r>
            <a:r>
              <a:rPr lang="sr-Latn-CS" sz="1600" b="1">
                <a:solidFill>
                  <a:srgbClr val="000000"/>
                </a:solidFill>
              </a:rPr>
              <a:t>hidrodinamičku zapreminu</a:t>
            </a:r>
            <a:r>
              <a:rPr lang="sr-Latn-CS" sz="1600">
                <a:solidFill>
                  <a:srgbClr val="000000"/>
                </a:solidFill>
              </a:rPr>
              <a:t> jedne čestice rastvorene supstancije, </a:t>
            </a:r>
            <a:r>
              <a:rPr lang="sr-Latn-CS" sz="1600" b="1" i="1">
                <a:solidFill>
                  <a:srgbClr val="000000"/>
                </a:solidFill>
              </a:rPr>
              <a:t>V</a:t>
            </a:r>
            <a:r>
              <a:rPr lang="sr-Latn-CS" sz="1600" b="1" i="1" baseline="-25000">
                <a:solidFill>
                  <a:srgbClr val="000000"/>
                </a:solidFill>
              </a:rPr>
              <a:t>h</a:t>
            </a:r>
            <a:r>
              <a:rPr lang="sr-Latn-CS" sz="1600">
                <a:solidFill>
                  <a:srgbClr val="000000"/>
                </a:solidFill>
              </a:rPr>
              <a:t>, i broj svih čestica rastvorene supstancije, </a:t>
            </a:r>
            <a:r>
              <a:rPr lang="sr-Latn-CS" sz="1600" i="1">
                <a:solidFill>
                  <a:srgbClr val="000000"/>
                </a:solidFill>
              </a:rPr>
              <a:t>N</a:t>
            </a:r>
            <a:r>
              <a:rPr lang="sr-Latn-CS" sz="1600" i="1" baseline="-25000">
                <a:solidFill>
                  <a:srgbClr val="000000"/>
                </a:solidFill>
              </a:rPr>
              <a:t>2</a:t>
            </a:r>
            <a:r>
              <a:rPr lang="sr-Latn-CS" sz="1600">
                <a:solidFill>
                  <a:srgbClr val="000000"/>
                </a:solidFill>
              </a:rPr>
              <a:t> , tako da je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185" name="Text Box 21"/>
          <p:cNvSpPr txBox="1">
            <a:spLocks noChangeArrowheads="1"/>
          </p:cNvSpPr>
          <p:nvPr/>
        </p:nvSpPr>
        <p:spPr bwMode="auto">
          <a:xfrm>
            <a:off x="2549525" y="5313681"/>
            <a:ext cx="1243013" cy="3693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i="1" dirty="0">
                <a:solidFill>
                  <a:srgbClr val="000000"/>
                </a:solidFill>
              </a:rPr>
              <a:t>V</a:t>
            </a:r>
            <a:r>
              <a:rPr lang="sr-Latn-CS" sz="1800" i="1" baseline="-25000" dirty="0">
                <a:solidFill>
                  <a:srgbClr val="000000"/>
                </a:solidFill>
              </a:rPr>
              <a:t>2</a:t>
            </a:r>
            <a:r>
              <a:rPr lang="sr-Latn-CS" sz="1800" i="1" dirty="0">
                <a:solidFill>
                  <a:srgbClr val="000000"/>
                </a:solidFill>
              </a:rPr>
              <a:t> </a:t>
            </a:r>
            <a:r>
              <a:rPr lang="en-US" sz="1800" i="1" dirty="0">
                <a:solidFill>
                  <a:srgbClr val="000000"/>
                </a:solidFill>
              </a:rPr>
              <a:t>= N</a:t>
            </a:r>
            <a:r>
              <a:rPr lang="en-US" sz="1800" i="1" baseline="-25000" dirty="0">
                <a:solidFill>
                  <a:srgbClr val="000000"/>
                </a:solidFill>
              </a:rPr>
              <a:t>2</a:t>
            </a:r>
            <a:r>
              <a:rPr lang="en-US" sz="1800" i="1" dirty="0">
                <a:solidFill>
                  <a:srgbClr val="000000"/>
                </a:solidFill>
              </a:rPr>
              <a:t> </a:t>
            </a:r>
            <a:r>
              <a:rPr lang="en-US" sz="1800" i="1" dirty="0" err="1">
                <a:solidFill>
                  <a:srgbClr val="000000"/>
                </a:solidFill>
              </a:rPr>
              <a:t>V</a:t>
            </a:r>
            <a:r>
              <a:rPr lang="en-US" sz="1800" i="1" baseline="-25000" dirty="0" err="1">
                <a:solidFill>
                  <a:srgbClr val="000000"/>
                </a:solidFill>
              </a:rPr>
              <a:t>h</a:t>
            </a:r>
            <a:endParaRPr lang="en-US" sz="1800" i="1" baseline="-25000" dirty="0">
              <a:solidFill>
                <a:srgbClr val="000000"/>
              </a:solidFill>
            </a:endParaRPr>
          </a:p>
        </p:txBody>
      </p:sp>
      <p:sp>
        <p:nvSpPr>
          <p:cNvPr id="7186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7187" name="Object 22"/>
          <p:cNvGraphicFramePr>
            <a:graphicFrameLocks noChangeAspect="1"/>
          </p:cNvGraphicFramePr>
          <p:nvPr/>
        </p:nvGraphicFramePr>
        <p:xfrm>
          <a:off x="533400" y="5791200"/>
          <a:ext cx="49530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2" name="Equation" r:id="rId9" imgW="3225800" imgH="431800" progId="Equation.3">
                  <p:embed/>
                </p:oleObj>
              </mc:Choice>
              <mc:Fallback>
                <p:oleObj name="Equation" r:id="rId9" imgW="3225800" imgH="43180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791200"/>
                        <a:ext cx="4953000" cy="65722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8" name="Text Box 24"/>
          <p:cNvSpPr txBox="1">
            <a:spLocks noChangeArrowheads="1"/>
          </p:cNvSpPr>
          <p:nvPr/>
        </p:nvSpPr>
        <p:spPr bwMode="auto">
          <a:xfrm>
            <a:off x="6019800" y="5638800"/>
            <a:ext cx="2743200" cy="9429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 i="1">
                <a:solidFill>
                  <a:srgbClr val="000000"/>
                </a:solidFill>
              </a:rPr>
              <a:t>N</a:t>
            </a:r>
            <a:r>
              <a:rPr lang="sr-Latn-CS" sz="1400" i="1" baseline="-25000">
                <a:solidFill>
                  <a:srgbClr val="000000"/>
                </a:solidFill>
              </a:rPr>
              <a:t>2</a:t>
            </a:r>
            <a:r>
              <a:rPr lang="sr-Latn-CS" sz="1400" i="1">
                <a:solidFill>
                  <a:srgbClr val="000000"/>
                </a:solidFill>
              </a:rPr>
              <a:t> </a:t>
            </a:r>
            <a:r>
              <a:rPr lang="pt-BR" sz="1400" i="1">
                <a:solidFill>
                  <a:srgbClr val="000000"/>
                </a:solidFill>
              </a:rPr>
              <a:t>= n</a:t>
            </a:r>
            <a:r>
              <a:rPr lang="pt-BR" sz="1400" i="1" baseline="-25000">
                <a:solidFill>
                  <a:srgbClr val="000000"/>
                </a:solidFill>
              </a:rPr>
              <a:t>2</a:t>
            </a:r>
            <a:r>
              <a:rPr lang="pt-BR" sz="1400" i="1">
                <a:solidFill>
                  <a:srgbClr val="000000"/>
                </a:solidFill>
              </a:rPr>
              <a:t> N</a:t>
            </a:r>
            <a:r>
              <a:rPr lang="pt-BR" sz="1400" i="1" baseline="-25000">
                <a:solidFill>
                  <a:srgbClr val="000000"/>
                </a:solidFill>
              </a:rPr>
              <a:t>a</a:t>
            </a:r>
            <a:r>
              <a:rPr lang="pt-BR" sz="1400" i="1">
                <a:solidFill>
                  <a:srgbClr val="000000"/>
                </a:solidFill>
              </a:rPr>
              <a:t>,  n</a:t>
            </a:r>
            <a:r>
              <a:rPr lang="pt-BR" sz="1400" i="1" baseline="-25000">
                <a:solidFill>
                  <a:srgbClr val="000000"/>
                </a:solidFill>
              </a:rPr>
              <a:t>2</a:t>
            </a:r>
            <a:r>
              <a:rPr lang="pt-BR" sz="1400" i="1">
                <a:solidFill>
                  <a:srgbClr val="000000"/>
                </a:solidFill>
              </a:rPr>
              <a:t>= m/M, c=m/V, gde je N</a:t>
            </a:r>
            <a:r>
              <a:rPr lang="pt-BR" sz="1400" i="1" baseline="-25000">
                <a:solidFill>
                  <a:srgbClr val="000000"/>
                </a:solidFill>
              </a:rPr>
              <a:t>a</a:t>
            </a:r>
            <a:r>
              <a:rPr lang="pt-BR" sz="1400" i="1">
                <a:solidFill>
                  <a:srgbClr val="000000"/>
                </a:solidFill>
              </a:rPr>
              <a:t> Avogadrov broj, n</a:t>
            </a:r>
            <a:r>
              <a:rPr lang="pt-BR" sz="1400" i="1" baseline="-25000">
                <a:solidFill>
                  <a:srgbClr val="000000"/>
                </a:solidFill>
              </a:rPr>
              <a:t>2</a:t>
            </a:r>
            <a:r>
              <a:rPr lang="pt-BR" sz="1400" i="1">
                <a:solidFill>
                  <a:srgbClr val="000000"/>
                </a:solidFill>
              </a:rPr>
              <a:t>, M i m su broj molova, molarna masa i masa rastvorene supstancije, respektivno</a:t>
            </a:r>
            <a:r>
              <a:rPr lang="en-US" sz="1400" i="1"/>
              <a:t> </a:t>
            </a:r>
          </a:p>
        </p:txBody>
      </p:sp>
      <p:sp>
        <p:nvSpPr>
          <p:cNvPr id="7189" name="Text Box 27"/>
          <p:cNvSpPr txBox="1">
            <a:spLocks noChangeArrowheads="1"/>
          </p:cNvSpPr>
          <p:nvPr/>
        </p:nvSpPr>
        <p:spPr bwMode="auto">
          <a:xfrm>
            <a:off x="5562600" y="5943600"/>
            <a:ext cx="4539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9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graphicFrame>
        <p:nvGraphicFramePr>
          <p:cNvPr id="7190" name="Object 28"/>
          <p:cNvGraphicFramePr>
            <a:graphicFrameLocks noGrp="1" noChangeAspect="1"/>
          </p:cNvGraphicFramePr>
          <p:nvPr>
            <p:ph/>
          </p:nvPr>
        </p:nvGraphicFramePr>
        <p:xfrm>
          <a:off x="1295400" y="3657600"/>
          <a:ext cx="449580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3" name="Equation" r:id="rId11" imgW="2933700" imgH="495300" progId="Equation.3">
                  <p:embed/>
                </p:oleObj>
              </mc:Choice>
              <mc:Fallback>
                <p:oleObj name="Equation" r:id="rId11" imgW="2933700" imgH="49530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657600"/>
                        <a:ext cx="4495800" cy="7588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1" name="Rectangle 31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7192" name="Object 30"/>
          <p:cNvGraphicFramePr>
            <a:graphicFrameLocks noChangeAspect="1"/>
          </p:cNvGraphicFramePr>
          <p:nvPr/>
        </p:nvGraphicFramePr>
        <p:xfrm>
          <a:off x="2514600" y="1752600"/>
          <a:ext cx="2133600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4" name="Equation" r:id="rId13" imgW="1548728" imgH="431613" progId="Equation.3">
                  <p:embed/>
                </p:oleObj>
              </mc:Choice>
              <mc:Fallback>
                <p:oleObj name="Equation" r:id="rId13" imgW="1548728" imgH="431613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752600"/>
                        <a:ext cx="2133600" cy="58896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3" name="Text Box 32"/>
          <p:cNvSpPr txBox="1">
            <a:spLocks noChangeArrowheads="1"/>
          </p:cNvSpPr>
          <p:nvPr/>
        </p:nvSpPr>
        <p:spPr bwMode="auto">
          <a:xfrm>
            <a:off x="304800" y="1828800"/>
            <a:ext cx="2201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druga</a:t>
            </a:r>
            <a:r>
              <a:rPr lang="sr-Latn-CS" sz="1400">
                <a:solidFill>
                  <a:srgbClr val="000000"/>
                </a:solidFill>
              </a:rPr>
              <a:t>čije se može pisati kao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7194" name="Text Box 33"/>
          <p:cNvSpPr txBox="1">
            <a:spLocks noChangeArrowheads="1"/>
          </p:cNvSpPr>
          <p:nvPr/>
        </p:nvSpPr>
        <p:spPr bwMode="auto">
          <a:xfrm>
            <a:off x="4708525" y="1790700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000000"/>
                </a:solidFill>
              </a:rPr>
              <a:t>(</a:t>
            </a:r>
            <a:r>
              <a:rPr lang="sr-Latn-RS" sz="1800" dirty="0" smtClean="0">
                <a:solidFill>
                  <a:srgbClr val="000000"/>
                </a:solidFill>
              </a:rPr>
              <a:t>7</a:t>
            </a:r>
            <a:r>
              <a:rPr lang="en-US" sz="1800" i="1" dirty="0" smtClean="0">
                <a:solidFill>
                  <a:srgbClr val="000000"/>
                </a:solidFill>
              </a:rPr>
              <a:t>a</a:t>
            </a:r>
            <a:r>
              <a:rPr lang="en-US" sz="1800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3972450" y="5313681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8</a:t>
            </a:r>
            <a:r>
              <a:rPr lang="en-GB" sz="1800" b="1" dirty="0" smtClean="0">
                <a:solidFill>
                  <a:srgbClr val="000000"/>
                </a:solidFill>
              </a:rPr>
              <a:t>a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255428" y="355600"/>
            <a:ext cx="1001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odakle je</a:t>
            </a:r>
            <a:r>
              <a:rPr lang="sr-Latn-CS" dirty="0"/>
              <a:t> </a:t>
            </a:r>
            <a:endParaRPr lang="en-US" dirty="0"/>
          </a:p>
        </p:txBody>
      </p:sp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819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311711"/>
              </p:ext>
            </p:extLst>
          </p:nvPr>
        </p:nvGraphicFramePr>
        <p:xfrm>
          <a:off x="1066800" y="858837"/>
          <a:ext cx="12192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9" name="Equation" r:id="rId5" imgW="837836" imgH="393529" progId="Equation.3">
                  <p:embed/>
                </p:oleObj>
              </mc:Choice>
              <mc:Fallback>
                <p:oleObj name="Equation" r:id="rId5" imgW="837836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858837"/>
                        <a:ext cx="1219200" cy="56832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2272236" y="958334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10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8198" name="Rectangle 9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8199" name="Object 8"/>
          <p:cNvGraphicFramePr>
            <a:graphicFrameLocks noChangeAspect="1"/>
          </p:cNvGraphicFramePr>
          <p:nvPr/>
        </p:nvGraphicFramePr>
        <p:xfrm>
          <a:off x="1066800" y="1828800"/>
          <a:ext cx="16764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0" name="Equation" r:id="rId7" imgW="1155700" imgH="482600" progId="Equation.3">
                  <p:embed/>
                </p:oleObj>
              </mc:Choice>
              <mc:Fallback>
                <p:oleObj name="Equation" r:id="rId7" imgW="1155700" imgH="482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828800"/>
                        <a:ext cx="1676400" cy="6985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Text Box 10"/>
          <p:cNvSpPr txBox="1">
            <a:spLocks noChangeArrowheads="1"/>
          </p:cNvSpPr>
          <p:nvPr/>
        </p:nvSpPr>
        <p:spPr bwMode="auto">
          <a:xfrm>
            <a:off x="2819400" y="1981200"/>
            <a:ext cx="556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11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graphicFrame>
        <p:nvGraphicFramePr>
          <p:cNvPr id="8201" name="Object 11"/>
          <p:cNvGraphicFramePr>
            <a:graphicFrameLocks noGrp="1" noChangeAspect="1"/>
          </p:cNvGraphicFramePr>
          <p:nvPr>
            <p:ph/>
          </p:nvPr>
        </p:nvGraphicFramePr>
        <p:xfrm>
          <a:off x="4419600" y="152400"/>
          <a:ext cx="3962400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1" name="Equation" r:id="rId9" imgW="2438400" imgH="482600" progId="Equation.3">
                  <p:embed/>
                </p:oleObj>
              </mc:Choice>
              <mc:Fallback>
                <p:oleObj name="Equation" r:id="rId9" imgW="2438400" imgH="4826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152400"/>
                        <a:ext cx="3962400" cy="78581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Text Box 13"/>
          <p:cNvSpPr txBox="1">
            <a:spLocks noChangeArrowheads="1"/>
          </p:cNvSpPr>
          <p:nvPr/>
        </p:nvSpPr>
        <p:spPr bwMode="auto">
          <a:xfrm>
            <a:off x="8382000" y="381000"/>
            <a:ext cx="450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8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8203" name="Text Box 14"/>
          <p:cNvSpPr txBox="1">
            <a:spLocks noChangeArrowheads="1"/>
          </p:cNvSpPr>
          <p:nvPr/>
        </p:nvSpPr>
        <p:spPr bwMode="auto">
          <a:xfrm>
            <a:off x="4115785" y="1854200"/>
            <a:ext cx="1055097" cy="400110"/>
          </a:xfrm>
          <a:prstGeom prst="rect">
            <a:avLst/>
          </a:prstGeom>
          <a:solidFill>
            <a:schemeClr val="tx2"/>
          </a:solidFill>
          <a:ln w="9525" algn="ctr">
            <a:solidFill>
              <a:srgbClr val="99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2000" i="1" dirty="0">
                <a:solidFill>
                  <a:srgbClr val="000000"/>
                </a:solidFill>
              </a:rPr>
              <a:t>B</a:t>
            </a:r>
            <a:r>
              <a:rPr lang="sr-Latn-CS" sz="2000" i="1" baseline="-25000" dirty="0">
                <a:solidFill>
                  <a:srgbClr val="000000"/>
                </a:solidFill>
              </a:rPr>
              <a:t>1</a:t>
            </a:r>
            <a:r>
              <a:rPr lang="sr-Latn-CS" sz="2000" i="1" dirty="0">
                <a:solidFill>
                  <a:srgbClr val="000000"/>
                </a:solidFill>
              </a:rPr>
              <a:t> = 5/2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8204" name="Line 15"/>
          <p:cNvSpPr>
            <a:spLocks noChangeShapeType="1"/>
          </p:cNvSpPr>
          <p:nvPr/>
        </p:nvSpPr>
        <p:spPr bwMode="auto">
          <a:xfrm flipV="1">
            <a:off x="2514600" y="838200"/>
            <a:ext cx="3810000" cy="609600"/>
          </a:xfrm>
          <a:prstGeom prst="line">
            <a:avLst/>
          </a:prstGeom>
          <a:noFill/>
          <a:ln w="1905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5" name="Line 16"/>
          <p:cNvSpPr>
            <a:spLocks noChangeShapeType="1"/>
          </p:cNvSpPr>
          <p:nvPr/>
        </p:nvSpPr>
        <p:spPr bwMode="auto">
          <a:xfrm flipV="1">
            <a:off x="2819400" y="704165"/>
            <a:ext cx="4419600" cy="1353235"/>
          </a:xfrm>
          <a:prstGeom prst="line">
            <a:avLst/>
          </a:prstGeom>
          <a:noFill/>
          <a:ln w="1905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6" name="Line 18"/>
          <p:cNvSpPr>
            <a:spLocks noChangeShapeType="1"/>
          </p:cNvSpPr>
          <p:nvPr/>
        </p:nvSpPr>
        <p:spPr bwMode="auto">
          <a:xfrm flipV="1">
            <a:off x="4858348" y="1219200"/>
            <a:ext cx="932851" cy="533400"/>
          </a:xfrm>
          <a:prstGeom prst="line">
            <a:avLst/>
          </a:prstGeom>
          <a:noFill/>
          <a:ln w="1905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7" name="AutoShape 19"/>
          <p:cNvSpPr>
            <a:spLocks noChangeArrowheads="1"/>
          </p:cNvSpPr>
          <p:nvPr/>
        </p:nvSpPr>
        <p:spPr bwMode="auto">
          <a:xfrm>
            <a:off x="6172200" y="1254760"/>
            <a:ext cx="152400" cy="1219200"/>
          </a:xfrm>
          <a:prstGeom prst="downArrow">
            <a:avLst>
              <a:gd name="adj1" fmla="val 50000"/>
              <a:gd name="adj2" fmla="val 200000"/>
            </a:avLst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8" name="Rectangle 21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8209" name="Object 20"/>
          <p:cNvGraphicFramePr>
            <a:graphicFrameLocks noChangeAspect="1"/>
          </p:cNvGraphicFramePr>
          <p:nvPr/>
        </p:nvGraphicFramePr>
        <p:xfrm>
          <a:off x="3124200" y="2514600"/>
          <a:ext cx="4572000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2" name="Equation" r:id="rId11" imgW="2540000" imgH="495300" progId="Equation.3">
                  <p:embed/>
                </p:oleObj>
              </mc:Choice>
              <mc:Fallback>
                <p:oleObj name="Equation" r:id="rId11" imgW="2540000" imgH="4953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514600"/>
                        <a:ext cx="4572000" cy="8905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9525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0" name="Text Box 22"/>
          <p:cNvSpPr txBox="1">
            <a:spLocks noChangeArrowheads="1"/>
          </p:cNvSpPr>
          <p:nvPr/>
        </p:nvSpPr>
        <p:spPr bwMode="auto">
          <a:xfrm>
            <a:off x="1066800" y="3657600"/>
            <a:ext cx="885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Po</a:t>
            </a:r>
            <a:r>
              <a:rPr lang="sr-Latn-CS" sz="1600">
                <a:solidFill>
                  <a:srgbClr val="000000"/>
                </a:solidFill>
              </a:rPr>
              <a:t>što je 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211" name="Rectangle 24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8212" name="Object 23"/>
          <p:cNvGraphicFramePr>
            <a:graphicFrameLocks noChangeAspect="1"/>
          </p:cNvGraphicFramePr>
          <p:nvPr/>
        </p:nvGraphicFramePr>
        <p:xfrm>
          <a:off x="2133600" y="3581400"/>
          <a:ext cx="25146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3" name="Equation" r:id="rId13" imgW="1663700" imgH="444500" progId="Equation.3">
                  <p:embed/>
                </p:oleObj>
              </mc:Choice>
              <mc:Fallback>
                <p:oleObj name="Equation" r:id="rId13" imgW="1663700" imgH="4445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581400"/>
                        <a:ext cx="2514600" cy="67627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3" name="Text Box 25"/>
          <p:cNvSpPr txBox="1">
            <a:spLocks noChangeArrowheads="1"/>
          </p:cNvSpPr>
          <p:nvPr/>
        </p:nvSpPr>
        <p:spPr bwMode="auto">
          <a:xfrm>
            <a:off x="1124828" y="4191000"/>
            <a:ext cx="39180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sledi da, kada c</a:t>
            </a:r>
            <a:r>
              <a:rPr lang="sr-Latn-CS" sz="1600" dirty="0">
                <a:solidFill>
                  <a:srgbClr val="000000"/>
                </a:solidFill>
                <a:sym typeface="Symbol" pitchFamily="18" charset="2"/>
              </a:rPr>
              <a:t>0 , jednačina </a:t>
            </a:r>
            <a:r>
              <a:rPr lang="sr-Latn-CS" sz="1600" dirty="0" smtClean="0">
                <a:solidFill>
                  <a:srgbClr val="000000"/>
                </a:solidFill>
                <a:sym typeface="Symbol" pitchFamily="18" charset="2"/>
              </a:rPr>
              <a:t>(</a:t>
            </a:r>
            <a:r>
              <a:rPr lang="en-GB" sz="1600" dirty="0" smtClean="0">
                <a:solidFill>
                  <a:srgbClr val="000000"/>
                </a:solidFill>
                <a:sym typeface="Symbol" pitchFamily="18" charset="2"/>
              </a:rPr>
              <a:t>12</a:t>
            </a:r>
            <a:r>
              <a:rPr lang="sr-Latn-CS" sz="1600" dirty="0" smtClean="0">
                <a:solidFill>
                  <a:srgbClr val="000000"/>
                </a:solidFill>
                <a:sym typeface="Symbol" pitchFamily="18" charset="2"/>
              </a:rPr>
              <a:t>) </a:t>
            </a:r>
            <a:r>
              <a:rPr lang="sr-Latn-CS" sz="1600" dirty="0">
                <a:solidFill>
                  <a:srgbClr val="000000"/>
                </a:solidFill>
                <a:sym typeface="Symbol" pitchFamily="18" charset="2"/>
              </a:rPr>
              <a:t>prelazi u</a:t>
            </a:r>
            <a:r>
              <a:rPr lang="en-US" sz="1600" dirty="0">
                <a:solidFill>
                  <a:srgbClr val="000000"/>
                </a:solidFill>
                <a:sym typeface="Symbol" pitchFamily="18" charset="2"/>
              </a:rPr>
              <a:t>:</a:t>
            </a:r>
            <a:endParaRPr lang="sr-Latn-CS" sz="1600" dirty="0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8214" name="Text Box 26"/>
          <p:cNvSpPr txBox="1">
            <a:spLocks noChangeArrowheads="1"/>
          </p:cNvSpPr>
          <p:nvPr/>
        </p:nvSpPr>
        <p:spPr bwMode="auto">
          <a:xfrm>
            <a:off x="7848600" y="2743200"/>
            <a:ext cx="627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b="1" dirty="0" smtClean="0">
                <a:solidFill>
                  <a:srgbClr val="000000"/>
                </a:solidFill>
              </a:rPr>
              <a:t>(</a:t>
            </a:r>
            <a:r>
              <a:rPr lang="sr-Latn-CS" sz="1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sr-Latn-CS" sz="1800" b="1" dirty="0" smtClean="0">
                <a:solidFill>
                  <a:srgbClr val="000000"/>
                </a:solidFill>
              </a:rPr>
              <a:t>12)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8215" name="Rectangle 28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8216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3445038"/>
              </p:ext>
            </p:extLst>
          </p:nvPr>
        </p:nvGraphicFramePr>
        <p:xfrm>
          <a:off x="2381636" y="4545806"/>
          <a:ext cx="1524000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4" name="Equation" r:id="rId15" imgW="939392" imgH="406224" progId="Equation.3">
                  <p:embed/>
                </p:oleObj>
              </mc:Choice>
              <mc:Fallback>
                <p:oleObj name="Equation" r:id="rId15" imgW="939392" imgH="406224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636" y="4545806"/>
                        <a:ext cx="1524000" cy="6619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7" name="Text Box 29"/>
          <p:cNvSpPr txBox="1">
            <a:spLocks noChangeArrowheads="1"/>
          </p:cNvSpPr>
          <p:nvPr/>
        </p:nvSpPr>
        <p:spPr bwMode="auto">
          <a:xfrm>
            <a:off x="3962400" y="4648200"/>
            <a:ext cx="5277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 dirty="0" smtClean="0">
                <a:solidFill>
                  <a:srgbClr val="000000"/>
                </a:solidFill>
              </a:rPr>
              <a:t>(</a:t>
            </a:r>
            <a:r>
              <a:rPr lang="sr-Latn-RS" sz="1600" b="1" dirty="0" smtClean="0">
                <a:solidFill>
                  <a:srgbClr val="000000"/>
                </a:solidFill>
              </a:rPr>
              <a:t>13</a:t>
            </a:r>
            <a:r>
              <a:rPr lang="en-US" sz="1600" b="1" dirty="0" smtClean="0">
                <a:solidFill>
                  <a:srgbClr val="000000"/>
                </a:solidFill>
              </a:rPr>
              <a:t>)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8218" name="Rectangle 31"/>
          <p:cNvSpPr>
            <a:spLocks noChangeArrowheads="1"/>
          </p:cNvSpPr>
          <p:nvPr/>
        </p:nvSpPr>
        <p:spPr bwMode="auto">
          <a:xfrm>
            <a:off x="0" y="3048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8219" name="Object 30"/>
          <p:cNvGraphicFramePr>
            <a:graphicFrameLocks noChangeAspect="1"/>
          </p:cNvGraphicFramePr>
          <p:nvPr/>
        </p:nvGraphicFramePr>
        <p:xfrm>
          <a:off x="5257800" y="4495800"/>
          <a:ext cx="213360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5" name="Equation" r:id="rId17" imgW="1384300" imgH="495300" progId="Equation.3">
                  <p:embed/>
                </p:oleObj>
              </mc:Choice>
              <mc:Fallback>
                <p:oleObj name="Equation" r:id="rId17" imgW="1384300" imgH="49530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495800"/>
                        <a:ext cx="2133600" cy="7651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AutoShape 32"/>
          <p:cNvSpPr>
            <a:spLocks noChangeArrowheads="1"/>
          </p:cNvSpPr>
          <p:nvPr/>
        </p:nvSpPr>
        <p:spPr bwMode="auto">
          <a:xfrm>
            <a:off x="4705949" y="4800600"/>
            <a:ext cx="457200" cy="76200"/>
          </a:xfrm>
          <a:prstGeom prst="rightArrow">
            <a:avLst>
              <a:gd name="adj1" fmla="val 50000"/>
              <a:gd name="adj2" fmla="val 150000"/>
            </a:avLst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221" name="Text Box 37"/>
          <p:cNvSpPr txBox="1">
            <a:spLocks noChangeArrowheads="1"/>
          </p:cNvSpPr>
          <p:nvPr/>
        </p:nvSpPr>
        <p:spPr bwMode="auto">
          <a:xfrm>
            <a:off x="533400" y="5638800"/>
            <a:ext cx="27109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tako da jednačina </a:t>
            </a:r>
            <a:r>
              <a:rPr lang="sr-Latn-CS" sz="1600" dirty="0" smtClean="0">
                <a:solidFill>
                  <a:srgbClr val="000000"/>
                </a:solidFill>
              </a:rPr>
              <a:t>(</a:t>
            </a:r>
            <a:r>
              <a:rPr lang="sr-Latn-RS" sz="1600" dirty="0" smtClean="0">
                <a:solidFill>
                  <a:srgbClr val="000000"/>
                </a:solidFill>
              </a:rPr>
              <a:t>12</a:t>
            </a:r>
            <a:r>
              <a:rPr lang="sr-Latn-CS" sz="1600" dirty="0" smtClean="0">
                <a:solidFill>
                  <a:srgbClr val="000000"/>
                </a:solidFill>
              </a:rPr>
              <a:t>) </a:t>
            </a:r>
            <a:r>
              <a:rPr lang="sr-Latn-CS" sz="1600" dirty="0">
                <a:solidFill>
                  <a:srgbClr val="000000"/>
                </a:solidFill>
              </a:rPr>
              <a:t>postaje: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222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8223" name="Object 38"/>
          <p:cNvGraphicFramePr>
            <a:graphicFrameLocks noChangeAspect="1"/>
          </p:cNvGraphicFramePr>
          <p:nvPr/>
        </p:nvGraphicFramePr>
        <p:xfrm>
          <a:off x="3352800" y="5410200"/>
          <a:ext cx="3505200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6" name="Equation" r:id="rId19" imgW="1905000" imgH="482600" progId="Equation.3">
                  <p:embed/>
                </p:oleObj>
              </mc:Choice>
              <mc:Fallback>
                <p:oleObj name="Equation" r:id="rId19" imgW="1905000" imgH="482600" progId="Equation.3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410200"/>
                        <a:ext cx="3505200" cy="89376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 w="9525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4" name="Text Box 40"/>
          <p:cNvSpPr txBox="1">
            <a:spLocks noChangeArrowheads="1"/>
          </p:cNvSpPr>
          <p:nvPr/>
        </p:nvSpPr>
        <p:spPr bwMode="auto">
          <a:xfrm>
            <a:off x="6994525" y="5676900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14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7456505" y="4648200"/>
            <a:ext cx="6303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 dirty="0" smtClean="0">
                <a:solidFill>
                  <a:srgbClr val="000000"/>
                </a:solidFill>
              </a:rPr>
              <a:t>(</a:t>
            </a:r>
            <a:r>
              <a:rPr lang="sr-Latn-RS" sz="1600" b="1" dirty="0" smtClean="0">
                <a:solidFill>
                  <a:srgbClr val="000000"/>
                </a:solidFill>
              </a:rPr>
              <a:t>13</a:t>
            </a:r>
            <a:r>
              <a:rPr lang="en-GB" sz="1600" b="1" dirty="0" smtClean="0">
                <a:solidFill>
                  <a:srgbClr val="000000"/>
                </a:solidFill>
              </a:rPr>
              <a:t>a</a:t>
            </a:r>
            <a:r>
              <a:rPr lang="en-US" sz="1600" b="1" dirty="0" smtClean="0">
                <a:solidFill>
                  <a:srgbClr val="000000"/>
                </a:solidFill>
              </a:rPr>
              <a:t>)</a:t>
            </a:r>
            <a:endParaRPr lang="en-US" sz="1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4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949934008"/>
              </p:ext>
            </p:extLst>
          </p:nvPr>
        </p:nvGraphicFramePr>
        <p:xfrm>
          <a:off x="1382713" y="915988"/>
          <a:ext cx="31623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3" name="Equation" r:id="rId5" imgW="1841400" imgH="482400" progId="Equation.3">
                  <p:embed/>
                </p:oleObj>
              </mc:Choice>
              <mc:Fallback>
                <p:oleObj name="Equation" r:id="rId5" imgW="1841400" imgH="482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2713" y="915988"/>
                        <a:ext cx="3162300" cy="82867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 w="9525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4641232" y="1235274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14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350837" y="1828800"/>
            <a:ext cx="8381999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sr-Latn-CS" sz="1600" b="1" dirty="0">
                <a:solidFill>
                  <a:srgbClr val="000000"/>
                </a:solidFill>
              </a:rPr>
              <a:t>Ekstrapolacijom  </a:t>
            </a:r>
            <a:r>
              <a:rPr lang="en-US" sz="1600" b="1" dirty="0">
                <a:solidFill>
                  <a:srgbClr val="000000"/>
                </a:solidFill>
              </a:rPr>
              <a:t>       </a:t>
            </a:r>
            <a:r>
              <a:rPr lang="sr-Latn-CS" sz="1600" b="1" dirty="0">
                <a:solidFill>
                  <a:srgbClr val="000000"/>
                </a:solidFill>
              </a:rPr>
              <a:t> </a:t>
            </a:r>
            <a:r>
              <a:rPr lang="sr-Latn-CS" sz="1600" dirty="0">
                <a:solidFill>
                  <a:srgbClr val="000000"/>
                </a:solidFill>
              </a:rPr>
              <a:t>merene pri različitim vrednostima c do beskonačnog razblaženja (c→0) dolazi se do vrednosti [</a:t>
            </a:r>
            <a:r>
              <a:rPr lang="sr-Latn-CS" sz="1600" i="1" dirty="0">
                <a:solidFill>
                  <a:srgbClr val="000000"/>
                </a:solidFill>
              </a:rPr>
              <a:t>η</a:t>
            </a:r>
            <a:r>
              <a:rPr lang="sr-Latn-CS" sz="1600" dirty="0">
                <a:solidFill>
                  <a:srgbClr val="000000"/>
                </a:solidFill>
              </a:rPr>
              <a:t>] kao odsečka na ordinati. </a:t>
            </a:r>
            <a:endParaRPr lang="en-US" sz="1600" dirty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sr-Latn-CS" sz="1600" dirty="0">
                <a:solidFill>
                  <a:srgbClr val="000000"/>
                </a:solidFill>
              </a:rPr>
              <a:t>Jednačina (</a:t>
            </a:r>
            <a:r>
              <a:rPr lang="sr-Latn-CS" sz="16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sr-Latn-RS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sz="1600" dirty="0" smtClean="0">
                <a:solidFill>
                  <a:srgbClr val="000000"/>
                </a:solidFill>
              </a:rPr>
              <a:t>14</a:t>
            </a:r>
            <a:r>
              <a:rPr lang="sr-Latn-CS" sz="1600" dirty="0" smtClean="0">
                <a:solidFill>
                  <a:srgbClr val="000000"/>
                </a:solidFill>
              </a:rPr>
              <a:t>) </a:t>
            </a:r>
            <a:r>
              <a:rPr lang="sr-Latn-CS" sz="1600" dirty="0">
                <a:solidFill>
                  <a:srgbClr val="000000"/>
                </a:solidFill>
              </a:rPr>
              <a:t>odgovara </a:t>
            </a:r>
            <a:r>
              <a:rPr lang="sr-Latn-CS" sz="1600" b="1" dirty="0">
                <a:solidFill>
                  <a:srgbClr val="FF0066"/>
                </a:solidFill>
              </a:rPr>
              <a:t>Huggins-ovoj jednačini</a:t>
            </a:r>
            <a:r>
              <a:rPr lang="sr-Latn-CS" sz="1600" dirty="0">
                <a:solidFill>
                  <a:srgbClr val="000000"/>
                </a:solidFill>
              </a:rPr>
              <a:t> (1942.g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  <a:r>
              <a:rPr lang="sr-Latn-CS" sz="1600" dirty="0">
                <a:solidFill>
                  <a:srgbClr val="000000"/>
                </a:solidFill>
              </a:rPr>
              <a:t>) za neelektrolite, koja je empirijska: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22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922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9408826"/>
              </p:ext>
            </p:extLst>
          </p:nvPr>
        </p:nvGraphicFramePr>
        <p:xfrm>
          <a:off x="1976438" y="1808480"/>
          <a:ext cx="457200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4" name="Equation" r:id="rId7" imgW="291973" imgH="228501" progId="Equation.3">
                  <p:embed/>
                </p:oleObj>
              </mc:Choice>
              <mc:Fallback>
                <p:oleObj name="Equation" r:id="rId7" imgW="291973" imgH="228501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6438" y="1808480"/>
                        <a:ext cx="457200" cy="35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3108325" y="3089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22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922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842825"/>
              </p:ext>
            </p:extLst>
          </p:nvPr>
        </p:nvGraphicFramePr>
        <p:xfrm>
          <a:off x="2143760" y="2837321"/>
          <a:ext cx="3220127" cy="792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5" name="Equation" r:id="rId9" imgW="1739900" imgH="431800" progId="Equation.3">
                  <p:embed/>
                </p:oleObj>
              </mc:Choice>
              <mc:Fallback>
                <p:oleObj name="Equation" r:id="rId9" imgW="1739900" imgH="4318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760" y="2837321"/>
                        <a:ext cx="3220127" cy="79283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9525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6" name="Text Box 14"/>
          <p:cNvSpPr txBox="1">
            <a:spLocks noChangeArrowheads="1"/>
          </p:cNvSpPr>
          <p:nvPr/>
        </p:nvSpPr>
        <p:spPr bwMode="auto">
          <a:xfrm>
            <a:off x="2133600" y="3546475"/>
            <a:ext cx="2425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66"/>
                </a:solidFill>
              </a:rPr>
              <a:t>Huggins-ova jedna</a:t>
            </a:r>
            <a:r>
              <a:rPr lang="sr-Latn-CS" sz="1800" b="1">
                <a:solidFill>
                  <a:srgbClr val="FF0066"/>
                </a:solidFill>
              </a:rPr>
              <a:t>či</a:t>
            </a:r>
            <a:r>
              <a:rPr lang="en-US" sz="1800" b="1">
                <a:solidFill>
                  <a:srgbClr val="FF0066"/>
                </a:solidFill>
              </a:rPr>
              <a:t>na</a:t>
            </a:r>
          </a:p>
        </p:txBody>
      </p:sp>
      <p:sp>
        <p:nvSpPr>
          <p:cNvPr id="9227" name="Text Box 15"/>
          <p:cNvSpPr txBox="1">
            <a:spLocks noChangeArrowheads="1"/>
          </p:cNvSpPr>
          <p:nvPr/>
        </p:nvSpPr>
        <p:spPr bwMode="auto">
          <a:xfrm>
            <a:off x="5486400" y="3049072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b="1" dirty="0" smtClean="0">
                <a:solidFill>
                  <a:srgbClr val="000000"/>
                </a:solidFill>
              </a:rPr>
              <a:t>(15)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9228" name="Text Box 16"/>
          <p:cNvSpPr txBox="1">
            <a:spLocks noChangeArrowheads="1"/>
          </p:cNvSpPr>
          <p:nvPr/>
        </p:nvSpPr>
        <p:spPr bwMode="auto">
          <a:xfrm>
            <a:off x="271462" y="4172267"/>
            <a:ext cx="3021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gde je</a:t>
            </a:r>
            <a:r>
              <a:rPr lang="sr-Latn-CS" sz="1600" i="1" dirty="0">
                <a:solidFill>
                  <a:srgbClr val="000000"/>
                </a:solidFill>
              </a:rPr>
              <a:t> </a:t>
            </a:r>
            <a:r>
              <a:rPr lang="sr-Latn-CS" sz="1600" b="1" i="1" dirty="0">
                <a:solidFill>
                  <a:srgbClr val="000000"/>
                </a:solidFill>
              </a:rPr>
              <a:t>k</a:t>
            </a:r>
            <a:r>
              <a:rPr lang="sr-Latn-CS" sz="1600" b="1" i="1" baseline="-25000" dirty="0">
                <a:solidFill>
                  <a:srgbClr val="000000"/>
                </a:solidFill>
              </a:rPr>
              <a:t>h</a:t>
            </a:r>
            <a:r>
              <a:rPr lang="sr-Latn-CS" sz="1600" b="1" dirty="0">
                <a:solidFill>
                  <a:srgbClr val="000000"/>
                </a:solidFill>
              </a:rPr>
              <a:t> Huggins-ova konstanta</a:t>
            </a:r>
            <a:r>
              <a:rPr lang="sr-Latn-CS" sz="1600" dirty="0">
                <a:solidFill>
                  <a:srgbClr val="000000"/>
                </a:solidFill>
              </a:rPr>
              <a:t>: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229" name="Rectangle 18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9230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813660"/>
              </p:ext>
            </p:extLst>
          </p:nvPr>
        </p:nvGraphicFramePr>
        <p:xfrm>
          <a:off x="3239453" y="4071937"/>
          <a:ext cx="1143000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6" name="Equation" r:id="rId11" imgW="736280" imgH="393529" progId="Equation.3">
                  <p:embed/>
                </p:oleObj>
              </mc:Choice>
              <mc:Fallback>
                <p:oleObj name="Equation" r:id="rId11" imgW="736280" imgH="393529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9453" y="4071937"/>
                        <a:ext cx="1143000" cy="60801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1" name="Text Box 19"/>
          <p:cNvSpPr txBox="1">
            <a:spLocks noChangeArrowheads="1"/>
          </p:cNvSpPr>
          <p:nvPr/>
        </p:nvSpPr>
        <p:spPr bwMode="auto">
          <a:xfrm>
            <a:off x="533400" y="5105400"/>
            <a:ext cx="80168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Grafik zavisnosti </a:t>
            </a:r>
            <a:r>
              <a:rPr lang="sr-Latn-CS" sz="1600" b="1" i="1" dirty="0">
                <a:solidFill>
                  <a:srgbClr val="000000"/>
                </a:solidFill>
              </a:rPr>
              <a:t>η</a:t>
            </a:r>
            <a:r>
              <a:rPr lang="sr-Latn-CS" sz="1600" b="1" i="1" baseline="-25000" dirty="0">
                <a:solidFill>
                  <a:srgbClr val="000000"/>
                </a:solidFill>
              </a:rPr>
              <a:t>sp</a:t>
            </a:r>
            <a:r>
              <a:rPr lang="sr-Latn-CS" sz="1600" b="1" i="1" dirty="0">
                <a:solidFill>
                  <a:srgbClr val="000000"/>
                </a:solidFill>
              </a:rPr>
              <a:t>/c</a:t>
            </a:r>
            <a:r>
              <a:rPr lang="sr-Latn-CS" sz="1600" b="1" dirty="0">
                <a:solidFill>
                  <a:srgbClr val="000000"/>
                </a:solidFill>
              </a:rPr>
              <a:t> od </a:t>
            </a:r>
            <a:r>
              <a:rPr lang="sr-Latn-CS" sz="1600" b="1" i="1" dirty="0">
                <a:solidFill>
                  <a:srgbClr val="000000"/>
                </a:solidFill>
              </a:rPr>
              <a:t>c</a:t>
            </a:r>
            <a:r>
              <a:rPr lang="sr-Latn-CS" sz="1600" dirty="0">
                <a:solidFill>
                  <a:srgbClr val="000000"/>
                </a:solidFill>
              </a:rPr>
              <a:t> često je prava linija, čiji je odsečak na ordinati</a:t>
            </a:r>
            <a:r>
              <a:rPr lang="en-US" sz="1600" dirty="0">
                <a:solidFill>
                  <a:srgbClr val="000000"/>
                </a:solidFill>
              </a:rPr>
              <a:t>       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slika</a:t>
            </a:r>
            <a:r>
              <a:rPr lang="en-US" sz="1600" dirty="0" smtClean="0">
                <a:solidFill>
                  <a:srgbClr val="000000"/>
                </a:solidFill>
              </a:rPr>
              <a:t> gore</a:t>
            </a:r>
            <a:r>
              <a:rPr lang="sr-Latn-CS" sz="1600" dirty="0" smtClean="0">
                <a:solidFill>
                  <a:srgbClr val="000000"/>
                </a:solidFill>
              </a:rPr>
              <a:t>. </a:t>
            </a:r>
            <a:r>
              <a:rPr lang="sr-Latn-CS" sz="1600" dirty="0">
                <a:solidFill>
                  <a:srgbClr val="000000"/>
                </a:solidFill>
              </a:rPr>
              <a:t>Huggins je pokazao da je nagib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prave</a:t>
            </a:r>
            <a:r>
              <a:rPr lang="pl-PL" sz="1600" dirty="0">
                <a:solidFill>
                  <a:srgbClr val="000000"/>
                </a:solidFill>
              </a:rPr>
              <a:t>: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232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9233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9622197"/>
              </p:ext>
            </p:extLst>
          </p:nvPr>
        </p:nvGraphicFramePr>
        <p:xfrm>
          <a:off x="6740567" y="5105400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7" name="Equation" r:id="rId13" imgW="203024" imgH="215713" progId="Equation.3">
                  <p:embed/>
                </p:oleObj>
              </mc:Choice>
              <mc:Fallback>
                <p:oleObj name="Equation" r:id="rId13" imgW="203024" imgH="215713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0567" y="5105400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4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9235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4695315"/>
              </p:ext>
            </p:extLst>
          </p:nvPr>
        </p:nvGraphicFramePr>
        <p:xfrm>
          <a:off x="3108325" y="5665986"/>
          <a:ext cx="16764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8" name="Equation" r:id="rId15" imgW="1028254" imgH="431613" progId="Equation.3">
                  <p:embed/>
                </p:oleObj>
              </mc:Choice>
              <mc:Fallback>
                <p:oleObj name="Equation" r:id="rId15" imgW="1028254" imgH="431613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8325" y="5665986"/>
                        <a:ext cx="1676400" cy="6985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6" name="Text Box 25"/>
          <p:cNvSpPr txBox="1">
            <a:spLocks noChangeArrowheads="1"/>
          </p:cNvSpPr>
          <p:nvPr/>
        </p:nvSpPr>
        <p:spPr bwMode="auto">
          <a:xfrm>
            <a:off x="4827888" y="5791200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16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9237" name="Text Box 26"/>
          <p:cNvSpPr txBox="1">
            <a:spLocks noChangeArrowheads="1"/>
          </p:cNvSpPr>
          <p:nvPr/>
        </p:nvSpPr>
        <p:spPr bwMode="auto">
          <a:xfrm>
            <a:off x="4419600" y="3962400"/>
            <a:ext cx="4572000" cy="10699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sr-Latn-CS" sz="1600" i="1" dirty="0">
                <a:solidFill>
                  <a:srgbClr val="000000"/>
                </a:solidFill>
              </a:rPr>
              <a:t>Huggins-ova konstanta je bezdimenziona konstanta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sr-Latn-CS" sz="1600" i="1" dirty="0">
                <a:solidFill>
                  <a:srgbClr val="000000"/>
                </a:solidFill>
              </a:rPr>
              <a:t>čija je v</a:t>
            </a:r>
            <a:r>
              <a:rPr lang="en-US" sz="1600" i="1" dirty="0" err="1">
                <a:solidFill>
                  <a:srgbClr val="000000"/>
                </a:solidFill>
              </a:rPr>
              <a:t>rednost</a:t>
            </a:r>
            <a:r>
              <a:rPr lang="en-US" sz="1600" i="1" dirty="0">
                <a:solidFill>
                  <a:srgbClr val="000000"/>
                </a:solidFill>
              </a:rPr>
              <a:t>  </a:t>
            </a:r>
            <a:r>
              <a:rPr lang="en-US" sz="1600" i="1" dirty="0" err="1">
                <a:solidFill>
                  <a:srgbClr val="000000"/>
                </a:solidFill>
              </a:rPr>
              <a:t>povezana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i="1" dirty="0" err="1">
                <a:solidFill>
                  <a:srgbClr val="000000"/>
                </a:solidFill>
              </a:rPr>
              <a:t>sa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i="1" dirty="0" err="1">
                <a:solidFill>
                  <a:srgbClr val="000000"/>
                </a:solidFill>
              </a:rPr>
              <a:t>strukturom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i="1" dirty="0" err="1">
                <a:solidFill>
                  <a:srgbClr val="000000"/>
                </a:solidFill>
              </a:rPr>
              <a:t>polimera</a:t>
            </a:r>
            <a:r>
              <a:rPr lang="en-US" sz="1600" i="1" dirty="0">
                <a:solidFill>
                  <a:srgbClr val="000000"/>
                </a:solidFill>
              </a:rPr>
              <a:t>. </a:t>
            </a:r>
            <a:r>
              <a:rPr lang="en-US" sz="1600" i="1" dirty="0" err="1">
                <a:solidFill>
                  <a:srgbClr val="000000"/>
                </a:solidFill>
              </a:rPr>
              <a:t>Ona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i="1" dirty="0" err="1">
                <a:solidFill>
                  <a:srgbClr val="000000"/>
                </a:solidFill>
              </a:rPr>
              <a:t>omogu</a:t>
            </a:r>
            <a:r>
              <a:rPr lang="sr-Latn-CS" sz="1600" i="1" dirty="0">
                <a:solidFill>
                  <a:srgbClr val="000000"/>
                </a:solidFill>
              </a:rPr>
              <a:t>ćava da se odredi </a:t>
            </a:r>
            <a:r>
              <a:rPr lang="en-US" sz="1600" i="1" dirty="0">
                <a:solidFill>
                  <a:srgbClr val="000000"/>
                </a:solidFill>
              </a:rPr>
              <a:t>[η] </a:t>
            </a:r>
            <a:r>
              <a:rPr lang="en-US" sz="1600" i="1" dirty="0" err="1">
                <a:solidFill>
                  <a:srgbClr val="000000"/>
                </a:solidFill>
              </a:rPr>
              <a:t>na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i="1" dirty="0" err="1">
                <a:solidFill>
                  <a:srgbClr val="000000"/>
                </a:solidFill>
              </a:rPr>
              <a:t>osnovu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i="1" dirty="0" err="1">
                <a:solidFill>
                  <a:srgbClr val="000000"/>
                </a:solidFill>
              </a:rPr>
              <a:t>odre</a:t>
            </a:r>
            <a:r>
              <a:rPr lang="sr-Latn-CS" sz="1600" i="1" dirty="0">
                <a:solidFill>
                  <a:srgbClr val="000000"/>
                </a:solidFill>
              </a:rPr>
              <a:t>đivanja η</a:t>
            </a:r>
            <a:r>
              <a:rPr lang="sr-Latn-CS" sz="1600" i="1" baseline="-25000" dirty="0">
                <a:solidFill>
                  <a:srgbClr val="000000"/>
                </a:solidFill>
              </a:rPr>
              <a:t>sp</a:t>
            </a:r>
            <a:r>
              <a:rPr lang="en-US" sz="1600" i="1" dirty="0">
                <a:solidFill>
                  <a:srgbClr val="000000"/>
                </a:solidFill>
              </a:rPr>
              <a:t>/c. U </a:t>
            </a:r>
            <a:r>
              <a:rPr lang="en-US" sz="1600" i="1" dirty="0" err="1">
                <a:solidFill>
                  <a:srgbClr val="000000"/>
                </a:solidFill>
              </a:rPr>
              <a:t>tabeli</a:t>
            </a:r>
            <a:r>
              <a:rPr lang="en-US" sz="1600" i="1" dirty="0">
                <a:solidFill>
                  <a:srgbClr val="000000"/>
                </a:solidFill>
              </a:rPr>
              <a:t> 1 date </a:t>
            </a:r>
            <a:r>
              <a:rPr lang="en-US" sz="1600" i="1" dirty="0" err="1">
                <a:solidFill>
                  <a:srgbClr val="000000"/>
                </a:solidFill>
              </a:rPr>
              <a:t>su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i="1" dirty="0" err="1">
                <a:solidFill>
                  <a:srgbClr val="000000"/>
                </a:solidFill>
              </a:rPr>
              <a:t>neke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i="1" dirty="0" err="1">
                <a:solidFill>
                  <a:srgbClr val="000000"/>
                </a:solidFill>
              </a:rPr>
              <a:t>vrednosti</a:t>
            </a:r>
            <a:r>
              <a:rPr lang="en-US" sz="1600" i="1" dirty="0">
                <a:solidFill>
                  <a:srgbClr val="000000"/>
                </a:solidFill>
              </a:rPr>
              <a:t> k. </a:t>
            </a:r>
          </a:p>
        </p:txBody>
      </p:sp>
      <p:sp>
        <p:nvSpPr>
          <p:cNvPr id="9238" name="Rectangle 180"/>
          <p:cNvSpPr>
            <a:spLocks noChangeArrowheads="1"/>
          </p:cNvSpPr>
          <p:nvPr/>
        </p:nvSpPr>
        <p:spPr bwMode="auto">
          <a:xfrm>
            <a:off x="1760538" y="4679950"/>
            <a:ext cx="6731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en-US" sz="1100">
                <a:cs typeface="Times New Roman" pitchFamily="18" charset="0"/>
              </a:rPr>
              <a:t>              </a:t>
            </a:r>
            <a:endParaRPr lang="en-US" sz="1800">
              <a:latin typeface="Arial" charset="0"/>
            </a:endParaRPr>
          </a:p>
        </p:txBody>
      </p:sp>
      <p:pic>
        <p:nvPicPr>
          <p:cNvPr id="23" name="Picture 22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b="6820"/>
          <a:stretch/>
        </p:blipFill>
        <p:spPr bwMode="auto">
          <a:xfrm>
            <a:off x="5915364" y="144145"/>
            <a:ext cx="2187872" cy="17608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636" name="Group 5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174949563"/>
              </p:ext>
            </p:extLst>
          </p:nvPr>
        </p:nvGraphicFramePr>
        <p:xfrm>
          <a:off x="1524000" y="1905000"/>
          <a:ext cx="6019800" cy="2894014"/>
        </p:xfrm>
        <a:graphic>
          <a:graphicData uri="http://schemas.openxmlformats.org/drawingml/2006/table">
            <a:tbl>
              <a:tblPr/>
              <a:tblGrid>
                <a:gridCol w="1638300"/>
                <a:gridCol w="1504950"/>
                <a:gridCol w="1581150"/>
                <a:gridCol w="1295400"/>
              </a:tblGrid>
              <a:tr h="663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Polimer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Rastvara</a:t>
                      </a:r>
                      <a:r>
                        <a:rPr kumimoji="0" lang="sr-Latn-C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</a:t>
                      </a:r>
                      <a:endParaRPr kumimoji="0" lang="sr-Latn-C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Temperatura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1800" b="1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sr-Latn-C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polistiren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toluen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metiletilketon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poliizobuten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benzen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cikloheksan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0,405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metiletilketon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1,598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279" name="Text Box 44"/>
          <p:cNvSpPr txBox="1">
            <a:spLocks noChangeArrowheads="1"/>
          </p:cNvSpPr>
          <p:nvPr/>
        </p:nvSpPr>
        <p:spPr bwMode="auto">
          <a:xfrm>
            <a:off x="1295400" y="1265237"/>
            <a:ext cx="645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l-NL" sz="2000" dirty="0">
                <a:solidFill>
                  <a:srgbClr val="000000"/>
                </a:solidFill>
              </a:rPr>
              <a:t>Tabela 1. Vrednosti Huggins-ove konstante </a:t>
            </a:r>
            <a:r>
              <a:rPr lang="nl-NL" sz="2000" b="1" i="1" dirty="0">
                <a:solidFill>
                  <a:srgbClr val="000000"/>
                </a:solidFill>
              </a:rPr>
              <a:t>k</a:t>
            </a:r>
            <a:r>
              <a:rPr lang="sr-Latn-CS" sz="2000" b="1" i="1" baseline="-25000" dirty="0">
                <a:solidFill>
                  <a:srgbClr val="000000"/>
                </a:solidFill>
              </a:rPr>
              <a:t>h</a:t>
            </a:r>
            <a:r>
              <a:rPr lang="nl-NL" sz="2000" dirty="0">
                <a:solidFill>
                  <a:srgbClr val="000000"/>
                </a:solidFill>
              </a:rPr>
              <a:t> nekih polimera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485444" y="228600"/>
            <a:ext cx="6418745" cy="769441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2200" b="1" dirty="0">
                <a:solidFill>
                  <a:srgbClr val="000000"/>
                </a:solidFill>
              </a:rPr>
              <a:t>Zavisnost unutrašnje viskoznosti od molarne </a:t>
            </a:r>
            <a:r>
              <a:rPr lang="sr-Latn-CS" sz="2200" b="1" dirty="0" smtClean="0">
                <a:solidFill>
                  <a:srgbClr val="000000"/>
                </a:solidFill>
              </a:rPr>
              <a:t>mase</a:t>
            </a:r>
            <a:r>
              <a:rPr lang="en-US" sz="2200" b="1" dirty="0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sr-Latn-CS" sz="2200" b="1" i="1" dirty="0">
                <a:solidFill>
                  <a:srgbClr val="FF0066"/>
                </a:solidFill>
              </a:rPr>
              <a:t>Mark-Houwink-ova jednačina</a:t>
            </a:r>
            <a:r>
              <a:rPr lang="en-US" sz="2200" b="1" i="1" dirty="0">
                <a:solidFill>
                  <a:srgbClr val="FF0066"/>
                </a:solidFill>
              </a:rPr>
              <a:t>.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228600" y="990600"/>
            <a:ext cx="8093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>
                <a:solidFill>
                  <a:srgbClr val="000000"/>
                </a:solidFill>
              </a:rPr>
              <a:t>Staudinger (1932)</a:t>
            </a:r>
            <a:r>
              <a:rPr lang="en-US" sz="1600">
                <a:solidFill>
                  <a:srgbClr val="000000"/>
                </a:solidFill>
              </a:rPr>
              <a:t>:</a:t>
            </a:r>
            <a:r>
              <a:rPr lang="sr-Latn-CS" sz="1600">
                <a:solidFill>
                  <a:srgbClr val="000000"/>
                </a:solidFill>
              </a:rPr>
              <a:t> molekulska masa M polimera proporcionalna </a:t>
            </a:r>
            <a:r>
              <a:rPr lang="en-US" sz="1600">
                <a:solidFill>
                  <a:srgbClr val="000000"/>
                </a:solidFill>
              </a:rPr>
              <a:t>je </a:t>
            </a:r>
            <a:r>
              <a:rPr lang="sr-Latn-CS" sz="1600">
                <a:solidFill>
                  <a:srgbClr val="000000"/>
                </a:solidFill>
              </a:rPr>
              <a:t>redukovanoj viskoznosti</a:t>
            </a:r>
            <a:r>
              <a:rPr lang="en-US" sz="160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1269" name="Object 6"/>
          <p:cNvGraphicFramePr>
            <a:graphicFrameLocks noChangeAspect="1"/>
          </p:cNvGraphicFramePr>
          <p:nvPr/>
        </p:nvGraphicFramePr>
        <p:xfrm>
          <a:off x="2895600" y="1295400"/>
          <a:ext cx="1143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7" name="Equation" r:id="rId7" imgW="609336" imgH="380835" progId="Equation.3">
                  <p:embed/>
                </p:oleObj>
              </mc:Choice>
              <mc:Fallback>
                <p:oleObj name="Equation" r:id="rId7" imgW="609336" imgH="380835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295400"/>
                        <a:ext cx="1143000" cy="71437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4191000" y="1524000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17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4800600" y="1447800"/>
            <a:ext cx="2905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 </a:t>
            </a:r>
            <a:r>
              <a:rPr lang="en-US" sz="1600" i="1">
                <a:solidFill>
                  <a:srgbClr val="000000"/>
                </a:solidFill>
              </a:rPr>
              <a:t>k</a:t>
            </a:r>
            <a:r>
              <a:rPr lang="en-US" sz="1600">
                <a:solidFill>
                  <a:srgbClr val="000000"/>
                </a:solidFill>
              </a:rPr>
              <a:t>’= konstanta proporcionalnosti.</a:t>
            </a:r>
          </a:p>
        </p:txBody>
      </p:sp>
      <p:sp>
        <p:nvSpPr>
          <p:cNvPr id="11272" name="Text Box 11"/>
          <p:cNvSpPr txBox="1">
            <a:spLocks noChangeArrowheads="1"/>
          </p:cNvSpPr>
          <p:nvPr/>
        </p:nvSpPr>
        <p:spPr bwMode="auto">
          <a:xfrm>
            <a:off x="152400" y="1981200"/>
            <a:ext cx="868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>
                <a:solidFill>
                  <a:srgbClr val="000000"/>
                </a:solidFill>
              </a:rPr>
              <a:t>Mark (1938) i Houwink (1940) su nezavisno korelirali unutrašnju viskoznost sa molekulskom masom: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1273" name="Rectangle 13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1274" name="Object 12"/>
          <p:cNvGraphicFramePr>
            <a:graphicFrameLocks noChangeAspect="1"/>
          </p:cNvGraphicFramePr>
          <p:nvPr/>
        </p:nvGraphicFramePr>
        <p:xfrm>
          <a:off x="2895600" y="2362200"/>
          <a:ext cx="14478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8" name="Equation" r:id="rId9" imgW="698500" imgH="241300" progId="Equation.3">
                  <p:embed/>
                </p:oleObj>
              </mc:Choice>
              <mc:Fallback>
                <p:oleObj name="Equation" r:id="rId9" imgW="698500" imgH="2413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362200"/>
                        <a:ext cx="1447800" cy="4953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9525">
                        <a:solidFill>
                          <a:srgbClr val="9933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5" name="Text Box 14"/>
          <p:cNvSpPr txBox="1">
            <a:spLocks noChangeArrowheads="1"/>
          </p:cNvSpPr>
          <p:nvPr/>
        </p:nvSpPr>
        <p:spPr bwMode="auto">
          <a:xfrm>
            <a:off x="4419600" y="2438400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(</a:t>
            </a:r>
            <a:r>
              <a:rPr lang="sr-Latn-RS" sz="1800" b="1" dirty="0" smtClean="0">
                <a:solidFill>
                  <a:srgbClr val="000000"/>
                </a:solidFill>
              </a:rPr>
              <a:t>18</a:t>
            </a:r>
            <a:r>
              <a:rPr lang="en-US" sz="1800" b="1" dirty="0" smtClean="0">
                <a:solidFill>
                  <a:srgbClr val="000000"/>
                </a:solidFill>
              </a:rPr>
              <a:t>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1276" name="Text Box 15"/>
          <p:cNvSpPr txBox="1">
            <a:spLocks noChangeArrowheads="1"/>
          </p:cNvSpPr>
          <p:nvPr/>
        </p:nvSpPr>
        <p:spPr bwMode="auto">
          <a:xfrm>
            <a:off x="5105400" y="2514600"/>
            <a:ext cx="2089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>
                <a:solidFill>
                  <a:srgbClr val="000000"/>
                </a:solidFill>
              </a:rPr>
              <a:t>gde su </a:t>
            </a:r>
            <a:r>
              <a:rPr lang="sr-Latn-CS" sz="1600" i="1">
                <a:solidFill>
                  <a:srgbClr val="000000"/>
                </a:solidFill>
              </a:rPr>
              <a:t>K</a:t>
            </a:r>
            <a:r>
              <a:rPr lang="sr-Latn-CS" sz="1600">
                <a:solidFill>
                  <a:srgbClr val="000000"/>
                </a:solidFill>
              </a:rPr>
              <a:t> i </a:t>
            </a:r>
            <a:r>
              <a:rPr lang="sr-Latn-CS" sz="1600" i="1">
                <a:solidFill>
                  <a:srgbClr val="000000"/>
                </a:solidFill>
              </a:rPr>
              <a:t>a</a:t>
            </a:r>
            <a:r>
              <a:rPr lang="sr-Latn-CS" sz="1600">
                <a:solidFill>
                  <a:srgbClr val="000000"/>
                </a:solidFill>
              </a:rPr>
              <a:t> konstante. 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1277" name="Text Box 16"/>
          <p:cNvSpPr txBox="1">
            <a:spLocks noChangeArrowheads="1"/>
          </p:cNvSpPr>
          <p:nvPr/>
        </p:nvSpPr>
        <p:spPr bwMode="auto">
          <a:xfrm>
            <a:off x="2057400" y="2819400"/>
            <a:ext cx="314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b="1">
                <a:solidFill>
                  <a:srgbClr val="FF0066"/>
                </a:solidFill>
              </a:rPr>
              <a:t>Mark-Houwink-ova jednačina</a:t>
            </a:r>
            <a:endParaRPr lang="en-US" sz="1800"/>
          </a:p>
        </p:txBody>
      </p:sp>
      <p:sp>
        <p:nvSpPr>
          <p:cNvPr id="11278" name="Text Box 17"/>
          <p:cNvSpPr txBox="1">
            <a:spLocks noChangeArrowheads="1"/>
          </p:cNvSpPr>
          <p:nvPr/>
        </p:nvSpPr>
        <p:spPr bwMode="auto">
          <a:xfrm>
            <a:off x="457200" y="3200400"/>
            <a:ext cx="824547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sr-Latn-CS" sz="1600">
                <a:solidFill>
                  <a:srgbClr val="000000"/>
                </a:solidFill>
              </a:rPr>
              <a:t>Mark-Houwink-ova jednačina je primenljiva na mnoge polimere i široko korišćena za određivanje molekulskih masa. </a:t>
            </a:r>
            <a:r>
              <a:rPr lang="sr-Latn-CS" sz="1600" b="1">
                <a:solidFill>
                  <a:srgbClr val="000000"/>
                </a:solidFill>
              </a:rPr>
              <a:t>Konstante </a:t>
            </a:r>
            <a:r>
              <a:rPr lang="sr-Latn-CS" sz="1600" b="1" i="1">
                <a:solidFill>
                  <a:srgbClr val="000000"/>
                </a:solidFill>
              </a:rPr>
              <a:t>K</a:t>
            </a:r>
            <a:r>
              <a:rPr lang="sr-Latn-CS" sz="1600" b="1">
                <a:solidFill>
                  <a:srgbClr val="000000"/>
                </a:solidFill>
              </a:rPr>
              <a:t> i </a:t>
            </a:r>
            <a:r>
              <a:rPr lang="sr-Latn-CS" sz="1600" b="1" i="1">
                <a:solidFill>
                  <a:srgbClr val="000000"/>
                </a:solidFill>
              </a:rPr>
              <a:t>a</a:t>
            </a:r>
            <a:r>
              <a:rPr lang="sr-Latn-CS" sz="1600">
                <a:solidFill>
                  <a:srgbClr val="000000"/>
                </a:solidFill>
              </a:rPr>
              <a:t>  su specifične za dati sistem i zavise od </a:t>
            </a:r>
            <a:r>
              <a:rPr lang="sr-Latn-CS" sz="1600" b="1">
                <a:solidFill>
                  <a:srgbClr val="000000"/>
                </a:solidFill>
              </a:rPr>
              <a:t>vrste polimera</a:t>
            </a:r>
            <a:r>
              <a:rPr lang="sr-Latn-CS" sz="1600">
                <a:solidFill>
                  <a:srgbClr val="000000"/>
                </a:solidFill>
              </a:rPr>
              <a:t> (odnosno od sastava, konfiguracije i raspodele molekulskih masa polimera), od </a:t>
            </a:r>
            <a:r>
              <a:rPr lang="sr-Latn-CS" sz="1600" b="1">
                <a:solidFill>
                  <a:srgbClr val="000000"/>
                </a:solidFill>
              </a:rPr>
              <a:t>rastvarača</a:t>
            </a:r>
            <a:r>
              <a:rPr lang="sr-Latn-CS" sz="1600">
                <a:solidFill>
                  <a:srgbClr val="000000"/>
                </a:solidFill>
              </a:rPr>
              <a:t>, i  </a:t>
            </a:r>
            <a:r>
              <a:rPr lang="sr-Latn-CS" sz="1600" b="1">
                <a:solidFill>
                  <a:srgbClr val="000000"/>
                </a:solidFill>
              </a:rPr>
              <a:t>temperature</a:t>
            </a:r>
            <a:r>
              <a:rPr lang="sr-Latn-CS" sz="1600">
                <a:solidFill>
                  <a:srgbClr val="000000"/>
                </a:solidFill>
              </a:rPr>
              <a:t>. </a:t>
            </a:r>
            <a:r>
              <a:rPr lang="sr-Latn-CS" sz="1600" b="1">
                <a:solidFill>
                  <a:srgbClr val="000000"/>
                </a:solidFill>
              </a:rPr>
              <a:t>Eksponent </a:t>
            </a:r>
            <a:r>
              <a:rPr lang="sr-Latn-CS" sz="1600" b="1" i="1">
                <a:solidFill>
                  <a:srgbClr val="000000"/>
                </a:solidFill>
              </a:rPr>
              <a:t>a</a:t>
            </a:r>
            <a:r>
              <a:rPr lang="sr-Latn-CS" sz="1600">
                <a:solidFill>
                  <a:srgbClr val="000000"/>
                </a:solidFill>
              </a:rPr>
              <a:t> zavisi od </a:t>
            </a:r>
            <a:r>
              <a:rPr lang="sr-Latn-CS" sz="1600" b="1">
                <a:solidFill>
                  <a:srgbClr val="000000"/>
                </a:solidFill>
              </a:rPr>
              <a:t>oblika makromolekula</a:t>
            </a:r>
            <a:r>
              <a:rPr lang="sr-Latn-CS" sz="1600">
                <a:solidFill>
                  <a:srgbClr val="000000"/>
                </a:solidFill>
              </a:rPr>
              <a:t> i raspodele segmenata. Teorija predviđa</a:t>
            </a:r>
            <a:r>
              <a:rPr lang="pl-PL" sz="1600">
                <a:solidFill>
                  <a:srgbClr val="000000"/>
                </a:solidFill>
              </a:rPr>
              <a:t>:</a:t>
            </a:r>
            <a:r>
              <a:rPr lang="sr-Latn-CS" sz="1600">
                <a:solidFill>
                  <a:srgbClr val="000000"/>
                </a:solidFill>
              </a:rPr>
              <a:t> 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1279" name="Text Box 18"/>
          <p:cNvSpPr txBox="1">
            <a:spLocks noChangeArrowheads="1"/>
          </p:cNvSpPr>
          <p:nvPr/>
        </p:nvSpPr>
        <p:spPr bwMode="auto">
          <a:xfrm>
            <a:off x="1600200" y="4343400"/>
            <a:ext cx="552767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b="1" i="1">
                <a:solidFill>
                  <a:srgbClr val="0000CC"/>
                </a:solidFill>
              </a:rPr>
              <a:t>a</a:t>
            </a:r>
            <a:r>
              <a:rPr lang="en-US" sz="1800" b="1" i="1">
                <a:solidFill>
                  <a:srgbClr val="0000CC"/>
                </a:solidFill>
              </a:rPr>
              <a:t> </a:t>
            </a:r>
            <a:r>
              <a:rPr lang="sr-Latn-CS" sz="1800" b="1">
                <a:solidFill>
                  <a:srgbClr val="0000CC"/>
                </a:solidFill>
              </a:rPr>
              <a:t>= 0</a:t>
            </a:r>
            <a:r>
              <a:rPr lang="sr-Latn-CS" sz="1800">
                <a:solidFill>
                  <a:srgbClr val="000000"/>
                </a:solidFill>
              </a:rPr>
              <a:t> za </a:t>
            </a:r>
            <a:r>
              <a:rPr lang="sr-Latn-CS" sz="1800">
                <a:solidFill>
                  <a:srgbClr val="0000CC"/>
                </a:solidFill>
              </a:rPr>
              <a:t>sfere</a:t>
            </a:r>
            <a:endParaRPr lang="sr-Latn-CS" sz="1800" i="1">
              <a:solidFill>
                <a:srgbClr val="0000CC"/>
              </a:solidFill>
            </a:endParaRPr>
          </a:p>
          <a:p>
            <a:pPr eaLnBrk="1" hangingPunct="1"/>
            <a:r>
              <a:rPr lang="sr-Latn-CS" sz="1800" b="1" i="1">
                <a:solidFill>
                  <a:srgbClr val="0000CC"/>
                </a:solidFill>
              </a:rPr>
              <a:t>a</a:t>
            </a:r>
            <a:r>
              <a:rPr lang="en-US" sz="1800" b="1" i="1">
                <a:solidFill>
                  <a:srgbClr val="0000CC"/>
                </a:solidFill>
              </a:rPr>
              <a:t> </a:t>
            </a:r>
            <a:r>
              <a:rPr lang="sr-Latn-CS" sz="1800" b="1">
                <a:solidFill>
                  <a:srgbClr val="0000CC"/>
                </a:solidFill>
              </a:rPr>
              <a:t>= 1/2</a:t>
            </a:r>
            <a:r>
              <a:rPr lang="sr-Latn-CS" sz="1800">
                <a:solidFill>
                  <a:srgbClr val="000000"/>
                </a:solidFill>
              </a:rPr>
              <a:t> za </a:t>
            </a:r>
            <a:r>
              <a:rPr lang="sr-Latn-CS" sz="1800">
                <a:solidFill>
                  <a:srgbClr val="0000CC"/>
                </a:solidFill>
              </a:rPr>
              <a:t>neperturbovana klupka</a:t>
            </a:r>
            <a:r>
              <a:rPr lang="sr-Latn-CS" sz="1800">
                <a:solidFill>
                  <a:srgbClr val="000000"/>
                </a:solidFill>
              </a:rPr>
              <a:t> (u teta rastvaračima)</a:t>
            </a:r>
            <a:endParaRPr lang="sr-Latn-CS" sz="1800" i="1">
              <a:solidFill>
                <a:srgbClr val="000000"/>
              </a:solidFill>
              <a:sym typeface="Symbol" pitchFamily="18" charset="2"/>
            </a:endParaRPr>
          </a:p>
          <a:p>
            <a:pPr eaLnBrk="1" hangingPunct="1"/>
            <a:r>
              <a:rPr lang="en-US" sz="1800" b="1" i="1">
                <a:solidFill>
                  <a:srgbClr val="0000CC"/>
                </a:solidFill>
              </a:rPr>
              <a:t>a </a:t>
            </a:r>
            <a:r>
              <a:rPr lang="sr-Latn-CS" sz="1800" b="1">
                <a:solidFill>
                  <a:srgbClr val="0000CC"/>
                </a:solidFill>
              </a:rPr>
              <a:t>= 0,764</a:t>
            </a:r>
            <a:r>
              <a:rPr lang="sr-Latn-CS" sz="1800">
                <a:solidFill>
                  <a:srgbClr val="000000"/>
                </a:solidFill>
              </a:rPr>
              <a:t> za </a:t>
            </a:r>
            <a:r>
              <a:rPr lang="sr-Latn-CS" sz="1800">
                <a:solidFill>
                  <a:srgbClr val="0000CC"/>
                </a:solidFill>
              </a:rPr>
              <a:t>perturbovana klupka</a:t>
            </a:r>
            <a:r>
              <a:rPr lang="sr-Latn-CS" sz="1800">
                <a:solidFill>
                  <a:srgbClr val="000000"/>
                </a:solidFill>
              </a:rPr>
              <a:t> (u dobrim rastvaračima)</a:t>
            </a:r>
            <a:endParaRPr lang="sr-Latn-CS" sz="1800" i="1">
              <a:solidFill>
                <a:srgbClr val="000000"/>
              </a:solidFill>
            </a:endParaRPr>
          </a:p>
          <a:p>
            <a:pPr eaLnBrk="1" hangingPunct="1"/>
            <a:r>
              <a:rPr lang="sr-Latn-CS" sz="1800" b="1" i="1">
                <a:solidFill>
                  <a:srgbClr val="0000CC"/>
                </a:solidFill>
              </a:rPr>
              <a:t>a</a:t>
            </a:r>
            <a:r>
              <a:rPr lang="en-US" sz="1800" b="1" i="1">
                <a:solidFill>
                  <a:srgbClr val="0000CC"/>
                </a:solidFill>
              </a:rPr>
              <a:t> </a:t>
            </a:r>
            <a:r>
              <a:rPr lang="pl-PL" sz="1800" b="1">
                <a:solidFill>
                  <a:srgbClr val="0000CC"/>
                </a:solidFill>
              </a:rPr>
              <a:t>=</a:t>
            </a:r>
            <a:r>
              <a:rPr lang="en-US" sz="1800" b="1">
                <a:solidFill>
                  <a:srgbClr val="0000CC"/>
                </a:solidFill>
              </a:rPr>
              <a:t> </a:t>
            </a:r>
            <a:r>
              <a:rPr lang="pl-PL" sz="1800" b="1">
                <a:solidFill>
                  <a:srgbClr val="0000CC"/>
                </a:solidFill>
              </a:rPr>
              <a:t>2</a:t>
            </a:r>
            <a:r>
              <a:rPr lang="pl-PL" sz="1800">
                <a:solidFill>
                  <a:srgbClr val="000000"/>
                </a:solidFill>
              </a:rPr>
              <a:t> za beskona</a:t>
            </a:r>
            <a:r>
              <a:rPr lang="sr-Latn-CS" sz="1800">
                <a:solidFill>
                  <a:srgbClr val="000000"/>
                </a:solidFill>
              </a:rPr>
              <a:t>čno tanke krute </a:t>
            </a:r>
            <a:r>
              <a:rPr lang="sr-Latn-CS" sz="1800">
                <a:solidFill>
                  <a:srgbClr val="0000CC"/>
                </a:solidFill>
              </a:rPr>
              <a:t>štapiće</a:t>
            </a:r>
          </a:p>
          <a:p>
            <a:pPr eaLnBrk="1" hangingPunct="1"/>
            <a:r>
              <a:rPr lang="sr-Latn-CS" sz="1800" b="1">
                <a:solidFill>
                  <a:srgbClr val="0000CC"/>
                </a:solidFill>
              </a:rPr>
              <a:t>1/2 ≤ </a:t>
            </a:r>
            <a:r>
              <a:rPr lang="sr-Latn-CS" sz="1800" b="1" i="1">
                <a:solidFill>
                  <a:srgbClr val="0000CC"/>
                </a:solidFill>
              </a:rPr>
              <a:t>a</a:t>
            </a:r>
            <a:r>
              <a:rPr lang="sr-Latn-CS" sz="1800" b="1">
                <a:solidFill>
                  <a:srgbClr val="0000CC"/>
                </a:solidFill>
              </a:rPr>
              <a:t> ≤ 2</a:t>
            </a:r>
            <a:r>
              <a:rPr lang="sr-Latn-CS"/>
              <a:t> </a:t>
            </a:r>
            <a:r>
              <a:rPr lang="en-US" sz="1800">
                <a:solidFill>
                  <a:srgbClr val="000000"/>
                </a:solidFill>
              </a:rPr>
              <a:t>z</a:t>
            </a:r>
            <a:r>
              <a:rPr lang="sr-Latn-CS" sz="1800">
                <a:solidFill>
                  <a:srgbClr val="000000"/>
                </a:solidFill>
              </a:rPr>
              <a:t>a polimerne lance oblika </a:t>
            </a:r>
            <a:r>
              <a:rPr lang="pl-PL" sz="1800">
                <a:solidFill>
                  <a:srgbClr val="0000CC"/>
                </a:solidFill>
              </a:rPr>
              <a:t>“crva”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1280" name="Text Box 19"/>
          <p:cNvSpPr txBox="1">
            <a:spLocks noChangeArrowheads="1"/>
          </p:cNvSpPr>
          <p:nvPr/>
        </p:nvSpPr>
        <p:spPr bwMode="auto">
          <a:xfrm>
            <a:off x="990600" y="6019800"/>
            <a:ext cx="670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>
                <a:solidFill>
                  <a:srgbClr val="000000"/>
                </a:solidFill>
              </a:rPr>
              <a:t>Vrednost </a:t>
            </a:r>
            <a:r>
              <a:rPr lang="sr-Latn-CS" sz="1800" i="1">
                <a:solidFill>
                  <a:srgbClr val="000000"/>
                </a:solidFill>
              </a:rPr>
              <a:t>a</a:t>
            </a:r>
            <a:r>
              <a:rPr lang="sr-Latn-CS" sz="1800">
                <a:solidFill>
                  <a:srgbClr val="000000"/>
                </a:solidFill>
              </a:rPr>
              <a:t> je veća što su lanci krući i nižih molarnih masa  </a:t>
            </a:r>
            <a:r>
              <a:rPr lang="en-US" sz="1800">
                <a:solidFill>
                  <a:srgbClr val="000000"/>
                </a:solidFill>
              </a:rPr>
              <a:t>(</a:t>
            </a:r>
            <a:r>
              <a:rPr lang="sr-Latn-CS" sz="1800">
                <a:solidFill>
                  <a:srgbClr val="000000"/>
                </a:solidFill>
              </a:rPr>
              <a:t>i obrnuto</a:t>
            </a:r>
            <a:r>
              <a:rPr lang="en-US" sz="1800">
                <a:solidFill>
                  <a:srgbClr val="000000"/>
                </a:solidFill>
              </a:rPr>
              <a:t>).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elling a Product or">
  <a:themeElements>
    <a:clrScheme name="Selling a Product or 7">
      <a:dk1>
        <a:srgbClr val="808080"/>
      </a:dk1>
      <a:lt1>
        <a:srgbClr val="F8F8F8"/>
      </a:lt1>
      <a:dk2>
        <a:srgbClr val="CCECFF"/>
      </a:dk2>
      <a:lt2>
        <a:srgbClr val="FFFFFF"/>
      </a:lt2>
      <a:accent1>
        <a:srgbClr val="6699FF"/>
      </a:accent1>
      <a:accent2>
        <a:srgbClr val="9933FF"/>
      </a:accent2>
      <a:accent3>
        <a:srgbClr val="E2F4FF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Selling a Product o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lling a Product or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ling a Product or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ling a Product or 5">
        <a:dk1>
          <a:srgbClr val="808080"/>
        </a:dk1>
        <a:lt1>
          <a:srgbClr val="F8F8F8"/>
        </a:lt1>
        <a:dk2>
          <a:srgbClr val="99FF99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CAFFC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ling a Product or 6">
        <a:dk1>
          <a:srgbClr val="808080"/>
        </a:dk1>
        <a:lt1>
          <a:srgbClr val="F8F8F8"/>
        </a:lt1>
        <a:dk2>
          <a:srgbClr val="99CCFF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CAE2FF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ling a Product or 7">
        <a:dk1>
          <a:srgbClr val="808080"/>
        </a:dk1>
        <a:lt1>
          <a:srgbClr val="F8F8F8"/>
        </a:lt1>
        <a:dk2>
          <a:srgbClr val="CCECFF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E2F4FF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Selling a Product or Service</Template>
  <TotalTime>6615</TotalTime>
  <Words>2843</Words>
  <Application>Microsoft Office PowerPoint</Application>
  <PresentationFormat>On-screen Show (4:3)</PresentationFormat>
  <Paragraphs>326</Paragraphs>
  <Slides>22</Slides>
  <Notes>0</Notes>
  <HiddenSlides>0</HiddenSlides>
  <MMClips>24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Selling a Product or</vt:lpstr>
      <vt:lpstr>Equation</vt:lpstr>
      <vt:lpstr>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Buda</dc:creator>
  <cp:lastModifiedBy>Saska 1</cp:lastModifiedBy>
  <cp:revision>905</cp:revision>
  <dcterms:created xsi:type="dcterms:W3CDTF">2007-04-14T08:22:07Z</dcterms:created>
  <dcterms:modified xsi:type="dcterms:W3CDTF">2021-01-19T20:58:41Z</dcterms:modified>
</cp:coreProperties>
</file>