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notesMasterIdLst>
    <p:notesMasterId r:id="rId16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b="1" kern="1200">
        <a:solidFill>
          <a:srgbClr val="000000"/>
        </a:solidFill>
        <a:latin typeface="Arial" charset="0"/>
        <a:ea typeface="+mn-ea"/>
        <a:cs typeface="Times New Roman" pitchFamily="18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b="1" kern="1200">
        <a:solidFill>
          <a:srgbClr val="000000"/>
        </a:solidFill>
        <a:latin typeface="Arial" charset="0"/>
        <a:ea typeface="+mn-ea"/>
        <a:cs typeface="Times New Roman" pitchFamily="18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b="1" kern="1200">
        <a:solidFill>
          <a:srgbClr val="000000"/>
        </a:solidFill>
        <a:latin typeface="Arial" charset="0"/>
        <a:ea typeface="+mn-ea"/>
        <a:cs typeface="Times New Roman" pitchFamily="18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b="1" kern="1200">
        <a:solidFill>
          <a:srgbClr val="000000"/>
        </a:solidFill>
        <a:latin typeface="Arial" charset="0"/>
        <a:ea typeface="+mn-ea"/>
        <a:cs typeface="Times New Roman" pitchFamily="18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b="1" kern="1200">
        <a:solidFill>
          <a:srgbClr val="000000"/>
        </a:solidFill>
        <a:latin typeface="Arial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1400" b="1" kern="1200">
        <a:solidFill>
          <a:srgbClr val="000000"/>
        </a:solidFill>
        <a:latin typeface="Arial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1400" b="1" kern="1200">
        <a:solidFill>
          <a:srgbClr val="000000"/>
        </a:solidFill>
        <a:latin typeface="Arial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1400" b="1" kern="1200">
        <a:solidFill>
          <a:srgbClr val="000000"/>
        </a:solidFill>
        <a:latin typeface="Arial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1400" b="1" kern="1200">
        <a:solidFill>
          <a:srgbClr val="000000"/>
        </a:solidFill>
        <a:latin typeface="Arial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00"/>
    <a:srgbClr val="006600"/>
    <a:srgbClr val="CCFFCC"/>
    <a:srgbClr val="99FFCC"/>
    <a:srgbClr val="D3DABE"/>
    <a:srgbClr val="336699"/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80" autoAdjust="0"/>
    <p:restoredTop sz="94775" autoAdjust="0"/>
  </p:normalViewPr>
  <p:slideViewPr>
    <p:cSldViewPr>
      <p:cViewPr>
        <p:scale>
          <a:sx n="80" d="100"/>
          <a:sy n="80" d="100"/>
        </p:scale>
        <p:origin x="-792" y="54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40" y="-84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r-Latn-CS" altLang="sr-Latn-RS"/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r-Latn-CS" altLang="sr-Latn-R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36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r-Latn-CS" altLang="sr-Latn-RS" noProof="0" smtClean="0"/>
              <a:t>Click to edit Master text styles</a:t>
            </a:r>
          </a:p>
          <a:p>
            <a:pPr lvl="1"/>
            <a:r>
              <a:rPr lang="sr-Latn-CS" altLang="sr-Latn-RS" noProof="0" smtClean="0"/>
              <a:t>Second level</a:t>
            </a:r>
          </a:p>
          <a:p>
            <a:pPr lvl="2"/>
            <a:r>
              <a:rPr lang="sr-Latn-CS" altLang="sr-Latn-RS" noProof="0" smtClean="0"/>
              <a:t>Third level</a:t>
            </a:r>
          </a:p>
          <a:p>
            <a:pPr lvl="3"/>
            <a:r>
              <a:rPr lang="sr-Latn-CS" altLang="sr-Latn-RS" noProof="0" smtClean="0"/>
              <a:t>Fourth level</a:t>
            </a:r>
          </a:p>
          <a:p>
            <a:pPr lvl="4"/>
            <a:r>
              <a:rPr lang="sr-Latn-CS" altLang="sr-Latn-RS" noProof="0" smtClean="0"/>
              <a:t>Fifth level</a:t>
            </a:r>
          </a:p>
        </p:txBody>
      </p:sp>
      <p:sp>
        <p:nvSpPr>
          <p:cNvPr id="1136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r-Latn-CS" altLang="sr-Latn-RS"/>
          </a:p>
        </p:txBody>
      </p:sp>
      <p:sp>
        <p:nvSpPr>
          <p:cNvPr id="1136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8BB7266-B8C6-4679-9C84-192C3113B3B9}" type="slidenum">
              <a:rPr lang="sr-Latn-CS" altLang="sr-Latn-RS"/>
              <a:pPr>
                <a:defRPr/>
              </a:pPr>
              <a:t>‹#›</a:t>
            </a:fld>
            <a:endParaRPr lang="sr-Latn-CS" altLang="sr-Latn-RS"/>
          </a:p>
        </p:txBody>
      </p:sp>
    </p:spTree>
    <p:extLst>
      <p:ext uri="{BB962C8B-B14F-4D97-AF65-F5344CB8AC3E}">
        <p14:creationId xmlns:p14="http://schemas.microsoft.com/office/powerpoint/2010/main" val="32151895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927100"/>
            <a:ext cx="8991600" cy="4495800"/>
            <a:chOff x="0" y="584"/>
            <a:chExt cx="5664" cy="2832"/>
          </a:xfrm>
        </p:grpSpPr>
        <p:sp>
          <p:nvSpPr>
            <p:cNvPr id="5" name="AutoShape 3"/>
            <p:cNvSpPr>
              <a:spLocks noChangeArrowheads="1"/>
            </p:cNvSpPr>
            <p:nvPr userDrawn="1"/>
          </p:nvSpPr>
          <p:spPr bwMode="auto">
            <a:xfrm>
              <a:off x="432" y="1304"/>
              <a:ext cx="4656" cy="2112"/>
            </a:xfrm>
            <a:prstGeom prst="roundRect">
              <a:avLst>
                <a:gd name="adj" fmla="val 1666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400" b="1">
                  <a:solidFill>
                    <a:srgbClr val="000000"/>
                  </a:solidFill>
                  <a:latin typeface="Arial" charset="0"/>
                  <a:cs typeface="Times New Roman" pitchFamily="18" charset="0"/>
                </a:defRPr>
              </a:lvl1pPr>
              <a:lvl2pPr marL="742950" indent="-285750">
                <a:defRPr sz="1400" b="1">
                  <a:solidFill>
                    <a:srgbClr val="000000"/>
                  </a:solidFill>
                  <a:latin typeface="Arial" charset="0"/>
                  <a:cs typeface="Times New Roman" pitchFamily="18" charset="0"/>
                </a:defRPr>
              </a:lvl2pPr>
              <a:lvl3pPr marL="1143000" indent="-228600">
                <a:defRPr sz="1400" b="1">
                  <a:solidFill>
                    <a:srgbClr val="000000"/>
                  </a:solidFill>
                  <a:latin typeface="Arial" charset="0"/>
                  <a:cs typeface="Times New Roman" pitchFamily="18" charset="0"/>
                </a:defRPr>
              </a:lvl3pPr>
              <a:lvl4pPr marL="1600200" indent="-228600">
                <a:defRPr sz="1400" b="1">
                  <a:solidFill>
                    <a:srgbClr val="000000"/>
                  </a:solidFill>
                  <a:latin typeface="Arial" charset="0"/>
                  <a:cs typeface="Times New Roman" pitchFamily="18" charset="0"/>
                </a:defRPr>
              </a:lvl4pPr>
              <a:lvl5pPr marL="2057400" indent="-228600">
                <a:defRPr sz="1400" b="1">
                  <a:solidFill>
                    <a:srgbClr val="000000"/>
                  </a:solidFill>
                  <a:latin typeface="Arial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00"/>
                  </a:solidFill>
                  <a:latin typeface="Arial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00"/>
                  </a:solidFill>
                  <a:latin typeface="Arial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00"/>
                  </a:solidFill>
                  <a:latin typeface="Arial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00"/>
                  </a:solidFill>
                  <a:latin typeface="Arial" charset="0"/>
                  <a:cs typeface="Times New Roman" pitchFamily="18" charset="0"/>
                </a:defRPr>
              </a:lvl9pPr>
            </a:lstStyle>
            <a:p>
              <a:pPr algn="ctr" eaLnBrk="1" hangingPunct="1">
                <a:defRPr/>
              </a:pPr>
              <a:endParaRPr lang="sr-Latn-CS" altLang="sr-Latn-RS" sz="2400" b="0" smtClean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blackWhite">
            <a:xfrm>
              <a:off x="144" y="584"/>
              <a:ext cx="4512" cy="624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400" b="1">
                  <a:solidFill>
                    <a:srgbClr val="000000"/>
                  </a:solidFill>
                  <a:latin typeface="Arial" charset="0"/>
                  <a:cs typeface="Times New Roman" pitchFamily="18" charset="0"/>
                </a:defRPr>
              </a:lvl1pPr>
              <a:lvl2pPr marL="742950" indent="-285750">
                <a:defRPr sz="1400" b="1">
                  <a:solidFill>
                    <a:srgbClr val="000000"/>
                  </a:solidFill>
                  <a:latin typeface="Arial" charset="0"/>
                  <a:cs typeface="Times New Roman" pitchFamily="18" charset="0"/>
                </a:defRPr>
              </a:lvl2pPr>
              <a:lvl3pPr marL="1143000" indent="-228600">
                <a:defRPr sz="1400" b="1">
                  <a:solidFill>
                    <a:srgbClr val="000000"/>
                  </a:solidFill>
                  <a:latin typeface="Arial" charset="0"/>
                  <a:cs typeface="Times New Roman" pitchFamily="18" charset="0"/>
                </a:defRPr>
              </a:lvl3pPr>
              <a:lvl4pPr marL="1600200" indent="-228600">
                <a:defRPr sz="1400" b="1">
                  <a:solidFill>
                    <a:srgbClr val="000000"/>
                  </a:solidFill>
                  <a:latin typeface="Arial" charset="0"/>
                  <a:cs typeface="Times New Roman" pitchFamily="18" charset="0"/>
                </a:defRPr>
              </a:lvl4pPr>
              <a:lvl5pPr marL="2057400" indent="-228600">
                <a:defRPr sz="1400" b="1">
                  <a:solidFill>
                    <a:srgbClr val="000000"/>
                  </a:solidFill>
                  <a:latin typeface="Arial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00"/>
                  </a:solidFill>
                  <a:latin typeface="Arial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00"/>
                  </a:solidFill>
                  <a:latin typeface="Arial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00"/>
                  </a:solidFill>
                  <a:latin typeface="Arial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00"/>
                  </a:solidFill>
                  <a:latin typeface="Arial" charset="0"/>
                  <a:cs typeface="Times New Roman" pitchFamily="18" charset="0"/>
                </a:defRPr>
              </a:lvl9pPr>
            </a:lstStyle>
            <a:p>
              <a:pPr algn="ctr" eaLnBrk="1" hangingPunct="1">
                <a:defRPr/>
              </a:pPr>
              <a:endParaRPr lang="sr-Latn-CS" altLang="sr-Latn-RS" sz="2400" b="0" smtClean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7" name="AutoShape 5"/>
            <p:cNvSpPr>
              <a:spLocks noChangeArrowheads="1"/>
            </p:cNvSpPr>
            <p:nvPr userDrawn="1"/>
          </p:nvSpPr>
          <p:spPr bwMode="blackWhite">
            <a:xfrm>
              <a:off x="0" y="872"/>
              <a:ext cx="5664" cy="1152"/>
            </a:xfrm>
            <a:custGeom>
              <a:avLst/>
              <a:gdLst>
                <a:gd name="T0" fmla="*/ 0 w 4917"/>
                <a:gd name="T1" fmla="*/ 0 h 1000"/>
                <a:gd name="T2" fmla="*/ 44039 w 4917"/>
                <a:gd name="T3" fmla="*/ 0 h 1000"/>
                <a:gd name="T4" fmla="*/ 49036 w 4917"/>
                <a:gd name="T5" fmla="*/ 1015 h 1000"/>
                <a:gd name="T6" fmla="*/ 44049 w 4917"/>
                <a:gd name="T7" fmla="*/ 2029 h 1000"/>
                <a:gd name="T8" fmla="*/ 0 w 4917"/>
                <a:gd name="T9" fmla="*/ 2029 h 1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7"/>
                <a:gd name="T16" fmla="*/ 0 h 1000"/>
                <a:gd name="T17" fmla="*/ 2459 w 4917"/>
                <a:gd name="T18" fmla="*/ 1000 h 1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7" h="1000">
                  <a:moveTo>
                    <a:pt x="0" y="0"/>
                  </a:moveTo>
                  <a:lnTo>
                    <a:pt x="4416" y="0"/>
                  </a:lnTo>
                  <a:cubicBezTo>
                    <a:pt x="4693" y="0"/>
                    <a:pt x="4917" y="223"/>
                    <a:pt x="4917" y="500"/>
                  </a:cubicBezTo>
                  <a:cubicBezTo>
                    <a:pt x="4917" y="776"/>
                    <a:pt x="4693" y="999"/>
                    <a:pt x="4417" y="1000"/>
                  </a:cubicBezTo>
                  <a:lnTo>
                    <a:pt x="0" y="1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Line 6"/>
            <p:cNvSpPr>
              <a:spLocks noChangeShapeType="1"/>
            </p:cNvSpPr>
            <p:nvPr userDrawn="1"/>
          </p:nvSpPr>
          <p:spPr bwMode="auto">
            <a:xfrm>
              <a:off x="0" y="1928"/>
              <a:ext cx="5232" cy="0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41991" name="Rectangle 7"/>
          <p:cNvSpPr>
            <a:spLocks noGrp="1" noChangeArrowheads="1"/>
          </p:cNvSpPr>
          <p:nvPr>
            <p:ph type="ctrTitle"/>
          </p:nvPr>
        </p:nvSpPr>
        <p:spPr>
          <a:xfrm>
            <a:off x="228600" y="1427163"/>
            <a:ext cx="8077200" cy="1609725"/>
          </a:xfrm>
        </p:spPr>
        <p:txBody>
          <a:bodyPr/>
          <a:lstStyle>
            <a:lvl1pPr>
              <a:defRPr sz="4600"/>
            </a:lvl1pPr>
          </a:lstStyle>
          <a:p>
            <a:pPr lvl="0"/>
            <a:r>
              <a:rPr lang="en-US" altLang="sr-Latn-RS" noProof="0" smtClean="0"/>
              <a:t>Click to edit Master title style</a:t>
            </a:r>
          </a:p>
        </p:txBody>
      </p:sp>
      <p:sp>
        <p:nvSpPr>
          <p:cNvPr id="41992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3441700"/>
            <a:ext cx="6629400" cy="16764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sr-Latn-RS" noProof="0" smtClean="0"/>
              <a:t>Click to edit Master subtitle style</a:t>
            </a:r>
          </a:p>
        </p:txBody>
      </p:sp>
      <p:sp>
        <p:nvSpPr>
          <p:cNvPr id="9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714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316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714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789B68-E252-451E-B788-3E95D93E2B39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4077667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0F5673-510C-4653-B06D-A181AC58579E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935739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0013" y="228600"/>
            <a:ext cx="2084387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5263" y="228600"/>
            <a:ext cx="61023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FDED1F-AB11-47E5-954C-18E462D60EF0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3062365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3886200" cy="2133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86200"/>
            <a:ext cx="3886200" cy="2133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0649BE-912B-4839-87C0-3806F8B84FE0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0595015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95263" y="228600"/>
            <a:ext cx="8339137" cy="579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91CE61-593D-4D71-ABA3-6581D7C96CF4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0753893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3886200" cy="2133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3886200" cy="2133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886200"/>
            <a:ext cx="3886200" cy="2133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886200"/>
            <a:ext cx="3886200" cy="2133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A7C174-CB80-4E9C-849C-472C9C83C0E5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549822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C319CB-25C4-4C3C-A938-4DDAEF2ACC96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532471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61DD8F-CB5B-4345-9C0A-FD3760E06EFD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692791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2CFD5E-88FC-4576-B312-9A1606CFA2B5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878459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F0CA17-341F-4AC6-96E2-0A2705B856F1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806648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BD0583-C032-4F40-BF9E-3C6322A39FD7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759666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C453C3-7A5B-4EC0-A1C5-422501828E75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096716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819AC1-DED1-41C5-87BC-32541E03AFC3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768206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r-Latn-R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8BAD58-236C-4891-B91E-8109C6B13953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923385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FF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152400"/>
            <a:ext cx="8686800" cy="6096000"/>
            <a:chOff x="0" y="96"/>
            <a:chExt cx="5472" cy="3840"/>
          </a:xfrm>
        </p:grpSpPr>
        <p:sp>
          <p:nvSpPr>
            <p:cNvPr id="1032" name="AutoShape 3"/>
            <p:cNvSpPr>
              <a:spLocks noChangeArrowheads="1"/>
            </p:cNvSpPr>
            <p:nvPr/>
          </p:nvSpPr>
          <p:spPr bwMode="auto">
            <a:xfrm>
              <a:off x="240" y="336"/>
              <a:ext cx="5232" cy="3600"/>
            </a:xfrm>
            <a:prstGeom prst="roundRect">
              <a:avLst>
                <a:gd name="adj" fmla="val 1372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400" b="1">
                  <a:solidFill>
                    <a:srgbClr val="000000"/>
                  </a:solidFill>
                  <a:latin typeface="Arial" charset="0"/>
                  <a:cs typeface="Times New Roman" pitchFamily="18" charset="0"/>
                </a:defRPr>
              </a:lvl1pPr>
              <a:lvl2pPr marL="742950" indent="-285750">
                <a:defRPr sz="1400" b="1">
                  <a:solidFill>
                    <a:srgbClr val="000000"/>
                  </a:solidFill>
                  <a:latin typeface="Arial" charset="0"/>
                  <a:cs typeface="Times New Roman" pitchFamily="18" charset="0"/>
                </a:defRPr>
              </a:lvl2pPr>
              <a:lvl3pPr marL="1143000" indent="-228600">
                <a:defRPr sz="1400" b="1">
                  <a:solidFill>
                    <a:srgbClr val="000000"/>
                  </a:solidFill>
                  <a:latin typeface="Arial" charset="0"/>
                  <a:cs typeface="Times New Roman" pitchFamily="18" charset="0"/>
                </a:defRPr>
              </a:lvl3pPr>
              <a:lvl4pPr marL="1600200" indent="-228600">
                <a:defRPr sz="1400" b="1">
                  <a:solidFill>
                    <a:srgbClr val="000000"/>
                  </a:solidFill>
                  <a:latin typeface="Arial" charset="0"/>
                  <a:cs typeface="Times New Roman" pitchFamily="18" charset="0"/>
                </a:defRPr>
              </a:lvl4pPr>
              <a:lvl5pPr marL="2057400" indent="-228600">
                <a:defRPr sz="1400" b="1">
                  <a:solidFill>
                    <a:srgbClr val="000000"/>
                  </a:solidFill>
                  <a:latin typeface="Arial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00"/>
                  </a:solidFill>
                  <a:latin typeface="Arial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00"/>
                  </a:solidFill>
                  <a:latin typeface="Arial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00"/>
                  </a:solidFill>
                  <a:latin typeface="Arial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00"/>
                  </a:solidFill>
                  <a:latin typeface="Arial" charset="0"/>
                  <a:cs typeface="Times New Roman" pitchFamily="18" charset="0"/>
                </a:defRPr>
              </a:lvl9pPr>
            </a:lstStyle>
            <a:p>
              <a:pPr algn="ctr" eaLnBrk="1" hangingPunct="1">
                <a:defRPr/>
              </a:pPr>
              <a:endParaRPr lang="sr-Latn-CS" altLang="sr-Latn-RS" sz="2400" b="0" smtClean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033" name="AutoShape 4"/>
            <p:cNvSpPr>
              <a:spLocks noChangeArrowheads="1"/>
            </p:cNvSpPr>
            <p:nvPr/>
          </p:nvSpPr>
          <p:spPr bwMode="blackWhite">
            <a:xfrm>
              <a:off x="0" y="96"/>
              <a:ext cx="5376" cy="768"/>
            </a:xfrm>
            <a:custGeom>
              <a:avLst/>
              <a:gdLst>
                <a:gd name="T0" fmla="*/ 0 w 7000"/>
                <a:gd name="T1" fmla="*/ 0 h 1000"/>
                <a:gd name="T2" fmla="*/ 12155 w 7000"/>
                <a:gd name="T3" fmla="*/ 0 h 1000"/>
                <a:gd name="T4" fmla="*/ 13092 w 7000"/>
                <a:gd name="T5" fmla="*/ 134 h 1000"/>
                <a:gd name="T6" fmla="*/ 12157 w 7000"/>
                <a:gd name="T7" fmla="*/ 267 h 1000"/>
                <a:gd name="T8" fmla="*/ 0 w 7000"/>
                <a:gd name="T9" fmla="*/ 267 h 1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00"/>
                <a:gd name="T16" fmla="*/ 0 h 1000"/>
                <a:gd name="T17" fmla="*/ 3500 w 7000"/>
                <a:gd name="T18" fmla="*/ 1000 h 1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00" h="1000">
                  <a:moveTo>
                    <a:pt x="0" y="0"/>
                  </a:moveTo>
                  <a:lnTo>
                    <a:pt x="6499" y="0"/>
                  </a:lnTo>
                  <a:cubicBezTo>
                    <a:pt x="6776" y="0"/>
                    <a:pt x="7000" y="223"/>
                    <a:pt x="7000" y="500"/>
                  </a:cubicBezTo>
                  <a:cubicBezTo>
                    <a:pt x="7000" y="776"/>
                    <a:pt x="6776" y="999"/>
                    <a:pt x="6500" y="1000"/>
                  </a:cubicBezTo>
                  <a:lnTo>
                    <a:pt x="0" y="1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34" name="Line 5"/>
            <p:cNvSpPr>
              <a:spLocks noChangeShapeType="1"/>
            </p:cNvSpPr>
            <p:nvPr/>
          </p:nvSpPr>
          <p:spPr bwMode="auto">
            <a:xfrm>
              <a:off x="0" y="768"/>
              <a:ext cx="5088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95263" y="228600"/>
            <a:ext cx="801528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 smtClean="0"/>
              <a:t>Click to edit Master title style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79248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 smtClean="0"/>
              <a:t>Click to edit Master text styles</a:t>
            </a:r>
          </a:p>
          <a:p>
            <a:pPr lvl="1"/>
            <a:r>
              <a:rPr lang="en-US" altLang="sr-Latn-RS" smtClean="0"/>
              <a:t>Second level</a:t>
            </a:r>
          </a:p>
          <a:p>
            <a:pPr lvl="2"/>
            <a:r>
              <a:rPr lang="en-US" altLang="sr-Latn-RS" smtClean="0"/>
              <a:t>Third level</a:t>
            </a:r>
          </a:p>
          <a:p>
            <a:pPr lvl="3"/>
            <a:r>
              <a:rPr lang="en-US" altLang="sr-Latn-RS" smtClean="0"/>
              <a:t>Fourth level</a:t>
            </a:r>
          </a:p>
          <a:p>
            <a:pPr lvl="4"/>
            <a:r>
              <a:rPr lang="en-US" altLang="sr-Latn-RS" smtClean="0"/>
              <a:t>Fifth level</a:t>
            </a:r>
          </a:p>
        </p:txBody>
      </p:sp>
      <p:sp>
        <p:nvSpPr>
          <p:cNvPr id="40968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40969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40970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chemeClr val="tx1"/>
                </a:solidFill>
                <a:latin typeface="Arial Black" pitchFamily="34" charset="0"/>
              </a:defRPr>
            </a:lvl1pPr>
          </a:lstStyle>
          <a:p>
            <a:pPr>
              <a:defRPr/>
            </a:pPr>
            <a:fld id="{22E88332-5C8D-42E0-9D3C-71F40F4D31AF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54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  <p:sldLayoutId id="2147483752" r:id="rId13"/>
    <p:sldLayoutId id="2147483753" r:id="rId14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5" Type="http://schemas.openxmlformats.org/officeDocument/2006/relationships/image" Target="../media/image3.pn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1.wav"/><Relationship Id="rId1" Type="http://schemas.microsoft.com/office/2007/relationships/media" Target="../media/media11.wav"/><Relationship Id="rId5" Type="http://schemas.openxmlformats.org/officeDocument/2006/relationships/image" Target="../media/image7.pn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2.wav"/><Relationship Id="rId1" Type="http://schemas.microsoft.com/office/2007/relationships/media" Target="../media/media12.wav"/><Relationship Id="rId5" Type="http://schemas.openxmlformats.org/officeDocument/2006/relationships/image" Target="../media/image7.pn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3.wav"/><Relationship Id="rId1" Type="http://schemas.microsoft.com/office/2007/relationships/media" Target="../media/media13.wav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4.wav"/><Relationship Id="rId1" Type="http://schemas.microsoft.com/office/2007/relationships/media" Target="../media/media14.wav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5" Type="http://schemas.openxmlformats.org/officeDocument/2006/relationships/image" Target="../media/image7.pn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5"/>
          <p:cNvSpPr txBox="1">
            <a:spLocks noChangeArrowheads="1"/>
          </p:cNvSpPr>
          <p:nvPr/>
        </p:nvSpPr>
        <p:spPr bwMode="auto">
          <a:xfrm>
            <a:off x="838200" y="479425"/>
            <a:ext cx="53070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rgbClr val="000000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 sz="1400" b="1">
                <a:solidFill>
                  <a:srgbClr val="000000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 sz="1400" b="1">
                <a:solidFill>
                  <a:srgbClr val="000000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 sz="1400" b="1">
                <a:solidFill>
                  <a:srgbClr val="000000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 sz="1400" b="1">
                <a:solidFill>
                  <a:srgbClr val="000000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charset="0"/>
                <a:cs typeface="Times New Roman" pitchFamily="18" charset="0"/>
              </a:defRPr>
            </a:lvl9pPr>
          </a:lstStyle>
          <a:p>
            <a:r>
              <a:rPr lang="en-US" altLang="sr-Latn-RS" sz="2800">
                <a:solidFill>
                  <a:schemeClr val="tx1"/>
                </a:solidFill>
              </a:rPr>
              <a:t>Fizi</a:t>
            </a:r>
            <a:r>
              <a:rPr lang="sr-Latn-CS" altLang="sr-Latn-RS" sz="2800">
                <a:solidFill>
                  <a:schemeClr val="tx1"/>
                </a:solidFill>
              </a:rPr>
              <a:t>čka hemija makromolekula</a:t>
            </a:r>
            <a:endParaRPr lang="en-US" altLang="sr-Latn-RS" sz="2800">
              <a:solidFill>
                <a:schemeClr val="tx1"/>
              </a:solidFill>
            </a:endParaRPr>
          </a:p>
        </p:txBody>
      </p:sp>
      <p:sp>
        <p:nvSpPr>
          <p:cNvPr id="3075" name="Text Box 7"/>
          <p:cNvSpPr txBox="1">
            <a:spLocks noChangeArrowheads="1"/>
          </p:cNvSpPr>
          <p:nvPr/>
        </p:nvSpPr>
        <p:spPr bwMode="auto">
          <a:xfrm>
            <a:off x="3263475" y="3200400"/>
            <a:ext cx="216852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rgbClr val="000000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 sz="1400" b="1">
                <a:solidFill>
                  <a:srgbClr val="000000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 sz="1400" b="1">
                <a:solidFill>
                  <a:srgbClr val="000000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 sz="1400" b="1">
                <a:solidFill>
                  <a:srgbClr val="000000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 sz="1400" b="1">
                <a:solidFill>
                  <a:srgbClr val="000000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charset="0"/>
                <a:cs typeface="Times New Roman" pitchFamily="18" charset="0"/>
              </a:defRPr>
            </a:lvl9pPr>
          </a:lstStyle>
          <a:p>
            <a:r>
              <a:rPr lang="sr-Latn-RS" altLang="sr-Latn-RS" sz="2400" dirty="0" smtClean="0">
                <a:solidFill>
                  <a:srgbClr val="FF3399"/>
                </a:solidFill>
              </a:rPr>
              <a:t>7</a:t>
            </a:r>
            <a:r>
              <a:rPr lang="en-US" altLang="sr-Latn-RS" sz="2400" dirty="0" smtClean="0">
                <a:solidFill>
                  <a:srgbClr val="FF3399"/>
                </a:solidFill>
              </a:rPr>
              <a:t>. </a:t>
            </a:r>
            <a:r>
              <a:rPr lang="en-US" altLang="sr-Latn-RS" sz="2400" dirty="0">
                <a:solidFill>
                  <a:srgbClr val="FF3399"/>
                </a:solidFill>
              </a:rPr>
              <a:t>P</a:t>
            </a:r>
            <a:r>
              <a:rPr lang="sr-Latn-CS" altLang="sr-Latn-RS" sz="2400" dirty="0">
                <a:solidFill>
                  <a:srgbClr val="FF3399"/>
                </a:solidFill>
              </a:rPr>
              <a:t>redavanje</a:t>
            </a:r>
            <a:endParaRPr lang="en-US" altLang="sr-Latn-RS" sz="2400" dirty="0">
              <a:solidFill>
                <a:srgbClr val="FF3399"/>
              </a:solidFill>
            </a:endParaRPr>
          </a:p>
        </p:txBody>
      </p:sp>
      <p:pic>
        <p:nvPicPr>
          <p:cNvPr id="3076" name="Picture 8" descr="A ball-and-stick model of syndiotactic polypropylene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52400"/>
            <a:ext cx="2057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10"/>
          <p:cNvSpPr>
            <a:spLocks noChangeArrowheads="1"/>
          </p:cNvSpPr>
          <p:nvPr/>
        </p:nvSpPr>
        <p:spPr bwMode="auto">
          <a:xfrm>
            <a:off x="3513667" y="1918732"/>
            <a:ext cx="168507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r-Latn-CS" altLang="sr-Latn-RS" sz="1800" dirty="0"/>
              <a:t>Šk. </a:t>
            </a:r>
            <a:r>
              <a:rPr lang="sr-Latn-CS" altLang="sr-Latn-RS" sz="1800" dirty="0" smtClean="0"/>
              <a:t>20</a:t>
            </a:r>
            <a:r>
              <a:rPr lang="sr-Latn-RS" altLang="sr-Latn-RS" sz="1800" dirty="0" smtClean="0"/>
              <a:t>20</a:t>
            </a:r>
            <a:r>
              <a:rPr lang="en-US" altLang="sr-Latn-RS" sz="1800" dirty="0" smtClean="0"/>
              <a:t>/</a:t>
            </a:r>
            <a:r>
              <a:rPr lang="en-GB" altLang="sr-Latn-RS" sz="1800" dirty="0" smtClean="0"/>
              <a:t>202</a:t>
            </a:r>
            <a:r>
              <a:rPr lang="sr-Latn-RS" altLang="sr-Latn-RS" sz="1800" dirty="0" smtClean="0"/>
              <a:t>1</a:t>
            </a:r>
            <a:endParaRPr lang="en-US" altLang="sr-Latn-RS" sz="1800" dirty="0"/>
          </a:p>
        </p:txBody>
      </p:sp>
      <p:sp>
        <p:nvSpPr>
          <p:cNvPr id="3078" name="Rectangle 11"/>
          <p:cNvSpPr>
            <a:spLocks noChangeArrowheads="1"/>
          </p:cNvSpPr>
          <p:nvPr/>
        </p:nvSpPr>
        <p:spPr bwMode="auto">
          <a:xfrm>
            <a:off x="2680615" y="4558844"/>
            <a:ext cx="3334246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FF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indent="457200" algn="ctr"/>
            <a:r>
              <a:rPr lang="sr-Latn-RS" sz="1600" dirty="0"/>
              <a:t>dec</a:t>
            </a:r>
            <a:r>
              <a:rPr lang="en-GB" sz="1600" dirty="0" err="1"/>
              <a:t>embar</a:t>
            </a:r>
            <a:r>
              <a:rPr lang="en-GB" sz="1600" dirty="0"/>
              <a:t> 2020.</a:t>
            </a:r>
            <a:r>
              <a:rPr lang="sr-Latn-CS" sz="1600" dirty="0"/>
              <a:t/>
            </a:r>
            <a:br>
              <a:rPr lang="sr-Latn-CS" sz="1600" dirty="0"/>
            </a:br>
            <a:r>
              <a:rPr lang="en-GB" sz="1600" dirty="0"/>
              <a:t/>
            </a:r>
            <a:br>
              <a:rPr lang="en-GB" sz="1600" dirty="0"/>
            </a:br>
            <a:r>
              <a:rPr lang="sr-Latn-RS" sz="1600" dirty="0"/>
              <a:t> prof. </a:t>
            </a:r>
            <a:r>
              <a:rPr lang="en-US" sz="1600" dirty="0" err="1"/>
              <a:t>dr</a:t>
            </a:r>
            <a:r>
              <a:rPr lang="en-US" sz="1600" dirty="0"/>
              <a:t> </a:t>
            </a:r>
            <a:r>
              <a:rPr lang="en-US" sz="1600" dirty="0" err="1"/>
              <a:t>Gordana</a:t>
            </a:r>
            <a:r>
              <a:rPr lang="en-US" sz="1600" dirty="0"/>
              <a:t> </a:t>
            </a:r>
            <a:r>
              <a:rPr lang="sr-Latn-CS" sz="1600" dirty="0"/>
              <a:t>Ćirić</a:t>
            </a:r>
            <a:r>
              <a:rPr lang="en-US" sz="1600" dirty="0"/>
              <a:t>-</a:t>
            </a:r>
            <a:r>
              <a:rPr lang="sr-Latn-CS" sz="1600" dirty="0"/>
              <a:t>Marjanović</a:t>
            </a:r>
            <a:endParaRPr lang="en-US" altLang="sr-Latn-RS" sz="1600" dirty="0"/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38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1"/>
          <p:cNvSpPr txBox="1">
            <a:spLocks noChangeArrowheads="1"/>
          </p:cNvSpPr>
          <p:nvPr/>
        </p:nvSpPr>
        <p:spPr bwMode="auto">
          <a:xfrm>
            <a:off x="2590800" y="1328738"/>
            <a:ext cx="4346575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rgbClr val="000000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 sz="1400" b="1">
                <a:solidFill>
                  <a:srgbClr val="000000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 sz="1400" b="1">
                <a:solidFill>
                  <a:srgbClr val="000000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 sz="1400" b="1">
                <a:solidFill>
                  <a:srgbClr val="000000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 sz="1400" b="1">
                <a:solidFill>
                  <a:srgbClr val="000000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charset="0"/>
                <a:cs typeface="Times New Roman" pitchFamily="18" charset="0"/>
              </a:defRPr>
            </a:lvl9pPr>
          </a:lstStyle>
          <a:p>
            <a:r>
              <a:rPr lang="sl-SI"/>
              <a:t>Intramolekulska vodonična veza </a:t>
            </a:r>
            <a:r>
              <a:rPr lang="sl-SI" b="0"/>
              <a:t>kod polipeptida </a:t>
            </a:r>
            <a:endParaRPr lang="sr-Latn-RS" b="0"/>
          </a:p>
        </p:txBody>
      </p:sp>
      <p:sp>
        <p:nvSpPr>
          <p:cNvPr id="12291" name="Rectangle 2"/>
          <p:cNvSpPr>
            <a:spLocks noChangeArrowheads="1"/>
          </p:cNvSpPr>
          <p:nvPr/>
        </p:nvSpPr>
        <p:spPr bwMode="auto">
          <a:xfrm>
            <a:off x="688975" y="738188"/>
            <a:ext cx="19954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b="0">
                <a:solidFill>
                  <a:schemeClr val="tx1"/>
                </a:solidFill>
              </a:rPr>
              <a:t>Vodonične veze</a:t>
            </a:r>
            <a:endParaRPr lang="sr-Latn-RS" sz="2000" b="0">
              <a:solidFill>
                <a:schemeClr val="tx1"/>
              </a:solidFill>
            </a:endParaRPr>
          </a:p>
        </p:txBody>
      </p:sp>
      <p:pic>
        <p:nvPicPr>
          <p:cNvPr id="12292" name="Picture 3" descr="Alfa heliks polipeptida3 cop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28" r="39056" b="2457"/>
          <a:stretch>
            <a:fillRect/>
          </a:stretch>
        </p:blipFill>
        <p:spPr bwMode="auto">
          <a:xfrm>
            <a:off x="3211513" y="1635125"/>
            <a:ext cx="2152650" cy="430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38363" y="5943600"/>
            <a:ext cx="4419600" cy="738188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>
            <a:spAutoFit/>
          </a:bodyPr>
          <a:lstStyle>
            <a:lvl1pPr>
              <a:defRPr sz="1400" b="1">
                <a:solidFill>
                  <a:srgbClr val="000000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 sz="1400" b="1">
                <a:solidFill>
                  <a:srgbClr val="000000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 sz="1400" b="1">
                <a:solidFill>
                  <a:srgbClr val="000000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 sz="1400" b="1">
                <a:solidFill>
                  <a:srgbClr val="000000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 sz="1400" b="1">
                <a:solidFill>
                  <a:srgbClr val="000000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>
              <a:defRPr/>
            </a:pPr>
            <a:r>
              <a:rPr lang="sl-SI" b="0" smtClean="0"/>
              <a:t>Konformacija α-heliksa polipeptida, formirana usled intramolekulskih vodoničnih veza između C=O i –NH grupa amidne veze</a:t>
            </a:r>
            <a:endParaRPr lang="sr-Latn-RS" b="0" smtClean="0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3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 descr="Beta konformacija polipeptida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88"/>
          <a:stretch>
            <a:fillRect/>
          </a:stretch>
        </p:blipFill>
        <p:spPr bwMode="auto">
          <a:xfrm>
            <a:off x="2233613" y="2133600"/>
            <a:ext cx="46482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2"/>
          <p:cNvSpPr>
            <a:spLocks noChangeArrowheads="1"/>
          </p:cNvSpPr>
          <p:nvPr/>
        </p:nvSpPr>
        <p:spPr bwMode="auto">
          <a:xfrm>
            <a:off x="2228850" y="1773238"/>
            <a:ext cx="43291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sl-SI"/>
              <a:t>Intermolekulska vodonična veza </a:t>
            </a:r>
            <a:r>
              <a:rPr lang="sl-SI" b="0"/>
              <a:t>kod polipeptida </a:t>
            </a:r>
            <a:endParaRPr lang="sr-Latn-RS" b="0"/>
          </a:p>
        </p:txBody>
      </p:sp>
      <p:sp>
        <p:nvSpPr>
          <p:cNvPr id="4" name="TextBox 3"/>
          <p:cNvSpPr txBox="1"/>
          <p:nvPr/>
        </p:nvSpPr>
        <p:spPr>
          <a:xfrm>
            <a:off x="1249363" y="5638800"/>
            <a:ext cx="6553200" cy="738188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>
            <a:spAutoFit/>
          </a:bodyPr>
          <a:lstStyle>
            <a:lvl1pPr>
              <a:defRPr sz="1400" b="1">
                <a:solidFill>
                  <a:srgbClr val="000000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 sz="1400" b="1">
                <a:solidFill>
                  <a:srgbClr val="000000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 sz="1400" b="1">
                <a:solidFill>
                  <a:srgbClr val="000000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 sz="1400" b="1">
                <a:solidFill>
                  <a:srgbClr val="000000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 sz="1400" b="1">
                <a:solidFill>
                  <a:srgbClr val="000000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>
              <a:defRPr/>
            </a:pPr>
            <a:r>
              <a:rPr lang="sl-SI" b="0" smtClean="0"/>
              <a:t>Planarna </a:t>
            </a:r>
            <a:r>
              <a:rPr lang="en-US" b="0" i="1" smtClean="0"/>
              <a:t>β</a:t>
            </a:r>
            <a:r>
              <a:rPr lang="sl-SI" b="0" smtClean="0"/>
              <a:t>-konformacija (cis konformacija) polipeptida formirana usled intermolekulskih vodoničnih veza između C=O i –NH grupa amidne veze (to su vodonične veze između susednih lanaca). Lanci su kod </a:t>
            </a:r>
            <a:r>
              <a:rPr lang="en-US" b="0" i="1" smtClean="0"/>
              <a:t>β</a:t>
            </a:r>
            <a:r>
              <a:rPr lang="sl-SI" b="0" smtClean="0"/>
              <a:t>-forme  izduženi.</a:t>
            </a:r>
            <a:endParaRPr lang="sr-Latn-RS" b="0" smtClean="0"/>
          </a:p>
        </p:txBody>
      </p:sp>
      <p:sp>
        <p:nvSpPr>
          <p:cNvPr id="13317" name="Rectangle 4"/>
          <p:cNvSpPr>
            <a:spLocks noChangeArrowheads="1"/>
          </p:cNvSpPr>
          <p:nvPr/>
        </p:nvSpPr>
        <p:spPr bwMode="auto">
          <a:xfrm>
            <a:off x="784225" y="762000"/>
            <a:ext cx="19954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b="0">
                <a:solidFill>
                  <a:schemeClr val="tx1"/>
                </a:solidFill>
              </a:rPr>
              <a:t>Vodonične veze</a:t>
            </a:r>
            <a:endParaRPr lang="sr-Latn-RS" sz="2000" b="0">
              <a:solidFill>
                <a:schemeClr val="tx1"/>
              </a:solidFill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16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ChangeArrowheads="1"/>
          </p:cNvSpPr>
          <p:nvPr/>
        </p:nvSpPr>
        <p:spPr bwMode="auto">
          <a:xfrm>
            <a:off x="685800" y="685800"/>
            <a:ext cx="16097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sl-SI" sz="2000" b="0">
                <a:solidFill>
                  <a:schemeClr val="tx1"/>
                </a:solidFill>
              </a:rPr>
              <a:t>Jonske veze</a:t>
            </a:r>
            <a:endParaRPr lang="sr-Latn-RS" sz="2000" b="0">
              <a:solidFill>
                <a:schemeClr val="tx1"/>
              </a:solidFill>
            </a:endParaRPr>
          </a:p>
        </p:txBody>
      </p:sp>
      <p:sp>
        <p:nvSpPr>
          <p:cNvPr id="14339" name="TextBox 2"/>
          <p:cNvSpPr txBox="1">
            <a:spLocks noChangeArrowheads="1"/>
          </p:cNvSpPr>
          <p:nvPr/>
        </p:nvSpPr>
        <p:spPr bwMode="auto">
          <a:xfrm>
            <a:off x="654050" y="1524000"/>
            <a:ext cx="7804150" cy="1258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rgbClr val="000000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 sz="1400" b="1">
                <a:solidFill>
                  <a:srgbClr val="000000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 sz="1400" b="1">
                <a:solidFill>
                  <a:srgbClr val="000000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 sz="1400" b="1">
                <a:solidFill>
                  <a:srgbClr val="000000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 sz="1400" b="1">
                <a:solidFill>
                  <a:srgbClr val="000000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sl-SI" b="0" dirty="0"/>
              <a:t>Jonske veze takođe povećavaju koheziju u polimerima. Polimeri sa ovakvim vezama zovu se </a:t>
            </a:r>
            <a:r>
              <a:rPr lang="sl-SI" i="1" dirty="0">
                <a:solidFill>
                  <a:srgbClr val="C00000"/>
                </a:solidFill>
              </a:rPr>
              <a:t>jonomeri</a:t>
            </a:r>
            <a:r>
              <a:rPr lang="sl-SI" dirty="0">
                <a:solidFill>
                  <a:srgbClr val="C00000"/>
                </a:solidFill>
              </a:rPr>
              <a:t>.</a:t>
            </a:r>
            <a:r>
              <a:rPr lang="sl-SI" b="0" dirty="0"/>
              <a:t> </a:t>
            </a:r>
            <a:endParaRPr lang="sl-SI" b="0" dirty="0" smtClean="0"/>
          </a:p>
          <a:p>
            <a:pPr>
              <a:lnSpc>
                <a:spcPct val="110000"/>
              </a:lnSpc>
            </a:pPr>
            <a:r>
              <a:rPr lang="sl-SI" b="0" dirty="0" smtClean="0"/>
              <a:t>Jonska </a:t>
            </a:r>
            <a:r>
              <a:rPr lang="sl-SI" b="0" dirty="0"/>
              <a:t>veza se može formirati npr. između anjona koji su nošeni polimernim lancem (karboksilatni, sulfonatni itd.) i katjona.  Kada su ovakvi anjoni vezani sa dvovalentnim katjonima (Zn</a:t>
            </a:r>
            <a:r>
              <a:rPr lang="sl-SI" b="0" baseline="30000" dirty="0"/>
              <a:t>2+</a:t>
            </a:r>
            <a:r>
              <a:rPr lang="sl-SI" b="0" dirty="0"/>
              <a:t>, Ca</a:t>
            </a:r>
            <a:r>
              <a:rPr lang="sl-SI" b="0" baseline="30000" dirty="0"/>
              <a:t>2+</a:t>
            </a:r>
            <a:r>
              <a:rPr lang="sl-SI" b="0" dirty="0"/>
              <a:t>) dolazi do umrežavanja odnosno građenja mostova između polimernih lanaca. </a:t>
            </a:r>
            <a:endParaRPr lang="sr-Latn-RS" b="0" dirty="0"/>
          </a:p>
        </p:txBody>
      </p:sp>
      <p:pic>
        <p:nvPicPr>
          <p:cNvPr id="14340" name="Picture 3" descr="Jonske veze u kopolimeru cop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20" b="10001"/>
          <a:stretch>
            <a:fillRect/>
          </a:stretch>
        </p:blipFill>
        <p:spPr bwMode="auto">
          <a:xfrm>
            <a:off x="3070225" y="2945606"/>
            <a:ext cx="2971800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Left Arrow 4"/>
          <p:cNvSpPr>
            <a:spLocks noChangeArrowheads="1"/>
          </p:cNvSpPr>
          <p:nvPr/>
        </p:nvSpPr>
        <p:spPr bwMode="auto">
          <a:xfrm>
            <a:off x="5334000" y="3918744"/>
            <a:ext cx="914400" cy="214312"/>
          </a:xfrm>
          <a:prstGeom prst="leftArrow">
            <a:avLst>
              <a:gd name="adj1" fmla="val 50000"/>
              <a:gd name="adj2" fmla="val 50193"/>
            </a:avLst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indent="457200"/>
            <a:endParaRPr lang="sr-Latn-RS"/>
          </a:p>
        </p:txBody>
      </p:sp>
      <p:sp>
        <p:nvSpPr>
          <p:cNvPr id="14342" name="TextBox 5"/>
          <p:cNvSpPr txBox="1">
            <a:spLocks noChangeArrowheads="1"/>
          </p:cNvSpPr>
          <p:nvPr/>
        </p:nvSpPr>
        <p:spPr bwMode="auto">
          <a:xfrm>
            <a:off x="6248400" y="3868737"/>
            <a:ext cx="11779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rgbClr val="000000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 sz="1400" b="1">
                <a:solidFill>
                  <a:srgbClr val="000000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 sz="1400" b="1">
                <a:solidFill>
                  <a:srgbClr val="000000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 sz="1400" b="1">
                <a:solidFill>
                  <a:srgbClr val="000000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 sz="1400" b="1">
                <a:solidFill>
                  <a:srgbClr val="000000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charset="0"/>
                <a:cs typeface="Times New Roman" pitchFamily="18" charset="0"/>
              </a:defRPr>
            </a:lvl9pPr>
          </a:lstStyle>
          <a:p>
            <a:r>
              <a:rPr lang="sr-Latn-RS" dirty="0"/>
              <a:t>jonski most</a:t>
            </a:r>
          </a:p>
        </p:txBody>
      </p:sp>
      <p:sp>
        <p:nvSpPr>
          <p:cNvPr id="7" name="Rectangle 6"/>
          <p:cNvSpPr/>
          <p:nvPr/>
        </p:nvSpPr>
        <p:spPr>
          <a:xfrm>
            <a:off x="2114550" y="5173663"/>
            <a:ext cx="4572000" cy="523875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sl-SI" b="0" dirty="0"/>
              <a:t>Jonske veze u kopolimeru akrilne kiseline i metakrilnog estra sa cink karboksilatnim grupama</a:t>
            </a:r>
            <a:endParaRPr lang="sr-Latn-RS" b="0" dirty="0"/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62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ChangeArrowheads="1"/>
          </p:cNvSpPr>
          <p:nvPr/>
        </p:nvSpPr>
        <p:spPr bwMode="auto">
          <a:xfrm>
            <a:off x="533400" y="609600"/>
            <a:ext cx="39211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sl-SI" sz="2000" b="0">
                <a:solidFill>
                  <a:schemeClr val="tx1"/>
                </a:solidFill>
              </a:rPr>
              <a:t>Koheziona energija u polimerima</a:t>
            </a:r>
            <a:endParaRPr lang="sr-Latn-RS" sz="2000" b="0">
              <a:solidFill>
                <a:schemeClr val="tx1"/>
              </a:solidFill>
            </a:endParaRPr>
          </a:p>
        </p:txBody>
      </p:sp>
      <p:sp>
        <p:nvSpPr>
          <p:cNvPr id="15363" name="TextBox 2"/>
          <p:cNvSpPr txBox="1">
            <a:spLocks noChangeArrowheads="1"/>
          </p:cNvSpPr>
          <p:nvPr/>
        </p:nvSpPr>
        <p:spPr bwMode="auto">
          <a:xfrm>
            <a:off x="492125" y="1447800"/>
            <a:ext cx="79248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rgbClr val="000000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 sz="1400" b="1">
                <a:solidFill>
                  <a:srgbClr val="000000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 sz="1400" b="1">
                <a:solidFill>
                  <a:srgbClr val="000000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 sz="1400" b="1">
                <a:solidFill>
                  <a:srgbClr val="000000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 sz="1400" b="1">
                <a:solidFill>
                  <a:srgbClr val="000000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charset="0"/>
                <a:cs typeface="Times New Roman" pitchFamily="18" charset="0"/>
              </a:defRPr>
            </a:lvl9pPr>
          </a:lstStyle>
          <a:p>
            <a:r>
              <a:rPr lang="sl-SI"/>
              <a:t>Za tečnosti</a:t>
            </a:r>
            <a:r>
              <a:rPr lang="sl-SI" b="0"/>
              <a:t>, </a:t>
            </a:r>
            <a:r>
              <a:rPr lang="sl-SI" b="0" i="1">
                <a:solidFill>
                  <a:srgbClr val="FF0000"/>
                </a:solidFill>
              </a:rPr>
              <a:t>molarna koheziona energija</a:t>
            </a:r>
            <a:r>
              <a:rPr lang="sl-SI" b="0">
                <a:solidFill>
                  <a:srgbClr val="FF0000"/>
                </a:solidFill>
              </a:rPr>
              <a:t> (</a:t>
            </a:r>
            <a:r>
              <a:rPr lang="sl-SI" b="0" i="1">
                <a:solidFill>
                  <a:srgbClr val="FF0000"/>
                </a:solidFill>
              </a:rPr>
              <a:t>E</a:t>
            </a:r>
            <a:r>
              <a:rPr lang="sl-SI" b="0" baseline="-25000">
                <a:solidFill>
                  <a:srgbClr val="FF0000"/>
                </a:solidFill>
              </a:rPr>
              <a:t>ko</a:t>
            </a:r>
            <a:r>
              <a:rPr lang="sl-SI" b="0">
                <a:solidFill>
                  <a:srgbClr val="FF0000"/>
                </a:solidFill>
              </a:rPr>
              <a:t>) </a:t>
            </a:r>
            <a:r>
              <a:rPr lang="sl-SI" b="0"/>
              <a:t>definiše se kao molarna energija potrebna da se prekinu molekulske interakcije i povezana je sa molarnom toplotom isparavanja (∆</a:t>
            </a:r>
            <a:r>
              <a:rPr lang="sl-SI" b="0" i="1"/>
              <a:t>H</a:t>
            </a:r>
            <a:r>
              <a:rPr lang="sl-SI" b="0" baseline="-25000"/>
              <a:t>isp</a:t>
            </a:r>
            <a:r>
              <a:rPr lang="sl-SI" b="0"/>
              <a:t>)  preko izraza</a:t>
            </a:r>
            <a:endParaRPr lang="sr-Latn-RS" b="0"/>
          </a:p>
        </p:txBody>
      </p:sp>
      <p:sp>
        <p:nvSpPr>
          <p:cNvPr id="15364" name="Rectangle 3"/>
          <p:cNvSpPr>
            <a:spLocks noChangeArrowheads="1"/>
          </p:cNvSpPr>
          <p:nvPr/>
        </p:nvSpPr>
        <p:spPr bwMode="auto">
          <a:xfrm>
            <a:off x="685800" y="2362200"/>
            <a:ext cx="15525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sl-SI" i="1"/>
              <a:t>E</a:t>
            </a:r>
            <a:r>
              <a:rPr lang="sl-SI" baseline="-25000"/>
              <a:t>ko</a:t>
            </a:r>
            <a:r>
              <a:rPr lang="sl-SI"/>
              <a:t> = ∆</a:t>
            </a:r>
            <a:r>
              <a:rPr lang="sl-SI" i="1"/>
              <a:t>H</a:t>
            </a:r>
            <a:r>
              <a:rPr lang="sl-SI" baseline="-25000"/>
              <a:t>isp</a:t>
            </a:r>
            <a:r>
              <a:rPr lang="sl-SI"/>
              <a:t> – RT </a:t>
            </a:r>
            <a:endParaRPr lang="sr-Latn-RS"/>
          </a:p>
        </p:txBody>
      </p:sp>
      <p:sp>
        <p:nvSpPr>
          <p:cNvPr id="15365" name="Rectangle 4"/>
          <p:cNvSpPr>
            <a:spLocks noChangeArrowheads="1"/>
          </p:cNvSpPr>
          <p:nvPr/>
        </p:nvSpPr>
        <p:spPr bwMode="auto">
          <a:xfrm>
            <a:off x="492125" y="2859088"/>
            <a:ext cx="7924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sl-SI" b="0"/>
              <a:t>Veličina molekulskih interakcija može se proceniti i pomoću </a:t>
            </a:r>
            <a:r>
              <a:rPr lang="sl-SI" b="0" i="1">
                <a:solidFill>
                  <a:srgbClr val="FF0000"/>
                </a:solidFill>
              </a:rPr>
              <a:t>gustine kohezione energije</a:t>
            </a:r>
            <a:r>
              <a:rPr lang="sl-SI" b="0">
                <a:solidFill>
                  <a:srgbClr val="FF0000"/>
                </a:solidFill>
              </a:rPr>
              <a:t> </a:t>
            </a:r>
            <a:r>
              <a:rPr lang="sl-SI" b="0" i="1">
                <a:solidFill>
                  <a:srgbClr val="FF0000"/>
                </a:solidFill>
              </a:rPr>
              <a:t>e</a:t>
            </a:r>
            <a:endParaRPr lang="sr-Latn-RS" b="0">
              <a:solidFill>
                <a:srgbClr val="FF0000"/>
              </a:solidFill>
            </a:endParaRPr>
          </a:p>
        </p:txBody>
      </p:sp>
      <p:sp>
        <p:nvSpPr>
          <p:cNvPr id="15366" name="Rectangle 5"/>
          <p:cNvSpPr>
            <a:spLocks noChangeArrowheads="1"/>
          </p:cNvSpPr>
          <p:nvPr/>
        </p:nvSpPr>
        <p:spPr bwMode="auto">
          <a:xfrm>
            <a:off x="685800" y="3429000"/>
            <a:ext cx="3983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sl-SI" i="1"/>
              <a:t>e</a:t>
            </a:r>
            <a:r>
              <a:rPr lang="pl-PL"/>
              <a:t> = </a:t>
            </a:r>
            <a:r>
              <a:rPr lang="sl-SI" i="1"/>
              <a:t>E</a:t>
            </a:r>
            <a:r>
              <a:rPr lang="sl-SI" baseline="-25000"/>
              <a:t>ko</a:t>
            </a:r>
            <a:r>
              <a:rPr lang="sl-SI"/>
              <a:t>/</a:t>
            </a:r>
            <a:r>
              <a:rPr lang="sl-SI" i="1"/>
              <a:t>V</a:t>
            </a:r>
            <a:r>
              <a:rPr lang="sl-SI"/>
              <a:t>     </a:t>
            </a:r>
            <a:r>
              <a:rPr lang="sl-SI" b="0"/>
              <a:t>(</a:t>
            </a:r>
            <a:r>
              <a:rPr lang="sl-SI" b="0" i="1"/>
              <a:t>V</a:t>
            </a:r>
            <a:r>
              <a:rPr lang="sl-SI" b="0"/>
              <a:t>= molarna zapremina u cm</a:t>
            </a:r>
            <a:r>
              <a:rPr lang="sl-SI" b="0" baseline="30000"/>
              <a:t>3</a:t>
            </a:r>
            <a:r>
              <a:rPr lang="sl-SI" b="0"/>
              <a:t>/mol</a:t>
            </a:r>
            <a:r>
              <a:rPr lang="sl-SI"/>
              <a:t>) </a:t>
            </a:r>
            <a:endParaRPr lang="sr-Latn-RS"/>
          </a:p>
        </p:txBody>
      </p:sp>
      <p:sp>
        <p:nvSpPr>
          <p:cNvPr id="15367" name="Rectangle 6"/>
          <p:cNvSpPr>
            <a:spLocks noChangeArrowheads="1"/>
          </p:cNvSpPr>
          <p:nvPr/>
        </p:nvSpPr>
        <p:spPr bwMode="auto">
          <a:xfrm>
            <a:off x="533400" y="4038600"/>
            <a:ext cx="29495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it-IT" b="0"/>
              <a:t>ili preko </a:t>
            </a:r>
            <a:r>
              <a:rPr lang="it-IT" b="0" i="1">
                <a:solidFill>
                  <a:srgbClr val="FF0000"/>
                </a:solidFill>
              </a:rPr>
              <a:t>parametra rastvorljivosti</a:t>
            </a:r>
            <a:r>
              <a:rPr lang="it-IT" b="0">
                <a:solidFill>
                  <a:srgbClr val="FF0000"/>
                </a:solidFill>
              </a:rPr>
              <a:t> </a:t>
            </a:r>
            <a:r>
              <a:rPr lang="en-US" b="0" i="1">
                <a:solidFill>
                  <a:srgbClr val="FF0000"/>
                </a:solidFill>
              </a:rPr>
              <a:t>δ</a:t>
            </a:r>
            <a:r>
              <a:rPr lang="en-US" b="0">
                <a:solidFill>
                  <a:srgbClr val="FF0000"/>
                </a:solidFill>
              </a:rPr>
              <a:t> </a:t>
            </a:r>
            <a:endParaRPr lang="sr-Latn-RS" b="0">
              <a:solidFill>
                <a:srgbClr val="FF0000"/>
              </a:solidFill>
            </a:endParaRPr>
          </a:p>
        </p:txBody>
      </p:sp>
      <p:sp>
        <p:nvSpPr>
          <p:cNvPr id="15368" name="Rectangle 7"/>
          <p:cNvSpPr>
            <a:spLocks noChangeArrowheads="1"/>
          </p:cNvSpPr>
          <p:nvPr/>
        </p:nvSpPr>
        <p:spPr bwMode="auto">
          <a:xfrm>
            <a:off x="704850" y="4416425"/>
            <a:ext cx="16875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i="1"/>
              <a:t>δ</a:t>
            </a:r>
            <a:r>
              <a:rPr lang="it-IT"/>
              <a:t> = (</a:t>
            </a:r>
            <a:r>
              <a:rPr lang="sl-SI" i="1"/>
              <a:t>E</a:t>
            </a:r>
            <a:r>
              <a:rPr lang="sl-SI" baseline="-25000"/>
              <a:t>ko</a:t>
            </a:r>
            <a:r>
              <a:rPr lang="sl-SI"/>
              <a:t>/</a:t>
            </a:r>
            <a:r>
              <a:rPr lang="sl-SI" i="1"/>
              <a:t>V</a:t>
            </a:r>
            <a:r>
              <a:rPr lang="sl-SI"/>
              <a:t>)</a:t>
            </a:r>
            <a:r>
              <a:rPr lang="sl-SI" baseline="30000"/>
              <a:t>1/2</a:t>
            </a:r>
            <a:r>
              <a:rPr lang="sl-SI"/>
              <a:t> = </a:t>
            </a:r>
            <a:r>
              <a:rPr lang="sl-SI" i="1"/>
              <a:t>e</a:t>
            </a:r>
            <a:r>
              <a:rPr lang="sl-SI" baseline="30000"/>
              <a:t>1/2</a:t>
            </a:r>
            <a:endParaRPr lang="sr-Latn-RS"/>
          </a:p>
        </p:txBody>
      </p:sp>
      <p:sp>
        <p:nvSpPr>
          <p:cNvPr id="15369" name="TextBox 8"/>
          <p:cNvSpPr txBox="1">
            <a:spLocks noChangeArrowheads="1"/>
          </p:cNvSpPr>
          <p:nvPr/>
        </p:nvSpPr>
        <p:spPr bwMode="auto">
          <a:xfrm>
            <a:off x="495300" y="4876800"/>
            <a:ext cx="83058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rgbClr val="000000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 sz="1400" b="1">
                <a:solidFill>
                  <a:srgbClr val="000000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 sz="1400" b="1">
                <a:solidFill>
                  <a:srgbClr val="000000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 sz="1400" b="1">
                <a:solidFill>
                  <a:srgbClr val="000000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 sz="1400" b="1">
                <a:solidFill>
                  <a:srgbClr val="000000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charset="0"/>
                <a:cs typeface="Times New Roman" pitchFamily="18" charset="0"/>
              </a:defRPr>
            </a:lvl9pPr>
          </a:lstStyle>
          <a:p>
            <a:r>
              <a:rPr lang="sl-SI" b="0"/>
              <a:t>Kod malih molekula, </a:t>
            </a:r>
            <a:r>
              <a:rPr lang="sl-SI" b="0" i="1"/>
              <a:t>E</a:t>
            </a:r>
            <a:r>
              <a:rPr lang="sl-SI" b="0" baseline="-25000"/>
              <a:t>ko</a:t>
            </a:r>
            <a:r>
              <a:rPr lang="sl-SI" b="0"/>
              <a:t> se može izračunati ili iz ∆</a:t>
            </a:r>
            <a:r>
              <a:rPr lang="sl-SI" b="0" i="1"/>
              <a:t>H</a:t>
            </a:r>
            <a:r>
              <a:rPr lang="sl-SI" b="0" baseline="-25000"/>
              <a:t>isp</a:t>
            </a:r>
            <a:r>
              <a:rPr lang="sl-SI" b="0"/>
              <a:t> ili iz promene napona pare sa temperaturom. Međutim, za makromolekule napon pare se može zanemariti dok bi se prelaz u gasno stanje sa povećanjem temperature mogao odigravati samo uz degradaciju-raskidanje kovalentnih veza i formiranje malih molekula. Zbog toga određivanje </a:t>
            </a:r>
            <a:r>
              <a:rPr lang="sl-SI" b="0" i="1"/>
              <a:t>E</a:t>
            </a:r>
            <a:r>
              <a:rPr lang="sl-SI" b="0" baseline="-25000"/>
              <a:t>ko </a:t>
            </a:r>
            <a:r>
              <a:rPr lang="sl-SI" b="0"/>
              <a:t>kod polimera zahteva indirektne metode kao što su poređenje bubrenja ili rastvaranje u tečnostima poznatih parametara rastvorljivosti.</a:t>
            </a:r>
            <a:endParaRPr lang="sr-Latn-RS" b="0"/>
          </a:p>
          <a:p>
            <a:endParaRPr lang="sr-Latn-RS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32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ChangeArrowheads="1"/>
          </p:cNvSpPr>
          <p:nvPr/>
        </p:nvSpPr>
        <p:spPr bwMode="auto">
          <a:xfrm>
            <a:off x="609600" y="1447800"/>
            <a:ext cx="769620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sl-SI" b="0" dirty="0"/>
              <a:t>Ako se pretpostavi da je </a:t>
            </a:r>
            <a:r>
              <a:rPr lang="sl-SI" b="0" i="1" dirty="0"/>
              <a:t>E</a:t>
            </a:r>
            <a:r>
              <a:rPr lang="sl-SI" b="0" baseline="-25000" dirty="0"/>
              <a:t>ko</a:t>
            </a:r>
            <a:r>
              <a:rPr lang="sl-SI" b="0" dirty="0"/>
              <a:t> aditivna veličina, onda se ona može dobiti kao zbir </a:t>
            </a:r>
            <a:r>
              <a:rPr lang="sl-SI" b="0" dirty="0">
                <a:solidFill>
                  <a:srgbClr val="C00000"/>
                </a:solidFill>
              </a:rPr>
              <a:t>doprinosa različitih atomskih grupa koje izgrađuju monomernu jedinicu</a:t>
            </a:r>
            <a:r>
              <a:rPr lang="sl-SI" b="0" dirty="0"/>
              <a:t>. Odatle, poznavanje kohezione energije svake grupe može omogućiti izračunavanje stvarne vrednosti </a:t>
            </a:r>
            <a:r>
              <a:rPr lang="sl-SI" b="0" i="1" dirty="0"/>
              <a:t>E</a:t>
            </a:r>
            <a:r>
              <a:rPr lang="sl-SI" b="0" baseline="-25000" dirty="0"/>
              <a:t>ko</a:t>
            </a:r>
            <a:r>
              <a:rPr lang="sl-SI" b="0" dirty="0"/>
              <a:t> polimera. Međutim </a:t>
            </a:r>
            <a:r>
              <a:rPr lang="sl-SI" i="1" dirty="0"/>
              <a:t>E</a:t>
            </a:r>
            <a:r>
              <a:rPr lang="sl-SI" baseline="-25000" dirty="0"/>
              <a:t>ko </a:t>
            </a:r>
            <a:r>
              <a:rPr lang="sl-SI" dirty="0"/>
              <a:t>nije striktno aditivna veličina, za razliku od srodne veličine koja se naziva</a:t>
            </a:r>
            <a:r>
              <a:rPr lang="sl-SI" b="0" dirty="0"/>
              <a:t> </a:t>
            </a:r>
            <a:r>
              <a:rPr lang="sl-SI" b="0" i="1" dirty="0">
                <a:solidFill>
                  <a:srgbClr val="FF0000"/>
                </a:solidFill>
              </a:rPr>
              <a:t>molarna konstanta privlačenja</a:t>
            </a:r>
            <a:r>
              <a:rPr lang="sl-SI" b="0" dirty="0">
                <a:solidFill>
                  <a:srgbClr val="FF0000"/>
                </a:solidFill>
              </a:rPr>
              <a:t> (</a:t>
            </a:r>
            <a:r>
              <a:rPr lang="sl-SI" b="0" i="1" dirty="0">
                <a:solidFill>
                  <a:srgbClr val="FF0000"/>
                </a:solidFill>
              </a:rPr>
              <a:t>F</a:t>
            </a:r>
            <a:r>
              <a:rPr lang="sl-SI" b="0" dirty="0">
                <a:solidFill>
                  <a:srgbClr val="FF0000"/>
                </a:solidFill>
              </a:rPr>
              <a:t>)</a:t>
            </a:r>
            <a:r>
              <a:rPr lang="sl-SI" b="0" dirty="0"/>
              <a:t>:</a:t>
            </a:r>
            <a:endParaRPr lang="sr-Latn-RS" b="0" dirty="0"/>
          </a:p>
          <a:p>
            <a:r>
              <a:rPr lang="sl-SI" b="0" dirty="0"/>
              <a:t> </a:t>
            </a:r>
            <a:endParaRPr lang="sr-Latn-RS" b="0" dirty="0"/>
          </a:p>
          <a:p>
            <a:r>
              <a:rPr lang="sl-SI" b="0" i="1" dirty="0"/>
              <a:t>F</a:t>
            </a:r>
            <a:r>
              <a:rPr lang="sl-SI" b="0" dirty="0"/>
              <a:t> = (</a:t>
            </a:r>
            <a:r>
              <a:rPr lang="sl-SI" b="0" i="1" dirty="0"/>
              <a:t>E</a:t>
            </a:r>
            <a:r>
              <a:rPr lang="sl-SI" b="0" baseline="-25000" dirty="0"/>
              <a:t>ko</a:t>
            </a:r>
            <a:r>
              <a:rPr lang="sl-SI" b="0" dirty="0"/>
              <a:t> </a:t>
            </a:r>
            <a:r>
              <a:rPr lang="sl-SI" b="0" i="1" dirty="0"/>
              <a:t>V</a:t>
            </a:r>
            <a:r>
              <a:rPr lang="sl-SI" b="0" baseline="-25000" dirty="0"/>
              <a:t>298 K</a:t>
            </a:r>
            <a:r>
              <a:rPr lang="sl-SI" b="0" dirty="0"/>
              <a:t>)</a:t>
            </a:r>
            <a:r>
              <a:rPr lang="sl-SI" b="0" baseline="30000" dirty="0"/>
              <a:t>1/2</a:t>
            </a:r>
            <a:r>
              <a:rPr lang="sl-SI" b="0" dirty="0"/>
              <a:t>                                                                                                              </a:t>
            </a:r>
            <a:endParaRPr lang="sr-Latn-RS" b="0" dirty="0"/>
          </a:p>
          <a:p>
            <a:r>
              <a:rPr lang="sl-SI" b="0" dirty="0"/>
              <a:t> </a:t>
            </a:r>
            <a:endParaRPr lang="sr-Latn-RS" b="0" dirty="0"/>
          </a:p>
          <a:p>
            <a:r>
              <a:rPr lang="sl-SI" b="0" dirty="0"/>
              <a:t>gde su </a:t>
            </a:r>
            <a:r>
              <a:rPr lang="sl-SI" b="0" i="1" dirty="0"/>
              <a:t>E</a:t>
            </a:r>
            <a:r>
              <a:rPr lang="sl-SI" b="0" baseline="-25000" dirty="0"/>
              <a:t>ko</a:t>
            </a:r>
            <a:r>
              <a:rPr lang="sl-SI" b="0" dirty="0"/>
              <a:t> i </a:t>
            </a:r>
            <a:r>
              <a:rPr lang="sl-SI" b="0" i="1" dirty="0"/>
              <a:t>V</a:t>
            </a:r>
            <a:r>
              <a:rPr lang="sl-SI" b="0" baseline="-25000" dirty="0"/>
              <a:t>298 K </a:t>
            </a:r>
            <a:r>
              <a:rPr lang="sl-SI" b="0" dirty="0"/>
              <a:t>koheziona energija i molarna zapremina (na 298 K) atomske grupe koja se razmatra, odnosno za koju se računa </a:t>
            </a:r>
            <a:r>
              <a:rPr lang="sl-SI" b="0" i="1" dirty="0" smtClean="0"/>
              <a:t>F</a:t>
            </a:r>
            <a:endParaRPr lang="sr-Latn-RS" b="0" dirty="0"/>
          </a:p>
        </p:txBody>
      </p:sp>
      <p:sp>
        <p:nvSpPr>
          <p:cNvPr id="16387" name="Rectangle 2"/>
          <p:cNvSpPr>
            <a:spLocks noChangeArrowheads="1"/>
          </p:cNvSpPr>
          <p:nvPr/>
        </p:nvSpPr>
        <p:spPr bwMode="auto">
          <a:xfrm>
            <a:off x="1066800" y="762000"/>
            <a:ext cx="24526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sl-SI" sz="2000" b="0">
                <a:solidFill>
                  <a:schemeClr val="tx1"/>
                </a:solidFill>
              </a:rPr>
              <a:t>Koheziona energija </a:t>
            </a:r>
            <a:endParaRPr lang="sr-Latn-RS" sz="200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2180416"/>
              </p:ext>
            </p:extLst>
          </p:nvPr>
        </p:nvGraphicFramePr>
        <p:xfrm>
          <a:off x="1600200" y="3694113"/>
          <a:ext cx="6019800" cy="14477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58066"/>
                <a:gridCol w="929856"/>
                <a:gridCol w="1022317"/>
                <a:gridCol w="1208550"/>
                <a:gridCol w="1301011"/>
              </a:tblGrid>
              <a:tr h="6408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sr-Latn-RS" sz="12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solidFill>
                            <a:schemeClr val="bg1"/>
                          </a:solidFill>
                          <a:effectLst/>
                        </a:rPr>
                        <a:t>Polimer</a:t>
                      </a:r>
                      <a:endParaRPr lang="sr-Latn-RS" sz="12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effectLst/>
                        </a:rPr>
                        <a:t>V</a:t>
                      </a:r>
                      <a:endParaRPr lang="sr-Latn-RS" sz="12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effectLst/>
                        </a:rPr>
                        <a:t>(cm</a:t>
                      </a:r>
                      <a:r>
                        <a:rPr lang="en-US" sz="1100" baseline="30000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r>
                        <a:rPr lang="en-US" sz="11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bg1"/>
                          </a:solidFill>
                          <a:effectLst/>
                        </a:rPr>
                        <a:t>mol</a:t>
                      </a:r>
                      <a:r>
                        <a:rPr lang="sl-SI" sz="1100" baseline="30000" dirty="0">
                          <a:solidFill>
                            <a:schemeClr val="bg1"/>
                          </a:solidFill>
                          <a:effectLst/>
                        </a:rPr>
                        <a:t>−</a:t>
                      </a:r>
                      <a:r>
                        <a:rPr lang="en-US" sz="1100" baseline="30000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r>
                        <a:rPr lang="en-US" sz="1100" dirty="0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endParaRPr lang="sr-Latn-RS" sz="12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solidFill>
                            <a:schemeClr val="bg1"/>
                          </a:solidFill>
                          <a:effectLst/>
                        </a:rPr>
                        <a:t>δ</a:t>
                      </a:r>
                      <a:r>
                        <a:rPr lang="en-US" sz="1100" baseline="-25000" dirty="0" err="1">
                          <a:solidFill>
                            <a:schemeClr val="bg1"/>
                          </a:solidFill>
                          <a:effectLst/>
                        </a:rPr>
                        <a:t>exp</a:t>
                      </a:r>
                      <a:endParaRPr lang="sr-Latn-RS" sz="12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effectLst/>
                        </a:rPr>
                        <a:t>(J</a:t>
                      </a:r>
                      <a:r>
                        <a:rPr lang="en-US" sz="1100" baseline="30000" dirty="0">
                          <a:solidFill>
                            <a:schemeClr val="bg1"/>
                          </a:solidFill>
                          <a:effectLst/>
                        </a:rPr>
                        <a:t>1/2</a:t>
                      </a:r>
                      <a:r>
                        <a:rPr lang="en-US" sz="1100" dirty="0">
                          <a:solidFill>
                            <a:schemeClr val="bg1"/>
                          </a:solidFill>
                          <a:effectLst/>
                        </a:rPr>
                        <a:t> cm</a:t>
                      </a:r>
                      <a:r>
                        <a:rPr lang="en-US" sz="1100" baseline="30000" dirty="0">
                          <a:solidFill>
                            <a:schemeClr val="bg1"/>
                          </a:solidFill>
                          <a:effectLst/>
                        </a:rPr>
                        <a:t>3/2</a:t>
                      </a:r>
                      <a:r>
                        <a:rPr lang="en-US" sz="1100" dirty="0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endParaRPr lang="sr-Latn-RS" sz="12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solidFill>
                            <a:schemeClr val="bg1"/>
                          </a:solidFill>
                          <a:effectLst/>
                        </a:rPr>
                        <a:t>E</a:t>
                      </a:r>
                      <a:r>
                        <a:rPr lang="en-US" sz="1100" baseline="-25000" dirty="0" err="1">
                          <a:solidFill>
                            <a:schemeClr val="bg1"/>
                          </a:solidFill>
                          <a:effectLst/>
                        </a:rPr>
                        <a:t>ko</a:t>
                      </a:r>
                      <a:endParaRPr lang="sr-Latn-RS" sz="12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effectLst/>
                        </a:rPr>
                        <a:t>(J </a:t>
                      </a:r>
                      <a:r>
                        <a:rPr lang="en-US" sz="1100" dirty="0" err="1">
                          <a:solidFill>
                            <a:schemeClr val="bg1"/>
                          </a:solidFill>
                          <a:effectLst/>
                        </a:rPr>
                        <a:t>mol</a:t>
                      </a:r>
                      <a:r>
                        <a:rPr lang="sl-SI" sz="1100" baseline="30000" dirty="0">
                          <a:solidFill>
                            <a:schemeClr val="bg1"/>
                          </a:solidFill>
                          <a:effectLst/>
                        </a:rPr>
                        <a:t>−</a:t>
                      </a:r>
                      <a:r>
                        <a:rPr lang="en-US" sz="1100" baseline="30000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r>
                        <a:rPr lang="en-US" sz="1100" dirty="0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endParaRPr lang="sr-Latn-RS" sz="12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solidFill>
                            <a:schemeClr val="bg1"/>
                          </a:solidFill>
                          <a:effectLst/>
                        </a:rPr>
                        <a:t>izračunata</a:t>
                      </a:r>
                      <a:r>
                        <a:rPr lang="en-US" sz="11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bg1"/>
                          </a:solidFill>
                          <a:effectLst/>
                        </a:rPr>
                        <a:t>iz</a:t>
                      </a:r>
                      <a:r>
                        <a:rPr lang="en-US" sz="1100" dirty="0">
                          <a:solidFill>
                            <a:schemeClr val="bg1"/>
                          </a:solidFill>
                          <a:effectLst/>
                        </a:rPr>
                        <a:t> δ</a:t>
                      </a:r>
                      <a:endParaRPr lang="sr-Latn-RS" sz="12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solidFill>
                            <a:schemeClr val="bg1"/>
                          </a:solidFill>
                          <a:effectLst/>
                        </a:rPr>
                        <a:t>E</a:t>
                      </a:r>
                      <a:r>
                        <a:rPr lang="en-US" sz="1100" baseline="-25000" dirty="0" err="1">
                          <a:solidFill>
                            <a:schemeClr val="bg1"/>
                          </a:solidFill>
                          <a:effectLst/>
                        </a:rPr>
                        <a:t>ko</a:t>
                      </a:r>
                      <a:endParaRPr lang="sr-Latn-RS" sz="12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effectLst/>
                        </a:rPr>
                        <a:t>(J </a:t>
                      </a:r>
                      <a:r>
                        <a:rPr lang="en-US" sz="1100" dirty="0" err="1">
                          <a:solidFill>
                            <a:schemeClr val="bg1"/>
                          </a:solidFill>
                          <a:effectLst/>
                        </a:rPr>
                        <a:t>mol</a:t>
                      </a:r>
                      <a:r>
                        <a:rPr lang="sl-SI" sz="1100" baseline="30000" dirty="0">
                          <a:solidFill>
                            <a:schemeClr val="bg1"/>
                          </a:solidFill>
                          <a:effectLst/>
                        </a:rPr>
                        <a:t>−</a:t>
                      </a:r>
                      <a:r>
                        <a:rPr lang="en-US" sz="1100" baseline="30000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r>
                        <a:rPr lang="en-US" sz="1100" dirty="0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endParaRPr lang="sr-Latn-RS" sz="12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solidFill>
                            <a:schemeClr val="bg1"/>
                          </a:solidFill>
                          <a:effectLst/>
                        </a:rPr>
                        <a:t>izračunata</a:t>
                      </a:r>
                      <a:r>
                        <a:rPr lang="en-US" sz="11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bg1"/>
                          </a:solidFill>
                          <a:effectLst/>
                        </a:rPr>
                        <a:t>iz</a:t>
                      </a:r>
                      <a:r>
                        <a:rPr lang="en-US" sz="1100" dirty="0">
                          <a:solidFill>
                            <a:schemeClr val="bg1"/>
                          </a:solidFill>
                          <a:effectLst/>
                        </a:rPr>
                        <a:t> F</a:t>
                      </a:r>
                      <a:endParaRPr lang="sr-Latn-RS" sz="12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65000"/>
                      </a:schemeClr>
                    </a:solidFill>
                  </a:tcPr>
                </a:tc>
              </a:tr>
              <a:tr h="2017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solidFill>
                            <a:schemeClr val="bg1"/>
                          </a:solidFill>
                          <a:effectLst/>
                        </a:rPr>
                        <a:t>Polietilen</a:t>
                      </a:r>
                      <a:endParaRPr lang="sr-Latn-RS" sz="12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effectLst/>
                        </a:rPr>
                        <a:t>33,0</a:t>
                      </a:r>
                      <a:endParaRPr lang="sr-Latn-RS" sz="12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</a:rPr>
                        <a:t>16,5</a:t>
                      </a:r>
                      <a:endParaRPr lang="sr-Latn-RS" sz="120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</a:rPr>
                        <a:t>9000</a:t>
                      </a:r>
                      <a:endParaRPr lang="sr-Latn-RS" sz="120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</a:rPr>
                        <a:t>8500</a:t>
                      </a:r>
                      <a:endParaRPr lang="sr-Latn-RS" sz="120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017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solidFill>
                            <a:schemeClr val="bg1"/>
                          </a:solidFill>
                          <a:effectLst/>
                        </a:rPr>
                        <a:t>Polistiren</a:t>
                      </a:r>
                      <a:endParaRPr lang="sr-Latn-RS" sz="12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effectLst/>
                        </a:rPr>
                        <a:t>98,0</a:t>
                      </a:r>
                      <a:endParaRPr lang="sr-Latn-RS" sz="12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effectLst/>
                        </a:rPr>
                        <a:t>18,2</a:t>
                      </a:r>
                      <a:endParaRPr lang="sr-Latn-RS" sz="12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</a:rPr>
                        <a:t>32000</a:t>
                      </a:r>
                      <a:endParaRPr lang="sr-Latn-RS" sz="120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effectLst/>
                        </a:rPr>
                        <a:t>36000</a:t>
                      </a:r>
                      <a:endParaRPr lang="sr-Latn-RS" sz="12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017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solidFill>
                            <a:schemeClr val="bg1"/>
                          </a:solidFill>
                          <a:effectLst/>
                        </a:rPr>
                        <a:t>Poli</a:t>
                      </a:r>
                      <a:r>
                        <a:rPr lang="en-US" sz="1100" dirty="0">
                          <a:solidFill>
                            <a:schemeClr val="bg1"/>
                          </a:solidFill>
                          <a:effectLst/>
                        </a:rPr>
                        <a:t>(</a:t>
                      </a:r>
                      <a:r>
                        <a:rPr lang="en-US" sz="1100" dirty="0" err="1">
                          <a:solidFill>
                            <a:schemeClr val="bg1"/>
                          </a:solidFill>
                          <a:effectLst/>
                        </a:rPr>
                        <a:t>vinil</a:t>
                      </a:r>
                      <a:r>
                        <a:rPr lang="en-US" sz="11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bg1"/>
                          </a:solidFill>
                          <a:effectLst/>
                        </a:rPr>
                        <a:t>hlorid</a:t>
                      </a:r>
                      <a:r>
                        <a:rPr lang="en-US" sz="1100" dirty="0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endParaRPr lang="sr-Latn-RS" sz="12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</a:rPr>
                        <a:t>45,2</a:t>
                      </a:r>
                      <a:endParaRPr lang="sr-Latn-RS" sz="120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effectLst/>
                        </a:rPr>
                        <a:t>21,3</a:t>
                      </a:r>
                      <a:endParaRPr lang="sr-Latn-RS" sz="12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effectLst/>
                        </a:rPr>
                        <a:t>19300</a:t>
                      </a:r>
                      <a:endParaRPr lang="sr-Latn-RS" sz="12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effectLst/>
                        </a:rPr>
                        <a:t>17800</a:t>
                      </a:r>
                      <a:endParaRPr lang="sr-Latn-RS" sz="12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017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solidFill>
                            <a:schemeClr val="bg1"/>
                          </a:solidFill>
                          <a:effectLst/>
                        </a:rPr>
                        <a:t>Poli</a:t>
                      </a:r>
                      <a:r>
                        <a:rPr lang="en-US" sz="1100" dirty="0">
                          <a:solidFill>
                            <a:schemeClr val="bg1"/>
                          </a:solidFill>
                          <a:effectLst/>
                        </a:rPr>
                        <a:t>(</a:t>
                      </a:r>
                      <a:r>
                        <a:rPr lang="en-US" sz="1100" dirty="0" err="1">
                          <a:solidFill>
                            <a:schemeClr val="bg1"/>
                          </a:solidFill>
                          <a:effectLst/>
                        </a:rPr>
                        <a:t>etilen</a:t>
                      </a:r>
                      <a:r>
                        <a:rPr lang="en-US" sz="11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bg1"/>
                          </a:solidFill>
                          <a:effectLst/>
                        </a:rPr>
                        <a:t>tereftalat</a:t>
                      </a:r>
                      <a:r>
                        <a:rPr lang="en-US" sz="1100" dirty="0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endParaRPr lang="sr-Latn-RS" sz="12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</a:rPr>
                        <a:t>143,2</a:t>
                      </a:r>
                      <a:endParaRPr lang="sr-Latn-RS" sz="120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</a:rPr>
                        <a:t>20,5</a:t>
                      </a:r>
                      <a:endParaRPr lang="sr-Latn-RS" sz="120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effectLst/>
                        </a:rPr>
                        <a:t>62000</a:t>
                      </a:r>
                      <a:endParaRPr lang="sr-Latn-RS" sz="12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effectLst/>
                        </a:rPr>
                        <a:t>60500</a:t>
                      </a:r>
                      <a:endParaRPr lang="sr-Latn-RS" sz="12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09600" y="5334000"/>
            <a:ext cx="8382000" cy="1384300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>
            <a:spAutoFit/>
          </a:bodyPr>
          <a:lstStyle>
            <a:lvl1pPr>
              <a:defRPr sz="1400" b="1">
                <a:solidFill>
                  <a:srgbClr val="000000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 sz="1400" b="1">
                <a:solidFill>
                  <a:srgbClr val="000000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 sz="1400" b="1">
                <a:solidFill>
                  <a:srgbClr val="000000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 sz="1400" b="1">
                <a:solidFill>
                  <a:srgbClr val="000000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 sz="1400" b="1">
                <a:solidFill>
                  <a:srgbClr val="000000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>
              <a:defRPr/>
            </a:pPr>
            <a:r>
              <a:rPr lang="en-US" b="0" dirty="0" err="1" smtClean="0"/>
              <a:t>Polimeri</a:t>
            </a:r>
            <a:r>
              <a:rPr lang="en-US" b="0" dirty="0" smtClean="0"/>
              <a:t> </a:t>
            </a:r>
            <a:r>
              <a:rPr lang="en-US" b="0" dirty="0" err="1" smtClean="0"/>
              <a:t>koji</a:t>
            </a:r>
            <a:r>
              <a:rPr lang="en-US" b="0" dirty="0" smtClean="0"/>
              <a:t> </a:t>
            </a:r>
            <a:r>
              <a:rPr lang="en-US" b="0" dirty="0" err="1" smtClean="0"/>
              <a:t>pokazuju</a:t>
            </a:r>
            <a:r>
              <a:rPr lang="en-US" b="0" dirty="0" smtClean="0"/>
              <a:t> </a:t>
            </a:r>
            <a:r>
              <a:rPr lang="en-US" b="0" dirty="0" err="1" smtClean="0">
                <a:solidFill>
                  <a:srgbClr val="FF0000"/>
                </a:solidFill>
              </a:rPr>
              <a:t>nisku</a:t>
            </a:r>
            <a:r>
              <a:rPr lang="en-US" b="0" dirty="0" smtClean="0">
                <a:solidFill>
                  <a:srgbClr val="FF0000"/>
                </a:solidFill>
              </a:rPr>
              <a:t> </a:t>
            </a:r>
            <a:r>
              <a:rPr lang="en-US" b="0" dirty="0" err="1" smtClean="0">
                <a:solidFill>
                  <a:srgbClr val="FF0000"/>
                </a:solidFill>
              </a:rPr>
              <a:t>vrednost</a:t>
            </a:r>
            <a:r>
              <a:rPr lang="en-US" b="0" dirty="0" smtClean="0">
                <a:solidFill>
                  <a:srgbClr val="FF0000"/>
                </a:solidFill>
              </a:rPr>
              <a:t> </a:t>
            </a:r>
            <a:r>
              <a:rPr lang="sl-SI" b="0" i="1" dirty="0" smtClean="0">
                <a:solidFill>
                  <a:srgbClr val="FF0000"/>
                </a:solidFill>
              </a:rPr>
              <a:t>E</a:t>
            </a:r>
            <a:r>
              <a:rPr lang="sl-SI" b="0" baseline="-25000" dirty="0" smtClean="0">
                <a:solidFill>
                  <a:srgbClr val="FF0000"/>
                </a:solidFill>
              </a:rPr>
              <a:t>ko</a:t>
            </a:r>
            <a:r>
              <a:rPr lang="sl-SI" b="0" dirty="0" smtClean="0">
                <a:solidFill>
                  <a:srgbClr val="FF0000"/>
                </a:solidFill>
              </a:rPr>
              <a:t> </a:t>
            </a:r>
            <a:r>
              <a:rPr lang="sl-SI" b="0" dirty="0" smtClean="0"/>
              <a:t>(poliizobuten, polisiloksani) mogu se koristiti kao </a:t>
            </a:r>
            <a:r>
              <a:rPr lang="sl-SI" dirty="0" smtClean="0">
                <a:solidFill>
                  <a:srgbClr val="FF0000"/>
                </a:solidFill>
              </a:rPr>
              <a:t>elastomeri</a:t>
            </a:r>
            <a:r>
              <a:rPr lang="sl-SI" b="0" dirty="0" smtClean="0"/>
              <a:t>, dok se polimeri sa </a:t>
            </a:r>
            <a:r>
              <a:rPr lang="sl-SI" b="0" dirty="0" smtClean="0">
                <a:solidFill>
                  <a:srgbClr val="FF0000"/>
                </a:solidFill>
              </a:rPr>
              <a:t>visokom </a:t>
            </a:r>
            <a:r>
              <a:rPr lang="sl-SI" b="0" i="1" dirty="0" smtClean="0">
                <a:solidFill>
                  <a:srgbClr val="FF0000"/>
                </a:solidFill>
              </a:rPr>
              <a:t>E</a:t>
            </a:r>
            <a:r>
              <a:rPr lang="sl-SI" b="0" baseline="-25000" dirty="0" smtClean="0">
                <a:solidFill>
                  <a:srgbClr val="FF0000"/>
                </a:solidFill>
              </a:rPr>
              <a:t>ko</a:t>
            </a:r>
            <a:r>
              <a:rPr lang="sl-SI" b="0" dirty="0" smtClean="0">
                <a:solidFill>
                  <a:srgbClr val="FF0000"/>
                </a:solidFill>
              </a:rPr>
              <a:t> </a:t>
            </a:r>
            <a:r>
              <a:rPr lang="sl-SI" b="0" dirty="0" smtClean="0"/>
              <a:t>(polistiren, poli(metil metakrilat) koriste kao </a:t>
            </a:r>
            <a:r>
              <a:rPr lang="sl-SI" dirty="0" smtClean="0">
                <a:solidFill>
                  <a:srgbClr val="FF0000"/>
                </a:solidFill>
              </a:rPr>
              <a:t>plastike</a:t>
            </a:r>
            <a:r>
              <a:rPr lang="sl-SI" b="0" dirty="0" smtClean="0"/>
              <a:t>. Polimeri koji imaju </a:t>
            </a:r>
            <a:r>
              <a:rPr lang="sl-SI" b="0" dirty="0" smtClean="0">
                <a:solidFill>
                  <a:srgbClr val="FF0000"/>
                </a:solidFill>
              </a:rPr>
              <a:t>izuzetno visoku </a:t>
            </a:r>
            <a:r>
              <a:rPr lang="sl-SI" b="0" i="1" dirty="0" smtClean="0">
                <a:solidFill>
                  <a:srgbClr val="FF0000"/>
                </a:solidFill>
              </a:rPr>
              <a:t>E</a:t>
            </a:r>
            <a:r>
              <a:rPr lang="sl-SI" b="0" baseline="-25000" dirty="0" smtClean="0">
                <a:solidFill>
                  <a:srgbClr val="FF0000"/>
                </a:solidFill>
              </a:rPr>
              <a:t>ko </a:t>
            </a:r>
            <a:r>
              <a:rPr lang="sl-SI" b="0" dirty="0" smtClean="0">
                <a:solidFill>
                  <a:srgbClr val="FF0000"/>
                </a:solidFill>
              </a:rPr>
              <a:t> </a:t>
            </a:r>
            <a:r>
              <a:rPr lang="sl-SI" b="0" dirty="0" smtClean="0"/>
              <a:t>mogu se koristiti za proizvodnju </a:t>
            </a:r>
            <a:r>
              <a:rPr lang="sl-SI" dirty="0" smtClean="0">
                <a:solidFill>
                  <a:srgbClr val="FF0000"/>
                </a:solidFill>
              </a:rPr>
              <a:t>tekstilnih vlakana </a:t>
            </a:r>
            <a:r>
              <a:rPr lang="sl-SI" b="0" dirty="0" smtClean="0"/>
              <a:t>sa odličnim mehaničkim svojstvima (poliamidna i poliakrilonitrilna vlakna itd.). </a:t>
            </a:r>
            <a:r>
              <a:rPr lang="sl-SI" dirty="0" smtClean="0"/>
              <a:t>Kohezija u polimeru takođe određuje njegovu rastvorljivost u određenom rastvaraču</a:t>
            </a:r>
            <a:r>
              <a:rPr lang="sl-SI" b="0" dirty="0" smtClean="0"/>
              <a:t>. Rastvaranje polimera podrazumeva zamenu interakcija tipa polimer-polimer interakcijama tipa polimer-rastvarač.</a:t>
            </a:r>
            <a:endParaRPr lang="sr-Latn-RS" b="0" dirty="0" smtClean="0"/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88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8915400" cy="914400"/>
          </a:xfrm>
        </p:spPr>
        <p:txBody>
          <a:bodyPr/>
          <a:lstStyle/>
          <a:p>
            <a:pPr eaLnBrk="1" hangingPunct="1"/>
            <a:r>
              <a:rPr lang="sr-Latn-RS" sz="2000" b="1" smtClean="0"/>
              <a:t>          </a:t>
            </a:r>
            <a:r>
              <a:rPr lang="en-US" sz="2000" b="1" smtClean="0"/>
              <a:t>Molekulske interakcije i koheziona energija u polimerima</a:t>
            </a:r>
            <a:endParaRPr lang="en-US" altLang="sr-Latn-RS" sz="2000" smtClean="0"/>
          </a:p>
        </p:txBody>
      </p:sp>
      <p:sp>
        <p:nvSpPr>
          <p:cNvPr id="4099" name="TextBox 1"/>
          <p:cNvSpPr txBox="1">
            <a:spLocks noChangeArrowheads="1"/>
          </p:cNvSpPr>
          <p:nvPr/>
        </p:nvSpPr>
        <p:spPr bwMode="auto">
          <a:xfrm>
            <a:off x="1295400" y="1420813"/>
            <a:ext cx="5846763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rgbClr val="000000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 sz="1400" b="1">
                <a:solidFill>
                  <a:srgbClr val="000000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 sz="1400" b="1">
                <a:solidFill>
                  <a:srgbClr val="000000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 sz="1400" b="1">
                <a:solidFill>
                  <a:srgbClr val="000000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 sz="1400" b="1">
                <a:solidFill>
                  <a:srgbClr val="000000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charset="0"/>
                <a:cs typeface="Times New Roman" pitchFamily="18" charset="0"/>
              </a:defRPr>
            </a:lvl9pPr>
          </a:lstStyle>
          <a:p>
            <a:r>
              <a:rPr lang="sr-Latn-RS"/>
              <a:t>Veliki broj funkcionalnih grupa u lancu koje međusobno interaguju</a:t>
            </a:r>
          </a:p>
        </p:txBody>
      </p:sp>
      <p:sp>
        <p:nvSpPr>
          <p:cNvPr id="3" name="Down Arrow 2"/>
          <p:cNvSpPr/>
          <p:nvPr/>
        </p:nvSpPr>
        <p:spPr bwMode="auto">
          <a:xfrm>
            <a:off x="3984625" y="1703388"/>
            <a:ext cx="138113" cy="352425"/>
          </a:xfrm>
          <a:prstGeom prst="downArrow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lIns="0" tIns="0" rIns="0" bIns="0"/>
          <a:lstStyle/>
          <a:p>
            <a:pPr indent="457200">
              <a:defRPr/>
            </a:pPr>
            <a:endParaRPr lang="sr-Latn-RS"/>
          </a:p>
        </p:txBody>
      </p:sp>
      <p:sp>
        <p:nvSpPr>
          <p:cNvPr id="4101" name="TextBox 3"/>
          <p:cNvSpPr txBox="1">
            <a:spLocks noChangeArrowheads="1"/>
          </p:cNvSpPr>
          <p:nvPr/>
        </p:nvSpPr>
        <p:spPr bwMode="auto">
          <a:xfrm>
            <a:off x="1730375" y="2055813"/>
            <a:ext cx="42021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rgbClr val="000000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 sz="1400" b="1">
                <a:solidFill>
                  <a:srgbClr val="000000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 sz="1400" b="1">
                <a:solidFill>
                  <a:srgbClr val="000000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 sz="1400" b="1">
                <a:solidFill>
                  <a:srgbClr val="000000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 sz="1400" b="1">
                <a:solidFill>
                  <a:srgbClr val="000000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charset="0"/>
                <a:cs typeface="Times New Roman" pitchFamily="18" charset="0"/>
              </a:defRPr>
            </a:lvl9pPr>
          </a:lstStyle>
          <a:p>
            <a:r>
              <a:rPr lang="sr-Latn-RS"/>
              <a:t>Velika koheziona energija polimernih materijala</a:t>
            </a:r>
          </a:p>
        </p:txBody>
      </p:sp>
      <p:sp>
        <p:nvSpPr>
          <p:cNvPr id="4102" name="TextBox 4"/>
          <p:cNvSpPr txBox="1">
            <a:spLocks noChangeArrowheads="1"/>
          </p:cNvSpPr>
          <p:nvPr/>
        </p:nvSpPr>
        <p:spPr bwMode="auto">
          <a:xfrm>
            <a:off x="1041400" y="2590800"/>
            <a:ext cx="73517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rgbClr val="000000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 sz="1400" b="1">
                <a:solidFill>
                  <a:srgbClr val="000000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 sz="1400" b="1">
                <a:solidFill>
                  <a:srgbClr val="000000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 sz="1400" b="1">
                <a:solidFill>
                  <a:srgbClr val="000000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 sz="1400" b="1">
                <a:solidFill>
                  <a:srgbClr val="000000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charset="0"/>
                <a:cs typeface="Times New Roman" pitchFamily="18" charset="0"/>
              </a:defRPr>
            </a:lvl9pPr>
          </a:lstStyle>
          <a:p>
            <a:r>
              <a:rPr lang="pl-PL" b="0"/>
              <a:t>Koheziji u polimernim sistemima doprinose</a:t>
            </a:r>
            <a:r>
              <a:rPr lang="pl-PL"/>
              <a:t> intra- i  intermolekulske interakcije.</a:t>
            </a:r>
          </a:p>
        </p:txBody>
      </p:sp>
      <p:cxnSp>
        <p:nvCxnSpPr>
          <p:cNvPr id="7" name="Straight Arrow Connector 6"/>
          <p:cNvCxnSpPr/>
          <p:nvPr/>
        </p:nvCxnSpPr>
        <p:spPr bwMode="auto">
          <a:xfrm flipH="1">
            <a:off x="2049463" y="3286125"/>
            <a:ext cx="263525" cy="312738"/>
          </a:xfrm>
          <a:prstGeom prst="straightConnector1">
            <a:avLst/>
          </a:prstGeom>
          <a:ln>
            <a:tailEnd type="arrow"/>
          </a:ln>
          <a:ex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 bwMode="auto">
          <a:xfrm>
            <a:off x="4405313" y="3340100"/>
            <a:ext cx="0" cy="381000"/>
          </a:xfrm>
          <a:prstGeom prst="straightConnector1">
            <a:avLst/>
          </a:prstGeom>
          <a:ln>
            <a:tailEnd type="arrow"/>
          </a:ln>
          <a:ex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 bwMode="auto">
          <a:xfrm>
            <a:off x="6172200" y="3303588"/>
            <a:ext cx="209550" cy="303212"/>
          </a:xfrm>
          <a:prstGeom prst="straightConnector1">
            <a:avLst/>
          </a:prstGeom>
          <a:ln>
            <a:tailEnd type="arrow"/>
          </a:ln>
          <a:ex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517917" y="3599414"/>
            <a:ext cx="3063916" cy="553998"/>
          </a:xfrm>
          <a:prstGeom prst="rect">
            <a:avLst/>
          </a:prstGeom>
          <a:solidFill>
            <a:schemeClr val="tx1"/>
          </a:solidFill>
          <a:ln w="63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pPr>
              <a:defRPr/>
            </a:pPr>
            <a:r>
              <a:rPr lang="sl-SI" sz="1600" dirty="0"/>
              <a:t>Van der Waals-ove interakcije</a:t>
            </a:r>
          </a:p>
          <a:p>
            <a:pPr>
              <a:defRPr/>
            </a:pPr>
            <a:r>
              <a:rPr lang="sl-SI" b="0" dirty="0"/>
              <a:t>             (sekundarne sile)</a:t>
            </a:r>
            <a:endParaRPr lang="sr-Latn-RS" b="0" dirty="0"/>
          </a:p>
        </p:txBody>
      </p:sp>
      <p:sp>
        <p:nvSpPr>
          <p:cNvPr id="12" name="TextBox 11"/>
          <p:cNvSpPr txBox="1"/>
          <p:nvPr/>
        </p:nvSpPr>
        <p:spPr>
          <a:xfrm>
            <a:off x="3831265" y="3828069"/>
            <a:ext cx="1717906" cy="338554"/>
          </a:xfrm>
          <a:prstGeom prst="rect">
            <a:avLst/>
          </a:prstGeom>
          <a:solidFill>
            <a:schemeClr val="tx1"/>
          </a:solidFill>
          <a:ln w="63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pPr>
              <a:defRPr/>
            </a:pPr>
            <a:r>
              <a:rPr lang="sl-SI" sz="1600" dirty="0"/>
              <a:t>Vodonične veze</a:t>
            </a:r>
            <a:endParaRPr lang="sr-Latn-R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5932834" y="3658792"/>
            <a:ext cx="1391728" cy="338554"/>
          </a:xfrm>
          <a:prstGeom prst="rect">
            <a:avLst/>
          </a:prstGeom>
          <a:solidFill>
            <a:schemeClr val="tx1"/>
          </a:solidFill>
          <a:ln w="63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pPr>
              <a:defRPr/>
            </a:pPr>
            <a:r>
              <a:rPr lang="sl-SI" sz="1600" dirty="0"/>
              <a:t>Jonske veze</a:t>
            </a:r>
            <a:endParaRPr lang="sr-Latn-RS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1528763" y="2963863"/>
            <a:ext cx="5818187" cy="306387"/>
          </a:xfrm>
          <a:prstGeom prst="rect">
            <a:avLst/>
          </a:prstGeom>
          <a:noFill/>
          <a:ln w="9525">
            <a:solidFill>
              <a:schemeClr val="tx1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pl-PL" b="0" dirty="0"/>
              <a:t>Tri tipa molekulskih interakcija su odgovorna za koheziju u polimerima:</a:t>
            </a:r>
            <a:r>
              <a:rPr lang="pl-PL" dirty="0"/>
              <a:t> </a:t>
            </a:r>
          </a:p>
        </p:txBody>
      </p:sp>
      <p:cxnSp>
        <p:nvCxnSpPr>
          <p:cNvPr id="4116" name="Straight Connector 30"/>
          <p:cNvCxnSpPr>
            <a:cxnSpLocks noChangeShapeType="1"/>
            <a:endCxn id="4119" idx="0"/>
          </p:cNvCxnSpPr>
          <p:nvPr/>
        </p:nvCxnSpPr>
        <p:spPr bwMode="auto">
          <a:xfrm flipH="1">
            <a:off x="1201738" y="4179888"/>
            <a:ext cx="187325" cy="438150"/>
          </a:xfrm>
          <a:prstGeom prst="line">
            <a:avLst/>
          </a:prstGeom>
          <a:noFill/>
          <a:ln w="9525" algn="ctr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17" name="Straight Connector 34"/>
          <p:cNvCxnSpPr>
            <a:cxnSpLocks noChangeShapeType="1"/>
          </p:cNvCxnSpPr>
          <p:nvPr/>
        </p:nvCxnSpPr>
        <p:spPr bwMode="auto">
          <a:xfrm>
            <a:off x="2049463" y="4173538"/>
            <a:ext cx="0" cy="855662"/>
          </a:xfrm>
          <a:prstGeom prst="line">
            <a:avLst/>
          </a:prstGeom>
          <a:noFill/>
          <a:ln w="9525" algn="ctr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18" name="Straight Connector 35"/>
          <p:cNvCxnSpPr>
            <a:cxnSpLocks noChangeShapeType="1"/>
          </p:cNvCxnSpPr>
          <p:nvPr/>
        </p:nvCxnSpPr>
        <p:spPr bwMode="auto">
          <a:xfrm>
            <a:off x="2870200" y="4156075"/>
            <a:ext cx="130175" cy="446088"/>
          </a:xfrm>
          <a:prstGeom prst="line">
            <a:avLst/>
          </a:prstGeom>
          <a:noFill/>
          <a:ln w="9525" algn="ctr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119" name="Rectangle 36"/>
          <p:cNvSpPr>
            <a:spLocks noChangeArrowheads="1"/>
          </p:cNvSpPr>
          <p:nvPr/>
        </p:nvSpPr>
        <p:spPr bwMode="auto">
          <a:xfrm>
            <a:off x="377825" y="4618038"/>
            <a:ext cx="16478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sl-SI">
                <a:solidFill>
                  <a:srgbClr val="FF0000"/>
                </a:solidFill>
              </a:rPr>
              <a:t>Keesom-ove sile </a:t>
            </a:r>
            <a:endParaRPr lang="sr-Latn-RS">
              <a:solidFill>
                <a:srgbClr val="FF0000"/>
              </a:solidFill>
            </a:endParaRPr>
          </a:p>
        </p:txBody>
      </p:sp>
      <p:sp>
        <p:nvSpPr>
          <p:cNvPr id="4120" name="Rectangle 40"/>
          <p:cNvSpPr>
            <a:spLocks noChangeArrowheads="1"/>
          </p:cNvSpPr>
          <p:nvPr/>
        </p:nvSpPr>
        <p:spPr bwMode="auto">
          <a:xfrm>
            <a:off x="1384300" y="5029200"/>
            <a:ext cx="14763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sl-SI">
                <a:solidFill>
                  <a:srgbClr val="FF0000"/>
                </a:solidFill>
              </a:rPr>
              <a:t>Debay-eve sile </a:t>
            </a:r>
            <a:endParaRPr lang="sr-Latn-RS">
              <a:solidFill>
                <a:srgbClr val="FF0000"/>
              </a:solidFill>
            </a:endParaRPr>
          </a:p>
        </p:txBody>
      </p:sp>
      <p:sp>
        <p:nvSpPr>
          <p:cNvPr id="4121" name="TextBox 43"/>
          <p:cNvSpPr txBox="1">
            <a:spLocks noChangeArrowheads="1"/>
          </p:cNvSpPr>
          <p:nvPr/>
        </p:nvSpPr>
        <p:spPr bwMode="auto">
          <a:xfrm>
            <a:off x="2424113" y="4646613"/>
            <a:ext cx="15446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rgbClr val="000000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 sz="1400" b="1">
                <a:solidFill>
                  <a:srgbClr val="000000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 sz="1400" b="1">
                <a:solidFill>
                  <a:srgbClr val="000000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 sz="1400" b="1">
                <a:solidFill>
                  <a:srgbClr val="000000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 sz="1400" b="1">
                <a:solidFill>
                  <a:srgbClr val="000000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charset="0"/>
                <a:cs typeface="Times New Roman" pitchFamily="18" charset="0"/>
              </a:defRPr>
            </a:lvl9pPr>
          </a:lstStyle>
          <a:p>
            <a:r>
              <a:rPr lang="sl-SI">
                <a:solidFill>
                  <a:srgbClr val="FF0000"/>
                </a:solidFill>
              </a:rPr>
              <a:t>Londonove sile </a:t>
            </a:r>
            <a:endParaRPr lang="sr-Latn-RS">
              <a:solidFill>
                <a:srgbClr val="FF0000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938213" y="5486400"/>
            <a:ext cx="6934200" cy="523875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sl-SI"/>
              <a:t>Mnoga fizička i mehanička svojstva polimera određena su jačinom unutrašnjih molekulskih interakcija</a:t>
            </a:r>
            <a:endParaRPr lang="sr-Latn-RS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64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9158288" cy="990600"/>
          </a:xfrm>
        </p:spPr>
        <p:txBody>
          <a:bodyPr/>
          <a:lstStyle/>
          <a:p>
            <a:r>
              <a:rPr lang="sr-Latn-RS" smtClean="0"/>
              <a:t/>
            </a:r>
            <a:br>
              <a:rPr lang="sr-Latn-RS" smtClean="0"/>
            </a:br>
            <a:r>
              <a:rPr lang="sl-SI" sz="2000" smtClean="0"/>
              <a:t>Van der Waals-ove interakcije</a:t>
            </a:r>
            <a:endParaRPr lang="sr-Latn-RS" sz="2000" smtClean="0"/>
          </a:p>
        </p:txBody>
      </p:sp>
      <p:sp>
        <p:nvSpPr>
          <p:cNvPr id="5123" name="TextBox 3"/>
          <p:cNvSpPr txBox="1">
            <a:spLocks noChangeArrowheads="1"/>
          </p:cNvSpPr>
          <p:nvPr/>
        </p:nvSpPr>
        <p:spPr bwMode="auto">
          <a:xfrm>
            <a:off x="533400" y="1584325"/>
            <a:ext cx="7620000" cy="301148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rgbClr val="000000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 sz="1400" b="1">
                <a:solidFill>
                  <a:srgbClr val="000000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 sz="1400" b="1">
                <a:solidFill>
                  <a:srgbClr val="000000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 sz="1400" b="1">
                <a:solidFill>
                  <a:srgbClr val="000000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 sz="1400" b="1">
                <a:solidFill>
                  <a:srgbClr val="000000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charset="0"/>
                <a:cs typeface="Times New Roman" pitchFamily="18" charset="0"/>
              </a:defRPr>
            </a:lvl9pPr>
          </a:lstStyle>
          <a:p>
            <a:endParaRPr lang="sr-Latn-RS" dirty="0"/>
          </a:p>
          <a:p>
            <a:r>
              <a:rPr lang="sl-SI" b="0" i="1" dirty="0"/>
              <a:t>Van der Waals-ove interakcije</a:t>
            </a:r>
            <a:r>
              <a:rPr lang="sl-SI" b="0" dirty="0"/>
              <a:t> (često nazvane sekundarne sile) su privlačne interakcije </a:t>
            </a:r>
            <a:r>
              <a:rPr lang="sl-SI" dirty="0"/>
              <a:t>između dipola</a:t>
            </a:r>
            <a:r>
              <a:rPr lang="sl-SI" b="0" dirty="0"/>
              <a:t>, koje mogu biti različitog porekla</a:t>
            </a:r>
            <a:r>
              <a:rPr lang="en-US" b="0" dirty="0"/>
              <a:t>: </a:t>
            </a:r>
            <a:endParaRPr lang="sr-Latn-RS" b="0" dirty="0"/>
          </a:p>
          <a:p>
            <a:endParaRPr lang="sl-SI" dirty="0"/>
          </a:p>
          <a:p>
            <a:r>
              <a:rPr lang="sl-SI" dirty="0"/>
              <a:t>i) </a:t>
            </a:r>
            <a:r>
              <a:rPr lang="sl-SI" i="1" dirty="0">
                <a:solidFill>
                  <a:srgbClr val="FF0000"/>
                </a:solidFill>
              </a:rPr>
              <a:t>Keesom-ove sile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b="0" dirty="0"/>
              <a:t>su privlačne i</a:t>
            </a:r>
            <a:r>
              <a:rPr lang="sl-SI" b="0" dirty="0"/>
              <a:t>nterakcije između</a:t>
            </a:r>
            <a:r>
              <a:rPr lang="sl-SI" dirty="0"/>
              <a:t> </a:t>
            </a:r>
            <a:r>
              <a:rPr lang="sl-SI" dirty="0">
                <a:solidFill>
                  <a:srgbClr val="FF0000"/>
                </a:solidFill>
              </a:rPr>
              <a:t>dva permanentna dipola</a:t>
            </a:r>
            <a:r>
              <a:rPr lang="sl-SI" dirty="0"/>
              <a:t>. </a:t>
            </a:r>
            <a:r>
              <a:rPr lang="sl-SI" b="0" dirty="0"/>
              <a:t>Energija ove interakcije (</a:t>
            </a:r>
            <a:r>
              <a:rPr lang="sl-SI" b="0" i="1" dirty="0"/>
              <a:t>E</a:t>
            </a:r>
            <a:r>
              <a:rPr lang="sl-SI" b="0" baseline="-25000" dirty="0"/>
              <a:t>K</a:t>
            </a:r>
            <a:r>
              <a:rPr lang="sl-SI" b="0" dirty="0"/>
              <a:t>) data je relacijom </a:t>
            </a:r>
            <a:endParaRPr lang="sr-Latn-RS" b="0" dirty="0"/>
          </a:p>
          <a:p>
            <a:r>
              <a:rPr lang="sl-SI" dirty="0"/>
              <a:t> </a:t>
            </a:r>
            <a:endParaRPr lang="sr-Latn-RS" dirty="0"/>
          </a:p>
          <a:p>
            <a:r>
              <a:rPr lang="sl-SI" i="1" dirty="0"/>
              <a:t>                                                  </a:t>
            </a:r>
            <a:r>
              <a:rPr lang="sl-SI" sz="1600" b="0" i="1" dirty="0"/>
              <a:t>E</a:t>
            </a:r>
            <a:r>
              <a:rPr lang="sl-SI" sz="1600" b="0" baseline="-25000" dirty="0"/>
              <a:t>K</a:t>
            </a:r>
            <a:r>
              <a:rPr lang="sl-SI" sz="1600" b="0" dirty="0"/>
              <a:t> </a:t>
            </a:r>
            <a:r>
              <a:rPr lang="pl-PL" sz="1600" b="0" dirty="0"/>
              <a:t>= − (2</a:t>
            </a:r>
            <a:r>
              <a:rPr lang="en-US" sz="1600" b="0" i="1" dirty="0"/>
              <a:t>μ</a:t>
            </a:r>
            <a:r>
              <a:rPr lang="pl-PL" sz="1600" b="0" baseline="30000" dirty="0"/>
              <a:t>4</a:t>
            </a:r>
            <a:r>
              <a:rPr lang="pl-PL" sz="1600" b="0" dirty="0"/>
              <a:t>/3</a:t>
            </a:r>
            <a:r>
              <a:rPr lang="pl-PL" sz="1600" b="0" i="1" dirty="0"/>
              <a:t>RT</a:t>
            </a:r>
            <a:r>
              <a:rPr lang="pl-PL" sz="1600" b="0" dirty="0"/>
              <a:t>) </a:t>
            </a:r>
            <a:r>
              <a:rPr lang="pl-PL" sz="1600" b="0" i="1" dirty="0"/>
              <a:t>r</a:t>
            </a:r>
            <a:r>
              <a:rPr lang="pl-PL" sz="1600" b="0" baseline="30000" dirty="0"/>
              <a:t>−6</a:t>
            </a:r>
            <a:r>
              <a:rPr lang="pl-PL" sz="1600" dirty="0"/>
              <a:t>                                                                                                       </a:t>
            </a:r>
            <a:endParaRPr lang="sr-Latn-RS" sz="1600" dirty="0"/>
          </a:p>
          <a:p>
            <a:r>
              <a:rPr lang="sl-SI" dirty="0"/>
              <a:t> </a:t>
            </a:r>
            <a:endParaRPr lang="sr-Latn-RS" dirty="0"/>
          </a:p>
          <a:p>
            <a:pPr>
              <a:lnSpc>
                <a:spcPct val="110000"/>
              </a:lnSpc>
            </a:pPr>
            <a:r>
              <a:rPr lang="sl-SI" b="0" dirty="0"/>
              <a:t>gde je </a:t>
            </a:r>
            <a:r>
              <a:rPr lang="sl-SI" b="0" i="1" dirty="0"/>
              <a:t>μ</a:t>
            </a:r>
            <a:r>
              <a:rPr lang="sl-SI" b="0" dirty="0"/>
              <a:t> dipolni momenat polarne molekulske grupe, </a:t>
            </a:r>
            <a:r>
              <a:rPr lang="sl-SI" b="0" i="1" dirty="0"/>
              <a:t>r</a:t>
            </a:r>
            <a:r>
              <a:rPr lang="sl-SI" b="0" dirty="0"/>
              <a:t> je rastojanje izme</a:t>
            </a:r>
            <a:r>
              <a:rPr lang="en-US" b="0" dirty="0" err="1"/>
              <a:t>đu</a:t>
            </a:r>
            <a:r>
              <a:rPr lang="en-US" b="0" dirty="0"/>
              <a:t> </a:t>
            </a:r>
            <a:r>
              <a:rPr lang="en-US" b="0" dirty="0" err="1"/>
              <a:t>dipola</a:t>
            </a:r>
            <a:r>
              <a:rPr lang="en-US" b="0" dirty="0"/>
              <a:t>, </a:t>
            </a:r>
            <a:r>
              <a:rPr lang="en-US" b="0" i="1" dirty="0"/>
              <a:t>R</a:t>
            </a:r>
            <a:r>
              <a:rPr lang="en-US" b="0" dirty="0"/>
              <a:t> i </a:t>
            </a:r>
            <a:r>
              <a:rPr lang="en-US" b="0" i="1" dirty="0"/>
              <a:t>T</a:t>
            </a:r>
            <a:r>
              <a:rPr lang="en-US" b="0" dirty="0"/>
              <a:t> </a:t>
            </a:r>
            <a:r>
              <a:rPr lang="en-US" b="0" dirty="0" err="1"/>
              <a:t>su</a:t>
            </a:r>
            <a:r>
              <a:rPr lang="en-US" b="0" dirty="0"/>
              <a:t> </a:t>
            </a:r>
            <a:r>
              <a:rPr lang="en-US" b="0" dirty="0" err="1"/>
              <a:t>molarna</a:t>
            </a:r>
            <a:r>
              <a:rPr lang="en-US" b="0" dirty="0"/>
              <a:t> </a:t>
            </a:r>
            <a:r>
              <a:rPr lang="en-US" b="0" dirty="0" err="1"/>
              <a:t>gasna</a:t>
            </a:r>
            <a:r>
              <a:rPr lang="en-US" b="0" dirty="0"/>
              <a:t> </a:t>
            </a:r>
            <a:r>
              <a:rPr lang="en-US" b="0" dirty="0" err="1"/>
              <a:t>konstanta</a:t>
            </a:r>
            <a:r>
              <a:rPr lang="en-US" b="0" dirty="0"/>
              <a:t> i </a:t>
            </a:r>
            <a:r>
              <a:rPr lang="en-US" b="0" dirty="0" err="1"/>
              <a:t>temperatura</a:t>
            </a:r>
            <a:r>
              <a:rPr lang="en-US" b="0" dirty="0"/>
              <a:t>, </a:t>
            </a:r>
            <a:r>
              <a:rPr lang="en-US" b="0" dirty="0" err="1"/>
              <a:t>respektivno</a:t>
            </a:r>
            <a:r>
              <a:rPr lang="en-US" b="0" dirty="0"/>
              <a:t>. </a:t>
            </a:r>
            <a:r>
              <a:rPr lang="en-US" b="0" dirty="0" err="1"/>
              <a:t>Ovakve</a:t>
            </a:r>
            <a:r>
              <a:rPr lang="en-US" b="0" dirty="0"/>
              <a:t> </a:t>
            </a:r>
            <a:r>
              <a:rPr lang="en-US" b="0" dirty="0" err="1"/>
              <a:t>interakcije</a:t>
            </a:r>
            <a:r>
              <a:rPr lang="en-US" b="0" dirty="0"/>
              <a:t> </a:t>
            </a:r>
            <a:r>
              <a:rPr lang="en-US" b="0" dirty="0" err="1"/>
              <a:t>postoje</a:t>
            </a:r>
            <a:r>
              <a:rPr lang="en-US" b="0" dirty="0"/>
              <a:t> u </a:t>
            </a:r>
            <a:r>
              <a:rPr lang="en-US" b="0" dirty="0" err="1"/>
              <a:t>polimerima</a:t>
            </a:r>
            <a:r>
              <a:rPr lang="en-US" b="0" dirty="0"/>
              <a:t> </a:t>
            </a:r>
            <a:r>
              <a:rPr lang="en-US" b="0" dirty="0" err="1"/>
              <a:t>koji</a:t>
            </a:r>
            <a:r>
              <a:rPr lang="en-US" b="0" dirty="0"/>
              <a:t> </a:t>
            </a:r>
            <a:r>
              <a:rPr lang="en-US" b="0" dirty="0" err="1"/>
              <a:t>imaju</a:t>
            </a:r>
            <a:r>
              <a:rPr lang="en-US" b="0" dirty="0"/>
              <a:t> </a:t>
            </a:r>
            <a:r>
              <a:rPr lang="en-US" dirty="0" err="1">
                <a:solidFill>
                  <a:schemeClr val="bg1">
                    <a:lumMod val="60000"/>
                    <a:lumOff val="40000"/>
                  </a:schemeClr>
                </a:solidFill>
              </a:rPr>
              <a:t>polarne</a:t>
            </a:r>
            <a:r>
              <a:rPr lang="en-US" dirty="0">
                <a:solidFill>
                  <a:schemeClr val="bg1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60000"/>
                    <a:lumOff val="40000"/>
                  </a:schemeClr>
                </a:solidFill>
              </a:rPr>
              <a:t>grupe</a:t>
            </a:r>
            <a:r>
              <a:rPr lang="en-US" b="0" dirty="0"/>
              <a:t>, </a:t>
            </a:r>
            <a:r>
              <a:rPr lang="en-US" b="0" dirty="0" err="1"/>
              <a:t>kao</a:t>
            </a:r>
            <a:r>
              <a:rPr lang="en-US" b="0" dirty="0"/>
              <a:t> </a:t>
            </a:r>
            <a:r>
              <a:rPr lang="en-US" b="0" dirty="0" err="1"/>
              <a:t>što</a:t>
            </a:r>
            <a:r>
              <a:rPr lang="en-US" b="0" dirty="0"/>
              <a:t> </a:t>
            </a:r>
            <a:r>
              <a:rPr lang="en-US" b="0" dirty="0" err="1"/>
              <a:t>su</a:t>
            </a:r>
            <a:r>
              <a:rPr lang="en-US" b="0" dirty="0"/>
              <a:t> </a:t>
            </a:r>
            <a:r>
              <a:rPr lang="en-US" b="0" dirty="0" err="1"/>
              <a:t>poliestri</a:t>
            </a:r>
            <a:r>
              <a:rPr lang="en-US" b="0" dirty="0"/>
              <a:t> (</a:t>
            </a:r>
            <a:r>
              <a:rPr lang="en-US" b="0" dirty="0" err="1"/>
              <a:t>slika</a:t>
            </a:r>
            <a:r>
              <a:rPr lang="en-US" b="0" dirty="0"/>
              <a:t> </a:t>
            </a:r>
            <a:r>
              <a:rPr lang="en-US" b="0" dirty="0" err="1"/>
              <a:t>ispod</a:t>
            </a:r>
            <a:r>
              <a:rPr lang="en-US" b="0" dirty="0"/>
              <a:t>). </a:t>
            </a:r>
            <a:r>
              <a:rPr lang="en-US" b="0" dirty="0" err="1"/>
              <a:t>Odgovarajuća</a:t>
            </a:r>
            <a:r>
              <a:rPr lang="en-US" b="0" dirty="0"/>
              <a:t> </a:t>
            </a:r>
            <a:r>
              <a:rPr lang="en-US" b="0" dirty="0" err="1"/>
              <a:t>koheziona</a:t>
            </a:r>
            <a:r>
              <a:rPr lang="en-US" b="0" dirty="0"/>
              <a:t> </a:t>
            </a:r>
            <a:r>
              <a:rPr lang="en-US" b="0" dirty="0" err="1"/>
              <a:t>energija</a:t>
            </a:r>
            <a:r>
              <a:rPr lang="en-US" b="0" dirty="0"/>
              <a:t> je u </a:t>
            </a:r>
            <a:r>
              <a:rPr lang="en-US" b="0" dirty="0" err="1"/>
              <a:t>opsegu</a:t>
            </a:r>
            <a:r>
              <a:rPr lang="en-US" b="0" dirty="0"/>
              <a:t> 0,5−3 kJ/mol.</a:t>
            </a:r>
            <a:endParaRPr lang="sr-Latn-RS" b="0" dirty="0"/>
          </a:p>
        </p:txBody>
      </p:sp>
      <p:pic>
        <p:nvPicPr>
          <p:cNvPr id="5124" name="Picture 4" descr="Poliestar-Keesom interakcije cop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175" y="4597400"/>
            <a:ext cx="2373313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05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1"/>
          <p:cNvSpPr txBox="1">
            <a:spLocks noChangeArrowheads="1"/>
          </p:cNvSpPr>
          <p:nvPr/>
        </p:nvSpPr>
        <p:spPr bwMode="auto">
          <a:xfrm>
            <a:off x="385763" y="1828800"/>
            <a:ext cx="8458200" cy="184626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rgbClr val="000000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 sz="1400" b="1">
                <a:solidFill>
                  <a:srgbClr val="000000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 sz="1400" b="1">
                <a:solidFill>
                  <a:srgbClr val="000000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 sz="1400" b="1">
                <a:solidFill>
                  <a:srgbClr val="000000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 sz="1400" b="1">
                <a:solidFill>
                  <a:srgbClr val="000000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charset="0"/>
                <a:cs typeface="Times New Roman" pitchFamily="18" charset="0"/>
              </a:defRPr>
            </a:lvl9pPr>
          </a:lstStyle>
          <a:p>
            <a:r>
              <a:rPr lang="sl-SI"/>
              <a:t>ii) </a:t>
            </a:r>
            <a:r>
              <a:rPr lang="sl-SI" i="1">
                <a:solidFill>
                  <a:srgbClr val="FF0000"/>
                </a:solidFill>
              </a:rPr>
              <a:t>Debay-eve sile</a:t>
            </a:r>
            <a:r>
              <a:rPr lang="sl-SI">
                <a:solidFill>
                  <a:srgbClr val="FF0000"/>
                </a:solidFill>
              </a:rPr>
              <a:t> </a:t>
            </a:r>
            <a:r>
              <a:rPr lang="sl-SI"/>
              <a:t>(indukcione sile) su privlačne interakcije između</a:t>
            </a:r>
            <a:r>
              <a:rPr lang="sl-SI">
                <a:solidFill>
                  <a:srgbClr val="FF0000"/>
                </a:solidFill>
              </a:rPr>
              <a:t> permanentnog dipola i dipola kojeg on indukuje (indukovanog dipola)</a:t>
            </a:r>
            <a:r>
              <a:rPr lang="sl-SI"/>
              <a:t> na susednoj polarizabilnoj molekulskoj grupi. </a:t>
            </a:r>
            <a:r>
              <a:rPr lang="sl-SI" b="0"/>
              <a:t>Energija ove interakcije (</a:t>
            </a:r>
            <a:r>
              <a:rPr lang="sl-SI" b="0" i="1"/>
              <a:t>E</a:t>
            </a:r>
            <a:r>
              <a:rPr lang="sl-SI" b="0" baseline="-25000"/>
              <a:t>D</a:t>
            </a:r>
            <a:r>
              <a:rPr lang="sl-SI" b="0"/>
              <a:t>) data je izrazom:</a:t>
            </a:r>
            <a:endParaRPr lang="sr-Latn-RS" b="0"/>
          </a:p>
          <a:p>
            <a:r>
              <a:rPr lang="sl-SI"/>
              <a:t> </a:t>
            </a:r>
            <a:endParaRPr lang="sr-Latn-RS"/>
          </a:p>
          <a:p>
            <a:r>
              <a:rPr lang="sl-SI" i="1"/>
              <a:t>       </a:t>
            </a:r>
            <a:r>
              <a:rPr lang="en-US" i="1"/>
              <a:t> </a:t>
            </a:r>
            <a:r>
              <a:rPr lang="sl-SI" sz="1600" b="0" i="1"/>
              <a:t>E</a:t>
            </a:r>
            <a:r>
              <a:rPr lang="sl-SI" sz="1600" b="0" baseline="-25000"/>
              <a:t>D</a:t>
            </a:r>
            <a:r>
              <a:rPr lang="sl-SI" sz="1600" b="0"/>
              <a:t> = </a:t>
            </a:r>
            <a:r>
              <a:rPr lang="pl-PL" sz="1600" b="0"/>
              <a:t>−2</a:t>
            </a:r>
            <a:r>
              <a:rPr lang="en-US" sz="1600" b="0" i="1">
                <a:sym typeface="Symbol" pitchFamily="18" charset="2"/>
              </a:rPr>
              <a:t></a:t>
            </a:r>
            <a:r>
              <a:rPr lang="en-US" sz="1600" b="0" i="1"/>
              <a:t> μ</a:t>
            </a:r>
            <a:r>
              <a:rPr lang="pl-PL" sz="1600" b="0" baseline="30000"/>
              <a:t>4</a:t>
            </a:r>
            <a:r>
              <a:rPr lang="pl-PL" sz="1600" b="0" i="1"/>
              <a:t> r</a:t>
            </a:r>
            <a:r>
              <a:rPr lang="pl-PL" sz="1600" b="0" baseline="30000"/>
              <a:t>−6</a:t>
            </a:r>
            <a:r>
              <a:rPr lang="pl-PL" sz="1600" b="0"/>
              <a:t>                                                                                                                 </a:t>
            </a:r>
            <a:r>
              <a:rPr lang="sl-SI"/>
              <a:t> </a:t>
            </a:r>
            <a:endParaRPr lang="sr-Latn-RS"/>
          </a:p>
          <a:p>
            <a:endParaRPr lang="sl-SI"/>
          </a:p>
          <a:p>
            <a:r>
              <a:rPr lang="sl-SI" b="0"/>
              <a:t>gde je </a:t>
            </a:r>
            <a:r>
              <a:rPr lang="sl-SI" b="0" i="1">
                <a:sym typeface="Symbol" pitchFamily="18" charset="2"/>
              </a:rPr>
              <a:t></a:t>
            </a:r>
            <a:r>
              <a:rPr lang="sl-SI" b="0"/>
              <a:t> polarizabilnost pomenute molekulske grupe. Koheziona energija koja odgovara ovom tipu interakcija je u opsegu 0,02</a:t>
            </a:r>
            <a:r>
              <a:rPr lang="en-US" b="0"/>
              <a:t>−0,5 kJ</a:t>
            </a:r>
            <a:r>
              <a:rPr lang="sl-SI" b="0"/>
              <a:t>/mol. </a:t>
            </a:r>
            <a:r>
              <a:rPr lang="en-US" b="0"/>
              <a:t>Ovakva interakcije javlja se u nezasićenom poliestru: </a:t>
            </a:r>
            <a:endParaRPr lang="sr-Latn-RS" b="0"/>
          </a:p>
        </p:txBody>
      </p:sp>
      <p:pic>
        <p:nvPicPr>
          <p:cNvPr id="6147" name="Picture 2" descr="Nezasiceni poliestar-Debay interakcij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34"/>
          <a:stretch>
            <a:fillRect/>
          </a:stretch>
        </p:blipFill>
        <p:spPr bwMode="auto">
          <a:xfrm>
            <a:off x="2976563" y="3956050"/>
            <a:ext cx="27432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Rectangle 5"/>
          <p:cNvSpPr>
            <a:spLocks noChangeArrowheads="1"/>
          </p:cNvSpPr>
          <p:nvPr/>
        </p:nvSpPr>
        <p:spPr bwMode="auto">
          <a:xfrm>
            <a:off x="685800" y="609600"/>
            <a:ext cx="35623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sl-SI" sz="2000" b="0">
                <a:solidFill>
                  <a:schemeClr val="tx1"/>
                </a:solidFill>
              </a:rPr>
              <a:t>Van der Waals-ove interakcije</a:t>
            </a:r>
            <a:endParaRPr lang="sr-Latn-RS" sz="2000" b="0">
              <a:solidFill>
                <a:schemeClr val="tx1"/>
              </a:solidFill>
            </a:endParaRPr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387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ChangeArrowheads="1"/>
          </p:cNvSpPr>
          <p:nvPr/>
        </p:nvSpPr>
        <p:spPr bwMode="auto">
          <a:xfrm>
            <a:off x="685800" y="611188"/>
            <a:ext cx="35623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sl-SI" sz="2000" b="0">
                <a:solidFill>
                  <a:schemeClr val="tx1"/>
                </a:solidFill>
              </a:rPr>
              <a:t>Van der Waals-ove interakcije</a:t>
            </a:r>
            <a:endParaRPr lang="sr-Latn-RS" sz="2000" b="0">
              <a:solidFill>
                <a:schemeClr val="tx1"/>
              </a:solidFill>
            </a:endParaRPr>
          </a:p>
        </p:txBody>
      </p:sp>
      <p:sp>
        <p:nvSpPr>
          <p:cNvPr id="7171" name="TextBox 2"/>
          <p:cNvSpPr txBox="1">
            <a:spLocks noChangeArrowheads="1"/>
          </p:cNvSpPr>
          <p:nvPr/>
        </p:nvSpPr>
        <p:spPr bwMode="auto">
          <a:xfrm>
            <a:off x="533400" y="2209800"/>
            <a:ext cx="7924800" cy="21701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rgbClr val="000000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 sz="1400" b="1">
                <a:solidFill>
                  <a:srgbClr val="000000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 sz="1400" b="1">
                <a:solidFill>
                  <a:srgbClr val="000000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 sz="1400" b="1">
                <a:solidFill>
                  <a:srgbClr val="000000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 sz="1400" b="1">
                <a:solidFill>
                  <a:srgbClr val="000000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sl-SI" i="1">
                <a:solidFill>
                  <a:srgbClr val="FF0000"/>
                </a:solidFill>
              </a:rPr>
              <a:t>Londonove (disperzione) sile</a:t>
            </a:r>
            <a:r>
              <a:rPr lang="sl-SI">
                <a:solidFill>
                  <a:srgbClr val="FF0000"/>
                </a:solidFill>
              </a:rPr>
              <a:t> </a:t>
            </a:r>
            <a:r>
              <a:rPr lang="sl-SI"/>
              <a:t>nastaju kao rezultat </a:t>
            </a:r>
            <a:r>
              <a:rPr lang="sl-SI">
                <a:solidFill>
                  <a:srgbClr val="FF0000"/>
                </a:solidFill>
              </a:rPr>
              <a:t>asimetričnosti trenutne elektronske gustine atoma</a:t>
            </a:r>
            <a:r>
              <a:rPr lang="sl-SI"/>
              <a:t>. </a:t>
            </a:r>
            <a:r>
              <a:rPr lang="sl-SI" b="0"/>
              <a:t>Energija između dva trenutna dipola (</a:t>
            </a:r>
            <a:r>
              <a:rPr lang="sl-SI" b="0" i="1"/>
              <a:t>E</a:t>
            </a:r>
            <a:r>
              <a:rPr lang="sl-SI" b="0" baseline="-25000"/>
              <a:t>L</a:t>
            </a:r>
            <a:r>
              <a:rPr lang="sl-SI" b="0"/>
              <a:t>) data je relacijom:</a:t>
            </a:r>
            <a:endParaRPr lang="sr-Latn-RS" b="0"/>
          </a:p>
          <a:p>
            <a:r>
              <a:rPr lang="sl-SI"/>
              <a:t> </a:t>
            </a:r>
            <a:endParaRPr lang="sr-Latn-RS"/>
          </a:p>
          <a:p>
            <a:r>
              <a:rPr lang="sl-SI" sz="1600" b="0" i="1"/>
              <a:t>E</a:t>
            </a:r>
            <a:r>
              <a:rPr lang="sl-SI" sz="1600" b="0" baseline="-25000"/>
              <a:t>L</a:t>
            </a:r>
            <a:r>
              <a:rPr lang="sl-SI" sz="1600" b="0"/>
              <a:t> = −3/2 [</a:t>
            </a:r>
            <a:r>
              <a:rPr lang="sl-SI" sz="1600" b="0" i="1">
                <a:sym typeface="Symbol" pitchFamily="18" charset="2"/>
              </a:rPr>
              <a:t></a:t>
            </a:r>
            <a:r>
              <a:rPr lang="sl-SI" sz="1600" b="0" baseline="-25000"/>
              <a:t>1 </a:t>
            </a:r>
            <a:r>
              <a:rPr lang="sl-SI" sz="1600" b="0" i="1">
                <a:sym typeface="Symbol" pitchFamily="18" charset="2"/>
              </a:rPr>
              <a:t></a:t>
            </a:r>
            <a:r>
              <a:rPr lang="sl-SI" sz="1600" b="0" baseline="-25000"/>
              <a:t>2</a:t>
            </a:r>
            <a:r>
              <a:rPr lang="sl-SI" sz="1600" b="0"/>
              <a:t> </a:t>
            </a:r>
            <a:r>
              <a:rPr lang="sl-SI" sz="1600" b="0" i="1"/>
              <a:t>I</a:t>
            </a:r>
            <a:r>
              <a:rPr lang="sl-SI" sz="1600" b="0" baseline="-25000"/>
              <a:t>1</a:t>
            </a:r>
            <a:r>
              <a:rPr lang="sl-SI" sz="1600" b="0"/>
              <a:t> </a:t>
            </a:r>
            <a:r>
              <a:rPr lang="sl-SI" sz="1600" b="0" i="1"/>
              <a:t>I</a:t>
            </a:r>
            <a:r>
              <a:rPr lang="sl-SI" sz="1600" b="0" baseline="-25000"/>
              <a:t>2 </a:t>
            </a:r>
            <a:r>
              <a:rPr lang="sl-SI" sz="1600" b="0"/>
              <a:t>/ (</a:t>
            </a:r>
            <a:r>
              <a:rPr lang="sl-SI" sz="1600" b="0" i="1"/>
              <a:t>I</a:t>
            </a:r>
            <a:r>
              <a:rPr lang="sl-SI" sz="1600" b="0" baseline="-25000"/>
              <a:t>1</a:t>
            </a:r>
            <a:r>
              <a:rPr lang="sl-SI" sz="1600" b="0"/>
              <a:t> + </a:t>
            </a:r>
            <a:r>
              <a:rPr lang="sl-SI" sz="1600" b="0" i="1"/>
              <a:t>I</a:t>
            </a:r>
            <a:r>
              <a:rPr lang="sl-SI" sz="1600" b="0" baseline="-25000"/>
              <a:t>2</a:t>
            </a:r>
            <a:r>
              <a:rPr lang="sl-SI" sz="1600" b="0"/>
              <a:t>)] </a:t>
            </a:r>
            <a:r>
              <a:rPr lang="sl-SI" sz="1600" b="0" i="1"/>
              <a:t>r</a:t>
            </a:r>
            <a:r>
              <a:rPr lang="sl-SI" sz="1600" b="0" baseline="30000"/>
              <a:t>−6</a:t>
            </a:r>
            <a:r>
              <a:rPr lang="sl-SI" sz="1600" b="0"/>
              <a:t>                                                                                   </a:t>
            </a:r>
            <a:endParaRPr lang="sr-Latn-RS" sz="1600" b="0"/>
          </a:p>
          <a:p>
            <a:r>
              <a:rPr lang="sl-SI" b="0"/>
              <a:t> </a:t>
            </a:r>
            <a:endParaRPr lang="sr-Latn-RS" b="0"/>
          </a:p>
          <a:p>
            <a:pPr>
              <a:lnSpc>
                <a:spcPct val="110000"/>
              </a:lnSpc>
            </a:pPr>
            <a:r>
              <a:rPr lang="sl-SI" b="0"/>
              <a:t>gde su </a:t>
            </a:r>
            <a:r>
              <a:rPr lang="sl-SI" b="0" i="1">
                <a:sym typeface="Symbol" pitchFamily="18" charset="2"/>
              </a:rPr>
              <a:t></a:t>
            </a:r>
            <a:r>
              <a:rPr lang="sl-SI" b="0" baseline="-25000"/>
              <a:t>1 i </a:t>
            </a:r>
            <a:r>
              <a:rPr lang="sl-SI" b="0" i="1">
                <a:sym typeface="Symbol" pitchFamily="18" charset="2"/>
              </a:rPr>
              <a:t></a:t>
            </a:r>
            <a:r>
              <a:rPr lang="sl-SI" b="0" baseline="-25000"/>
              <a:t>2 </a:t>
            </a:r>
            <a:r>
              <a:rPr lang="sl-SI" b="0"/>
              <a:t>polarizabilnosti grupa koje interaguju, a </a:t>
            </a:r>
            <a:r>
              <a:rPr lang="sl-SI" b="0" i="1"/>
              <a:t>I</a:t>
            </a:r>
            <a:r>
              <a:rPr lang="sl-SI" b="0" baseline="-25000"/>
              <a:t>1</a:t>
            </a:r>
            <a:r>
              <a:rPr lang="sl-SI" b="0"/>
              <a:t> i </a:t>
            </a:r>
            <a:r>
              <a:rPr lang="sl-SI" b="0" i="1"/>
              <a:t>I</a:t>
            </a:r>
            <a:r>
              <a:rPr lang="sl-SI" b="0" baseline="-25000"/>
              <a:t>2</a:t>
            </a:r>
            <a:r>
              <a:rPr lang="sl-SI" b="0"/>
              <a:t> su odgovarajuće energije jonizacije. Londonove sile su niskih energija za male organske molekule i imaju značajnog efekta u slučaju polimera koji nemaju polarne grupe (polietilen, polibutadien).</a:t>
            </a:r>
            <a:endParaRPr lang="sr-Latn-RS" b="0"/>
          </a:p>
          <a:p>
            <a:endParaRPr lang="sr-Latn-RS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68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1"/>
          <p:cNvSpPr txBox="1">
            <a:spLocks noChangeArrowheads="1"/>
          </p:cNvSpPr>
          <p:nvPr/>
        </p:nvSpPr>
        <p:spPr bwMode="auto">
          <a:xfrm>
            <a:off x="457200" y="1371600"/>
            <a:ext cx="8229600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rgbClr val="000000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 sz="1400" b="1">
                <a:solidFill>
                  <a:srgbClr val="000000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 sz="1400" b="1">
                <a:solidFill>
                  <a:srgbClr val="000000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 sz="1400" b="1">
                <a:solidFill>
                  <a:srgbClr val="000000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 sz="1400" b="1">
                <a:solidFill>
                  <a:srgbClr val="000000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sl-SI" b="0" dirty="0"/>
              <a:t>Može se primetiti da kod bilo kog tipa navedenih van der Waals-ovih interakcija energija zavisi od r</a:t>
            </a:r>
            <a:r>
              <a:rPr lang="sl-SI" b="0" baseline="30000" dirty="0"/>
              <a:t>−6</a:t>
            </a:r>
            <a:r>
              <a:rPr lang="sl-SI" b="0" dirty="0"/>
              <a:t>. Mnoga svojstva polimera zavise od ovih interakcija. Tako je na primer </a:t>
            </a:r>
            <a:r>
              <a:rPr lang="sl-SI" b="0" dirty="0">
                <a:solidFill>
                  <a:srgbClr val="FF0000"/>
                </a:solidFill>
              </a:rPr>
              <a:t>amorfni polipropilen (PP) znatno fleksibilniji od kristalnog polipropilena </a:t>
            </a:r>
            <a:r>
              <a:rPr lang="sl-SI" b="0" dirty="0"/>
              <a:t>zbog toga što su u kristalnom polipropilenu </a:t>
            </a:r>
            <a:r>
              <a:rPr lang="sl-SI" dirty="0"/>
              <a:t>strukturne jedinice međusobno mnogo bliže jedna drugoj usled čega su i Van der Waals-ove interakcije jače</a:t>
            </a:r>
            <a:r>
              <a:rPr lang="en-US" b="0" dirty="0"/>
              <a:t>.</a:t>
            </a:r>
            <a:endParaRPr lang="sr-Latn-RS" b="0" dirty="0"/>
          </a:p>
        </p:txBody>
      </p:sp>
      <p:pic>
        <p:nvPicPr>
          <p:cNvPr id="3" name="Picture 2" descr="Polipropilen-kristalni i amorfni"/>
          <p:cNvPicPr/>
          <p:nvPr/>
        </p:nvPicPr>
        <p:blipFill rotWithShape="1">
          <a:blip r:embed="rId4"/>
          <a:srcRect t="2030" b="5976"/>
          <a:stretch/>
        </p:blipFill>
        <p:spPr bwMode="auto">
          <a:xfrm>
            <a:off x="2286000" y="2411413"/>
            <a:ext cx="4495800" cy="3833812"/>
          </a:xfrm>
          <a:prstGeom prst="rect">
            <a:avLst/>
          </a:prstGeom>
          <a:noFill/>
          <a:ln>
            <a:solidFill>
              <a:schemeClr val="tx2">
                <a:lumMod val="85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196" name="TextBox 3"/>
          <p:cNvSpPr txBox="1">
            <a:spLocks noChangeArrowheads="1"/>
          </p:cNvSpPr>
          <p:nvPr/>
        </p:nvSpPr>
        <p:spPr bwMode="auto">
          <a:xfrm>
            <a:off x="822325" y="6245225"/>
            <a:ext cx="374967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rgbClr val="000000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 sz="1400" b="1">
                <a:solidFill>
                  <a:srgbClr val="000000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 sz="1400" b="1">
                <a:solidFill>
                  <a:srgbClr val="000000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 sz="1400" b="1">
                <a:solidFill>
                  <a:srgbClr val="000000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 sz="1400" b="1">
                <a:solidFill>
                  <a:srgbClr val="000000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charset="0"/>
                <a:cs typeface="Times New Roman" pitchFamily="18" charset="0"/>
              </a:defRPr>
            </a:lvl9pPr>
          </a:lstStyle>
          <a:p>
            <a:r>
              <a:rPr lang="en-US"/>
              <a:t>a) kristalni deo izotaktičkog polipropilena </a:t>
            </a:r>
            <a:endParaRPr lang="sr-Latn-RS"/>
          </a:p>
        </p:txBody>
      </p:sp>
      <p:sp>
        <p:nvSpPr>
          <p:cNvPr id="8197" name="TextBox 4"/>
          <p:cNvSpPr txBox="1">
            <a:spLocks noChangeArrowheads="1"/>
          </p:cNvSpPr>
          <p:nvPr/>
        </p:nvSpPr>
        <p:spPr bwMode="auto">
          <a:xfrm>
            <a:off x="4800600" y="6242050"/>
            <a:ext cx="3581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rgbClr val="000000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 sz="1400" b="1">
                <a:solidFill>
                  <a:srgbClr val="000000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 sz="1400" b="1">
                <a:solidFill>
                  <a:srgbClr val="000000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 sz="1400" b="1">
                <a:solidFill>
                  <a:srgbClr val="000000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 sz="1400" b="1">
                <a:solidFill>
                  <a:srgbClr val="000000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charset="0"/>
                <a:cs typeface="Times New Roman" pitchFamily="18" charset="0"/>
              </a:defRPr>
            </a:lvl9pPr>
          </a:lstStyle>
          <a:p>
            <a:r>
              <a:rPr lang="en-US"/>
              <a:t>b) amorfni deo ataktičkog polipropilena</a:t>
            </a:r>
            <a:endParaRPr lang="sr-Latn-RS"/>
          </a:p>
        </p:txBody>
      </p:sp>
      <p:sp>
        <p:nvSpPr>
          <p:cNvPr id="8198" name="Rectangle 5"/>
          <p:cNvSpPr>
            <a:spLocks noChangeArrowheads="1"/>
          </p:cNvSpPr>
          <p:nvPr/>
        </p:nvSpPr>
        <p:spPr bwMode="auto">
          <a:xfrm>
            <a:off x="822325" y="533400"/>
            <a:ext cx="35623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sl-SI" sz="2000" b="0">
                <a:solidFill>
                  <a:schemeClr val="tx1"/>
                </a:solidFill>
              </a:rPr>
              <a:t>Van der Waals-ove interakcije</a:t>
            </a:r>
            <a:endParaRPr lang="sr-Latn-RS" sz="2000" b="0">
              <a:solidFill>
                <a:schemeClr val="tx1"/>
              </a:solidFill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9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ChangeArrowheads="1"/>
          </p:cNvSpPr>
          <p:nvPr/>
        </p:nvSpPr>
        <p:spPr bwMode="auto">
          <a:xfrm>
            <a:off x="838200" y="685800"/>
            <a:ext cx="1997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b="0">
                <a:solidFill>
                  <a:schemeClr val="tx1"/>
                </a:solidFill>
              </a:rPr>
              <a:t>Vodonične veze</a:t>
            </a:r>
            <a:endParaRPr lang="sr-Latn-RS" sz="2000" b="0">
              <a:solidFill>
                <a:schemeClr val="tx1"/>
              </a:solidFill>
            </a:endParaRPr>
          </a:p>
        </p:txBody>
      </p:sp>
      <p:sp>
        <p:nvSpPr>
          <p:cNvPr id="9219" name="Text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rgbClr val="000000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 sz="1400" b="1">
                <a:solidFill>
                  <a:srgbClr val="000000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 sz="1400" b="1">
                <a:solidFill>
                  <a:srgbClr val="000000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 sz="1400" b="1">
                <a:solidFill>
                  <a:srgbClr val="000000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 sz="1400" b="1">
                <a:solidFill>
                  <a:srgbClr val="000000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n-US" dirty="0" err="1"/>
              <a:t>Vodonične</a:t>
            </a:r>
            <a:r>
              <a:rPr lang="en-US" dirty="0"/>
              <a:t> </a:t>
            </a:r>
            <a:r>
              <a:rPr lang="en-US" dirty="0" err="1"/>
              <a:t>veze</a:t>
            </a:r>
            <a:r>
              <a:rPr lang="en-US" dirty="0"/>
              <a:t> (H-</a:t>
            </a:r>
            <a:r>
              <a:rPr lang="en-US" dirty="0" err="1"/>
              <a:t>veze</a:t>
            </a:r>
            <a:r>
              <a:rPr lang="en-US" dirty="0"/>
              <a:t>)</a:t>
            </a:r>
            <a:r>
              <a:rPr lang="en-US" b="0" dirty="0"/>
              <a:t> </a:t>
            </a:r>
            <a:r>
              <a:rPr lang="en-US" b="0" dirty="0" err="1"/>
              <a:t>su</a:t>
            </a:r>
            <a:r>
              <a:rPr lang="en-US" b="0" dirty="0"/>
              <a:t> </a:t>
            </a:r>
            <a:r>
              <a:rPr lang="en-US" dirty="0" err="1"/>
              <a:t>jače</a:t>
            </a:r>
            <a:r>
              <a:rPr lang="en-US" dirty="0"/>
              <a:t> od Van der Waals-</a:t>
            </a:r>
            <a:r>
              <a:rPr lang="en-US" dirty="0" err="1"/>
              <a:t>ovih</a:t>
            </a:r>
            <a:r>
              <a:rPr lang="en-US" dirty="0"/>
              <a:t> </a:t>
            </a:r>
            <a:r>
              <a:rPr lang="en-US" dirty="0" err="1"/>
              <a:t>interakcija</a:t>
            </a:r>
            <a:r>
              <a:rPr lang="en-US" b="0" dirty="0"/>
              <a:t>. </a:t>
            </a:r>
            <a:r>
              <a:rPr lang="en-US" b="0" dirty="0" err="1"/>
              <a:t>Ove</a:t>
            </a:r>
            <a:r>
              <a:rPr lang="en-US" b="0" dirty="0"/>
              <a:t> </a:t>
            </a:r>
            <a:r>
              <a:rPr lang="en-US" b="0" dirty="0" err="1"/>
              <a:t>veze</a:t>
            </a:r>
            <a:r>
              <a:rPr lang="en-US" b="0" dirty="0"/>
              <a:t> se </a:t>
            </a:r>
            <a:r>
              <a:rPr lang="en-US" b="0" dirty="0" err="1"/>
              <a:t>formiraju</a:t>
            </a:r>
            <a:r>
              <a:rPr lang="en-US" b="0" dirty="0"/>
              <a:t> </a:t>
            </a:r>
            <a:r>
              <a:rPr lang="en-US" b="0" dirty="0" err="1"/>
              <a:t>između</a:t>
            </a:r>
            <a:r>
              <a:rPr lang="en-US" b="0" dirty="0"/>
              <a:t> </a:t>
            </a:r>
            <a:r>
              <a:rPr lang="en-US" b="0" dirty="0" err="1"/>
              <a:t>vodonikovog</a:t>
            </a:r>
            <a:r>
              <a:rPr lang="en-US" b="0" dirty="0"/>
              <a:t> </a:t>
            </a:r>
            <a:r>
              <a:rPr lang="en-US" b="0" dirty="0" err="1"/>
              <a:t>atoma</a:t>
            </a:r>
            <a:r>
              <a:rPr lang="en-US" b="0" dirty="0"/>
              <a:t> </a:t>
            </a:r>
            <a:r>
              <a:rPr lang="en-US" b="0" dirty="0" err="1"/>
              <a:t>kovalentno</a:t>
            </a:r>
            <a:r>
              <a:rPr lang="en-US" b="0" dirty="0"/>
              <a:t> </a:t>
            </a:r>
            <a:r>
              <a:rPr lang="en-US" b="0" dirty="0" err="1"/>
              <a:t>vezanog</a:t>
            </a:r>
            <a:r>
              <a:rPr lang="en-US" b="0" dirty="0"/>
              <a:t> </a:t>
            </a:r>
            <a:r>
              <a:rPr lang="en-US" b="0" dirty="0" err="1"/>
              <a:t>za</a:t>
            </a:r>
            <a:r>
              <a:rPr lang="en-US" b="0" dirty="0"/>
              <a:t> atom </a:t>
            </a:r>
            <a:r>
              <a:rPr lang="en-US" b="0" dirty="0" err="1"/>
              <a:t>velike</a:t>
            </a:r>
            <a:r>
              <a:rPr lang="en-US" b="0" dirty="0"/>
              <a:t> </a:t>
            </a:r>
            <a:r>
              <a:rPr lang="en-US" b="0" dirty="0" err="1"/>
              <a:t>elektronegativnosti</a:t>
            </a:r>
            <a:r>
              <a:rPr lang="en-US" b="0" dirty="0"/>
              <a:t> </a:t>
            </a:r>
            <a:r>
              <a:rPr lang="en-US" b="0" dirty="0" smtClean="0"/>
              <a:t>(</a:t>
            </a:r>
            <a:r>
              <a:rPr lang="sr-Latn-RS" b="0" dirty="0" smtClean="0"/>
              <a:t>A: </a:t>
            </a:r>
            <a:r>
              <a:rPr lang="en-US" b="0" dirty="0" smtClean="0"/>
              <a:t>F</a:t>
            </a:r>
            <a:r>
              <a:rPr lang="en-US" b="0" dirty="0"/>
              <a:t>, O </a:t>
            </a:r>
            <a:r>
              <a:rPr lang="en-US" b="0" dirty="0" err="1"/>
              <a:t>ili</a:t>
            </a:r>
            <a:r>
              <a:rPr lang="en-US" b="0" dirty="0"/>
              <a:t> N) i </a:t>
            </a:r>
            <a:r>
              <a:rPr lang="en-US" b="0" dirty="0" err="1"/>
              <a:t>veoma</a:t>
            </a:r>
            <a:r>
              <a:rPr lang="en-US" b="0" dirty="0"/>
              <a:t> </a:t>
            </a:r>
            <a:r>
              <a:rPr lang="en-US" b="0" dirty="0" err="1"/>
              <a:t>elektronegativnog</a:t>
            </a:r>
            <a:r>
              <a:rPr lang="en-US" b="0" dirty="0"/>
              <a:t> </a:t>
            </a:r>
            <a:r>
              <a:rPr lang="en-US" b="0" dirty="0" err="1"/>
              <a:t>atoma</a:t>
            </a:r>
            <a:r>
              <a:rPr lang="en-US" b="0" dirty="0"/>
              <a:t> </a:t>
            </a:r>
            <a:r>
              <a:rPr lang="en-US" b="0" dirty="0" smtClean="0"/>
              <a:t>(</a:t>
            </a:r>
            <a:r>
              <a:rPr lang="sr-Latn-RS" b="0" dirty="0" smtClean="0"/>
              <a:t>B: </a:t>
            </a:r>
            <a:r>
              <a:rPr lang="en-US" b="0" dirty="0" smtClean="0"/>
              <a:t>O</a:t>
            </a:r>
            <a:r>
              <a:rPr lang="en-US" b="0" dirty="0"/>
              <a:t>, N, F ) </a:t>
            </a:r>
            <a:r>
              <a:rPr lang="en-US" b="0" dirty="0" err="1"/>
              <a:t>koji</a:t>
            </a:r>
            <a:r>
              <a:rPr lang="en-US" b="0" dirty="0"/>
              <a:t> </a:t>
            </a:r>
            <a:r>
              <a:rPr lang="en-US" b="0" dirty="0" err="1"/>
              <a:t>pripada</a:t>
            </a:r>
            <a:r>
              <a:rPr lang="en-US" b="0" dirty="0"/>
              <a:t> </a:t>
            </a:r>
            <a:r>
              <a:rPr lang="en-US" b="0" dirty="0" err="1"/>
              <a:t>drugoj</a:t>
            </a:r>
            <a:r>
              <a:rPr lang="en-US" b="0" dirty="0"/>
              <a:t> </a:t>
            </a:r>
            <a:r>
              <a:rPr lang="en-US" b="0" dirty="0" err="1"/>
              <a:t>atomskoj</a:t>
            </a:r>
            <a:r>
              <a:rPr lang="en-US" b="0" dirty="0"/>
              <a:t> </a:t>
            </a:r>
            <a:r>
              <a:rPr lang="en-US" b="0" dirty="0" err="1"/>
              <a:t>grupi</a:t>
            </a:r>
            <a:r>
              <a:rPr lang="en-US" b="0" dirty="0"/>
              <a:t> </a:t>
            </a:r>
            <a:r>
              <a:rPr lang="en-US" b="0" dirty="0" err="1"/>
              <a:t>molekula</a:t>
            </a:r>
            <a:r>
              <a:rPr lang="en-US" b="0" dirty="0"/>
              <a:t>:</a:t>
            </a:r>
            <a:endParaRPr lang="sr-Latn-RS" b="0" dirty="0"/>
          </a:p>
        </p:txBody>
      </p:sp>
      <p:sp>
        <p:nvSpPr>
          <p:cNvPr id="9220" name="Rectangle 3"/>
          <p:cNvSpPr>
            <a:spLocks noChangeArrowheads="1"/>
          </p:cNvSpPr>
          <p:nvPr/>
        </p:nvSpPr>
        <p:spPr bwMode="auto">
          <a:xfrm>
            <a:off x="838200" y="2774950"/>
            <a:ext cx="6324600" cy="36988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it-IT" sz="1800"/>
              <a:t>R</a:t>
            </a:r>
            <a:r>
              <a:rPr lang="it-IT" sz="1800" baseline="-25000"/>
              <a:t>1</a:t>
            </a:r>
            <a:r>
              <a:rPr lang="it-IT" sz="1800"/>
              <a:t>−A−H </a:t>
            </a:r>
            <a:r>
              <a:rPr lang="it-IT" sz="1800" b="0">
                <a:solidFill>
                  <a:srgbClr val="FF0000"/>
                </a:solidFill>
              </a:rPr>
              <a:t>• • • </a:t>
            </a:r>
            <a:r>
              <a:rPr lang="it-IT" sz="1800"/>
              <a:t>B−R</a:t>
            </a:r>
            <a:r>
              <a:rPr lang="it-IT" sz="1800" baseline="-25000"/>
              <a:t>2</a:t>
            </a:r>
            <a:r>
              <a:rPr lang="it-IT" sz="1800"/>
              <a:t>     </a:t>
            </a:r>
            <a:r>
              <a:rPr lang="it-IT" sz="1600" b="0"/>
              <a:t>(A i B su atomi velike elektronegativnosti)</a:t>
            </a:r>
            <a:endParaRPr lang="sr-Latn-RS" sz="1600" b="0"/>
          </a:p>
        </p:txBody>
      </p:sp>
      <p:sp>
        <p:nvSpPr>
          <p:cNvPr id="9221" name="TextBox 4"/>
          <p:cNvSpPr txBox="1">
            <a:spLocks noChangeArrowheads="1"/>
          </p:cNvSpPr>
          <p:nvPr/>
        </p:nvSpPr>
        <p:spPr bwMode="auto">
          <a:xfrm>
            <a:off x="457200" y="3429000"/>
            <a:ext cx="7848600" cy="175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rgbClr val="000000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 sz="1400" b="1">
                <a:solidFill>
                  <a:srgbClr val="000000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 sz="1400" b="1">
                <a:solidFill>
                  <a:srgbClr val="000000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 sz="1400" b="1">
                <a:solidFill>
                  <a:srgbClr val="000000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 sz="1400" b="1">
                <a:solidFill>
                  <a:srgbClr val="000000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pl-PL" dirty="0"/>
              <a:t>Energija vodoničnih veza može biti i do 40 kJ/mol. </a:t>
            </a:r>
            <a:r>
              <a:rPr lang="pl-PL" b="0" dirty="0"/>
              <a:t>Ova velika vrednost je rezultat jake polarnosti veza i male veličine vodonikovog atoma koji se može veoma približiti interagujućoj grupi. Vodonične veze indukuju izuzetno visoku koheziju u polimernim materijalima koji ih sadrže. Prisutne su u proteinima, poliamidima, celuloznim </a:t>
            </a:r>
            <a:r>
              <a:rPr lang="pl-PL" b="0" dirty="0" smtClean="0"/>
              <a:t>vlaknima, molekulima DNA. </a:t>
            </a:r>
            <a:r>
              <a:rPr lang="pl-PL" b="0" dirty="0"/>
              <a:t>Mnoga svojstva kao npr. </a:t>
            </a:r>
            <a:r>
              <a:rPr lang="pl-PL" dirty="0"/>
              <a:t>velika mehanička jačina, visoka kristaliničnost, ili visoka hidrofilnost polimera </a:t>
            </a:r>
            <a:r>
              <a:rPr lang="pl-PL" b="0" dirty="0" smtClean="0"/>
              <a:t>objašnjavaju </a:t>
            </a:r>
            <a:r>
              <a:rPr lang="pl-PL" b="0" dirty="0"/>
              <a:t>se upravo prisustvom vodoničnih veza u njima.</a:t>
            </a:r>
            <a:endParaRPr lang="sr-Latn-RS" b="0" dirty="0"/>
          </a:p>
          <a:p>
            <a:pPr>
              <a:lnSpc>
                <a:spcPct val="110000"/>
              </a:lnSpc>
            </a:pPr>
            <a:endParaRPr lang="sr-Latn-RS" dirty="0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6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ChangeArrowheads="1"/>
          </p:cNvSpPr>
          <p:nvPr/>
        </p:nvSpPr>
        <p:spPr bwMode="auto">
          <a:xfrm>
            <a:off x="457200" y="1371600"/>
            <a:ext cx="7620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l-PL" b="0" dirty="0"/>
              <a:t>Usled postojanja vodoničnih veza između susednih lanaca poliamida može se formirati </a:t>
            </a:r>
            <a:r>
              <a:rPr lang="pl-PL" dirty="0">
                <a:solidFill>
                  <a:srgbClr val="C00000"/>
                </a:solidFill>
              </a:rPr>
              <a:t>planarna struktura </a:t>
            </a:r>
            <a:r>
              <a:rPr lang="pl-PL" b="0" dirty="0"/>
              <a:t>koja omogućava maksimalnu </a:t>
            </a:r>
            <a:r>
              <a:rPr lang="pl-PL" dirty="0">
                <a:solidFill>
                  <a:srgbClr val="C00000"/>
                </a:solidFill>
              </a:rPr>
              <a:t>stabilizaciju kristalnog stanja </a:t>
            </a:r>
            <a:r>
              <a:rPr lang="pl-PL" b="0" dirty="0"/>
              <a:t>polimera. </a:t>
            </a:r>
            <a:endParaRPr lang="sr-Latn-RS" b="0" dirty="0"/>
          </a:p>
        </p:txBody>
      </p:sp>
      <p:sp>
        <p:nvSpPr>
          <p:cNvPr id="10243" name="Rectangle 2"/>
          <p:cNvSpPr>
            <a:spLocks noChangeArrowheads="1"/>
          </p:cNvSpPr>
          <p:nvPr/>
        </p:nvSpPr>
        <p:spPr bwMode="auto">
          <a:xfrm>
            <a:off x="685800" y="762000"/>
            <a:ext cx="1997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b="0">
                <a:solidFill>
                  <a:schemeClr val="tx1"/>
                </a:solidFill>
              </a:rPr>
              <a:t>Vodonične veze</a:t>
            </a:r>
            <a:endParaRPr lang="sr-Latn-RS" sz="2000" b="0">
              <a:solidFill>
                <a:schemeClr val="tx1"/>
              </a:solidFill>
            </a:endParaRPr>
          </a:p>
        </p:txBody>
      </p:sp>
      <p:sp>
        <p:nvSpPr>
          <p:cNvPr id="10244" name="TextBox 3"/>
          <p:cNvSpPr txBox="1">
            <a:spLocks noChangeArrowheads="1"/>
          </p:cNvSpPr>
          <p:nvPr/>
        </p:nvSpPr>
        <p:spPr bwMode="auto">
          <a:xfrm>
            <a:off x="457200" y="1895475"/>
            <a:ext cx="8534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rgbClr val="000000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 sz="1400" b="1">
                <a:solidFill>
                  <a:srgbClr val="000000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 sz="1400" b="1">
                <a:solidFill>
                  <a:srgbClr val="000000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 sz="1400" b="1">
                <a:solidFill>
                  <a:srgbClr val="000000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 sz="1400" b="1">
                <a:solidFill>
                  <a:srgbClr val="000000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charset="0"/>
                <a:cs typeface="Times New Roman" pitchFamily="18" charset="0"/>
              </a:defRPr>
            </a:lvl9pPr>
          </a:lstStyle>
          <a:p>
            <a:r>
              <a:rPr lang="sl-SI" b="0" dirty="0"/>
              <a:t>Interesantno svojstvo je da formiranje vodoničnih veza, a time i gustina kohezione energije u poliamidima zavisi od toga da li je broj ugljenikovih atoma </a:t>
            </a:r>
            <a:r>
              <a:rPr lang="sl-SI" b="0" dirty="0" smtClean="0"/>
              <a:t>u ponavljajućim jedinicama </a:t>
            </a:r>
            <a:r>
              <a:rPr lang="sl-SI" b="0" dirty="0"/>
              <a:t>paran ili neparan</a:t>
            </a:r>
            <a:r>
              <a:rPr lang="en-US" b="0" dirty="0"/>
              <a:t>:</a:t>
            </a:r>
            <a:endParaRPr lang="sr-Latn-RS" b="0" dirty="0"/>
          </a:p>
        </p:txBody>
      </p:sp>
      <p:pic>
        <p:nvPicPr>
          <p:cNvPr id="5" name="Picture 4" descr="Najloni PA-6 i PA-7_Vodonicna veza"/>
          <p:cNvPicPr/>
          <p:nvPr/>
        </p:nvPicPr>
        <p:blipFill rotWithShape="1">
          <a:blip r:embed="rId4"/>
          <a:srcRect t="1894" b="5303"/>
          <a:stretch/>
        </p:blipFill>
        <p:spPr bwMode="auto">
          <a:xfrm>
            <a:off x="2209800" y="2733675"/>
            <a:ext cx="4114800" cy="3394075"/>
          </a:xfrm>
          <a:prstGeom prst="rect">
            <a:avLst/>
          </a:prstGeom>
          <a:noFill/>
          <a:ln>
            <a:solidFill>
              <a:schemeClr val="tx2">
                <a:lumMod val="85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246" name="TextBox 5"/>
          <p:cNvSpPr txBox="1">
            <a:spLocks noChangeArrowheads="1"/>
          </p:cNvSpPr>
          <p:nvPr/>
        </p:nvSpPr>
        <p:spPr bwMode="auto">
          <a:xfrm>
            <a:off x="1028700" y="6145213"/>
            <a:ext cx="6477000" cy="522287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rgbClr val="000000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 sz="1400" b="1">
                <a:solidFill>
                  <a:srgbClr val="000000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 sz="1400" b="1">
                <a:solidFill>
                  <a:srgbClr val="000000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 sz="1400" b="1">
                <a:solidFill>
                  <a:srgbClr val="000000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 sz="1400" b="1">
                <a:solidFill>
                  <a:srgbClr val="000000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charset="0"/>
                <a:cs typeface="Times New Roman" pitchFamily="18" charset="0"/>
              </a:defRPr>
            </a:lvl9pPr>
          </a:lstStyle>
          <a:p>
            <a:r>
              <a:rPr lang="sl-SI" b="0"/>
              <a:t>Formiranje vodonične veze kod poliamida PA-x sa parnim (PA-6) i neparnim (PA-7) brojem (x) ugljenikovih atoma u ponavljajućoj jedinici</a:t>
            </a:r>
            <a:endParaRPr lang="sr-Latn-RS" b="0"/>
          </a:p>
        </p:txBody>
      </p:sp>
      <p:sp>
        <p:nvSpPr>
          <p:cNvPr id="10247" name="TextBox 6"/>
          <p:cNvSpPr txBox="1">
            <a:spLocks noChangeArrowheads="1"/>
          </p:cNvSpPr>
          <p:nvPr/>
        </p:nvSpPr>
        <p:spPr bwMode="auto">
          <a:xfrm>
            <a:off x="6705600" y="5410200"/>
            <a:ext cx="11541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rgbClr val="000000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 sz="1400" b="1">
                <a:solidFill>
                  <a:srgbClr val="000000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 sz="1400" b="1">
                <a:solidFill>
                  <a:srgbClr val="000000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 sz="1400" b="1">
                <a:solidFill>
                  <a:srgbClr val="000000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 sz="1400" b="1">
                <a:solidFill>
                  <a:srgbClr val="000000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charset="0"/>
                <a:cs typeface="Times New Roman" pitchFamily="18" charset="0"/>
              </a:defRPr>
            </a:lvl9pPr>
          </a:lstStyle>
          <a:p>
            <a:r>
              <a:rPr lang="en-US"/>
              <a:t>T</a:t>
            </a:r>
            <a:r>
              <a:rPr lang="en-US" baseline="-25000"/>
              <a:t>m</a:t>
            </a:r>
            <a:r>
              <a:rPr lang="en-US"/>
              <a:t> = 230 </a:t>
            </a:r>
            <a:r>
              <a:rPr lang="en-US" baseline="30000"/>
              <a:t>o</a:t>
            </a:r>
            <a:r>
              <a:rPr lang="en-US"/>
              <a:t>C</a:t>
            </a:r>
            <a:endParaRPr lang="sr-Latn-RS"/>
          </a:p>
        </p:txBody>
      </p:sp>
      <p:sp>
        <p:nvSpPr>
          <p:cNvPr id="10248" name="Rectangle 7"/>
          <p:cNvSpPr>
            <a:spLocks noChangeArrowheads="1"/>
          </p:cNvSpPr>
          <p:nvPr/>
        </p:nvSpPr>
        <p:spPr bwMode="auto">
          <a:xfrm>
            <a:off x="6705600" y="3282950"/>
            <a:ext cx="11541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T</a:t>
            </a:r>
            <a:r>
              <a:rPr lang="en-US" baseline="-25000"/>
              <a:t>m</a:t>
            </a:r>
            <a:r>
              <a:rPr lang="en-US"/>
              <a:t> = 215 </a:t>
            </a:r>
            <a:r>
              <a:rPr lang="en-US" baseline="30000"/>
              <a:t>o</a:t>
            </a:r>
            <a:r>
              <a:rPr lang="en-US"/>
              <a:t>C</a:t>
            </a:r>
            <a:endParaRPr lang="sr-Latn-RS"/>
          </a:p>
        </p:txBody>
      </p:sp>
      <p:sp>
        <p:nvSpPr>
          <p:cNvPr id="10249" name="TextBox 8"/>
          <p:cNvSpPr txBox="1">
            <a:spLocks noChangeArrowheads="1"/>
          </p:cNvSpPr>
          <p:nvPr/>
        </p:nvSpPr>
        <p:spPr bwMode="auto">
          <a:xfrm>
            <a:off x="2590800" y="2424113"/>
            <a:ext cx="3581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rgbClr val="000000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 sz="1400" b="1">
                <a:solidFill>
                  <a:srgbClr val="000000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 sz="1400" b="1">
                <a:solidFill>
                  <a:srgbClr val="000000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 sz="1400" b="1">
                <a:solidFill>
                  <a:srgbClr val="000000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 sz="1400" b="1">
                <a:solidFill>
                  <a:srgbClr val="000000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charset="0"/>
                <a:cs typeface="Times New Roman" pitchFamily="18" charset="0"/>
              </a:defRPr>
            </a:lvl9pPr>
          </a:lstStyle>
          <a:p>
            <a:r>
              <a:rPr lang="en-US"/>
              <a:t>Intermolekulska</a:t>
            </a:r>
            <a:r>
              <a:rPr lang="sr-Latn-RS"/>
              <a:t> v</a:t>
            </a:r>
            <a:r>
              <a:rPr lang="en-US"/>
              <a:t>odoni</a:t>
            </a:r>
            <a:r>
              <a:rPr lang="sr-Latn-RS"/>
              <a:t>č</a:t>
            </a:r>
            <a:r>
              <a:rPr lang="en-US"/>
              <a:t>na veza</a:t>
            </a:r>
            <a:endParaRPr lang="sr-Latn-RS"/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352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11213" y="1195388"/>
            <a:ext cx="6781800" cy="523875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sl-SI" dirty="0"/>
              <a:t>Tačka topljenja </a:t>
            </a:r>
            <a:r>
              <a:rPr lang="sl-SI" i="1" dirty="0"/>
              <a:t>T</a:t>
            </a:r>
            <a:r>
              <a:rPr lang="sl-SI" baseline="-25000" dirty="0"/>
              <a:t>m</a:t>
            </a:r>
            <a:r>
              <a:rPr lang="sl-SI" dirty="0"/>
              <a:t> i sposobnost apsorpcije vode (na 100% relativnoj vlažnosti) za poliamide </a:t>
            </a:r>
            <a:r>
              <a:rPr lang="sl-SI" dirty="0">
                <a:solidFill>
                  <a:srgbClr val="0070C0"/>
                </a:solidFill>
              </a:rPr>
              <a:t>PA-x</a:t>
            </a:r>
            <a:r>
              <a:rPr lang="sl-SI" dirty="0"/>
              <a:t>  </a:t>
            </a:r>
            <a:r>
              <a:rPr lang="sl-SI" b="0" dirty="0" smtClean="0"/>
              <a:t>(formule –[</a:t>
            </a:r>
            <a:r>
              <a:rPr lang="sl-SI" b="0" dirty="0"/>
              <a:t>CO−(CH</a:t>
            </a:r>
            <a:r>
              <a:rPr lang="sl-SI" b="0" baseline="-25000" dirty="0"/>
              <a:t>2</a:t>
            </a:r>
            <a:r>
              <a:rPr lang="sl-SI" b="0" dirty="0"/>
              <a:t>)</a:t>
            </a:r>
            <a:r>
              <a:rPr lang="sl-SI" b="0" baseline="-25000" dirty="0"/>
              <a:t>x−1</a:t>
            </a:r>
            <a:r>
              <a:rPr lang="sl-SI" b="0" dirty="0"/>
              <a:t> –NH]</a:t>
            </a:r>
            <a:r>
              <a:rPr lang="sl-SI" b="0" baseline="-25000" dirty="0"/>
              <a:t>n</a:t>
            </a:r>
            <a:r>
              <a:rPr lang="sl-SI" b="0" dirty="0"/>
              <a:t>−).</a:t>
            </a:r>
            <a:endParaRPr lang="sr-Latn-RS" b="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2130371"/>
              </p:ext>
            </p:extLst>
          </p:nvPr>
        </p:nvGraphicFramePr>
        <p:xfrm>
          <a:off x="2606675" y="1905000"/>
          <a:ext cx="3657599" cy="2743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11979"/>
                <a:gridCol w="1380555"/>
                <a:gridCol w="1365065"/>
              </a:tblGrid>
              <a:tr h="342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 dirty="0">
                          <a:solidFill>
                            <a:schemeClr val="bg1"/>
                          </a:solidFill>
                          <a:effectLst/>
                        </a:rPr>
                        <a:t>x</a:t>
                      </a:r>
                      <a:endParaRPr lang="sr-Latn-RS" sz="12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 dirty="0">
                          <a:solidFill>
                            <a:schemeClr val="bg1"/>
                          </a:solidFill>
                          <a:effectLst/>
                        </a:rPr>
                        <a:t>T</a:t>
                      </a:r>
                      <a:r>
                        <a:rPr lang="sl-SI" sz="1100" baseline="-25000" dirty="0">
                          <a:solidFill>
                            <a:schemeClr val="bg1"/>
                          </a:solidFill>
                          <a:effectLst/>
                        </a:rPr>
                        <a:t>m</a:t>
                      </a:r>
                      <a:r>
                        <a:rPr lang="sl-SI" sz="1100" dirty="0">
                          <a:solidFill>
                            <a:schemeClr val="bg1"/>
                          </a:solidFill>
                          <a:effectLst/>
                        </a:rPr>
                        <a:t> (</a:t>
                      </a:r>
                      <a:r>
                        <a:rPr lang="sl-SI" sz="1100" baseline="30000" dirty="0">
                          <a:solidFill>
                            <a:schemeClr val="bg1"/>
                          </a:solidFill>
                          <a:effectLst/>
                        </a:rPr>
                        <a:t>o</a:t>
                      </a:r>
                      <a:r>
                        <a:rPr lang="sl-SI" sz="1100" dirty="0">
                          <a:solidFill>
                            <a:schemeClr val="bg1"/>
                          </a:solidFill>
                          <a:effectLst/>
                        </a:rPr>
                        <a:t>C)</a:t>
                      </a:r>
                      <a:endParaRPr lang="sr-Latn-RS" sz="12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 dirty="0">
                          <a:solidFill>
                            <a:schemeClr val="bg1"/>
                          </a:solidFill>
                          <a:effectLst/>
                        </a:rPr>
                        <a:t>% H</a:t>
                      </a:r>
                      <a:r>
                        <a:rPr lang="sl-SI" sz="1100" baseline="-25000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r>
                        <a:rPr lang="sl-SI" sz="1100" dirty="0">
                          <a:solidFill>
                            <a:schemeClr val="bg1"/>
                          </a:solidFill>
                          <a:effectLst/>
                        </a:rPr>
                        <a:t>O</a:t>
                      </a:r>
                      <a:endParaRPr lang="sr-Latn-RS" sz="12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 dirty="0">
                          <a:solidFill>
                            <a:srgbClr val="C00000"/>
                          </a:solidFill>
                          <a:effectLst/>
                        </a:rPr>
                        <a:t>3</a:t>
                      </a:r>
                      <a:endParaRPr lang="sr-Latn-RS" sz="1200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 b="1" dirty="0">
                          <a:solidFill>
                            <a:srgbClr val="C00000"/>
                          </a:solidFill>
                          <a:effectLst/>
                        </a:rPr>
                        <a:t>340</a:t>
                      </a:r>
                      <a:endParaRPr lang="sr-Latn-RS" sz="12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 dirty="0">
                          <a:solidFill>
                            <a:schemeClr val="bg1"/>
                          </a:solidFill>
                          <a:effectLst/>
                        </a:rPr>
                        <a:t>25</a:t>
                      </a:r>
                      <a:endParaRPr lang="sr-Latn-RS" sz="12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42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 dirty="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sr-Latn-RS" sz="12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 b="1" dirty="0">
                          <a:solidFill>
                            <a:schemeClr val="bg1"/>
                          </a:solidFill>
                          <a:effectLst/>
                        </a:rPr>
                        <a:t>260</a:t>
                      </a:r>
                      <a:endParaRPr lang="sr-Latn-RS" sz="12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 dirty="0">
                          <a:solidFill>
                            <a:schemeClr val="bg1"/>
                          </a:solidFill>
                          <a:effectLst/>
                        </a:rPr>
                        <a:t>/</a:t>
                      </a:r>
                      <a:endParaRPr lang="sr-Latn-RS" sz="12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42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 dirty="0">
                          <a:solidFill>
                            <a:srgbClr val="C00000"/>
                          </a:solidFill>
                          <a:effectLst/>
                        </a:rPr>
                        <a:t>5</a:t>
                      </a:r>
                      <a:endParaRPr lang="sr-Latn-RS" sz="1200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 b="1" dirty="0">
                          <a:solidFill>
                            <a:srgbClr val="C00000"/>
                          </a:solidFill>
                          <a:effectLst/>
                        </a:rPr>
                        <a:t>258</a:t>
                      </a:r>
                      <a:endParaRPr lang="sr-Latn-RS" sz="12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 dirty="0">
                          <a:solidFill>
                            <a:schemeClr val="bg1"/>
                          </a:solidFill>
                          <a:effectLst/>
                        </a:rPr>
                        <a:t>13,5</a:t>
                      </a:r>
                      <a:endParaRPr lang="sr-Latn-RS" sz="12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42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 dirty="0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  <a:endParaRPr lang="sr-Latn-RS" sz="12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 b="1" dirty="0">
                          <a:solidFill>
                            <a:schemeClr val="bg1"/>
                          </a:solidFill>
                          <a:effectLst/>
                        </a:rPr>
                        <a:t>215</a:t>
                      </a:r>
                      <a:endParaRPr lang="sr-Latn-RS" sz="12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 dirty="0">
                          <a:solidFill>
                            <a:schemeClr val="bg1"/>
                          </a:solidFill>
                          <a:effectLst/>
                        </a:rPr>
                        <a:t>9,5</a:t>
                      </a:r>
                      <a:endParaRPr lang="sr-Latn-RS" sz="12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42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 dirty="0">
                          <a:solidFill>
                            <a:srgbClr val="C00000"/>
                          </a:solidFill>
                          <a:effectLst/>
                        </a:rPr>
                        <a:t>7</a:t>
                      </a:r>
                      <a:endParaRPr lang="sr-Latn-RS" sz="1200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 b="1" dirty="0">
                          <a:solidFill>
                            <a:srgbClr val="C00000"/>
                          </a:solidFill>
                          <a:effectLst/>
                        </a:rPr>
                        <a:t>230</a:t>
                      </a:r>
                      <a:endParaRPr lang="sr-Latn-RS" sz="12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 dirty="0">
                          <a:solidFill>
                            <a:schemeClr val="bg1"/>
                          </a:solidFill>
                          <a:effectLst/>
                        </a:rPr>
                        <a:t>5,0</a:t>
                      </a:r>
                      <a:endParaRPr lang="sr-Latn-RS" sz="12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42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 dirty="0">
                          <a:solidFill>
                            <a:schemeClr val="bg1"/>
                          </a:solidFill>
                          <a:effectLst/>
                        </a:rPr>
                        <a:t>8</a:t>
                      </a:r>
                      <a:endParaRPr lang="sr-Latn-RS" sz="12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 b="1" dirty="0">
                          <a:solidFill>
                            <a:schemeClr val="bg1"/>
                          </a:solidFill>
                          <a:effectLst/>
                        </a:rPr>
                        <a:t>200</a:t>
                      </a:r>
                      <a:endParaRPr lang="sr-Latn-RS" sz="12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 dirty="0">
                          <a:solidFill>
                            <a:schemeClr val="bg1"/>
                          </a:solidFill>
                          <a:effectLst/>
                        </a:rPr>
                        <a:t>3,8</a:t>
                      </a:r>
                      <a:endParaRPr lang="sr-Latn-RS" sz="12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42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 dirty="0">
                          <a:solidFill>
                            <a:srgbClr val="C00000"/>
                          </a:solidFill>
                          <a:effectLst/>
                        </a:rPr>
                        <a:t>9</a:t>
                      </a:r>
                      <a:endParaRPr lang="sr-Latn-RS" sz="1200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 b="1" dirty="0">
                          <a:solidFill>
                            <a:srgbClr val="C00000"/>
                          </a:solidFill>
                          <a:effectLst/>
                        </a:rPr>
                        <a:t>209</a:t>
                      </a:r>
                      <a:endParaRPr lang="sr-Latn-RS" sz="12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 dirty="0">
                          <a:solidFill>
                            <a:schemeClr val="bg1"/>
                          </a:solidFill>
                          <a:effectLst/>
                        </a:rPr>
                        <a:t>3,4</a:t>
                      </a:r>
                      <a:endParaRPr lang="sr-Latn-RS" sz="12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57200" y="5109865"/>
            <a:ext cx="8458200" cy="1384300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>
            <a:spAutoFit/>
          </a:bodyPr>
          <a:lstStyle>
            <a:lvl1pPr>
              <a:defRPr sz="1400" b="1">
                <a:solidFill>
                  <a:srgbClr val="000000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 sz="1400" b="1">
                <a:solidFill>
                  <a:srgbClr val="000000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 sz="1400" b="1">
                <a:solidFill>
                  <a:srgbClr val="000000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 sz="1400" b="1">
                <a:solidFill>
                  <a:srgbClr val="000000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 sz="1400" b="1">
                <a:solidFill>
                  <a:srgbClr val="000000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>
              <a:defRPr/>
            </a:pPr>
            <a:r>
              <a:rPr lang="sl-SI" b="0" dirty="0" smtClean="0">
                <a:solidFill>
                  <a:srgbClr val="C00000"/>
                </a:solidFill>
              </a:rPr>
              <a:t>Vezivanje vode </a:t>
            </a:r>
            <a:r>
              <a:rPr lang="sl-SI" b="0" dirty="0" smtClean="0"/>
              <a:t>u polimeru prvenstveno se odigrava putem </a:t>
            </a:r>
            <a:r>
              <a:rPr lang="sl-SI" b="0" dirty="0" smtClean="0">
                <a:solidFill>
                  <a:srgbClr val="C00000"/>
                </a:solidFill>
              </a:rPr>
              <a:t>vodonične veze koja se uspostavlja između molekula vode i C=O odnosno NH grupa iz amidne veze</a:t>
            </a:r>
            <a:r>
              <a:rPr lang="sl-SI" b="0" dirty="0" smtClean="0"/>
              <a:t>, zamenjujući prvobitne međulančane vodonične veze. </a:t>
            </a:r>
            <a:r>
              <a:rPr lang="sl-SI" dirty="0" smtClean="0">
                <a:solidFill>
                  <a:schemeClr val="bg1"/>
                </a:solidFill>
              </a:rPr>
              <a:t>Zbog vezivanja vode dolazi do bubrenja polimera i smanjivanja njegove kohezione energije</a:t>
            </a:r>
            <a:r>
              <a:rPr lang="sl-SI" b="0" dirty="0" smtClean="0">
                <a:solidFill>
                  <a:schemeClr val="bg1"/>
                </a:solidFill>
              </a:rPr>
              <a:t>. Može se zaključiti da što je x veće, veći je broj CH</a:t>
            </a:r>
            <a:r>
              <a:rPr lang="sl-SI" b="0" baseline="-25000" dirty="0" smtClean="0">
                <a:solidFill>
                  <a:schemeClr val="bg1"/>
                </a:solidFill>
              </a:rPr>
              <a:t>2</a:t>
            </a:r>
            <a:r>
              <a:rPr lang="sl-SI" b="0" dirty="0" smtClean="0">
                <a:solidFill>
                  <a:schemeClr val="bg1"/>
                </a:solidFill>
              </a:rPr>
              <a:t> grupa koje razdvajaju dve amidne grupe odnosno opada procenat amidnih veza, a time opada i mogućnost građenja vodoničnih veza odnosno  kapacitet vezivanja vode opada  (polimer sve slabije bubri</a:t>
            </a:r>
            <a:r>
              <a:rPr lang="sl-SI" b="0" dirty="0" smtClean="0"/>
              <a:t>). </a:t>
            </a:r>
            <a:endParaRPr lang="sr-Latn-RS" b="0" dirty="0" smtClean="0"/>
          </a:p>
        </p:txBody>
      </p:sp>
      <p:sp>
        <p:nvSpPr>
          <p:cNvPr id="11306" name="Rectangle 4"/>
          <p:cNvSpPr>
            <a:spLocks noChangeArrowheads="1"/>
          </p:cNvSpPr>
          <p:nvPr/>
        </p:nvSpPr>
        <p:spPr bwMode="auto">
          <a:xfrm>
            <a:off x="609600" y="685800"/>
            <a:ext cx="1997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b="0">
                <a:solidFill>
                  <a:schemeClr val="tx1"/>
                </a:solidFill>
              </a:rPr>
              <a:t>Vodonične veze</a:t>
            </a:r>
            <a:endParaRPr lang="sr-Latn-RS" sz="2000" b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7675" y="4701776"/>
            <a:ext cx="7465505" cy="307777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sr-Latn-RS" dirty="0" smtClean="0"/>
              <a:t>Unutar grupacije polamida sa parnim (il neparnim) brojem x, T</a:t>
            </a:r>
            <a:r>
              <a:rPr lang="sr-Latn-RS" baseline="-25000" dirty="0" smtClean="0"/>
              <a:t>m</a:t>
            </a:r>
            <a:r>
              <a:rPr lang="sr-Latn-RS" dirty="0" smtClean="0"/>
              <a:t> opada sa porastom x</a:t>
            </a:r>
            <a:endParaRPr lang="en-GB" dirty="0"/>
          </a:p>
        </p:txBody>
      </p:sp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028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Radial">
  <a:themeElements>
    <a:clrScheme name="Radial 8">
      <a:dk1>
        <a:srgbClr val="BECBD8"/>
      </a:dk1>
      <a:lt1>
        <a:srgbClr val="FFFFFF"/>
      </a:lt1>
      <a:dk2>
        <a:srgbClr val="2B335B"/>
      </a:dk2>
      <a:lt2>
        <a:srgbClr val="FFFFFF"/>
      </a:lt2>
      <a:accent1>
        <a:srgbClr val="0099CC"/>
      </a:accent1>
      <a:accent2>
        <a:srgbClr val="B5DBE3"/>
      </a:accent2>
      <a:accent3>
        <a:srgbClr val="ACADB5"/>
      </a:accent3>
      <a:accent4>
        <a:srgbClr val="DADADA"/>
      </a:accent4>
      <a:accent5>
        <a:srgbClr val="AACAE2"/>
      </a:accent5>
      <a:accent6>
        <a:srgbClr val="A4C6CE"/>
      </a:accent6>
      <a:hlink>
        <a:srgbClr val="FFCC00"/>
      </a:hlink>
      <a:folHlink>
        <a:srgbClr val="58648C"/>
      </a:folHlink>
    </a:clrScheme>
    <a:fontScheme name="Rad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FF99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0" tIns="0" rIns="0" bIns="0" numCol="1" anchor="t" anchorCtr="0" compatLnSpc="1">
        <a:prstTxWarp prst="textNoShape">
          <a:avLst/>
        </a:prstTxWarp>
      </a:bodyPr>
      <a:lstStyle>
        <a:defPPr marL="0" marR="0" indent="45720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sr-Latn-RS" sz="1400" b="1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FF99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0" tIns="0" rIns="0" bIns="0" numCol="1" anchor="t" anchorCtr="0" compatLnSpc="1">
        <a:prstTxWarp prst="textNoShape">
          <a:avLst/>
        </a:prstTxWarp>
      </a:bodyPr>
      <a:lstStyle>
        <a:defPPr marL="0" marR="0" indent="45720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sr-Latn-RS" sz="1400" b="1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cs typeface="Times New Roman" pitchFamily="18" charset="0"/>
          </a:defRPr>
        </a:defPPr>
      </a:lstStyle>
    </a:lnDef>
  </a:objectDefaults>
  <a:extraClrSchemeLst>
    <a:extraClrScheme>
      <a:clrScheme name="Radial 1">
        <a:dk1>
          <a:srgbClr val="000000"/>
        </a:dk1>
        <a:lt1>
          <a:srgbClr val="FFFFFF"/>
        </a:lt1>
        <a:dk2>
          <a:srgbClr val="FFFFFF"/>
        </a:dk2>
        <a:lt2>
          <a:srgbClr val="669999"/>
        </a:lt2>
        <a:accent1>
          <a:srgbClr val="99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8A8AE7"/>
        </a:accent6>
        <a:hlink>
          <a:srgbClr val="996666"/>
        </a:hlink>
        <a:folHlink>
          <a:srgbClr val="66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ial 2">
        <a:dk1>
          <a:srgbClr val="000000"/>
        </a:dk1>
        <a:lt1>
          <a:srgbClr val="FFFFFF"/>
        </a:lt1>
        <a:dk2>
          <a:srgbClr val="FFFFFF"/>
        </a:dk2>
        <a:lt2>
          <a:srgbClr val="817F3F"/>
        </a:lt2>
        <a:accent1>
          <a:srgbClr val="FFCC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8A00"/>
        </a:accent6>
        <a:hlink>
          <a:srgbClr val="996666"/>
        </a:hlink>
        <a:folHlink>
          <a:srgbClr val="C945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ial 3">
        <a:dk1>
          <a:srgbClr val="CC6600"/>
        </a:dk1>
        <a:lt1>
          <a:srgbClr val="FFFFFF"/>
        </a:lt1>
        <a:dk2>
          <a:srgbClr val="800000"/>
        </a:dk2>
        <a:lt2>
          <a:srgbClr val="FFFFFF"/>
        </a:lt2>
        <a:accent1>
          <a:srgbClr val="FF6600"/>
        </a:accent1>
        <a:accent2>
          <a:srgbClr val="33CCCC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2DB9B9"/>
        </a:accent6>
        <a:hlink>
          <a:srgbClr val="99FF3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4">
        <a:dk1>
          <a:srgbClr val="993300"/>
        </a:dk1>
        <a:lt1>
          <a:srgbClr val="FFFFFF"/>
        </a:lt1>
        <a:dk2>
          <a:srgbClr val="431A01"/>
        </a:dk2>
        <a:lt2>
          <a:srgbClr val="FFFFFF"/>
        </a:lt2>
        <a:accent1>
          <a:srgbClr val="FFCC00"/>
        </a:accent1>
        <a:accent2>
          <a:srgbClr val="FF9966"/>
        </a:accent2>
        <a:accent3>
          <a:srgbClr val="B0ABAA"/>
        </a:accent3>
        <a:accent4>
          <a:srgbClr val="DADADA"/>
        </a:accent4>
        <a:accent5>
          <a:srgbClr val="FFE2AA"/>
        </a:accent5>
        <a:accent6>
          <a:srgbClr val="E78A5C"/>
        </a:accent6>
        <a:hlink>
          <a:srgbClr val="FF66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5">
        <a:dk1>
          <a:srgbClr val="75878B"/>
        </a:dk1>
        <a:lt1>
          <a:srgbClr val="FFFFFF"/>
        </a:lt1>
        <a:dk2>
          <a:srgbClr val="260000"/>
        </a:dk2>
        <a:lt2>
          <a:srgbClr val="FFFFFF"/>
        </a:lt2>
        <a:accent1>
          <a:srgbClr val="0099CC"/>
        </a:accent1>
        <a:accent2>
          <a:srgbClr val="FF3300"/>
        </a:accent2>
        <a:accent3>
          <a:srgbClr val="ACAAAA"/>
        </a:accent3>
        <a:accent4>
          <a:srgbClr val="DADADA"/>
        </a:accent4>
        <a:accent5>
          <a:srgbClr val="AACAE2"/>
        </a:accent5>
        <a:accent6>
          <a:srgbClr val="E72D00"/>
        </a:accent6>
        <a:hlink>
          <a:srgbClr val="FFCC00"/>
        </a:hlink>
        <a:folHlink>
          <a:srgbClr val="CC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6">
        <a:dk1>
          <a:srgbClr val="666699"/>
        </a:dk1>
        <a:lt1>
          <a:srgbClr val="FFFFFF"/>
        </a:lt1>
        <a:dk2>
          <a:srgbClr val="000000"/>
        </a:dk2>
        <a:lt2>
          <a:srgbClr val="FFFFFF"/>
        </a:lt2>
        <a:accent1>
          <a:srgbClr val="9966FF"/>
        </a:accent1>
        <a:accent2>
          <a:srgbClr val="99CCFF"/>
        </a:accent2>
        <a:accent3>
          <a:srgbClr val="AAAAAA"/>
        </a:accent3>
        <a:accent4>
          <a:srgbClr val="DADADA"/>
        </a:accent4>
        <a:accent5>
          <a:srgbClr val="CAB8FF"/>
        </a:accent5>
        <a:accent6>
          <a:srgbClr val="8AB9E7"/>
        </a:accent6>
        <a:hlink>
          <a:srgbClr val="FFFFCC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7">
        <a:dk1>
          <a:srgbClr val="666699"/>
        </a:dk1>
        <a:lt1>
          <a:srgbClr val="FFFFFF"/>
        </a:lt1>
        <a:dk2>
          <a:srgbClr val="2A2A40"/>
        </a:dk2>
        <a:lt2>
          <a:srgbClr val="FFFFFF"/>
        </a:lt2>
        <a:accent1>
          <a:srgbClr val="006699"/>
        </a:accent1>
        <a:accent2>
          <a:srgbClr val="CC9900"/>
        </a:accent2>
        <a:accent3>
          <a:srgbClr val="ACACAF"/>
        </a:accent3>
        <a:accent4>
          <a:srgbClr val="DADADA"/>
        </a:accent4>
        <a:accent5>
          <a:srgbClr val="AAB8CA"/>
        </a:accent5>
        <a:accent6>
          <a:srgbClr val="B98A00"/>
        </a:accent6>
        <a:hlink>
          <a:srgbClr val="CC6600"/>
        </a:hlink>
        <a:folHlink>
          <a:srgbClr val="6C94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8">
        <a:dk1>
          <a:srgbClr val="BECBD8"/>
        </a:dk1>
        <a:lt1>
          <a:srgbClr val="FFFFFF"/>
        </a:lt1>
        <a:dk2>
          <a:srgbClr val="2B335B"/>
        </a:dk2>
        <a:lt2>
          <a:srgbClr val="FFFFFF"/>
        </a:lt2>
        <a:accent1>
          <a:srgbClr val="0099CC"/>
        </a:accent1>
        <a:accent2>
          <a:srgbClr val="B5DBE3"/>
        </a:accent2>
        <a:accent3>
          <a:srgbClr val="ACADB5"/>
        </a:accent3>
        <a:accent4>
          <a:srgbClr val="DADADA"/>
        </a:accent4>
        <a:accent5>
          <a:srgbClr val="AACAE2"/>
        </a:accent5>
        <a:accent6>
          <a:srgbClr val="A4C6CE"/>
        </a:accent6>
        <a:hlink>
          <a:srgbClr val="FFCC00"/>
        </a:hlink>
        <a:folHlink>
          <a:srgbClr val="586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9">
        <a:dk1>
          <a:srgbClr val="3333FF"/>
        </a:dk1>
        <a:lt1>
          <a:srgbClr val="FFFFFF"/>
        </a:lt1>
        <a:dk2>
          <a:srgbClr val="000099"/>
        </a:dk2>
        <a:lt2>
          <a:srgbClr val="FFFFFF"/>
        </a:lt2>
        <a:accent1>
          <a:srgbClr val="339966"/>
        </a:accent1>
        <a:accent2>
          <a:srgbClr val="9999FF"/>
        </a:accent2>
        <a:accent3>
          <a:srgbClr val="AAAACA"/>
        </a:accent3>
        <a:accent4>
          <a:srgbClr val="DADADA"/>
        </a:accent4>
        <a:accent5>
          <a:srgbClr val="ADCAB8"/>
        </a:accent5>
        <a:accent6>
          <a:srgbClr val="8A8AE7"/>
        </a:accent6>
        <a:hlink>
          <a:srgbClr val="FFFF99"/>
        </a:hlink>
        <a:folHlink>
          <a:srgbClr val="17A0D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10">
        <a:dk1>
          <a:srgbClr val="808000"/>
        </a:dk1>
        <a:lt1>
          <a:srgbClr val="FFFFFF"/>
        </a:lt1>
        <a:dk2>
          <a:srgbClr val="354418"/>
        </a:dk2>
        <a:lt2>
          <a:srgbClr val="FFFFFF"/>
        </a:lt2>
        <a:accent1>
          <a:srgbClr val="60897C"/>
        </a:accent1>
        <a:accent2>
          <a:srgbClr val="99CC00"/>
        </a:accent2>
        <a:accent3>
          <a:srgbClr val="AEB0AB"/>
        </a:accent3>
        <a:accent4>
          <a:srgbClr val="DADADA"/>
        </a:accent4>
        <a:accent5>
          <a:srgbClr val="B6C4BF"/>
        </a:accent5>
        <a:accent6>
          <a:srgbClr val="8AB900"/>
        </a:accent6>
        <a:hlink>
          <a:srgbClr val="CCCC00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11">
        <a:dk1>
          <a:srgbClr val="808000"/>
        </a:dk1>
        <a:lt1>
          <a:srgbClr val="FFFFFF"/>
        </a:lt1>
        <a:dk2>
          <a:srgbClr val="CCFFFF"/>
        </a:dk2>
        <a:lt2>
          <a:srgbClr val="FFFFFF"/>
        </a:lt2>
        <a:accent1>
          <a:srgbClr val="60897C"/>
        </a:accent1>
        <a:accent2>
          <a:srgbClr val="99CC00"/>
        </a:accent2>
        <a:accent3>
          <a:srgbClr val="E2FFFF"/>
        </a:accent3>
        <a:accent4>
          <a:srgbClr val="DADADA"/>
        </a:accent4>
        <a:accent5>
          <a:srgbClr val="B6C4BF"/>
        </a:accent5>
        <a:accent6>
          <a:srgbClr val="8AB900"/>
        </a:accent6>
        <a:hlink>
          <a:srgbClr val="CCCC00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12">
        <a:dk1>
          <a:srgbClr val="66FFCC"/>
        </a:dk1>
        <a:lt1>
          <a:srgbClr val="FFFFFF"/>
        </a:lt1>
        <a:dk2>
          <a:srgbClr val="CCECFF"/>
        </a:dk2>
        <a:lt2>
          <a:srgbClr val="FFFFFF"/>
        </a:lt2>
        <a:accent1>
          <a:srgbClr val="60897C"/>
        </a:accent1>
        <a:accent2>
          <a:srgbClr val="99CC00"/>
        </a:accent2>
        <a:accent3>
          <a:srgbClr val="E2F4FF"/>
        </a:accent3>
        <a:accent4>
          <a:srgbClr val="DADADA"/>
        </a:accent4>
        <a:accent5>
          <a:srgbClr val="B6C4BF"/>
        </a:accent5>
        <a:accent6>
          <a:srgbClr val="8AB900"/>
        </a:accent6>
        <a:hlink>
          <a:srgbClr val="CCCC00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13">
        <a:dk1>
          <a:srgbClr val="66FFCC"/>
        </a:dk1>
        <a:lt1>
          <a:srgbClr val="FFFFFF"/>
        </a:lt1>
        <a:dk2>
          <a:srgbClr val="CCECFF"/>
        </a:dk2>
        <a:lt2>
          <a:srgbClr val="FFFFFF"/>
        </a:lt2>
        <a:accent1>
          <a:srgbClr val="60897C"/>
        </a:accent1>
        <a:accent2>
          <a:srgbClr val="99CC00"/>
        </a:accent2>
        <a:accent3>
          <a:srgbClr val="E2F4FF"/>
        </a:accent3>
        <a:accent4>
          <a:srgbClr val="DADADA"/>
        </a:accent4>
        <a:accent5>
          <a:srgbClr val="B6C4BF"/>
        </a:accent5>
        <a:accent6>
          <a:srgbClr val="8AB900"/>
        </a:accent6>
        <a:hlink>
          <a:srgbClr val="CCCC00"/>
        </a:hlink>
        <a:folHlink>
          <a:srgbClr val="33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14">
        <a:dk1>
          <a:srgbClr val="FFFFFF"/>
        </a:dk1>
        <a:lt1>
          <a:srgbClr val="FFFFFF"/>
        </a:lt1>
        <a:dk2>
          <a:srgbClr val="FFFFFF"/>
        </a:dk2>
        <a:lt2>
          <a:srgbClr val="66FFCC"/>
        </a:lt2>
        <a:accent1>
          <a:srgbClr val="60897C"/>
        </a:accent1>
        <a:accent2>
          <a:srgbClr val="99CC00"/>
        </a:accent2>
        <a:accent3>
          <a:srgbClr val="FFFFFF"/>
        </a:accent3>
        <a:accent4>
          <a:srgbClr val="DADADA"/>
        </a:accent4>
        <a:accent5>
          <a:srgbClr val="B6C4BF"/>
        </a:accent5>
        <a:accent6>
          <a:srgbClr val="8AB900"/>
        </a:accent6>
        <a:hlink>
          <a:srgbClr val="CCCC00"/>
        </a:hlink>
        <a:folHlink>
          <a:srgbClr val="33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ial 15">
        <a:dk1>
          <a:srgbClr val="FFFFFF"/>
        </a:dk1>
        <a:lt1>
          <a:srgbClr val="FFFFFF"/>
        </a:lt1>
        <a:dk2>
          <a:srgbClr val="FFFFFF"/>
        </a:dk2>
        <a:lt2>
          <a:srgbClr val="6699FF"/>
        </a:lt2>
        <a:accent1>
          <a:srgbClr val="60897C"/>
        </a:accent1>
        <a:accent2>
          <a:srgbClr val="99CC00"/>
        </a:accent2>
        <a:accent3>
          <a:srgbClr val="FFFFFF"/>
        </a:accent3>
        <a:accent4>
          <a:srgbClr val="DADADA"/>
        </a:accent4>
        <a:accent5>
          <a:srgbClr val="B6C4BF"/>
        </a:accent5>
        <a:accent6>
          <a:srgbClr val="8AB900"/>
        </a:accent6>
        <a:hlink>
          <a:srgbClr val="CCCC00"/>
        </a:hlink>
        <a:folHlink>
          <a:srgbClr val="33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ial 16">
        <a:dk1>
          <a:srgbClr val="FFFFFF"/>
        </a:dk1>
        <a:lt1>
          <a:srgbClr val="FFFFFF"/>
        </a:lt1>
        <a:dk2>
          <a:srgbClr val="FFFFFF"/>
        </a:dk2>
        <a:lt2>
          <a:srgbClr val="009999"/>
        </a:lt2>
        <a:accent1>
          <a:srgbClr val="006666"/>
        </a:accent1>
        <a:accent2>
          <a:srgbClr val="99CC00"/>
        </a:accent2>
        <a:accent3>
          <a:srgbClr val="FFFFFF"/>
        </a:accent3>
        <a:accent4>
          <a:srgbClr val="DADADA"/>
        </a:accent4>
        <a:accent5>
          <a:srgbClr val="AAB8B8"/>
        </a:accent5>
        <a:accent6>
          <a:srgbClr val="8AB900"/>
        </a:accent6>
        <a:hlink>
          <a:srgbClr val="CCCC00"/>
        </a:hlink>
        <a:folHlink>
          <a:srgbClr val="3399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Radial</Template>
  <TotalTime>2923</TotalTime>
  <Words>1205</Words>
  <Application>Microsoft Office PowerPoint</Application>
  <PresentationFormat>On-screen Show (4:3)</PresentationFormat>
  <Paragraphs>139</Paragraphs>
  <Slides>14</Slides>
  <Notes>0</Notes>
  <HiddenSlides>0</HiddenSlides>
  <MMClips>14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Radial</vt:lpstr>
      <vt:lpstr>PowerPoint Presentation</vt:lpstr>
      <vt:lpstr>          Molekulske interakcije i koheziona energija u polimerima</vt:lpstr>
      <vt:lpstr> Van der Waals-ove interakcije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Buda</dc:creator>
  <cp:lastModifiedBy>gorda</cp:lastModifiedBy>
  <cp:revision>458</cp:revision>
  <dcterms:created xsi:type="dcterms:W3CDTF">2007-04-14T08:22:07Z</dcterms:created>
  <dcterms:modified xsi:type="dcterms:W3CDTF">2020-12-09T18:54:31Z</dcterms:modified>
</cp:coreProperties>
</file>