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1"/>
  </p:notesMasterIdLst>
  <p:sldIdLst>
    <p:sldId id="257" r:id="rId2"/>
    <p:sldId id="258" r:id="rId3"/>
    <p:sldId id="282" r:id="rId4"/>
    <p:sldId id="259" r:id="rId5"/>
    <p:sldId id="261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66"/>
    <a:srgbClr val="CCFFFF"/>
    <a:srgbClr val="99FFCC"/>
    <a:srgbClr val="CC00FF"/>
    <a:srgbClr val="75FFBA"/>
    <a:srgbClr val="00FF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0" autoAdjust="0"/>
    <p:restoredTop sz="94775" autoAdjust="0"/>
  </p:normalViewPr>
  <p:slideViewPr>
    <p:cSldViewPr>
      <p:cViewPr>
        <p:scale>
          <a:sx n="75" d="100"/>
          <a:sy n="75" d="100"/>
        </p:scale>
        <p:origin x="-758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sr-Latn-CS" altLang="sr-Latn-R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sr-Latn-CS" altLang="sr-Latn-RS"/>
          </a:p>
        </p:txBody>
      </p:sp>
      <p:sp>
        <p:nvSpPr>
          <p:cNvPr id="276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altLang="sr-Latn-RS" noProof="0" smtClean="0"/>
              <a:t>Click to edit Master text styles</a:t>
            </a:r>
          </a:p>
          <a:p>
            <a:pPr lvl="1"/>
            <a:r>
              <a:rPr lang="sr-Latn-CS" altLang="sr-Latn-RS" noProof="0" smtClean="0"/>
              <a:t>Second level</a:t>
            </a:r>
          </a:p>
          <a:p>
            <a:pPr lvl="2"/>
            <a:r>
              <a:rPr lang="sr-Latn-CS" altLang="sr-Latn-RS" noProof="0" smtClean="0"/>
              <a:t>Third level</a:t>
            </a:r>
          </a:p>
          <a:p>
            <a:pPr lvl="3"/>
            <a:r>
              <a:rPr lang="sr-Latn-CS" altLang="sr-Latn-RS" noProof="0" smtClean="0"/>
              <a:t>Fourth level</a:t>
            </a:r>
          </a:p>
          <a:p>
            <a:pPr lvl="4"/>
            <a:r>
              <a:rPr lang="sr-Latn-CS" altLang="sr-Latn-RS" noProof="0" smtClean="0"/>
              <a:t>Fifth level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sr-Latn-CS" altLang="sr-Latn-RS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BC0D50B4-4A41-4C67-98DC-ECA6B7DCB419}" type="slidenum">
              <a:rPr lang="sr-Latn-CS" altLang="sr-Latn-RS"/>
              <a:pPr>
                <a:defRPr/>
              </a:pPr>
              <a:t>‹#›</a:t>
            </a:fld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213536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sr-Latn-CS" altLang="sr-Latn-RS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sr-Latn-CS" altLang="sr-Latn-RS" sz="2400" smtClean="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50729 w 4917"/>
                <a:gd name="T3" fmla="*/ 0 h 1000"/>
                <a:gd name="T4" fmla="*/ 56486 w 4917"/>
                <a:gd name="T5" fmla="*/ 1169 h 1000"/>
                <a:gd name="T6" fmla="*/ 50741 w 4917"/>
                <a:gd name="T7" fmla="*/ 2337 h 1000"/>
                <a:gd name="T8" fmla="*/ 0 w 4917"/>
                <a:gd name="T9" fmla="*/ 2337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99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419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8BC82-F9AD-40A1-A2BB-25BE064C49C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2644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ECEEF-12C1-4B48-87CD-19163F11C5A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6802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86F5B-327B-4C80-B88F-8B7F4A71F94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423837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C27FF-1AF1-4748-A56A-2AD5EA0E213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2192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AE731-940D-43E5-B495-7BEF296417C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157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FFBB2-6E3B-4D72-9CC0-F307EABB5B2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4178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6F7A1-7690-432B-A472-02589F1CAE0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83305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AB8DC-64CE-4606-9F5C-EFEF4D76C73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74460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F874-3141-43C0-90CD-C45EEA9AAE9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9500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4108B-852D-437C-A6CF-56AC00FE298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8692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0EAB3-70AC-493F-938D-AEDD98A903D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24591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Latn-R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EC1E5-1F09-4D94-A3B6-873D3A9D0E1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7500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2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sr-Latn-CS" altLang="sr-Latn-RS" sz="2400" smtClean="0">
                <a:latin typeface="Times New Roman" pitchFamily="18" charset="0"/>
              </a:endParaRPr>
            </a:p>
          </p:txBody>
        </p:sp>
        <p:sp>
          <p:nvSpPr>
            <p:cNvPr id="1033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9335 w 7000"/>
                <a:gd name="T3" fmla="*/ 0 h 1000"/>
                <a:gd name="T4" fmla="*/ 10055 w 7000"/>
                <a:gd name="T5" fmla="*/ 103 h 1000"/>
                <a:gd name="T6" fmla="*/ 9337 w 7000"/>
                <a:gd name="T7" fmla="*/ 205 h 1000"/>
                <a:gd name="T8" fmla="*/ 0 w 7000"/>
                <a:gd name="T9" fmla="*/ 205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097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C66AA871-FAAD-4C87-A31C-A73E063FB7A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4.wav"/><Relationship Id="rId7" Type="http://schemas.openxmlformats.org/officeDocument/2006/relationships/oleObject" Target="../embeddings/oleObject2.bin"/><Relationship Id="rId2" Type="http://schemas.microsoft.com/office/2007/relationships/media" Target="../media/media4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5.wav"/><Relationship Id="rId7" Type="http://schemas.openxmlformats.org/officeDocument/2006/relationships/image" Target="../media/image8.wmf"/><Relationship Id="rId2" Type="http://schemas.microsoft.com/office/2007/relationships/media" Target="../media/media5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png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990600" y="533400"/>
            <a:ext cx="6026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3200" b="1"/>
              <a:t>Fizi</a:t>
            </a:r>
            <a:r>
              <a:rPr lang="sr-Latn-CS" altLang="sr-Latn-RS" sz="3200" b="1"/>
              <a:t>čka hemija makromolekula</a:t>
            </a:r>
            <a:endParaRPr lang="en-US" altLang="sr-Latn-RS" sz="3200" b="1"/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3276600" y="3581400"/>
            <a:ext cx="214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2400" b="1">
                <a:solidFill>
                  <a:srgbClr val="FF0066"/>
                </a:solidFill>
              </a:rPr>
              <a:t>2. P</a:t>
            </a:r>
            <a:r>
              <a:rPr lang="sr-Latn-CS" altLang="sr-Latn-RS" sz="2400" b="1">
                <a:solidFill>
                  <a:srgbClr val="FF0066"/>
                </a:solidFill>
              </a:rPr>
              <a:t>redavanje</a:t>
            </a:r>
            <a:endParaRPr lang="en-US" altLang="sr-Latn-RS" sz="2400" b="1">
              <a:solidFill>
                <a:srgbClr val="FF0066"/>
              </a:solidFill>
            </a:endParaRPr>
          </a:p>
        </p:txBody>
      </p:sp>
      <p:sp>
        <p:nvSpPr>
          <p:cNvPr id="3076" name="Rectangle 11"/>
          <p:cNvSpPr>
            <a:spLocks noChangeArrowheads="1"/>
          </p:cNvSpPr>
          <p:nvPr/>
        </p:nvSpPr>
        <p:spPr bwMode="auto">
          <a:xfrm>
            <a:off x="1752600" y="5029200"/>
            <a:ext cx="52752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r-Latn-RS" b="1">
                <a:solidFill>
                  <a:srgbClr val="000000"/>
                </a:solidFill>
              </a:rPr>
              <a:t>Dr Gordana </a:t>
            </a:r>
            <a:r>
              <a:rPr lang="sr-Latn-CS" altLang="sr-Latn-RS" b="1">
                <a:solidFill>
                  <a:srgbClr val="000000"/>
                </a:solidFill>
              </a:rPr>
              <a:t>Ćirić</a:t>
            </a:r>
            <a:r>
              <a:rPr lang="en-US" altLang="sr-Latn-RS" b="1">
                <a:solidFill>
                  <a:srgbClr val="000000"/>
                </a:solidFill>
              </a:rPr>
              <a:t>-</a:t>
            </a:r>
            <a:r>
              <a:rPr lang="sr-Latn-CS" altLang="sr-Latn-RS" b="1">
                <a:solidFill>
                  <a:srgbClr val="000000"/>
                </a:solidFill>
              </a:rPr>
              <a:t>Marjanović</a:t>
            </a:r>
            <a:r>
              <a:rPr lang="en-US" altLang="sr-Latn-RS" b="1">
                <a:solidFill>
                  <a:srgbClr val="000000"/>
                </a:solidFill>
              </a:rPr>
              <a:t>, </a:t>
            </a:r>
            <a:r>
              <a:rPr lang="sr-Latn-RS" altLang="sr-Latn-RS" b="1">
                <a:solidFill>
                  <a:srgbClr val="000000"/>
                </a:solidFill>
              </a:rPr>
              <a:t>redovni</a:t>
            </a:r>
            <a:r>
              <a:rPr lang="en-US" altLang="sr-Latn-RS" b="1">
                <a:solidFill>
                  <a:srgbClr val="000000"/>
                </a:solidFill>
              </a:rPr>
              <a:t> profesor</a:t>
            </a:r>
          </a:p>
        </p:txBody>
      </p:sp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3505200" y="4267200"/>
            <a:ext cx="20569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sr-Latn-RS" b="1" dirty="0" smtClean="0">
                <a:solidFill>
                  <a:srgbClr val="000000"/>
                </a:solidFill>
              </a:rPr>
              <a:t>16. o</a:t>
            </a:r>
            <a:r>
              <a:rPr lang="en-US" altLang="sr-Latn-RS" b="1" dirty="0" err="1" smtClean="0">
                <a:solidFill>
                  <a:srgbClr val="000000"/>
                </a:solidFill>
              </a:rPr>
              <a:t>ktobar</a:t>
            </a:r>
            <a:r>
              <a:rPr lang="en-US" altLang="sr-Latn-RS" b="1" dirty="0" smtClean="0">
                <a:solidFill>
                  <a:srgbClr val="000000"/>
                </a:solidFill>
              </a:rPr>
              <a:t> 20</a:t>
            </a:r>
            <a:r>
              <a:rPr lang="en-GB" altLang="sr-Latn-RS" b="1" dirty="0" smtClean="0">
                <a:solidFill>
                  <a:srgbClr val="000000"/>
                </a:solidFill>
              </a:rPr>
              <a:t>20</a:t>
            </a:r>
            <a:r>
              <a:rPr lang="en-US" altLang="sr-Latn-RS" b="1" dirty="0" smtClean="0">
                <a:solidFill>
                  <a:srgbClr val="000000"/>
                </a:solidFill>
              </a:rPr>
              <a:t>.</a:t>
            </a:r>
            <a:endParaRPr lang="en-US" altLang="sr-Latn-RS" b="1" dirty="0">
              <a:solidFill>
                <a:srgbClr val="000000"/>
              </a:solidFill>
            </a:endParaRPr>
          </a:p>
        </p:txBody>
      </p:sp>
      <p:sp>
        <p:nvSpPr>
          <p:cNvPr id="3078" name="Rectangle 13"/>
          <p:cNvSpPr>
            <a:spLocks noChangeArrowheads="1"/>
          </p:cNvSpPr>
          <p:nvPr/>
        </p:nvSpPr>
        <p:spPr bwMode="auto">
          <a:xfrm>
            <a:off x="3505200" y="1905000"/>
            <a:ext cx="16850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r-Latn-CS" altLang="sr-Latn-RS" b="1" dirty="0">
                <a:solidFill>
                  <a:srgbClr val="000000"/>
                </a:solidFill>
              </a:rPr>
              <a:t>Šk. </a:t>
            </a:r>
            <a:r>
              <a:rPr lang="sr-Latn-CS" altLang="sr-Latn-RS" b="1" dirty="0" smtClean="0">
                <a:solidFill>
                  <a:srgbClr val="000000"/>
                </a:solidFill>
              </a:rPr>
              <a:t>20</a:t>
            </a:r>
            <a:r>
              <a:rPr lang="en-GB" altLang="sr-Latn-RS" b="1" dirty="0" smtClean="0">
                <a:solidFill>
                  <a:srgbClr val="000000"/>
                </a:solidFill>
              </a:rPr>
              <a:t>20</a:t>
            </a:r>
            <a:r>
              <a:rPr lang="en-US" altLang="sr-Latn-RS" b="1" dirty="0" smtClean="0">
                <a:solidFill>
                  <a:srgbClr val="000000"/>
                </a:solidFill>
              </a:rPr>
              <a:t>/</a:t>
            </a:r>
            <a:r>
              <a:rPr lang="sr-Latn-CS" altLang="sr-Latn-RS" b="1" dirty="0" smtClean="0">
                <a:solidFill>
                  <a:srgbClr val="000000"/>
                </a:solidFill>
              </a:rPr>
              <a:t>202</a:t>
            </a:r>
            <a:r>
              <a:rPr lang="en-GB" altLang="sr-Latn-RS" b="1" dirty="0" smtClean="0">
                <a:solidFill>
                  <a:srgbClr val="000000"/>
                </a:solidFill>
              </a:rPr>
              <a:t>1</a:t>
            </a:r>
            <a:endParaRPr lang="en-US" altLang="sr-Latn-RS" b="1" dirty="0">
              <a:solidFill>
                <a:srgbClr val="000000"/>
              </a:solidFill>
            </a:endParaRPr>
          </a:p>
        </p:txBody>
      </p:sp>
      <p:pic>
        <p:nvPicPr>
          <p:cNvPr id="3079" name="Picture 3" descr="Memorandum FFH_final3s.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62" b="11694"/>
          <a:stretch>
            <a:fillRect/>
          </a:stretch>
        </p:blipFill>
        <p:spPr bwMode="auto">
          <a:xfrm>
            <a:off x="0" y="0"/>
            <a:ext cx="21272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A ball-and-stick model of syndiotactic polypropyle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875" y="228600"/>
            <a:ext cx="8015288" cy="914400"/>
          </a:xfrm>
        </p:spPr>
        <p:txBody>
          <a:bodyPr/>
          <a:lstStyle/>
          <a:p>
            <a:pPr eaLnBrk="1" hangingPunct="1"/>
            <a:r>
              <a:rPr lang="sl-SI" altLang="sr-Latn-RS" sz="2400" b="1" smtClean="0"/>
              <a:t>Nastajanje slobodnih radikala – reakcija inicijacije</a:t>
            </a:r>
            <a:endParaRPr lang="en-US" altLang="sr-Latn-RS" sz="2400" b="1" smtClean="0"/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57200" y="1066800"/>
            <a:ext cx="8153400" cy="50784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>
                <a:solidFill>
                  <a:srgbClr val="9900FF"/>
                </a:solidFill>
              </a:rPr>
              <a:t>Za nastajanje radikala</a:t>
            </a:r>
            <a:r>
              <a:rPr lang="sl-SI" altLang="sr-Latn-RS">
                <a:solidFill>
                  <a:srgbClr val="000000"/>
                </a:solidFill>
              </a:rPr>
              <a:t> </a:t>
            </a:r>
            <a:r>
              <a:rPr lang="sl-SI" altLang="sr-Latn-RS">
                <a:solidFill>
                  <a:srgbClr val="9900FF"/>
                </a:solidFill>
              </a:rPr>
              <a:t>pri nižim temperaturama</a:t>
            </a:r>
            <a:r>
              <a:rPr lang="sl-SI" altLang="sr-Latn-RS">
                <a:solidFill>
                  <a:srgbClr val="000000"/>
                </a:solidFill>
              </a:rPr>
              <a:t> koriste se </a:t>
            </a:r>
            <a:r>
              <a:rPr lang="sl-SI" altLang="sr-Latn-RS" b="1">
                <a:solidFill>
                  <a:srgbClr val="6600CC"/>
                </a:solidFill>
              </a:rPr>
              <a:t>redoks reakcije</a:t>
            </a:r>
            <a:r>
              <a:rPr lang="sl-SI" altLang="sr-Latn-RS">
                <a:solidFill>
                  <a:srgbClr val="000000"/>
                </a:solidFill>
              </a:rPr>
              <a:t>:</a:t>
            </a:r>
            <a:endParaRPr lang="en-US" altLang="sr-Latn-RS">
              <a:solidFill>
                <a:srgbClr val="000000"/>
              </a:solidFill>
            </a:endParaRPr>
          </a:p>
          <a:p>
            <a:endParaRPr lang="sl-SI" altLang="sr-Latn-RS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sl-SI" altLang="sr-Latn-RS">
                <a:solidFill>
                  <a:srgbClr val="000000"/>
                </a:solidFill>
              </a:rPr>
              <a:t>Fe</a:t>
            </a:r>
            <a:r>
              <a:rPr lang="sl-SI" altLang="sr-Latn-RS" baseline="30000">
                <a:solidFill>
                  <a:srgbClr val="000000"/>
                </a:solidFill>
              </a:rPr>
              <a:t>2+</a:t>
            </a:r>
            <a:r>
              <a:rPr lang="sl-SI" altLang="sr-Latn-RS">
                <a:solidFill>
                  <a:srgbClr val="000000"/>
                </a:solidFill>
              </a:rPr>
              <a:t> + H</a:t>
            </a:r>
            <a:r>
              <a:rPr lang="sl-SI" altLang="sr-Latn-RS" baseline="-25000">
                <a:solidFill>
                  <a:srgbClr val="000000"/>
                </a:solidFill>
              </a:rPr>
              <a:t>2</a:t>
            </a:r>
            <a:r>
              <a:rPr lang="sl-SI" altLang="sr-Latn-RS">
                <a:solidFill>
                  <a:srgbClr val="000000"/>
                </a:solidFill>
              </a:rPr>
              <a:t>O</a:t>
            </a:r>
            <a:r>
              <a:rPr lang="sl-SI" altLang="sr-Latn-RS" baseline="-25000">
                <a:solidFill>
                  <a:srgbClr val="000000"/>
                </a:solidFill>
              </a:rPr>
              <a:t>2</a:t>
            </a:r>
            <a:r>
              <a:rPr lang="sl-SI" altLang="sr-Latn-RS">
                <a:solidFill>
                  <a:srgbClr val="000000"/>
                </a:solidFill>
              </a:rPr>
              <a:t> → Fe</a:t>
            </a:r>
            <a:r>
              <a:rPr lang="sl-SI" altLang="sr-Latn-RS" baseline="30000">
                <a:solidFill>
                  <a:srgbClr val="000000"/>
                </a:solidFill>
              </a:rPr>
              <a:t>3+</a:t>
            </a:r>
            <a:r>
              <a:rPr lang="sl-SI" altLang="sr-Latn-RS">
                <a:solidFill>
                  <a:srgbClr val="000000"/>
                </a:solidFill>
              </a:rPr>
              <a:t> + OH</a:t>
            </a:r>
            <a:r>
              <a:rPr lang="sl-SI" altLang="sr-Latn-RS" baseline="30000">
                <a:solidFill>
                  <a:srgbClr val="000000"/>
                </a:solidFill>
              </a:rPr>
              <a:t>–</a:t>
            </a:r>
            <a:r>
              <a:rPr lang="sl-SI" altLang="sr-Latn-RS">
                <a:solidFill>
                  <a:srgbClr val="000000"/>
                </a:solidFill>
              </a:rPr>
              <a:t> + OH•</a:t>
            </a:r>
          </a:p>
          <a:p>
            <a:pPr>
              <a:lnSpc>
                <a:spcPct val="120000"/>
              </a:lnSpc>
            </a:pPr>
            <a:r>
              <a:rPr lang="sl-SI" altLang="sr-Latn-RS">
                <a:solidFill>
                  <a:srgbClr val="000000"/>
                </a:solidFill>
              </a:rPr>
              <a:t>Fe</a:t>
            </a:r>
            <a:r>
              <a:rPr lang="sl-SI" altLang="sr-Latn-RS" baseline="30000">
                <a:solidFill>
                  <a:srgbClr val="000000"/>
                </a:solidFill>
              </a:rPr>
              <a:t>2+</a:t>
            </a:r>
            <a:r>
              <a:rPr lang="sl-SI" altLang="sr-Latn-RS">
                <a:solidFill>
                  <a:srgbClr val="000000"/>
                </a:solidFill>
              </a:rPr>
              <a:t> + S</a:t>
            </a:r>
            <a:r>
              <a:rPr lang="sl-SI" altLang="sr-Latn-RS" baseline="-25000">
                <a:solidFill>
                  <a:srgbClr val="000000"/>
                </a:solidFill>
              </a:rPr>
              <a:t>2</a:t>
            </a:r>
            <a:r>
              <a:rPr lang="sl-SI" altLang="sr-Latn-RS">
                <a:solidFill>
                  <a:srgbClr val="000000"/>
                </a:solidFill>
              </a:rPr>
              <a:t>O</a:t>
            </a:r>
            <a:r>
              <a:rPr lang="sl-SI" altLang="sr-Latn-RS" baseline="-25000">
                <a:solidFill>
                  <a:srgbClr val="000000"/>
                </a:solidFill>
              </a:rPr>
              <a:t>8</a:t>
            </a:r>
            <a:r>
              <a:rPr lang="sl-SI" altLang="sr-Latn-RS" baseline="30000">
                <a:solidFill>
                  <a:srgbClr val="000000"/>
                </a:solidFill>
              </a:rPr>
              <a:t>2–</a:t>
            </a:r>
            <a:r>
              <a:rPr lang="sl-SI" altLang="sr-Latn-RS">
                <a:solidFill>
                  <a:srgbClr val="000000"/>
                </a:solidFill>
              </a:rPr>
              <a:t> → Fe</a:t>
            </a:r>
            <a:r>
              <a:rPr lang="sl-SI" altLang="sr-Latn-RS" baseline="30000">
                <a:solidFill>
                  <a:srgbClr val="000000"/>
                </a:solidFill>
              </a:rPr>
              <a:t>3+</a:t>
            </a:r>
            <a:r>
              <a:rPr lang="sl-SI" altLang="sr-Latn-RS">
                <a:solidFill>
                  <a:srgbClr val="000000"/>
                </a:solidFill>
              </a:rPr>
              <a:t> + SO</a:t>
            </a:r>
            <a:r>
              <a:rPr lang="sl-SI" altLang="sr-Latn-RS" baseline="-25000">
                <a:solidFill>
                  <a:srgbClr val="000000"/>
                </a:solidFill>
              </a:rPr>
              <a:t>4</a:t>
            </a:r>
            <a:r>
              <a:rPr lang="sl-SI" altLang="sr-Latn-RS" baseline="30000">
                <a:solidFill>
                  <a:srgbClr val="000000"/>
                </a:solidFill>
              </a:rPr>
              <a:t>– •</a:t>
            </a:r>
            <a:r>
              <a:rPr lang="sl-SI" altLang="sr-Latn-RS">
                <a:solidFill>
                  <a:srgbClr val="000000"/>
                </a:solidFill>
              </a:rPr>
              <a:t> + SO</a:t>
            </a:r>
            <a:r>
              <a:rPr lang="sl-SI" altLang="sr-Latn-RS" baseline="-25000">
                <a:solidFill>
                  <a:srgbClr val="000000"/>
                </a:solidFill>
              </a:rPr>
              <a:t>4</a:t>
            </a:r>
            <a:r>
              <a:rPr lang="sl-SI" altLang="sr-Latn-RS" baseline="30000">
                <a:solidFill>
                  <a:srgbClr val="000000"/>
                </a:solidFill>
              </a:rPr>
              <a:t>2–</a:t>
            </a:r>
            <a:endParaRPr lang="sl-SI" altLang="sr-Latn-RS" b="1" baseline="30000">
              <a:solidFill>
                <a:srgbClr val="000000"/>
              </a:solidFill>
            </a:endParaRPr>
          </a:p>
          <a:p>
            <a:endParaRPr lang="en-US" altLang="sr-Latn-RS" b="1" baseline="3000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sl-SI" altLang="sr-Latn-RS" b="1">
                <a:solidFill>
                  <a:srgbClr val="6600CC"/>
                </a:solidFill>
              </a:rPr>
              <a:t>Fotoinicijatori</a:t>
            </a:r>
            <a:r>
              <a:rPr lang="sl-SI" altLang="sr-Latn-RS">
                <a:solidFill>
                  <a:srgbClr val="000000"/>
                </a:solidFill>
              </a:rPr>
              <a:t> </a:t>
            </a:r>
            <a:r>
              <a:rPr lang="sl-SI" altLang="sr-Latn-RS" sz="1400">
                <a:solidFill>
                  <a:srgbClr val="000000"/>
                </a:solidFill>
              </a:rPr>
              <a:t>su supstance koje raspadanjem pobuđenog stanja, nastalog apsorbovanjem svetlosti talasne dužine od 250-600 nm, na jone i radikale, mogu da iniciraju reakciju polimerizacije. Energija aktivacije raspadanja fotoinicijatora je praktično jednaka nuli, pa se fotoinicirana polimerizacija može izvoditi i pri vrlo niskim temperaturama.</a:t>
            </a:r>
            <a:endParaRPr lang="en-US" altLang="sr-Latn-RS" sz="1400">
              <a:solidFill>
                <a:srgbClr val="000000"/>
              </a:solidFill>
            </a:endParaRPr>
          </a:p>
          <a:p>
            <a:endParaRPr lang="en-US" altLang="sr-Latn-RS" b="1">
              <a:solidFill>
                <a:srgbClr val="000000"/>
              </a:solidFill>
            </a:endParaRPr>
          </a:p>
          <a:p>
            <a:r>
              <a:rPr lang="en-US" altLang="sr-Latn-RS" b="1">
                <a:solidFill>
                  <a:srgbClr val="6600CC"/>
                </a:solidFill>
              </a:rPr>
              <a:t>R</a:t>
            </a:r>
            <a:r>
              <a:rPr lang="sl-SI" altLang="sr-Latn-RS" b="1">
                <a:solidFill>
                  <a:srgbClr val="6600CC"/>
                </a:solidFill>
              </a:rPr>
              <a:t>adijaciona polimerizacija</a:t>
            </a:r>
            <a:r>
              <a:rPr lang="en-US" altLang="sr-Latn-RS" sz="1600">
                <a:solidFill>
                  <a:srgbClr val="000000"/>
                </a:solidFill>
              </a:rPr>
              <a:t>-r</a:t>
            </a:r>
            <a:r>
              <a:rPr lang="sl-SI" altLang="sr-Latn-RS" sz="1600">
                <a:solidFill>
                  <a:srgbClr val="000000"/>
                </a:solidFill>
              </a:rPr>
              <a:t>eakcija polimerizacije inicirana zracima velike energije, kao što su α-, β-, γ- ili ren</a:t>
            </a:r>
            <a:r>
              <a:rPr lang="en-US" altLang="sr-Latn-RS" sz="1600">
                <a:solidFill>
                  <a:srgbClr val="000000"/>
                </a:solidFill>
              </a:rPr>
              <a:t>d</a:t>
            </a:r>
            <a:r>
              <a:rPr lang="sl-SI" altLang="sr-Latn-RS" sz="1600">
                <a:solidFill>
                  <a:srgbClr val="000000"/>
                </a:solidFill>
              </a:rPr>
              <a:t>genski zraci</a:t>
            </a:r>
            <a:r>
              <a:rPr lang="en-US" altLang="sr-Latn-RS" sz="1600">
                <a:solidFill>
                  <a:srgbClr val="000000"/>
                </a:solidFill>
              </a:rPr>
              <a:t>.</a:t>
            </a:r>
          </a:p>
          <a:p>
            <a:endParaRPr lang="en-US" altLang="sr-Latn-RS" b="1">
              <a:solidFill>
                <a:srgbClr val="000000"/>
              </a:solidFill>
            </a:endParaRPr>
          </a:p>
          <a:p>
            <a:r>
              <a:rPr lang="en-US" altLang="sr-Latn-RS" b="1">
                <a:solidFill>
                  <a:srgbClr val="6600CC"/>
                </a:solidFill>
              </a:rPr>
              <a:t>Elektrohemijska polimerizacija</a:t>
            </a:r>
            <a:r>
              <a:rPr lang="en-US" altLang="sr-Latn-RS">
                <a:solidFill>
                  <a:srgbClr val="000000"/>
                </a:solidFill>
              </a:rPr>
              <a:t>-</a:t>
            </a:r>
            <a:r>
              <a:rPr lang="en-US" altLang="sr-Latn-RS" b="1">
                <a:solidFill>
                  <a:srgbClr val="000000"/>
                </a:solidFill>
              </a:rPr>
              <a:t> </a:t>
            </a:r>
            <a:r>
              <a:rPr lang="sl-SI" altLang="sr-Latn-RS" sz="1400">
                <a:solidFill>
                  <a:srgbClr val="000000"/>
                </a:solidFill>
              </a:rPr>
              <a:t>slobodni radikali nastaju elektrodnim reakcijama monomera, rastvarača ili drugih supstancija dodatih elektrolitu</a:t>
            </a:r>
            <a:r>
              <a:rPr lang="sl-SI" altLang="sr-Latn-RS">
                <a:solidFill>
                  <a:srgbClr val="000000"/>
                </a:solidFill>
              </a:rPr>
              <a:t> </a:t>
            </a:r>
            <a:r>
              <a:rPr lang="sl-SI" altLang="sr-Latn-RS" sz="1400">
                <a:solidFill>
                  <a:srgbClr val="000000"/>
                </a:solidFill>
              </a:rPr>
              <a:t>(elektrohemijski inicijatori).</a:t>
            </a:r>
            <a:endParaRPr lang="en-US" altLang="sr-Latn-RS" sz="1400">
              <a:solidFill>
                <a:srgbClr val="000000"/>
              </a:solidFill>
            </a:endParaRPr>
          </a:p>
          <a:p>
            <a:endParaRPr lang="en-US" altLang="sr-Latn-RS" b="1">
              <a:solidFill>
                <a:srgbClr val="000000"/>
              </a:solidFill>
            </a:endParaRPr>
          </a:p>
          <a:p>
            <a:r>
              <a:rPr lang="sl-SI" altLang="sr-Latn-RS" b="1">
                <a:solidFill>
                  <a:srgbClr val="6600CC"/>
                </a:solidFill>
              </a:rPr>
              <a:t>Samoinicirajuća polimerizacija</a:t>
            </a:r>
            <a:r>
              <a:rPr lang="sl-SI" altLang="sr-Latn-RS">
                <a:solidFill>
                  <a:srgbClr val="6600CC"/>
                </a:solidFill>
              </a:rPr>
              <a:t> </a:t>
            </a:r>
            <a:r>
              <a:rPr lang="sl-SI" altLang="sr-Latn-RS" b="1">
                <a:solidFill>
                  <a:srgbClr val="6600CC"/>
                </a:solidFill>
              </a:rPr>
              <a:t>(termi</a:t>
            </a:r>
            <a:r>
              <a:rPr lang="sr-Latn-CS" altLang="sr-Latn-RS" b="1">
                <a:solidFill>
                  <a:srgbClr val="6600CC"/>
                </a:solidFill>
              </a:rPr>
              <a:t>čka)</a:t>
            </a:r>
            <a:r>
              <a:rPr lang="sr-Latn-CS" altLang="sr-Latn-RS" b="1">
                <a:solidFill>
                  <a:srgbClr val="000000"/>
                </a:solidFill>
              </a:rPr>
              <a:t> </a:t>
            </a:r>
            <a:r>
              <a:rPr lang="sr-Latn-CS" altLang="sr-Latn-RS" sz="1400" b="1">
                <a:solidFill>
                  <a:srgbClr val="000000"/>
                </a:solidFill>
              </a:rPr>
              <a:t>–</a:t>
            </a:r>
            <a:r>
              <a:rPr lang="sr-Latn-CS" altLang="sr-Latn-RS" sz="1400">
                <a:solidFill>
                  <a:srgbClr val="000000"/>
                </a:solidFill>
              </a:rPr>
              <a:t> </a:t>
            </a:r>
            <a:r>
              <a:rPr lang="sl-SI" altLang="sr-Latn-RS" sz="1400">
                <a:solidFill>
                  <a:srgbClr val="000000"/>
                </a:solidFill>
              </a:rPr>
              <a:t>pri zagrevanju nekih monomera do temperatura preko 100 </a:t>
            </a:r>
            <a:r>
              <a:rPr lang="en-US" altLang="sr-Latn-RS" sz="1400" baseline="30000">
                <a:solidFill>
                  <a:srgbClr val="000000"/>
                </a:solidFill>
              </a:rPr>
              <a:t>o</a:t>
            </a:r>
            <a:r>
              <a:rPr lang="sl-SI" altLang="sr-Latn-RS" sz="1400">
                <a:solidFill>
                  <a:srgbClr val="000000"/>
                </a:solidFill>
              </a:rPr>
              <a:t>C primećeno je da dolazi do započinjanja reakcije polimerizacije iako monomeru nije dodat inicijator.</a:t>
            </a:r>
            <a:endParaRPr lang="sl-SI" altLang="sr-Latn-RS" sz="1400" b="1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sr-Latn-RS" sz="2400" b="1" smtClean="0"/>
              <a:t>D</a:t>
            </a:r>
            <a:r>
              <a:rPr lang="sl-SI" altLang="sr-Latn-RS" sz="2400" b="1" smtClean="0"/>
              <a:t>obijanj</a:t>
            </a:r>
            <a:r>
              <a:rPr lang="en-US" altLang="sr-Latn-RS" sz="2400" b="1" smtClean="0"/>
              <a:t>e</a:t>
            </a:r>
            <a:r>
              <a:rPr lang="sl-SI" altLang="sr-Latn-RS" sz="2400" b="1" smtClean="0"/>
              <a:t> različitih strukturnih i konfiguracionih izomera u fazi propagacije</a:t>
            </a:r>
            <a:endParaRPr lang="en-US" altLang="sr-Latn-RS" sz="2400" b="1" smtClean="0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533400" y="1752600"/>
            <a:ext cx="7778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>
                <a:solidFill>
                  <a:srgbClr val="000000"/>
                </a:solidFill>
              </a:rPr>
              <a:t>Kada monomer sadrži više nezasićenih veza, propagacija se može odvijati na više načina.</a:t>
            </a:r>
            <a:r>
              <a:rPr lang="en-US" altLang="sr-Latn-RS" sz="1600">
                <a:solidFill>
                  <a:srgbClr val="000000"/>
                </a:solidFill>
              </a:rPr>
              <a:t> Primer</a:t>
            </a:r>
            <a:r>
              <a:rPr lang="sr-Latn-CS" altLang="sr-Latn-RS" sz="1600">
                <a:solidFill>
                  <a:srgbClr val="000000"/>
                </a:solidFill>
              </a:rPr>
              <a:t> je</a:t>
            </a:r>
            <a:r>
              <a:rPr lang="en-US" altLang="sr-Latn-RS" sz="1600">
                <a:solidFill>
                  <a:srgbClr val="000000"/>
                </a:solidFill>
              </a:rPr>
              <a:t> </a:t>
            </a:r>
            <a:r>
              <a:rPr lang="sl-SI" altLang="sr-Latn-RS" sz="1600">
                <a:solidFill>
                  <a:srgbClr val="000000"/>
                </a:solidFill>
              </a:rPr>
              <a:t>sintez</a:t>
            </a:r>
            <a:r>
              <a:rPr lang="en-US" altLang="sr-Latn-RS" sz="1600">
                <a:solidFill>
                  <a:srgbClr val="000000"/>
                </a:solidFill>
              </a:rPr>
              <a:t>a</a:t>
            </a:r>
            <a:r>
              <a:rPr lang="sl-SI" altLang="sr-Latn-RS" sz="1600">
                <a:solidFill>
                  <a:srgbClr val="000000"/>
                </a:solidFill>
              </a:rPr>
              <a:t> </a:t>
            </a:r>
            <a:r>
              <a:rPr lang="sl-SI" altLang="sr-Latn-RS" sz="1600">
                <a:solidFill>
                  <a:srgbClr val="3333CC"/>
                </a:solidFill>
              </a:rPr>
              <a:t>polibutadiena </a:t>
            </a:r>
            <a:r>
              <a:rPr lang="sl-SI" altLang="sr-Latn-RS" sz="1600">
                <a:solidFill>
                  <a:srgbClr val="000000"/>
                </a:solidFill>
              </a:rPr>
              <a:t>iz </a:t>
            </a:r>
            <a:r>
              <a:rPr lang="sl-SI" altLang="sr-Latn-RS" sz="1600">
                <a:solidFill>
                  <a:srgbClr val="3333CC"/>
                </a:solidFill>
              </a:rPr>
              <a:t>1,3-butadiena</a:t>
            </a:r>
            <a:r>
              <a:rPr lang="en-US" altLang="sr-Latn-RS" sz="160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822325" y="2627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3317" name="Text Box 12"/>
          <p:cNvSpPr txBox="1">
            <a:spLocks noChangeArrowheads="1"/>
          </p:cNvSpPr>
          <p:nvPr/>
        </p:nvSpPr>
        <p:spPr bwMode="auto">
          <a:xfrm>
            <a:off x="381000" y="5867400"/>
            <a:ext cx="8382000" cy="600075"/>
          </a:xfrm>
          <a:prstGeom prst="rect">
            <a:avLst/>
          </a:prstGeom>
          <a:solidFill>
            <a:srgbClr val="47FFB5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>
                <a:solidFill>
                  <a:srgbClr val="000000"/>
                </a:solidFill>
              </a:rPr>
              <a:t>Mehanizam polimerizacije 1,3-butadiena zavisi, između ostalog, od </a:t>
            </a:r>
            <a:r>
              <a:rPr lang="sl-SI" altLang="sr-Latn-RS" sz="1600" b="1">
                <a:solidFill>
                  <a:srgbClr val="000000"/>
                </a:solidFill>
              </a:rPr>
              <a:t>prirode rastvarača i reakcione temperature</a:t>
            </a:r>
            <a:r>
              <a:rPr lang="sl-SI" altLang="sr-Latn-RS" sz="1600">
                <a:solidFill>
                  <a:srgbClr val="000000"/>
                </a:solidFill>
              </a:rPr>
              <a:t>; više temperature favorizuju 1,2-adiciju.</a:t>
            </a:r>
            <a:endParaRPr lang="en-US" altLang="sr-Latn-RS" sz="1600">
              <a:solidFill>
                <a:srgbClr val="000000"/>
              </a:solidFill>
            </a:endParaRPr>
          </a:p>
        </p:txBody>
      </p:sp>
      <p:sp>
        <p:nvSpPr>
          <p:cNvPr id="13318" name="Text Box 13"/>
          <p:cNvSpPr txBox="1">
            <a:spLocks noChangeArrowheads="1"/>
          </p:cNvSpPr>
          <p:nvPr/>
        </p:nvSpPr>
        <p:spPr bwMode="auto">
          <a:xfrm>
            <a:off x="6308725" y="2514600"/>
            <a:ext cx="2682875" cy="2800350"/>
          </a:xfrm>
          <a:prstGeom prst="rect">
            <a:avLst/>
          </a:prstGeom>
          <a:solidFill>
            <a:srgbClr val="47FFB5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>
                <a:solidFill>
                  <a:srgbClr val="000000"/>
                </a:solidFill>
              </a:rPr>
              <a:t>Polibutadieni različitih struktura i konfiguracija imaju različite osobine, npr.</a:t>
            </a:r>
          </a:p>
          <a:p>
            <a:r>
              <a:rPr lang="sl-SI" altLang="sr-Latn-RS" sz="1600">
                <a:solidFill>
                  <a:srgbClr val="3333CC"/>
                </a:solidFill>
              </a:rPr>
              <a:t>1,2-polibutadien je tvrd</a:t>
            </a:r>
            <a:r>
              <a:rPr lang="en-US" altLang="sr-Latn-RS" sz="1600">
                <a:solidFill>
                  <a:srgbClr val="3333CC"/>
                </a:solidFill>
              </a:rPr>
              <a:t> i</a:t>
            </a:r>
            <a:r>
              <a:rPr lang="sl-SI" altLang="sr-Latn-RS" sz="1600">
                <a:solidFill>
                  <a:srgbClr val="3333CC"/>
                </a:solidFill>
              </a:rPr>
              <a:t> kristalinič</a:t>
            </a:r>
            <a:r>
              <a:rPr lang="en-US" altLang="sr-Latn-RS" sz="1600">
                <a:solidFill>
                  <a:srgbClr val="3333CC"/>
                </a:solidFill>
              </a:rPr>
              <a:t>an</a:t>
            </a:r>
            <a:r>
              <a:rPr lang="sl-SI" altLang="sr-Latn-RS" sz="1600">
                <a:solidFill>
                  <a:srgbClr val="000000"/>
                </a:solidFill>
              </a:rPr>
              <a:t> za razliku od 1,4-polibutadiena</a:t>
            </a:r>
            <a:r>
              <a:rPr lang="en-US" altLang="sr-Latn-RS" sz="1600">
                <a:solidFill>
                  <a:srgbClr val="000000"/>
                </a:solidFill>
              </a:rPr>
              <a:t>.</a:t>
            </a:r>
          </a:p>
          <a:p>
            <a:endParaRPr lang="sl-SI" altLang="sr-Latn-RS" sz="1600">
              <a:solidFill>
                <a:srgbClr val="000000"/>
              </a:solidFill>
            </a:endParaRPr>
          </a:p>
          <a:p>
            <a:r>
              <a:rPr lang="sl-SI" altLang="sr-Latn-RS" sz="1600">
                <a:solidFill>
                  <a:srgbClr val="000000"/>
                </a:solidFill>
              </a:rPr>
              <a:t>Temperature kristaliničnog i staklastog prelaza za cis- i trans-1,4-polibutadien se značajno razlikuju</a:t>
            </a:r>
            <a:r>
              <a:rPr lang="en-US" altLang="sr-Latn-RS" sz="16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319" name="Text Box 15"/>
          <p:cNvSpPr txBox="1">
            <a:spLocks noChangeArrowheads="1"/>
          </p:cNvSpPr>
          <p:nvPr/>
        </p:nvSpPr>
        <p:spPr bwMode="auto">
          <a:xfrm>
            <a:off x="381000" y="1143000"/>
            <a:ext cx="8610600" cy="600075"/>
          </a:xfrm>
          <a:prstGeom prst="rect">
            <a:avLst/>
          </a:prstGeom>
          <a:solidFill>
            <a:srgbClr val="47FFB5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>
                <a:solidFill>
                  <a:srgbClr val="000000"/>
                </a:solidFill>
              </a:rPr>
              <a:t>Radikalskom polimerizacijom se generalno dobijaju </a:t>
            </a:r>
            <a:r>
              <a:rPr lang="sl-SI" altLang="sr-Latn-RS" sz="1600">
                <a:solidFill>
                  <a:srgbClr val="6600CC"/>
                </a:solidFill>
              </a:rPr>
              <a:t>ataktični polimeri</a:t>
            </a:r>
            <a:r>
              <a:rPr lang="sl-SI" altLang="sr-Latn-RS" sz="1600">
                <a:solidFill>
                  <a:srgbClr val="000000"/>
                </a:solidFill>
              </a:rPr>
              <a:t>, kod kojih su sindio- i izotaktične konfiguracije nasumično raspoređene duž makromolekulskog lanca.</a:t>
            </a:r>
            <a:endParaRPr lang="en-US" altLang="sr-Latn-RS" sz="1600">
              <a:solidFill>
                <a:srgbClr val="000000"/>
              </a:solidFill>
            </a:endParaRPr>
          </a:p>
        </p:txBody>
      </p:sp>
      <p:pic>
        <p:nvPicPr>
          <p:cNvPr id="13320" name="Picture 11" descr="Proizvodi kod polibutadie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2" b="7628"/>
          <a:stretch>
            <a:fillRect/>
          </a:stretch>
        </p:blipFill>
        <p:spPr bwMode="auto">
          <a:xfrm>
            <a:off x="796925" y="2371725"/>
            <a:ext cx="508635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339137" cy="914400"/>
          </a:xfrm>
        </p:spPr>
        <p:txBody>
          <a:bodyPr/>
          <a:lstStyle/>
          <a:p>
            <a:pPr eaLnBrk="1" hangingPunct="1"/>
            <a:r>
              <a:rPr lang="sl-SI" altLang="sr-Latn-RS" sz="2400" b="1" smtClean="0">
                <a:solidFill>
                  <a:schemeClr val="tx1"/>
                </a:solidFill>
              </a:rPr>
              <a:t>Reakcije prenosa lančane aktivnosti – reakcije transfera</a:t>
            </a:r>
            <a:endParaRPr lang="en-US" altLang="sr-Latn-RS" sz="2400" b="1" smtClean="0">
              <a:solidFill>
                <a:schemeClr val="tx1"/>
              </a:solidFill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143000" y="1295400"/>
            <a:ext cx="6705600" cy="600075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Reakcije transfera: dolazi do</a:t>
            </a:r>
            <a:r>
              <a:rPr lang="sl-SI" altLang="sr-Latn-RS" sz="1600">
                <a:solidFill>
                  <a:srgbClr val="000000"/>
                </a:solidFill>
              </a:rPr>
              <a:t> </a:t>
            </a:r>
            <a:r>
              <a:rPr lang="sl-SI" altLang="sr-Latn-RS" sz="1600" b="1">
                <a:solidFill>
                  <a:srgbClr val="000000"/>
                </a:solidFill>
              </a:rPr>
              <a:t>prenosa reaktivnosti</a:t>
            </a:r>
            <a:r>
              <a:rPr lang="sl-SI" altLang="sr-Latn-RS" sz="1600">
                <a:solidFill>
                  <a:srgbClr val="000000"/>
                </a:solidFill>
              </a:rPr>
              <a:t> rastućeg slobodnog makroradikala na </a:t>
            </a:r>
            <a:r>
              <a:rPr lang="sl-SI" altLang="sr-Latn-RS" sz="1600" b="1">
                <a:solidFill>
                  <a:srgbClr val="000000"/>
                </a:solidFill>
              </a:rPr>
              <a:t>inicijator, monomer, rastvarač ili polimer:</a:t>
            </a:r>
            <a:endParaRPr lang="en-US" altLang="sr-Latn-RS" sz="1600" b="1">
              <a:solidFill>
                <a:srgbClr val="000000"/>
              </a:solidFill>
            </a:endParaRPr>
          </a:p>
        </p:txBody>
      </p:sp>
      <p:pic>
        <p:nvPicPr>
          <p:cNvPr id="14340" name="Picture 5" descr="FHM%2001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73882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FHM%2001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376396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FHM%20012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42465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29200" y="3352800"/>
            <a:ext cx="3825875" cy="1333500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>
                <a:solidFill>
                  <a:srgbClr val="000000"/>
                </a:solidFill>
              </a:rPr>
              <a:t>Reakcije prenosa lančane aktivnosti </a:t>
            </a:r>
            <a:r>
              <a:rPr lang="sl-SI" altLang="sr-Latn-RS" sz="1600" b="1">
                <a:solidFill>
                  <a:srgbClr val="000000"/>
                </a:solidFill>
              </a:rPr>
              <a:t>ne utiču na ukupnu brzinu polimerizacije</a:t>
            </a:r>
            <a:r>
              <a:rPr lang="sl-SI" altLang="sr-Latn-RS" sz="1600">
                <a:solidFill>
                  <a:srgbClr val="000000"/>
                </a:solidFill>
              </a:rPr>
              <a:t>, </a:t>
            </a:r>
            <a:r>
              <a:rPr lang="sl-SI" altLang="sr-Latn-RS" sz="1600" b="1">
                <a:solidFill>
                  <a:srgbClr val="000000"/>
                </a:solidFill>
              </a:rPr>
              <a:t>ali </a:t>
            </a:r>
            <a:r>
              <a:rPr lang="sl-SI" altLang="sr-Latn-RS" sz="1600" b="1">
                <a:solidFill>
                  <a:srgbClr val="FF0066"/>
                </a:solidFill>
              </a:rPr>
              <a:t>imaju bitan uticaj na raspodelu molarnih masa</a:t>
            </a:r>
            <a:r>
              <a:rPr lang="sl-SI" altLang="sr-Latn-RS" sz="1600" b="1">
                <a:solidFill>
                  <a:srgbClr val="000000"/>
                </a:solidFill>
              </a:rPr>
              <a:t> polimernih proizvoda.</a:t>
            </a:r>
            <a:endParaRPr lang="en-US" altLang="sr-Latn-RS" sz="1600" b="1">
              <a:solidFill>
                <a:srgbClr val="000000"/>
              </a:solidFill>
            </a:endParaRPr>
          </a:p>
        </p:txBody>
      </p:sp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457200" y="5486400"/>
            <a:ext cx="8229600" cy="1089025"/>
          </a:xfrm>
          <a:prstGeom prst="rect">
            <a:avLst/>
          </a:prstGeom>
          <a:solidFill>
            <a:srgbClr val="CCFFCC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 b="1">
                <a:solidFill>
                  <a:srgbClr val="000000"/>
                </a:solidFill>
              </a:rPr>
              <a:t>Ako se lančana aktivnost prenosi na niskomolekulsku supstancu</a:t>
            </a:r>
            <a:r>
              <a:rPr lang="sl-SI" altLang="sr-Latn-RS" sz="1600">
                <a:solidFill>
                  <a:srgbClr val="000000"/>
                </a:solidFill>
              </a:rPr>
              <a:t>, kao posledica odigravanja reakcije transfera </a:t>
            </a:r>
            <a:r>
              <a:rPr lang="sl-SI" altLang="sr-Latn-RS" sz="1600" b="1">
                <a:solidFill>
                  <a:srgbClr val="000000"/>
                </a:solidFill>
              </a:rPr>
              <a:t>dolazi do smanjenja srednjeg stepena polimerizacije</a:t>
            </a:r>
            <a:r>
              <a:rPr lang="sl-SI" altLang="sr-Latn-RS" sz="1600">
                <a:solidFill>
                  <a:srgbClr val="000000"/>
                </a:solidFill>
              </a:rPr>
              <a:t> nastalih makromolekula. Kada novonastali radikal započne rast makromolekula on biva ugrađen u novi makromolekul kao krajnja grupa.</a:t>
            </a:r>
            <a:endParaRPr lang="en-US" altLang="sr-Latn-RS" sz="1600">
              <a:solidFill>
                <a:srgbClr val="000000"/>
              </a:solidFill>
            </a:endParaRPr>
          </a:p>
        </p:txBody>
      </p:sp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838200" y="1981200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b="1">
                <a:solidFill>
                  <a:srgbClr val="CC00CC"/>
                </a:solidFill>
              </a:rPr>
              <a:t>Transfer na inicijator</a:t>
            </a:r>
            <a:r>
              <a:rPr lang="en-US" altLang="sr-Latn-RS" b="1">
                <a:solidFill>
                  <a:srgbClr val="CC00CC"/>
                </a:solidFill>
              </a:rPr>
              <a:t>:</a:t>
            </a: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914400" y="3276600"/>
            <a:ext cx="260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b="1">
                <a:solidFill>
                  <a:srgbClr val="CC00CC"/>
                </a:solidFill>
              </a:rPr>
              <a:t>Transfer na monomer:</a:t>
            </a:r>
            <a:endParaRPr lang="en-US" altLang="sr-Latn-RS" b="1">
              <a:solidFill>
                <a:srgbClr val="CC00CC"/>
              </a:solidFill>
            </a:endParaRP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838200" y="4572000"/>
            <a:ext cx="258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b="1">
                <a:solidFill>
                  <a:srgbClr val="CC00CC"/>
                </a:solidFill>
              </a:rPr>
              <a:t>Transfer na rastvarač:</a:t>
            </a:r>
            <a:endParaRPr lang="en-US" altLang="sr-Latn-RS" b="1">
              <a:solidFill>
                <a:srgbClr val="CC00CC"/>
              </a:solidFill>
            </a:endParaRPr>
          </a:p>
        </p:txBody>
      </p:sp>
      <p:sp>
        <p:nvSpPr>
          <p:cNvPr id="14348" name="Text Box 14"/>
          <p:cNvSpPr txBox="1">
            <a:spLocks noChangeArrowheads="1"/>
          </p:cNvSpPr>
          <p:nvPr/>
        </p:nvSpPr>
        <p:spPr bwMode="auto">
          <a:xfrm>
            <a:off x="5105400" y="495300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>
                <a:solidFill>
                  <a:srgbClr val="CC00CC"/>
                </a:solidFill>
              </a:rPr>
              <a:t>telomerizacija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4138" y="304800"/>
            <a:ext cx="8763000" cy="914400"/>
          </a:xfrm>
        </p:spPr>
        <p:txBody>
          <a:bodyPr/>
          <a:lstStyle/>
          <a:p>
            <a:pPr eaLnBrk="1" hangingPunct="1"/>
            <a:r>
              <a:rPr lang="en-US" altLang="sr-Latn-RS" sz="2400" b="1" smtClean="0">
                <a:solidFill>
                  <a:schemeClr val="tx1"/>
                </a:solidFill>
              </a:rPr>
              <a:t>  </a:t>
            </a:r>
            <a:r>
              <a:rPr lang="sl-SI" altLang="sr-Latn-RS" sz="2400" b="1" smtClean="0">
                <a:solidFill>
                  <a:schemeClr val="tx1"/>
                </a:solidFill>
              </a:rPr>
              <a:t>Reakcije prenosa lančane aktivnosti – reakcije transfera</a:t>
            </a:r>
            <a:endParaRPr lang="en-US" altLang="sr-Latn-RS" sz="2400" b="1" smtClean="0">
              <a:solidFill>
                <a:schemeClr val="tx1"/>
              </a:solidFill>
            </a:endParaRPr>
          </a:p>
        </p:txBody>
      </p:sp>
      <p:pic>
        <p:nvPicPr>
          <p:cNvPr id="15363" name="Picture 4" descr="FHM%2001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38115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381000" y="2209800"/>
            <a:ext cx="8534400" cy="13446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K</a:t>
            </a:r>
            <a:r>
              <a:rPr lang="sl-SI" altLang="sr-Latn-RS" sz="1600">
                <a:solidFill>
                  <a:srgbClr val="000000"/>
                </a:solidFill>
              </a:rPr>
              <a:t>ada dolazi do prenosa aktivnog centra – slobodnog radikala </a:t>
            </a:r>
            <a:r>
              <a:rPr lang="sl-SI" altLang="sr-Latn-RS" sz="1600" b="1">
                <a:solidFill>
                  <a:srgbClr val="000000"/>
                </a:solidFill>
              </a:rPr>
              <a:t>na polimer</a:t>
            </a:r>
            <a:r>
              <a:rPr lang="sl-SI" altLang="sr-Latn-RS" sz="1600">
                <a:solidFill>
                  <a:srgbClr val="000000"/>
                </a:solidFill>
              </a:rPr>
              <a:t>, tada takođe dolazi do </a:t>
            </a:r>
            <a:r>
              <a:rPr lang="sl-SI" altLang="sr-Latn-RS" sz="1600" b="1">
                <a:solidFill>
                  <a:srgbClr val="000000"/>
                </a:solidFill>
              </a:rPr>
              <a:t>prevremenog prekida rasta jednog makroradikala</a:t>
            </a:r>
            <a:r>
              <a:rPr lang="sl-SI" altLang="sr-Latn-RS" sz="1600">
                <a:solidFill>
                  <a:srgbClr val="000000"/>
                </a:solidFill>
              </a:rPr>
              <a:t>, </a:t>
            </a:r>
            <a:r>
              <a:rPr lang="sl-SI" altLang="sr-Latn-RS" sz="1600" b="1">
                <a:solidFill>
                  <a:srgbClr val="000000"/>
                </a:solidFill>
              </a:rPr>
              <a:t>ali na već formiranom drugom makromolekulu se generiše aktivni centar – slobodni radikal</a:t>
            </a:r>
            <a:r>
              <a:rPr lang="sl-SI" altLang="sr-Latn-RS" sz="1600">
                <a:solidFill>
                  <a:srgbClr val="000000"/>
                </a:solidFill>
              </a:rPr>
              <a:t>, na kome započinje rast novog makroradikala, pri čemu </a:t>
            </a:r>
            <a:r>
              <a:rPr lang="sl-SI" altLang="sr-Latn-RS" sz="1600" b="1">
                <a:solidFill>
                  <a:srgbClr val="FF0066"/>
                </a:solidFill>
              </a:rPr>
              <a:t>nastaje razgranat makromolekul sa još većom molarnom masom:</a:t>
            </a:r>
            <a:r>
              <a:rPr lang="en-US" altLang="sr-Latn-RS" b="1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895600" y="1309688"/>
            <a:ext cx="239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b="1">
                <a:solidFill>
                  <a:srgbClr val="CC00FF"/>
                </a:solidFill>
              </a:rPr>
              <a:t>Transfer na polimer:</a:t>
            </a:r>
            <a:endParaRPr lang="en-US" altLang="sr-Latn-RS" b="1">
              <a:solidFill>
                <a:srgbClr val="CC00FF"/>
              </a:solidFill>
            </a:endParaRP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1965325" y="4684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685800" y="5353050"/>
            <a:ext cx="7559675" cy="584200"/>
          </a:xfrm>
          <a:prstGeom prst="rect">
            <a:avLst/>
          </a:prstGeom>
          <a:solidFill>
            <a:srgbClr val="75FFBA"/>
          </a:solidFill>
          <a:ln w="254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>
                <a:solidFill>
                  <a:srgbClr val="000000"/>
                </a:solidFill>
              </a:rPr>
              <a:t>Reakcije prenosa lančane aktivnosti na komponente reakcione smeše odigravaju se </a:t>
            </a:r>
            <a:r>
              <a:rPr lang="sl-SI" altLang="sr-Latn-RS" sz="1600" b="1">
                <a:solidFill>
                  <a:srgbClr val="000000"/>
                </a:solidFill>
              </a:rPr>
              <a:t>spontano i ne mogu se</a:t>
            </a:r>
            <a:r>
              <a:rPr lang="en-US" altLang="sr-Latn-RS" sz="1600" b="1">
                <a:solidFill>
                  <a:srgbClr val="000000"/>
                </a:solidFill>
              </a:rPr>
              <a:t> potpuno </a:t>
            </a:r>
            <a:r>
              <a:rPr lang="sl-SI" altLang="sr-Latn-RS" sz="1600" b="1">
                <a:solidFill>
                  <a:srgbClr val="000000"/>
                </a:solidFill>
              </a:rPr>
              <a:t> izbeći.</a:t>
            </a:r>
            <a:endParaRPr lang="en-US" altLang="sr-Latn-RS" sz="1600" b="1">
              <a:solidFill>
                <a:srgbClr val="000000"/>
              </a:solidFill>
            </a:endParaRP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57200" y="6019800"/>
            <a:ext cx="8382000" cy="738188"/>
          </a:xfrm>
          <a:prstGeom prst="rect">
            <a:avLst/>
          </a:prstGeom>
          <a:solidFill>
            <a:srgbClr val="75FFBA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400" b="1">
                <a:solidFill>
                  <a:srgbClr val="000000"/>
                </a:solidFill>
              </a:rPr>
              <a:t>Regulatori molarnih masa</a:t>
            </a:r>
            <a:r>
              <a:rPr lang="sl-SI" altLang="sr-Latn-RS" sz="1400">
                <a:solidFill>
                  <a:srgbClr val="000000"/>
                </a:solidFill>
              </a:rPr>
              <a:t>–specijalne supstance koje imaju velike vrednosti relativne konstante prenosa lančane aktivnosti i sprečavaju nastanak makromolekula ogromnih molekulskih masa</a:t>
            </a:r>
            <a:r>
              <a:rPr lang="en-US" altLang="sr-Latn-RS" sz="1400">
                <a:solidFill>
                  <a:srgbClr val="000000"/>
                </a:solidFill>
              </a:rPr>
              <a:t> (npr. merkaptani RS-H).</a:t>
            </a:r>
          </a:p>
        </p:txBody>
      </p:sp>
      <p:pic>
        <p:nvPicPr>
          <p:cNvPr id="15369" name="Picture 9" descr="Transfer na poli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61722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304800"/>
            <a:ext cx="8015288" cy="914400"/>
          </a:xfrm>
        </p:spPr>
        <p:txBody>
          <a:bodyPr/>
          <a:lstStyle/>
          <a:p>
            <a:pPr eaLnBrk="1" hangingPunct="1"/>
            <a:r>
              <a:rPr lang="sl-SI" altLang="sr-Latn-RS" sz="2400" b="1" smtClean="0"/>
              <a:t>Reakcija terminacije</a:t>
            </a:r>
            <a:endParaRPr lang="en-US" altLang="sr-Latn-RS" sz="2400" b="1" smtClean="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457200" y="1447800"/>
            <a:ext cx="845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>
                <a:solidFill>
                  <a:srgbClr val="000000"/>
                </a:solidFill>
              </a:rPr>
              <a:t>Do prekida rasta makroradikala može da dođe </a:t>
            </a:r>
            <a:r>
              <a:rPr lang="sl-SI" altLang="sr-Latn-RS" sz="1600" b="1">
                <a:solidFill>
                  <a:srgbClr val="FF0066"/>
                </a:solidFill>
              </a:rPr>
              <a:t>rekombinacijom</a:t>
            </a:r>
            <a:r>
              <a:rPr lang="sl-SI" altLang="sr-Latn-RS" sz="1600" b="1">
                <a:solidFill>
                  <a:srgbClr val="000000"/>
                </a:solidFill>
              </a:rPr>
              <a:t> </a:t>
            </a:r>
            <a:r>
              <a:rPr lang="sl-SI" altLang="sr-Latn-RS" sz="1600">
                <a:solidFill>
                  <a:srgbClr val="000000"/>
                </a:solidFill>
              </a:rPr>
              <a:t>ili</a:t>
            </a:r>
            <a:r>
              <a:rPr lang="sl-SI" altLang="sr-Latn-RS" sz="1600" b="1">
                <a:solidFill>
                  <a:srgbClr val="000000"/>
                </a:solidFill>
              </a:rPr>
              <a:t> </a:t>
            </a:r>
            <a:r>
              <a:rPr lang="sl-SI" altLang="sr-Latn-RS" sz="1600" b="1">
                <a:solidFill>
                  <a:srgbClr val="FF0066"/>
                </a:solidFill>
              </a:rPr>
              <a:t>disproporcionisanjem</a:t>
            </a:r>
            <a:r>
              <a:rPr lang="es-ES" altLang="sr-Latn-RS" sz="1600">
                <a:solidFill>
                  <a:srgbClr val="000000"/>
                </a:solidFill>
              </a:rPr>
              <a:t>:</a:t>
            </a:r>
            <a:endParaRPr lang="en-US" altLang="sr-Latn-RS" sz="1600">
              <a:solidFill>
                <a:srgbClr val="000000"/>
              </a:solidFill>
            </a:endParaRP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0" y="2876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sr-Latn-RS" altLang="sr-Latn-RS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609600" y="3505200"/>
            <a:ext cx="82454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Pri reakciji </a:t>
            </a:r>
            <a:r>
              <a:rPr lang="en-US" altLang="sr-Latn-RS" sz="1600" b="1">
                <a:solidFill>
                  <a:srgbClr val="FF0066"/>
                </a:solidFill>
              </a:rPr>
              <a:t>rekombinacije</a:t>
            </a:r>
            <a:r>
              <a:rPr lang="en-US" altLang="sr-Latn-RS" sz="1600">
                <a:solidFill>
                  <a:srgbClr val="000000"/>
                </a:solidFill>
              </a:rPr>
              <a:t> sudarom dva makromolekula </a:t>
            </a:r>
            <a:r>
              <a:rPr lang="en-US" altLang="sr-Latn-RS" sz="1600" b="1">
                <a:solidFill>
                  <a:srgbClr val="000000"/>
                </a:solidFill>
              </a:rPr>
              <a:t>nastaje jedan makromolekul.</a:t>
            </a:r>
          </a:p>
          <a:p>
            <a:endParaRPr lang="en-US" altLang="sr-Latn-RS" sz="1600">
              <a:solidFill>
                <a:srgbClr val="000000"/>
              </a:solidFill>
            </a:endParaRPr>
          </a:p>
          <a:p>
            <a:r>
              <a:rPr lang="en-US" altLang="sr-Latn-RS" sz="1600">
                <a:solidFill>
                  <a:srgbClr val="000000"/>
                </a:solidFill>
              </a:rPr>
              <a:t>Pri reakciji </a:t>
            </a:r>
            <a:r>
              <a:rPr lang="en-US" altLang="sr-Latn-RS" sz="1600" b="1">
                <a:solidFill>
                  <a:srgbClr val="FF0066"/>
                </a:solidFill>
              </a:rPr>
              <a:t>disproporcionacije</a:t>
            </a:r>
            <a:r>
              <a:rPr lang="en-US" altLang="sr-Latn-RS" sz="1600">
                <a:solidFill>
                  <a:srgbClr val="000000"/>
                </a:solidFill>
              </a:rPr>
              <a:t> nastaju dva makromolekula od kojih jedan na kraju ima jednu nezasićenu vezu.</a:t>
            </a:r>
          </a:p>
        </p:txBody>
      </p:sp>
      <p:sp>
        <p:nvSpPr>
          <p:cNvPr id="163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r-Latn-RS" altLang="sr-Latn-RS"/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233680" y="4575175"/>
            <a:ext cx="8686800" cy="209288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 b="1" dirty="0" err="1">
                <a:solidFill>
                  <a:srgbClr val="3333CC"/>
                </a:solidFill>
              </a:rPr>
              <a:t>Energija</a:t>
            </a:r>
            <a:r>
              <a:rPr lang="en-US" altLang="sr-Latn-RS" sz="1600" b="1" dirty="0">
                <a:solidFill>
                  <a:srgbClr val="3333CC"/>
                </a:solidFill>
              </a:rPr>
              <a:t> </a:t>
            </a:r>
            <a:r>
              <a:rPr lang="en-US" altLang="sr-Latn-RS" sz="1600" b="1" dirty="0" err="1">
                <a:solidFill>
                  <a:srgbClr val="3333CC"/>
                </a:solidFill>
              </a:rPr>
              <a:t>aktivacije</a:t>
            </a:r>
            <a:r>
              <a:rPr lang="en-US" altLang="sr-Latn-RS" sz="1600" b="1" dirty="0">
                <a:solidFill>
                  <a:srgbClr val="3333CC"/>
                </a:solidFill>
              </a:rPr>
              <a:t> </a:t>
            </a:r>
            <a:r>
              <a:rPr lang="en-US" altLang="sr-Latn-RS" sz="1600" b="1" dirty="0" err="1">
                <a:solidFill>
                  <a:srgbClr val="3333CC"/>
                </a:solidFill>
              </a:rPr>
              <a:t>reakcije</a:t>
            </a:r>
            <a:r>
              <a:rPr lang="en-US" altLang="sr-Latn-RS" sz="1600" b="1" dirty="0">
                <a:solidFill>
                  <a:srgbClr val="3333CC"/>
                </a:solidFill>
              </a:rPr>
              <a:t> </a:t>
            </a:r>
            <a:r>
              <a:rPr lang="en-US" altLang="sr-Latn-RS" sz="1600" b="1" dirty="0" err="1">
                <a:solidFill>
                  <a:srgbClr val="3333CC"/>
                </a:solidFill>
              </a:rPr>
              <a:t>rekombinacije</a:t>
            </a:r>
            <a:r>
              <a:rPr lang="en-US" altLang="sr-Latn-RS" sz="1600" b="1" dirty="0">
                <a:solidFill>
                  <a:srgbClr val="3333CC"/>
                </a:solidFill>
              </a:rPr>
              <a:t> je </a:t>
            </a:r>
            <a:r>
              <a:rPr lang="en-US" altLang="sr-Latn-RS" sz="1600" b="1" dirty="0" err="1">
                <a:solidFill>
                  <a:srgbClr val="3333CC"/>
                </a:solidFill>
              </a:rPr>
              <a:t>manja</a:t>
            </a:r>
            <a:r>
              <a:rPr lang="en-US" altLang="sr-Latn-RS" sz="1600" b="1" dirty="0">
                <a:solidFill>
                  <a:srgbClr val="3333CC"/>
                </a:solidFill>
              </a:rPr>
              <a:t> od </a:t>
            </a:r>
            <a:r>
              <a:rPr lang="en-US" altLang="sr-Latn-RS" sz="1600" b="1" dirty="0" err="1">
                <a:solidFill>
                  <a:srgbClr val="3333CC"/>
                </a:solidFill>
              </a:rPr>
              <a:t>energije</a:t>
            </a:r>
            <a:r>
              <a:rPr lang="en-US" altLang="sr-Latn-RS" sz="1600" b="1" dirty="0">
                <a:solidFill>
                  <a:srgbClr val="3333CC"/>
                </a:solidFill>
              </a:rPr>
              <a:t> </a:t>
            </a:r>
            <a:r>
              <a:rPr lang="en-US" altLang="sr-Latn-RS" sz="1600" b="1" dirty="0" err="1">
                <a:solidFill>
                  <a:srgbClr val="3333CC"/>
                </a:solidFill>
              </a:rPr>
              <a:t>aktivacije</a:t>
            </a:r>
            <a:r>
              <a:rPr lang="en-US" altLang="sr-Latn-RS" sz="1600" b="1" dirty="0">
                <a:solidFill>
                  <a:srgbClr val="3333CC"/>
                </a:solidFill>
              </a:rPr>
              <a:t> </a:t>
            </a:r>
            <a:r>
              <a:rPr lang="en-US" altLang="sr-Latn-RS" sz="1600" b="1" dirty="0" err="1">
                <a:solidFill>
                  <a:srgbClr val="3333CC"/>
                </a:solidFill>
              </a:rPr>
              <a:t>reakcije</a:t>
            </a:r>
            <a:r>
              <a:rPr lang="en-US" altLang="sr-Latn-RS" sz="1600" b="1" dirty="0">
                <a:solidFill>
                  <a:srgbClr val="3333CC"/>
                </a:solidFill>
              </a:rPr>
              <a:t> </a:t>
            </a:r>
            <a:r>
              <a:rPr lang="en-US" altLang="sr-Latn-RS" sz="1600" b="1" dirty="0" err="1">
                <a:solidFill>
                  <a:srgbClr val="3333CC"/>
                </a:solidFill>
              </a:rPr>
              <a:t>disproporcionacije</a:t>
            </a:r>
            <a:r>
              <a:rPr lang="en-US" altLang="sr-Latn-RS" sz="1600" dirty="0">
                <a:solidFill>
                  <a:srgbClr val="000000"/>
                </a:solidFill>
              </a:rPr>
              <a:t>, </a:t>
            </a:r>
            <a:r>
              <a:rPr lang="en-US" altLang="sr-Latn-RS" sz="1600" dirty="0" err="1">
                <a:solidFill>
                  <a:srgbClr val="000000"/>
                </a:solidFill>
              </a:rPr>
              <a:t>zato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što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pri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disproporcionaciji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dolazi</a:t>
            </a:r>
            <a:r>
              <a:rPr lang="en-US" altLang="sr-Latn-RS" sz="1600" dirty="0">
                <a:solidFill>
                  <a:srgbClr val="000000"/>
                </a:solidFill>
              </a:rPr>
              <a:t> i do </a:t>
            </a:r>
            <a:r>
              <a:rPr lang="en-US" altLang="sr-Latn-RS" sz="1600" dirty="0" err="1">
                <a:solidFill>
                  <a:srgbClr val="000000"/>
                </a:solidFill>
              </a:rPr>
              <a:t>transfera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vodonika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sa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jednog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makroradikala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na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drugi</a:t>
            </a:r>
            <a:r>
              <a:rPr lang="en-US" altLang="sr-Latn-RS" sz="1600" dirty="0">
                <a:solidFill>
                  <a:srgbClr val="000000"/>
                </a:solidFill>
              </a:rPr>
              <a:t> i </a:t>
            </a:r>
            <a:r>
              <a:rPr lang="en-US" altLang="sr-Latn-RS" sz="1600" dirty="0" err="1">
                <a:solidFill>
                  <a:srgbClr val="000000"/>
                </a:solidFill>
              </a:rPr>
              <a:t>nastajanja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jedne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dvostruke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</a:rPr>
              <a:t>veze</a:t>
            </a:r>
            <a:r>
              <a:rPr lang="en-US" altLang="sr-Latn-RS" sz="1600" dirty="0">
                <a:solidFill>
                  <a:srgbClr val="000000"/>
                </a:solidFill>
              </a:rPr>
              <a:t>.</a:t>
            </a:r>
            <a:endParaRPr lang="es-ES" altLang="sr-Latn-RS" sz="1600" b="1" dirty="0">
              <a:solidFill>
                <a:srgbClr val="000000"/>
              </a:solidFill>
            </a:endParaRPr>
          </a:p>
          <a:p>
            <a:endParaRPr lang="es-ES" altLang="sr-Latn-RS" sz="1600" b="1" dirty="0">
              <a:solidFill>
                <a:srgbClr val="000000"/>
              </a:solidFill>
            </a:endParaRPr>
          </a:p>
          <a:p>
            <a:r>
              <a:rPr lang="es-ES" altLang="sr-Latn-RS" sz="1600" b="1" dirty="0" err="1">
                <a:solidFill>
                  <a:srgbClr val="3333CC"/>
                </a:solidFill>
              </a:rPr>
              <a:t>Udeo</a:t>
            </a:r>
            <a:r>
              <a:rPr lang="es-ES" altLang="sr-Latn-RS" sz="1600" b="1" dirty="0">
                <a:solidFill>
                  <a:srgbClr val="3333CC"/>
                </a:solidFill>
              </a:rPr>
              <a:t> </a:t>
            </a:r>
            <a:r>
              <a:rPr lang="es-ES" altLang="sr-Latn-RS" sz="1600" b="1" dirty="0" err="1">
                <a:solidFill>
                  <a:srgbClr val="3333CC"/>
                </a:solidFill>
              </a:rPr>
              <a:t>reakcije</a:t>
            </a:r>
            <a:r>
              <a:rPr lang="es-ES" altLang="sr-Latn-RS" sz="1600" b="1" dirty="0">
                <a:solidFill>
                  <a:srgbClr val="3333CC"/>
                </a:solidFill>
              </a:rPr>
              <a:t> </a:t>
            </a:r>
            <a:r>
              <a:rPr lang="es-ES" altLang="sr-Latn-RS" sz="1600" b="1" dirty="0" err="1">
                <a:solidFill>
                  <a:srgbClr val="3333CC"/>
                </a:solidFill>
              </a:rPr>
              <a:t>disproporcionacije</a:t>
            </a:r>
            <a:r>
              <a:rPr lang="es-ES" altLang="sr-Latn-RS" sz="1600" b="1" dirty="0">
                <a:solidFill>
                  <a:srgbClr val="000000"/>
                </a:solidFill>
              </a:rPr>
              <a:t> </a:t>
            </a:r>
            <a:r>
              <a:rPr lang="es-ES" altLang="sr-Latn-RS" sz="1600" b="1" dirty="0">
                <a:solidFill>
                  <a:srgbClr val="3333CC"/>
                </a:solidFill>
              </a:rPr>
              <a:t>u </a:t>
            </a:r>
            <a:r>
              <a:rPr lang="es-ES" altLang="sr-Latn-RS" sz="1600" b="1" dirty="0" err="1">
                <a:solidFill>
                  <a:srgbClr val="3333CC"/>
                </a:solidFill>
              </a:rPr>
              <a:t>reakciji</a:t>
            </a:r>
            <a:r>
              <a:rPr lang="es-ES" altLang="sr-Latn-RS" sz="1600" b="1" dirty="0">
                <a:solidFill>
                  <a:srgbClr val="3333CC"/>
                </a:solidFill>
              </a:rPr>
              <a:t> </a:t>
            </a:r>
            <a:r>
              <a:rPr lang="es-ES" altLang="sr-Latn-RS" sz="1600" b="1" dirty="0" err="1">
                <a:solidFill>
                  <a:srgbClr val="3333CC"/>
                </a:solidFill>
              </a:rPr>
              <a:t>terminacije</a:t>
            </a:r>
            <a:r>
              <a:rPr lang="es-ES" altLang="sr-Latn-RS" sz="1600" b="1" dirty="0">
                <a:solidFill>
                  <a:srgbClr val="3333CC"/>
                </a:solidFill>
              </a:rPr>
              <a:t> </a:t>
            </a:r>
            <a:r>
              <a:rPr lang="es-ES" altLang="sr-Latn-RS" sz="1600" b="1" dirty="0" err="1">
                <a:solidFill>
                  <a:srgbClr val="3333CC"/>
                </a:solidFill>
              </a:rPr>
              <a:t>raste</a:t>
            </a:r>
            <a:r>
              <a:rPr lang="es-ES" altLang="sr-Latn-RS" sz="1600" b="1" dirty="0">
                <a:solidFill>
                  <a:srgbClr val="3333CC"/>
                </a:solidFill>
              </a:rPr>
              <a:t> </a:t>
            </a:r>
            <a:r>
              <a:rPr lang="es-ES" altLang="sr-Latn-RS" sz="1600" b="1" dirty="0" err="1">
                <a:solidFill>
                  <a:srgbClr val="3333CC"/>
                </a:solidFill>
              </a:rPr>
              <a:t>sa</a:t>
            </a:r>
            <a:r>
              <a:rPr lang="es-ES" altLang="sr-Latn-RS" sz="1600" b="1" dirty="0">
                <a:solidFill>
                  <a:srgbClr val="3333CC"/>
                </a:solidFill>
              </a:rPr>
              <a:t> </a:t>
            </a:r>
            <a:r>
              <a:rPr lang="es-ES" altLang="sr-Latn-RS" sz="1600" b="1" dirty="0" err="1">
                <a:solidFill>
                  <a:srgbClr val="3333CC"/>
                </a:solidFill>
              </a:rPr>
              <a:t>porastom</a:t>
            </a:r>
            <a:r>
              <a:rPr lang="es-ES" altLang="sr-Latn-RS" sz="1600" b="1" dirty="0">
                <a:solidFill>
                  <a:srgbClr val="3333CC"/>
                </a:solidFill>
              </a:rPr>
              <a:t> </a:t>
            </a:r>
            <a:r>
              <a:rPr lang="es-ES" altLang="sr-Latn-RS" sz="1600" b="1" dirty="0" err="1">
                <a:solidFill>
                  <a:srgbClr val="3333CC"/>
                </a:solidFill>
              </a:rPr>
              <a:t>temperature</a:t>
            </a:r>
            <a:r>
              <a:rPr lang="es-ES" altLang="sr-Latn-RS" dirty="0">
                <a:solidFill>
                  <a:srgbClr val="3333CC"/>
                </a:solidFill>
              </a:rPr>
              <a:t>. </a:t>
            </a:r>
            <a:r>
              <a:rPr lang="es-ES" altLang="sr-Latn-RS" sz="1600" dirty="0" err="1">
                <a:solidFill>
                  <a:srgbClr val="000000"/>
                </a:solidFill>
              </a:rPr>
              <a:t>Tip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reakcije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terminacije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uti</a:t>
            </a:r>
            <a:r>
              <a:rPr lang="sr-Latn-CS" altLang="sr-Latn-RS" sz="1600" dirty="0">
                <a:solidFill>
                  <a:srgbClr val="000000"/>
                </a:solidFill>
              </a:rPr>
              <a:t>č</a:t>
            </a:r>
            <a:r>
              <a:rPr lang="es-ES" altLang="sr-Latn-RS" sz="1600" dirty="0">
                <a:solidFill>
                  <a:srgbClr val="000000"/>
                </a:solidFill>
              </a:rPr>
              <a:t>e </a:t>
            </a:r>
            <a:r>
              <a:rPr lang="es-ES" altLang="sr-Latn-RS" sz="1600" dirty="0" err="1">
                <a:solidFill>
                  <a:srgbClr val="000000"/>
                </a:solidFill>
              </a:rPr>
              <a:t>na</a:t>
            </a:r>
            <a:r>
              <a:rPr lang="es-ES" altLang="sr-Latn-RS" sz="1600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molarne</a:t>
            </a:r>
            <a:r>
              <a:rPr lang="es-ES" altLang="sr-Latn-RS" sz="1600" b="1" dirty="0">
                <a:solidFill>
                  <a:srgbClr val="FF0066"/>
                </a:solidFill>
              </a:rPr>
              <a:t> mase</a:t>
            </a:r>
            <a:r>
              <a:rPr lang="es-ES" altLang="sr-Latn-RS" sz="1600" dirty="0">
                <a:solidFill>
                  <a:srgbClr val="FF0066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krajnjeg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polimera</a:t>
            </a:r>
            <a:r>
              <a:rPr lang="es-ES" altLang="sr-Latn-RS" sz="16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endParaRPr lang="sr-Latn-RS" altLang="sr-Latn-RS" sz="1600" dirty="0" smtClean="0">
              <a:solidFill>
                <a:srgbClr val="000000"/>
              </a:solidFill>
            </a:endParaRPr>
          </a:p>
          <a:p>
            <a:r>
              <a:rPr lang="es-ES" altLang="sr-Latn-RS" sz="1600" b="1" dirty="0" err="1" smtClean="0">
                <a:solidFill>
                  <a:srgbClr val="000000"/>
                </a:solidFill>
              </a:rPr>
              <a:t>Na</a:t>
            </a:r>
            <a:r>
              <a:rPr lang="sr-Latn-RS" altLang="sr-Latn-RS" sz="1600" b="1" dirty="0" smtClean="0">
                <a:solidFill>
                  <a:srgbClr val="000000"/>
                </a:solidFill>
              </a:rPr>
              <a:t>č</a:t>
            </a:r>
            <a:r>
              <a:rPr lang="es-ES" altLang="sr-Latn-RS" sz="1600" b="1" dirty="0" smtClean="0">
                <a:solidFill>
                  <a:srgbClr val="000000"/>
                </a:solidFill>
              </a:rPr>
              <a:t>in </a:t>
            </a:r>
            <a:r>
              <a:rPr lang="es-ES" altLang="sr-Latn-RS" sz="1600" b="1" dirty="0" err="1" smtClean="0">
                <a:solidFill>
                  <a:srgbClr val="000000"/>
                </a:solidFill>
              </a:rPr>
              <a:t>terminacije</a:t>
            </a:r>
            <a:r>
              <a:rPr lang="es-ES" altLang="sr-Latn-RS" sz="1600" b="1" dirty="0" smtClean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 smtClean="0">
                <a:solidFill>
                  <a:srgbClr val="000000"/>
                </a:solidFill>
              </a:rPr>
              <a:t>zavisi</a:t>
            </a:r>
            <a:r>
              <a:rPr lang="es-ES" altLang="sr-Latn-RS" sz="1600" dirty="0" smtClean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 smtClean="0">
                <a:solidFill>
                  <a:srgbClr val="000000"/>
                </a:solidFill>
              </a:rPr>
              <a:t>od</a:t>
            </a:r>
            <a:r>
              <a:rPr lang="es-ES" altLang="sr-Latn-RS" sz="1600" dirty="0" smtClean="0">
                <a:solidFill>
                  <a:srgbClr val="000000"/>
                </a:solidFill>
              </a:rPr>
              <a:t> </a:t>
            </a:r>
            <a:r>
              <a:rPr lang="es-ES" altLang="sr-Latn-RS" sz="1600" b="1" dirty="0" err="1" smtClean="0">
                <a:solidFill>
                  <a:srgbClr val="FF0066"/>
                </a:solidFill>
              </a:rPr>
              <a:t>monomera</a:t>
            </a:r>
            <a:r>
              <a:rPr lang="es-ES" altLang="sr-Latn-RS" sz="1600" b="1" dirty="0" smtClean="0">
                <a:solidFill>
                  <a:srgbClr val="FF0066"/>
                </a:solidFill>
              </a:rPr>
              <a:t> i </a:t>
            </a:r>
            <a:r>
              <a:rPr lang="es-ES" altLang="sr-Latn-RS" sz="1600" b="1" dirty="0" err="1" smtClean="0">
                <a:solidFill>
                  <a:srgbClr val="FF0066"/>
                </a:solidFill>
              </a:rPr>
              <a:t>reakcionih</a:t>
            </a:r>
            <a:r>
              <a:rPr lang="es-ES" altLang="sr-Latn-RS" sz="1600" b="1" dirty="0" smtClean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 smtClean="0">
                <a:solidFill>
                  <a:srgbClr val="FF0066"/>
                </a:solidFill>
              </a:rPr>
              <a:t>uslova</a:t>
            </a:r>
            <a:r>
              <a:rPr lang="es-ES" altLang="sr-Latn-RS" sz="1600" dirty="0" smtClean="0">
                <a:solidFill>
                  <a:srgbClr val="000000"/>
                </a:solidFill>
              </a:rPr>
              <a:t>.</a:t>
            </a:r>
            <a:endParaRPr lang="en-US" altLang="sr-Latn-RS" sz="1600" dirty="0">
              <a:solidFill>
                <a:srgbClr val="000000"/>
              </a:solidFill>
            </a:endParaRPr>
          </a:p>
        </p:txBody>
      </p:sp>
      <p:pic>
        <p:nvPicPr>
          <p:cNvPr id="16392" name="Picture 8" descr="Rekombinacija i disproporc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4" b="14667"/>
          <a:stretch>
            <a:fillRect/>
          </a:stretch>
        </p:blipFill>
        <p:spPr bwMode="auto">
          <a:xfrm>
            <a:off x="1219200" y="1784350"/>
            <a:ext cx="66294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015288" cy="914400"/>
          </a:xfrm>
        </p:spPr>
        <p:txBody>
          <a:bodyPr/>
          <a:lstStyle/>
          <a:p>
            <a:pPr eaLnBrk="1" hangingPunct="1"/>
            <a:r>
              <a:rPr lang="sl-SI" altLang="sr-Latn-RS" sz="2800" b="1" smtClean="0"/>
              <a:t>Reakcija terminacije</a:t>
            </a:r>
            <a:endParaRPr lang="en-US" altLang="sr-Latn-RS" sz="2800" b="1" smtClean="0"/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04800" y="3224213"/>
            <a:ext cx="8534400" cy="349726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7200" algn="just"/>
            <a:r>
              <a:rPr lang="sr-Latn-CS" altLang="sr-Latn-RS" sz="1600">
                <a:solidFill>
                  <a:srgbClr val="000000"/>
                </a:solidFill>
              </a:rPr>
              <a:t>	</a:t>
            </a:r>
            <a:r>
              <a:rPr lang="es-ES" altLang="sr-Latn-RS" sz="1400">
                <a:solidFill>
                  <a:srgbClr val="000000"/>
                </a:solidFill>
              </a:rPr>
              <a:t>Brzina približavanja dva makromolekulska radikala je određena brzinom </a:t>
            </a:r>
            <a:r>
              <a:rPr lang="es-ES" altLang="sr-Latn-RS" sz="1400" b="1">
                <a:solidFill>
                  <a:srgbClr val="000000"/>
                </a:solidFill>
              </a:rPr>
              <a:t>translacione difuzije</a:t>
            </a:r>
            <a:r>
              <a:rPr lang="es-ES" altLang="sr-Latn-RS" sz="1400">
                <a:solidFill>
                  <a:srgbClr val="000000"/>
                </a:solidFill>
              </a:rPr>
              <a:t>, koja se karakteriše </a:t>
            </a:r>
            <a:r>
              <a:rPr lang="es-ES" altLang="sr-Latn-RS" sz="1400" b="1">
                <a:solidFill>
                  <a:srgbClr val="000000"/>
                </a:solidFill>
              </a:rPr>
              <a:t>konstantom k</a:t>
            </a:r>
            <a:r>
              <a:rPr lang="es-ES" altLang="sr-Latn-RS" sz="1400" b="1" baseline="-25000">
                <a:solidFill>
                  <a:srgbClr val="000000"/>
                </a:solidFill>
              </a:rPr>
              <a:t>t1</a:t>
            </a:r>
            <a:r>
              <a:rPr lang="es-ES" altLang="sr-Latn-RS" sz="1400" b="1">
                <a:solidFill>
                  <a:srgbClr val="000000"/>
                </a:solidFill>
              </a:rPr>
              <a:t> .</a:t>
            </a:r>
            <a:endParaRPr lang="en-US" altLang="sr-Latn-RS" sz="1400">
              <a:solidFill>
                <a:srgbClr val="000000"/>
              </a:solidFill>
            </a:endParaRPr>
          </a:p>
          <a:p>
            <a:pPr indent="457200" algn="just"/>
            <a:r>
              <a:rPr lang="sr-Latn-CS" altLang="sr-Latn-RS" sz="1400">
                <a:solidFill>
                  <a:srgbClr val="000000"/>
                </a:solidFill>
              </a:rPr>
              <a:t>	</a:t>
            </a:r>
            <a:r>
              <a:rPr lang="es-ES" altLang="sr-Latn-RS" sz="1400">
                <a:solidFill>
                  <a:srgbClr val="000000"/>
                </a:solidFill>
              </a:rPr>
              <a:t>Brzina difuzije segmenta makromolekula na kome se nalaze radikali (</a:t>
            </a:r>
            <a:r>
              <a:rPr lang="es-ES" altLang="sr-Latn-RS" sz="1400" b="1">
                <a:solidFill>
                  <a:srgbClr val="000000"/>
                </a:solidFill>
              </a:rPr>
              <a:t>segmentalna difuzija</a:t>
            </a:r>
            <a:r>
              <a:rPr lang="es-ES" altLang="sr-Latn-RS" sz="1400">
                <a:solidFill>
                  <a:srgbClr val="000000"/>
                </a:solidFill>
              </a:rPr>
              <a:t>) i okarakterisana je sa </a:t>
            </a:r>
            <a:r>
              <a:rPr lang="es-ES" altLang="sr-Latn-RS" sz="1400" b="1">
                <a:solidFill>
                  <a:srgbClr val="000000"/>
                </a:solidFill>
              </a:rPr>
              <a:t>k</a:t>
            </a:r>
            <a:r>
              <a:rPr lang="es-ES" altLang="sr-Latn-RS" sz="1400" b="1" baseline="-25000">
                <a:solidFill>
                  <a:srgbClr val="000000"/>
                </a:solidFill>
              </a:rPr>
              <a:t>t2</a:t>
            </a:r>
            <a:r>
              <a:rPr lang="es-ES" altLang="sr-Latn-RS" sz="1400" b="1">
                <a:solidFill>
                  <a:srgbClr val="000000"/>
                </a:solidFill>
              </a:rPr>
              <a:t> </a:t>
            </a:r>
            <a:r>
              <a:rPr lang="es-ES" altLang="sr-Latn-RS" sz="1400">
                <a:solidFill>
                  <a:srgbClr val="000000"/>
                </a:solidFill>
              </a:rPr>
              <a:t>(orijentacija dva makromolekula takva da radikali koji se nalaze na krajevima makromolekulskih lanaca priđu jedan drugom).</a:t>
            </a:r>
            <a:endParaRPr lang="en-US" altLang="sr-Latn-RS" sz="1400">
              <a:solidFill>
                <a:srgbClr val="000000"/>
              </a:solidFill>
            </a:endParaRPr>
          </a:p>
          <a:p>
            <a:pPr indent="457200" algn="just"/>
            <a:r>
              <a:rPr lang="es-ES" altLang="sr-Latn-RS" sz="1400">
                <a:solidFill>
                  <a:srgbClr val="000000"/>
                </a:solidFill>
              </a:rPr>
              <a:t>	Kada se dva radíkala nađu na potrebnom rastojanju dolazi do odigravanja vrlo brze </a:t>
            </a:r>
            <a:r>
              <a:rPr lang="es-ES" altLang="sr-Latn-RS" sz="1400" b="1">
                <a:solidFill>
                  <a:srgbClr val="000000"/>
                </a:solidFill>
              </a:rPr>
              <a:t>reakcije terminacije (k</a:t>
            </a:r>
            <a:r>
              <a:rPr lang="es-ES" altLang="sr-Latn-RS" sz="1400" b="1" baseline="-25000">
                <a:solidFill>
                  <a:srgbClr val="000000"/>
                </a:solidFill>
              </a:rPr>
              <a:t>t3</a:t>
            </a:r>
            <a:r>
              <a:rPr lang="es-ES" altLang="sr-Latn-RS" sz="1400" b="1">
                <a:solidFill>
                  <a:srgbClr val="000000"/>
                </a:solidFill>
              </a:rPr>
              <a:t>).</a:t>
            </a:r>
            <a:endParaRPr lang="en-US" altLang="sr-Latn-RS" sz="1400">
              <a:solidFill>
                <a:srgbClr val="000000"/>
              </a:solidFill>
            </a:endParaRPr>
          </a:p>
          <a:p>
            <a:pPr indent="457200" algn="just"/>
            <a:endParaRPr lang="es-ES" altLang="sr-Latn-RS" sz="1200" b="1">
              <a:solidFill>
                <a:srgbClr val="000000"/>
              </a:solidFill>
            </a:endParaRPr>
          </a:p>
          <a:p>
            <a:pPr indent="457200" algn="just"/>
            <a:r>
              <a:rPr lang="es-ES" altLang="sr-Latn-RS" sz="1400" b="1">
                <a:solidFill>
                  <a:srgbClr val="FF0066"/>
                </a:solidFill>
              </a:rPr>
              <a:t>Inhibitori polimerizacije</a:t>
            </a:r>
            <a:r>
              <a:rPr lang="en-US" altLang="sr-Latn-RS" sz="1400" b="1">
                <a:solidFill>
                  <a:srgbClr val="000000"/>
                </a:solidFill>
              </a:rPr>
              <a:t>:</a:t>
            </a:r>
            <a:r>
              <a:rPr lang="es-ES" altLang="sr-Latn-RS" sz="1400" b="1">
                <a:solidFill>
                  <a:srgbClr val="000000"/>
                </a:solidFill>
              </a:rPr>
              <a:t> </a:t>
            </a:r>
            <a:r>
              <a:rPr lang="es-ES" altLang="sr-Latn-RS" sz="1400">
                <a:solidFill>
                  <a:srgbClr val="000000"/>
                </a:solidFill>
              </a:rPr>
              <a:t>pri odigravanju reakcije prenosa lančane aktivnosti na neke supstance mogu da nastanu i </a:t>
            </a:r>
            <a:r>
              <a:rPr lang="es-ES" altLang="sr-Latn-RS" sz="1400" b="1">
                <a:solidFill>
                  <a:srgbClr val="000000"/>
                </a:solidFill>
              </a:rPr>
              <a:t>vrlo aktivni radikali</a:t>
            </a:r>
            <a:r>
              <a:rPr lang="es-ES" altLang="sr-Latn-RS" sz="1400">
                <a:solidFill>
                  <a:srgbClr val="000000"/>
                </a:solidFill>
              </a:rPr>
              <a:t>, koji prevashodno </a:t>
            </a:r>
            <a:r>
              <a:rPr lang="es-ES" altLang="sr-Latn-RS" sz="1400" b="1">
                <a:solidFill>
                  <a:srgbClr val="000000"/>
                </a:solidFill>
              </a:rPr>
              <a:t>reaguju sa primarnim radikalima ili makroradikalima i tako potpuno prekidaju reakciju polimerizacije.</a:t>
            </a:r>
          </a:p>
          <a:p>
            <a:pPr indent="457200" algn="just"/>
            <a:r>
              <a:rPr lang="es-ES" altLang="sr-Latn-RS" sz="1400" b="1">
                <a:solidFill>
                  <a:srgbClr val="FF0066"/>
                </a:solidFill>
              </a:rPr>
              <a:t>Stabilizatori</a:t>
            </a:r>
            <a:r>
              <a:rPr lang="es-ES" altLang="sr-Latn-RS" sz="1400">
                <a:solidFill>
                  <a:srgbClr val="000000"/>
                </a:solidFill>
              </a:rPr>
              <a:t>-za suzbijanje spontane polimerizacije monomera</a:t>
            </a:r>
            <a:endParaRPr lang="en-US" altLang="sr-Latn-RS" sz="1400">
              <a:solidFill>
                <a:srgbClr val="000000"/>
              </a:solidFill>
            </a:endParaRPr>
          </a:p>
          <a:p>
            <a:pPr indent="457200" algn="just"/>
            <a:r>
              <a:rPr lang="es-ES" altLang="sr-Latn-RS" sz="1400" b="1">
                <a:solidFill>
                  <a:srgbClr val="000000"/>
                </a:solidFill>
              </a:rPr>
              <a:t>	</a:t>
            </a:r>
          </a:p>
          <a:p>
            <a:pPr indent="457200" algn="just"/>
            <a:r>
              <a:rPr lang="es-ES" altLang="sr-Latn-RS" sz="1400" b="1">
                <a:solidFill>
                  <a:srgbClr val="FF0066"/>
                </a:solidFill>
              </a:rPr>
              <a:t>Slabi inhibitori (usporivači ili retarderi)-</a:t>
            </a:r>
            <a:r>
              <a:rPr lang="es-ES" altLang="sr-Latn-RS" sz="1400" b="1">
                <a:solidFill>
                  <a:srgbClr val="000000"/>
                </a:solidFill>
              </a:rPr>
              <a:t>malo aktivni radikali</a:t>
            </a:r>
            <a:r>
              <a:rPr lang="es-ES" altLang="sr-Latn-RS" sz="1400">
                <a:solidFill>
                  <a:srgbClr val="000000"/>
                </a:solidFill>
              </a:rPr>
              <a:t> koji nisu u stanju da započnu reakciju polimerizacije, ali mogu da reaguju </a:t>
            </a:r>
            <a:r>
              <a:rPr lang="es-ES" altLang="sr-Latn-RS" sz="1400" b="1">
                <a:solidFill>
                  <a:srgbClr val="000000"/>
                </a:solidFill>
              </a:rPr>
              <a:t>prevashodno sa makroradikalima</a:t>
            </a:r>
            <a:r>
              <a:rPr lang="es-ES" altLang="sr-Latn-RS" sz="1400">
                <a:solidFill>
                  <a:srgbClr val="000000"/>
                </a:solidFill>
              </a:rPr>
              <a:t> i tako učestvuju u reakciji terminacije (nitropirazol); utiču na smanjenje brzine polimerizacije i molarne mase nastalog polimera.</a:t>
            </a:r>
            <a:endParaRPr lang="en-US" altLang="sr-Latn-RS" sz="1400">
              <a:solidFill>
                <a:srgbClr val="000000"/>
              </a:solidFill>
            </a:endParaRPr>
          </a:p>
        </p:txBody>
      </p:sp>
      <p:pic>
        <p:nvPicPr>
          <p:cNvPr id="17412" name="Picture 4" descr="Faze terminaci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51054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015288" cy="914400"/>
          </a:xfrm>
        </p:spPr>
        <p:txBody>
          <a:bodyPr/>
          <a:lstStyle/>
          <a:p>
            <a:pPr eaLnBrk="1" hangingPunct="1"/>
            <a:r>
              <a:rPr lang="es-ES" altLang="sr-Latn-RS" sz="2400" b="1" smtClean="0"/>
              <a:t>Primeri reakcija radikalske polimerizacije</a:t>
            </a:r>
            <a:endParaRPr lang="en-US" altLang="sr-Latn-RS" sz="2400" b="1" smtClean="0"/>
          </a:p>
        </p:txBody>
      </p:sp>
      <p:pic>
        <p:nvPicPr>
          <p:cNvPr id="18435" name="Picture 4" descr="Sinteze raznih polimera radikalska i primen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3"/>
          <a:stretch>
            <a:fillRect/>
          </a:stretch>
        </p:blipFill>
        <p:spPr bwMode="auto">
          <a:xfrm>
            <a:off x="1993900" y="750888"/>
            <a:ext cx="533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15288" cy="914400"/>
          </a:xfrm>
        </p:spPr>
        <p:txBody>
          <a:bodyPr/>
          <a:lstStyle/>
          <a:p>
            <a:pPr eaLnBrk="1" hangingPunct="1"/>
            <a:r>
              <a:rPr lang="es-ES" altLang="sr-Latn-RS" sz="2400" b="1" dirty="0" err="1" smtClean="0"/>
              <a:t>Metode</a:t>
            </a:r>
            <a:r>
              <a:rPr lang="es-ES" altLang="sr-Latn-RS" sz="2400" b="1" dirty="0" smtClean="0"/>
              <a:t> </a:t>
            </a:r>
            <a:r>
              <a:rPr lang="es-ES" altLang="sr-Latn-RS" sz="2400" b="1" dirty="0" err="1" smtClean="0"/>
              <a:t>radikalske</a:t>
            </a:r>
            <a:r>
              <a:rPr lang="es-ES" altLang="sr-Latn-RS" sz="2400" b="1" dirty="0" smtClean="0"/>
              <a:t> </a:t>
            </a:r>
            <a:r>
              <a:rPr lang="es-ES" altLang="sr-Latn-RS" sz="2400" b="1" dirty="0" err="1" smtClean="0"/>
              <a:t>polimerizacije</a:t>
            </a:r>
            <a:r>
              <a:rPr lang="es-ES" altLang="sr-Latn-RS" sz="2400" b="1" i="1" dirty="0" smtClean="0"/>
              <a:t/>
            </a:r>
            <a:br>
              <a:rPr lang="es-ES" altLang="sr-Latn-RS" sz="2400" b="1" i="1" dirty="0" smtClean="0"/>
            </a:br>
            <a:endParaRPr lang="en-US" altLang="sr-Latn-RS" sz="2400" b="1" i="1" dirty="0" smtClean="0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762000" y="2261235"/>
            <a:ext cx="7331075" cy="374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ES" altLang="sr-Latn-RS" b="1" dirty="0">
                <a:solidFill>
                  <a:srgbClr val="6600CC"/>
                </a:solidFill>
              </a:rPr>
              <a:t>1. </a:t>
            </a:r>
            <a:r>
              <a:rPr lang="es-ES" altLang="sr-Latn-RS" b="1" dirty="0" err="1">
                <a:solidFill>
                  <a:srgbClr val="6600CC"/>
                </a:solidFill>
              </a:rPr>
              <a:t>Polimerizacija</a:t>
            </a:r>
            <a:r>
              <a:rPr lang="es-ES" altLang="sr-Latn-RS" b="1" dirty="0">
                <a:solidFill>
                  <a:srgbClr val="6600CC"/>
                </a:solidFill>
              </a:rPr>
              <a:t> u masi - </a:t>
            </a:r>
            <a:r>
              <a:rPr lang="es-ES" altLang="sr-Latn-RS" b="1" dirty="0" err="1">
                <a:solidFill>
                  <a:srgbClr val="6600CC"/>
                </a:solidFill>
              </a:rPr>
              <a:t>bez</a:t>
            </a:r>
            <a:r>
              <a:rPr lang="es-ES" altLang="sr-Latn-RS" b="1" dirty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rastvarača</a:t>
            </a:r>
            <a:r>
              <a:rPr lang="es-ES" altLang="sr-Latn-RS" dirty="0">
                <a:solidFill>
                  <a:srgbClr val="6600CC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s-ES" altLang="sr-Latn-RS" dirty="0" err="1">
                <a:solidFill>
                  <a:srgbClr val="000000"/>
                </a:solidFill>
              </a:rPr>
              <a:t>Reakcionu</a:t>
            </a:r>
            <a:r>
              <a:rPr lang="es-ES" altLang="sr-Latn-RS" dirty="0">
                <a:solidFill>
                  <a:srgbClr val="000000"/>
                </a:solidFill>
              </a:rPr>
              <a:t> </a:t>
            </a:r>
            <a:r>
              <a:rPr lang="es-ES" altLang="sr-Latn-RS" dirty="0" err="1">
                <a:solidFill>
                  <a:srgbClr val="000000"/>
                </a:solidFill>
              </a:rPr>
              <a:t>sme</a:t>
            </a:r>
            <a:r>
              <a:rPr lang="sl-SI" altLang="sr-Latn-RS" dirty="0">
                <a:solidFill>
                  <a:srgbClr val="000000"/>
                </a:solidFill>
              </a:rPr>
              <a:t>šu pri ovom načinu izvođenja polimerizacije vinilnih monomera čine </a:t>
            </a:r>
            <a:r>
              <a:rPr lang="sl-SI" altLang="sr-Latn-RS" b="1" dirty="0">
                <a:solidFill>
                  <a:srgbClr val="000000"/>
                </a:solidFill>
              </a:rPr>
              <a:t>samo tečni monomer i inicijator</a:t>
            </a:r>
            <a:r>
              <a:rPr lang="sl-SI" altLang="sr-Latn-RS" dirty="0">
                <a:solidFill>
                  <a:srgbClr val="000000"/>
                </a:solidFill>
              </a:rPr>
              <a:t>, koji mora da bude </a:t>
            </a:r>
            <a:r>
              <a:rPr lang="sl-SI" altLang="sr-Latn-RS" b="1" dirty="0">
                <a:solidFill>
                  <a:srgbClr val="000000"/>
                </a:solidFill>
              </a:rPr>
              <a:t>rastvoran u monomeru.</a:t>
            </a:r>
            <a:r>
              <a:rPr lang="sl-SI" altLang="sr-Latn-RS" dirty="0">
                <a:solidFill>
                  <a:srgbClr val="000000"/>
                </a:solidFill>
              </a:rPr>
              <a:t> </a:t>
            </a:r>
            <a:r>
              <a:rPr lang="sl-SI" altLang="sr-Latn-RS" dirty="0" smtClean="0">
                <a:solidFill>
                  <a:srgbClr val="000000"/>
                </a:solidFill>
              </a:rPr>
              <a:t>Polimer koji nastaje rastvoran je u monomeru.</a:t>
            </a:r>
          </a:p>
          <a:p>
            <a:pPr>
              <a:lnSpc>
                <a:spcPct val="110000"/>
              </a:lnSpc>
            </a:pPr>
            <a:r>
              <a:rPr lang="sl-SI" altLang="sr-Latn-RS" dirty="0" smtClean="0">
                <a:solidFill>
                  <a:srgbClr val="000000"/>
                </a:solidFill>
              </a:rPr>
              <a:t>-visok prinos</a:t>
            </a:r>
            <a:endParaRPr lang="en-US" altLang="sr-Latn-RS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s-ES" altLang="sr-Latn-RS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s-ES" altLang="sr-Latn-RS" b="1" dirty="0">
                <a:solidFill>
                  <a:srgbClr val="6600CC"/>
                </a:solidFill>
              </a:rPr>
              <a:t>2. </a:t>
            </a:r>
            <a:r>
              <a:rPr lang="es-ES" altLang="sr-Latn-RS" b="1" dirty="0" err="1">
                <a:solidFill>
                  <a:srgbClr val="6600CC"/>
                </a:solidFill>
              </a:rPr>
              <a:t>Polimerizacija</a:t>
            </a:r>
            <a:r>
              <a:rPr lang="es-ES" altLang="sr-Latn-RS" b="1" dirty="0">
                <a:solidFill>
                  <a:srgbClr val="6600CC"/>
                </a:solidFill>
              </a:rPr>
              <a:t> u </a:t>
            </a:r>
            <a:r>
              <a:rPr lang="es-ES" altLang="sr-Latn-RS" b="1" dirty="0" err="1">
                <a:solidFill>
                  <a:srgbClr val="6600CC"/>
                </a:solidFill>
              </a:rPr>
              <a:t>rastvoru</a:t>
            </a:r>
            <a:r>
              <a:rPr lang="es-ES" altLang="sr-Latn-RS" b="1" dirty="0">
                <a:solidFill>
                  <a:srgbClr val="6600CC"/>
                </a:solidFill>
              </a:rPr>
              <a:t> - </a:t>
            </a:r>
            <a:r>
              <a:rPr lang="es-ES" altLang="sr-Latn-RS" b="1" dirty="0" err="1">
                <a:solidFill>
                  <a:srgbClr val="6600CC"/>
                </a:solidFill>
              </a:rPr>
              <a:t>uz</a:t>
            </a:r>
            <a:r>
              <a:rPr lang="es-ES" altLang="sr-Latn-RS" b="1" dirty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upotrebu</a:t>
            </a:r>
            <a:r>
              <a:rPr lang="es-ES" altLang="sr-Latn-RS" b="1" dirty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inertnog</a:t>
            </a:r>
            <a:r>
              <a:rPr lang="es-ES" altLang="sr-Latn-RS" b="1" dirty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rastvarača</a:t>
            </a:r>
            <a:r>
              <a:rPr lang="es-ES" altLang="sr-Latn-RS" dirty="0">
                <a:solidFill>
                  <a:srgbClr val="6600CC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s-ES" altLang="sr-Latn-RS" dirty="0" err="1">
                <a:solidFill>
                  <a:srgbClr val="000000"/>
                </a:solidFill>
              </a:rPr>
              <a:t>Za</a:t>
            </a:r>
            <a:r>
              <a:rPr lang="es-ES" altLang="sr-Latn-RS" dirty="0">
                <a:solidFill>
                  <a:srgbClr val="000000"/>
                </a:solidFill>
              </a:rPr>
              <a:t> </a:t>
            </a:r>
            <a:r>
              <a:rPr lang="es-ES" altLang="sr-Latn-RS" dirty="0" err="1">
                <a:solidFill>
                  <a:srgbClr val="000000"/>
                </a:solidFill>
              </a:rPr>
              <a:t>izvođenje</a:t>
            </a:r>
            <a:r>
              <a:rPr lang="es-ES" altLang="sr-Latn-RS" dirty="0">
                <a:solidFill>
                  <a:srgbClr val="000000"/>
                </a:solidFill>
              </a:rPr>
              <a:t> </a:t>
            </a:r>
            <a:r>
              <a:rPr lang="es-ES" altLang="sr-Latn-RS" dirty="0" err="1">
                <a:solidFill>
                  <a:srgbClr val="000000"/>
                </a:solidFill>
              </a:rPr>
              <a:t>reakcije</a:t>
            </a:r>
            <a:r>
              <a:rPr lang="es-ES" altLang="sr-Latn-RS" dirty="0">
                <a:solidFill>
                  <a:srgbClr val="000000"/>
                </a:solidFill>
              </a:rPr>
              <a:t> </a:t>
            </a:r>
            <a:r>
              <a:rPr lang="es-ES" altLang="sr-Latn-RS" dirty="0" err="1">
                <a:solidFill>
                  <a:srgbClr val="000000"/>
                </a:solidFill>
              </a:rPr>
              <a:t>polimerizacije</a:t>
            </a:r>
            <a:r>
              <a:rPr lang="es-ES" altLang="sr-Latn-RS" dirty="0">
                <a:solidFill>
                  <a:srgbClr val="000000"/>
                </a:solidFill>
              </a:rPr>
              <a:t> u </a:t>
            </a:r>
            <a:r>
              <a:rPr lang="es-ES" altLang="sr-Latn-RS" dirty="0" err="1">
                <a:solidFill>
                  <a:srgbClr val="000000"/>
                </a:solidFill>
              </a:rPr>
              <a:t>rastvoru</a:t>
            </a:r>
            <a:r>
              <a:rPr lang="es-ES" altLang="sr-Latn-RS" dirty="0">
                <a:solidFill>
                  <a:srgbClr val="000000"/>
                </a:solidFill>
              </a:rPr>
              <a:t> </a:t>
            </a:r>
            <a:r>
              <a:rPr lang="es-ES" altLang="sr-Latn-RS" dirty="0" err="1">
                <a:solidFill>
                  <a:srgbClr val="000000"/>
                </a:solidFill>
              </a:rPr>
              <a:t>neophodno</a:t>
            </a:r>
            <a:r>
              <a:rPr lang="es-ES" altLang="sr-Latn-RS" dirty="0">
                <a:solidFill>
                  <a:srgbClr val="000000"/>
                </a:solidFill>
              </a:rPr>
              <a:t> je </a:t>
            </a:r>
            <a:r>
              <a:rPr lang="es-ES" altLang="sr-Latn-RS" dirty="0" err="1">
                <a:solidFill>
                  <a:srgbClr val="000000"/>
                </a:solidFill>
              </a:rPr>
              <a:t>izabrati</a:t>
            </a:r>
            <a:r>
              <a:rPr lang="es-ES" altLang="sr-Latn-RS" dirty="0">
                <a:solidFill>
                  <a:srgbClr val="000000"/>
                </a:solidFill>
              </a:rPr>
              <a:t> </a:t>
            </a:r>
            <a:r>
              <a:rPr lang="es-ES" altLang="sr-Latn-RS" b="1" dirty="0" err="1">
                <a:solidFill>
                  <a:srgbClr val="000000"/>
                </a:solidFill>
              </a:rPr>
              <a:t>rastvarač</a:t>
            </a:r>
            <a:r>
              <a:rPr lang="es-ES" altLang="sr-Latn-RS" b="1" dirty="0">
                <a:solidFill>
                  <a:srgbClr val="000000"/>
                </a:solidFill>
              </a:rPr>
              <a:t> u </a:t>
            </a:r>
            <a:r>
              <a:rPr lang="es-ES" altLang="sr-Latn-RS" b="1" dirty="0" err="1">
                <a:solidFill>
                  <a:srgbClr val="000000"/>
                </a:solidFill>
              </a:rPr>
              <a:t>kome</a:t>
            </a:r>
            <a:r>
              <a:rPr lang="es-ES" altLang="sr-Latn-RS" b="1" dirty="0">
                <a:solidFill>
                  <a:srgbClr val="000000"/>
                </a:solidFill>
              </a:rPr>
              <a:t> je </a:t>
            </a:r>
            <a:r>
              <a:rPr lang="es-ES" altLang="sr-Latn-RS" b="1" dirty="0" err="1">
                <a:solidFill>
                  <a:srgbClr val="000000"/>
                </a:solidFill>
              </a:rPr>
              <a:t>rastvoran</a:t>
            </a:r>
            <a:r>
              <a:rPr lang="es-ES" altLang="sr-Latn-RS" b="1" dirty="0">
                <a:solidFill>
                  <a:srgbClr val="000000"/>
                </a:solidFill>
              </a:rPr>
              <a:t> i </a:t>
            </a:r>
            <a:r>
              <a:rPr lang="es-ES" altLang="sr-Latn-RS" b="1" dirty="0" err="1">
                <a:solidFill>
                  <a:srgbClr val="000000"/>
                </a:solidFill>
              </a:rPr>
              <a:t>monomer</a:t>
            </a:r>
            <a:r>
              <a:rPr lang="es-ES" altLang="sr-Latn-RS" b="1" dirty="0">
                <a:solidFill>
                  <a:srgbClr val="000000"/>
                </a:solidFill>
              </a:rPr>
              <a:t> i </a:t>
            </a:r>
            <a:r>
              <a:rPr lang="es-ES" altLang="sr-Latn-RS" b="1" dirty="0" err="1">
                <a:solidFill>
                  <a:srgbClr val="000000"/>
                </a:solidFill>
              </a:rPr>
              <a:t>sintetisani</a:t>
            </a:r>
            <a:r>
              <a:rPr lang="es-ES" altLang="sr-Latn-RS" b="1" dirty="0">
                <a:solidFill>
                  <a:srgbClr val="000000"/>
                </a:solidFill>
              </a:rPr>
              <a:t> </a:t>
            </a:r>
            <a:r>
              <a:rPr lang="es-ES" altLang="sr-Latn-RS" b="1" dirty="0" err="1">
                <a:solidFill>
                  <a:srgbClr val="000000"/>
                </a:solidFill>
              </a:rPr>
              <a:t>polimer</a:t>
            </a:r>
            <a:r>
              <a:rPr lang="es-ES" altLang="sr-Latn-RS" b="1" dirty="0">
                <a:solidFill>
                  <a:srgbClr val="000000"/>
                </a:solidFill>
              </a:rPr>
              <a:t>.</a:t>
            </a:r>
            <a:r>
              <a:rPr lang="es-ES" altLang="sr-Latn-RS" dirty="0">
                <a:solidFill>
                  <a:srgbClr val="000000"/>
                </a:solidFill>
              </a:rPr>
              <a:t> </a:t>
            </a:r>
            <a:endParaRPr lang="sr-Latn-RS" altLang="sr-Latn-RS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sr-Latn-RS" altLang="sr-Latn-RS" dirty="0" smtClean="0">
                <a:solidFill>
                  <a:srgbClr val="000000"/>
                </a:solidFill>
              </a:rPr>
              <a:t>-prinos je niži u odnosu na polimerizaciju u masi, neophodno je uklanjanje rastvarača na kraju reakcije.</a:t>
            </a:r>
            <a:endParaRPr lang="en-US" altLang="sr-Latn-RS" dirty="0">
              <a:solidFill>
                <a:srgbClr val="000000"/>
              </a:solidFill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04800" y="685800"/>
            <a:ext cx="52546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RS" altLang="sr-Latn-RS" sz="2000" b="1" dirty="0" smtClean="0"/>
              <a:t>-</a:t>
            </a:r>
            <a:r>
              <a:rPr lang="es-ES" altLang="sr-Latn-RS" sz="2000" b="1" dirty="0" err="1" smtClean="0"/>
              <a:t>Polimerizacija</a:t>
            </a:r>
            <a:r>
              <a:rPr lang="es-ES" altLang="sr-Latn-RS" sz="2000" b="1" dirty="0" smtClean="0"/>
              <a:t> </a:t>
            </a:r>
            <a:r>
              <a:rPr lang="es-ES" altLang="sr-Latn-RS" sz="2000" b="1" dirty="0"/>
              <a:t>u </a:t>
            </a:r>
            <a:r>
              <a:rPr lang="es-ES" altLang="sr-Latn-RS" sz="2000" b="1" dirty="0" err="1"/>
              <a:t>homogenoj</a:t>
            </a:r>
            <a:r>
              <a:rPr lang="es-ES" altLang="sr-Latn-RS" sz="2000" b="1" dirty="0"/>
              <a:t> </a:t>
            </a:r>
            <a:r>
              <a:rPr lang="es-ES" altLang="sr-Latn-RS" sz="2000" b="1" dirty="0" err="1" smtClean="0"/>
              <a:t>sredini</a:t>
            </a:r>
            <a:endParaRPr lang="sr-Latn-RS" altLang="sr-Latn-RS" sz="2000" b="1" dirty="0" smtClean="0"/>
          </a:p>
          <a:p>
            <a:r>
              <a:rPr lang="sr-Latn-RS" altLang="sr-Latn-RS" sz="2000" b="1" dirty="0" smtClean="0"/>
              <a:t>-Polimerizacija u heterogenoj sredini</a:t>
            </a:r>
            <a:endParaRPr lang="en-US" altLang="sr-Latn-R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2568639" y="1676400"/>
            <a:ext cx="4483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sr-Latn-RS" sz="2000" b="1" dirty="0" err="1" smtClean="0">
                <a:solidFill>
                  <a:srgbClr val="FF0066"/>
                </a:solidFill>
              </a:rPr>
              <a:t>Polimerizacija</a:t>
            </a:r>
            <a:r>
              <a:rPr lang="es-ES" altLang="sr-Latn-RS" sz="2000" b="1" dirty="0" smtClean="0">
                <a:solidFill>
                  <a:srgbClr val="FF0066"/>
                </a:solidFill>
              </a:rPr>
              <a:t> u </a:t>
            </a:r>
            <a:r>
              <a:rPr lang="es-ES" altLang="sr-Latn-RS" sz="2000" b="1" dirty="0" err="1" smtClean="0">
                <a:solidFill>
                  <a:srgbClr val="FF0066"/>
                </a:solidFill>
              </a:rPr>
              <a:t>homogenoj</a:t>
            </a:r>
            <a:r>
              <a:rPr lang="es-ES" altLang="sr-Latn-RS" sz="2000" b="1" dirty="0" smtClean="0">
                <a:solidFill>
                  <a:srgbClr val="FF0066"/>
                </a:solidFill>
              </a:rPr>
              <a:t> </a:t>
            </a:r>
            <a:r>
              <a:rPr lang="es-ES" altLang="sr-Latn-RS" sz="2000" b="1" dirty="0" err="1" smtClean="0">
                <a:solidFill>
                  <a:srgbClr val="FF0066"/>
                </a:solidFill>
              </a:rPr>
              <a:t>sredini</a:t>
            </a:r>
            <a:endParaRPr lang="sr-Latn-RS" altLang="sr-Latn-RS" sz="2000" b="1" dirty="0" smtClean="0">
              <a:solidFill>
                <a:srgbClr val="FF0066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96875" y="334963"/>
            <a:ext cx="4525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sr-Latn-RS" sz="2000" b="1">
                <a:solidFill>
                  <a:srgbClr val="FF0066"/>
                </a:solidFill>
              </a:rPr>
              <a:t>Polimerizacija u heterogenoj sredini</a:t>
            </a:r>
            <a:endParaRPr lang="en-US" altLang="sr-Latn-RS" sz="2000" b="1">
              <a:solidFill>
                <a:srgbClr val="FF0066"/>
              </a:solidFill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15925" y="731838"/>
            <a:ext cx="8169275" cy="1846659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RS" altLang="sr-Latn-RS" b="1" dirty="0" smtClean="0">
                <a:solidFill>
                  <a:srgbClr val="6600CC"/>
                </a:solidFill>
              </a:rPr>
              <a:t>Polimerizacija gasovitih monomera, </a:t>
            </a:r>
            <a:r>
              <a:rPr lang="sr-Latn-RS" altLang="sr-Latn-RS" dirty="0" smtClean="0">
                <a:solidFill>
                  <a:srgbClr val="000000"/>
                </a:solidFill>
              </a:rPr>
              <a:t>uz formiranje tečne faze polimera</a:t>
            </a:r>
          </a:p>
          <a:p>
            <a:r>
              <a:rPr lang="sr-Latn-RS" altLang="sr-Latn-RS" sz="1600" dirty="0" smtClean="0">
                <a:solidFill>
                  <a:srgbClr val="000000"/>
                </a:solidFill>
              </a:rPr>
              <a:t>-polimerizacija etena pod visokim p i T na temperaturama iznad Tt poietilena</a:t>
            </a:r>
          </a:p>
          <a:p>
            <a:endParaRPr lang="sr-Latn-RS" altLang="sr-Latn-RS" b="1" dirty="0" smtClean="0">
              <a:solidFill>
                <a:srgbClr val="6600CC"/>
              </a:solidFill>
            </a:endParaRPr>
          </a:p>
          <a:p>
            <a:r>
              <a:rPr lang="es-ES" altLang="sr-Latn-RS" b="1" dirty="0" err="1" smtClean="0">
                <a:solidFill>
                  <a:srgbClr val="6600CC"/>
                </a:solidFill>
              </a:rPr>
              <a:t>Taložna</a:t>
            </a:r>
            <a:r>
              <a:rPr lang="es-ES" altLang="sr-Latn-RS" b="1" dirty="0" smtClean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polimerizacija</a:t>
            </a:r>
            <a:r>
              <a:rPr lang="es-ES" altLang="sr-Latn-RS" dirty="0">
                <a:solidFill>
                  <a:srgbClr val="000000"/>
                </a:solidFill>
              </a:rPr>
              <a:t> </a:t>
            </a:r>
            <a:endParaRPr lang="sr-Latn-CS" altLang="sr-Latn-RS" sz="1600" dirty="0">
              <a:solidFill>
                <a:srgbClr val="000000"/>
              </a:solidFill>
            </a:endParaRPr>
          </a:p>
          <a:p>
            <a:r>
              <a:rPr lang="en-US" altLang="sr-Latn-RS" sz="1600" dirty="0">
                <a:solidFill>
                  <a:srgbClr val="000000"/>
                </a:solidFill>
              </a:rPr>
              <a:t>- </a:t>
            </a:r>
            <a:r>
              <a:rPr lang="sr-Latn-CS" altLang="sr-Latn-RS" sz="1400" dirty="0">
                <a:solidFill>
                  <a:srgbClr val="000000"/>
                </a:solidFill>
              </a:rPr>
              <a:t>vrši</a:t>
            </a:r>
            <a:r>
              <a:rPr lang="es-ES" altLang="sr-Latn-RS" sz="1400" dirty="0">
                <a:solidFill>
                  <a:srgbClr val="000000"/>
                </a:solidFill>
              </a:rPr>
              <a:t> se </a:t>
            </a:r>
            <a:r>
              <a:rPr lang="es-ES" altLang="sr-Latn-RS" sz="1400" dirty="0" err="1">
                <a:solidFill>
                  <a:srgbClr val="000000"/>
                </a:solidFill>
              </a:rPr>
              <a:t>korišćenjem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rastvarača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kojim</a:t>
            </a:r>
            <a:r>
              <a:rPr lang="es-ES" altLang="sr-Latn-RS" sz="1400" dirty="0">
                <a:solidFill>
                  <a:srgbClr val="000000"/>
                </a:solidFill>
              </a:rPr>
              <a:t> se </a:t>
            </a:r>
            <a:r>
              <a:rPr lang="es-ES" altLang="sr-Latn-RS" sz="1400" dirty="0" err="1">
                <a:solidFill>
                  <a:srgbClr val="000000"/>
                </a:solidFill>
              </a:rPr>
              <a:t>taloži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polimer</a:t>
            </a:r>
            <a:r>
              <a:rPr lang="es-ES" altLang="sr-Latn-RS" sz="1400" dirty="0">
                <a:solidFill>
                  <a:srgbClr val="000000"/>
                </a:solidFill>
              </a:rPr>
              <a:t>.</a:t>
            </a:r>
          </a:p>
          <a:p>
            <a:r>
              <a:rPr lang="es-ES" altLang="sr-Latn-RS" sz="1400" dirty="0">
                <a:solidFill>
                  <a:srgbClr val="000000"/>
                </a:solidFill>
              </a:rPr>
              <a:t>-</a:t>
            </a:r>
            <a:r>
              <a:rPr lang="es-ES" altLang="sr-Latn-RS" sz="1400" dirty="0" err="1">
                <a:solidFill>
                  <a:srgbClr val="000000"/>
                </a:solidFill>
              </a:rPr>
              <a:t>nastali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polimer</a:t>
            </a:r>
            <a:r>
              <a:rPr lang="es-ES" altLang="sr-Latn-RS" sz="1400" dirty="0">
                <a:solidFill>
                  <a:srgbClr val="000000"/>
                </a:solidFill>
              </a:rPr>
              <a:t> je </a:t>
            </a:r>
            <a:r>
              <a:rPr lang="es-ES" altLang="sr-Latn-RS" sz="1400" dirty="0" err="1">
                <a:solidFill>
                  <a:srgbClr val="000000"/>
                </a:solidFill>
              </a:rPr>
              <a:t>nerastvoran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ili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delimično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rastvoran</a:t>
            </a:r>
            <a:r>
              <a:rPr lang="es-ES" altLang="sr-Latn-RS" sz="1400" dirty="0">
                <a:solidFill>
                  <a:srgbClr val="000000"/>
                </a:solidFill>
              </a:rPr>
              <a:t> u </a:t>
            </a:r>
            <a:r>
              <a:rPr lang="es-ES" altLang="sr-Latn-RS" sz="1400" dirty="0" err="1">
                <a:solidFill>
                  <a:srgbClr val="000000"/>
                </a:solidFill>
              </a:rPr>
              <a:t>reakcionoj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smeši</a:t>
            </a:r>
            <a:r>
              <a:rPr lang="es-ES" altLang="sr-Latn-RS" sz="1400" dirty="0">
                <a:solidFill>
                  <a:srgbClr val="000000"/>
                </a:solidFill>
              </a:rPr>
              <a:t> i  </a:t>
            </a:r>
            <a:r>
              <a:rPr lang="es-ES" altLang="sr-Latn-RS" sz="1400" dirty="0" err="1">
                <a:solidFill>
                  <a:srgbClr val="000000"/>
                </a:solidFill>
              </a:rPr>
              <a:t>pri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dostizanju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određenog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kritičnog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stepena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konverzije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izdvaja</a:t>
            </a:r>
            <a:r>
              <a:rPr lang="es-ES" altLang="sr-Latn-RS" sz="1400" dirty="0">
                <a:solidFill>
                  <a:srgbClr val="000000"/>
                </a:solidFill>
              </a:rPr>
              <a:t> se u </a:t>
            </a:r>
            <a:r>
              <a:rPr lang="es-ES" altLang="sr-Latn-RS" sz="1400" dirty="0" err="1">
                <a:solidFill>
                  <a:srgbClr val="000000"/>
                </a:solidFill>
              </a:rPr>
              <a:t>obliku</a:t>
            </a:r>
            <a:r>
              <a:rPr lang="es-ES" altLang="sr-Latn-RS" sz="1400" dirty="0">
                <a:solidFill>
                  <a:srgbClr val="000000"/>
                </a:solidFill>
              </a:rPr>
              <a:t> nove </a:t>
            </a:r>
            <a:r>
              <a:rPr lang="es-ES" altLang="sr-Latn-RS" sz="1400" dirty="0" err="1">
                <a:solidFill>
                  <a:srgbClr val="000000"/>
                </a:solidFill>
              </a:rPr>
              <a:t>faze</a:t>
            </a:r>
            <a:r>
              <a:rPr lang="es-ES" altLang="sr-Latn-RS" sz="1400" dirty="0">
                <a:solidFill>
                  <a:srgbClr val="000000"/>
                </a:solidFill>
              </a:rPr>
              <a:t>.</a:t>
            </a:r>
            <a:endParaRPr lang="en-US" altLang="sr-Latn-RS" sz="1400" dirty="0">
              <a:solidFill>
                <a:srgbClr val="000000"/>
              </a:solidFill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81000" y="3082906"/>
            <a:ext cx="4154488" cy="341632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sr-Latn-RS" sz="1600" b="1" dirty="0" smtClean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Suspenziona</a:t>
            </a:r>
            <a:r>
              <a:rPr lang="es-ES" altLang="sr-Latn-RS" b="1" dirty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polimerizacija</a:t>
            </a:r>
            <a:endParaRPr lang="es-ES" altLang="sr-Latn-RS" b="1" dirty="0">
              <a:solidFill>
                <a:srgbClr val="6600CC"/>
              </a:solidFill>
            </a:endParaRPr>
          </a:p>
          <a:p>
            <a:r>
              <a:rPr lang="es-ES" altLang="sr-Latn-RS" sz="1400" b="1" dirty="0" err="1">
                <a:solidFill>
                  <a:srgbClr val="FF0066"/>
                </a:solidFill>
              </a:rPr>
              <a:t>Monomer</a:t>
            </a:r>
            <a:r>
              <a:rPr lang="es-ES" altLang="sr-Latn-RS" sz="1400" b="1" dirty="0">
                <a:solidFill>
                  <a:srgbClr val="FF0066"/>
                </a:solidFill>
              </a:rPr>
              <a:t>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nerastvoran</a:t>
            </a:r>
            <a:r>
              <a:rPr lang="es-ES" altLang="sr-Latn-RS" sz="1400" b="1" dirty="0">
                <a:solidFill>
                  <a:srgbClr val="FF0066"/>
                </a:solidFill>
              </a:rPr>
              <a:t> u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rastvara</a:t>
            </a:r>
            <a:r>
              <a:rPr lang="sr-Latn-CS" altLang="sr-Latn-RS" sz="1400" b="1" dirty="0">
                <a:solidFill>
                  <a:srgbClr val="FF0066"/>
                </a:solidFill>
              </a:rPr>
              <a:t>č</a:t>
            </a:r>
            <a:r>
              <a:rPr lang="es-ES" altLang="sr-Latn-RS" sz="1400" b="1" dirty="0">
                <a:solidFill>
                  <a:srgbClr val="FF0066"/>
                </a:solidFill>
              </a:rPr>
              <a:t>u </a:t>
            </a:r>
            <a:r>
              <a:rPr lang="es-ES" altLang="sr-Latn-RS" sz="1600" b="1" dirty="0">
                <a:solidFill>
                  <a:srgbClr val="FF0066"/>
                </a:solidFill>
              </a:rPr>
              <a:t>(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vodi</a:t>
            </a:r>
            <a:r>
              <a:rPr lang="es-ES" altLang="sr-Latn-RS" sz="1400" b="1" dirty="0">
                <a:solidFill>
                  <a:srgbClr val="FF0066"/>
                </a:solidFill>
              </a:rPr>
              <a:t>)</a:t>
            </a:r>
            <a:r>
              <a:rPr lang="es-ES" altLang="sr-Latn-RS" sz="1400" dirty="0">
                <a:solidFill>
                  <a:srgbClr val="FF0066"/>
                </a:solidFill>
              </a:rPr>
              <a:t>, </a:t>
            </a:r>
            <a:r>
              <a:rPr lang="es-ES" altLang="sr-Latn-RS" sz="1400" dirty="0" err="1">
                <a:solidFill>
                  <a:srgbClr val="000000"/>
                </a:solidFill>
              </a:rPr>
              <a:t>zajedno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sa</a:t>
            </a:r>
            <a:r>
              <a:rPr lang="es-ES" altLang="sr-Latn-RS" sz="1400" b="1" dirty="0">
                <a:solidFill>
                  <a:srgbClr val="FF0066"/>
                </a:solidFill>
              </a:rPr>
              <a:t>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inicijatorom</a:t>
            </a:r>
            <a:r>
              <a:rPr lang="es-ES" altLang="sr-Latn-RS" sz="1400" b="1" dirty="0">
                <a:solidFill>
                  <a:srgbClr val="FF0066"/>
                </a:solidFill>
              </a:rPr>
              <a:t>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koji</a:t>
            </a:r>
            <a:r>
              <a:rPr lang="es-ES" altLang="sr-Latn-RS" sz="1400" b="1" dirty="0">
                <a:solidFill>
                  <a:srgbClr val="FF0066"/>
                </a:solidFill>
              </a:rPr>
              <a:t> je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rastvoran</a:t>
            </a:r>
            <a:r>
              <a:rPr lang="es-ES" altLang="sr-Latn-RS" sz="1400" b="1" dirty="0">
                <a:solidFill>
                  <a:srgbClr val="FF0066"/>
                </a:solidFill>
              </a:rPr>
              <a:t>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samo</a:t>
            </a:r>
            <a:r>
              <a:rPr lang="es-ES" altLang="sr-Latn-RS" sz="1400" b="1" dirty="0">
                <a:solidFill>
                  <a:srgbClr val="FF0066"/>
                </a:solidFill>
              </a:rPr>
              <a:t> u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monomeru</a:t>
            </a:r>
            <a:r>
              <a:rPr lang="es-ES" altLang="sr-Latn-RS" sz="1400" dirty="0">
                <a:solidFill>
                  <a:srgbClr val="000000"/>
                </a:solidFill>
              </a:rPr>
              <a:t>, </a:t>
            </a:r>
            <a:r>
              <a:rPr lang="es-ES" altLang="sr-Latn-RS" sz="1400" dirty="0" err="1">
                <a:solidFill>
                  <a:srgbClr val="000000"/>
                </a:solidFill>
              </a:rPr>
              <a:t>dodaje</a:t>
            </a:r>
            <a:r>
              <a:rPr lang="es-ES" altLang="sr-Latn-RS" sz="1400" dirty="0">
                <a:solidFill>
                  <a:srgbClr val="000000"/>
                </a:solidFill>
              </a:rPr>
              <a:t> se u </a:t>
            </a:r>
            <a:r>
              <a:rPr lang="es-ES" altLang="sr-Latn-RS" sz="1400" dirty="0" err="1">
                <a:solidFill>
                  <a:srgbClr val="000000"/>
                </a:solidFill>
              </a:rPr>
              <a:t>reaktor</a:t>
            </a:r>
            <a:r>
              <a:rPr lang="es-ES" altLang="sr-Latn-RS" sz="1400" dirty="0">
                <a:solidFill>
                  <a:srgbClr val="000000"/>
                </a:solidFill>
              </a:rPr>
              <a:t> u </a:t>
            </a:r>
            <a:r>
              <a:rPr lang="es-ES" altLang="sr-Latn-RS" sz="1400" dirty="0" err="1">
                <a:solidFill>
                  <a:srgbClr val="000000"/>
                </a:solidFill>
              </a:rPr>
              <a:t>koji</a:t>
            </a:r>
            <a:r>
              <a:rPr lang="es-ES" altLang="sr-Latn-RS" sz="1400" dirty="0">
                <a:solidFill>
                  <a:srgbClr val="000000"/>
                </a:solidFill>
              </a:rPr>
              <a:t> je </a:t>
            </a:r>
            <a:r>
              <a:rPr lang="es-ES" altLang="sr-Latn-RS" sz="1400" dirty="0" err="1">
                <a:solidFill>
                  <a:srgbClr val="000000"/>
                </a:solidFill>
              </a:rPr>
              <a:t>prethodno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uneta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određena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količina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vode</a:t>
            </a:r>
            <a:r>
              <a:rPr lang="es-ES" altLang="sr-Latn-RS" sz="1400" dirty="0">
                <a:solidFill>
                  <a:srgbClr val="000000"/>
                </a:solidFill>
              </a:rPr>
              <a:t> (</a:t>
            </a:r>
            <a:r>
              <a:rPr lang="es-ES" altLang="sr-Latn-RS" sz="1400" dirty="0" err="1">
                <a:solidFill>
                  <a:srgbClr val="000000"/>
                </a:solidFill>
              </a:rPr>
              <a:t>dva</a:t>
            </a:r>
            <a:r>
              <a:rPr lang="es-ES" altLang="sr-Latn-RS" sz="1400" dirty="0">
                <a:solidFill>
                  <a:srgbClr val="000000"/>
                </a:solidFill>
              </a:rPr>
              <a:t> do </a:t>
            </a:r>
            <a:r>
              <a:rPr lang="es-ES" altLang="sr-Latn-RS" sz="1400" dirty="0" err="1">
                <a:solidFill>
                  <a:srgbClr val="000000"/>
                </a:solidFill>
              </a:rPr>
              <a:t>deset</a:t>
            </a:r>
            <a:r>
              <a:rPr lang="es-ES" altLang="sr-Latn-RS" sz="1400" dirty="0">
                <a:solidFill>
                  <a:srgbClr val="000000"/>
                </a:solidFill>
              </a:rPr>
              <a:t> puta </a:t>
            </a:r>
            <a:r>
              <a:rPr lang="es-ES" altLang="sr-Latn-RS" sz="1400" dirty="0" err="1">
                <a:solidFill>
                  <a:srgbClr val="000000"/>
                </a:solidFill>
              </a:rPr>
              <a:t>veća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od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zapremine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monomera</a:t>
            </a:r>
            <a:r>
              <a:rPr lang="es-ES" altLang="sr-Latn-RS" sz="1400" dirty="0">
                <a:solidFill>
                  <a:srgbClr val="000000"/>
                </a:solidFill>
              </a:rPr>
              <a:t>) i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stabilizator</a:t>
            </a:r>
            <a:r>
              <a:rPr lang="es-ES" altLang="sr-Latn-RS" sz="1400" dirty="0">
                <a:solidFill>
                  <a:srgbClr val="000000"/>
                </a:solidFill>
              </a:rPr>
              <a:t>. </a:t>
            </a:r>
            <a:r>
              <a:rPr lang="es-ES" altLang="sr-Latn-RS" sz="1400" dirty="0" err="1">
                <a:solidFill>
                  <a:srgbClr val="000000"/>
                </a:solidFill>
              </a:rPr>
              <a:t>Uz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zagrevanje</a:t>
            </a:r>
            <a:r>
              <a:rPr lang="es-ES" altLang="sr-Latn-RS" sz="1400" dirty="0">
                <a:solidFill>
                  <a:srgbClr val="000000"/>
                </a:solidFill>
              </a:rPr>
              <a:t> do </a:t>
            </a:r>
            <a:r>
              <a:rPr lang="es-ES" altLang="sr-Latn-RS" sz="1400" dirty="0" err="1">
                <a:solidFill>
                  <a:srgbClr val="000000"/>
                </a:solidFill>
              </a:rPr>
              <a:t>temperature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polimerizacije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mešanjem</a:t>
            </a:r>
            <a:r>
              <a:rPr lang="es-ES" altLang="sr-Latn-RS" sz="1400" dirty="0">
                <a:solidFill>
                  <a:srgbClr val="000000"/>
                </a:solidFill>
              </a:rPr>
              <a:t> se </a:t>
            </a:r>
            <a:r>
              <a:rPr lang="es-ES" altLang="sr-Latn-RS" sz="1400" dirty="0" err="1">
                <a:solidFill>
                  <a:srgbClr val="000000"/>
                </a:solidFill>
              </a:rPr>
              <a:t>monomer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disperguje</a:t>
            </a:r>
            <a:r>
              <a:rPr lang="es-ES" altLang="sr-Latn-RS" sz="1400" dirty="0">
                <a:solidFill>
                  <a:srgbClr val="000000"/>
                </a:solidFill>
              </a:rPr>
              <a:t> u </a:t>
            </a:r>
            <a:r>
              <a:rPr lang="es-ES" altLang="sr-Latn-RS" sz="1400" dirty="0" err="1">
                <a:solidFill>
                  <a:srgbClr val="000000"/>
                </a:solidFill>
              </a:rPr>
              <a:t>vodi</a:t>
            </a:r>
            <a:r>
              <a:rPr lang="es-ES" altLang="sr-Latn-RS" sz="1400" dirty="0">
                <a:solidFill>
                  <a:srgbClr val="000000"/>
                </a:solidFill>
              </a:rPr>
              <a:t> u </a:t>
            </a:r>
            <a:r>
              <a:rPr lang="es-ES" altLang="sr-Latn-RS" sz="1400" dirty="0" err="1">
                <a:solidFill>
                  <a:srgbClr val="000000"/>
                </a:solidFill>
              </a:rPr>
              <a:t>kapi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prečnika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sr-Latn-RS" altLang="sr-Latn-RS" sz="1400" dirty="0" smtClean="0">
                <a:solidFill>
                  <a:srgbClr val="000000"/>
                </a:solidFill>
              </a:rPr>
              <a:t>10 </a:t>
            </a:r>
            <a:r>
              <a:rPr lang="es-ES" altLang="sr-Latn-RS" sz="1400" dirty="0" smtClean="0">
                <a:solidFill>
                  <a:srgbClr val="000000"/>
                </a:solidFill>
              </a:rPr>
              <a:t>do </a:t>
            </a:r>
            <a:r>
              <a:rPr lang="sr-Latn-RS" altLang="sr-Latn-RS" sz="1400" dirty="0" smtClean="0">
                <a:solidFill>
                  <a:srgbClr val="000000"/>
                </a:solidFill>
              </a:rPr>
              <a:t>500</a:t>
            </a:r>
            <a:r>
              <a:rPr lang="es-ES" altLang="sr-Latn-RS" sz="1400" dirty="0" smtClean="0">
                <a:solidFill>
                  <a:srgbClr val="000000"/>
                </a:solidFill>
              </a:rPr>
              <a:t> </a:t>
            </a:r>
            <a:r>
              <a:rPr lang="es-ES" altLang="sr-Latn-RS" sz="1400" dirty="0" smtClean="0">
                <a:solidFill>
                  <a:srgbClr val="000000"/>
                </a:solidFill>
                <a:sym typeface="Symbol"/>
              </a:rPr>
              <a:t></a:t>
            </a:r>
            <a:r>
              <a:rPr lang="es-ES" altLang="sr-Latn-RS" sz="1400" dirty="0" smtClean="0">
                <a:solidFill>
                  <a:srgbClr val="000000"/>
                </a:solidFill>
              </a:rPr>
              <a:t>m</a:t>
            </a:r>
            <a:r>
              <a:rPr lang="es-ES" altLang="sr-Latn-RS" sz="1400" dirty="0">
                <a:solidFill>
                  <a:srgbClr val="000000"/>
                </a:solidFill>
              </a:rPr>
              <a:t>. </a:t>
            </a:r>
          </a:p>
          <a:p>
            <a:endParaRPr lang="es-ES" altLang="sr-Latn-RS" sz="1400" b="1" dirty="0">
              <a:solidFill>
                <a:srgbClr val="000000"/>
              </a:solidFill>
            </a:endParaRPr>
          </a:p>
          <a:p>
            <a:r>
              <a:rPr lang="es-ES" altLang="sr-Latn-RS" sz="1400" dirty="0">
                <a:solidFill>
                  <a:srgbClr val="000000"/>
                </a:solidFill>
              </a:rPr>
              <a:t>U </a:t>
            </a:r>
            <a:r>
              <a:rPr lang="es-ES" altLang="sr-Latn-RS" sz="1400" dirty="0" err="1">
                <a:solidFill>
                  <a:srgbClr val="000000"/>
                </a:solidFill>
              </a:rPr>
              <a:t>svakoj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kapi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monomera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raspadom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inicijatora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nastaju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radikali</a:t>
            </a:r>
            <a:r>
              <a:rPr lang="es-ES" altLang="sr-Latn-RS" sz="1400" dirty="0">
                <a:solidFill>
                  <a:srgbClr val="000000"/>
                </a:solidFill>
              </a:rPr>
              <a:t>, </a:t>
            </a:r>
            <a:r>
              <a:rPr lang="es-ES" altLang="sr-Latn-RS" sz="1400" dirty="0" err="1">
                <a:solidFill>
                  <a:srgbClr val="000000"/>
                </a:solidFill>
              </a:rPr>
              <a:t>koji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započinju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reakciju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polimerizacije</a:t>
            </a:r>
            <a:r>
              <a:rPr lang="es-ES" altLang="sr-Latn-RS" sz="1400" dirty="0">
                <a:solidFill>
                  <a:srgbClr val="000000"/>
                </a:solidFill>
              </a:rPr>
              <a:t>.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Svaka</a:t>
            </a:r>
            <a:r>
              <a:rPr lang="es-ES" altLang="sr-Latn-RS" sz="1400" b="1" dirty="0">
                <a:solidFill>
                  <a:srgbClr val="FF0066"/>
                </a:solidFill>
              </a:rPr>
              <a:t>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kap</a:t>
            </a:r>
            <a:r>
              <a:rPr lang="es-ES" altLang="sr-Latn-RS" sz="1400" b="1" dirty="0">
                <a:solidFill>
                  <a:srgbClr val="FF0066"/>
                </a:solidFill>
              </a:rPr>
              <a:t>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monomera</a:t>
            </a:r>
            <a:r>
              <a:rPr lang="es-ES" altLang="sr-Latn-RS" sz="1400" b="1" dirty="0">
                <a:solidFill>
                  <a:srgbClr val="FF0066"/>
                </a:solidFill>
              </a:rPr>
              <a:t>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predstavlja</a:t>
            </a:r>
            <a:r>
              <a:rPr lang="es-ES" altLang="sr-Latn-RS" sz="1400" b="1" dirty="0">
                <a:solidFill>
                  <a:srgbClr val="FF0066"/>
                </a:solidFill>
              </a:rPr>
              <a:t> 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poseban</a:t>
            </a:r>
            <a:r>
              <a:rPr lang="es-ES" altLang="sr-Latn-RS" sz="1400" b="1" dirty="0">
                <a:solidFill>
                  <a:srgbClr val="FF0066"/>
                </a:solidFill>
              </a:rPr>
              <a:t> “</a:t>
            </a:r>
            <a:r>
              <a:rPr lang="es-ES" altLang="sr-Latn-RS" sz="1400" b="1" dirty="0" err="1">
                <a:solidFill>
                  <a:srgbClr val="FF0066"/>
                </a:solidFill>
              </a:rPr>
              <a:t>reaktor</a:t>
            </a:r>
            <a:r>
              <a:rPr lang="es-ES" altLang="sr-Latn-RS" sz="1400" b="1" dirty="0">
                <a:solidFill>
                  <a:srgbClr val="FF0066"/>
                </a:solidFill>
              </a:rPr>
              <a:t>” </a:t>
            </a:r>
            <a:r>
              <a:rPr lang="es-ES" altLang="sr-Latn-RS" sz="1400" dirty="0">
                <a:solidFill>
                  <a:srgbClr val="000000"/>
                </a:solidFill>
              </a:rPr>
              <a:t>u </a:t>
            </a:r>
            <a:r>
              <a:rPr lang="es-ES" altLang="sr-Latn-RS" sz="1400" dirty="0" err="1">
                <a:solidFill>
                  <a:srgbClr val="000000"/>
                </a:solidFill>
              </a:rPr>
              <a:t>kome</a:t>
            </a:r>
            <a:r>
              <a:rPr lang="es-ES" altLang="sr-Latn-RS" sz="1400" dirty="0">
                <a:solidFill>
                  <a:srgbClr val="000000"/>
                </a:solidFill>
              </a:rPr>
              <a:t> se </a:t>
            </a:r>
            <a:r>
              <a:rPr lang="es-ES" altLang="sr-Latn-RS" sz="1400" dirty="0" err="1">
                <a:solidFill>
                  <a:srgbClr val="000000"/>
                </a:solidFill>
              </a:rPr>
              <a:t>odigrava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reakcija</a:t>
            </a:r>
            <a:r>
              <a:rPr lang="es-ES" altLang="sr-Latn-RS" sz="1400" dirty="0">
                <a:solidFill>
                  <a:srgbClr val="000000"/>
                </a:solidFill>
              </a:rPr>
              <a:t> </a:t>
            </a:r>
            <a:r>
              <a:rPr lang="es-ES" altLang="sr-Latn-RS" sz="1400" dirty="0" err="1">
                <a:solidFill>
                  <a:srgbClr val="000000"/>
                </a:solidFill>
              </a:rPr>
              <a:t>polimerizacije</a:t>
            </a:r>
            <a:r>
              <a:rPr lang="es-ES" altLang="sr-Latn-RS" sz="1400" dirty="0">
                <a:solidFill>
                  <a:srgbClr val="000000"/>
                </a:solidFill>
              </a:rPr>
              <a:t> u masi.</a:t>
            </a:r>
            <a:endParaRPr lang="en-US" altLang="sr-Latn-RS" sz="1400" dirty="0">
              <a:solidFill>
                <a:srgbClr val="000000"/>
              </a:solidFill>
            </a:endParaRPr>
          </a:p>
        </p:txBody>
      </p:sp>
      <p:pic>
        <p:nvPicPr>
          <p:cNvPr id="20485" name="Picture 4" descr="Suspenziona polimerizacija-oznacen mikroreak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08" y="2516224"/>
            <a:ext cx="3788092" cy="350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4664075" y="5943600"/>
            <a:ext cx="3886200" cy="738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altLang="sr-Latn-RS" sz="1400" dirty="0">
                <a:solidFill>
                  <a:schemeClr val="bg1"/>
                </a:solidFill>
              </a:rPr>
              <a:t>Shematski prikaz </a:t>
            </a:r>
            <a:r>
              <a:rPr lang="pl-PL" altLang="sr-Latn-RS" sz="1400" b="1" dirty="0">
                <a:solidFill>
                  <a:schemeClr val="bg1"/>
                </a:solidFill>
              </a:rPr>
              <a:t>suspenzione polimerizacije </a:t>
            </a:r>
            <a:r>
              <a:rPr lang="pl-PL" altLang="sr-Latn-RS" sz="1400" dirty="0">
                <a:solidFill>
                  <a:schemeClr val="bg1"/>
                </a:solidFill>
              </a:rPr>
              <a:t>(</a:t>
            </a:r>
            <a:r>
              <a:rPr lang="pl-PL" altLang="sr-Latn-RS" sz="1400" dirty="0">
                <a:solidFill>
                  <a:schemeClr val="bg1"/>
                </a:solidFill>
                <a:sym typeface="Symbol" pitchFamily="18" charset="2"/>
              </a:rPr>
              <a:t></a:t>
            </a:r>
            <a:r>
              <a:rPr lang="pl-PL" altLang="sr-Latn-RS" sz="1400" dirty="0">
                <a:solidFill>
                  <a:schemeClr val="bg1"/>
                </a:solidFill>
              </a:rPr>
              <a:t> - molekuli monomera, R• -primarni radikal, I- inicijator, </a:t>
            </a:r>
            <a:r>
              <a:rPr lang="pl-PL" altLang="sr-Latn-RS" sz="1400" dirty="0">
                <a:solidFill>
                  <a:schemeClr val="bg1"/>
                </a:solidFill>
                <a:sym typeface="Symbol" pitchFamily="18" charset="2"/>
              </a:rPr>
              <a:t></a:t>
            </a:r>
            <a:r>
              <a:rPr lang="pl-PL" altLang="sr-Latn-RS" sz="1400" dirty="0">
                <a:solidFill>
                  <a:schemeClr val="bg1"/>
                </a:solidFill>
              </a:rPr>
              <a:t>o  -surfaktant, ~~~ -polimer).</a:t>
            </a:r>
            <a:endParaRPr lang="sr-Latn-RS" altLang="sr-Latn-RS" sz="14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228600" y="177800"/>
            <a:ext cx="8458200" cy="18462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7200" algn="just"/>
            <a:r>
              <a:rPr lang="es-ES" altLang="sr-Latn-RS" b="1" dirty="0" smtClean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Emulziona</a:t>
            </a:r>
            <a:r>
              <a:rPr lang="es-ES" altLang="sr-Latn-RS" b="1" dirty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polimerizacija</a:t>
            </a:r>
            <a:r>
              <a:rPr lang="es-ES" altLang="sr-Latn-RS" dirty="0">
                <a:solidFill>
                  <a:srgbClr val="6600CC"/>
                </a:solidFill>
              </a:rPr>
              <a:t> </a:t>
            </a:r>
          </a:p>
          <a:p>
            <a:pPr indent="457200" algn="just"/>
            <a:endParaRPr lang="es-ES" altLang="sr-Latn-RS" sz="1600" dirty="0">
              <a:solidFill>
                <a:srgbClr val="000000"/>
              </a:solidFill>
            </a:endParaRPr>
          </a:p>
          <a:p>
            <a:pPr indent="457200" algn="just"/>
            <a:r>
              <a:rPr lang="es-ES" altLang="sr-Latn-RS" sz="1600" dirty="0" err="1">
                <a:solidFill>
                  <a:srgbClr val="000000"/>
                </a:solidFill>
              </a:rPr>
              <a:t>Emulziona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polimerizacija</a:t>
            </a:r>
            <a:r>
              <a:rPr lang="es-ES" altLang="sr-Latn-RS" sz="1600" dirty="0">
                <a:solidFill>
                  <a:srgbClr val="000000"/>
                </a:solidFill>
              </a:rPr>
              <a:t> je </a:t>
            </a:r>
            <a:r>
              <a:rPr lang="es-ES" altLang="sr-Latn-RS" sz="1600" dirty="0" err="1">
                <a:solidFill>
                  <a:srgbClr val="000000"/>
                </a:solidFill>
              </a:rPr>
              <a:t>radikalska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polimerizacija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monomera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emulgovanih</a:t>
            </a:r>
            <a:r>
              <a:rPr lang="es-ES" altLang="sr-Latn-RS" sz="1600" dirty="0">
                <a:solidFill>
                  <a:srgbClr val="000000"/>
                </a:solidFill>
              </a:rPr>
              <a:t> u </a:t>
            </a:r>
            <a:r>
              <a:rPr lang="es-ES" altLang="sr-Latn-RS" sz="1600" dirty="0" err="1">
                <a:solidFill>
                  <a:srgbClr val="000000"/>
                </a:solidFill>
              </a:rPr>
              <a:t>vodi</a:t>
            </a:r>
            <a:r>
              <a:rPr lang="es-ES" altLang="sr-Latn-RS" sz="1600" dirty="0">
                <a:solidFill>
                  <a:srgbClr val="000000"/>
                </a:solidFill>
              </a:rPr>
              <a:t> u </a:t>
            </a:r>
            <a:r>
              <a:rPr lang="es-ES" altLang="sr-Latn-RS" sz="1600" dirty="0" err="1">
                <a:solidFill>
                  <a:srgbClr val="000000"/>
                </a:solidFill>
              </a:rPr>
              <a:t>prisustvu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sr-Latn-RS" altLang="sr-Latn-RS" sz="1600" b="1" dirty="0" smtClean="0">
                <a:solidFill>
                  <a:srgbClr val="FF0066"/>
                </a:solidFill>
              </a:rPr>
              <a:t>surfaktanta, tenzida</a:t>
            </a:r>
            <a:r>
              <a:rPr lang="es-ES" altLang="sr-Latn-RS" sz="1600" dirty="0" smtClean="0">
                <a:solidFill>
                  <a:srgbClr val="000000"/>
                </a:solidFill>
              </a:rPr>
              <a:t> </a:t>
            </a:r>
            <a:r>
              <a:rPr lang="es-ES" altLang="sr-Latn-RS" sz="1600" dirty="0">
                <a:solidFill>
                  <a:srgbClr val="000000"/>
                </a:solidFill>
              </a:rPr>
              <a:t>i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vodorastvornog</a:t>
            </a:r>
            <a:r>
              <a:rPr lang="es-ES" altLang="sr-Latn-RS" sz="1600" b="1" dirty="0">
                <a:solidFill>
                  <a:srgbClr val="000000"/>
                </a:solidFill>
              </a:rPr>
              <a:t>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inicijatora</a:t>
            </a:r>
            <a:r>
              <a:rPr lang="es-ES" altLang="sr-Latn-RS" sz="1600" dirty="0">
                <a:solidFill>
                  <a:srgbClr val="000000"/>
                </a:solidFill>
              </a:rPr>
              <a:t>.</a:t>
            </a:r>
          </a:p>
          <a:p>
            <a:pPr indent="457200" algn="just"/>
            <a:r>
              <a:rPr lang="es-ES" altLang="sr-Latn-RS" sz="1600" dirty="0">
                <a:solidFill>
                  <a:srgbClr val="FF0066"/>
                </a:solidFill>
              </a:rPr>
              <a:t>-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Monomer</a:t>
            </a:r>
            <a:r>
              <a:rPr lang="es-ES" altLang="sr-Latn-RS" sz="1600" b="1" dirty="0">
                <a:solidFill>
                  <a:srgbClr val="FF0066"/>
                </a:solidFill>
              </a:rPr>
              <a:t> je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vrlo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slabo</a:t>
            </a:r>
            <a:r>
              <a:rPr lang="es-ES" altLang="sr-Latn-RS" sz="1600" b="1" dirty="0">
                <a:solidFill>
                  <a:srgbClr val="FF0066"/>
                </a:solidFill>
              </a:rPr>
              <a:t>, a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inicijator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dobro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rastvoran</a:t>
            </a:r>
            <a:r>
              <a:rPr lang="es-ES" altLang="sr-Latn-RS" sz="1600" b="1" dirty="0">
                <a:solidFill>
                  <a:srgbClr val="FF0066"/>
                </a:solidFill>
              </a:rPr>
              <a:t> u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kontinualnoj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fazi</a:t>
            </a:r>
            <a:r>
              <a:rPr lang="es-ES" altLang="sr-Latn-RS" sz="1600" b="1" dirty="0">
                <a:solidFill>
                  <a:srgbClr val="FF0066"/>
                </a:solidFill>
              </a:rPr>
              <a:t> (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rastvara</a:t>
            </a:r>
            <a:r>
              <a:rPr lang="sr-Latn-CS" altLang="sr-Latn-RS" sz="1600" b="1" dirty="0">
                <a:solidFill>
                  <a:srgbClr val="FF0066"/>
                </a:solidFill>
              </a:rPr>
              <a:t>č</a:t>
            </a:r>
            <a:r>
              <a:rPr lang="es-ES" altLang="sr-Latn-RS" sz="1600" b="1" dirty="0">
                <a:solidFill>
                  <a:srgbClr val="FF0066"/>
                </a:solidFill>
              </a:rPr>
              <a:t>u)</a:t>
            </a:r>
            <a:r>
              <a:rPr lang="en-US" altLang="sr-Latn-RS" sz="1600" dirty="0">
                <a:solidFill>
                  <a:schemeClr val="bg1"/>
                </a:solidFill>
              </a:rPr>
              <a:t>;</a:t>
            </a:r>
            <a:r>
              <a:rPr lang="en-US" altLang="sr-Latn-RS" sz="1600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inicijator</a:t>
            </a:r>
            <a:r>
              <a:rPr lang="es-ES" altLang="sr-Latn-RS" sz="1600" dirty="0">
                <a:solidFill>
                  <a:srgbClr val="000000"/>
                </a:solidFill>
              </a:rPr>
              <a:t>, </a:t>
            </a:r>
            <a:r>
              <a:rPr lang="es-ES" altLang="sr-Latn-RS" sz="1600" dirty="0" err="1">
                <a:solidFill>
                  <a:srgbClr val="000000"/>
                </a:solidFill>
              </a:rPr>
              <a:t>npr</a:t>
            </a:r>
            <a:r>
              <a:rPr lang="es-ES" altLang="sr-Latn-RS" sz="1600" dirty="0">
                <a:solidFill>
                  <a:srgbClr val="000000"/>
                </a:solidFill>
              </a:rPr>
              <a:t>. </a:t>
            </a:r>
            <a:r>
              <a:rPr lang="es-ES" altLang="sr-Latn-RS" sz="1600" dirty="0" err="1">
                <a:solidFill>
                  <a:srgbClr val="000000"/>
                </a:solidFill>
              </a:rPr>
              <a:t>kalijum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persulfat</a:t>
            </a:r>
            <a:r>
              <a:rPr lang="es-ES" altLang="sr-Latn-RS" sz="1600" dirty="0">
                <a:solidFill>
                  <a:srgbClr val="000000"/>
                </a:solidFill>
              </a:rPr>
              <a:t>, se </a:t>
            </a:r>
            <a:r>
              <a:rPr lang="sr-Latn-CS" altLang="sr-Latn-RS" sz="1600" dirty="0">
                <a:solidFill>
                  <a:srgbClr val="000000"/>
                </a:solidFill>
              </a:rPr>
              <a:t>dodaje </a:t>
            </a:r>
            <a:r>
              <a:rPr lang="es-ES" altLang="sr-Latn-RS" sz="1600" b="1" dirty="0">
                <a:solidFill>
                  <a:srgbClr val="000000"/>
                </a:solidFill>
              </a:rPr>
              <a:t>u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vodenu</a:t>
            </a:r>
            <a:r>
              <a:rPr lang="es-ES" altLang="sr-Latn-RS" sz="1600" b="1" dirty="0">
                <a:solidFill>
                  <a:srgbClr val="000000"/>
                </a:solidFill>
              </a:rPr>
              <a:t>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emulziju</a:t>
            </a:r>
            <a:r>
              <a:rPr lang="es-ES" altLang="sr-Latn-RS" sz="1600" b="1" dirty="0">
                <a:solidFill>
                  <a:srgbClr val="000000"/>
                </a:solidFill>
              </a:rPr>
              <a:t>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monomera</a:t>
            </a:r>
            <a:r>
              <a:rPr lang="es-ES" altLang="sr-Latn-RS" sz="1600" b="1" dirty="0">
                <a:solidFill>
                  <a:srgbClr val="000000"/>
                </a:solidFill>
              </a:rPr>
              <a:t> </a:t>
            </a:r>
            <a:r>
              <a:rPr lang="es-ES" altLang="sr-Latn-RS" sz="1600" dirty="0">
                <a:solidFill>
                  <a:srgbClr val="000000"/>
                </a:solidFill>
              </a:rPr>
              <a:t>(</a:t>
            </a:r>
            <a:r>
              <a:rPr lang="es-ES" altLang="sr-Latn-RS" sz="1600" dirty="0" err="1">
                <a:solidFill>
                  <a:srgbClr val="000000"/>
                </a:solidFill>
              </a:rPr>
              <a:t>stirena</a:t>
            </a:r>
            <a:r>
              <a:rPr lang="es-ES" altLang="sr-Latn-RS" sz="1600" dirty="0">
                <a:solidFill>
                  <a:srgbClr val="000000"/>
                </a:solidFill>
              </a:rPr>
              <a:t>).</a:t>
            </a:r>
            <a:endParaRPr lang="en-US" altLang="sr-Latn-RS" sz="1600" dirty="0">
              <a:solidFill>
                <a:srgbClr val="000000"/>
              </a:solidFill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5499100" y="3521075"/>
            <a:ext cx="3505200" cy="29241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sr-Latn-RS" b="1" dirty="0" smtClean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Disperziona</a:t>
            </a:r>
            <a:r>
              <a:rPr lang="es-ES" altLang="sr-Latn-RS" b="1" dirty="0">
                <a:solidFill>
                  <a:srgbClr val="6600CC"/>
                </a:solidFill>
              </a:rPr>
              <a:t> </a:t>
            </a:r>
            <a:r>
              <a:rPr lang="es-ES" altLang="sr-Latn-RS" b="1" dirty="0" err="1">
                <a:solidFill>
                  <a:srgbClr val="6600CC"/>
                </a:solidFill>
              </a:rPr>
              <a:t>polimerizacija</a:t>
            </a:r>
            <a:r>
              <a:rPr lang="es-ES" altLang="sr-Latn-RS" sz="1600" b="1" dirty="0">
                <a:solidFill>
                  <a:srgbClr val="6600CC"/>
                </a:solidFill>
              </a:rPr>
              <a:t> </a:t>
            </a:r>
          </a:p>
          <a:p>
            <a:r>
              <a:rPr lang="sr-Latn-CS" altLang="sr-Latn-RS" sz="1600" b="1" dirty="0">
                <a:solidFill>
                  <a:srgbClr val="FF0066"/>
                </a:solidFill>
              </a:rPr>
              <a:t>-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monomer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vrlo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slabo</a:t>
            </a:r>
            <a:r>
              <a:rPr lang="es-ES" altLang="sr-Latn-RS" sz="1600" b="1" dirty="0">
                <a:solidFill>
                  <a:srgbClr val="FF0066"/>
                </a:solidFill>
              </a:rPr>
              <a:t>,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inicijator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slabo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ili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dobro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rastvoran</a:t>
            </a:r>
            <a:r>
              <a:rPr lang="es-ES" altLang="sr-Latn-RS" sz="1600" b="1" dirty="0">
                <a:solidFill>
                  <a:srgbClr val="FF0066"/>
                </a:solidFill>
              </a:rPr>
              <a:t> u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kontinualnoj</a:t>
            </a:r>
            <a:r>
              <a:rPr lang="es-ES" altLang="sr-Latn-RS" sz="1600" b="1" dirty="0">
                <a:solidFill>
                  <a:srgbClr val="FF0066"/>
                </a:solidFill>
              </a:rPr>
              <a:t> </a:t>
            </a:r>
            <a:r>
              <a:rPr lang="es-ES" altLang="sr-Latn-RS" sz="1600" b="1" dirty="0" err="1">
                <a:solidFill>
                  <a:srgbClr val="FF0066"/>
                </a:solidFill>
              </a:rPr>
              <a:t>fazi</a:t>
            </a:r>
            <a:r>
              <a:rPr lang="sr-Latn-RS" altLang="sr-Latn-RS" sz="1600" b="1" dirty="0">
                <a:solidFill>
                  <a:srgbClr val="FF0066"/>
                </a:solidFill>
              </a:rPr>
              <a:t>. </a:t>
            </a:r>
            <a:r>
              <a:rPr lang="pl-PL" altLang="sr-Latn-RS" sz="1600" dirty="0">
                <a:solidFill>
                  <a:schemeClr val="bg1"/>
                </a:solidFill>
              </a:rPr>
              <a:t>Dodaju se makromolekulske površinski aktivne supstancije.</a:t>
            </a:r>
            <a:endParaRPr lang="es-ES" altLang="sr-Latn-RS" sz="1600" b="1" dirty="0">
              <a:solidFill>
                <a:schemeClr val="bg1"/>
              </a:solidFill>
            </a:endParaRPr>
          </a:p>
          <a:p>
            <a:r>
              <a:rPr lang="es-ES" altLang="sr-Latn-RS" sz="1600" dirty="0" err="1">
                <a:solidFill>
                  <a:srgbClr val="000000"/>
                </a:solidFill>
              </a:rPr>
              <a:t>Ovim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postupkom</a:t>
            </a:r>
            <a:r>
              <a:rPr lang="es-ES" altLang="sr-Latn-RS" sz="1600" dirty="0">
                <a:solidFill>
                  <a:srgbClr val="000000"/>
                </a:solidFill>
              </a:rPr>
              <a:t> se </a:t>
            </a:r>
            <a:r>
              <a:rPr lang="es-ES" altLang="sr-Latn-RS" sz="1600" dirty="0" err="1">
                <a:solidFill>
                  <a:srgbClr val="000000"/>
                </a:solidFill>
              </a:rPr>
              <a:t>dobijaju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polimerni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prahovi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sa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česticama</a:t>
            </a:r>
            <a:r>
              <a:rPr lang="es-ES" altLang="sr-Latn-RS" sz="1600" dirty="0">
                <a:solidFill>
                  <a:srgbClr val="000000"/>
                </a:solidFill>
              </a:rPr>
              <a:t> reda </a:t>
            </a:r>
            <a:r>
              <a:rPr lang="es-ES" altLang="sr-Latn-RS" sz="1600" dirty="0" err="1">
                <a:solidFill>
                  <a:srgbClr val="000000"/>
                </a:solidFill>
              </a:rPr>
              <a:t>veličine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od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sr-Latn-RS" altLang="sr-Latn-RS" sz="1600" b="1" dirty="0" smtClean="0">
                <a:solidFill>
                  <a:srgbClr val="000000"/>
                </a:solidFill>
              </a:rPr>
              <a:t>3</a:t>
            </a:r>
            <a:r>
              <a:rPr lang="es-ES" altLang="sr-Latn-RS" sz="1600" b="1" dirty="0" smtClean="0">
                <a:solidFill>
                  <a:srgbClr val="000000"/>
                </a:solidFill>
              </a:rPr>
              <a:t> </a:t>
            </a:r>
            <a:r>
              <a:rPr lang="es-ES" altLang="sr-Latn-RS" sz="1600" b="1" dirty="0">
                <a:solidFill>
                  <a:srgbClr val="000000"/>
                </a:solidFill>
              </a:rPr>
              <a:t>do </a:t>
            </a:r>
            <a:r>
              <a:rPr lang="sr-Latn-RS" altLang="sr-Latn-RS" sz="1600" b="1" dirty="0" smtClean="0">
                <a:solidFill>
                  <a:srgbClr val="000000"/>
                </a:solidFill>
              </a:rPr>
              <a:t>3</a:t>
            </a:r>
            <a:r>
              <a:rPr lang="es-ES" altLang="sr-Latn-RS" sz="1600" b="1" dirty="0" smtClean="0">
                <a:solidFill>
                  <a:srgbClr val="000000"/>
                </a:solidFill>
              </a:rPr>
              <a:t>0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μm</a:t>
            </a:r>
            <a:r>
              <a:rPr lang="es-ES" altLang="sr-Latn-RS" sz="1600" dirty="0">
                <a:solidFill>
                  <a:srgbClr val="000000"/>
                </a:solidFill>
              </a:rPr>
              <a:t>, a </a:t>
            </a:r>
            <a:r>
              <a:rPr lang="es-ES" altLang="sr-Latn-RS" sz="1600" dirty="0" err="1">
                <a:solidFill>
                  <a:srgbClr val="000000"/>
                </a:solidFill>
              </a:rPr>
              <a:t>takođe</a:t>
            </a:r>
            <a:r>
              <a:rPr lang="es-ES" altLang="sr-Latn-RS" sz="1600" dirty="0">
                <a:solidFill>
                  <a:srgbClr val="000000"/>
                </a:solidFill>
              </a:rPr>
              <a:t> i </a:t>
            </a:r>
            <a:r>
              <a:rPr lang="es-ES" altLang="sr-Latn-RS" sz="1600" dirty="0" err="1">
                <a:solidFill>
                  <a:srgbClr val="000000"/>
                </a:solidFill>
              </a:rPr>
              <a:t>stabilne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disperzije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vodorastvornih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polimera</a:t>
            </a:r>
            <a:r>
              <a:rPr lang="es-ES" altLang="sr-Latn-RS" sz="1600" dirty="0">
                <a:solidFill>
                  <a:srgbClr val="000000"/>
                </a:solidFill>
              </a:rPr>
              <a:t> u </a:t>
            </a:r>
            <a:r>
              <a:rPr lang="es-ES" altLang="sr-Latn-RS" sz="1600" dirty="0" err="1">
                <a:solidFill>
                  <a:srgbClr val="000000"/>
                </a:solidFill>
              </a:rPr>
              <a:t>ulju</a:t>
            </a:r>
            <a:r>
              <a:rPr lang="es-ES" altLang="sr-Latn-RS" sz="1600" dirty="0">
                <a:solidFill>
                  <a:srgbClr val="000000"/>
                </a:solidFill>
              </a:rPr>
              <a:t>.</a:t>
            </a:r>
            <a:endParaRPr lang="en-US" altLang="sr-Latn-RS" sz="1600" dirty="0">
              <a:solidFill>
                <a:srgbClr val="000000"/>
              </a:solidFill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419100" y="1933575"/>
            <a:ext cx="8534400" cy="584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sr-Latn-RS" sz="1600" dirty="0" err="1">
                <a:solidFill>
                  <a:srgbClr val="000000"/>
                </a:solidFill>
              </a:rPr>
              <a:t>Za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stabilizaciju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emulzije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monomera</a:t>
            </a:r>
            <a:r>
              <a:rPr lang="es-ES" altLang="sr-Latn-RS" sz="1600" dirty="0">
                <a:solidFill>
                  <a:srgbClr val="000000"/>
                </a:solidFill>
              </a:rPr>
              <a:t> u </a:t>
            </a:r>
            <a:r>
              <a:rPr lang="es-ES" altLang="sr-Latn-RS" sz="1600" dirty="0" err="1">
                <a:solidFill>
                  <a:srgbClr val="000000"/>
                </a:solidFill>
              </a:rPr>
              <a:t>vodi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koriste</a:t>
            </a:r>
            <a:r>
              <a:rPr lang="es-ES" altLang="sr-Latn-RS" sz="1600" dirty="0">
                <a:solidFill>
                  <a:srgbClr val="000000"/>
                </a:solidFill>
              </a:rPr>
              <a:t> se </a:t>
            </a:r>
            <a:r>
              <a:rPr lang="es-ES" altLang="sr-Latn-RS" sz="1600" dirty="0" err="1">
                <a:solidFill>
                  <a:srgbClr val="000000"/>
                </a:solidFill>
              </a:rPr>
              <a:t>niskomolekulske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površinski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aktivne</a:t>
            </a:r>
            <a:r>
              <a:rPr lang="es-ES" altLang="sr-Latn-RS" sz="1600" dirty="0">
                <a:solidFill>
                  <a:srgbClr val="000000"/>
                </a:solidFill>
              </a:rPr>
              <a:t> </a:t>
            </a:r>
            <a:r>
              <a:rPr lang="es-ES" altLang="sr-Latn-RS" sz="1600" dirty="0" err="1">
                <a:solidFill>
                  <a:srgbClr val="000000"/>
                </a:solidFill>
              </a:rPr>
              <a:t>supstance</a:t>
            </a:r>
            <a:r>
              <a:rPr lang="es-ES" altLang="sr-Latn-RS" sz="1600" dirty="0">
                <a:solidFill>
                  <a:srgbClr val="000000"/>
                </a:solidFill>
              </a:rPr>
              <a:t> – </a:t>
            </a:r>
            <a:r>
              <a:rPr lang="es-ES" altLang="sr-Latn-RS" sz="1600" dirty="0" err="1">
                <a:solidFill>
                  <a:srgbClr val="000000"/>
                </a:solidFill>
              </a:rPr>
              <a:t>tenzidi</a:t>
            </a:r>
            <a:r>
              <a:rPr lang="es-ES" altLang="sr-Latn-RS" sz="1600" dirty="0">
                <a:solidFill>
                  <a:srgbClr val="000000"/>
                </a:solidFill>
              </a:rPr>
              <a:t>.</a:t>
            </a:r>
            <a:endParaRPr lang="en-US" altLang="sr-Latn-RS" sz="1600" dirty="0"/>
          </a:p>
        </p:txBody>
      </p:sp>
      <p:pic>
        <p:nvPicPr>
          <p:cNvPr id="21509" name="Picture 7" descr="Emulziona polimerizacij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8088"/>
            <a:ext cx="4932363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431800" y="6132513"/>
            <a:ext cx="4932363" cy="738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altLang="sr-Latn-RS" sz="1400">
                <a:solidFill>
                  <a:schemeClr val="bg1"/>
                </a:solidFill>
              </a:rPr>
              <a:t>Shematski prikaz </a:t>
            </a:r>
            <a:r>
              <a:rPr lang="pl-PL" altLang="sr-Latn-RS" sz="1400" b="1">
                <a:solidFill>
                  <a:schemeClr val="bg1"/>
                </a:solidFill>
              </a:rPr>
              <a:t>emulzione polimerizacije </a:t>
            </a:r>
            <a:r>
              <a:rPr lang="pl-PL" altLang="sr-Latn-RS" sz="1400">
                <a:solidFill>
                  <a:schemeClr val="bg1"/>
                </a:solidFill>
              </a:rPr>
              <a:t>(</a:t>
            </a:r>
            <a:r>
              <a:rPr lang="pl-PL" altLang="sr-Latn-RS" sz="1400">
                <a:solidFill>
                  <a:schemeClr val="bg1"/>
                </a:solidFill>
                <a:sym typeface="Symbol" pitchFamily="18" charset="2"/>
              </a:rPr>
              <a:t></a:t>
            </a:r>
            <a:r>
              <a:rPr lang="pl-PL" altLang="sr-Latn-RS" sz="1400">
                <a:solidFill>
                  <a:schemeClr val="bg1"/>
                </a:solidFill>
              </a:rPr>
              <a:t> -monomer, R• -primarni radikal, I- inicijator, </a:t>
            </a:r>
            <a:r>
              <a:rPr lang="pl-PL" altLang="sr-Latn-RS" sz="1400">
                <a:solidFill>
                  <a:schemeClr val="bg1"/>
                </a:solidFill>
                <a:sym typeface="Symbol" pitchFamily="18" charset="2"/>
              </a:rPr>
              <a:t></a:t>
            </a:r>
            <a:r>
              <a:rPr lang="pl-PL" altLang="sr-Latn-RS" sz="1400">
                <a:solidFill>
                  <a:schemeClr val="bg1"/>
                </a:solidFill>
              </a:rPr>
              <a:t>o  -surfaktant, ~~~ -polimer).</a:t>
            </a:r>
            <a:endParaRPr lang="sr-Latn-RS" altLang="sr-Latn-RS" sz="140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r-Latn-RS" sz="2400" b="1" dirty="0" smtClean="0">
                <a:solidFill>
                  <a:schemeClr val="tx1"/>
                </a:solidFill>
              </a:rPr>
              <a:t>   </a:t>
            </a:r>
            <a:r>
              <a:rPr lang="sl-SI" altLang="sr-Latn-RS" sz="2400" b="1" dirty="0" smtClean="0">
                <a:solidFill>
                  <a:schemeClr val="tx1"/>
                </a:solidFill>
              </a:rPr>
              <a:t> </a:t>
            </a:r>
            <a:r>
              <a:rPr lang="sl-SI" altLang="sr-Latn-RS" sz="2400" b="1" dirty="0" smtClean="0">
                <a:solidFill>
                  <a:schemeClr val="tx1"/>
                </a:solidFill>
              </a:rPr>
              <a:t> Reakcije polimerizacije.</a:t>
            </a:r>
            <a:r>
              <a:rPr lang="en-US" altLang="sr-Latn-RS" sz="2400" b="1" u="sng" dirty="0" smtClean="0">
                <a:solidFill>
                  <a:schemeClr val="tx1"/>
                </a:solidFill>
              </a:rPr>
              <a:t> </a:t>
            </a:r>
            <a:r>
              <a:rPr lang="en-US" altLang="sr-Latn-RS" sz="2400" b="1" dirty="0" smtClean="0">
                <a:solidFill>
                  <a:schemeClr val="tx1"/>
                </a:solidFill>
              </a:rPr>
              <a:t/>
            </a:r>
            <a:br>
              <a:rPr lang="en-US" altLang="sr-Latn-RS" sz="2400" b="1" dirty="0" smtClean="0">
                <a:solidFill>
                  <a:schemeClr val="tx1"/>
                </a:solidFill>
              </a:rPr>
            </a:br>
            <a:r>
              <a:rPr lang="en-US" altLang="sr-Latn-RS" sz="2400" b="1" dirty="0" smtClean="0">
                <a:solidFill>
                  <a:schemeClr val="tx1"/>
                </a:solidFill>
              </a:rPr>
              <a:t>   </a:t>
            </a:r>
            <a:r>
              <a:rPr lang="sr-Latn-RS" altLang="sr-Latn-RS" sz="2400" b="1" dirty="0" smtClean="0">
                <a:solidFill>
                  <a:schemeClr val="tx1"/>
                </a:solidFill>
              </a:rPr>
              <a:t> </a:t>
            </a:r>
            <a:r>
              <a:rPr lang="sr-Latn-CS" altLang="sr-Latn-RS" sz="2400" b="1" dirty="0" smtClean="0">
                <a:solidFill>
                  <a:schemeClr val="tx1"/>
                </a:solidFill>
              </a:rPr>
              <a:t> </a:t>
            </a:r>
            <a:r>
              <a:rPr lang="sl-SI" altLang="sr-Latn-RS" sz="2400" b="1" u="sng" dirty="0" smtClean="0">
                <a:solidFill>
                  <a:schemeClr val="tx1"/>
                </a:solidFill>
              </a:rPr>
              <a:t>Lančane reakcije polimerizacije</a:t>
            </a:r>
            <a:endParaRPr lang="en-US" altLang="sr-Latn-RS" sz="2400" b="1" u="sng" dirty="0" smtClean="0">
              <a:solidFill>
                <a:schemeClr val="tx1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57480" y="1271855"/>
            <a:ext cx="8763000" cy="5232202"/>
          </a:xfrm>
          <a:prstGeom prst="rect">
            <a:avLst/>
          </a:prstGeom>
          <a:solidFill>
            <a:srgbClr val="E2FEFD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sr-Latn-RS" sz="1500" dirty="0" err="1" smtClean="0">
                <a:solidFill>
                  <a:srgbClr val="000000"/>
                </a:solidFill>
              </a:rPr>
              <a:t>Generalna</a:t>
            </a:r>
            <a:r>
              <a:rPr lang="en-GB" altLang="sr-Latn-RS" sz="1500" dirty="0" smtClean="0">
                <a:solidFill>
                  <a:srgbClr val="000000"/>
                </a:solidFill>
              </a:rPr>
              <a:t> </a:t>
            </a:r>
            <a:r>
              <a:rPr lang="en-GB" altLang="sr-Latn-RS" sz="1500" dirty="0" err="1" smtClean="0">
                <a:solidFill>
                  <a:srgbClr val="000000"/>
                </a:solidFill>
              </a:rPr>
              <a:t>shema</a:t>
            </a:r>
            <a:r>
              <a:rPr lang="en-GB" altLang="sr-Latn-RS" sz="1500" dirty="0" smtClean="0">
                <a:solidFill>
                  <a:srgbClr val="000000"/>
                </a:solidFill>
              </a:rPr>
              <a:t> </a:t>
            </a:r>
            <a:r>
              <a:rPr lang="en-GB" altLang="sr-Latn-RS" sz="1500" dirty="0" err="1" smtClean="0">
                <a:solidFill>
                  <a:srgbClr val="000000"/>
                </a:solidFill>
              </a:rPr>
              <a:t>lan</a:t>
            </a:r>
            <a:r>
              <a:rPr lang="sr-Latn-RS" altLang="sr-Latn-RS" sz="1500" dirty="0" smtClean="0">
                <a:solidFill>
                  <a:srgbClr val="000000"/>
                </a:solidFill>
              </a:rPr>
              <a:t>čanih reakcija: u prvoj fazi koja se zove </a:t>
            </a:r>
            <a:r>
              <a:rPr lang="sr-Latn-RS" altLang="sr-Latn-RS" sz="1500" b="1" dirty="0" smtClean="0">
                <a:solidFill>
                  <a:srgbClr val="FF0066"/>
                </a:solidFill>
              </a:rPr>
              <a:t>inicijacija</a:t>
            </a:r>
            <a:r>
              <a:rPr lang="sr-Latn-RS" altLang="sr-Latn-RS" sz="1500" dirty="0" smtClean="0">
                <a:solidFill>
                  <a:srgbClr val="000000"/>
                </a:solidFill>
              </a:rPr>
              <a:t>, pomoću inicijatora (</a:t>
            </a:r>
            <a:r>
              <a:rPr lang="sr-Latn-RS" altLang="sr-Latn-RS" sz="1500" b="1" dirty="0" smtClean="0">
                <a:solidFill>
                  <a:srgbClr val="000000"/>
                </a:solidFill>
              </a:rPr>
              <a:t>I</a:t>
            </a:r>
            <a:r>
              <a:rPr lang="sr-Latn-RS" altLang="sr-Latn-RS" sz="1500" dirty="0" smtClean="0">
                <a:solidFill>
                  <a:srgbClr val="000000"/>
                </a:solidFill>
              </a:rPr>
              <a:t>) nastaje </a:t>
            </a:r>
            <a:r>
              <a:rPr lang="sr-Latn-RS" altLang="sr-Latn-RS" sz="1500" b="1" dirty="0" smtClean="0">
                <a:solidFill>
                  <a:srgbClr val="FF0066"/>
                </a:solidFill>
              </a:rPr>
              <a:t>primarni aktivni centar R</a:t>
            </a:r>
            <a:r>
              <a:rPr lang="sl-SI" altLang="sr-Latn-RS" sz="1500" b="1" dirty="0" smtClean="0">
                <a:solidFill>
                  <a:srgbClr val="FF0066"/>
                </a:solidFill>
              </a:rPr>
              <a:t>* </a:t>
            </a:r>
            <a:r>
              <a:rPr lang="sl-SI" altLang="sr-Latn-RS" sz="1500" dirty="0" smtClean="0">
                <a:solidFill>
                  <a:srgbClr val="000000"/>
                </a:solidFill>
              </a:rPr>
              <a:t>koji zatim reaguje </a:t>
            </a:r>
            <a:r>
              <a:rPr lang="sl-SI" altLang="sr-Latn-RS" sz="1500" dirty="0" smtClean="0">
                <a:solidFill>
                  <a:srgbClr val="000000"/>
                </a:solidFill>
              </a:rPr>
              <a:t>sa </a:t>
            </a:r>
            <a:r>
              <a:rPr lang="sl-SI" altLang="sr-Latn-RS" sz="1500" dirty="0">
                <a:solidFill>
                  <a:srgbClr val="000000"/>
                </a:solidFill>
              </a:rPr>
              <a:t>reaktantom</a:t>
            </a:r>
            <a:r>
              <a:rPr lang="en-US" altLang="sr-Latn-RS" sz="1500" dirty="0">
                <a:solidFill>
                  <a:srgbClr val="000000"/>
                </a:solidFill>
              </a:rPr>
              <a:t> -</a:t>
            </a:r>
            <a:r>
              <a:rPr lang="en-US" altLang="sr-Latn-RS" sz="1500" b="1" dirty="0">
                <a:solidFill>
                  <a:srgbClr val="FF0000"/>
                </a:solidFill>
              </a:rPr>
              <a:t> </a:t>
            </a:r>
            <a:r>
              <a:rPr lang="sl-SI" altLang="sr-Latn-RS" sz="1500" b="1" dirty="0">
                <a:solidFill>
                  <a:srgbClr val="FF0000"/>
                </a:solidFill>
              </a:rPr>
              <a:t> </a:t>
            </a:r>
            <a:r>
              <a:rPr lang="sl-SI" altLang="sr-Latn-RS" sz="1500" b="1" dirty="0">
                <a:solidFill>
                  <a:srgbClr val="FF0066"/>
                </a:solidFill>
              </a:rPr>
              <a:t>molekul</a:t>
            </a:r>
            <a:r>
              <a:rPr lang="en-US" altLang="sr-Latn-RS" sz="1500" b="1" dirty="0" err="1">
                <a:solidFill>
                  <a:srgbClr val="FF0066"/>
                </a:solidFill>
              </a:rPr>
              <a:t>om</a:t>
            </a:r>
            <a:r>
              <a:rPr lang="sl-SI" altLang="sr-Latn-RS" sz="1500" b="1" dirty="0">
                <a:solidFill>
                  <a:srgbClr val="FF0066"/>
                </a:solidFill>
              </a:rPr>
              <a:t> monomera, M</a:t>
            </a:r>
            <a:r>
              <a:rPr lang="en-US" altLang="sr-Latn-RS" sz="1500" dirty="0">
                <a:solidFill>
                  <a:srgbClr val="FF0066"/>
                </a:solidFill>
              </a:rPr>
              <a:t>,</a:t>
            </a:r>
            <a:r>
              <a:rPr lang="sl-SI" altLang="sr-Latn-RS" sz="1500" dirty="0">
                <a:solidFill>
                  <a:srgbClr val="000000"/>
                </a:solidFill>
              </a:rPr>
              <a:t> </a:t>
            </a:r>
            <a:r>
              <a:rPr lang="sl-SI" altLang="sr-Latn-RS" sz="1500" dirty="0" smtClean="0">
                <a:solidFill>
                  <a:srgbClr val="000000"/>
                </a:solidFill>
              </a:rPr>
              <a:t>pri čemu nastaje </a:t>
            </a:r>
            <a:r>
              <a:rPr lang="sl-SI" altLang="sr-Latn-RS" sz="1500" b="1" dirty="0" smtClean="0">
                <a:solidFill>
                  <a:srgbClr val="FF0066"/>
                </a:solidFill>
              </a:rPr>
              <a:t>novi </a:t>
            </a:r>
            <a:r>
              <a:rPr lang="sl-SI" altLang="sr-Latn-RS" sz="1500" b="1" dirty="0">
                <a:solidFill>
                  <a:srgbClr val="FF0066"/>
                </a:solidFill>
              </a:rPr>
              <a:t>aktivni centar</a:t>
            </a:r>
            <a:r>
              <a:rPr lang="sl-SI" altLang="sr-Latn-RS" sz="1500" dirty="0">
                <a:solidFill>
                  <a:srgbClr val="FF0066"/>
                </a:solidFill>
              </a:rPr>
              <a:t>, </a:t>
            </a:r>
            <a:r>
              <a:rPr lang="sl-SI" altLang="sr-Latn-RS" sz="1500" b="1" dirty="0">
                <a:solidFill>
                  <a:srgbClr val="FF0066"/>
                </a:solidFill>
              </a:rPr>
              <a:t>R</a:t>
            </a:r>
            <a:r>
              <a:rPr lang="sl-SI" altLang="sr-Latn-RS" sz="1500" b="1" dirty="0">
                <a:solidFill>
                  <a:srgbClr val="FF0066"/>
                </a:solidFill>
                <a:sym typeface="Symbol" pitchFamily="18" charset="2"/>
              </a:rPr>
              <a:t></a:t>
            </a:r>
            <a:r>
              <a:rPr lang="sl-SI" altLang="sr-Latn-RS" sz="1500" b="1" dirty="0">
                <a:solidFill>
                  <a:srgbClr val="FF0066"/>
                </a:solidFill>
              </a:rPr>
              <a:t>M*</a:t>
            </a:r>
            <a:r>
              <a:rPr lang="en-US" altLang="sr-Latn-RS" sz="1500" b="1" dirty="0">
                <a:solidFill>
                  <a:srgbClr val="FF0066"/>
                </a:solidFill>
              </a:rPr>
              <a:t> </a:t>
            </a:r>
            <a:r>
              <a:rPr lang="en-US" altLang="sr-Latn-RS" sz="1500" b="1" dirty="0">
                <a:solidFill>
                  <a:srgbClr val="000000"/>
                </a:solidFill>
              </a:rPr>
              <a:t>(</a:t>
            </a:r>
            <a:r>
              <a:rPr lang="en-US" altLang="sr-Latn-RS" sz="1500" b="1" dirty="0" err="1">
                <a:solidFill>
                  <a:srgbClr val="000000"/>
                </a:solidFill>
              </a:rPr>
              <a:t>reakcija</a:t>
            </a:r>
            <a:r>
              <a:rPr lang="en-US" altLang="sr-Latn-RS" sz="1500" b="1" dirty="0">
                <a:solidFill>
                  <a:srgbClr val="000000"/>
                </a:solidFill>
              </a:rPr>
              <a:t> 1)</a:t>
            </a:r>
            <a:r>
              <a:rPr lang="sl-SI" altLang="sr-Latn-RS" sz="1500" dirty="0">
                <a:solidFill>
                  <a:srgbClr val="000000"/>
                </a:solidFill>
              </a:rPr>
              <a:t> </a:t>
            </a:r>
            <a:r>
              <a:rPr lang="en-US" altLang="sr-Latn-RS" sz="1500" dirty="0">
                <a:solidFill>
                  <a:srgbClr val="000000"/>
                </a:solidFill>
              </a:rPr>
              <a:t> </a:t>
            </a:r>
            <a:r>
              <a:rPr lang="sl-SI" altLang="sr-Latn-RS" sz="1500" dirty="0">
                <a:solidFill>
                  <a:srgbClr val="000000"/>
                </a:solidFill>
              </a:rPr>
              <a:t>koji nastavlja započetu reakciju sa sledećim molekulom monomera</a:t>
            </a:r>
            <a:r>
              <a:rPr lang="en-US" altLang="sr-Latn-RS" sz="1500" dirty="0">
                <a:solidFill>
                  <a:srgbClr val="000000"/>
                </a:solidFill>
              </a:rPr>
              <a:t> </a:t>
            </a:r>
            <a:r>
              <a:rPr lang="sr-Latn-RS" altLang="sr-Latn-RS" sz="1500" dirty="0" smtClean="0">
                <a:solidFill>
                  <a:srgbClr val="000000"/>
                </a:solidFill>
              </a:rPr>
              <a:t> u kojoj nastaje aktivni centar </a:t>
            </a:r>
            <a:r>
              <a:rPr lang="sr-Latn-RS" altLang="sr-Latn-RS" sz="1500" b="1" dirty="0" smtClean="0">
                <a:solidFill>
                  <a:srgbClr val="FF0066"/>
                </a:solidFill>
              </a:rPr>
              <a:t>RM</a:t>
            </a:r>
            <a:r>
              <a:rPr lang="sr-Latn-RS" altLang="sr-Latn-RS" sz="1500" b="1" baseline="-25000" dirty="0" smtClean="0">
                <a:solidFill>
                  <a:srgbClr val="FF0066"/>
                </a:solidFill>
              </a:rPr>
              <a:t>2</a:t>
            </a:r>
            <a:r>
              <a:rPr lang="sl-SI" altLang="sr-Latn-RS" sz="1500" b="1" dirty="0" smtClean="0">
                <a:solidFill>
                  <a:srgbClr val="FF0066"/>
                </a:solidFill>
              </a:rPr>
              <a:t>*</a:t>
            </a:r>
            <a:r>
              <a:rPr lang="sr-Latn-RS" altLang="sr-Latn-RS" sz="1500" baseline="-25000" dirty="0" smtClean="0">
                <a:solidFill>
                  <a:srgbClr val="000000"/>
                </a:solidFill>
              </a:rPr>
              <a:t> 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(</a:t>
            </a:r>
            <a:r>
              <a:rPr lang="en-US" altLang="sr-Latn-RS" sz="1500" b="1" dirty="0" err="1" smtClean="0">
                <a:solidFill>
                  <a:srgbClr val="000000"/>
                </a:solidFill>
              </a:rPr>
              <a:t>reakcija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 </a:t>
            </a:r>
            <a:r>
              <a:rPr lang="en-US" altLang="sr-Latn-RS" sz="1500" b="1" dirty="0">
                <a:solidFill>
                  <a:srgbClr val="000000"/>
                </a:solidFill>
              </a:rPr>
              <a:t>2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)</a:t>
            </a:r>
            <a:r>
              <a:rPr lang="sr-Latn-RS" altLang="sr-Latn-RS" sz="1500" b="1" dirty="0" smtClean="0">
                <a:solidFill>
                  <a:srgbClr val="000000"/>
                </a:solidFill>
              </a:rPr>
              <a:t>. Ovaj korak u kome se M adira na aktivni centar koji se nalazi na rastućem lancu se dalje ponavlja</a:t>
            </a:r>
            <a:r>
              <a:rPr lang="sl-SI" altLang="sr-Latn-RS" sz="1500" dirty="0" smtClean="0">
                <a:solidFill>
                  <a:srgbClr val="000000"/>
                </a:solidFill>
              </a:rPr>
              <a:t>, </a:t>
            </a:r>
            <a:r>
              <a:rPr lang="sl-SI" altLang="sr-Latn-RS" sz="1500" dirty="0">
                <a:solidFill>
                  <a:srgbClr val="000000"/>
                </a:solidFill>
              </a:rPr>
              <a:t>pri čemu dolazi do rasta molarne mase aktivnog centra (rast lanca). </a:t>
            </a:r>
            <a:endParaRPr lang="en-US" altLang="sr-Latn-RS" sz="1500" dirty="0">
              <a:solidFill>
                <a:srgbClr val="000000"/>
              </a:solidFill>
            </a:endParaRPr>
          </a:p>
          <a:p>
            <a:r>
              <a:rPr lang="en-US" altLang="sr-Latn-RS" sz="1500" b="1" dirty="0">
                <a:solidFill>
                  <a:srgbClr val="FF0000"/>
                </a:solidFill>
              </a:rPr>
              <a:t>                             </a:t>
            </a:r>
            <a:r>
              <a:rPr lang="sr-Latn-RS" altLang="sr-Latn-RS" sz="1500" b="1" dirty="0" smtClean="0">
                <a:solidFill>
                  <a:srgbClr val="FF0000"/>
                </a:solidFill>
              </a:rPr>
              <a:t>                  </a:t>
            </a:r>
            <a:r>
              <a:rPr lang="en-US" altLang="sr-Latn-RS" sz="1500" b="1" dirty="0" smtClean="0">
                <a:solidFill>
                  <a:srgbClr val="FF0000"/>
                </a:solidFill>
              </a:rPr>
              <a:t>   </a:t>
            </a:r>
            <a:r>
              <a:rPr lang="sl-SI" altLang="sr-Latn-RS" sz="1500" b="1" dirty="0">
                <a:solidFill>
                  <a:srgbClr val="FF0066"/>
                </a:solidFill>
              </a:rPr>
              <a:t>R*</a:t>
            </a:r>
            <a:r>
              <a:rPr lang="en-US" altLang="sr-Latn-RS" sz="1500" b="1" dirty="0">
                <a:solidFill>
                  <a:srgbClr val="FF0066"/>
                </a:solidFill>
              </a:rPr>
              <a:t>   +  </a:t>
            </a:r>
            <a:r>
              <a:rPr lang="sr-Latn-CS" altLang="sr-Latn-RS" sz="1500" b="1" dirty="0">
                <a:solidFill>
                  <a:srgbClr val="FF0066"/>
                </a:solidFill>
              </a:rPr>
              <a:t> </a:t>
            </a:r>
            <a:r>
              <a:rPr lang="en-US" altLang="sr-Latn-RS" sz="1500" b="1" dirty="0">
                <a:solidFill>
                  <a:srgbClr val="FF0066"/>
                </a:solidFill>
              </a:rPr>
              <a:t>M </a:t>
            </a:r>
            <a:r>
              <a:rPr lang="sr-Latn-CS" altLang="sr-Latn-RS" sz="1500" b="1" dirty="0">
                <a:solidFill>
                  <a:srgbClr val="FF0066"/>
                </a:solidFill>
              </a:rPr>
              <a:t>  </a:t>
            </a:r>
            <a:r>
              <a:rPr lang="en-US" altLang="sr-Latn-RS" sz="1500" b="1" dirty="0">
                <a:solidFill>
                  <a:srgbClr val="FF0066"/>
                </a:solidFill>
                <a:cs typeface="Arial" charset="0"/>
              </a:rPr>
              <a:t>→  </a:t>
            </a:r>
            <a:r>
              <a:rPr lang="sr-Latn-CS" altLang="sr-Latn-RS" sz="1500" b="1" dirty="0">
                <a:solidFill>
                  <a:srgbClr val="FF0066"/>
                </a:solidFill>
                <a:cs typeface="Arial" charset="0"/>
              </a:rPr>
              <a:t> </a:t>
            </a:r>
            <a:r>
              <a:rPr lang="sl-SI" altLang="sr-Latn-RS" sz="1500" b="1" dirty="0">
                <a:solidFill>
                  <a:srgbClr val="FF0066"/>
                </a:solidFill>
              </a:rPr>
              <a:t>R</a:t>
            </a:r>
            <a:r>
              <a:rPr lang="sl-SI" altLang="sr-Latn-RS" sz="1500" b="1" dirty="0">
                <a:solidFill>
                  <a:srgbClr val="FF0066"/>
                </a:solidFill>
                <a:sym typeface="Symbol" pitchFamily="18" charset="2"/>
              </a:rPr>
              <a:t></a:t>
            </a:r>
            <a:r>
              <a:rPr lang="sl-SI" altLang="sr-Latn-RS" sz="1500" b="1" dirty="0">
                <a:solidFill>
                  <a:srgbClr val="FF0066"/>
                </a:solidFill>
              </a:rPr>
              <a:t>M*</a:t>
            </a:r>
            <a:r>
              <a:rPr lang="en-US" altLang="sr-Latn-RS" sz="1500" b="1" dirty="0">
                <a:solidFill>
                  <a:srgbClr val="FF0066"/>
                </a:solidFill>
              </a:rPr>
              <a:t>   (1)</a:t>
            </a:r>
          </a:p>
          <a:p>
            <a:pPr algn="just"/>
            <a:r>
              <a:rPr lang="en-US" altLang="sr-Latn-RS" sz="1500" b="1" dirty="0">
                <a:solidFill>
                  <a:srgbClr val="000000"/>
                </a:solidFill>
              </a:rPr>
              <a:t>                                            </a:t>
            </a:r>
            <a:r>
              <a:rPr lang="sr-Latn-RS" altLang="sr-Latn-RS" sz="1500" b="1" dirty="0" smtClean="0">
                <a:solidFill>
                  <a:srgbClr val="000000"/>
                </a:solidFill>
              </a:rPr>
              <a:t>   </a:t>
            </a:r>
            <a:r>
              <a:rPr lang="en-US" altLang="sr-Latn-RS" sz="1200" b="1" dirty="0" err="1" smtClean="0">
                <a:solidFill>
                  <a:srgbClr val="000000"/>
                </a:solidFill>
              </a:rPr>
              <a:t>aktivni</a:t>
            </a:r>
            <a:r>
              <a:rPr lang="sr-Latn-RS" altLang="sr-Latn-RS" sz="1200" b="1" dirty="0" smtClean="0">
                <a:solidFill>
                  <a:srgbClr val="000000"/>
                </a:solidFill>
              </a:rPr>
              <a:t>   monomer</a:t>
            </a:r>
          </a:p>
          <a:p>
            <a:pPr algn="just"/>
            <a:r>
              <a:rPr lang="sr-Latn-RS" altLang="sr-Latn-RS" sz="1200" b="1" dirty="0">
                <a:solidFill>
                  <a:srgbClr val="000000"/>
                </a:solidFill>
              </a:rPr>
              <a:t> </a:t>
            </a:r>
            <a:r>
              <a:rPr lang="sr-Latn-RS" altLang="sr-Latn-RS" sz="1200" b="1" dirty="0" smtClean="0">
                <a:solidFill>
                  <a:srgbClr val="000000"/>
                </a:solidFill>
              </a:rPr>
              <a:t>                                                   </a:t>
            </a:r>
            <a:r>
              <a:rPr lang="en-US" altLang="sr-Latn-RS" sz="1200" b="1" dirty="0" smtClean="0">
                <a:solidFill>
                  <a:srgbClr val="000000"/>
                </a:solidFill>
              </a:rPr>
              <a:t> </a:t>
            </a:r>
            <a:r>
              <a:rPr lang="sr-Latn-RS" altLang="sr-Latn-RS" sz="1200" b="1" dirty="0" smtClean="0">
                <a:solidFill>
                  <a:srgbClr val="000000"/>
                </a:solidFill>
              </a:rPr>
              <a:t>     </a:t>
            </a:r>
            <a:r>
              <a:rPr lang="en-US" altLang="sr-Latn-RS" sz="1200" b="1" dirty="0" err="1" smtClean="0">
                <a:solidFill>
                  <a:srgbClr val="000000"/>
                </a:solidFill>
              </a:rPr>
              <a:t>centar</a:t>
            </a:r>
            <a:endParaRPr lang="en-US" altLang="sr-Latn-RS" sz="12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just"/>
            <a:r>
              <a:rPr lang="sr-Latn-CS" altLang="sr-Latn-RS" sz="15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altLang="sr-Latn-RS" sz="1500" b="1" dirty="0">
                <a:solidFill>
                  <a:srgbClr val="FF0000"/>
                </a:solidFill>
                <a:cs typeface="Times New Roman" pitchFamily="18" charset="0"/>
              </a:rPr>
              <a:t>                                     </a:t>
            </a:r>
            <a:r>
              <a:rPr lang="sr-Latn-RS" altLang="sr-Latn-RS" sz="1500" b="1" dirty="0" smtClean="0">
                <a:solidFill>
                  <a:srgbClr val="FF0000"/>
                </a:solidFill>
                <a:cs typeface="Times New Roman" pitchFamily="18" charset="0"/>
              </a:rPr>
              <a:t>      </a:t>
            </a:r>
            <a:r>
              <a:rPr lang="sl-SI" altLang="sr-Latn-RS" sz="1500" b="1" dirty="0" smtClean="0">
                <a:solidFill>
                  <a:srgbClr val="FF0066"/>
                </a:solidFill>
              </a:rPr>
              <a:t>R</a:t>
            </a:r>
            <a:r>
              <a:rPr lang="sl-SI" altLang="sr-Latn-RS" sz="1500" b="1" dirty="0" smtClean="0">
                <a:solidFill>
                  <a:srgbClr val="FF0066"/>
                </a:solidFill>
                <a:sym typeface="Symbol" pitchFamily="18" charset="2"/>
              </a:rPr>
              <a:t></a:t>
            </a:r>
            <a:r>
              <a:rPr lang="sl-SI" altLang="sr-Latn-RS" sz="1500" b="1" dirty="0" smtClean="0">
                <a:solidFill>
                  <a:srgbClr val="FF0066"/>
                </a:solidFill>
              </a:rPr>
              <a:t>M</a:t>
            </a:r>
            <a:r>
              <a:rPr lang="sl-SI" altLang="sr-Latn-RS" sz="1500" b="1" dirty="0">
                <a:solidFill>
                  <a:srgbClr val="FF0066"/>
                </a:solidFill>
              </a:rPr>
              <a:t>*  </a:t>
            </a:r>
            <a:r>
              <a:rPr lang="en-US" altLang="sr-Latn-RS" sz="1500" b="1" dirty="0">
                <a:solidFill>
                  <a:srgbClr val="FF0066"/>
                </a:solidFill>
              </a:rPr>
              <a:t>+  </a:t>
            </a:r>
            <a:r>
              <a:rPr lang="sr-Latn-CS" altLang="sr-Latn-RS" sz="1500" b="1" dirty="0">
                <a:solidFill>
                  <a:srgbClr val="FF0066"/>
                </a:solidFill>
              </a:rPr>
              <a:t> </a:t>
            </a:r>
            <a:r>
              <a:rPr lang="en-US" altLang="sr-Latn-RS" sz="1500" b="1" dirty="0">
                <a:solidFill>
                  <a:srgbClr val="FF0066"/>
                </a:solidFill>
              </a:rPr>
              <a:t>M </a:t>
            </a:r>
            <a:r>
              <a:rPr lang="sr-Latn-CS" altLang="sr-Latn-RS" sz="1500" b="1" dirty="0">
                <a:solidFill>
                  <a:srgbClr val="FF0066"/>
                </a:solidFill>
              </a:rPr>
              <a:t>  </a:t>
            </a:r>
            <a:r>
              <a:rPr lang="en-US" altLang="sr-Latn-RS" sz="1500" b="1" dirty="0">
                <a:solidFill>
                  <a:srgbClr val="FF0066"/>
                </a:solidFill>
              </a:rPr>
              <a:t>→</a:t>
            </a:r>
            <a:r>
              <a:rPr lang="en-US" altLang="sr-Latn-RS" sz="1500" dirty="0">
                <a:solidFill>
                  <a:srgbClr val="FF0066"/>
                </a:solidFill>
              </a:rPr>
              <a:t> </a:t>
            </a:r>
            <a:r>
              <a:rPr lang="sl-SI" altLang="sr-Latn-RS" sz="1500" b="1" dirty="0">
                <a:solidFill>
                  <a:srgbClr val="FF0066"/>
                </a:solidFill>
              </a:rPr>
              <a:t>R</a:t>
            </a:r>
            <a:r>
              <a:rPr lang="sl-SI" altLang="sr-Latn-RS" sz="1500" b="1" dirty="0">
                <a:solidFill>
                  <a:srgbClr val="FF0066"/>
                </a:solidFill>
                <a:sym typeface="Symbol" pitchFamily="18" charset="2"/>
              </a:rPr>
              <a:t>M</a:t>
            </a:r>
            <a:r>
              <a:rPr lang="sl-SI" altLang="sr-Latn-RS" sz="1500" b="1" dirty="0">
                <a:solidFill>
                  <a:srgbClr val="FF0066"/>
                </a:solidFill>
              </a:rPr>
              <a:t>M*</a:t>
            </a:r>
            <a:r>
              <a:rPr lang="en-US" altLang="sr-Latn-RS" sz="1500" b="1" dirty="0">
                <a:solidFill>
                  <a:srgbClr val="FF0066"/>
                </a:solidFill>
              </a:rPr>
              <a:t>   (2)</a:t>
            </a:r>
          </a:p>
          <a:p>
            <a:endParaRPr lang="sl-SI" altLang="sr-Latn-RS" sz="1500" b="1" dirty="0">
              <a:solidFill>
                <a:srgbClr val="FF0066"/>
              </a:solidFill>
            </a:endParaRPr>
          </a:p>
          <a:p>
            <a:endParaRPr lang="en-US" altLang="sr-Latn-RS" sz="1500" dirty="0">
              <a:solidFill>
                <a:srgbClr val="000000"/>
              </a:solidFill>
            </a:endParaRPr>
          </a:p>
          <a:p>
            <a:r>
              <a:rPr lang="sl-SI" altLang="sr-Latn-RS" sz="1500" b="1" dirty="0" smtClean="0">
                <a:solidFill>
                  <a:srgbClr val="FF0066"/>
                </a:solidFill>
              </a:rPr>
              <a:t>R*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 </a:t>
            </a:r>
            <a:r>
              <a:rPr lang="sr-Latn-RS" altLang="sr-Latn-RS" sz="1500" b="1" dirty="0" smtClean="0">
                <a:solidFill>
                  <a:srgbClr val="000000"/>
                </a:solidFill>
              </a:rPr>
              <a:t>može biti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 </a:t>
            </a:r>
            <a:r>
              <a:rPr lang="en-US" altLang="sr-Latn-RS" sz="1500" b="1" dirty="0" err="1" smtClean="0">
                <a:solidFill>
                  <a:srgbClr val="000000"/>
                </a:solidFill>
              </a:rPr>
              <a:t>slobodni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 </a:t>
            </a:r>
            <a:r>
              <a:rPr lang="en-US" altLang="sr-Latn-RS" sz="1500" b="1" dirty="0" err="1" smtClean="0">
                <a:solidFill>
                  <a:srgbClr val="000000"/>
                </a:solidFill>
              </a:rPr>
              <a:t>radikal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 (</a:t>
            </a:r>
            <a:r>
              <a:rPr lang="en-US" altLang="sr-Latn-RS" sz="1500" b="1" dirty="0" smtClean="0">
                <a:solidFill>
                  <a:srgbClr val="FF0066"/>
                </a:solidFill>
              </a:rPr>
              <a:t>R•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), </a:t>
            </a:r>
            <a:r>
              <a:rPr lang="en-US" altLang="sr-Latn-RS" sz="1500" b="1" dirty="0" err="1" smtClean="0">
                <a:solidFill>
                  <a:srgbClr val="000000"/>
                </a:solidFill>
              </a:rPr>
              <a:t>katjon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, </a:t>
            </a:r>
            <a:r>
              <a:rPr lang="en-US" altLang="sr-Latn-RS" sz="1500" b="1" dirty="0" err="1" smtClean="0">
                <a:solidFill>
                  <a:srgbClr val="000000"/>
                </a:solidFill>
              </a:rPr>
              <a:t>anjon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, </a:t>
            </a:r>
            <a:r>
              <a:rPr lang="en-US" altLang="sr-Latn-RS" sz="1500" b="1" dirty="0" err="1" smtClean="0">
                <a:solidFill>
                  <a:srgbClr val="000000"/>
                </a:solidFill>
              </a:rPr>
              <a:t>ili</a:t>
            </a:r>
            <a:r>
              <a:rPr lang="en-US" altLang="sr-Latn-RS" sz="1500" b="1" dirty="0" smtClean="0">
                <a:solidFill>
                  <a:srgbClr val="000000"/>
                </a:solidFill>
              </a:rPr>
              <a:t> </a:t>
            </a:r>
            <a:r>
              <a:rPr lang="sl-SI" altLang="sr-Latn-RS" sz="1500" b="1" dirty="0" smtClean="0">
                <a:solidFill>
                  <a:srgbClr val="000000"/>
                </a:solidFill>
              </a:rPr>
              <a:t>aktivni centar koordinacionog kompleksnog jedinjenja Ziegler-Natta katalizatora,  pa se na osnovu tipa aktivnih centara koji iniciraju ili propagiraju proces polimerizacije </a:t>
            </a:r>
            <a:r>
              <a:rPr lang="sl-SI" altLang="sr-Latn-RS" sz="1500" b="1" dirty="0" smtClean="0">
                <a:solidFill>
                  <a:srgbClr val="FF0066"/>
                </a:solidFill>
              </a:rPr>
              <a:t>lančane reakcije dele </a:t>
            </a:r>
            <a:r>
              <a:rPr lang="sl-SI" altLang="sr-Latn-RS" sz="1500" b="1" dirty="0" smtClean="0">
                <a:solidFill>
                  <a:srgbClr val="000000"/>
                </a:solidFill>
              </a:rPr>
              <a:t>na </a:t>
            </a:r>
            <a:r>
              <a:rPr lang="sl-SI" altLang="sr-Latn-RS" sz="1500" b="1" dirty="0" smtClean="0">
                <a:solidFill>
                  <a:srgbClr val="FF0066"/>
                </a:solidFill>
              </a:rPr>
              <a:t>slobodno radikalske, katjonske, anjonske i koordinacione polimerizacije</a:t>
            </a:r>
            <a:r>
              <a:rPr lang="sl-SI" altLang="sr-Latn-RS" sz="1500" b="1" dirty="0" smtClean="0">
                <a:solidFill>
                  <a:srgbClr val="000000"/>
                </a:solidFill>
              </a:rPr>
              <a:t>.</a:t>
            </a:r>
            <a:endParaRPr lang="en-US" altLang="sr-Latn-RS" sz="1500" dirty="0" smtClean="0">
              <a:solidFill>
                <a:srgbClr val="000000"/>
              </a:solidFill>
            </a:endParaRPr>
          </a:p>
          <a:p>
            <a:endParaRPr lang="sl-SI" altLang="sr-Latn-RS" sz="1100" dirty="0" smtClean="0">
              <a:solidFill>
                <a:srgbClr val="000000"/>
              </a:solidFill>
            </a:endParaRPr>
          </a:p>
          <a:p>
            <a:r>
              <a:rPr lang="sl-SI" altLang="sr-Latn-RS" sz="1500" dirty="0" smtClean="0">
                <a:solidFill>
                  <a:srgbClr val="000000"/>
                </a:solidFill>
              </a:rPr>
              <a:t>Aktivni </a:t>
            </a:r>
            <a:r>
              <a:rPr lang="sl-SI" altLang="sr-Latn-RS" sz="1500" dirty="0">
                <a:solidFill>
                  <a:srgbClr val="000000"/>
                </a:solidFill>
              </a:rPr>
              <a:t>centar na koji se adiraju molekuli monomera ostaje na kraju rastućeg </a:t>
            </a:r>
            <a:r>
              <a:rPr lang="sl-SI" altLang="sr-Latn-RS" sz="1500" dirty="0" smtClean="0">
                <a:solidFill>
                  <a:srgbClr val="000000"/>
                </a:solidFill>
              </a:rPr>
              <a:t>lanca sve </a:t>
            </a:r>
            <a:r>
              <a:rPr lang="sl-SI" altLang="sr-Latn-RS" sz="1500" dirty="0">
                <a:solidFill>
                  <a:srgbClr val="000000"/>
                </a:solidFill>
              </a:rPr>
              <a:t>do odigravanja reakcije terminacije (prekida rasta).</a:t>
            </a:r>
          </a:p>
          <a:p>
            <a:endParaRPr lang="sl-SI" altLang="sr-Latn-RS" sz="1100" dirty="0">
              <a:solidFill>
                <a:srgbClr val="000000"/>
              </a:solidFill>
            </a:endParaRPr>
          </a:p>
          <a:p>
            <a:r>
              <a:rPr lang="sl-SI" altLang="sr-Latn-RS" sz="1500" dirty="0">
                <a:solidFill>
                  <a:srgbClr val="000000"/>
                </a:solidFill>
              </a:rPr>
              <a:t>Pri </a:t>
            </a:r>
            <a:r>
              <a:rPr lang="en-US" altLang="sr-Latn-RS" sz="1500" dirty="0" err="1">
                <a:solidFill>
                  <a:srgbClr val="000000"/>
                </a:solidFill>
              </a:rPr>
              <a:t>lan</a:t>
            </a:r>
            <a:r>
              <a:rPr lang="sr-Latn-CS" altLang="sr-Latn-RS" sz="1500" dirty="0">
                <a:solidFill>
                  <a:srgbClr val="000000"/>
                </a:solidFill>
              </a:rPr>
              <a:t>č</a:t>
            </a:r>
            <a:r>
              <a:rPr lang="en-US" altLang="sr-Latn-RS" sz="1500" dirty="0" err="1">
                <a:solidFill>
                  <a:srgbClr val="000000"/>
                </a:solidFill>
              </a:rPr>
              <a:t>anim</a:t>
            </a:r>
            <a:r>
              <a:rPr lang="en-US" altLang="sr-Latn-RS" sz="1500" dirty="0">
                <a:solidFill>
                  <a:srgbClr val="000000"/>
                </a:solidFill>
              </a:rPr>
              <a:t> </a:t>
            </a:r>
            <a:r>
              <a:rPr lang="en-US" altLang="sr-Latn-RS" sz="1500" dirty="0" err="1">
                <a:solidFill>
                  <a:srgbClr val="000000"/>
                </a:solidFill>
              </a:rPr>
              <a:t>reakcijama</a:t>
            </a:r>
            <a:r>
              <a:rPr lang="sr-Latn-CS" altLang="sr-Latn-RS" sz="1500" dirty="0">
                <a:solidFill>
                  <a:srgbClr val="000000"/>
                </a:solidFill>
              </a:rPr>
              <a:t> </a:t>
            </a:r>
            <a:r>
              <a:rPr lang="sl-SI" altLang="sr-Latn-RS" sz="1500" b="1" dirty="0">
                <a:solidFill>
                  <a:srgbClr val="000000"/>
                </a:solidFill>
              </a:rPr>
              <a:t>ne dolazi do izdvajanja malih molekula</a:t>
            </a:r>
            <a:r>
              <a:rPr lang="sl-SI" altLang="sr-Latn-RS" sz="1500" dirty="0">
                <a:solidFill>
                  <a:srgbClr val="000000"/>
                </a:solidFill>
              </a:rPr>
              <a:t>, kao što je to slučaj pri reakcijama polikondenzacije, tako da nastali makromolekuli imaju </a:t>
            </a:r>
            <a:r>
              <a:rPr lang="en-US" altLang="sr-Latn-RS" sz="1500" dirty="0" err="1">
                <a:solidFill>
                  <a:srgbClr val="000000"/>
                </a:solidFill>
              </a:rPr>
              <a:t>skoro</a:t>
            </a:r>
            <a:r>
              <a:rPr lang="en-US" altLang="sr-Latn-RS" sz="1500" dirty="0">
                <a:solidFill>
                  <a:srgbClr val="000000"/>
                </a:solidFill>
              </a:rPr>
              <a:t> </a:t>
            </a:r>
            <a:r>
              <a:rPr lang="sl-SI" altLang="sr-Latn-RS" sz="1500" dirty="0">
                <a:solidFill>
                  <a:srgbClr val="000000"/>
                </a:solidFill>
              </a:rPr>
              <a:t>isti hemijski sastav kao i molekuli monomera.</a:t>
            </a:r>
            <a:endParaRPr lang="en-US" altLang="sr-Latn-RS" sz="1500" dirty="0">
              <a:solidFill>
                <a:srgbClr val="000000"/>
              </a:solidFill>
            </a:endParaRP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2143760" y="3685769"/>
            <a:ext cx="47904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 b="1" dirty="0">
                <a:solidFill>
                  <a:srgbClr val="FF0066"/>
                </a:solidFill>
              </a:rPr>
              <a:t>R</a:t>
            </a:r>
            <a:r>
              <a:rPr lang="sl-SI" altLang="sr-Latn-RS" sz="1600" b="1" dirty="0">
                <a:solidFill>
                  <a:srgbClr val="FF0066"/>
                </a:solidFill>
                <a:sym typeface="Symbol" pitchFamily="18" charset="2"/>
              </a:rPr>
              <a:t>M</a:t>
            </a:r>
            <a:r>
              <a:rPr lang="sl-SI" altLang="sr-Latn-RS" sz="1600" b="1" dirty="0">
                <a:solidFill>
                  <a:srgbClr val="FF0066"/>
                </a:solidFill>
              </a:rPr>
              <a:t>M*, R</a:t>
            </a:r>
            <a:r>
              <a:rPr lang="sl-SI" altLang="sr-Latn-RS" sz="1600" b="1" dirty="0">
                <a:solidFill>
                  <a:srgbClr val="FF0066"/>
                </a:solidFill>
                <a:sym typeface="Symbol" pitchFamily="18" charset="2"/>
              </a:rPr>
              <a:t>MM</a:t>
            </a:r>
            <a:r>
              <a:rPr lang="sl-SI" altLang="sr-Latn-RS" sz="1600" b="1" dirty="0">
                <a:solidFill>
                  <a:srgbClr val="FF0066"/>
                </a:solidFill>
              </a:rPr>
              <a:t>M*, R</a:t>
            </a:r>
            <a:r>
              <a:rPr lang="sl-SI" altLang="sr-Latn-RS" sz="1600" b="1" dirty="0">
                <a:solidFill>
                  <a:srgbClr val="FF0066"/>
                </a:solidFill>
                <a:sym typeface="Symbol" pitchFamily="18" charset="2"/>
              </a:rPr>
              <a:t>MM</a:t>
            </a:r>
            <a:r>
              <a:rPr lang="sl-SI" altLang="sr-Latn-RS" sz="1600" b="1" dirty="0">
                <a:solidFill>
                  <a:srgbClr val="FF0066"/>
                </a:solidFill>
              </a:rPr>
              <a:t>M</a:t>
            </a:r>
            <a:r>
              <a:rPr lang="sl-SI" altLang="sr-Latn-RS" sz="1600" b="1" dirty="0">
                <a:solidFill>
                  <a:srgbClr val="FF0066"/>
                </a:solidFill>
                <a:sym typeface="Symbol" pitchFamily="18" charset="2"/>
              </a:rPr>
              <a:t></a:t>
            </a:r>
            <a:r>
              <a:rPr lang="en-US" altLang="sr-Latn-RS" sz="1600" b="1" dirty="0">
                <a:solidFill>
                  <a:srgbClr val="FF0066"/>
                </a:solidFill>
              </a:rPr>
              <a:t>M</a:t>
            </a:r>
            <a:r>
              <a:rPr lang="sl-SI" altLang="sr-Latn-RS" sz="1600" b="1" dirty="0">
                <a:solidFill>
                  <a:srgbClr val="FF0066"/>
                </a:solidFill>
              </a:rPr>
              <a:t>*,</a:t>
            </a:r>
            <a:r>
              <a:rPr lang="sl-SI" altLang="sr-Latn-RS" sz="1600" dirty="0"/>
              <a:t> </a:t>
            </a:r>
            <a:r>
              <a:rPr lang="sl-SI" altLang="sr-Latn-RS" sz="1600" b="1" dirty="0">
                <a:solidFill>
                  <a:srgbClr val="FF0066"/>
                </a:solidFill>
              </a:rPr>
              <a:t>...</a:t>
            </a:r>
            <a:r>
              <a:rPr lang="sl-SI" altLang="sr-Latn-RS" sz="1600" dirty="0"/>
              <a:t> </a:t>
            </a:r>
            <a:endParaRPr lang="en-US" altLang="sr-Latn-RS" sz="1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533400" y="533400"/>
            <a:ext cx="4784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altLang="sr-Latn-RS" sz="2400" b="1"/>
              <a:t>Lančane reakcije polimerizacije</a:t>
            </a:r>
            <a:endParaRPr lang="en-GB" sz="2400"/>
          </a:p>
        </p:txBody>
      </p:sp>
      <p:pic>
        <p:nvPicPr>
          <p:cNvPr id="5123" name="Picture 4" descr="Rast polimera kod lancanih r-ja Poglavlj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"/>
          <a:stretch>
            <a:fillRect/>
          </a:stretch>
        </p:blipFill>
        <p:spPr bwMode="auto">
          <a:xfrm>
            <a:off x="1447800" y="995363"/>
            <a:ext cx="61722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492125" y="4524375"/>
            <a:ext cx="82708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sz="1500" dirty="0">
                <a:solidFill>
                  <a:srgbClr val="000000"/>
                </a:solidFill>
              </a:rPr>
              <a:t>Shematski prikaz rasta polimera sa vremenom (</a:t>
            </a:r>
            <a:r>
              <a:rPr lang="sl-SI" sz="1500" dirty="0" smtClean="0">
                <a:solidFill>
                  <a:srgbClr val="000000"/>
                </a:solidFill>
              </a:rPr>
              <a:t>s leva </a:t>
            </a:r>
            <a:r>
              <a:rPr lang="sl-SI" sz="1500" dirty="0">
                <a:solidFill>
                  <a:srgbClr val="000000"/>
                </a:solidFill>
              </a:rPr>
              <a:t>na desno) kod </a:t>
            </a:r>
            <a:r>
              <a:rPr lang="sl-SI" sz="1500" b="1" dirty="0">
                <a:solidFill>
                  <a:srgbClr val="000000"/>
                </a:solidFill>
              </a:rPr>
              <a:t>lančanih polimerizacija</a:t>
            </a:r>
            <a:r>
              <a:rPr lang="sl-SI" sz="1500" dirty="0">
                <a:solidFill>
                  <a:srgbClr val="000000"/>
                </a:solidFill>
              </a:rPr>
              <a:t>.</a:t>
            </a: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125" y="5084763"/>
            <a:ext cx="8534400" cy="1600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sl-SI" sz="1400" dirty="0">
                <a:solidFill>
                  <a:srgbClr val="000000"/>
                </a:solidFill>
              </a:rPr>
              <a:t>Kod lančanih polimerizacija </a:t>
            </a:r>
            <a:r>
              <a:rPr lang="sl-SI" sz="1400" dirty="0">
                <a:solidFill>
                  <a:srgbClr val="FF0066"/>
                </a:solidFill>
              </a:rPr>
              <a:t>dugački polimerni lanci formiraju se praktično od samog početka procesa polimerizacije </a:t>
            </a:r>
            <a:r>
              <a:rPr lang="sl-SI" sz="1400" dirty="0">
                <a:solidFill>
                  <a:srgbClr val="000000"/>
                </a:solidFill>
              </a:rPr>
              <a:t>(razlika u odnosu na postepene polimerizacije). </a:t>
            </a:r>
            <a:r>
              <a:rPr lang="sl-SI" sz="1400" dirty="0">
                <a:solidFill>
                  <a:srgbClr val="000000"/>
                </a:solidFill>
              </a:rPr>
              <a:t>Kada se prvi lanac formira, u reakcionoj smeši su prisutni praktično samo molekuli monomera (M) i polimerni molekul </a:t>
            </a:r>
            <a:r>
              <a:rPr lang="sl-SI" sz="1400" dirty="0" smtClean="0">
                <a:solidFill>
                  <a:srgbClr val="000000"/>
                </a:solidFill>
              </a:rPr>
              <a:t>(deo slike b)), </a:t>
            </a:r>
            <a:r>
              <a:rPr lang="sl-SI" sz="1400" dirty="0">
                <a:solidFill>
                  <a:srgbClr val="000000"/>
                </a:solidFill>
              </a:rPr>
              <a:t>a kada se kasnije formira veći broj lanaca </a:t>
            </a:r>
            <a:r>
              <a:rPr lang="sl-SI" sz="1400" dirty="0" smtClean="0">
                <a:solidFill>
                  <a:srgbClr val="000000"/>
                </a:solidFill>
              </a:rPr>
              <a:t>(deo slike c)) </a:t>
            </a:r>
            <a:r>
              <a:rPr lang="sl-SI" sz="1400" dirty="0">
                <a:solidFill>
                  <a:srgbClr val="000000"/>
                </a:solidFill>
              </a:rPr>
              <a:t>smeša se i dalje sastoji praktično samo od polimernih lanaca i neizreagovalih monomera. </a:t>
            </a:r>
            <a:r>
              <a:rPr lang="sl-SI" sz="1400" dirty="0">
                <a:solidFill>
                  <a:srgbClr val="000000"/>
                </a:solidFill>
              </a:rPr>
              <a:t>Kod lančanih polimerizacija prosečan stepen polimerizacije (prosečna molarna masa), zanemarivši neizreagovale monomere, se na taj način ne menja značajno sa formiranjem novih polimernih lanaca.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4246047"/>
            <a:ext cx="494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500" dirty="0" smtClean="0">
                <a:solidFill>
                  <a:srgbClr val="FF0066"/>
                </a:solidFill>
              </a:rPr>
              <a:t>a)                                     b)                                          c)</a:t>
            </a:r>
            <a:r>
              <a:rPr lang="sr-Latn-RS" dirty="0" smtClean="0"/>
              <a:t>)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66713" y="228600"/>
            <a:ext cx="8015287" cy="914400"/>
          </a:xfrm>
        </p:spPr>
        <p:txBody>
          <a:bodyPr/>
          <a:lstStyle/>
          <a:p>
            <a:pPr eaLnBrk="1" hangingPunct="1"/>
            <a:r>
              <a:rPr lang="sl-SI" altLang="sr-Latn-RS" sz="2400" b="1" smtClean="0">
                <a:solidFill>
                  <a:schemeClr val="tx1"/>
                </a:solidFill>
              </a:rPr>
              <a:t>Lančane reakcije polimerizacije</a:t>
            </a:r>
            <a:endParaRPr lang="en-US" altLang="sr-Latn-RS" sz="2400" b="1" smtClean="0">
              <a:solidFill>
                <a:schemeClr val="tx1"/>
              </a:solidFill>
            </a:endParaRPr>
          </a:p>
        </p:txBody>
      </p:sp>
      <p:graphicFrame>
        <p:nvGraphicFramePr>
          <p:cNvPr id="6147" name="Object 10"/>
          <p:cNvGraphicFramePr>
            <a:graphicFrameLocks noChangeAspect="1"/>
          </p:cNvGraphicFramePr>
          <p:nvPr>
            <p:ph sz="half" idx="1"/>
          </p:nvPr>
        </p:nvGraphicFramePr>
        <p:xfrm>
          <a:off x="5943600" y="2743200"/>
          <a:ext cx="1238250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CS ChemDraw Drawing" r:id="rId5" imgW="1102360" imgH="1216660" progId="ChemDraw.Document.5.0">
                  <p:embed/>
                </p:oleObj>
              </mc:Choice>
              <mc:Fallback>
                <p:oleObj name="CS ChemDraw Drawing" r:id="rId5" imgW="1102360" imgH="1216660" progId="ChemDraw.Document.5.0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743200"/>
                        <a:ext cx="1238250" cy="13668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609600" y="1371600"/>
            <a:ext cx="77724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7200" eaLnBrk="1" hangingPunct="1"/>
            <a:r>
              <a:rPr lang="sl-SI" altLang="sr-Latn-RS" b="1">
                <a:solidFill>
                  <a:srgbClr val="FF0066"/>
                </a:solidFill>
                <a:cs typeface="Times New Roman" pitchFamily="18" charset="0"/>
              </a:rPr>
              <a:t>Monomeri </a:t>
            </a:r>
            <a:endParaRPr lang="en-US" altLang="sr-Latn-RS" b="1">
              <a:solidFill>
                <a:srgbClr val="FF0066"/>
              </a:solidFill>
              <a:cs typeface="Times New Roman" pitchFamily="18" charset="0"/>
            </a:endParaRPr>
          </a:p>
          <a:p>
            <a:pPr indent="457200" eaLnBrk="1" hangingPunct="1"/>
            <a:endParaRPr lang="en-US" altLang="sr-Latn-RS">
              <a:solidFill>
                <a:srgbClr val="FF0066"/>
              </a:solidFill>
            </a:endParaRPr>
          </a:p>
          <a:p>
            <a:pPr indent="457200"/>
            <a:r>
              <a:rPr lang="sl-SI" altLang="sr-Latn-RS" sz="1600">
                <a:solidFill>
                  <a:srgbClr val="000000"/>
                </a:solidFill>
                <a:cs typeface="Times New Roman" pitchFamily="18" charset="0"/>
              </a:rPr>
              <a:t>Za lančanu reakciju polimerizacije su pogodni monomeri koji imaju </a:t>
            </a:r>
            <a:r>
              <a:rPr lang="sl-SI" altLang="sr-Latn-RS" sz="1600" b="1">
                <a:solidFill>
                  <a:srgbClr val="FF0066"/>
                </a:solidFill>
                <a:cs typeface="Times New Roman" pitchFamily="18" charset="0"/>
              </a:rPr>
              <a:t>dvostruke</a:t>
            </a:r>
            <a:r>
              <a:rPr lang="sl-SI" altLang="sr-Latn-RS" sz="1600">
                <a:solidFill>
                  <a:srgbClr val="6600FF"/>
                </a:solidFill>
                <a:cs typeface="Times New Roman" pitchFamily="18" charset="0"/>
              </a:rPr>
              <a:t> </a:t>
            </a:r>
            <a:r>
              <a:rPr lang="sl-SI" altLang="sr-Latn-RS" sz="1600">
                <a:solidFill>
                  <a:srgbClr val="000000"/>
                </a:solidFill>
                <a:cs typeface="Times New Roman" pitchFamily="18" charset="0"/>
              </a:rPr>
              <a:t>ili </a:t>
            </a:r>
            <a:r>
              <a:rPr lang="sl-SI" altLang="sr-Latn-RS" sz="1600" b="1">
                <a:solidFill>
                  <a:srgbClr val="FF0066"/>
                </a:solidFill>
                <a:cs typeface="Times New Roman" pitchFamily="18" charset="0"/>
              </a:rPr>
              <a:t>trostruke veze</a:t>
            </a:r>
            <a:r>
              <a:rPr lang="sl-SI" altLang="sr-Latn-RS" sz="1600">
                <a:solidFill>
                  <a:srgbClr val="000000"/>
                </a:solidFill>
                <a:cs typeface="Times New Roman" pitchFamily="18" charset="0"/>
              </a:rPr>
              <a:t> između dva atoma ugljenika, ili dvostruke veze između ugljenika i nekog drugog atoma (O, N).</a:t>
            </a:r>
            <a:endParaRPr lang="en-US" altLang="sr-Latn-RS" sz="1600">
              <a:solidFill>
                <a:srgbClr val="6600FF"/>
              </a:solidFill>
            </a:endParaRP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57200" y="4572000"/>
            <a:ext cx="8001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sl-SI" altLang="sr-Latn-RS" sz="1600" b="1">
                <a:solidFill>
                  <a:srgbClr val="FF0066"/>
                </a:solidFill>
              </a:rPr>
              <a:t>Jednostruke σ-veze u prstenovima</a:t>
            </a:r>
            <a:r>
              <a:rPr lang="sl-SI" altLang="sr-Latn-RS" sz="1600">
                <a:solidFill>
                  <a:srgbClr val="000000"/>
                </a:solidFill>
              </a:rPr>
              <a:t> između ugljenika i nekog drugog atoma u </a:t>
            </a:r>
            <a:r>
              <a:rPr lang="sl-SI" altLang="sr-Latn-RS" sz="1600" b="1">
                <a:solidFill>
                  <a:srgbClr val="000000"/>
                </a:solidFill>
              </a:rPr>
              <a:t>cikličnim monomerima</a:t>
            </a:r>
            <a:r>
              <a:rPr lang="sl-SI" altLang="sr-Latn-RS" sz="1600">
                <a:solidFill>
                  <a:srgbClr val="000000"/>
                </a:solidFill>
              </a:rPr>
              <a:t> se takođe lako raskidaju u reakciji sa odgovarajućim aktivnim centrima i ponovo povezuju, ali sada u linearne makromolekulske lance.</a:t>
            </a:r>
            <a:endParaRPr lang="en-US" altLang="sr-Latn-RS" sz="1600"/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62000" y="3048000"/>
            <a:ext cx="1273175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sr-Latn-RS">
                <a:solidFill>
                  <a:srgbClr val="000000"/>
                </a:solidFill>
              </a:rPr>
              <a:t>CH</a:t>
            </a:r>
            <a:r>
              <a:rPr lang="sr-Latn-CS" altLang="sr-Latn-RS" baseline="-25000">
                <a:solidFill>
                  <a:srgbClr val="000000"/>
                </a:solidFill>
              </a:rPr>
              <a:t>2</a:t>
            </a:r>
            <a:r>
              <a:rPr lang="sr-Latn-CS" altLang="sr-Latn-RS">
                <a:solidFill>
                  <a:srgbClr val="000000"/>
                </a:solidFill>
              </a:rPr>
              <a:t> </a:t>
            </a:r>
            <a:r>
              <a:rPr lang="en-US" altLang="sr-Latn-RS">
                <a:solidFill>
                  <a:srgbClr val="000000"/>
                </a:solidFill>
              </a:rPr>
              <a:t>=</a:t>
            </a:r>
            <a:r>
              <a:rPr lang="sr-Latn-CS" altLang="sr-Latn-RS">
                <a:solidFill>
                  <a:srgbClr val="000000"/>
                </a:solidFill>
              </a:rPr>
              <a:t> CH</a:t>
            </a:r>
            <a:r>
              <a:rPr lang="sr-Latn-CS" altLang="sr-Latn-RS" baseline="-25000">
                <a:solidFill>
                  <a:srgbClr val="000000"/>
                </a:solidFill>
              </a:rPr>
              <a:t>2</a:t>
            </a:r>
            <a:endParaRPr lang="en-US" altLang="sr-Latn-RS" baseline="-25000">
              <a:solidFill>
                <a:srgbClr val="000000"/>
              </a:solidFill>
            </a:endParaRP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762000" y="3505200"/>
            <a:ext cx="1257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eten (etilen)</a:t>
            </a:r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6248400" y="4114800"/>
            <a:ext cx="68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stiren</a:t>
            </a:r>
          </a:p>
        </p:txBody>
      </p:sp>
      <p:graphicFrame>
        <p:nvGraphicFramePr>
          <p:cNvPr id="6153" name="Object 14"/>
          <p:cNvGraphicFramePr>
            <a:graphicFrameLocks noChangeAspect="1"/>
          </p:cNvGraphicFramePr>
          <p:nvPr>
            <p:ph sz="half" idx="2"/>
          </p:nvPr>
        </p:nvGraphicFramePr>
        <p:xfrm>
          <a:off x="3124200" y="5410200"/>
          <a:ext cx="1701800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CS ChemDraw Drawing" r:id="rId7" imgW="838200" imgH="477520" progId="ChemDraw.Document.5.0">
                  <p:embed/>
                </p:oleObj>
              </mc:Choice>
              <mc:Fallback>
                <p:oleObj name="CS ChemDraw Drawing" r:id="rId7" imgW="838200" imgH="477520" progId="ChemDraw.Document.5.0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410200"/>
                        <a:ext cx="1701800" cy="969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Text Box 17"/>
          <p:cNvSpPr txBox="1">
            <a:spLocks noChangeArrowheads="1"/>
          </p:cNvSpPr>
          <p:nvPr/>
        </p:nvSpPr>
        <p:spPr bwMode="auto">
          <a:xfrm>
            <a:off x="2667000" y="3048000"/>
            <a:ext cx="2447925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sr-Latn-RS">
                <a:solidFill>
                  <a:srgbClr val="000000"/>
                </a:solidFill>
              </a:rPr>
              <a:t>CH</a:t>
            </a:r>
            <a:r>
              <a:rPr lang="sr-Latn-CS" altLang="sr-Latn-RS" baseline="-25000">
                <a:solidFill>
                  <a:srgbClr val="000000"/>
                </a:solidFill>
              </a:rPr>
              <a:t>2</a:t>
            </a:r>
            <a:r>
              <a:rPr lang="sr-Latn-CS" altLang="sr-Latn-RS">
                <a:solidFill>
                  <a:srgbClr val="000000"/>
                </a:solidFill>
              </a:rPr>
              <a:t> </a:t>
            </a:r>
            <a:r>
              <a:rPr lang="en-US" altLang="sr-Latn-RS">
                <a:solidFill>
                  <a:srgbClr val="000000"/>
                </a:solidFill>
              </a:rPr>
              <a:t>=</a:t>
            </a:r>
            <a:r>
              <a:rPr lang="sr-Latn-CS" altLang="sr-Latn-RS">
                <a:solidFill>
                  <a:srgbClr val="000000"/>
                </a:solidFill>
              </a:rPr>
              <a:t> CH</a:t>
            </a:r>
            <a:r>
              <a:rPr lang="en-US" altLang="sr-Latn-RS">
                <a:solidFill>
                  <a:srgbClr val="000000"/>
                </a:solidFill>
              </a:rPr>
              <a:t> </a:t>
            </a:r>
            <a:r>
              <a:rPr lang="sr-Latn-CS" altLang="sr-Latn-RS">
                <a:solidFill>
                  <a:srgbClr val="000000"/>
                </a:solidFill>
              </a:rPr>
              <a:t>–</a:t>
            </a:r>
            <a:r>
              <a:rPr lang="en-US" altLang="sr-Latn-RS">
                <a:solidFill>
                  <a:srgbClr val="000000"/>
                </a:solidFill>
              </a:rPr>
              <a:t> CH = </a:t>
            </a:r>
            <a:r>
              <a:rPr lang="sr-Latn-CS" altLang="sr-Latn-RS">
                <a:solidFill>
                  <a:srgbClr val="000000"/>
                </a:solidFill>
              </a:rPr>
              <a:t>CH</a:t>
            </a:r>
            <a:r>
              <a:rPr lang="sr-Latn-CS" altLang="sr-Latn-RS" baseline="-25000">
                <a:solidFill>
                  <a:srgbClr val="000000"/>
                </a:solidFill>
              </a:rPr>
              <a:t>2</a:t>
            </a:r>
            <a:endParaRPr lang="en-US" altLang="sr-Latn-RS"/>
          </a:p>
        </p:txBody>
      </p:sp>
      <p:sp>
        <p:nvSpPr>
          <p:cNvPr id="6155" name="Text Box 18"/>
          <p:cNvSpPr txBox="1">
            <a:spLocks noChangeArrowheads="1"/>
          </p:cNvSpPr>
          <p:nvPr/>
        </p:nvSpPr>
        <p:spPr bwMode="auto">
          <a:xfrm>
            <a:off x="4953000" y="5486400"/>
            <a:ext cx="3124200" cy="5810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Oksiran (cikli</a:t>
            </a:r>
            <a:r>
              <a:rPr lang="sr-Latn-CS" altLang="sr-Latn-RS" sz="1600">
                <a:solidFill>
                  <a:srgbClr val="000000"/>
                </a:solidFill>
              </a:rPr>
              <a:t>č</a:t>
            </a:r>
            <a:r>
              <a:rPr lang="en-US" altLang="sr-Latn-RS" sz="1600">
                <a:solidFill>
                  <a:srgbClr val="000000"/>
                </a:solidFill>
              </a:rPr>
              <a:t>ni etar)-monomer za epoksidne smole</a:t>
            </a:r>
          </a:p>
        </p:txBody>
      </p:sp>
      <p:sp>
        <p:nvSpPr>
          <p:cNvPr id="6156" name="Text Box 19"/>
          <p:cNvSpPr txBox="1">
            <a:spLocks noChangeArrowheads="1"/>
          </p:cNvSpPr>
          <p:nvPr/>
        </p:nvSpPr>
        <p:spPr bwMode="auto">
          <a:xfrm>
            <a:off x="3276600" y="3505200"/>
            <a:ext cx="1312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1,3-butadien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015288" cy="914400"/>
          </a:xfrm>
        </p:spPr>
        <p:txBody>
          <a:bodyPr/>
          <a:lstStyle/>
          <a:p>
            <a:pPr eaLnBrk="1" hangingPunct="1"/>
            <a:r>
              <a:rPr lang="sl-SI" altLang="sr-Latn-RS" sz="2400" b="1" smtClean="0">
                <a:solidFill>
                  <a:schemeClr val="tx1"/>
                </a:solidFill>
              </a:rPr>
              <a:t>Lančane reakcije polimerizacije</a:t>
            </a:r>
            <a:endParaRPr lang="en-US" altLang="sr-Latn-RS" sz="2400" b="1" smtClean="0">
              <a:solidFill>
                <a:schemeClr val="tx1"/>
              </a:solidFill>
            </a:endParaRPr>
          </a:p>
        </p:txBody>
      </p:sp>
      <p:pic>
        <p:nvPicPr>
          <p:cNvPr id="7171" name="Picture 6" descr="FHM%20022A"/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6"/>
          <a:stretch>
            <a:fillRect/>
          </a:stretch>
        </p:blipFill>
        <p:spPr>
          <a:xfrm>
            <a:off x="2590800" y="3810000"/>
            <a:ext cx="3225800" cy="109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172" name="Object 11"/>
          <p:cNvGraphicFramePr>
            <a:graphicFrameLocks noChangeAspect="1"/>
          </p:cNvGraphicFramePr>
          <p:nvPr>
            <p:ph sz="quarter" idx="2"/>
          </p:nvPr>
        </p:nvGraphicFramePr>
        <p:xfrm>
          <a:off x="1295400" y="1828800"/>
          <a:ext cx="65182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CS ChemDraw Drawing" r:id="rId6" imgW="4323080" imgH="599440" progId="ChemDraw.Document.6.0">
                  <p:embed/>
                </p:oleObj>
              </mc:Choice>
              <mc:Fallback>
                <p:oleObj name="CS ChemDraw Drawing" r:id="rId6" imgW="4323080" imgH="599440" progId="ChemDraw.Document.6.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828800"/>
                        <a:ext cx="6518275" cy="904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381000" y="3276600"/>
            <a:ext cx="8458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 b="1">
                <a:solidFill>
                  <a:srgbClr val="6600CC"/>
                </a:solidFill>
              </a:rPr>
              <a:t>Supstituenti R koji odbijaju elektrone</a:t>
            </a:r>
            <a:r>
              <a:rPr lang="sl-SI" altLang="sr-Latn-RS" sz="1600">
                <a:solidFill>
                  <a:srgbClr val="000000"/>
                </a:solidFill>
              </a:rPr>
              <a:t> povećavaju gustinu elektrona na dvostrukoj vezi i olakšavaju iniciranje polimerizacije </a:t>
            </a:r>
            <a:r>
              <a:rPr lang="sl-SI" altLang="sr-Latn-RS" sz="1600" b="1">
                <a:solidFill>
                  <a:srgbClr val="000000"/>
                </a:solidFill>
              </a:rPr>
              <a:t>katjonima</a:t>
            </a:r>
            <a:r>
              <a:rPr lang="sl-SI" altLang="sr-Latn-RS" sz="1600">
                <a:solidFill>
                  <a:srgbClr val="000000"/>
                </a:solidFill>
              </a:rPr>
              <a:t>:</a:t>
            </a:r>
            <a:endParaRPr lang="en-US" altLang="sr-Latn-RS" sz="1600" b="1">
              <a:solidFill>
                <a:srgbClr val="000000"/>
              </a:solidFill>
            </a:endParaRP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304800" y="4876800"/>
            <a:ext cx="8397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600" b="1">
                <a:solidFill>
                  <a:srgbClr val="6600CC"/>
                </a:solidFill>
              </a:rPr>
              <a:t>Supstituenti koji privlače elektrone</a:t>
            </a:r>
            <a:r>
              <a:rPr lang="sl-SI" altLang="sr-Latn-RS" sz="1600">
                <a:solidFill>
                  <a:srgbClr val="000000"/>
                </a:solidFill>
              </a:rPr>
              <a:t> smanjuju gustinu elektrona dvostruke veze što pogoduje aktiviranju molekula za polimerizaciju </a:t>
            </a:r>
            <a:r>
              <a:rPr lang="sl-SI" altLang="sr-Latn-RS" sz="1600" b="1">
                <a:solidFill>
                  <a:srgbClr val="000000"/>
                </a:solidFill>
              </a:rPr>
              <a:t>anjonima</a:t>
            </a:r>
            <a:r>
              <a:rPr lang="sl-SI" altLang="sr-Latn-RS" sz="1600">
                <a:solidFill>
                  <a:srgbClr val="000000"/>
                </a:solidFill>
              </a:rPr>
              <a:t>:</a:t>
            </a:r>
            <a:endParaRPr lang="en-US" altLang="sr-Latn-RS" sz="1600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304800" y="762000"/>
            <a:ext cx="8050213" cy="6111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sr-Latn-RS" sz="1600">
                <a:solidFill>
                  <a:srgbClr val="000000"/>
                </a:solidFill>
              </a:rPr>
              <a:t>Od strukture molekula monomera (vrste supstituenata, polarnosti veze koje se raskida) </a:t>
            </a:r>
          </a:p>
          <a:p>
            <a:r>
              <a:rPr lang="sr-Latn-CS" altLang="sr-Latn-RS" sz="1600">
                <a:solidFill>
                  <a:srgbClr val="000000"/>
                </a:solidFill>
              </a:rPr>
              <a:t> zavisi kakav aktivni centar će biti  najpogodniji za aktiviranje monomera</a:t>
            </a:r>
            <a:r>
              <a:rPr lang="sr-Latn-CS" altLang="sr-Latn-RS">
                <a:solidFill>
                  <a:srgbClr val="000000"/>
                </a:solidFill>
              </a:rPr>
              <a:t>. </a:t>
            </a: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176" name="Rectangle 10"/>
          <p:cNvSpPr>
            <a:spLocks noChangeArrowheads="1"/>
          </p:cNvSpPr>
          <p:nvPr/>
        </p:nvSpPr>
        <p:spPr bwMode="auto">
          <a:xfrm>
            <a:off x="1143000" y="1447800"/>
            <a:ext cx="709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r-Latn-RS">
                <a:solidFill>
                  <a:srgbClr val="000000"/>
                </a:solidFill>
              </a:rPr>
              <a:t>Alkenska (o</a:t>
            </a:r>
            <a:r>
              <a:rPr lang="sl-SI" altLang="sr-Latn-RS">
                <a:solidFill>
                  <a:srgbClr val="000000"/>
                </a:solidFill>
              </a:rPr>
              <a:t>lefinska</a:t>
            </a:r>
            <a:r>
              <a:rPr lang="en-US" altLang="sr-Latn-RS">
                <a:solidFill>
                  <a:srgbClr val="000000"/>
                </a:solidFill>
              </a:rPr>
              <a:t>)</a:t>
            </a:r>
            <a:r>
              <a:rPr lang="sl-SI" altLang="sr-Latn-RS">
                <a:solidFill>
                  <a:srgbClr val="000000"/>
                </a:solidFill>
              </a:rPr>
              <a:t> </a:t>
            </a:r>
            <a:r>
              <a:rPr lang="sl-SI" altLang="sr-Latn-RS" sz="2000" b="1">
                <a:solidFill>
                  <a:srgbClr val="FF0066"/>
                </a:solidFill>
                <a:sym typeface="Symbol" pitchFamily="18" charset="2"/>
              </a:rPr>
              <a:t></a:t>
            </a:r>
            <a:r>
              <a:rPr lang="sl-SI" altLang="sr-Latn-RS" b="1">
                <a:solidFill>
                  <a:srgbClr val="FF0066"/>
                </a:solidFill>
              </a:rPr>
              <a:t>-veza</a:t>
            </a:r>
            <a:r>
              <a:rPr lang="sl-SI" altLang="sr-Latn-RS">
                <a:solidFill>
                  <a:srgbClr val="000000"/>
                </a:solidFill>
              </a:rPr>
              <a:t> se može otvoriti </a:t>
            </a:r>
            <a:r>
              <a:rPr lang="sl-SI" altLang="sr-Latn-RS" b="1">
                <a:solidFill>
                  <a:srgbClr val="FF0066"/>
                </a:solidFill>
              </a:rPr>
              <a:t>homo- i</a:t>
            </a:r>
            <a:r>
              <a:rPr lang="en-US" altLang="sr-Latn-RS" b="1">
                <a:solidFill>
                  <a:srgbClr val="FF0066"/>
                </a:solidFill>
              </a:rPr>
              <a:t>li</a:t>
            </a:r>
            <a:r>
              <a:rPr lang="sl-SI" altLang="sr-Latn-RS" b="1">
                <a:solidFill>
                  <a:srgbClr val="FF0066"/>
                </a:solidFill>
              </a:rPr>
              <a:t> heterolitički</a:t>
            </a:r>
            <a:r>
              <a:rPr lang="sl-SI" altLang="sr-Latn-RS">
                <a:solidFill>
                  <a:srgbClr val="3333CC"/>
                </a:solidFill>
              </a:rPr>
              <a:t>:</a:t>
            </a:r>
            <a:endParaRPr lang="en-US" altLang="sr-Latn-RS">
              <a:solidFill>
                <a:srgbClr val="3333CC"/>
              </a:solidFill>
            </a:endParaRPr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304800" y="2743200"/>
            <a:ext cx="8839200" cy="5810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Zato se polimerizacija alkena mo</a:t>
            </a:r>
            <a:r>
              <a:rPr lang="sr-Latn-CS" altLang="sr-Latn-RS" sz="1600">
                <a:solidFill>
                  <a:srgbClr val="000000"/>
                </a:solidFill>
              </a:rPr>
              <a:t>že inicirati kako pomoću radikala, tako i pomoću jona ili  Ziegler</a:t>
            </a:r>
            <a:r>
              <a:rPr lang="en-US" altLang="sr-Latn-RS" sz="1600">
                <a:solidFill>
                  <a:srgbClr val="000000"/>
                </a:solidFill>
              </a:rPr>
              <a:t>-</a:t>
            </a:r>
            <a:r>
              <a:rPr lang="sr-Latn-CS" altLang="sr-Latn-RS" sz="1600">
                <a:solidFill>
                  <a:srgbClr val="000000"/>
                </a:solidFill>
              </a:rPr>
              <a:t>Natta katali</a:t>
            </a:r>
            <a:r>
              <a:rPr lang="en-US" altLang="sr-Latn-RS" sz="1600">
                <a:solidFill>
                  <a:srgbClr val="000000"/>
                </a:solidFill>
              </a:rPr>
              <a:t>z</a:t>
            </a:r>
            <a:r>
              <a:rPr lang="sr-Latn-CS" altLang="sr-Latn-RS" sz="1600">
                <a:solidFill>
                  <a:srgbClr val="000000"/>
                </a:solidFill>
              </a:rPr>
              <a:t>atora.</a:t>
            </a:r>
            <a:endParaRPr lang="en-US" altLang="sr-Latn-RS" sz="1600"/>
          </a:p>
        </p:txBody>
      </p:sp>
      <p:sp>
        <p:nvSpPr>
          <p:cNvPr id="7178" name="Text Box 16"/>
          <p:cNvSpPr txBox="1">
            <a:spLocks noChangeArrowheads="1"/>
          </p:cNvSpPr>
          <p:nvPr/>
        </p:nvSpPr>
        <p:spPr bwMode="auto">
          <a:xfrm>
            <a:off x="2422525" y="590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sr-Latn-RS" altLang="sr-Latn-RS"/>
          </a:p>
        </p:txBody>
      </p:sp>
      <p:pic>
        <p:nvPicPr>
          <p:cNvPr id="7179" name="Picture 17" descr="FHM%20023A"/>
          <p:cNvPicPr>
            <a:picLocks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1575" b="12360"/>
          <a:stretch>
            <a:fillRect/>
          </a:stretch>
        </p:blipFill>
        <p:spPr>
          <a:xfrm>
            <a:off x="2286000" y="5486400"/>
            <a:ext cx="37592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0" name="Picture 11" descr="Supstituenti koji privlace elektro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5457825"/>
            <a:ext cx="11842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2" descr="Supstituenti koji odbijaju elektro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3806825"/>
            <a:ext cx="12287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6418" y="32057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600950" cy="838200"/>
          </a:xfrm>
        </p:spPr>
        <p:txBody>
          <a:bodyPr/>
          <a:lstStyle/>
          <a:p>
            <a:pPr eaLnBrk="1" hangingPunct="1"/>
            <a:r>
              <a:rPr lang="sl-SI" altLang="sr-Latn-RS" sz="2000" b="1" smtClean="0">
                <a:solidFill>
                  <a:schemeClr val="tx1"/>
                </a:solidFill>
              </a:rPr>
              <a:t>Termodinamički uslov za odigravanje reakcije polimerizacije</a:t>
            </a:r>
            <a:endParaRPr lang="en-US" altLang="sr-Latn-RS" sz="2000" b="1" smtClean="0">
              <a:solidFill>
                <a:srgbClr val="000000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3400" y="3962400"/>
            <a:ext cx="778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sr-Latn-CS" altLang="sr-Latn-RS" b="1">
              <a:solidFill>
                <a:srgbClr val="000000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04800" y="1127125"/>
            <a:ext cx="8382000" cy="5578475"/>
          </a:xfrm>
          <a:prstGeom prst="rect">
            <a:avLst/>
          </a:prstGeom>
          <a:solidFill>
            <a:srgbClr val="E2FEFD"/>
          </a:solidFill>
          <a:ln w="254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sl-SI" altLang="sr-Latn-RS" sz="1600" dirty="0">
                <a:solidFill>
                  <a:srgbClr val="000000"/>
                </a:solidFill>
              </a:rPr>
              <a:t>Reakcija polimerizacije se može </a:t>
            </a:r>
            <a:r>
              <a:rPr lang="sl-SI" altLang="sr-Latn-RS" sz="1600" b="1" dirty="0">
                <a:solidFill>
                  <a:srgbClr val="000000"/>
                </a:solidFill>
              </a:rPr>
              <a:t>spontano odigrati</a:t>
            </a:r>
            <a:r>
              <a:rPr lang="sl-SI" altLang="sr-Latn-RS" sz="1600" dirty="0">
                <a:solidFill>
                  <a:srgbClr val="000000"/>
                </a:solidFill>
              </a:rPr>
              <a:t> samo ako je promena Gibsove energije polimerizacije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sl-SI" altLang="sr-Latn-RS" sz="1600" b="1" dirty="0">
                <a:solidFill>
                  <a:srgbClr val="FF0066"/>
                </a:solidFill>
              </a:rPr>
              <a:t>∆G</a:t>
            </a:r>
            <a:r>
              <a:rPr lang="sl-SI" altLang="sr-Latn-RS" sz="1600" b="1" baseline="-25000" dirty="0">
                <a:solidFill>
                  <a:srgbClr val="FF0066"/>
                </a:solidFill>
              </a:rPr>
              <a:t>p</a:t>
            </a:r>
            <a:r>
              <a:rPr lang="en-US" altLang="sr-Latn-RS" sz="1600" b="1" dirty="0">
                <a:solidFill>
                  <a:srgbClr val="FF0066"/>
                </a:solidFill>
              </a:rPr>
              <a:t> &lt; 0</a:t>
            </a:r>
            <a:r>
              <a:rPr lang="sl-SI" altLang="sr-Latn-RS" sz="16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en-US" altLang="sr-Latn-RS" sz="1600" b="1" dirty="0">
                <a:solidFill>
                  <a:srgbClr val="000000"/>
                </a:solidFill>
              </a:rPr>
              <a:t>       </a:t>
            </a:r>
            <a:r>
              <a:rPr lang="sl-SI" altLang="sr-Latn-RS" sz="1600" b="1" dirty="0">
                <a:solidFill>
                  <a:srgbClr val="000000"/>
                </a:solidFill>
              </a:rPr>
              <a:t>∆G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b="1" dirty="0">
                <a:solidFill>
                  <a:srgbClr val="000000"/>
                </a:solidFill>
              </a:rPr>
              <a:t> </a:t>
            </a:r>
            <a:r>
              <a:rPr lang="es-ES" altLang="sr-Latn-RS" sz="1600" b="1" dirty="0">
                <a:solidFill>
                  <a:srgbClr val="000000"/>
                </a:solidFill>
              </a:rPr>
              <a:t>= (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G</a:t>
            </a:r>
            <a:r>
              <a:rPr lang="es-ES" altLang="sr-Latn-RS" sz="1600" b="1" baseline="-25000" dirty="0" err="1">
                <a:solidFill>
                  <a:srgbClr val="000000"/>
                </a:solidFill>
              </a:rPr>
              <a:t>polimera</a:t>
            </a:r>
            <a:r>
              <a:rPr lang="es-ES" altLang="sr-Latn-RS" sz="1600" b="1" dirty="0">
                <a:solidFill>
                  <a:srgbClr val="000000"/>
                </a:solidFill>
              </a:rPr>
              <a:t> –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G</a:t>
            </a:r>
            <a:r>
              <a:rPr lang="es-ES" altLang="sr-Latn-RS" sz="1600" b="1" baseline="-25000" dirty="0" err="1">
                <a:solidFill>
                  <a:srgbClr val="000000"/>
                </a:solidFill>
              </a:rPr>
              <a:t>monomera</a:t>
            </a:r>
            <a:r>
              <a:rPr lang="es-ES" altLang="sr-Latn-RS" sz="1600" b="1" dirty="0">
                <a:solidFill>
                  <a:srgbClr val="000000"/>
                </a:solidFill>
              </a:rPr>
              <a:t>) = (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H</a:t>
            </a:r>
            <a:r>
              <a:rPr lang="es-ES" altLang="sr-Latn-RS" sz="1600" b="1" baseline="-25000" dirty="0" err="1">
                <a:solidFill>
                  <a:srgbClr val="000000"/>
                </a:solidFill>
              </a:rPr>
              <a:t>polimera</a:t>
            </a:r>
            <a:r>
              <a:rPr lang="es-ES" altLang="sr-Latn-RS" sz="1600" b="1" dirty="0">
                <a:solidFill>
                  <a:srgbClr val="000000"/>
                </a:solidFill>
              </a:rPr>
              <a:t> –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H</a:t>
            </a:r>
            <a:r>
              <a:rPr lang="es-ES" altLang="sr-Latn-RS" sz="1600" b="1" baseline="-25000" dirty="0" err="1">
                <a:solidFill>
                  <a:srgbClr val="000000"/>
                </a:solidFill>
              </a:rPr>
              <a:t>monomera</a:t>
            </a:r>
            <a:r>
              <a:rPr lang="es-ES" altLang="sr-Latn-RS" sz="1600" b="1" dirty="0">
                <a:solidFill>
                  <a:srgbClr val="000000"/>
                </a:solidFill>
              </a:rPr>
              <a:t>) – T(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S</a:t>
            </a:r>
            <a:r>
              <a:rPr lang="es-ES" altLang="sr-Latn-RS" sz="1600" b="1" baseline="-25000" dirty="0" err="1">
                <a:solidFill>
                  <a:srgbClr val="000000"/>
                </a:solidFill>
              </a:rPr>
              <a:t>polimera</a:t>
            </a:r>
            <a:r>
              <a:rPr lang="es-ES" altLang="sr-Latn-RS" sz="1600" b="1" dirty="0">
                <a:solidFill>
                  <a:srgbClr val="000000"/>
                </a:solidFill>
              </a:rPr>
              <a:t> – </a:t>
            </a:r>
            <a:r>
              <a:rPr lang="es-ES" altLang="sr-Latn-RS" sz="1600" b="1" dirty="0" err="1">
                <a:solidFill>
                  <a:srgbClr val="000000"/>
                </a:solidFill>
              </a:rPr>
              <a:t>S</a:t>
            </a:r>
            <a:r>
              <a:rPr lang="es-ES" altLang="sr-Latn-RS" sz="1600" b="1" baseline="-25000" dirty="0" err="1">
                <a:solidFill>
                  <a:srgbClr val="000000"/>
                </a:solidFill>
              </a:rPr>
              <a:t>monomera</a:t>
            </a:r>
            <a:r>
              <a:rPr lang="es-ES" altLang="sr-Latn-RS" sz="1600" b="1" dirty="0">
                <a:solidFill>
                  <a:srgbClr val="000000"/>
                </a:solidFill>
              </a:rPr>
              <a:t>)  </a:t>
            </a:r>
          </a:p>
          <a:p>
            <a:pPr algn="just"/>
            <a:r>
              <a:rPr lang="en-US" altLang="sr-Latn-RS" sz="1600" b="1" dirty="0">
                <a:solidFill>
                  <a:srgbClr val="000000"/>
                </a:solidFill>
              </a:rPr>
              <a:t>      </a:t>
            </a:r>
          </a:p>
          <a:p>
            <a:pPr algn="just"/>
            <a:r>
              <a:rPr lang="en-US" altLang="sr-Latn-RS" sz="1600" b="1" dirty="0">
                <a:solidFill>
                  <a:srgbClr val="000000"/>
                </a:solidFill>
              </a:rPr>
              <a:t>       </a:t>
            </a:r>
            <a:r>
              <a:rPr lang="sl-SI" altLang="sr-Latn-RS" b="1" dirty="0">
                <a:solidFill>
                  <a:srgbClr val="FF0066"/>
                </a:solidFill>
              </a:rPr>
              <a:t>∆G</a:t>
            </a:r>
            <a:r>
              <a:rPr lang="en-US" altLang="sr-Latn-RS" b="1" baseline="-25000" dirty="0">
                <a:solidFill>
                  <a:srgbClr val="FF0066"/>
                </a:solidFill>
              </a:rPr>
              <a:t>p</a:t>
            </a:r>
            <a:r>
              <a:rPr lang="en-US" altLang="sr-Latn-RS" sz="1600" b="1" dirty="0">
                <a:solidFill>
                  <a:srgbClr val="FF0066"/>
                </a:solidFill>
              </a:rPr>
              <a:t>= </a:t>
            </a:r>
            <a:r>
              <a:rPr lang="sl-SI" altLang="sr-Latn-RS" b="1" dirty="0">
                <a:solidFill>
                  <a:srgbClr val="FF0066"/>
                </a:solidFill>
              </a:rPr>
              <a:t>∆</a:t>
            </a:r>
            <a:r>
              <a:rPr lang="sl-SI" altLang="sr-Latn-RS" sz="1600" b="1" dirty="0">
                <a:solidFill>
                  <a:srgbClr val="FF0066"/>
                </a:solidFill>
              </a:rPr>
              <a:t>H</a:t>
            </a:r>
            <a:r>
              <a:rPr lang="en-US" altLang="sr-Latn-RS" sz="1600" b="1" baseline="-25000" dirty="0">
                <a:solidFill>
                  <a:srgbClr val="FF0066"/>
                </a:solidFill>
              </a:rPr>
              <a:t>p</a:t>
            </a:r>
            <a:r>
              <a:rPr lang="sl-SI" altLang="sr-Latn-RS" sz="1600" b="1" dirty="0">
                <a:solidFill>
                  <a:srgbClr val="FF0066"/>
                </a:solidFill>
              </a:rPr>
              <a:t> - T∆S</a:t>
            </a:r>
            <a:r>
              <a:rPr lang="en-US" altLang="sr-Latn-RS" sz="1600" b="1" baseline="-25000" dirty="0">
                <a:solidFill>
                  <a:srgbClr val="FF0066"/>
                </a:solidFill>
              </a:rPr>
              <a:t>p</a:t>
            </a:r>
            <a:r>
              <a:rPr lang="sl-SI" altLang="sr-Latn-RS" sz="1600" b="1" dirty="0">
                <a:solidFill>
                  <a:srgbClr val="FF0066"/>
                </a:solidFill>
              </a:rPr>
              <a:t> &lt; 0</a:t>
            </a:r>
            <a:r>
              <a:rPr lang="en-US" altLang="sr-Latn-RS" sz="1600" b="1" dirty="0">
                <a:solidFill>
                  <a:srgbClr val="000000"/>
                </a:solidFill>
              </a:rPr>
              <a:t>   </a:t>
            </a:r>
            <a:r>
              <a:rPr lang="en-US" altLang="sr-Latn-RS" sz="1400" dirty="0">
                <a:solidFill>
                  <a:srgbClr val="000000"/>
                </a:solidFill>
              </a:rPr>
              <a:t>(</a:t>
            </a:r>
            <a:r>
              <a:rPr lang="sl-SI" altLang="sr-Latn-RS" sz="1400" dirty="0">
                <a:solidFill>
                  <a:srgbClr val="000000"/>
                </a:solidFill>
              </a:rPr>
              <a:t>∆H</a:t>
            </a:r>
            <a:r>
              <a:rPr lang="en-US" altLang="sr-Latn-RS" sz="1400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400" dirty="0">
                <a:solidFill>
                  <a:srgbClr val="000000"/>
                </a:solidFill>
              </a:rPr>
              <a:t> </a:t>
            </a:r>
            <a:r>
              <a:rPr lang="en-US" altLang="sr-Latn-RS" sz="1400" dirty="0">
                <a:solidFill>
                  <a:srgbClr val="000000"/>
                </a:solidFill>
              </a:rPr>
              <a:t>=</a:t>
            </a:r>
            <a:r>
              <a:rPr lang="sl-SI" altLang="sr-Latn-RS" sz="1400" dirty="0">
                <a:solidFill>
                  <a:srgbClr val="000000"/>
                </a:solidFill>
              </a:rPr>
              <a:t>promen</a:t>
            </a:r>
            <a:r>
              <a:rPr lang="en-US" altLang="sr-Latn-RS" sz="1400" dirty="0">
                <a:solidFill>
                  <a:srgbClr val="000000"/>
                </a:solidFill>
              </a:rPr>
              <a:t>a</a:t>
            </a:r>
            <a:r>
              <a:rPr lang="sl-SI" altLang="sr-Latn-RS" sz="1400" dirty="0">
                <a:solidFill>
                  <a:srgbClr val="000000"/>
                </a:solidFill>
              </a:rPr>
              <a:t> entalpije, ∆S</a:t>
            </a:r>
            <a:r>
              <a:rPr lang="en-US" altLang="sr-Latn-RS" sz="1400" baseline="-25000" dirty="0">
                <a:solidFill>
                  <a:srgbClr val="000000"/>
                </a:solidFill>
              </a:rPr>
              <a:t>p</a:t>
            </a:r>
            <a:r>
              <a:rPr lang="en-US" altLang="sr-Latn-RS" sz="1400" dirty="0">
                <a:solidFill>
                  <a:srgbClr val="000000"/>
                </a:solidFill>
              </a:rPr>
              <a:t>=</a:t>
            </a:r>
            <a:r>
              <a:rPr lang="sl-SI" altLang="sr-Latn-RS" sz="1400" dirty="0">
                <a:solidFill>
                  <a:srgbClr val="000000"/>
                </a:solidFill>
              </a:rPr>
              <a:t> promen</a:t>
            </a:r>
            <a:r>
              <a:rPr lang="en-US" altLang="sr-Latn-RS" sz="1400" dirty="0">
                <a:solidFill>
                  <a:srgbClr val="000000"/>
                </a:solidFill>
              </a:rPr>
              <a:t>a</a:t>
            </a:r>
            <a:r>
              <a:rPr lang="sl-SI" altLang="sr-Latn-RS" sz="1400" dirty="0">
                <a:solidFill>
                  <a:srgbClr val="000000"/>
                </a:solidFill>
              </a:rPr>
              <a:t> entropije polimerizacije</a:t>
            </a:r>
            <a:r>
              <a:rPr lang="en-US" altLang="sr-Latn-RS" sz="1400" dirty="0">
                <a:solidFill>
                  <a:srgbClr val="000000"/>
                </a:solidFill>
              </a:rPr>
              <a:t>)</a:t>
            </a:r>
          </a:p>
          <a:p>
            <a:pPr algn="just"/>
            <a:endParaRPr lang="en-US" altLang="sr-Latn-RS" sz="1600" dirty="0">
              <a:solidFill>
                <a:srgbClr val="000000"/>
              </a:solidFill>
            </a:endParaRPr>
          </a:p>
          <a:p>
            <a:pPr algn="just"/>
            <a:r>
              <a:rPr lang="sl-SI" altLang="sr-Latn-RS" sz="1600" dirty="0">
                <a:solidFill>
                  <a:srgbClr val="000000"/>
                </a:solidFill>
              </a:rPr>
              <a:t>Navedeni uslov može </a:t>
            </a:r>
            <a:r>
              <a:rPr lang="en-US" altLang="sr-Latn-RS" sz="1600" dirty="0" err="1">
                <a:solidFill>
                  <a:srgbClr val="000000"/>
                </a:solidFill>
              </a:rPr>
              <a:t>biti</a:t>
            </a:r>
            <a:r>
              <a:rPr lang="sl-SI" altLang="sr-Latn-RS" sz="1600" dirty="0">
                <a:solidFill>
                  <a:srgbClr val="000000"/>
                </a:solidFill>
              </a:rPr>
              <a:t> ispunjen ako je:</a:t>
            </a:r>
          </a:p>
          <a:p>
            <a:pPr algn="just">
              <a:lnSpc>
                <a:spcPct val="110000"/>
              </a:lnSpc>
              <a:buFontTx/>
              <a:buAutoNum type="arabicPeriod"/>
            </a:pPr>
            <a:r>
              <a:rPr lang="sl-SI" altLang="sr-Latn-RS" sz="1600" b="1" dirty="0">
                <a:solidFill>
                  <a:srgbClr val="000000"/>
                </a:solidFill>
              </a:rPr>
              <a:t>∆H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b="1" dirty="0">
                <a:solidFill>
                  <a:srgbClr val="000000"/>
                </a:solidFill>
              </a:rPr>
              <a:t> &lt; 0</a:t>
            </a:r>
            <a:r>
              <a:rPr lang="sl-SI" altLang="sr-Latn-RS" sz="1600" dirty="0">
                <a:solidFill>
                  <a:srgbClr val="000000"/>
                </a:solidFill>
              </a:rPr>
              <a:t> i </a:t>
            </a:r>
            <a:r>
              <a:rPr lang="sl-SI" altLang="sr-Latn-RS" sz="1600" b="1" dirty="0">
                <a:solidFill>
                  <a:srgbClr val="000000"/>
                </a:solidFill>
              </a:rPr>
              <a:t>∆S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b="1" dirty="0">
                <a:solidFill>
                  <a:srgbClr val="000000"/>
                </a:solidFill>
              </a:rPr>
              <a:t> &lt;</a:t>
            </a:r>
            <a:r>
              <a:rPr lang="sl-SI" altLang="sr-Latn-RS" sz="1600" dirty="0">
                <a:solidFill>
                  <a:srgbClr val="000000"/>
                </a:solidFill>
              </a:rPr>
              <a:t> 0 i </a:t>
            </a:r>
            <a:r>
              <a:rPr lang="en-US" altLang="sr-Latn-R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sl-SI" altLang="sr-Latn-RS" sz="1600" b="1" dirty="0">
                <a:solidFill>
                  <a:srgbClr val="000000"/>
                </a:solidFill>
              </a:rPr>
              <a:t>T∆S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</a:t>
            </a:r>
            <a:r>
              <a:rPr lang="en-US" altLang="sr-Latn-R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sl-SI" altLang="sr-Latn-RS" sz="1600" b="1" dirty="0">
                <a:solidFill>
                  <a:srgbClr val="000000"/>
                </a:solidFill>
              </a:rPr>
              <a:t> </a:t>
            </a:r>
            <a:r>
              <a:rPr lang="en-US" altLang="sr-Latn-RS" sz="1600" b="1" dirty="0">
                <a:solidFill>
                  <a:srgbClr val="000000"/>
                </a:solidFill>
                <a:cs typeface="Arial" charset="0"/>
              </a:rPr>
              <a:t>&lt;</a:t>
            </a:r>
            <a:r>
              <a:rPr lang="sl-SI" altLang="sr-Latn-RS" sz="1600" b="1" dirty="0">
                <a:solidFill>
                  <a:srgbClr val="000000"/>
                </a:solidFill>
              </a:rPr>
              <a:t> </a:t>
            </a:r>
            <a:r>
              <a:rPr lang="en-US" altLang="sr-Latn-RS" dirty="0">
                <a:solidFill>
                  <a:srgbClr val="000000"/>
                </a:solidFill>
              </a:rPr>
              <a:t>|</a:t>
            </a:r>
            <a:r>
              <a:rPr lang="sl-SI" altLang="sr-Latn-RS" sz="1600" b="1" dirty="0">
                <a:solidFill>
                  <a:srgbClr val="000000"/>
                </a:solidFill>
              </a:rPr>
              <a:t>∆H</a:t>
            </a:r>
            <a:r>
              <a:rPr lang="en-US" altLang="sr-Latn-RS" sz="1600" baseline="-25000" dirty="0">
                <a:solidFill>
                  <a:srgbClr val="000000"/>
                </a:solidFill>
              </a:rPr>
              <a:t>p </a:t>
            </a:r>
            <a:r>
              <a:rPr lang="en-US" altLang="sr-Latn-RS" dirty="0">
                <a:solidFill>
                  <a:srgbClr val="000000"/>
                </a:solidFill>
              </a:rPr>
              <a:t>| </a:t>
            </a:r>
          </a:p>
          <a:p>
            <a:pPr algn="just">
              <a:lnSpc>
                <a:spcPct val="110000"/>
              </a:lnSpc>
            </a:pPr>
            <a:r>
              <a:rPr lang="en-US" altLang="sr-Latn-RS" sz="1400" dirty="0">
                <a:solidFill>
                  <a:srgbClr val="000000"/>
                </a:solidFill>
              </a:rPr>
              <a:t>       u </a:t>
            </a:r>
            <a:r>
              <a:rPr lang="en-US" altLang="sr-Latn-RS" sz="1400" dirty="0" err="1">
                <a:solidFill>
                  <a:srgbClr val="000000"/>
                </a:solidFill>
              </a:rPr>
              <a:t>ovom</a:t>
            </a:r>
            <a:r>
              <a:rPr lang="en-US" altLang="sr-Latn-RS" sz="1400" dirty="0">
                <a:solidFill>
                  <a:srgbClr val="000000"/>
                </a:solidFill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</a:rPr>
              <a:t>slu</a:t>
            </a:r>
            <a:r>
              <a:rPr lang="sr-Latn-CS" altLang="sr-Latn-RS" sz="1400" dirty="0">
                <a:solidFill>
                  <a:srgbClr val="000000"/>
                </a:solidFill>
              </a:rPr>
              <a:t>čaju </a:t>
            </a:r>
            <a:r>
              <a:rPr lang="sl-SI" altLang="sr-Latn-RS" sz="1400" dirty="0">
                <a:solidFill>
                  <a:srgbClr val="000000"/>
                </a:solidFill>
              </a:rPr>
              <a:t>reakcija polimerizacije nije moguća iznad gornje granične temperature</a:t>
            </a:r>
          </a:p>
          <a:p>
            <a:pPr algn="just">
              <a:lnSpc>
                <a:spcPct val="110000"/>
              </a:lnSpc>
            </a:pPr>
            <a:r>
              <a:rPr lang="sl-SI" altLang="sr-Latn-RS" sz="1400" dirty="0">
                <a:solidFill>
                  <a:srgbClr val="000000"/>
                </a:solidFill>
              </a:rPr>
              <a:t>       koja se određuje iz uslova</a:t>
            </a:r>
            <a:r>
              <a:rPr lang="en-US" altLang="sr-Latn-RS" sz="1400" dirty="0">
                <a:solidFill>
                  <a:srgbClr val="000000"/>
                </a:solidFill>
              </a:rPr>
              <a:t> </a:t>
            </a:r>
            <a:r>
              <a:rPr lang="sl-SI" altLang="sr-Latn-RS" sz="1400" b="1" dirty="0">
                <a:solidFill>
                  <a:srgbClr val="FF0066"/>
                </a:solidFill>
              </a:rPr>
              <a:t>∆G</a:t>
            </a:r>
            <a:r>
              <a:rPr lang="en-US" altLang="sr-Latn-RS" sz="1400" b="1" baseline="-25000" dirty="0">
                <a:solidFill>
                  <a:srgbClr val="FF0066"/>
                </a:solidFill>
              </a:rPr>
              <a:t>p</a:t>
            </a:r>
            <a:r>
              <a:rPr lang="sl-SI" altLang="sr-Latn-RS" sz="1400" b="1" dirty="0">
                <a:solidFill>
                  <a:srgbClr val="FF0066"/>
                </a:solidFill>
              </a:rPr>
              <a:t> = 0</a:t>
            </a:r>
            <a:r>
              <a:rPr lang="sl-SI" altLang="sr-Latn-RS" sz="1400" dirty="0">
                <a:solidFill>
                  <a:srgbClr val="000000"/>
                </a:solidFill>
              </a:rPr>
              <a:t> odnosno ∆H</a:t>
            </a:r>
            <a:r>
              <a:rPr lang="en-US" altLang="sr-Latn-RS" sz="1400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400" dirty="0">
                <a:solidFill>
                  <a:srgbClr val="000000"/>
                </a:solidFill>
              </a:rPr>
              <a:t> = T∆S</a:t>
            </a:r>
            <a:r>
              <a:rPr lang="en-US" altLang="sr-Latn-RS" sz="1400" baseline="-25000" dirty="0">
                <a:solidFill>
                  <a:srgbClr val="000000"/>
                </a:solidFill>
              </a:rPr>
              <a:t>p</a:t>
            </a:r>
            <a:endParaRPr lang="sl-SI" altLang="sr-Latn-RS" sz="1400" dirty="0">
              <a:solidFill>
                <a:srgbClr val="000000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sl-SI" altLang="sr-Latn-RS" sz="1400" dirty="0">
                <a:solidFill>
                  <a:srgbClr val="000000"/>
                </a:solidFill>
              </a:rPr>
              <a:t>      </a:t>
            </a:r>
            <a:r>
              <a:rPr lang="sl-SI" altLang="sr-Latn-RS" sz="1400" b="1" dirty="0">
                <a:solidFill>
                  <a:srgbClr val="FF0066"/>
                </a:solidFill>
              </a:rPr>
              <a:t>Gornja granična temperatura polimerizacije</a:t>
            </a:r>
            <a:r>
              <a:rPr lang="sl-SI" altLang="sr-Latn-RS" sz="1400" dirty="0">
                <a:solidFill>
                  <a:srgbClr val="FF0066"/>
                </a:solidFill>
              </a:rPr>
              <a:t> </a:t>
            </a:r>
            <a:r>
              <a:rPr lang="sl-SI" altLang="sr-Latn-RS" sz="1400" b="1" dirty="0">
                <a:solidFill>
                  <a:srgbClr val="FF0066"/>
                </a:solidFill>
              </a:rPr>
              <a:t>je ona</a:t>
            </a:r>
            <a:r>
              <a:rPr lang="sl-SI" altLang="sr-Latn-RS" sz="1400" dirty="0">
                <a:solidFill>
                  <a:srgbClr val="FF0066"/>
                </a:solidFill>
              </a:rPr>
              <a:t> </a:t>
            </a:r>
            <a:r>
              <a:rPr lang="sl-SI" altLang="sr-Latn-RS" sz="1400" b="1" dirty="0">
                <a:solidFill>
                  <a:srgbClr val="FF0066"/>
                </a:solidFill>
              </a:rPr>
              <a:t>iznad koje nije moguć</a:t>
            </a:r>
            <a:r>
              <a:rPr lang="en-US" altLang="sr-Latn-RS" sz="1400" b="1" dirty="0">
                <a:solidFill>
                  <a:srgbClr val="FF0066"/>
                </a:solidFill>
              </a:rPr>
              <a:t>a </a:t>
            </a:r>
            <a:r>
              <a:rPr lang="en-US" altLang="sr-Latn-RS" sz="1400" b="1" dirty="0" err="1">
                <a:solidFill>
                  <a:srgbClr val="FF0066"/>
                </a:solidFill>
              </a:rPr>
              <a:t>polimerizacija</a:t>
            </a:r>
            <a:r>
              <a:rPr lang="sl-SI" altLang="sr-Latn-RS" sz="1400" dirty="0">
                <a:solidFill>
                  <a:srgbClr val="FF0066"/>
                </a:solidFill>
              </a:rPr>
              <a:t>. </a:t>
            </a:r>
          </a:p>
          <a:p>
            <a:pPr algn="just">
              <a:lnSpc>
                <a:spcPct val="110000"/>
              </a:lnSpc>
            </a:pPr>
            <a:r>
              <a:rPr lang="sl-SI" altLang="sr-Latn-RS" sz="1600" b="1" dirty="0">
                <a:solidFill>
                  <a:srgbClr val="000000"/>
                </a:solidFill>
              </a:rPr>
              <a:t>2</a:t>
            </a:r>
            <a:r>
              <a:rPr lang="en-US" altLang="sr-Latn-RS" sz="1600" b="1" dirty="0">
                <a:solidFill>
                  <a:srgbClr val="000000"/>
                </a:solidFill>
              </a:rPr>
              <a:t>.</a:t>
            </a:r>
            <a:r>
              <a:rPr lang="sl-SI" altLang="sr-Latn-RS" sz="1600" dirty="0">
                <a:solidFill>
                  <a:srgbClr val="000000"/>
                </a:solidFill>
              </a:rPr>
              <a:t>  </a:t>
            </a:r>
            <a:r>
              <a:rPr lang="sl-SI" altLang="sr-Latn-RS" sz="1600" b="1" dirty="0">
                <a:solidFill>
                  <a:srgbClr val="000000"/>
                </a:solidFill>
              </a:rPr>
              <a:t>∆H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b="1" dirty="0">
                <a:solidFill>
                  <a:srgbClr val="000000"/>
                </a:solidFill>
              </a:rPr>
              <a:t> &lt; 0</a:t>
            </a:r>
            <a:r>
              <a:rPr lang="sl-SI" altLang="sr-Latn-RS" sz="1600" dirty="0">
                <a:solidFill>
                  <a:srgbClr val="000000"/>
                </a:solidFill>
              </a:rPr>
              <a:t> i </a:t>
            </a:r>
            <a:r>
              <a:rPr lang="sl-SI" altLang="sr-Latn-RS" sz="1600" b="1" dirty="0">
                <a:solidFill>
                  <a:srgbClr val="000000"/>
                </a:solidFill>
              </a:rPr>
              <a:t>∆S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b="1" dirty="0">
                <a:solidFill>
                  <a:srgbClr val="000000"/>
                </a:solidFill>
              </a:rPr>
              <a:t> &gt; 0</a:t>
            </a:r>
            <a:r>
              <a:rPr lang="sl-SI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sr-Latn-CS" altLang="sr-Latn-RS" sz="1400" dirty="0">
                <a:solidFill>
                  <a:srgbClr val="000000"/>
                </a:solidFill>
              </a:rPr>
              <a:t>u ovom slučaju</a:t>
            </a:r>
            <a:r>
              <a:rPr lang="sr-Latn-CS" altLang="sr-Latn-RS" sz="1600" dirty="0">
                <a:solidFill>
                  <a:srgbClr val="000000"/>
                </a:solidFill>
              </a:rPr>
              <a:t> </a:t>
            </a:r>
            <a:r>
              <a:rPr lang="sl-SI" altLang="sr-Latn-RS" sz="1400" dirty="0">
                <a:solidFill>
                  <a:srgbClr val="000000"/>
                </a:solidFill>
              </a:rPr>
              <a:t>reakcija polimerizacije bi bila moguća pri svim temperaturama</a:t>
            </a:r>
            <a:endParaRPr lang="sl-SI" altLang="sr-Latn-RS" sz="1600" dirty="0">
              <a:solidFill>
                <a:srgbClr val="000000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n-US" altLang="sr-Latn-RS" sz="1600" b="1" dirty="0">
                <a:solidFill>
                  <a:srgbClr val="000000"/>
                </a:solidFill>
              </a:rPr>
              <a:t>3. </a:t>
            </a:r>
            <a:r>
              <a:rPr lang="sl-SI" altLang="sr-Latn-RS" sz="1600" b="1" dirty="0">
                <a:solidFill>
                  <a:srgbClr val="000000"/>
                </a:solidFill>
              </a:rPr>
              <a:t>∆H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b="1" dirty="0">
                <a:solidFill>
                  <a:srgbClr val="000000"/>
                </a:solidFill>
              </a:rPr>
              <a:t> &gt; 0</a:t>
            </a:r>
            <a:r>
              <a:rPr lang="sl-SI" altLang="sr-Latn-RS" sz="1600" dirty="0">
                <a:solidFill>
                  <a:srgbClr val="000000"/>
                </a:solidFill>
              </a:rPr>
              <a:t> i </a:t>
            </a:r>
            <a:r>
              <a:rPr lang="sl-SI" altLang="sr-Latn-RS" sz="1600" b="1" dirty="0">
                <a:solidFill>
                  <a:srgbClr val="000000"/>
                </a:solidFill>
              </a:rPr>
              <a:t>∆S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b="1" dirty="0">
                <a:solidFill>
                  <a:srgbClr val="000000"/>
                </a:solidFill>
              </a:rPr>
              <a:t> &gt; 0</a:t>
            </a:r>
            <a:r>
              <a:rPr lang="sl-SI" altLang="sr-Latn-RS" sz="1600" dirty="0">
                <a:solidFill>
                  <a:srgbClr val="000000"/>
                </a:solidFill>
              </a:rPr>
              <a:t> i </a:t>
            </a:r>
            <a:r>
              <a:rPr lang="en-US" altLang="sr-Latn-RS" b="1" dirty="0">
                <a:solidFill>
                  <a:srgbClr val="000000"/>
                </a:solidFill>
              </a:rPr>
              <a:t>|</a:t>
            </a:r>
            <a:r>
              <a:rPr lang="sl-SI" altLang="sr-Latn-RS" sz="1600" b="1" dirty="0">
                <a:solidFill>
                  <a:srgbClr val="000000"/>
                </a:solidFill>
              </a:rPr>
              <a:t>T∆S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 </a:t>
            </a:r>
            <a:r>
              <a:rPr lang="en-US" altLang="sr-Latn-RS" b="1" dirty="0">
                <a:solidFill>
                  <a:srgbClr val="000000"/>
                </a:solidFill>
              </a:rPr>
              <a:t>|</a:t>
            </a:r>
            <a:r>
              <a:rPr lang="sl-SI" altLang="sr-Latn-RS" sz="1600" b="1" dirty="0">
                <a:solidFill>
                  <a:srgbClr val="000000"/>
                </a:solidFill>
              </a:rPr>
              <a:t> &gt; </a:t>
            </a:r>
            <a:r>
              <a:rPr lang="en-US" altLang="sr-Latn-RS" b="1" dirty="0">
                <a:solidFill>
                  <a:srgbClr val="000000"/>
                </a:solidFill>
              </a:rPr>
              <a:t>|</a:t>
            </a:r>
            <a:r>
              <a:rPr lang="sl-SI" altLang="sr-Latn-RS" sz="1600" b="1" dirty="0">
                <a:solidFill>
                  <a:srgbClr val="000000"/>
                </a:solidFill>
              </a:rPr>
              <a:t>∆H</a:t>
            </a:r>
            <a:r>
              <a:rPr lang="en-US" altLang="sr-Latn-RS" sz="1600" b="1" baseline="-25000" dirty="0">
                <a:solidFill>
                  <a:srgbClr val="000000"/>
                </a:solidFill>
              </a:rPr>
              <a:t>p </a:t>
            </a:r>
            <a:r>
              <a:rPr lang="en-US" altLang="sr-Latn-RS" b="1" dirty="0">
                <a:solidFill>
                  <a:srgbClr val="000000"/>
                </a:solidFill>
              </a:rPr>
              <a:t>|</a:t>
            </a:r>
            <a:r>
              <a:rPr lang="sl-SI" altLang="sr-Latn-RS" sz="1600" dirty="0">
                <a:solidFill>
                  <a:srgbClr val="000000"/>
                </a:solidFill>
              </a:rPr>
              <a:t> </a:t>
            </a:r>
            <a:r>
              <a:rPr lang="sl-SI" altLang="sr-Latn-RS" sz="1400" dirty="0">
                <a:solidFill>
                  <a:srgbClr val="000000"/>
                </a:solidFill>
              </a:rPr>
              <a:t>reakcija polimerizacije nije moguća ispod neke donje granične temperature</a:t>
            </a:r>
            <a:r>
              <a:rPr lang="en-US" altLang="sr-Latn-RS" sz="1400" dirty="0">
                <a:solidFill>
                  <a:srgbClr val="000000"/>
                </a:solidFill>
              </a:rPr>
              <a:t>.</a:t>
            </a:r>
          </a:p>
          <a:p>
            <a:pPr algn="just"/>
            <a:endParaRPr lang="en-US" altLang="sr-Latn-RS" sz="1600" b="1" dirty="0">
              <a:solidFill>
                <a:srgbClr val="000099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n-US" altLang="sr-Latn-RS" sz="1600" b="1" dirty="0" err="1">
                <a:solidFill>
                  <a:srgbClr val="000000"/>
                </a:solidFill>
              </a:rPr>
              <a:t>Nepovoljno</a:t>
            </a:r>
            <a:r>
              <a:rPr lang="en-US" altLang="sr-Latn-RS" sz="1600" b="1" dirty="0">
                <a:solidFill>
                  <a:srgbClr val="000000"/>
                </a:solidFill>
              </a:rPr>
              <a:t>: </a:t>
            </a:r>
            <a:r>
              <a:rPr lang="en-US" altLang="sr-Latn-RS" sz="1600" b="1" dirty="0" err="1">
                <a:solidFill>
                  <a:srgbClr val="FF0066"/>
                </a:solidFill>
              </a:rPr>
              <a:t>pri</a:t>
            </a:r>
            <a:r>
              <a:rPr lang="en-US" altLang="sr-Latn-RS" sz="1600" b="1" dirty="0">
                <a:solidFill>
                  <a:srgbClr val="FF0066"/>
                </a:solidFill>
              </a:rPr>
              <a:t> </a:t>
            </a:r>
            <a:r>
              <a:rPr lang="en-US" altLang="sr-Latn-RS" sz="1600" b="1" dirty="0" err="1">
                <a:solidFill>
                  <a:srgbClr val="FF0066"/>
                </a:solidFill>
              </a:rPr>
              <a:t>polimerizaciji</a:t>
            </a:r>
            <a:r>
              <a:rPr lang="en-US" altLang="sr-Latn-RS" sz="1600" b="1" dirty="0">
                <a:solidFill>
                  <a:srgbClr val="FF0066"/>
                </a:solidFill>
              </a:rPr>
              <a:t> se </a:t>
            </a:r>
            <a:r>
              <a:rPr lang="sl-SI" altLang="sr-Latn-RS" sz="1600" b="1" dirty="0">
                <a:solidFill>
                  <a:srgbClr val="FF0066"/>
                </a:solidFill>
              </a:rPr>
              <a:t>poveća</a:t>
            </a:r>
            <a:r>
              <a:rPr lang="en-US" altLang="sr-Latn-RS" sz="1600" b="1" dirty="0" err="1">
                <a:solidFill>
                  <a:srgbClr val="FF0066"/>
                </a:solidFill>
              </a:rPr>
              <a:t>va</a:t>
            </a:r>
            <a:r>
              <a:rPr lang="sl-SI" altLang="sr-Latn-RS" sz="1600" b="1" dirty="0">
                <a:solidFill>
                  <a:srgbClr val="FF0066"/>
                </a:solidFill>
              </a:rPr>
              <a:t> uređenost sistema</a:t>
            </a:r>
            <a:r>
              <a:rPr lang="en-US" altLang="sr-Latn-RS" sz="1600" b="1" dirty="0">
                <a:solidFill>
                  <a:srgbClr val="FF0066"/>
                </a:solidFill>
              </a:rPr>
              <a:t>,</a:t>
            </a:r>
            <a:r>
              <a:rPr lang="sl-SI" altLang="sr-Latn-RS" sz="1600" b="1" dirty="0">
                <a:solidFill>
                  <a:srgbClr val="FF0066"/>
                </a:solidFill>
              </a:rPr>
              <a:t> smanj</a:t>
            </a:r>
            <a:r>
              <a:rPr lang="en-US" altLang="sr-Latn-RS" sz="1600" b="1" dirty="0" err="1">
                <a:solidFill>
                  <a:srgbClr val="FF0066"/>
                </a:solidFill>
              </a:rPr>
              <a:t>uje</a:t>
            </a:r>
            <a:r>
              <a:rPr lang="en-US" altLang="sr-Latn-RS" sz="1600" b="1" dirty="0">
                <a:solidFill>
                  <a:srgbClr val="FF0066"/>
                </a:solidFill>
              </a:rPr>
              <a:t> se </a:t>
            </a:r>
            <a:r>
              <a:rPr lang="sl-SI" altLang="sr-Latn-RS" sz="1600" b="1" dirty="0">
                <a:solidFill>
                  <a:srgbClr val="FF0066"/>
                </a:solidFill>
              </a:rPr>
              <a:t>entropij</a:t>
            </a:r>
            <a:r>
              <a:rPr lang="en-US" altLang="sr-Latn-RS" sz="1600" b="1" dirty="0">
                <a:solidFill>
                  <a:srgbClr val="FF0066"/>
                </a:solidFill>
              </a:rPr>
              <a:t>a</a:t>
            </a:r>
            <a:r>
              <a:rPr lang="sl-SI" altLang="sr-Latn-RS" sz="1600" dirty="0">
                <a:solidFill>
                  <a:srgbClr val="FF0066"/>
                </a:solidFill>
              </a:rPr>
              <a:t>, </a:t>
            </a:r>
            <a:r>
              <a:rPr lang="sl-SI" altLang="sr-Latn-RS" sz="1600" b="1" dirty="0">
                <a:solidFill>
                  <a:srgbClr val="FF0066"/>
                </a:solidFill>
              </a:rPr>
              <a:t>∆S</a:t>
            </a:r>
            <a:r>
              <a:rPr lang="en-US" altLang="sr-Latn-RS" sz="1600" b="1" baseline="-25000" dirty="0">
                <a:solidFill>
                  <a:srgbClr val="FF0066"/>
                </a:solidFill>
              </a:rPr>
              <a:t>p</a:t>
            </a:r>
            <a:r>
              <a:rPr lang="en-US" altLang="sr-Latn-RS" sz="1600" b="1" dirty="0">
                <a:solidFill>
                  <a:srgbClr val="FF0066"/>
                </a:solidFill>
              </a:rPr>
              <a:t> &lt; 0</a:t>
            </a:r>
          </a:p>
          <a:p>
            <a:pPr algn="just">
              <a:lnSpc>
                <a:spcPct val="110000"/>
              </a:lnSpc>
            </a:pPr>
            <a:r>
              <a:rPr lang="en-US" altLang="sr-Latn-RS" sz="1600" b="1" dirty="0" err="1">
                <a:solidFill>
                  <a:srgbClr val="000000"/>
                </a:solidFill>
              </a:rPr>
              <a:t>Povoljno</a:t>
            </a:r>
            <a:r>
              <a:rPr lang="en-US" altLang="sr-Latn-RS" sz="1600" b="1" dirty="0">
                <a:solidFill>
                  <a:srgbClr val="000000"/>
                </a:solidFill>
              </a:rPr>
              <a:t>: </a:t>
            </a:r>
            <a:r>
              <a:rPr lang="sl-SI" altLang="sr-Latn-RS" sz="1600" b="1" dirty="0">
                <a:solidFill>
                  <a:srgbClr val="FF0066"/>
                </a:solidFill>
              </a:rPr>
              <a:t>naj</a:t>
            </a:r>
            <a:r>
              <a:rPr lang="sr-Latn-CS" altLang="sr-Latn-RS" sz="1600" b="1" dirty="0">
                <a:solidFill>
                  <a:srgbClr val="FF0066"/>
                </a:solidFill>
              </a:rPr>
              <a:t>češće je </a:t>
            </a:r>
            <a:r>
              <a:rPr lang="sl-SI" altLang="sr-Latn-RS" sz="1600" b="1" dirty="0">
                <a:solidFill>
                  <a:srgbClr val="FF0066"/>
                </a:solidFill>
              </a:rPr>
              <a:t>∆H</a:t>
            </a:r>
            <a:r>
              <a:rPr lang="sl-SI" altLang="sr-Latn-RS" sz="1600" b="1" baseline="-25000" dirty="0">
                <a:solidFill>
                  <a:srgbClr val="FF0066"/>
                </a:solidFill>
              </a:rPr>
              <a:t>p</a:t>
            </a:r>
            <a:r>
              <a:rPr lang="sl-SI" altLang="sr-Latn-RS" sz="1600" b="1" dirty="0">
                <a:solidFill>
                  <a:srgbClr val="FF0066"/>
                </a:solidFill>
              </a:rPr>
              <a:t> &lt; 0</a:t>
            </a:r>
            <a:r>
              <a:rPr lang="sl-SI" altLang="sr-Latn-RS" sz="1600" b="1" dirty="0">
                <a:solidFill>
                  <a:srgbClr val="000000"/>
                </a:solidFill>
              </a:rPr>
              <a:t> </a:t>
            </a:r>
            <a:r>
              <a:rPr lang="sl-SI" altLang="sr-Latn-RS" sz="1400" b="1" dirty="0">
                <a:solidFill>
                  <a:srgbClr val="000000"/>
                </a:solidFill>
              </a:rPr>
              <a:t>(</a:t>
            </a:r>
            <a:r>
              <a:rPr lang="en-US" altLang="sr-Latn-RS" sz="1400" b="1" dirty="0" err="1">
                <a:solidFill>
                  <a:srgbClr val="000000"/>
                </a:solidFill>
              </a:rPr>
              <a:t>npr</a:t>
            </a:r>
            <a:r>
              <a:rPr lang="en-US" altLang="sr-Latn-RS" sz="1400" b="1" dirty="0">
                <a:solidFill>
                  <a:srgbClr val="000000"/>
                </a:solidFill>
              </a:rPr>
              <a:t>. </a:t>
            </a:r>
            <a:r>
              <a:rPr lang="sl-SI" altLang="sr-Latn-RS" sz="1400" b="1" dirty="0">
                <a:solidFill>
                  <a:srgbClr val="000000"/>
                </a:solidFill>
              </a:rPr>
              <a:t>prevođenje </a:t>
            </a:r>
            <a:r>
              <a:rPr lang="el-GR" altLang="sr-Latn-RS" sz="1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sl-SI" altLang="sr-Latn-RS" sz="1400" b="1" dirty="0">
                <a:solidFill>
                  <a:srgbClr val="000000"/>
                </a:solidFill>
              </a:rPr>
              <a:t> u </a:t>
            </a:r>
            <a:r>
              <a:rPr lang="el-GR" altLang="sr-Latn-RS" sz="1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sl-SI" altLang="sr-Latn-RS" sz="1400" b="1" dirty="0">
                <a:solidFill>
                  <a:srgbClr val="000000"/>
                </a:solidFill>
              </a:rPr>
              <a:t> </a:t>
            </a:r>
            <a:r>
              <a:rPr lang="sl-SI" altLang="sr-Latn-RS" sz="1400" b="1" dirty="0" smtClean="0">
                <a:solidFill>
                  <a:srgbClr val="000000"/>
                </a:solidFill>
              </a:rPr>
              <a:t>vezu </a:t>
            </a:r>
            <a:r>
              <a:rPr lang="sl-SI" altLang="sr-Latn-RS" sz="1400" b="1" dirty="0">
                <a:solidFill>
                  <a:srgbClr val="000000"/>
                </a:solidFill>
              </a:rPr>
              <a:t>je jako egzoterman proce</a:t>
            </a:r>
            <a:r>
              <a:rPr lang="en-US" altLang="sr-Latn-RS" sz="1400" b="1" dirty="0">
                <a:solidFill>
                  <a:srgbClr val="000000"/>
                </a:solidFill>
              </a:rPr>
              <a:t>s)</a:t>
            </a:r>
          </a:p>
          <a:p>
            <a:pPr algn="just">
              <a:lnSpc>
                <a:spcPct val="105000"/>
              </a:lnSpc>
            </a:pPr>
            <a:endParaRPr lang="en-US" altLang="sr-Latn-RS" sz="1400" dirty="0">
              <a:solidFill>
                <a:srgbClr val="000000"/>
              </a:solidFill>
            </a:endParaRPr>
          </a:p>
          <a:p>
            <a:pPr algn="just"/>
            <a:r>
              <a:rPr lang="en-US" altLang="sr-Latn-RS" sz="1600" dirty="0">
                <a:solidFill>
                  <a:srgbClr val="000000"/>
                </a:solidFill>
              </a:rPr>
              <a:t>                  </a:t>
            </a:r>
            <a:r>
              <a:rPr lang="sl-SI" altLang="sr-Latn-RS" sz="1600" dirty="0">
                <a:solidFill>
                  <a:srgbClr val="000000"/>
                </a:solidFill>
              </a:rPr>
              <a:t>Za reakcije polimerizacije je najčešće ispunjen uslov </a:t>
            </a:r>
            <a:r>
              <a:rPr lang="en-US" altLang="sr-Latn-RS" sz="1600" b="1" dirty="0">
                <a:solidFill>
                  <a:srgbClr val="000000"/>
                </a:solidFill>
              </a:rPr>
              <a:t>1</a:t>
            </a:r>
            <a:r>
              <a:rPr lang="en-US" altLang="sr-Latn-RS" sz="1600" dirty="0">
                <a:solidFill>
                  <a:srgbClr val="000000"/>
                </a:solidFill>
              </a:rPr>
              <a:t>. </a:t>
            </a:r>
          </a:p>
          <a:p>
            <a:pPr algn="just"/>
            <a:r>
              <a:rPr lang="en-US" altLang="sr-Latn-RS" sz="1600" dirty="0">
                <a:solidFill>
                  <a:srgbClr val="000000"/>
                </a:solidFill>
              </a:rPr>
              <a:t>   </a:t>
            </a:r>
            <a:r>
              <a:rPr lang="en-US" altLang="sr-Latn-RS" sz="1600" dirty="0" err="1">
                <a:solidFill>
                  <a:srgbClr val="000000"/>
                </a:solidFill>
              </a:rPr>
              <a:t>Uobi</a:t>
            </a:r>
            <a:r>
              <a:rPr lang="sr-Latn-CS" altLang="sr-Latn-RS" sz="1600" dirty="0">
                <a:solidFill>
                  <a:srgbClr val="000000"/>
                </a:solidFill>
              </a:rPr>
              <a:t>čajen</a:t>
            </a:r>
            <a:r>
              <a:rPr lang="en-US" altLang="sr-Latn-RS" sz="1600" dirty="0">
                <a:solidFill>
                  <a:srgbClr val="000000"/>
                </a:solidFill>
              </a:rPr>
              <a:t>o: </a:t>
            </a:r>
            <a:r>
              <a:rPr lang="sl-SI" altLang="sr-Latn-RS" sz="1600" dirty="0">
                <a:solidFill>
                  <a:srgbClr val="000000"/>
                </a:solidFill>
              </a:rPr>
              <a:t>(-∆H</a:t>
            </a:r>
            <a:r>
              <a:rPr lang="sl-SI" altLang="sr-Latn-RS" sz="1600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dirty="0">
                <a:solidFill>
                  <a:srgbClr val="000000"/>
                </a:solidFill>
              </a:rPr>
              <a:t>) </a:t>
            </a:r>
            <a:r>
              <a:rPr lang="en-US" altLang="sr-Latn-RS" sz="1600" dirty="0">
                <a:solidFill>
                  <a:srgbClr val="000000"/>
                </a:solidFill>
              </a:rPr>
              <a:t>= (</a:t>
            </a:r>
            <a:r>
              <a:rPr lang="sl-SI" altLang="sr-Latn-RS" sz="1600" dirty="0">
                <a:solidFill>
                  <a:srgbClr val="000000"/>
                </a:solidFill>
              </a:rPr>
              <a:t>30 </a:t>
            </a:r>
            <a:r>
              <a:rPr lang="en-US" altLang="sr-Latn-RS" sz="1600" dirty="0">
                <a:solidFill>
                  <a:srgbClr val="000000"/>
                </a:solidFill>
              </a:rPr>
              <a:t>-</a:t>
            </a:r>
            <a:r>
              <a:rPr lang="sl-SI" altLang="sr-Latn-RS" sz="1600" dirty="0">
                <a:solidFill>
                  <a:srgbClr val="000000"/>
                </a:solidFill>
              </a:rPr>
              <a:t>150</a:t>
            </a:r>
            <a:r>
              <a:rPr lang="en-US" altLang="sr-Latn-RS" sz="1600" dirty="0">
                <a:solidFill>
                  <a:srgbClr val="000000"/>
                </a:solidFill>
              </a:rPr>
              <a:t>)</a:t>
            </a:r>
            <a:r>
              <a:rPr lang="sl-SI" altLang="sr-Latn-RS" sz="1600" dirty="0">
                <a:solidFill>
                  <a:srgbClr val="000000"/>
                </a:solidFill>
              </a:rPr>
              <a:t> </a:t>
            </a:r>
            <a:r>
              <a:rPr lang="sl-SI" altLang="sr-Latn-RS" sz="1600" b="1" dirty="0">
                <a:solidFill>
                  <a:schemeClr val="bg1"/>
                </a:solidFill>
              </a:rPr>
              <a:t>kJ</a:t>
            </a:r>
            <a:r>
              <a:rPr lang="sl-SI" altLang="sr-Latn-RS" sz="1600" dirty="0">
                <a:solidFill>
                  <a:srgbClr val="000000"/>
                </a:solidFill>
              </a:rPr>
              <a:t> mol</a:t>
            </a:r>
            <a:r>
              <a:rPr lang="sl-SI" altLang="sr-Latn-RS" sz="1600" baseline="30000" dirty="0">
                <a:solidFill>
                  <a:srgbClr val="000000"/>
                </a:solidFill>
              </a:rPr>
              <a:t>-1</a:t>
            </a:r>
            <a:r>
              <a:rPr lang="en-US" altLang="sr-Latn-RS" sz="1600" dirty="0">
                <a:solidFill>
                  <a:srgbClr val="000000"/>
                </a:solidFill>
              </a:rPr>
              <a:t>, </a:t>
            </a:r>
            <a:r>
              <a:rPr lang="sl-SI" altLang="sr-Latn-RS" sz="1600" dirty="0">
                <a:solidFill>
                  <a:srgbClr val="000000"/>
                </a:solidFill>
              </a:rPr>
              <a:t>(-∆S</a:t>
            </a:r>
            <a:r>
              <a:rPr lang="sl-SI" altLang="sr-Latn-RS" sz="1600" baseline="-25000" dirty="0">
                <a:solidFill>
                  <a:srgbClr val="000000"/>
                </a:solidFill>
              </a:rPr>
              <a:t>p</a:t>
            </a:r>
            <a:r>
              <a:rPr lang="sl-SI" altLang="sr-Latn-RS" sz="1600" dirty="0">
                <a:solidFill>
                  <a:srgbClr val="000000"/>
                </a:solidFill>
              </a:rPr>
              <a:t>)</a:t>
            </a:r>
            <a:r>
              <a:rPr lang="en-US" altLang="sr-Latn-RS" sz="1600" dirty="0">
                <a:solidFill>
                  <a:srgbClr val="000000"/>
                </a:solidFill>
              </a:rPr>
              <a:t>=</a:t>
            </a:r>
            <a:r>
              <a:rPr lang="sl-SI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>
                <a:solidFill>
                  <a:srgbClr val="000000"/>
                </a:solidFill>
              </a:rPr>
              <a:t>(</a:t>
            </a:r>
            <a:r>
              <a:rPr lang="sl-SI" altLang="sr-Latn-RS" sz="1600" dirty="0">
                <a:solidFill>
                  <a:srgbClr val="000000"/>
                </a:solidFill>
              </a:rPr>
              <a:t>100 </a:t>
            </a:r>
            <a:r>
              <a:rPr lang="en-US" altLang="sr-Latn-RS" sz="1600" dirty="0">
                <a:solidFill>
                  <a:srgbClr val="000000"/>
                </a:solidFill>
              </a:rPr>
              <a:t>-</a:t>
            </a:r>
            <a:r>
              <a:rPr lang="sl-SI" altLang="sr-Latn-RS" sz="1600" dirty="0">
                <a:solidFill>
                  <a:srgbClr val="000000"/>
                </a:solidFill>
              </a:rPr>
              <a:t>150</a:t>
            </a:r>
            <a:r>
              <a:rPr lang="en-US" altLang="sr-Latn-RS" sz="1600" dirty="0">
                <a:solidFill>
                  <a:srgbClr val="000000"/>
                </a:solidFill>
              </a:rPr>
              <a:t>) </a:t>
            </a:r>
            <a:r>
              <a:rPr lang="sl-SI" altLang="sr-Latn-RS" sz="1600" b="1" dirty="0">
                <a:solidFill>
                  <a:srgbClr val="000000"/>
                </a:solidFill>
              </a:rPr>
              <a:t>J</a:t>
            </a:r>
            <a:r>
              <a:rPr lang="sl-SI" altLang="sr-Latn-RS" sz="1600" dirty="0">
                <a:solidFill>
                  <a:srgbClr val="000000"/>
                </a:solidFill>
              </a:rPr>
              <a:t> K</a:t>
            </a:r>
            <a:r>
              <a:rPr lang="sl-SI" altLang="sr-Latn-RS" sz="1600" baseline="30000" dirty="0">
                <a:solidFill>
                  <a:srgbClr val="000000"/>
                </a:solidFill>
              </a:rPr>
              <a:t>-1</a:t>
            </a:r>
            <a:r>
              <a:rPr lang="sl-SI" altLang="sr-Latn-RS" sz="1600" dirty="0">
                <a:solidFill>
                  <a:srgbClr val="000000"/>
                </a:solidFill>
              </a:rPr>
              <a:t> mol</a:t>
            </a:r>
            <a:r>
              <a:rPr lang="sl-SI" altLang="sr-Latn-RS" sz="1600" baseline="30000" dirty="0">
                <a:solidFill>
                  <a:srgbClr val="000000"/>
                </a:solidFill>
              </a:rPr>
              <a:t>-1</a:t>
            </a:r>
            <a:endParaRPr lang="sr-Latn-CS" altLang="sr-Latn-RS" dirty="0">
              <a:solidFill>
                <a:srgbClr val="000000"/>
              </a:solidFill>
            </a:endParaRPr>
          </a:p>
          <a:p>
            <a:pPr algn="just"/>
            <a:endParaRPr lang="sl-SI" altLang="sr-Latn-RS" sz="10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r-Latn-RS" sz="2400" b="1" dirty="0" smtClean="0"/>
              <a:t>      </a:t>
            </a:r>
            <a:r>
              <a:rPr lang="sl-SI" altLang="sr-Latn-RS" sz="2400" b="1" dirty="0" smtClean="0"/>
              <a:t>Radikalska </a:t>
            </a:r>
            <a:r>
              <a:rPr lang="sl-SI" altLang="sr-Latn-RS" sz="2400" b="1" dirty="0" smtClean="0"/>
              <a:t>polimerizacija</a:t>
            </a:r>
            <a:endParaRPr lang="en-US" altLang="sr-Latn-RS" sz="2400" b="1" dirty="0" smtClean="0"/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972504" y="1392873"/>
            <a:ext cx="520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dirty="0">
                <a:solidFill>
                  <a:srgbClr val="FF0066"/>
                </a:solidFill>
              </a:rPr>
              <a:t>Opšta reakciona shema radikalske polimerizacije</a:t>
            </a:r>
            <a:r>
              <a:rPr lang="sl-SI" altLang="sr-Latn-RS" dirty="0">
                <a:solidFill>
                  <a:srgbClr val="000000"/>
                </a:solidFill>
              </a:rPr>
              <a:t>:</a:t>
            </a:r>
            <a:endParaRPr lang="en-US" altLang="sr-Latn-RS" dirty="0">
              <a:solidFill>
                <a:srgbClr val="000000"/>
              </a:solidFill>
            </a:endParaRP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447800" y="2329934"/>
            <a:ext cx="5537093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2000" dirty="0" smtClean="0">
                <a:solidFill>
                  <a:srgbClr val="000000"/>
                </a:solidFill>
              </a:rPr>
              <a:t>I </a:t>
            </a:r>
            <a:r>
              <a:rPr lang="sl-SI" altLang="sr-Latn-RS" sz="2000" dirty="0">
                <a:solidFill>
                  <a:srgbClr val="000000"/>
                </a:solidFill>
              </a:rPr>
              <a:t>→ 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2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R•</a:t>
            </a:r>
            <a:endParaRPr lang="sl-SI" altLang="sr-Latn-RS" sz="2000" dirty="0">
              <a:solidFill>
                <a:srgbClr val="000000"/>
              </a:solidFill>
            </a:endParaRPr>
          </a:p>
          <a:p>
            <a:r>
              <a:rPr lang="sl-SI" altLang="sr-Latn-RS" sz="2000" dirty="0" smtClean="0">
                <a:solidFill>
                  <a:srgbClr val="000000"/>
                </a:solidFill>
              </a:rPr>
              <a:t>R•  + M → R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</a:t>
            </a:r>
          </a:p>
          <a:p>
            <a:r>
              <a:rPr lang="en-US" altLang="sr-Latn-RS" sz="2000" dirty="0" smtClean="0">
                <a:solidFill>
                  <a:srgbClr val="000000"/>
                </a:solidFill>
              </a:rPr>
              <a:t>--------------------------------------------------------------</a:t>
            </a:r>
            <a:endParaRPr lang="en-US" altLang="sr-Latn-RS" sz="2000" dirty="0">
              <a:solidFill>
                <a:srgbClr val="000000"/>
              </a:solidFill>
            </a:endParaRPr>
          </a:p>
          <a:p>
            <a:r>
              <a:rPr lang="sl-SI" altLang="sr-Latn-RS" sz="2000" dirty="0" smtClean="0">
                <a:solidFill>
                  <a:srgbClr val="000000"/>
                </a:solidFill>
              </a:rPr>
              <a:t>R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 </a:t>
            </a:r>
            <a:r>
              <a:rPr lang="sl-SI" altLang="sr-Latn-RS" sz="2000" dirty="0">
                <a:solidFill>
                  <a:srgbClr val="000000"/>
                </a:solidFill>
              </a:rPr>
              <a:t>+ M → 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baseline="-25000" dirty="0" smtClean="0">
                <a:solidFill>
                  <a:srgbClr val="000000"/>
                </a:solidFill>
              </a:rPr>
              <a:t>2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</a:t>
            </a:r>
            <a:endParaRPr lang="en-US" altLang="sr-Latn-RS" sz="2000" dirty="0">
              <a:solidFill>
                <a:srgbClr val="000000"/>
              </a:solidFill>
            </a:endParaRPr>
          </a:p>
          <a:p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baseline="-25000" dirty="0" smtClean="0">
                <a:solidFill>
                  <a:srgbClr val="000000"/>
                </a:solidFill>
              </a:rPr>
              <a:t>2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</a:t>
            </a:r>
            <a:r>
              <a:rPr lang="en-US" altLang="sr-Latn-RS" sz="2000" dirty="0" smtClean="0">
                <a:solidFill>
                  <a:srgbClr val="000000"/>
                </a:solidFill>
              </a:rPr>
              <a:t> </a:t>
            </a:r>
            <a:r>
              <a:rPr lang="sl-SI" altLang="sr-Latn-RS" sz="2000" dirty="0">
                <a:solidFill>
                  <a:srgbClr val="000000"/>
                </a:solidFill>
              </a:rPr>
              <a:t>+ M → 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en-US" altLang="sr-Latn-RS" sz="2000" baseline="-25000" dirty="0" smtClean="0">
                <a:solidFill>
                  <a:srgbClr val="000000"/>
                </a:solidFill>
              </a:rPr>
              <a:t>3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</a:t>
            </a:r>
            <a:endParaRPr lang="en-US" altLang="sr-Latn-RS" sz="2000" dirty="0">
              <a:solidFill>
                <a:srgbClr val="000000"/>
              </a:solidFill>
            </a:endParaRPr>
          </a:p>
          <a:p>
            <a:endParaRPr lang="en-GB" altLang="sr-Latn-RS" sz="2000" dirty="0" smtClean="0">
              <a:solidFill>
                <a:srgbClr val="000000"/>
              </a:solidFill>
            </a:endParaRPr>
          </a:p>
          <a:p>
            <a:r>
              <a:rPr lang="sl-SI" altLang="sr-Latn-RS" sz="2000" dirty="0" smtClean="0">
                <a:solidFill>
                  <a:srgbClr val="000000"/>
                </a:solidFill>
              </a:rPr>
              <a:t>...</a:t>
            </a:r>
            <a:r>
              <a:rPr lang="en-US" altLang="sr-Latn-RS" sz="2000" dirty="0" smtClean="0">
                <a:solidFill>
                  <a:srgbClr val="000000"/>
                </a:solidFill>
              </a:rPr>
              <a:t>             </a:t>
            </a:r>
            <a:r>
              <a:rPr lang="en-US" altLang="sr-Latn-RS" dirty="0" err="1">
                <a:solidFill>
                  <a:srgbClr val="000000"/>
                </a:solidFill>
              </a:rPr>
              <a:t>nastanak</a:t>
            </a:r>
            <a:r>
              <a:rPr lang="en-US" altLang="sr-Latn-RS" dirty="0">
                <a:solidFill>
                  <a:srgbClr val="000000"/>
                </a:solidFill>
              </a:rPr>
              <a:t> </a:t>
            </a:r>
            <a:r>
              <a:rPr lang="en-US" altLang="sr-Latn-RS" dirty="0" err="1" smtClean="0">
                <a:solidFill>
                  <a:srgbClr val="000000"/>
                </a:solidFill>
              </a:rPr>
              <a:t>makroradikala</a:t>
            </a:r>
            <a:endParaRPr lang="sl-SI" altLang="sr-Latn-RS" dirty="0">
              <a:solidFill>
                <a:srgbClr val="000000"/>
              </a:solidFill>
            </a:endParaRPr>
          </a:p>
          <a:p>
            <a:endParaRPr lang="en-US" altLang="sr-Latn-RS" sz="2000" dirty="0" smtClean="0">
              <a:solidFill>
                <a:srgbClr val="000000"/>
              </a:solidFill>
            </a:endParaRPr>
          </a:p>
          <a:p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en-GB" altLang="sr-Latn-RS" sz="2000" baseline="-25000" dirty="0" smtClean="0">
                <a:solidFill>
                  <a:srgbClr val="000000"/>
                </a:solidFill>
              </a:rPr>
              <a:t>n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</a:t>
            </a:r>
            <a:r>
              <a:rPr lang="en-US" altLang="sr-Latn-RS" sz="2000" dirty="0" smtClean="0">
                <a:solidFill>
                  <a:srgbClr val="000000"/>
                </a:solidFill>
              </a:rPr>
              <a:t> 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+ M → 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en-US" altLang="sr-Latn-RS" sz="2000" baseline="-25000" dirty="0" smtClean="0">
                <a:solidFill>
                  <a:srgbClr val="000000"/>
                </a:solidFill>
              </a:rPr>
              <a:t>n+1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</a:t>
            </a:r>
            <a:endParaRPr lang="en-US" altLang="sr-Latn-RS" sz="2000" dirty="0" smtClean="0">
              <a:solidFill>
                <a:srgbClr val="000000"/>
              </a:solidFill>
            </a:endParaRPr>
          </a:p>
          <a:p>
            <a:r>
              <a:rPr lang="en-US" altLang="sr-Latn-RS" sz="2000" dirty="0" smtClean="0">
                <a:solidFill>
                  <a:srgbClr val="000000"/>
                </a:solidFill>
              </a:rPr>
              <a:t>---------------------------------------------------------------</a:t>
            </a:r>
            <a:endParaRPr lang="en-US" altLang="sr-Latn-RS" sz="2000" dirty="0">
              <a:solidFill>
                <a:srgbClr val="000000"/>
              </a:solidFill>
            </a:endParaRPr>
          </a:p>
          <a:p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baseline="-25000" dirty="0" smtClean="0">
                <a:solidFill>
                  <a:srgbClr val="000000"/>
                </a:solidFill>
              </a:rPr>
              <a:t>n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  </a:t>
            </a:r>
            <a:r>
              <a:rPr lang="sl-SI" altLang="sr-Latn-RS" sz="2000" dirty="0">
                <a:solidFill>
                  <a:srgbClr val="000000"/>
                </a:solidFill>
              </a:rPr>
              <a:t>+  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baseline="-25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 </a:t>
            </a:r>
            <a:r>
              <a:rPr lang="sl-SI" altLang="sr-Latn-RS" sz="2000" dirty="0">
                <a:solidFill>
                  <a:srgbClr val="000000"/>
                </a:solidFill>
              </a:rPr>
              <a:t>→ 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baseline="-25000" dirty="0" smtClean="0">
                <a:solidFill>
                  <a:srgbClr val="000000"/>
                </a:solidFill>
              </a:rPr>
              <a:t>n+m</a:t>
            </a:r>
            <a:endParaRPr lang="en-US" altLang="sr-Latn-RS" sz="2000" baseline="-25000" dirty="0">
              <a:solidFill>
                <a:srgbClr val="000000"/>
              </a:solidFill>
            </a:endParaRPr>
          </a:p>
          <a:p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baseline="-25000" dirty="0" smtClean="0">
                <a:solidFill>
                  <a:srgbClr val="000000"/>
                </a:solidFill>
              </a:rPr>
              <a:t>n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  +  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baseline="-25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• → 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R</a:t>
            </a:r>
            <a:r>
              <a:rPr lang="sl-SI" altLang="sr-Latn-RS" sz="2000" dirty="0" smtClean="0">
                <a:solidFill>
                  <a:srgbClr val="000000"/>
                </a:solidFill>
              </a:rPr>
              <a:t>M</a:t>
            </a:r>
            <a:r>
              <a:rPr lang="sl-SI" altLang="sr-Latn-RS" sz="2000" baseline="-25000" dirty="0" smtClean="0">
                <a:solidFill>
                  <a:srgbClr val="000000"/>
                </a:solidFill>
              </a:rPr>
              <a:t>n</a:t>
            </a:r>
            <a:r>
              <a:rPr lang="en-GB" altLang="sr-Latn-RS" sz="2000" dirty="0" smtClean="0">
                <a:solidFill>
                  <a:srgbClr val="000000"/>
                </a:solidFill>
              </a:rPr>
              <a:t> + </a:t>
            </a:r>
            <a:r>
              <a:rPr lang="en-GB" altLang="sr-Latn-RS" sz="2000" dirty="0" err="1" smtClean="0">
                <a:solidFill>
                  <a:srgbClr val="000000"/>
                </a:solidFill>
              </a:rPr>
              <a:t>RM</a:t>
            </a:r>
            <a:r>
              <a:rPr lang="en-GB" altLang="sr-Latn-RS" sz="2000" baseline="-25000" dirty="0" err="1" smtClean="0">
                <a:solidFill>
                  <a:srgbClr val="000000"/>
                </a:solidFill>
              </a:rPr>
              <a:t>m</a:t>
            </a:r>
            <a:endParaRPr lang="en-US" altLang="sr-Latn-RS" sz="2000" baseline="-25000" dirty="0" smtClean="0">
              <a:solidFill>
                <a:srgbClr val="000000"/>
              </a:solidFill>
            </a:endParaRPr>
          </a:p>
          <a:p>
            <a:endParaRPr lang="en-US" altLang="sr-Latn-RS" sz="2000" dirty="0"/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4419600" y="2729551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b="1" dirty="0" err="1">
                <a:solidFill>
                  <a:srgbClr val="FF0066"/>
                </a:solidFill>
              </a:rPr>
              <a:t>Inicijacija</a:t>
            </a:r>
            <a:endParaRPr lang="en-US" altLang="sr-Latn-RS" b="1" dirty="0">
              <a:solidFill>
                <a:srgbClr val="FF0066"/>
              </a:solidFill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5801995" y="3780948"/>
            <a:ext cx="147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b="1" dirty="0" err="1">
                <a:solidFill>
                  <a:srgbClr val="FF0066"/>
                </a:solidFill>
              </a:rPr>
              <a:t>Propagacija</a:t>
            </a:r>
            <a:endParaRPr lang="en-US" altLang="sr-Latn-RS" dirty="0">
              <a:solidFill>
                <a:srgbClr val="FF0066"/>
              </a:solidFill>
            </a:endParaRP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5843905" y="5638799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b="1" dirty="0" err="1">
                <a:solidFill>
                  <a:srgbClr val="FF0066"/>
                </a:solidFill>
              </a:rPr>
              <a:t>Terminacija</a:t>
            </a:r>
            <a:endParaRPr lang="en-US" altLang="sr-Latn-RS" b="1" dirty="0">
              <a:solidFill>
                <a:srgbClr val="FF0066"/>
              </a:solidFill>
            </a:endParaRP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1447800" y="6300252"/>
            <a:ext cx="65114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sr-Latn-RS" sz="1600" b="1" dirty="0" smtClean="0">
                <a:solidFill>
                  <a:srgbClr val="000000"/>
                </a:solidFill>
              </a:rPr>
              <a:t>I- </a:t>
            </a:r>
            <a:r>
              <a:rPr lang="en-GB" altLang="sr-Latn-RS" sz="1600" b="1" dirty="0" err="1" smtClean="0">
                <a:solidFill>
                  <a:srgbClr val="000000"/>
                </a:solidFill>
              </a:rPr>
              <a:t>inicijator</a:t>
            </a:r>
            <a:r>
              <a:rPr lang="en-GB" altLang="sr-Latn-RS" sz="1600" b="1" dirty="0" smtClean="0">
                <a:solidFill>
                  <a:srgbClr val="000000"/>
                </a:solidFill>
              </a:rPr>
              <a:t>, </a:t>
            </a:r>
            <a:r>
              <a:rPr lang="sl-SI" altLang="sr-Latn-RS" sz="1600" b="1" dirty="0" smtClean="0">
                <a:solidFill>
                  <a:srgbClr val="000000"/>
                </a:solidFill>
              </a:rPr>
              <a:t>R</a:t>
            </a:r>
            <a:r>
              <a:rPr lang="sl-SI" altLang="sr-Latn-RS" sz="1600" b="1" dirty="0">
                <a:solidFill>
                  <a:srgbClr val="000000"/>
                </a:solidFill>
              </a:rPr>
              <a:t>∙</a:t>
            </a:r>
            <a:r>
              <a:rPr lang="en-US" altLang="sr-Latn-RS" sz="1600" dirty="0">
                <a:solidFill>
                  <a:srgbClr val="000000"/>
                </a:solidFill>
              </a:rPr>
              <a:t> </a:t>
            </a:r>
            <a:r>
              <a:rPr lang="en-US" altLang="sr-Latn-RS" sz="1600" dirty="0" smtClean="0">
                <a:solidFill>
                  <a:srgbClr val="000000"/>
                </a:solidFill>
              </a:rPr>
              <a:t>-</a:t>
            </a:r>
            <a:r>
              <a:rPr lang="sl-SI" altLang="sr-Latn-RS" sz="1600" dirty="0" smtClean="0">
                <a:solidFill>
                  <a:srgbClr val="000000"/>
                </a:solidFill>
              </a:rPr>
              <a:t> </a:t>
            </a:r>
            <a:r>
              <a:rPr lang="sl-SI" altLang="sr-Latn-RS" sz="1600" dirty="0">
                <a:solidFill>
                  <a:srgbClr val="000000"/>
                </a:solidFill>
              </a:rPr>
              <a:t>slobodni radikal</a:t>
            </a:r>
            <a:r>
              <a:rPr lang="en-US" altLang="sr-Latn-RS" sz="1600" dirty="0">
                <a:solidFill>
                  <a:srgbClr val="000000"/>
                </a:solidFill>
              </a:rPr>
              <a:t>, </a:t>
            </a:r>
            <a:r>
              <a:rPr lang="sl-SI" altLang="sr-Latn-RS" sz="1600" b="1" dirty="0">
                <a:solidFill>
                  <a:srgbClr val="000000"/>
                </a:solidFill>
              </a:rPr>
              <a:t>M</a:t>
            </a:r>
            <a:r>
              <a:rPr lang="sl-SI" altLang="sr-Latn-RS" sz="1600" dirty="0">
                <a:solidFill>
                  <a:srgbClr val="000000"/>
                </a:solidFill>
              </a:rPr>
              <a:t> </a:t>
            </a:r>
            <a:r>
              <a:rPr lang="en-GB" altLang="sr-Latn-RS" sz="1600" dirty="0" smtClean="0">
                <a:solidFill>
                  <a:srgbClr val="000000"/>
                </a:solidFill>
              </a:rPr>
              <a:t>–</a:t>
            </a:r>
            <a:r>
              <a:rPr lang="sl-SI" altLang="sr-Latn-RS" sz="1600" dirty="0" smtClean="0">
                <a:solidFill>
                  <a:srgbClr val="000000"/>
                </a:solidFill>
              </a:rPr>
              <a:t> monomer</a:t>
            </a:r>
            <a:r>
              <a:rPr lang="en-GB" altLang="sr-Latn-RS" sz="1600" dirty="0" smtClean="0">
                <a:solidFill>
                  <a:srgbClr val="000000"/>
                </a:solidFill>
              </a:rPr>
              <a:t>, </a:t>
            </a:r>
            <a:r>
              <a:rPr lang="en-GB" altLang="sr-Latn-RS" sz="1600" dirty="0" smtClean="0">
                <a:solidFill>
                  <a:srgbClr val="000000"/>
                </a:solidFill>
              </a:rPr>
              <a:t>R</a:t>
            </a:r>
            <a:r>
              <a:rPr lang="sl-SI" altLang="sr-Latn-RS" sz="1600" dirty="0" smtClean="0">
                <a:solidFill>
                  <a:srgbClr val="000000"/>
                </a:solidFill>
              </a:rPr>
              <a:t>M</a:t>
            </a:r>
            <a:r>
              <a:rPr lang="en-GB" altLang="sr-Latn-RS" sz="1600" baseline="-25000" dirty="0" smtClean="0">
                <a:solidFill>
                  <a:srgbClr val="000000"/>
                </a:solidFill>
              </a:rPr>
              <a:t>n</a:t>
            </a:r>
            <a:r>
              <a:rPr lang="sl-SI" altLang="sr-Latn-RS" sz="1600" dirty="0" smtClean="0">
                <a:solidFill>
                  <a:srgbClr val="000000"/>
                </a:solidFill>
              </a:rPr>
              <a:t>•</a:t>
            </a:r>
            <a:r>
              <a:rPr lang="en-GB" altLang="sr-Latn-RS" sz="1600" dirty="0" smtClean="0">
                <a:solidFill>
                  <a:srgbClr val="000000"/>
                </a:solidFill>
              </a:rPr>
              <a:t> - </a:t>
            </a:r>
            <a:r>
              <a:rPr lang="en-GB" altLang="sr-Latn-RS" sz="1600" dirty="0" err="1" smtClean="0">
                <a:solidFill>
                  <a:srgbClr val="000000"/>
                </a:solidFill>
              </a:rPr>
              <a:t>makroradikal</a:t>
            </a:r>
            <a:r>
              <a:rPr lang="sl-SI" altLang="sr-Latn-RS" sz="1600" dirty="0" smtClean="0"/>
              <a:t> </a:t>
            </a:r>
            <a:endParaRPr lang="en-US" altLang="sr-Latn-R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950102" y="1963896"/>
            <a:ext cx="17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Tri </a:t>
            </a:r>
            <a:r>
              <a:rPr lang="en-GB" dirty="0" err="1" smtClean="0">
                <a:solidFill>
                  <a:srgbClr val="000000"/>
                </a:solidFill>
              </a:rPr>
              <a:t>glavne</a:t>
            </a:r>
            <a:r>
              <a:rPr lang="en-GB" dirty="0" smtClean="0">
                <a:solidFill>
                  <a:srgbClr val="000000"/>
                </a:solidFill>
              </a:rPr>
              <a:t> faze: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7958137" cy="685800"/>
          </a:xfrm>
        </p:spPr>
        <p:txBody>
          <a:bodyPr/>
          <a:lstStyle/>
          <a:p>
            <a:pPr eaLnBrk="1" hangingPunct="1"/>
            <a:r>
              <a:rPr lang="en-US" altLang="sr-Latn-RS" sz="2400" smtClean="0">
                <a:solidFill>
                  <a:schemeClr val="tx1"/>
                </a:solidFill>
              </a:rPr>
              <a:t/>
            </a:r>
            <a:br>
              <a:rPr lang="en-US" altLang="sr-Latn-RS" sz="2400" smtClean="0">
                <a:solidFill>
                  <a:schemeClr val="tx1"/>
                </a:solidFill>
              </a:rPr>
            </a:br>
            <a:r>
              <a:rPr lang="sl-SI" altLang="sr-Latn-RS" sz="2400" smtClean="0">
                <a:solidFill>
                  <a:schemeClr val="tx1"/>
                </a:solidFill>
              </a:rPr>
              <a:t>Primer radikalske polimerizacije</a:t>
            </a:r>
            <a:r>
              <a:rPr lang="en-US" altLang="sr-Latn-RS" sz="2400" smtClean="0">
                <a:solidFill>
                  <a:schemeClr val="tx1"/>
                </a:solidFill>
              </a:rPr>
              <a:t>:</a:t>
            </a:r>
            <a:r>
              <a:rPr lang="sl-SI" altLang="sr-Latn-RS" sz="2400" smtClean="0">
                <a:solidFill>
                  <a:schemeClr val="tx1"/>
                </a:solidFill>
              </a:rPr>
              <a:t> sinteza polietilena</a:t>
            </a:r>
            <a:r>
              <a:rPr lang="sl-SI" altLang="sr-Latn-RS" sz="2400" smtClean="0">
                <a:solidFill>
                  <a:srgbClr val="000000"/>
                </a:solidFill>
              </a:rPr>
              <a:t/>
            </a:r>
            <a:br>
              <a:rPr lang="sl-SI" altLang="sr-Latn-RS" sz="2400" smtClean="0">
                <a:solidFill>
                  <a:srgbClr val="000000"/>
                </a:solidFill>
              </a:rPr>
            </a:br>
            <a:endParaRPr lang="en-US" altLang="sr-Latn-RS" sz="2400" smtClean="0">
              <a:solidFill>
                <a:srgbClr val="00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229600" cy="472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sr-Latn-RS" sz="2000" b="1" dirty="0" smtClean="0">
                <a:solidFill>
                  <a:srgbClr val="FF0066"/>
                </a:solidFill>
              </a:rPr>
              <a:t> </a:t>
            </a:r>
            <a:r>
              <a:rPr lang="sl-SI" altLang="sr-Latn-RS" sz="2000" b="1" dirty="0" smtClean="0">
                <a:solidFill>
                  <a:srgbClr val="FF0066"/>
                </a:solidFill>
              </a:rPr>
              <a:t>Inicijacija:</a:t>
            </a:r>
          </a:p>
          <a:p>
            <a:pPr eaLnBrk="1" hangingPunct="1">
              <a:buNone/>
            </a:pPr>
            <a:r>
              <a:rPr lang="en-GB" altLang="sr-Latn-RS" sz="2800" dirty="0" smtClean="0">
                <a:solidFill>
                  <a:srgbClr val="000000"/>
                </a:solidFill>
              </a:rPr>
              <a:t>  </a:t>
            </a:r>
            <a:r>
              <a:rPr lang="sl-SI" altLang="sr-Latn-RS" sz="1800" b="1" dirty="0" smtClean="0">
                <a:solidFill>
                  <a:srgbClr val="000000"/>
                </a:solidFill>
              </a:rPr>
              <a:t>I → </a:t>
            </a:r>
            <a:r>
              <a:rPr lang="en-GB" altLang="sr-Latn-RS" sz="1800" b="1" dirty="0" smtClean="0">
                <a:solidFill>
                  <a:srgbClr val="000000"/>
                </a:solidFill>
              </a:rPr>
              <a:t>2</a:t>
            </a:r>
            <a:r>
              <a:rPr lang="sl-SI" altLang="sr-Latn-RS" sz="1800" b="1" dirty="0" smtClean="0">
                <a:solidFill>
                  <a:srgbClr val="000000"/>
                </a:solidFill>
              </a:rPr>
              <a:t>R•</a:t>
            </a:r>
          </a:p>
          <a:p>
            <a:pPr eaLnBrk="1" hangingPunct="1">
              <a:buFont typeface="Wingdings" pitchFamily="2" charset="2"/>
              <a:buNone/>
            </a:pPr>
            <a:endParaRPr lang="en-US" altLang="sr-Latn-RS" sz="2800" dirty="0" smtClean="0">
              <a:solidFill>
                <a:srgbClr val="FF0066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sr-Latn-RS" sz="4400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sl-SI" altLang="sr-Latn-RS" sz="1800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sr-Latn-RS" sz="2000" b="1" dirty="0" smtClean="0">
                <a:solidFill>
                  <a:srgbClr val="FF0066"/>
                </a:solidFill>
              </a:rPr>
              <a:t> </a:t>
            </a:r>
            <a:r>
              <a:rPr lang="sl-SI" altLang="sr-Latn-RS" sz="2000" b="1" dirty="0" smtClean="0">
                <a:solidFill>
                  <a:srgbClr val="FF0066"/>
                </a:solidFill>
              </a:rPr>
              <a:t>Propagacija:</a:t>
            </a:r>
            <a:endParaRPr lang="en-US" altLang="sr-Latn-RS" sz="2000" b="1" dirty="0" smtClean="0">
              <a:solidFill>
                <a:srgbClr val="FF0066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sr-Latn-RS" sz="2400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sr-Latn-RS" sz="1800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sl-SI" altLang="sr-Latn-RS" sz="2400" b="1" dirty="0" smtClean="0">
              <a:solidFill>
                <a:srgbClr val="FF0066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sr-Latn-RS" sz="2000" b="1" dirty="0" smtClean="0">
                <a:solidFill>
                  <a:srgbClr val="FF0066"/>
                </a:solidFill>
              </a:rPr>
              <a:t> </a:t>
            </a:r>
            <a:r>
              <a:rPr lang="sl-SI" altLang="sr-Latn-RS" sz="2000" b="1" dirty="0" smtClean="0">
                <a:solidFill>
                  <a:srgbClr val="FF0066"/>
                </a:solidFill>
              </a:rPr>
              <a:t>Terminacija:</a:t>
            </a:r>
            <a:endParaRPr lang="en-US" altLang="sr-Latn-RS" sz="2000" b="1" dirty="0" smtClean="0">
              <a:solidFill>
                <a:srgbClr val="FF0066"/>
              </a:solidFill>
            </a:endParaRPr>
          </a:p>
        </p:txBody>
      </p:sp>
      <p:pic>
        <p:nvPicPr>
          <p:cNvPr id="10244" name="Picture 5" descr="FHM%20011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57229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FHM%2001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" b="16251"/>
          <a:stretch>
            <a:fillRect/>
          </a:stretch>
        </p:blipFill>
        <p:spPr bwMode="auto">
          <a:xfrm>
            <a:off x="2362200" y="5181600"/>
            <a:ext cx="63658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533400" y="6096000"/>
            <a:ext cx="7696200" cy="606425"/>
          </a:xfrm>
          <a:prstGeom prst="rect">
            <a:avLst/>
          </a:prstGeom>
          <a:solidFill>
            <a:srgbClr val="99FF99"/>
          </a:solidFill>
          <a:ln w="25400">
            <a:solidFill>
              <a:srgbClr val="99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 b="1">
                <a:solidFill>
                  <a:srgbClr val="9900FF"/>
                </a:solidFill>
              </a:rPr>
              <a:t>Rekombinacija:</a:t>
            </a:r>
            <a:r>
              <a:rPr lang="en-US" altLang="sr-Latn-RS" sz="1600" b="1">
                <a:solidFill>
                  <a:srgbClr val="000000"/>
                </a:solidFill>
              </a:rPr>
              <a:t> </a:t>
            </a:r>
            <a:r>
              <a:rPr lang="sr-Latn-CS" altLang="sr-Latn-RS" sz="1600" b="1">
                <a:solidFill>
                  <a:srgbClr val="000000"/>
                </a:solidFill>
              </a:rPr>
              <a:t>tip reakcije terminacije u kojoj </a:t>
            </a:r>
            <a:r>
              <a:rPr lang="en-US" altLang="sr-Latn-RS" sz="1600" b="1">
                <a:solidFill>
                  <a:srgbClr val="000000"/>
                </a:solidFill>
              </a:rPr>
              <a:t>sudarom dva makroradikala nastaje </a:t>
            </a:r>
            <a:r>
              <a:rPr lang="en-US" altLang="sr-Latn-RS" sz="1600" b="1" u="sng">
                <a:solidFill>
                  <a:srgbClr val="000000"/>
                </a:solidFill>
              </a:rPr>
              <a:t>jedan</a:t>
            </a:r>
            <a:r>
              <a:rPr lang="en-US" altLang="sr-Latn-RS" sz="1600" b="1">
                <a:solidFill>
                  <a:srgbClr val="000000"/>
                </a:solidFill>
              </a:rPr>
              <a:t> makromolekul</a:t>
            </a:r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346869" y="2317114"/>
            <a:ext cx="211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altLang="sr-Latn-RS" b="1" dirty="0">
                <a:solidFill>
                  <a:srgbClr val="000000"/>
                </a:solidFill>
              </a:rPr>
              <a:t>  </a:t>
            </a:r>
            <a:r>
              <a:rPr lang="sl-SI" altLang="sr-Latn-RS" b="1" dirty="0">
                <a:solidFill>
                  <a:srgbClr val="000000"/>
                </a:solidFill>
              </a:rPr>
              <a:t>R• </a:t>
            </a:r>
            <a:r>
              <a:rPr lang="en-US" altLang="sr-Latn-RS" b="1" dirty="0">
                <a:solidFill>
                  <a:srgbClr val="000000"/>
                </a:solidFill>
              </a:rPr>
              <a:t> </a:t>
            </a:r>
            <a:r>
              <a:rPr lang="sl-SI" altLang="sr-Latn-RS" b="1" dirty="0">
                <a:solidFill>
                  <a:srgbClr val="000000"/>
                </a:solidFill>
              </a:rPr>
              <a:t> + </a:t>
            </a:r>
            <a:r>
              <a:rPr lang="en-US" altLang="sr-Latn-RS" b="1" dirty="0">
                <a:solidFill>
                  <a:srgbClr val="000000"/>
                </a:solidFill>
              </a:rPr>
              <a:t> </a:t>
            </a:r>
            <a:r>
              <a:rPr lang="sl-SI" altLang="sr-Latn-RS" b="1" dirty="0">
                <a:solidFill>
                  <a:srgbClr val="000000"/>
                </a:solidFill>
              </a:rPr>
              <a:t>M</a:t>
            </a:r>
            <a:r>
              <a:rPr lang="en-US" altLang="sr-Latn-RS" b="1" dirty="0">
                <a:solidFill>
                  <a:srgbClr val="000000"/>
                </a:solidFill>
              </a:rPr>
              <a:t> </a:t>
            </a:r>
            <a:r>
              <a:rPr lang="sl-SI" altLang="sr-Latn-RS" b="1" dirty="0">
                <a:solidFill>
                  <a:srgbClr val="000000"/>
                </a:solidFill>
              </a:rPr>
              <a:t> →  RM•</a:t>
            </a: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508000" y="4419600"/>
            <a:ext cx="2198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dirty="0"/>
              <a:t> </a:t>
            </a:r>
            <a:r>
              <a:rPr lang="sl-SI" altLang="sr-Latn-RS" b="1" dirty="0">
                <a:solidFill>
                  <a:srgbClr val="000000"/>
                </a:solidFill>
              </a:rPr>
              <a:t>RM•</a:t>
            </a:r>
            <a:r>
              <a:rPr lang="sl-SI" altLang="sr-Latn-RS" dirty="0">
                <a:solidFill>
                  <a:srgbClr val="000000"/>
                </a:solidFill>
              </a:rPr>
              <a:t>  </a:t>
            </a:r>
            <a:r>
              <a:rPr lang="sl-SI" altLang="sr-Latn-RS" b="1" dirty="0">
                <a:solidFill>
                  <a:srgbClr val="000000"/>
                </a:solidFill>
              </a:rPr>
              <a:t>+  M →</a:t>
            </a:r>
            <a:r>
              <a:rPr lang="sl-SI" altLang="sr-Latn-RS" dirty="0">
                <a:solidFill>
                  <a:srgbClr val="000000"/>
                </a:solidFill>
              </a:rPr>
              <a:t> </a:t>
            </a:r>
            <a:r>
              <a:rPr lang="sl-SI" altLang="sr-Latn-RS" b="1" dirty="0">
                <a:solidFill>
                  <a:srgbClr val="000000"/>
                </a:solidFill>
              </a:rPr>
              <a:t>RM</a:t>
            </a:r>
            <a:r>
              <a:rPr lang="sl-SI" altLang="sr-Latn-RS" b="1" baseline="-25000" dirty="0">
                <a:solidFill>
                  <a:srgbClr val="000000"/>
                </a:solidFill>
              </a:rPr>
              <a:t>2</a:t>
            </a:r>
            <a:r>
              <a:rPr lang="sl-SI" altLang="sr-Latn-RS" b="1" dirty="0">
                <a:solidFill>
                  <a:srgbClr val="000000"/>
                </a:solidFill>
              </a:rPr>
              <a:t>•</a:t>
            </a:r>
            <a:r>
              <a:rPr lang="sl-SI" altLang="sr-Latn-RS" dirty="0"/>
              <a:t> </a:t>
            </a:r>
            <a:endParaRPr lang="en-US" altLang="sr-Latn-RS" dirty="0"/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2461419" y="5729287"/>
            <a:ext cx="3275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sl-SI" altLang="sr-Latn-RS" b="1" dirty="0">
                <a:solidFill>
                  <a:srgbClr val="000000"/>
                </a:solidFill>
              </a:rPr>
              <a:t>RM</a:t>
            </a:r>
            <a:r>
              <a:rPr lang="sl-SI" altLang="sr-Latn-RS" b="1" baseline="-25000" dirty="0">
                <a:solidFill>
                  <a:srgbClr val="000000"/>
                </a:solidFill>
              </a:rPr>
              <a:t>n</a:t>
            </a:r>
            <a:r>
              <a:rPr lang="sl-SI" altLang="sr-Latn-RS" b="1" dirty="0">
                <a:solidFill>
                  <a:srgbClr val="000000"/>
                </a:solidFill>
              </a:rPr>
              <a:t>•</a:t>
            </a:r>
            <a:r>
              <a:rPr lang="sl-SI" altLang="sr-Latn-RS" dirty="0">
                <a:solidFill>
                  <a:srgbClr val="000000"/>
                </a:solidFill>
              </a:rPr>
              <a:t>    +   </a:t>
            </a:r>
            <a:r>
              <a:rPr lang="sl-SI" altLang="sr-Latn-RS" b="1" dirty="0">
                <a:solidFill>
                  <a:srgbClr val="000000"/>
                </a:solidFill>
              </a:rPr>
              <a:t>RM</a:t>
            </a:r>
            <a:r>
              <a:rPr lang="sl-SI" altLang="sr-Latn-RS" b="1" baseline="-25000" dirty="0">
                <a:solidFill>
                  <a:srgbClr val="000000"/>
                </a:solidFill>
              </a:rPr>
              <a:t>m</a:t>
            </a:r>
            <a:r>
              <a:rPr lang="sl-SI" altLang="sr-Latn-RS" b="1" dirty="0">
                <a:solidFill>
                  <a:srgbClr val="000000"/>
                </a:solidFill>
              </a:rPr>
              <a:t>•   →  M</a:t>
            </a:r>
            <a:r>
              <a:rPr lang="sl-SI" altLang="sr-Latn-RS" b="1" baseline="-25000" dirty="0">
                <a:solidFill>
                  <a:srgbClr val="000000"/>
                </a:solidFill>
              </a:rPr>
              <a:t>n</a:t>
            </a:r>
            <a:r>
              <a:rPr lang="sl-SI" altLang="sr-Latn-RS" b="1" dirty="0">
                <a:solidFill>
                  <a:srgbClr val="000000"/>
                </a:solidFill>
              </a:rPr>
              <a:t> </a:t>
            </a:r>
            <a:r>
              <a:rPr lang="sl-SI" altLang="sr-Latn-RS" b="1" baseline="-25000" dirty="0">
                <a:solidFill>
                  <a:srgbClr val="000000"/>
                </a:solidFill>
              </a:rPr>
              <a:t>+ m</a:t>
            </a:r>
            <a:r>
              <a:rPr lang="sl-SI" altLang="sr-Latn-RS" dirty="0"/>
              <a:t>    </a:t>
            </a:r>
          </a:p>
        </p:txBody>
      </p:sp>
      <p:pic>
        <p:nvPicPr>
          <p:cNvPr id="10250" name="Picture 10" descr="Primer radikalske polimerizacije-inicijaci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" b="5319"/>
          <a:stretch>
            <a:fillRect/>
          </a:stretch>
        </p:blipFill>
        <p:spPr bwMode="auto">
          <a:xfrm>
            <a:off x="2843213" y="1184275"/>
            <a:ext cx="500538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r-Latn-RS" sz="2400" b="1" smtClean="0"/>
              <a:t>Nastajanje slobodnih radikala – reakcija inicijacije</a:t>
            </a:r>
            <a:endParaRPr lang="en-US" altLang="sr-Latn-RS" sz="2400" smtClean="0"/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609600" y="1371600"/>
            <a:ext cx="573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>
                <a:solidFill>
                  <a:srgbClr val="000000"/>
                </a:solidFill>
              </a:rPr>
              <a:t>Većina </a:t>
            </a:r>
            <a:r>
              <a:rPr lang="sl-SI" altLang="sr-Latn-RS">
                <a:solidFill>
                  <a:srgbClr val="9900FF"/>
                </a:solidFill>
              </a:rPr>
              <a:t>inicijatora</a:t>
            </a:r>
            <a:r>
              <a:rPr lang="sl-SI" altLang="sr-Latn-RS">
                <a:solidFill>
                  <a:srgbClr val="000000"/>
                </a:solidFill>
              </a:rPr>
              <a:t> su </a:t>
            </a:r>
            <a:r>
              <a:rPr lang="sl-SI" altLang="sr-Latn-RS">
                <a:solidFill>
                  <a:srgbClr val="6600CC"/>
                </a:solidFill>
              </a:rPr>
              <a:t>peroksidi</a:t>
            </a:r>
            <a:r>
              <a:rPr lang="sl-SI" altLang="sr-Latn-RS">
                <a:solidFill>
                  <a:srgbClr val="3333CC"/>
                </a:solidFill>
              </a:rPr>
              <a:t> </a:t>
            </a:r>
            <a:r>
              <a:rPr lang="sl-SI" altLang="sr-Latn-RS">
                <a:solidFill>
                  <a:srgbClr val="000000"/>
                </a:solidFill>
              </a:rPr>
              <a:t>i</a:t>
            </a:r>
            <a:r>
              <a:rPr lang="sl-SI" altLang="sr-Latn-RS">
                <a:solidFill>
                  <a:srgbClr val="3333CC"/>
                </a:solidFill>
              </a:rPr>
              <a:t> </a:t>
            </a:r>
            <a:r>
              <a:rPr lang="sl-SI" altLang="sr-Latn-RS">
                <a:solidFill>
                  <a:srgbClr val="6600CC"/>
                </a:solidFill>
              </a:rPr>
              <a:t>alifatična azo jedinjenja</a:t>
            </a: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355725" y="2170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5867400" y="1828800"/>
            <a:ext cx="25908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r-Latn-RS" sz="1600">
                <a:solidFill>
                  <a:srgbClr val="000000"/>
                </a:solidFill>
              </a:rPr>
              <a:t>Ovakvi</a:t>
            </a:r>
            <a:r>
              <a:rPr lang="sl-SI" altLang="sr-Latn-RS" sz="1600">
                <a:solidFill>
                  <a:srgbClr val="000000"/>
                </a:solidFill>
              </a:rPr>
              <a:t> inicijatori se raspadaju na slobodne radikale sa </a:t>
            </a:r>
            <a:r>
              <a:rPr lang="en-US" altLang="sr-Latn-RS" sz="1600">
                <a:solidFill>
                  <a:srgbClr val="000000"/>
                </a:solidFill>
              </a:rPr>
              <a:t>z</a:t>
            </a:r>
            <a:r>
              <a:rPr lang="sl-SI" altLang="sr-Latn-RS" sz="1600">
                <a:solidFill>
                  <a:srgbClr val="000000"/>
                </a:solidFill>
              </a:rPr>
              <a:t>adovoljavajućom brzinom pri temperaturama </a:t>
            </a:r>
            <a:endParaRPr lang="en-US" altLang="sr-Latn-RS" sz="1600">
              <a:solidFill>
                <a:srgbClr val="000000"/>
              </a:solidFill>
            </a:endParaRPr>
          </a:p>
          <a:p>
            <a:r>
              <a:rPr lang="sl-SI" altLang="sr-Latn-RS" sz="1600" b="1">
                <a:solidFill>
                  <a:srgbClr val="6600CC"/>
                </a:solidFill>
              </a:rPr>
              <a:t>iznad 40 </a:t>
            </a:r>
            <a:r>
              <a:rPr lang="en-US" altLang="sr-Latn-RS" sz="1600" b="1" baseline="30000">
                <a:solidFill>
                  <a:srgbClr val="6600CC"/>
                </a:solidFill>
              </a:rPr>
              <a:t>o</a:t>
            </a:r>
            <a:r>
              <a:rPr lang="sl-SI" altLang="sr-Latn-RS" sz="1600" b="1">
                <a:solidFill>
                  <a:srgbClr val="6600CC"/>
                </a:solidFill>
              </a:rPr>
              <a:t>C</a:t>
            </a:r>
            <a:r>
              <a:rPr lang="sl-SI" altLang="sr-Latn-RS" sz="1600">
                <a:solidFill>
                  <a:srgbClr val="000000"/>
                </a:solidFill>
              </a:rPr>
              <a:t> i ne mogu se koristiti za iniciranje radikal</a:t>
            </a:r>
            <a:r>
              <a:rPr lang="en-US" altLang="sr-Latn-RS" sz="1600">
                <a:solidFill>
                  <a:srgbClr val="000000"/>
                </a:solidFill>
              </a:rPr>
              <a:t>ske</a:t>
            </a:r>
            <a:r>
              <a:rPr lang="sl-SI" altLang="sr-Latn-RS" sz="1600">
                <a:solidFill>
                  <a:srgbClr val="000000"/>
                </a:solidFill>
              </a:rPr>
              <a:t> polimerizacije pri nižim temperaturama.</a:t>
            </a:r>
            <a:endParaRPr lang="en-US" altLang="sr-Latn-RS" sz="1600">
              <a:solidFill>
                <a:srgbClr val="000000"/>
              </a:solidFill>
            </a:endParaRPr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469900" y="6178550"/>
            <a:ext cx="8016875" cy="522288"/>
          </a:xfrm>
          <a:prstGeom prst="rect">
            <a:avLst/>
          </a:prstGeom>
          <a:solidFill>
            <a:srgbClr val="99FF99"/>
          </a:solidFill>
          <a:ln w="25400">
            <a:solidFill>
              <a:srgbClr val="99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l-SI" altLang="sr-Latn-RS" sz="1400" b="1">
                <a:solidFill>
                  <a:srgbClr val="9900FF"/>
                </a:solidFill>
              </a:rPr>
              <a:t>Koeficijent efikasnosti inicijatora</a:t>
            </a:r>
            <a:r>
              <a:rPr lang="sl-SI" altLang="sr-Latn-RS" sz="1400" b="1">
                <a:solidFill>
                  <a:srgbClr val="000000"/>
                </a:solidFill>
              </a:rPr>
              <a:t> </a:t>
            </a:r>
            <a:r>
              <a:rPr lang="sl-SI" altLang="sr-Latn-RS" sz="1400">
                <a:solidFill>
                  <a:srgbClr val="000000"/>
                </a:solidFill>
              </a:rPr>
              <a:t>predstavlja odnos broja slobodnih radikala koji su započeli reakciju polimerizacije i ukupnog broja slobodnih radikala nastalih disocijacijom molekula inicijatora.</a:t>
            </a:r>
            <a:endParaRPr lang="en-US" altLang="sr-Latn-RS" sz="1400">
              <a:solidFill>
                <a:srgbClr val="000000"/>
              </a:solidFill>
            </a:endParaRPr>
          </a:p>
        </p:txBody>
      </p:sp>
      <p:pic>
        <p:nvPicPr>
          <p:cNvPr id="11271" name="Picture 8" descr="K persulfat i Benzoil peroksid i AIB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44663"/>
            <a:ext cx="5257800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8">
      <a:dk1>
        <a:srgbClr val="BECBD8"/>
      </a:dk1>
      <a:lt1>
        <a:srgbClr val="FFFFFF"/>
      </a:lt1>
      <a:dk2>
        <a:srgbClr val="2B335B"/>
      </a:dk2>
      <a:lt2>
        <a:srgbClr val="FFFFFF"/>
      </a:lt2>
      <a:accent1>
        <a:srgbClr val="0099CC"/>
      </a:accent1>
      <a:accent2>
        <a:srgbClr val="B5DBE3"/>
      </a:accent2>
      <a:accent3>
        <a:srgbClr val="ACADB5"/>
      </a:accent3>
      <a:accent4>
        <a:srgbClr val="DADADA"/>
      </a:accent4>
      <a:accent5>
        <a:srgbClr val="AACAE2"/>
      </a:accent5>
      <a:accent6>
        <a:srgbClr val="A4C6CE"/>
      </a:accent6>
      <a:hlink>
        <a:srgbClr val="FFCC00"/>
      </a:hlink>
      <a:folHlink>
        <a:srgbClr val="58648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808000"/>
        </a:dk1>
        <a:lt1>
          <a:srgbClr val="FFFFFF"/>
        </a:lt1>
        <a:dk2>
          <a:srgbClr val="CCFFFF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E2FFFF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2">
        <a:dk1>
          <a:srgbClr val="66FFCC"/>
        </a:dk1>
        <a:lt1>
          <a:srgbClr val="FFFFFF"/>
        </a:lt1>
        <a:dk2>
          <a:srgbClr val="CCECFF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E2F4FF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3">
        <a:dk1>
          <a:srgbClr val="66FFCC"/>
        </a:dk1>
        <a:lt1>
          <a:srgbClr val="FFFFFF"/>
        </a:lt1>
        <a:dk2>
          <a:srgbClr val="CCECFF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E2F4FF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2395</TotalTime>
  <Words>2212</Words>
  <Application>Microsoft Office PowerPoint</Application>
  <PresentationFormat>On-screen Show (4:3)</PresentationFormat>
  <Paragraphs>185</Paragraphs>
  <Slides>19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Wingdings</vt:lpstr>
      <vt:lpstr>Times New Roman</vt:lpstr>
      <vt:lpstr>Arial Black</vt:lpstr>
      <vt:lpstr>Symbol</vt:lpstr>
      <vt:lpstr>Radial</vt:lpstr>
      <vt:lpstr>CS ChemDraw Drawing</vt:lpstr>
      <vt:lpstr>PowerPoint Presentation</vt:lpstr>
      <vt:lpstr>     Reakcije polimerizacije.       Lančane reakcije polimerizacije</vt:lpstr>
      <vt:lpstr>PowerPoint Presentation</vt:lpstr>
      <vt:lpstr>Lančane reakcije polimerizacije</vt:lpstr>
      <vt:lpstr>Lančane reakcije polimerizacije</vt:lpstr>
      <vt:lpstr>Termodinamički uslov za odigravanje reakcije polimerizacije</vt:lpstr>
      <vt:lpstr>      Radikalska polimerizacija</vt:lpstr>
      <vt:lpstr> Primer radikalske polimerizacije: sinteza polietilena </vt:lpstr>
      <vt:lpstr>Nastajanje slobodnih radikala – reakcija inicijacije</vt:lpstr>
      <vt:lpstr>Nastajanje slobodnih radikala – reakcija inicijacije</vt:lpstr>
      <vt:lpstr>Dobijanje različitih strukturnih i konfiguracionih izomera u fazi propagacije</vt:lpstr>
      <vt:lpstr>Reakcije prenosa lančane aktivnosti – reakcije transfera</vt:lpstr>
      <vt:lpstr>  Reakcije prenosa lančane aktivnosti – reakcije transfera</vt:lpstr>
      <vt:lpstr>Reakcija terminacije</vt:lpstr>
      <vt:lpstr>Reakcija terminacije</vt:lpstr>
      <vt:lpstr>Primeri reakcija radikalske polimerizacije</vt:lpstr>
      <vt:lpstr>Metode radikalske polimerizacije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Buda</dc:creator>
  <cp:lastModifiedBy>gorda</cp:lastModifiedBy>
  <cp:revision>399</cp:revision>
  <dcterms:created xsi:type="dcterms:W3CDTF">2007-04-14T08:22:07Z</dcterms:created>
  <dcterms:modified xsi:type="dcterms:W3CDTF">2020-10-16T15:17:03Z</dcterms:modified>
</cp:coreProperties>
</file>