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60" r:id="rId5"/>
    <p:sldId id="262" r:id="rId6"/>
    <p:sldId id="259" r:id="rId7"/>
    <p:sldId id="261" r:id="rId8"/>
    <p:sldId id="263" r:id="rId9"/>
    <p:sldId id="281" r:id="rId10"/>
    <p:sldId id="308" r:id="rId11"/>
    <p:sldId id="282" r:id="rId12"/>
    <p:sldId id="297" r:id="rId13"/>
    <p:sldId id="283" r:id="rId14"/>
    <p:sldId id="298" r:id="rId15"/>
    <p:sldId id="284" r:id="rId16"/>
    <p:sldId id="296" r:id="rId17"/>
    <p:sldId id="306" r:id="rId18"/>
    <p:sldId id="305" r:id="rId19"/>
    <p:sldId id="316" r:id="rId20"/>
    <p:sldId id="317" r:id="rId21"/>
    <p:sldId id="299" r:id="rId22"/>
    <p:sldId id="302" r:id="rId23"/>
    <p:sldId id="300" r:id="rId24"/>
    <p:sldId id="301" r:id="rId25"/>
    <p:sldId id="303" r:id="rId26"/>
    <p:sldId id="304" r:id="rId27"/>
    <p:sldId id="315" r:id="rId28"/>
    <p:sldId id="307" r:id="rId29"/>
    <p:sldId id="309" r:id="rId30"/>
    <p:sldId id="310" r:id="rId31"/>
    <p:sldId id="311" r:id="rId32"/>
    <p:sldId id="285" r:id="rId33"/>
    <p:sldId id="286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312" r:id="rId43"/>
    <p:sldId id="313" r:id="rId44"/>
    <p:sldId id="314" r:id="rId4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D3"/>
    <a:srgbClr val="AD76FE"/>
    <a:srgbClr val="000066"/>
    <a:srgbClr val="FFFFC5"/>
    <a:srgbClr val="FFFF9D"/>
    <a:srgbClr val="C27AFE"/>
    <a:srgbClr val="AE8FFD"/>
    <a:srgbClr val="AD7B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26" autoAdjust="0"/>
    <p:restoredTop sz="94660"/>
  </p:normalViewPr>
  <p:slideViewPr>
    <p:cSldViewPr>
      <p:cViewPr varScale="1">
        <p:scale>
          <a:sx n="110" d="100"/>
          <a:sy n="110" d="100"/>
        </p:scale>
        <p:origin x="-166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8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08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208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E0DE146-5C39-4A33-B118-53C7EFFFB0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8634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10ECCB0-5EB0-4C37-BB2D-6DEED21A3DFF}" type="slidenum">
              <a:rPr lang="en-US" smtClean="0"/>
              <a:pPr eaLnBrk="1" hangingPunct="1"/>
              <a:t>1</a:t>
            </a:fld>
            <a:endParaRPr lang="en-US" smtClean="0"/>
          </a:p>
        </p:txBody>
      </p:sp>
      <p:sp>
        <p:nvSpPr>
          <p:cNvPr id="481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8914804-A600-419D-8881-E23EC6CB32B9}" type="slidenum">
              <a:rPr lang="en-US" smtClean="0"/>
              <a:pPr eaLnBrk="1" hangingPunct="1"/>
              <a:t>10</a:t>
            </a:fld>
            <a:endParaRPr lang="en-US" smtClean="0"/>
          </a:p>
        </p:txBody>
      </p:sp>
      <p:sp>
        <p:nvSpPr>
          <p:cNvPr id="573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19EDFD-EF5C-4455-AEB6-D21BF923437D}" type="slidenum">
              <a:rPr lang="en-US" smtClean="0"/>
              <a:pPr eaLnBrk="1" hangingPunct="1"/>
              <a:t>11</a:t>
            </a:fld>
            <a:endParaRPr lang="en-US" smtClean="0"/>
          </a:p>
        </p:txBody>
      </p:sp>
      <p:sp>
        <p:nvSpPr>
          <p:cNvPr id="583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4B43BA3-8D80-4E3E-8314-12666A9A3418}" type="slidenum">
              <a:rPr lang="en-US" smtClean="0"/>
              <a:pPr eaLnBrk="1" hangingPunct="1"/>
              <a:t>12</a:t>
            </a:fld>
            <a:endParaRPr lang="en-US" smtClean="0"/>
          </a:p>
        </p:txBody>
      </p:sp>
      <p:sp>
        <p:nvSpPr>
          <p:cNvPr id="593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5A4746F-1AE4-4014-BEC6-00B22F99FA0B}" type="slidenum">
              <a:rPr lang="en-US" smtClean="0"/>
              <a:pPr eaLnBrk="1" hangingPunct="1"/>
              <a:t>13</a:t>
            </a:fld>
            <a:endParaRPr lang="en-US" smtClean="0"/>
          </a:p>
        </p:txBody>
      </p:sp>
      <p:sp>
        <p:nvSpPr>
          <p:cNvPr id="604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DA1A7D-3A7A-46D6-8096-36196FA92D99}" type="slidenum">
              <a:rPr lang="en-US" smtClean="0"/>
              <a:pPr eaLnBrk="1" hangingPunct="1"/>
              <a:t>14</a:t>
            </a:fld>
            <a:endParaRPr lang="en-US" smtClean="0"/>
          </a:p>
        </p:txBody>
      </p:sp>
      <p:sp>
        <p:nvSpPr>
          <p:cNvPr id="614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203AF5E-7D22-4DD6-BCEA-296D32F6100F}" type="slidenum">
              <a:rPr lang="en-US" smtClean="0"/>
              <a:pPr eaLnBrk="1" hangingPunct="1"/>
              <a:t>15</a:t>
            </a:fld>
            <a:endParaRPr lang="en-US" smtClean="0"/>
          </a:p>
        </p:txBody>
      </p:sp>
      <p:sp>
        <p:nvSpPr>
          <p:cNvPr id="624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50EBACD-041F-4D05-BF8C-ACA28F63489E}" type="slidenum">
              <a:rPr lang="en-US" smtClean="0"/>
              <a:pPr eaLnBrk="1" hangingPunct="1"/>
              <a:t>16</a:t>
            </a:fld>
            <a:endParaRPr lang="en-US" smtClean="0"/>
          </a:p>
        </p:txBody>
      </p:sp>
      <p:sp>
        <p:nvSpPr>
          <p:cNvPr id="634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5DA3CC0-4461-41E8-BEEC-C75DB37E9417}" type="slidenum">
              <a:rPr lang="en-US" smtClean="0"/>
              <a:pPr eaLnBrk="1" hangingPunct="1"/>
              <a:t>17</a:t>
            </a:fld>
            <a:endParaRPr lang="en-US" smtClean="0"/>
          </a:p>
        </p:txBody>
      </p:sp>
      <p:sp>
        <p:nvSpPr>
          <p:cNvPr id="645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27C1A4E-7F09-49B4-B035-7B6B5FFA887A}" type="slidenum">
              <a:rPr lang="en-US" smtClean="0"/>
              <a:pPr eaLnBrk="1" hangingPunct="1"/>
              <a:t>18</a:t>
            </a:fld>
            <a:endParaRPr lang="en-US" smtClean="0"/>
          </a:p>
        </p:txBody>
      </p:sp>
      <p:sp>
        <p:nvSpPr>
          <p:cNvPr id="655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041B233-D8D2-4D1D-8B4E-5282A7FD35B8}" type="slidenum">
              <a:rPr lang="en-US" smtClean="0"/>
              <a:pPr eaLnBrk="1" hangingPunct="1"/>
              <a:t>19</a:t>
            </a:fld>
            <a:endParaRPr lang="en-US" smtClean="0"/>
          </a:p>
        </p:txBody>
      </p:sp>
      <p:sp>
        <p:nvSpPr>
          <p:cNvPr id="665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FA906A7-18B8-4409-8476-5B11BFF0C1F4}" type="slidenum">
              <a:rPr lang="en-US" smtClean="0"/>
              <a:pPr eaLnBrk="1" hangingPunct="1"/>
              <a:t>2</a:t>
            </a:fld>
            <a:endParaRPr lang="en-US" smtClean="0"/>
          </a:p>
        </p:txBody>
      </p:sp>
      <p:sp>
        <p:nvSpPr>
          <p:cNvPr id="491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F0388BF-6113-4560-8868-71B1BB7280D1}" type="slidenum">
              <a:rPr lang="en-US" smtClean="0"/>
              <a:pPr eaLnBrk="1" hangingPunct="1"/>
              <a:t>20</a:t>
            </a:fld>
            <a:endParaRPr lang="en-US" smtClean="0"/>
          </a:p>
        </p:txBody>
      </p:sp>
      <p:sp>
        <p:nvSpPr>
          <p:cNvPr id="675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DFC86B3-5C13-4B14-8D88-F0565851FD49}" type="slidenum">
              <a:rPr lang="en-US" smtClean="0"/>
              <a:pPr eaLnBrk="1" hangingPunct="1"/>
              <a:t>21</a:t>
            </a:fld>
            <a:endParaRPr lang="en-US" smtClean="0"/>
          </a:p>
        </p:txBody>
      </p:sp>
      <p:sp>
        <p:nvSpPr>
          <p:cNvPr id="686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CCE7FAB-14D7-475D-AFC5-D2807455AD85}" type="slidenum">
              <a:rPr lang="en-US" smtClean="0"/>
              <a:pPr eaLnBrk="1" hangingPunct="1"/>
              <a:t>22</a:t>
            </a:fld>
            <a:endParaRPr lang="en-US" smtClean="0"/>
          </a:p>
        </p:txBody>
      </p:sp>
      <p:sp>
        <p:nvSpPr>
          <p:cNvPr id="696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50E8BD8-D56C-4E52-89B5-4E2308FC7BFB}" type="slidenum">
              <a:rPr lang="en-US" smtClean="0"/>
              <a:pPr eaLnBrk="1" hangingPunct="1"/>
              <a:t>23</a:t>
            </a:fld>
            <a:endParaRPr lang="en-US" smtClean="0"/>
          </a:p>
        </p:txBody>
      </p:sp>
      <p:sp>
        <p:nvSpPr>
          <p:cNvPr id="706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8228429-005B-4E20-8229-6140C32B0F81}" type="slidenum">
              <a:rPr lang="en-US" smtClean="0"/>
              <a:pPr eaLnBrk="1" hangingPunct="1"/>
              <a:t>24</a:t>
            </a:fld>
            <a:endParaRPr lang="en-US" smtClean="0"/>
          </a:p>
        </p:txBody>
      </p:sp>
      <p:sp>
        <p:nvSpPr>
          <p:cNvPr id="716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EA4BD79-58DD-4254-8810-665189D2B19B}" type="slidenum">
              <a:rPr lang="en-US" smtClean="0"/>
              <a:pPr eaLnBrk="1" hangingPunct="1"/>
              <a:t>25</a:t>
            </a:fld>
            <a:endParaRPr lang="en-US" smtClean="0"/>
          </a:p>
        </p:txBody>
      </p:sp>
      <p:sp>
        <p:nvSpPr>
          <p:cNvPr id="727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82BA4A4-CE1A-4F6E-95D3-20A2AF5E06D4}" type="slidenum">
              <a:rPr lang="en-US" smtClean="0"/>
              <a:pPr eaLnBrk="1" hangingPunct="1"/>
              <a:t>26</a:t>
            </a:fld>
            <a:endParaRPr lang="en-US" smtClean="0"/>
          </a:p>
        </p:txBody>
      </p:sp>
      <p:sp>
        <p:nvSpPr>
          <p:cNvPr id="737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1BE4D54-B948-4327-BE07-FA9838FC2585}" type="slidenum">
              <a:rPr lang="en-US" smtClean="0"/>
              <a:pPr eaLnBrk="1" hangingPunct="1"/>
              <a:t>27</a:t>
            </a:fld>
            <a:endParaRPr lang="en-US" smtClean="0"/>
          </a:p>
        </p:txBody>
      </p:sp>
      <p:sp>
        <p:nvSpPr>
          <p:cNvPr id="747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9DE1294-F602-44C9-878A-728FCFC58813}" type="slidenum">
              <a:rPr lang="en-US" smtClean="0"/>
              <a:pPr eaLnBrk="1" hangingPunct="1"/>
              <a:t>28</a:t>
            </a:fld>
            <a:endParaRPr lang="en-US" smtClean="0"/>
          </a:p>
        </p:txBody>
      </p:sp>
      <p:sp>
        <p:nvSpPr>
          <p:cNvPr id="757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206FEE5-460B-424E-97CE-3DE9F28571CF}" type="slidenum">
              <a:rPr lang="en-US" smtClean="0"/>
              <a:pPr eaLnBrk="1" hangingPunct="1"/>
              <a:t>29</a:t>
            </a:fld>
            <a:endParaRPr lang="en-US" smtClean="0"/>
          </a:p>
        </p:txBody>
      </p:sp>
      <p:sp>
        <p:nvSpPr>
          <p:cNvPr id="768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3D68D7-B6F5-4A21-99AB-4ADCC2E9C363}" type="slidenum">
              <a:rPr lang="en-US" smtClean="0"/>
              <a:pPr eaLnBrk="1" hangingPunct="1"/>
              <a:t>3</a:t>
            </a:fld>
            <a:endParaRPr lang="en-US" smtClean="0"/>
          </a:p>
        </p:txBody>
      </p:sp>
      <p:sp>
        <p:nvSpPr>
          <p:cNvPr id="501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85D1FB-8C83-4FD8-9E28-0A054C9F3C54}" type="slidenum">
              <a:rPr lang="en-US" smtClean="0"/>
              <a:pPr eaLnBrk="1" hangingPunct="1"/>
              <a:t>30</a:t>
            </a:fld>
            <a:endParaRPr lang="en-US" smtClean="0"/>
          </a:p>
        </p:txBody>
      </p:sp>
      <p:sp>
        <p:nvSpPr>
          <p:cNvPr id="778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14B3913-EE19-4E82-AF5E-D56B0505CF88}" type="slidenum">
              <a:rPr lang="en-US" smtClean="0"/>
              <a:pPr eaLnBrk="1" hangingPunct="1"/>
              <a:t>31</a:t>
            </a:fld>
            <a:endParaRPr lang="en-US" smtClean="0"/>
          </a:p>
        </p:txBody>
      </p:sp>
      <p:sp>
        <p:nvSpPr>
          <p:cNvPr id="788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96D28D1-D8F9-4B86-B61D-2C23BB7D8BC6}" type="slidenum">
              <a:rPr lang="en-US" smtClean="0"/>
              <a:pPr eaLnBrk="1" hangingPunct="1"/>
              <a:t>32</a:t>
            </a:fld>
            <a:endParaRPr lang="en-US" smtClean="0"/>
          </a:p>
        </p:txBody>
      </p:sp>
      <p:sp>
        <p:nvSpPr>
          <p:cNvPr id="798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9CF4936-071F-4BB0-842F-A50F60B95520}" type="slidenum">
              <a:rPr lang="en-US" smtClean="0"/>
              <a:pPr eaLnBrk="1" hangingPunct="1"/>
              <a:t>33</a:t>
            </a:fld>
            <a:endParaRPr lang="en-US" smtClean="0"/>
          </a:p>
        </p:txBody>
      </p:sp>
      <p:sp>
        <p:nvSpPr>
          <p:cNvPr id="808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F21FA68-E4E3-4AD3-A063-98AE6D0E8885}" type="slidenum">
              <a:rPr lang="en-US" smtClean="0"/>
              <a:pPr eaLnBrk="1" hangingPunct="1"/>
              <a:t>34</a:t>
            </a:fld>
            <a:endParaRPr lang="en-US" smtClean="0"/>
          </a:p>
        </p:txBody>
      </p:sp>
      <p:sp>
        <p:nvSpPr>
          <p:cNvPr id="819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80E8AC7-8BCF-4E78-BC4B-F567D228E324}" type="slidenum">
              <a:rPr lang="en-US" smtClean="0"/>
              <a:pPr eaLnBrk="1" hangingPunct="1"/>
              <a:t>35</a:t>
            </a:fld>
            <a:endParaRPr lang="en-US" smtClean="0"/>
          </a:p>
        </p:txBody>
      </p:sp>
      <p:sp>
        <p:nvSpPr>
          <p:cNvPr id="829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7212618-9A8C-4744-BADB-0805830EC711}" type="slidenum">
              <a:rPr lang="en-US" smtClean="0"/>
              <a:pPr eaLnBrk="1" hangingPunct="1"/>
              <a:t>36</a:t>
            </a:fld>
            <a:endParaRPr lang="en-US" smtClean="0"/>
          </a:p>
        </p:txBody>
      </p:sp>
      <p:sp>
        <p:nvSpPr>
          <p:cNvPr id="839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4708F3A-74C2-4F98-AD10-84F8A44EE239}" type="slidenum">
              <a:rPr lang="en-US" smtClean="0"/>
              <a:pPr eaLnBrk="1" hangingPunct="1"/>
              <a:t>37</a:t>
            </a:fld>
            <a:endParaRPr lang="en-US" smtClean="0"/>
          </a:p>
        </p:txBody>
      </p:sp>
      <p:sp>
        <p:nvSpPr>
          <p:cNvPr id="849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6F5ACBA-C455-4D11-BCA1-30829EA876CF}" type="slidenum">
              <a:rPr lang="en-US" smtClean="0"/>
              <a:pPr eaLnBrk="1" hangingPunct="1"/>
              <a:t>38</a:t>
            </a:fld>
            <a:endParaRPr lang="en-US" smtClean="0"/>
          </a:p>
        </p:txBody>
      </p:sp>
      <p:sp>
        <p:nvSpPr>
          <p:cNvPr id="860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1781FE2-5046-4411-BB64-A29B8C6644F9}" type="slidenum">
              <a:rPr lang="en-US" smtClean="0"/>
              <a:pPr eaLnBrk="1" hangingPunct="1"/>
              <a:t>39</a:t>
            </a:fld>
            <a:endParaRPr lang="en-US" smtClean="0"/>
          </a:p>
        </p:txBody>
      </p:sp>
      <p:sp>
        <p:nvSpPr>
          <p:cNvPr id="870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A505D99-4021-46D3-AF5D-26FB2BD273F0}" type="slidenum">
              <a:rPr lang="en-US" smtClean="0"/>
              <a:pPr eaLnBrk="1" hangingPunct="1"/>
              <a:t>4</a:t>
            </a:fld>
            <a:endParaRPr lang="en-US" smtClean="0"/>
          </a:p>
        </p:txBody>
      </p:sp>
      <p:sp>
        <p:nvSpPr>
          <p:cNvPr id="512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48B5555-2B51-4C47-93A1-A16553AF9517}" type="slidenum">
              <a:rPr lang="en-US" smtClean="0"/>
              <a:pPr eaLnBrk="1" hangingPunct="1"/>
              <a:t>40</a:t>
            </a:fld>
            <a:endParaRPr lang="en-US" smtClean="0"/>
          </a:p>
        </p:txBody>
      </p:sp>
      <p:sp>
        <p:nvSpPr>
          <p:cNvPr id="880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30F7254-93AD-4806-9967-19B2F0A9546D}" type="slidenum">
              <a:rPr lang="en-US" smtClean="0"/>
              <a:pPr eaLnBrk="1" hangingPunct="1"/>
              <a:t>41</a:t>
            </a:fld>
            <a:endParaRPr lang="en-US" smtClean="0"/>
          </a:p>
        </p:txBody>
      </p:sp>
      <p:sp>
        <p:nvSpPr>
          <p:cNvPr id="890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73EF00B-1B3E-4D6B-9D5C-04163B0C7277}" type="slidenum">
              <a:rPr lang="en-US" smtClean="0"/>
              <a:pPr eaLnBrk="1" hangingPunct="1"/>
              <a:t>42</a:t>
            </a:fld>
            <a:endParaRPr lang="en-US" smtClean="0"/>
          </a:p>
        </p:txBody>
      </p:sp>
      <p:sp>
        <p:nvSpPr>
          <p:cNvPr id="901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BD9DA83-5B57-4BC4-AECC-B8F9B24AC814}" type="slidenum">
              <a:rPr lang="en-US" smtClean="0"/>
              <a:pPr eaLnBrk="1" hangingPunct="1"/>
              <a:t>43</a:t>
            </a:fld>
            <a:endParaRPr lang="en-US" smtClean="0"/>
          </a:p>
        </p:txBody>
      </p:sp>
      <p:sp>
        <p:nvSpPr>
          <p:cNvPr id="911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0185820-45A8-4CD4-9D82-12C249F9BE58}" type="slidenum">
              <a:rPr lang="en-US" smtClean="0"/>
              <a:pPr eaLnBrk="1" hangingPunct="1"/>
              <a:t>44</a:t>
            </a:fld>
            <a:endParaRPr lang="en-US" smtClean="0"/>
          </a:p>
        </p:txBody>
      </p:sp>
      <p:sp>
        <p:nvSpPr>
          <p:cNvPr id="921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156B9BA-1495-4DE1-A2A2-0404F815AB8E}" type="slidenum">
              <a:rPr lang="en-US" smtClean="0"/>
              <a:pPr eaLnBrk="1" hangingPunct="1"/>
              <a:t>5</a:t>
            </a:fld>
            <a:endParaRPr lang="en-US" smtClean="0"/>
          </a:p>
        </p:txBody>
      </p:sp>
      <p:sp>
        <p:nvSpPr>
          <p:cNvPr id="522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3E5FAA7-68BF-4546-8E4E-D9C7354F87C8}" type="slidenum">
              <a:rPr lang="en-US" smtClean="0"/>
              <a:pPr eaLnBrk="1" hangingPunct="1"/>
              <a:t>6</a:t>
            </a:fld>
            <a:endParaRPr lang="en-US" smtClean="0"/>
          </a:p>
        </p:txBody>
      </p:sp>
      <p:sp>
        <p:nvSpPr>
          <p:cNvPr id="532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2FFF87D-DD19-402D-96E2-87602172BC30}" type="slidenum">
              <a:rPr lang="en-US" smtClean="0"/>
              <a:pPr eaLnBrk="1" hangingPunct="1"/>
              <a:t>7</a:t>
            </a:fld>
            <a:endParaRPr lang="en-US" smtClean="0"/>
          </a:p>
        </p:txBody>
      </p:sp>
      <p:sp>
        <p:nvSpPr>
          <p:cNvPr id="542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D0B4213-F61B-4276-B192-8E937702303A}" type="slidenum">
              <a:rPr lang="en-US" smtClean="0"/>
              <a:pPr eaLnBrk="1" hangingPunct="1"/>
              <a:t>8</a:t>
            </a:fld>
            <a:endParaRPr lang="en-US" smtClean="0"/>
          </a:p>
        </p:txBody>
      </p:sp>
      <p:sp>
        <p:nvSpPr>
          <p:cNvPr id="552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D55D330-1966-4EE5-87E8-ED489A1C1663}" type="slidenum">
              <a:rPr lang="en-US" smtClean="0"/>
              <a:pPr eaLnBrk="1" hangingPunct="1"/>
              <a:t>9</a:t>
            </a:fld>
            <a:endParaRPr lang="en-US" smtClean="0"/>
          </a:p>
        </p:txBody>
      </p:sp>
      <p:sp>
        <p:nvSpPr>
          <p:cNvPr id="563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69092-BF07-4F79-B73C-719CDC066B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569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CCD8AC-6EA5-4FC3-B4A2-FE548158EE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956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381532-70F2-48E3-8F69-B2A481B27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93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90ACB1-54CF-4523-A9B6-8DCE6BF3B6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73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3DFFB8-B96B-4E9A-9919-2D0EAB37E9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380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C4B66-D784-43E9-B383-502A6E9903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1150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E22A4-43ED-4C23-B7DA-BFBADBCE83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6948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378B0-05A6-4A77-9B00-17F7C17DBB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946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9BA9F7-C6D9-4981-AE4E-A4D35FE8CD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901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08045-E88D-49D0-AEE6-3B125C8B41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3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2A0C66-61EA-4521-8C3B-890849CA0A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343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E9F6F-1A76-41E2-81FD-118770850A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998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B97A3-EDAB-499A-A9E6-7261C876A7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456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2E45D-3A52-40F0-AC41-CE29697993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632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1D723B-EB57-4EDD-B811-C74A5938D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893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126E6-EE33-400C-BCC8-FF0FD1011F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618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D3"/>
            </a:gs>
            <a:gs pos="100000">
              <a:srgbClr val="AE8FFD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AC08023-C408-4690-B4C5-71AFFDFF33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11.wav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13.wav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15.wav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Relationship Id="rId5" Type="http://schemas.openxmlformats.org/officeDocument/2006/relationships/image" Target="../media/image3.pn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wav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audio24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5.wav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8.jpeg"/><Relationship Id="rId2" Type="http://schemas.openxmlformats.org/officeDocument/2006/relationships/audio" Target="../media/audio26.wav"/><Relationship Id="rId1" Type="http://schemas.openxmlformats.org/officeDocument/2006/relationships/vmlDrawing" Target="../drawings/vmlDrawing2.v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7.wav"/><Relationship Id="rId5" Type="http://schemas.openxmlformats.org/officeDocument/2006/relationships/image" Target="../media/image3.png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5.xml"/><Relationship Id="rId1" Type="http://schemas.openxmlformats.org/officeDocument/2006/relationships/audio" Target="../media/audio28.wav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9.wav"/><Relationship Id="rId5" Type="http://schemas.openxmlformats.org/officeDocument/2006/relationships/image" Target="../media/image3.pn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30.wav"/><Relationship Id="rId5" Type="http://schemas.openxmlformats.org/officeDocument/2006/relationships/image" Target="../media/image3.png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1.wav"/><Relationship Id="rId5" Type="http://schemas.openxmlformats.org/officeDocument/2006/relationships/image" Target="../media/image3.png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2.wav"/><Relationship Id="rId5" Type="http://schemas.openxmlformats.org/officeDocument/2006/relationships/image" Target="../media/image3.png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16.xml"/><Relationship Id="rId1" Type="http://schemas.openxmlformats.org/officeDocument/2006/relationships/audio" Target="../media/audio33.wav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16.xml"/><Relationship Id="rId1" Type="http://schemas.openxmlformats.org/officeDocument/2006/relationships/audio" Target="../media/audio34.wav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49.jpeg"/><Relationship Id="rId2" Type="http://schemas.openxmlformats.org/officeDocument/2006/relationships/slideLayout" Target="../slideLayouts/slideLayout16.xml"/><Relationship Id="rId1" Type="http://schemas.openxmlformats.org/officeDocument/2006/relationships/audio" Target="../media/audio35.wav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6.wav"/><Relationship Id="rId5" Type="http://schemas.openxmlformats.org/officeDocument/2006/relationships/image" Target="../media/image3.png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37.wav"/><Relationship Id="rId6" Type="http://schemas.openxmlformats.org/officeDocument/2006/relationships/image" Target="../media/image3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8.wav"/><Relationship Id="rId5" Type="http://schemas.openxmlformats.org/officeDocument/2006/relationships/image" Target="../media/image3.png"/><Relationship Id="rId4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9.wav"/><Relationship Id="rId5" Type="http://schemas.openxmlformats.org/officeDocument/2006/relationships/image" Target="../media/image3.png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0.wav"/><Relationship Id="rId5" Type="http://schemas.openxmlformats.org/officeDocument/2006/relationships/image" Target="../media/image3.png"/><Relationship Id="rId4" Type="http://schemas.openxmlformats.org/officeDocument/2006/relationships/image" Target="../media/image5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1.wav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2.wav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3.wav"/><Relationship Id="rId5" Type="http://schemas.openxmlformats.org/officeDocument/2006/relationships/image" Target="../media/image3.png"/><Relationship Id="rId4" Type="http://schemas.openxmlformats.org/officeDocument/2006/relationships/image" Target="../media/image57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4.wa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7.wav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9.wav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2852738"/>
            <a:ext cx="7772400" cy="1470025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0066"/>
                </a:solidFill>
              </a:rPr>
              <a:t>VAKUUMSKE TEHNIKE</a:t>
            </a:r>
          </a:p>
        </p:txBody>
      </p:sp>
      <p:pic>
        <p:nvPicPr>
          <p:cNvPr id="2051" name="Picture 6" descr="grbUni_nov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0350"/>
            <a:ext cx="12541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7" descr="FFH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325" y="304800"/>
            <a:ext cx="13223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651B784.wav">
            <a:hlinkClick r:id="" action="ppaction://media"/>
          </p:cNvPr>
          <p:cNvPicPr>
            <a:picLocks noChangeAspect="1"/>
          </p:cNvPicPr>
          <p:nvPr>
            <a:wavAudioFile r:embed="rId1" name="651B4926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913" y="62214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MehanickaPumpa"/>
          <p:cNvPicPr>
            <a:picLocks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7138" y="55563"/>
            <a:ext cx="3811587" cy="66690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1AB21174.wav">
            <a:hlinkClick r:id="" action="ppaction://media"/>
          </p:cNvPr>
          <p:cNvPicPr>
            <a:picLocks noChangeAspect="1"/>
          </p:cNvPicPr>
          <p:nvPr>
            <a:wavAudioFile r:embed="rId1" name="1AB243F1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60928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613" y="122238"/>
            <a:ext cx="5256212" cy="3306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7" descr="Mehnicka+difuziona"/>
          <p:cNvPicPr>
            <a:picLocks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3789363"/>
            <a:ext cx="3887788" cy="29162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2" name="Picture 10" descr="Mehanickapumpa-slika"/>
          <p:cNvPicPr>
            <a:picLocks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163" y="3489325"/>
            <a:ext cx="2644775" cy="3284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B0521190.wav">
            <a:hlinkClick r:id="" action="ppaction://media"/>
          </p:cNvPr>
          <p:cNvPicPr>
            <a:picLocks noChangeAspect="1"/>
          </p:cNvPicPr>
          <p:nvPr>
            <a:wavAudioFile r:embed="rId1" name="B052F078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62357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1628775"/>
            <a:ext cx="7272337" cy="4752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7"/>
          <p:cNvSpPr txBox="1">
            <a:spLocks noChangeArrowheads="1"/>
          </p:cNvSpPr>
          <p:nvPr/>
        </p:nvSpPr>
        <p:spPr bwMode="auto">
          <a:xfrm>
            <a:off x="1547813" y="404813"/>
            <a:ext cx="57594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0066"/>
                </a:solidFill>
              </a:rPr>
              <a:t>Dvostepena </a:t>
            </a:r>
            <a:r>
              <a:rPr lang="hr-HR" b="1">
                <a:solidFill>
                  <a:srgbClr val="000066"/>
                </a:solidFill>
              </a:rPr>
              <a:t>uljna mehanička pumpa (serijska veza)</a:t>
            </a:r>
          </a:p>
          <a:p>
            <a:pPr eaLnBrk="1" hangingPunct="1"/>
            <a:endParaRPr lang="hr-HR" b="1">
              <a:solidFill>
                <a:srgbClr val="000066"/>
              </a:solidFill>
            </a:endParaRPr>
          </a:p>
          <a:p>
            <a:pPr eaLnBrk="1" hangingPunct="1"/>
            <a:r>
              <a:rPr lang="hr-HR" b="1">
                <a:solidFill>
                  <a:srgbClr val="000066"/>
                </a:solidFill>
              </a:rPr>
              <a:t>Maksimalan vakuum 5</a:t>
            </a:r>
            <a:r>
              <a:rPr lang="en-US" b="1">
                <a:solidFill>
                  <a:srgbClr val="000066"/>
                </a:solidFill>
                <a:cs typeface="Arial" charset="0"/>
              </a:rPr>
              <a:t>·</a:t>
            </a:r>
            <a:r>
              <a:rPr lang="hr-HR" b="1">
                <a:solidFill>
                  <a:srgbClr val="000066"/>
                </a:solidFill>
                <a:cs typeface="Arial" charset="0"/>
              </a:rPr>
              <a:t>10</a:t>
            </a:r>
            <a:r>
              <a:rPr lang="hr-HR" b="1" baseline="30000">
                <a:solidFill>
                  <a:srgbClr val="000066"/>
                </a:solidFill>
                <a:cs typeface="Arial" charset="0"/>
              </a:rPr>
              <a:t>-7</a:t>
            </a:r>
            <a:r>
              <a:rPr lang="hr-HR" b="1">
                <a:solidFill>
                  <a:srgbClr val="000066"/>
                </a:solidFill>
                <a:cs typeface="Arial" charset="0"/>
              </a:rPr>
              <a:t> bar</a:t>
            </a:r>
            <a:endParaRPr lang="en-US" b="1">
              <a:solidFill>
                <a:srgbClr val="000066"/>
              </a:solidFill>
              <a:cs typeface="Arial" charset="0"/>
            </a:endParaRPr>
          </a:p>
        </p:txBody>
      </p:sp>
      <p:pic>
        <p:nvPicPr>
          <p:cNvPr id="2" name="68DF1190.wav">
            <a:hlinkClick r:id="" action="ppaction://media"/>
          </p:cNvPr>
          <p:cNvPicPr>
            <a:picLocks noChangeAspect="1"/>
          </p:cNvPicPr>
          <p:nvPr>
            <a:wavAudioFile r:embed="rId1" name="68DFEDAA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2293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Molekularnamehanicka"/>
          <p:cNvPicPr>
            <a:picLocks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60350"/>
            <a:ext cx="2952750" cy="2620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4048125" y="928688"/>
            <a:ext cx="50355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b="1">
                <a:solidFill>
                  <a:srgbClr val="000066"/>
                </a:solidFill>
              </a:rPr>
              <a:t>Molekularna pumpa</a:t>
            </a:r>
          </a:p>
          <a:p>
            <a:pPr eaLnBrk="1" hangingPunct="1"/>
            <a:endParaRPr lang="hr-HR" b="1">
              <a:solidFill>
                <a:srgbClr val="000066"/>
              </a:solidFill>
            </a:endParaRPr>
          </a:p>
          <a:p>
            <a:pPr eaLnBrk="1" hangingPunct="1"/>
            <a:r>
              <a:rPr lang="hr-HR" b="1">
                <a:solidFill>
                  <a:srgbClr val="000066"/>
                </a:solidFill>
              </a:rPr>
              <a:t>Tangencijalna brzina površine rotora: 50 m/s</a:t>
            </a:r>
          </a:p>
          <a:p>
            <a:pPr eaLnBrk="1" hangingPunct="1"/>
            <a:r>
              <a:rPr lang="hr-HR" b="1">
                <a:solidFill>
                  <a:srgbClr val="000066"/>
                </a:solidFill>
              </a:rPr>
              <a:t>Maksimalan vakuum (višestepene): 10</a:t>
            </a:r>
            <a:r>
              <a:rPr lang="hr-HR" b="1" baseline="30000">
                <a:solidFill>
                  <a:srgbClr val="000066"/>
                </a:solidFill>
              </a:rPr>
              <a:t>-13</a:t>
            </a:r>
            <a:r>
              <a:rPr lang="hr-HR" b="1">
                <a:solidFill>
                  <a:srgbClr val="000066"/>
                </a:solidFill>
              </a:rPr>
              <a:t> bar </a:t>
            </a:r>
            <a:endParaRPr lang="en-US" b="1">
              <a:solidFill>
                <a:srgbClr val="000066"/>
              </a:solidFill>
            </a:endParaRPr>
          </a:p>
        </p:txBody>
      </p:sp>
      <p:pic>
        <p:nvPicPr>
          <p:cNvPr id="14340" name="Picture 8" descr="Turbomolekularna"/>
          <p:cNvPicPr>
            <a:picLocks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3284538"/>
            <a:ext cx="3816350" cy="2644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1" name="Text Box 11"/>
          <p:cNvSpPr txBox="1">
            <a:spLocks noChangeArrowheads="1"/>
          </p:cNvSpPr>
          <p:nvPr/>
        </p:nvSpPr>
        <p:spPr bwMode="auto">
          <a:xfrm>
            <a:off x="4356100" y="3789363"/>
            <a:ext cx="4860925" cy="201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b="1">
                <a:solidFill>
                  <a:srgbClr val="000066"/>
                </a:solidFill>
              </a:rPr>
              <a:t>Turbomolekularna pumpa</a:t>
            </a:r>
          </a:p>
          <a:p>
            <a:pPr eaLnBrk="1" hangingPunct="1"/>
            <a:endParaRPr lang="hr-HR" b="1">
              <a:solidFill>
                <a:srgbClr val="000066"/>
              </a:solidFill>
            </a:endParaRPr>
          </a:p>
          <a:p>
            <a:pPr eaLnBrk="1" hangingPunct="1"/>
            <a:r>
              <a:rPr lang="hr-HR" b="1">
                <a:solidFill>
                  <a:srgbClr val="000066"/>
                </a:solidFill>
              </a:rPr>
              <a:t>Brzina rotacije propelera: 10</a:t>
            </a:r>
            <a:r>
              <a:rPr lang="hr-HR" b="1" baseline="30000">
                <a:solidFill>
                  <a:srgbClr val="000066"/>
                </a:solidFill>
              </a:rPr>
              <a:t>4</a:t>
            </a:r>
            <a:r>
              <a:rPr lang="hr-HR" b="1">
                <a:solidFill>
                  <a:srgbClr val="000066"/>
                </a:solidFill>
              </a:rPr>
              <a:t>-10</a:t>
            </a:r>
            <a:r>
              <a:rPr lang="hr-HR" b="1" baseline="30000">
                <a:solidFill>
                  <a:srgbClr val="000066"/>
                </a:solidFill>
              </a:rPr>
              <a:t>5</a:t>
            </a:r>
            <a:r>
              <a:rPr lang="hr-HR" b="1">
                <a:solidFill>
                  <a:srgbClr val="000066"/>
                </a:solidFill>
              </a:rPr>
              <a:t> obrta/min</a:t>
            </a:r>
          </a:p>
          <a:p>
            <a:pPr eaLnBrk="1" hangingPunct="1"/>
            <a:r>
              <a:rPr lang="hr-HR" b="1">
                <a:solidFill>
                  <a:srgbClr val="000066"/>
                </a:solidFill>
              </a:rPr>
              <a:t>Uz predvakuum od 10</a:t>
            </a:r>
            <a:r>
              <a:rPr lang="hr-HR" b="1" baseline="30000">
                <a:solidFill>
                  <a:srgbClr val="000066"/>
                </a:solidFill>
              </a:rPr>
              <a:t>-5</a:t>
            </a:r>
            <a:r>
              <a:rPr lang="hr-HR" b="1">
                <a:solidFill>
                  <a:srgbClr val="000066"/>
                </a:solidFill>
              </a:rPr>
              <a:t> bar, maksimalan</a:t>
            </a:r>
          </a:p>
          <a:p>
            <a:pPr eaLnBrk="1" hangingPunct="1"/>
            <a:r>
              <a:rPr lang="hr-HR" b="1">
                <a:solidFill>
                  <a:srgbClr val="000066"/>
                </a:solidFill>
              </a:rPr>
              <a:t>vakuum 10</a:t>
            </a:r>
            <a:r>
              <a:rPr lang="hr-HR" b="1" baseline="30000">
                <a:solidFill>
                  <a:srgbClr val="000066"/>
                </a:solidFill>
              </a:rPr>
              <a:t>-13</a:t>
            </a:r>
            <a:r>
              <a:rPr lang="hr-HR" b="1">
                <a:solidFill>
                  <a:srgbClr val="000066"/>
                </a:solidFill>
              </a:rPr>
              <a:t> bar</a:t>
            </a:r>
          </a:p>
          <a:p>
            <a:pPr eaLnBrk="1" hangingPunct="1"/>
            <a:r>
              <a:rPr lang="hr-HR" b="1">
                <a:solidFill>
                  <a:srgbClr val="000066"/>
                </a:solidFill>
              </a:rPr>
              <a:t>Kapacitet 10</a:t>
            </a:r>
            <a:r>
              <a:rPr lang="hr-HR" b="1" baseline="30000">
                <a:solidFill>
                  <a:srgbClr val="000066"/>
                </a:solidFill>
              </a:rPr>
              <a:t>2</a:t>
            </a:r>
            <a:r>
              <a:rPr lang="hr-HR" b="1">
                <a:solidFill>
                  <a:srgbClr val="000066"/>
                </a:solidFill>
              </a:rPr>
              <a:t> – 10</a:t>
            </a:r>
            <a:r>
              <a:rPr lang="hr-HR" b="1" baseline="30000">
                <a:solidFill>
                  <a:srgbClr val="000066"/>
                </a:solidFill>
              </a:rPr>
              <a:t>4</a:t>
            </a:r>
            <a:r>
              <a:rPr lang="hr-HR" b="1">
                <a:solidFill>
                  <a:srgbClr val="000066"/>
                </a:solidFill>
              </a:rPr>
              <a:t> l/s</a:t>
            </a:r>
          </a:p>
          <a:p>
            <a:pPr eaLnBrk="1" hangingPunct="1"/>
            <a:endParaRPr lang="en-US" b="1">
              <a:solidFill>
                <a:srgbClr val="000066"/>
              </a:solidFill>
            </a:endParaRPr>
          </a:p>
        </p:txBody>
      </p:sp>
      <p:pic>
        <p:nvPicPr>
          <p:cNvPr id="2" name="2C641190.wav">
            <a:hlinkClick r:id="" action="ppaction://media"/>
          </p:cNvPr>
          <p:cNvPicPr>
            <a:picLocks noChangeAspect="1"/>
          </p:cNvPicPr>
          <p:nvPr>
            <a:wavAudioFile r:embed="rId1" name="2C645069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0213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Turbomolekularna pumpa</a:t>
            </a:r>
            <a:endParaRPr lang="en-US" smtClean="0">
              <a:solidFill>
                <a:srgbClr val="000066"/>
              </a:solidFill>
            </a:endParaRPr>
          </a:p>
        </p:txBody>
      </p:sp>
      <p:pic>
        <p:nvPicPr>
          <p:cNvPr id="15363" name="Picture 4"/>
          <p:cNvPicPr>
            <a:picLocks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1700213"/>
            <a:ext cx="5545138" cy="4752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Line 7"/>
          <p:cNvSpPr>
            <a:spLocks noChangeShapeType="1"/>
          </p:cNvSpPr>
          <p:nvPr/>
        </p:nvSpPr>
        <p:spPr bwMode="auto">
          <a:xfrm>
            <a:off x="1692275" y="1844675"/>
            <a:ext cx="1511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" name="Text Box 8"/>
          <p:cNvSpPr txBox="1">
            <a:spLocks noChangeArrowheads="1"/>
          </p:cNvSpPr>
          <p:nvPr/>
        </p:nvSpPr>
        <p:spPr bwMode="auto">
          <a:xfrm>
            <a:off x="611188" y="1628775"/>
            <a:ext cx="8651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>
                <a:solidFill>
                  <a:srgbClr val="000066"/>
                </a:solidFill>
              </a:rPr>
              <a:t>ulaz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15366" name="Line 9"/>
          <p:cNvSpPr>
            <a:spLocks noChangeShapeType="1"/>
          </p:cNvSpPr>
          <p:nvPr/>
        </p:nvSpPr>
        <p:spPr bwMode="auto">
          <a:xfrm>
            <a:off x="1689100" y="2379663"/>
            <a:ext cx="1368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Text Box 10"/>
          <p:cNvSpPr txBox="1">
            <a:spLocks noChangeArrowheads="1"/>
          </p:cNvSpPr>
          <p:nvPr/>
        </p:nvSpPr>
        <p:spPr bwMode="auto">
          <a:xfrm>
            <a:off x="684213" y="2205038"/>
            <a:ext cx="755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000066"/>
                </a:solidFill>
              </a:rPr>
              <a:t>stator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15368" name="Line 11"/>
          <p:cNvSpPr>
            <a:spLocks noChangeShapeType="1"/>
          </p:cNvSpPr>
          <p:nvPr/>
        </p:nvSpPr>
        <p:spPr bwMode="auto">
          <a:xfrm>
            <a:off x="1547813" y="4508500"/>
            <a:ext cx="23764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Text Box 12"/>
          <p:cNvSpPr txBox="1">
            <a:spLocks noChangeArrowheads="1"/>
          </p:cNvSpPr>
          <p:nvPr/>
        </p:nvSpPr>
        <p:spPr bwMode="auto">
          <a:xfrm>
            <a:off x="468313" y="4365625"/>
            <a:ext cx="831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000066"/>
                </a:solidFill>
              </a:rPr>
              <a:t>ležište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15370" name="Line 14"/>
          <p:cNvSpPr>
            <a:spLocks noChangeShapeType="1"/>
          </p:cNvSpPr>
          <p:nvPr/>
        </p:nvSpPr>
        <p:spPr bwMode="auto">
          <a:xfrm>
            <a:off x="1619250" y="5876925"/>
            <a:ext cx="23050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Text Box 15"/>
          <p:cNvSpPr txBox="1">
            <a:spLocks noChangeArrowheads="1"/>
          </p:cNvSpPr>
          <p:nvPr/>
        </p:nvSpPr>
        <p:spPr bwMode="auto">
          <a:xfrm>
            <a:off x="611188" y="5661025"/>
            <a:ext cx="831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000066"/>
                </a:solidFill>
              </a:rPr>
              <a:t>ležište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15372" name="Line 16"/>
          <p:cNvSpPr>
            <a:spLocks noChangeShapeType="1"/>
          </p:cNvSpPr>
          <p:nvPr/>
        </p:nvSpPr>
        <p:spPr bwMode="auto">
          <a:xfrm flipH="1">
            <a:off x="5867400" y="1844675"/>
            <a:ext cx="144145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3" name="Text Box 17"/>
          <p:cNvSpPr txBox="1">
            <a:spLocks noChangeArrowheads="1"/>
          </p:cNvSpPr>
          <p:nvPr/>
        </p:nvSpPr>
        <p:spPr bwMode="auto">
          <a:xfrm>
            <a:off x="7432675" y="1647825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000066"/>
                </a:solidFill>
              </a:rPr>
              <a:t>rotor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15374" name="AutoShape 18"/>
          <p:cNvSpPr>
            <a:spLocks/>
          </p:cNvSpPr>
          <p:nvPr/>
        </p:nvSpPr>
        <p:spPr bwMode="auto">
          <a:xfrm>
            <a:off x="6443663" y="2349500"/>
            <a:ext cx="215900" cy="647700"/>
          </a:xfrm>
          <a:prstGeom prst="rightBracket">
            <a:avLst>
              <a:gd name="adj" fmla="val 25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5" name="Line 19"/>
          <p:cNvSpPr>
            <a:spLocks noChangeShapeType="1"/>
          </p:cNvSpPr>
          <p:nvPr/>
        </p:nvSpPr>
        <p:spPr bwMode="auto">
          <a:xfrm>
            <a:off x="6659563" y="2708275"/>
            <a:ext cx="433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6" name="Text Box 20"/>
          <p:cNvSpPr txBox="1">
            <a:spLocks noChangeArrowheads="1"/>
          </p:cNvSpPr>
          <p:nvPr/>
        </p:nvSpPr>
        <p:spPr bwMode="auto">
          <a:xfrm>
            <a:off x="7072313" y="2439988"/>
            <a:ext cx="145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000066"/>
                </a:solidFill>
              </a:rPr>
              <a:t>velika brzina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pumpanja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15377" name="AutoShape 21"/>
          <p:cNvSpPr>
            <a:spLocks/>
          </p:cNvSpPr>
          <p:nvPr/>
        </p:nvSpPr>
        <p:spPr bwMode="auto">
          <a:xfrm>
            <a:off x="6443663" y="2997200"/>
            <a:ext cx="215900" cy="1008063"/>
          </a:xfrm>
          <a:prstGeom prst="rightBracket">
            <a:avLst>
              <a:gd name="adj" fmla="val 38909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8" name="Line 23"/>
          <p:cNvSpPr>
            <a:spLocks noChangeShapeType="1"/>
          </p:cNvSpPr>
          <p:nvPr/>
        </p:nvSpPr>
        <p:spPr bwMode="auto">
          <a:xfrm>
            <a:off x="6659563" y="3500438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9" name="Text Box 24"/>
          <p:cNvSpPr txBox="1">
            <a:spLocks noChangeArrowheads="1"/>
          </p:cNvSpPr>
          <p:nvPr/>
        </p:nvSpPr>
        <p:spPr bwMode="auto">
          <a:xfrm>
            <a:off x="7058025" y="3357563"/>
            <a:ext cx="2000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000066"/>
                </a:solidFill>
              </a:rPr>
              <a:t>visoka kompresija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15380" name="Line 25"/>
          <p:cNvSpPr>
            <a:spLocks noChangeShapeType="1"/>
          </p:cNvSpPr>
          <p:nvPr/>
        </p:nvSpPr>
        <p:spPr bwMode="auto">
          <a:xfrm flipH="1">
            <a:off x="6516688" y="4941888"/>
            <a:ext cx="7921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1" name="Text Box 26"/>
          <p:cNvSpPr txBox="1">
            <a:spLocks noChangeArrowheads="1"/>
          </p:cNvSpPr>
          <p:nvPr/>
        </p:nvSpPr>
        <p:spPr bwMode="auto">
          <a:xfrm>
            <a:off x="7575550" y="4745038"/>
            <a:ext cx="895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000066"/>
                </a:solidFill>
              </a:rPr>
              <a:t>izduvni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otvor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15382" name="Line 27"/>
          <p:cNvSpPr>
            <a:spLocks noChangeShapeType="1"/>
          </p:cNvSpPr>
          <p:nvPr/>
        </p:nvSpPr>
        <p:spPr bwMode="auto">
          <a:xfrm flipH="1">
            <a:off x="5076825" y="5516563"/>
            <a:ext cx="2519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3" name="Text Box 28"/>
          <p:cNvSpPr txBox="1">
            <a:spLocks noChangeArrowheads="1"/>
          </p:cNvSpPr>
          <p:nvPr/>
        </p:nvSpPr>
        <p:spPr bwMode="auto">
          <a:xfrm>
            <a:off x="7648575" y="5321300"/>
            <a:ext cx="768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000066"/>
                </a:solidFill>
              </a:rPr>
              <a:t>motor</a:t>
            </a:r>
            <a:endParaRPr lang="en-US">
              <a:solidFill>
                <a:srgbClr val="000066"/>
              </a:solidFill>
            </a:endParaRPr>
          </a:p>
        </p:txBody>
      </p:sp>
      <p:pic>
        <p:nvPicPr>
          <p:cNvPr id="2" name="FEC01221.wav">
            <a:hlinkClick r:id="" action="ppaction://media"/>
          </p:cNvPr>
          <p:cNvPicPr>
            <a:picLocks noChangeAspect="1"/>
          </p:cNvPicPr>
          <p:nvPr>
            <a:wavAudioFile r:embed="rId1" name="FEC0FE8D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313" y="60928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Turbomolekularna pumpa</a:t>
            </a:r>
            <a:endParaRPr lang="en-US" smtClean="0">
              <a:solidFill>
                <a:srgbClr val="000066"/>
              </a:solidFill>
            </a:endParaRPr>
          </a:p>
        </p:txBody>
      </p:sp>
      <p:pic>
        <p:nvPicPr>
          <p:cNvPr id="16387" name="Picture 4" descr="Turbomolecular-slika"/>
          <p:cNvPicPr>
            <a:picLocks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9000" y="2033588"/>
            <a:ext cx="3524250" cy="40592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8" name="Picture 11"/>
          <p:cNvPicPr>
            <a:picLocks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598738"/>
            <a:ext cx="4244975" cy="2774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2AF1237.wav">
            <a:hlinkClick r:id="" action="ppaction://media"/>
          </p:cNvPr>
          <p:cNvPicPr>
            <a:picLocks noChangeAspect="1"/>
          </p:cNvPicPr>
          <p:nvPr>
            <a:wavAudioFile r:embed="rId1" name="B2AFC984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0213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DIFUZIONA PUMPA</a:t>
            </a:r>
            <a:endParaRPr lang="en-US" smtClean="0">
              <a:solidFill>
                <a:srgbClr val="000066"/>
              </a:solidFill>
            </a:endParaRPr>
          </a:p>
        </p:txBody>
      </p:sp>
      <p:pic>
        <p:nvPicPr>
          <p:cNvPr id="17411" name="Picture 7" descr="Presekdifuzionapumpe"/>
          <p:cNvPicPr>
            <a:picLocks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412875"/>
            <a:ext cx="4176713" cy="4967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2" name="Text Box 8"/>
          <p:cNvSpPr txBox="1">
            <a:spLocks noChangeArrowheads="1"/>
          </p:cNvSpPr>
          <p:nvPr/>
        </p:nvSpPr>
        <p:spPr bwMode="auto">
          <a:xfrm>
            <a:off x="5018088" y="4495800"/>
            <a:ext cx="401955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hr-HR">
                <a:solidFill>
                  <a:srgbClr val="000066"/>
                </a:solidFill>
              </a:rPr>
              <a:t>električni grejač</a:t>
            </a:r>
          </a:p>
          <a:p>
            <a:pPr eaLnBrk="1" hangingPunct="1">
              <a:buFontTx/>
              <a:buAutoNum type="arabicPeriod"/>
            </a:pPr>
            <a:r>
              <a:rPr lang="hr-HR">
                <a:solidFill>
                  <a:srgbClr val="000066"/>
                </a:solidFill>
              </a:rPr>
              <a:t>radna tečnost</a:t>
            </a:r>
          </a:p>
          <a:p>
            <a:pPr eaLnBrk="1" hangingPunct="1">
              <a:buFontTx/>
              <a:buAutoNum type="arabicPeriod"/>
            </a:pPr>
            <a:r>
              <a:rPr lang="hr-HR">
                <a:solidFill>
                  <a:srgbClr val="000066"/>
                </a:solidFill>
              </a:rPr>
              <a:t>konusne pregrade od materijala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	otpornog na koroziju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4.  cevi za cirkulaciju vodovodne vode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5.  otvor na koji se veže mehanička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     pumpa (predvakuum)</a:t>
            </a:r>
            <a:endParaRPr lang="en-US">
              <a:solidFill>
                <a:srgbClr val="000066"/>
              </a:solidFill>
            </a:endParaRPr>
          </a:p>
        </p:txBody>
      </p:sp>
      <p:grpSp>
        <p:nvGrpSpPr>
          <p:cNvPr id="17413" name="Group 9"/>
          <p:cNvGrpSpPr>
            <a:grpSpLocks/>
          </p:cNvGrpSpPr>
          <p:nvPr/>
        </p:nvGrpSpPr>
        <p:grpSpPr bwMode="auto">
          <a:xfrm>
            <a:off x="5508625" y="1412875"/>
            <a:ext cx="2951163" cy="3095625"/>
            <a:chOff x="1264" y="885"/>
            <a:chExt cx="3244" cy="3215"/>
          </a:xfrm>
        </p:grpSpPr>
        <p:sp>
          <p:nvSpPr>
            <p:cNvPr id="17416" name="Freeform 10"/>
            <p:cNvSpPr>
              <a:spLocks/>
            </p:cNvSpPr>
            <p:nvPr/>
          </p:nvSpPr>
          <p:spPr bwMode="auto">
            <a:xfrm>
              <a:off x="1722" y="999"/>
              <a:ext cx="2611" cy="2953"/>
            </a:xfrm>
            <a:custGeom>
              <a:avLst/>
              <a:gdLst>
                <a:gd name="T0" fmla="*/ 0 w 2611"/>
                <a:gd name="T1" fmla="*/ 333 h 2953"/>
                <a:gd name="T2" fmla="*/ 0 w 2611"/>
                <a:gd name="T3" fmla="*/ 0 h 2953"/>
                <a:gd name="T4" fmla="*/ 2610 w 2611"/>
                <a:gd name="T5" fmla="*/ 2610 h 2953"/>
                <a:gd name="T6" fmla="*/ 2610 w 2611"/>
                <a:gd name="T7" fmla="*/ 2952 h 2953"/>
                <a:gd name="T8" fmla="*/ 0 w 2611"/>
                <a:gd name="T9" fmla="*/ 333 h 29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11" h="2953">
                  <a:moveTo>
                    <a:pt x="0" y="333"/>
                  </a:moveTo>
                  <a:lnTo>
                    <a:pt x="0" y="0"/>
                  </a:lnTo>
                  <a:lnTo>
                    <a:pt x="2610" y="2610"/>
                  </a:lnTo>
                  <a:lnTo>
                    <a:pt x="2610" y="2952"/>
                  </a:lnTo>
                  <a:lnTo>
                    <a:pt x="0" y="333"/>
                  </a:lnTo>
                </a:path>
              </a:pathLst>
            </a:custGeom>
            <a:solidFill>
              <a:schemeClr val="accent2"/>
            </a:solidFill>
            <a:ln w="12700" cap="rnd" cmpd="sng">
              <a:solidFill>
                <a:srgbClr val="EAEC5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17" name="Line 11"/>
            <p:cNvSpPr>
              <a:spLocks noChangeShapeType="1"/>
            </p:cNvSpPr>
            <p:nvPr/>
          </p:nvSpPr>
          <p:spPr bwMode="auto">
            <a:xfrm>
              <a:off x="1740" y="1377"/>
              <a:ext cx="624" cy="6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18" name="Oval 12"/>
            <p:cNvSpPr>
              <a:spLocks noChangeArrowheads="1"/>
            </p:cNvSpPr>
            <p:nvPr/>
          </p:nvSpPr>
          <p:spPr bwMode="auto">
            <a:xfrm rot="2700000">
              <a:off x="1810" y="1252"/>
              <a:ext cx="154" cy="49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19" name="Oval 13"/>
            <p:cNvSpPr>
              <a:spLocks noChangeArrowheads="1"/>
            </p:cNvSpPr>
            <p:nvPr/>
          </p:nvSpPr>
          <p:spPr bwMode="auto">
            <a:xfrm rot="2700000">
              <a:off x="1831" y="1399"/>
              <a:ext cx="154" cy="49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0" name="Oval 14"/>
            <p:cNvSpPr>
              <a:spLocks noChangeArrowheads="1"/>
            </p:cNvSpPr>
            <p:nvPr/>
          </p:nvSpPr>
          <p:spPr bwMode="auto">
            <a:xfrm rot="2700000">
              <a:off x="2002" y="1444"/>
              <a:ext cx="154" cy="49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1" name="Oval 15"/>
            <p:cNvSpPr>
              <a:spLocks noChangeArrowheads="1"/>
            </p:cNvSpPr>
            <p:nvPr/>
          </p:nvSpPr>
          <p:spPr bwMode="auto">
            <a:xfrm rot="2700000">
              <a:off x="2023" y="1591"/>
              <a:ext cx="154" cy="49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2" name="Oval 16"/>
            <p:cNvSpPr>
              <a:spLocks noChangeArrowheads="1"/>
            </p:cNvSpPr>
            <p:nvPr/>
          </p:nvSpPr>
          <p:spPr bwMode="auto">
            <a:xfrm rot="2700000">
              <a:off x="2194" y="1636"/>
              <a:ext cx="154" cy="49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3" name="Oval 17"/>
            <p:cNvSpPr>
              <a:spLocks noChangeArrowheads="1"/>
            </p:cNvSpPr>
            <p:nvPr/>
          </p:nvSpPr>
          <p:spPr bwMode="auto">
            <a:xfrm rot="2700000">
              <a:off x="2215" y="1783"/>
              <a:ext cx="154" cy="49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4" name="Oval 18"/>
            <p:cNvSpPr>
              <a:spLocks noChangeArrowheads="1"/>
            </p:cNvSpPr>
            <p:nvPr/>
          </p:nvSpPr>
          <p:spPr bwMode="auto">
            <a:xfrm rot="2700000">
              <a:off x="2386" y="1828"/>
              <a:ext cx="154" cy="49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5" name="Oval 19"/>
            <p:cNvSpPr>
              <a:spLocks noChangeArrowheads="1"/>
            </p:cNvSpPr>
            <p:nvPr/>
          </p:nvSpPr>
          <p:spPr bwMode="auto">
            <a:xfrm rot="2700000">
              <a:off x="2407" y="1975"/>
              <a:ext cx="154" cy="49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6" name="Oval 20"/>
            <p:cNvSpPr>
              <a:spLocks noChangeArrowheads="1"/>
            </p:cNvSpPr>
            <p:nvPr/>
          </p:nvSpPr>
          <p:spPr bwMode="auto">
            <a:xfrm rot="2700000">
              <a:off x="2578" y="2020"/>
              <a:ext cx="154" cy="49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7" name="Oval 21"/>
            <p:cNvSpPr>
              <a:spLocks noChangeArrowheads="1"/>
            </p:cNvSpPr>
            <p:nvPr/>
          </p:nvSpPr>
          <p:spPr bwMode="auto">
            <a:xfrm rot="2700000">
              <a:off x="2599" y="2167"/>
              <a:ext cx="154" cy="49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8" name="Oval 22"/>
            <p:cNvSpPr>
              <a:spLocks noChangeArrowheads="1"/>
            </p:cNvSpPr>
            <p:nvPr/>
          </p:nvSpPr>
          <p:spPr bwMode="auto">
            <a:xfrm rot="2700000">
              <a:off x="2770" y="2212"/>
              <a:ext cx="154" cy="49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9" name="Oval 23"/>
            <p:cNvSpPr>
              <a:spLocks noChangeArrowheads="1"/>
            </p:cNvSpPr>
            <p:nvPr/>
          </p:nvSpPr>
          <p:spPr bwMode="auto">
            <a:xfrm rot="2700000">
              <a:off x="2794" y="2374"/>
              <a:ext cx="154" cy="49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0" name="Oval 24"/>
            <p:cNvSpPr>
              <a:spLocks noChangeArrowheads="1"/>
            </p:cNvSpPr>
            <p:nvPr/>
          </p:nvSpPr>
          <p:spPr bwMode="auto">
            <a:xfrm rot="2700000">
              <a:off x="2962" y="2404"/>
              <a:ext cx="154" cy="49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1" name="Oval 25"/>
            <p:cNvSpPr>
              <a:spLocks noChangeArrowheads="1"/>
            </p:cNvSpPr>
            <p:nvPr/>
          </p:nvSpPr>
          <p:spPr bwMode="auto">
            <a:xfrm rot="2700000">
              <a:off x="2986" y="2566"/>
              <a:ext cx="154" cy="49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2" name="Oval 26"/>
            <p:cNvSpPr>
              <a:spLocks noChangeArrowheads="1"/>
            </p:cNvSpPr>
            <p:nvPr/>
          </p:nvSpPr>
          <p:spPr bwMode="auto">
            <a:xfrm rot="2700000">
              <a:off x="3154" y="2596"/>
              <a:ext cx="154" cy="49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3" name="Oval 27"/>
            <p:cNvSpPr>
              <a:spLocks noChangeArrowheads="1"/>
            </p:cNvSpPr>
            <p:nvPr/>
          </p:nvSpPr>
          <p:spPr bwMode="auto">
            <a:xfrm rot="2700000">
              <a:off x="3178" y="2758"/>
              <a:ext cx="154" cy="49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4" name="Oval 28"/>
            <p:cNvSpPr>
              <a:spLocks noChangeArrowheads="1"/>
            </p:cNvSpPr>
            <p:nvPr/>
          </p:nvSpPr>
          <p:spPr bwMode="auto">
            <a:xfrm rot="2700000">
              <a:off x="3346" y="2788"/>
              <a:ext cx="154" cy="49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5" name="Oval 29"/>
            <p:cNvSpPr>
              <a:spLocks noChangeArrowheads="1"/>
            </p:cNvSpPr>
            <p:nvPr/>
          </p:nvSpPr>
          <p:spPr bwMode="auto">
            <a:xfrm rot="2700000">
              <a:off x="3370" y="2950"/>
              <a:ext cx="154" cy="49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6" name="Oval 30"/>
            <p:cNvSpPr>
              <a:spLocks noChangeArrowheads="1"/>
            </p:cNvSpPr>
            <p:nvPr/>
          </p:nvSpPr>
          <p:spPr bwMode="auto">
            <a:xfrm rot="2700000">
              <a:off x="3538" y="2980"/>
              <a:ext cx="154" cy="49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7" name="Oval 31"/>
            <p:cNvSpPr>
              <a:spLocks noChangeArrowheads="1"/>
            </p:cNvSpPr>
            <p:nvPr/>
          </p:nvSpPr>
          <p:spPr bwMode="auto">
            <a:xfrm rot="2700000">
              <a:off x="3565" y="3133"/>
              <a:ext cx="154" cy="49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8" name="Oval 32"/>
            <p:cNvSpPr>
              <a:spLocks noChangeArrowheads="1"/>
            </p:cNvSpPr>
            <p:nvPr/>
          </p:nvSpPr>
          <p:spPr bwMode="auto">
            <a:xfrm rot="2700000">
              <a:off x="3730" y="3172"/>
              <a:ext cx="154" cy="49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9" name="Oval 33"/>
            <p:cNvSpPr>
              <a:spLocks noChangeArrowheads="1"/>
            </p:cNvSpPr>
            <p:nvPr/>
          </p:nvSpPr>
          <p:spPr bwMode="auto">
            <a:xfrm rot="2700000">
              <a:off x="3757" y="3325"/>
              <a:ext cx="154" cy="49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40" name="Oval 34"/>
            <p:cNvSpPr>
              <a:spLocks noChangeArrowheads="1"/>
            </p:cNvSpPr>
            <p:nvPr/>
          </p:nvSpPr>
          <p:spPr bwMode="auto">
            <a:xfrm rot="2700000">
              <a:off x="3922" y="3364"/>
              <a:ext cx="154" cy="49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41" name="Oval 35"/>
            <p:cNvSpPr>
              <a:spLocks noChangeArrowheads="1"/>
            </p:cNvSpPr>
            <p:nvPr/>
          </p:nvSpPr>
          <p:spPr bwMode="auto">
            <a:xfrm rot="2700000">
              <a:off x="3949" y="3517"/>
              <a:ext cx="154" cy="49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42" name="Oval 36"/>
            <p:cNvSpPr>
              <a:spLocks noChangeArrowheads="1"/>
            </p:cNvSpPr>
            <p:nvPr/>
          </p:nvSpPr>
          <p:spPr bwMode="auto">
            <a:xfrm rot="2700000">
              <a:off x="4114" y="3556"/>
              <a:ext cx="154" cy="49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43" name="Oval 37"/>
            <p:cNvSpPr>
              <a:spLocks noChangeArrowheads="1"/>
            </p:cNvSpPr>
            <p:nvPr/>
          </p:nvSpPr>
          <p:spPr bwMode="auto">
            <a:xfrm rot="2700000">
              <a:off x="4159" y="3718"/>
              <a:ext cx="154" cy="49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44" name="Oval 38"/>
            <p:cNvSpPr>
              <a:spLocks noChangeArrowheads="1"/>
            </p:cNvSpPr>
            <p:nvPr/>
          </p:nvSpPr>
          <p:spPr bwMode="auto">
            <a:xfrm>
              <a:off x="4345" y="1267"/>
              <a:ext cx="163" cy="163"/>
            </a:xfrm>
            <a:prstGeom prst="ellipse">
              <a:avLst/>
            </a:prstGeom>
            <a:solidFill>
              <a:srgbClr val="A2C1FE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45" name="Oval 39"/>
            <p:cNvSpPr>
              <a:spLocks noChangeArrowheads="1"/>
            </p:cNvSpPr>
            <p:nvPr/>
          </p:nvSpPr>
          <p:spPr bwMode="auto">
            <a:xfrm>
              <a:off x="4345" y="1762"/>
              <a:ext cx="163" cy="163"/>
            </a:xfrm>
            <a:prstGeom prst="ellipse">
              <a:avLst/>
            </a:prstGeom>
            <a:solidFill>
              <a:srgbClr val="A2C1FE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46" name="Oval 40"/>
            <p:cNvSpPr>
              <a:spLocks noChangeArrowheads="1"/>
            </p:cNvSpPr>
            <p:nvPr/>
          </p:nvSpPr>
          <p:spPr bwMode="auto">
            <a:xfrm>
              <a:off x="4345" y="2257"/>
              <a:ext cx="163" cy="163"/>
            </a:xfrm>
            <a:prstGeom prst="ellipse">
              <a:avLst/>
            </a:prstGeom>
            <a:solidFill>
              <a:srgbClr val="A2C1FE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47" name="Oval 41"/>
            <p:cNvSpPr>
              <a:spLocks noChangeArrowheads="1"/>
            </p:cNvSpPr>
            <p:nvPr/>
          </p:nvSpPr>
          <p:spPr bwMode="auto">
            <a:xfrm>
              <a:off x="4345" y="2752"/>
              <a:ext cx="163" cy="163"/>
            </a:xfrm>
            <a:prstGeom prst="ellipse">
              <a:avLst/>
            </a:prstGeom>
            <a:solidFill>
              <a:srgbClr val="A2C1FE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48" name="Oval 42"/>
            <p:cNvSpPr>
              <a:spLocks noChangeArrowheads="1"/>
            </p:cNvSpPr>
            <p:nvPr/>
          </p:nvSpPr>
          <p:spPr bwMode="auto">
            <a:xfrm>
              <a:off x="4345" y="3247"/>
              <a:ext cx="163" cy="163"/>
            </a:xfrm>
            <a:prstGeom prst="ellipse">
              <a:avLst/>
            </a:prstGeom>
            <a:solidFill>
              <a:srgbClr val="A2C1FE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49" name="Oval 43"/>
            <p:cNvSpPr>
              <a:spLocks noChangeArrowheads="1"/>
            </p:cNvSpPr>
            <p:nvPr/>
          </p:nvSpPr>
          <p:spPr bwMode="auto">
            <a:xfrm>
              <a:off x="4345" y="3745"/>
              <a:ext cx="163" cy="163"/>
            </a:xfrm>
            <a:prstGeom prst="ellipse">
              <a:avLst/>
            </a:prstGeom>
            <a:solidFill>
              <a:srgbClr val="A2C1FE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50" name="Oval 44"/>
            <p:cNvSpPr>
              <a:spLocks noChangeArrowheads="1"/>
            </p:cNvSpPr>
            <p:nvPr/>
          </p:nvSpPr>
          <p:spPr bwMode="auto">
            <a:xfrm>
              <a:off x="3805" y="2569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51" name="Line 45"/>
            <p:cNvSpPr>
              <a:spLocks noChangeShapeType="1"/>
            </p:cNvSpPr>
            <p:nvPr/>
          </p:nvSpPr>
          <p:spPr bwMode="auto">
            <a:xfrm flipH="1">
              <a:off x="3672" y="2622"/>
              <a:ext cx="150" cy="4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52" name="Line 46"/>
            <p:cNvSpPr>
              <a:spLocks noChangeShapeType="1"/>
            </p:cNvSpPr>
            <p:nvPr/>
          </p:nvSpPr>
          <p:spPr bwMode="auto">
            <a:xfrm flipH="1" flipV="1">
              <a:off x="3672" y="3084"/>
              <a:ext cx="327" cy="9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53" name="Oval 47"/>
            <p:cNvSpPr>
              <a:spLocks noChangeArrowheads="1"/>
            </p:cNvSpPr>
            <p:nvPr/>
          </p:nvSpPr>
          <p:spPr bwMode="auto">
            <a:xfrm>
              <a:off x="3721" y="1489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54" name="Oval 48"/>
            <p:cNvSpPr>
              <a:spLocks noChangeArrowheads="1"/>
            </p:cNvSpPr>
            <p:nvPr/>
          </p:nvSpPr>
          <p:spPr bwMode="auto">
            <a:xfrm>
              <a:off x="3001" y="1885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55" name="Oval 49"/>
            <p:cNvSpPr>
              <a:spLocks noChangeArrowheads="1"/>
            </p:cNvSpPr>
            <p:nvPr/>
          </p:nvSpPr>
          <p:spPr bwMode="auto">
            <a:xfrm>
              <a:off x="2725" y="1009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56" name="Oval 50"/>
            <p:cNvSpPr>
              <a:spLocks noChangeArrowheads="1"/>
            </p:cNvSpPr>
            <p:nvPr/>
          </p:nvSpPr>
          <p:spPr bwMode="auto">
            <a:xfrm>
              <a:off x="4045" y="1849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57" name="Rectangle 51"/>
            <p:cNvSpPr>
              <a:spLocks noChangeArrowheads="1"/>
            </p:cNvSpPr>
            <p:nvPr/>
          </p:nvSpPr>
          <p:spPr bwMode="auto">
            <a:xfrm>
              <a:off x="1264" y="964"/>
              <a:ext cx="448" cy="2548"/>
            </a:xfrm>
            <a:prstGeom prst="rect">
              <a:avLst/>
            </a:prstGeom>
            <a:solidFill>
              <a:srgbClr val="EAEC5E"/>
            </a:solidFill>
            <a:ln w="12700">
              <a:solidFill>
                <a:srgbClr val="EAEC5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58" name="Line 52"/>
            <p:cNvSpPr>
              <a:spLocks noChangeShapeType="1"/>
            </p:cNvSpPr>
            <p:nvPr/>
          </p:nvSpPr>
          <p:spPr bwMode="auto">
            <a:xfrm flipV="1">
              <a:off x="1728" y="1365"/>
              <a:ext cx="0" cy="228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459" name="Group 53"/>
            <p:cNvGrpSpPr>
              <a:grpSpLocks/>
            </p:cNvGrpSpPr>
            <p:nvPr/>
          </p:nvGrpSpPr>
          <p:grpSpPr bwMode="auto">
            <a:xfrm>
              <a:off x="1318" y="1228"/>
              <a:ext cx="308" cy="416"/>
              <a:chOff x="1318" y="1228"/>
              <a:chExt cx="308" cy="416"/>
            </a:xfrm>
          </p:grpSpPr>
          <p:sp>
            <p:nvSpPr>
              <p:cNvPr id="17549" name="Oval 54"/>
              <p:cNvSpPr>
                <a:spLocks noChangeArrowheads="1"/>
              </p:cNvSpPr>
              <p:nvPr/>
            </p:nvSpPr>
            <p:spPr bwMode="auto">
              <a:xfrm>
                <a:off x="1318" y="1228"/>
                <a:ext cx="50" cy="152"/>
              </a:xfrm>
              <a:prstGeom prst="ellipse">
                <a:avLst/>
              </a:prstGeom>
              <a:solidFill>
                <a:srgbClr val="AD6900"/>
              </a:solidFill>
              <a:ln w="12700">
                <a:solidFill>
                  <a:srgbClr val="AD6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50" name="Oval 55"/>
              <p:cNvSpPr>
                <a:spLocks noChangeArrowheads="1"/>
              </p:cNvSpPr>
              <p:nvPr/>
            </p:nvSpPr>
            <p:spPr bwMode="auto">
              <a:xfrm>
                <a:off x="1444" y="1381"/>
                <a:ext cx="50" cy="152"/>
              </a:xfrm>
              <a:prstGeom prst="ellipse">
                <a:avLst/>
              </a:prstGeom>
              <a:solidFill>
                <a:srgbClr val="AD6900"/>
              </a:solidFill>
              <a:ln w="12700">
                <a:solidFill>
                  <a:srgbClr val="AD6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51" name="Oval 56"/>
              <p:cNvSpPr>
                <a:spLocks noChangeArrowheads="1"/>
              </p:cNvSpPr>
              <p:nvPr/>
            </p:nvSpPr>
            <p:spPr bwMode="auto">
              <a:xfrm>
                <a:off x="1576" y="1492"/>
                <a:ext cx="50" cy="152"/>
              </a:xfrm>
              <a:prstGeom prst="ellipse">
                <a:avLst/>
              </a:prstGeom>
              <a:solidFill>
                <a:srgbClr val="AD6900"/>
              </a:solidFill>
              <a:ln w="12700">
                <a:solidFill>
                  <a:srgbClr val="AD6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7460" name="Group 57"/>
            <p:cNvGrpSpPr>
              <a:grpSpLocks/>
            </p:cNvGrpSpPr>
            <p:nvPr/>
          </p:nvGrpSpPr>
          <p:grpSpPr bwMode="auto">
            <a:xfrm>
              <a:off x="1318" y="1489"/>
              <a:ext cx="308" cy="416"/>
              <a:chOff x="1318" y="1489"/>
              <a:chExt cx="308" cy="416"/>
            </a:xfrm>
          </p:grpSpPr>
          <p:sp>
            <p:nvSpPr>
              <p:cNvPr id="17546" name="Oval 58"/>
              <p:cNvSpPr>
                <a:spLocks noChangeArrowheads="1"/>
              </p:cNvSpPr>
              <p:nvPr/>
            </p:nvSpPr>
            <p:spPr bwMode="auto">
              <a:xfrm>
                <a:off x="1318" y="1489"/>
                <a:ext cx="50" cy="152"/>
              </a:xfrm>
              <a:prstGeom prst="ellipse">
                <a:avLst/>
              </a:prstGeom>
              <a:solidFill>
                <a:srgbClr val="AD6900"/>
              </a:solidFill>
              <a:ln w="12700">
                <a:solidFill>
                  <a:srgbClr val="AD6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47" name="Oval 59"/>
              <p:cNvSpPr>
                <a:spLocks noChangeArrowheads="1"/>
              </p:cNvSpPr>
              <p:nvPr/>
            </p:nvSpPr>
            <p:spPr bwMode="auto">
              <a:xfrm>
                <a:off x="1444" y="1642"/>
                <a:ext cx="50" cy="152"/>
              </a:xfrm>
              <a:prstGeom prst="ellipse">
                <a:avLst/>
              </a:prstGeom>
              <a:solidFill>
                <a:srgbClr val="AD6900"/>
              </a:solidFill>
              <a:ln w="12700">
                <a:solidFill>
                  <a:srgbClr val="AD6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48" name="Oval 60"/>
              <p:cNvSpPr>
                <a:spLocks noChangeArrowheads="1"/>
              </p:cNvSpPr>
              <p:nvPr/>
            </p:nvSpPr>
            <p:spPr bwMode="auto">
              <a:xfrm>
                <a:off x="1576" y="1753"/>
                <a:ext cx="50" cy="152"/>
              </a:xfrm>
              <a:prstGeom prst="ellipse">
                <a:avLst/>
              </a:prstGeom>
              <a:solidFill>
                <a:srgbClr val="AD6900"/>
              </a:solidFill>
              <a:ln w="12700">
                <a:solidFill>
                  <a:srgbClr val="AD6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7461" name="Group 61"/>
            <p:cNvGrpSpPr>
              <a:grpSpLocks/>
            </p:cNvGrpSpPr>
            <p:nvPr/>
          </p:nvGrpSpPr>
          <p:grpSpPr bwMode="auto">
            <a:xfrm>
              <a:off x="1318" y="1750"/>
              <a:ext cx="308" cy="416"/>
              <a:chOff x="1318" y="1750"/>
              <a:chExt cx="308" cy="416"/>
            </a:xfrm>
          </p:grpSpPr>
          <p:sp>
            <p:nvSpPr>
              <p:cNvPr id="17543" name="Oval 62"/>
              <p:cNvSpPr>
                <a:spLocks noChangeArrowheads="1"/>
              </p:cNvSpPr>
              <p:nvPr/>
            </p:nvSpPr>
            <p:spPr bwMode="auto">
              <a:xfrm>
                <a:off x="1318" y="1750"/>
                <a:ext cx="50" cy="152"/>
              </a:xfrm>
              <a:prstGeom prst="ellipse">
                <a:avLst/>
              </a:prstGeom>
              <a:solidFill>
                <a:srgbClr val="AD6900"/>
              </a:solidFill>
              <a:ln w="12700">
                <a:solidFill>
                  <a:srgbClr val="AD6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44" name="Oval 63"/>
              <p:cNvSpPr>
                <a:spLocks noChangeArrowheads="1"/>
              </p:cNvSpPr>
              <p:nvPr/>
            </p:nvSpPr>
            <p:spPr bwMode="auto">
              <a:xfrm>
                <a:off x="1444" y="1903"/>
                <a:ext cx="50" cy="152"/>
              </a:xfrm>
              <a:prstGeom prst="ellipse">
                <a:avLst/>
              </a:prstGeom>
              <a:solidFill>
                <a:srgbClr val="AD6900"/>
              </a:solidFill>
              <a:ln w="12700">
                <a:solidFill>
                  <a:srgbClr val="AD6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45" name="Oval 64"/>
              <p:cNvSpPr>
                <a:spLocks noChangeArrowheads="1"/>
              </p:cNvSpPr>
              <p:nvPr/>
            </p:nvSpPr>
            <p:spPr bwMode="auto">
              <a:xfrm>
                <a:off x="1576" y="2014"/>
                <a:ext cx="50" cy="152"/>
              </a:xfrm>
              <a:prstGeom prst="ellipse">
                <a:avLst/>
              </a:prstGeom>
              <a:solidFill>
                <a:srgbClr val="AD6900"/>
              </a:solidFill>
              <a:ln w="12700">
                <a:solidFill>
                  <a:srgbClr val="AD6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7462" name="Group 65"/>
            <p:cNvGrpSpPr>
              <a:grpSpLocks/>
            </p:cNvGrpSpPr>
            <p:nvPr/>
          </p:nvGrpSpPr>
          <p:grpSpPr bwMode="auto">
            <a:xfrm>
              <a:off x="1318" y="2011"/>
              <a:ext cx="308" cy="416"/>
              <a:chOff x="1318" y="2011"/>
              <a:chExt cx="308" cy="416"/>
            </a:xfrm>
          </p:grpSpPr>
          <p:sp>
            <p:nvSpPr>
              <p:cNvPr id="17540" name="Oval 66"/>
              <p:cNvSpPr>
                <a:spLocks noChangeArrowheads="1"/>
              </p:cNvSpPr>
              <p:nvPr/>
            </p:nvSpPr>
            <p:spPr bwMode="auto">
              <a:xfrm>
                <a:off x="1318" y="2011"/>
                <a:ext cx="50" cy="152"/>
              </a:xfrm>
              <a:prstGeom prst="ellipse">
                <a:avLst/>
              </a:prstGeom>
              <a:solidFill>
                <a:srgbClr val="AD6900"/>
              </a:solidFill>
              <a:ln w="12700">
                <a:solidFill>
                  <a:srgbClr val="AD6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41" name="Oval 67"/>
              <p:cNvSpPr>
                <a:spLocks noChangeArrowheads="1"/>
              </p:cNvSpPr>
              <p:nvPr/>
            </p:nvSpPr>
            <p:spPr bwMode="auto">
              <a:xfrm>
                <a:off x="1444" y="2164"/>
                <a:ext cx="50" cy="152"/>
              </a:xfrm>
              <a:prstGeom prst="ellipse">
                <a:avLst/>
              </a:prstGeom>
              <a:solidFill>
                <a:srgbClr val="AD6900"/>
              </a:solidFill>
              <a:ln w="12700">
                <a:solidFill>
                  <a:srgbClr val="AD6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42" name="Oval 68"/>
              <p:cNvSpPr>
                <a:spLocks noChangeArrowheads="1"/>
              </p:cNvSpPr>
              <p:nvPr/>
            </p:nvSpPr>
            <p:spPr bwMode="auto">
              <a:xfrm>
                <a:off x="1576" y="2275"/>
                <a:ext cx="50" cy="152"/>
              </a:xfrm>
              <a:prstGeom prst="ellipse">
                <a:avLst/>
              </a:prstGeom>
              <a:solidFill>
                <a:srgbClr val="AD6900"/>
              </a:solidFill>
              <a:ln w="12700">
                <a:solidFill>
                  <a:srgbClr val="AD6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7463" name="Group 69"/>
            <p:cNvGrpSpPr>
              <a:grpSpLocks/>
            </p:cNvGrpSpPr>
            <p:nvPr/>
          </p:nvGrpSpPr>
          <p:grpSpPr bwMode="auto">
            <a:xfrm>
              <a:off x="1318" y="2272"/>
              <a:ext cx="308" cy="416"/>
              <a:chOff x="1318" y="2272"/>
              <a:chExt cx="308" cy="416"/>
            </a:xfrm>
          </p:grpSpPr>
          <p:sp>
            <p:nvSpPr>
              <p:cNvPr id="17537" name="Oval 70"/>
              <p:cNvSpPr>
                <a:spLocks noChangeArrowheads="1"/>
              </p:cNvSpPr>
              <p:nvPr/>
            </p:nvSpPr>
            <p:spPr bwMode="auto">
              <a:xfrm>
                <a:off x="1318" y="2272"/>
                <a:ext cx="50" cy="152"/>
              </a:xfrm>
              <a:prstGeom prst="ellipse">
                <a:avLst/>
              </a:prstGeom>
              <a:solidFill>
                <a:srgbClr val="AD6900"/>
              </a:solidFill>
              <a:ln w="12700">
                <a:solidFill>
                  <a:srgbClr val="AD6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38" name="Oval 71"/>
              <p:cNvSpPr>
                <a:spLocks noChangeArrowheads="1"/>
              </p:cNvSpPr>
              <p:nvPr/>
            </p:nvSpPr>
            <p:spPr bwMode="auto">
              <a:xfrm>
                <a:off x="1444" y="2425"/>
                <a:ext cx="50" cy="152"/>
              </a:xfrm>
              <a:prstGeom prst="ellipse">
                <a:avLst/>
              </a:prstGeom>
              <a:solidFill>
                <a:srgbClr val="AD6900"/>
              </a:solidFill>
              <a:ln w="12700">
                <a:solidFill>
                  <a:srgbClr val="AD6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39" name="Oval 72"/>
              <p:cNvSpPr>
                <a:spLocks noChangeArrowheads="1"/>
              </p:cNvSpPr>
              <p:nvPr/>
            </p:nvSpPr>
            <p:spPr bwMode="auto">
              <a:xfrm>
                <a:off x="1576" y="2536"/>
                <a:ext cx="50" cy="152"/>
              </a:xfrm>
              <a:prstGeom prst="ellipse">
                <a:avLst/>
              </a:prstGeom>
              <a:solidFill>
                <a:srgbClr val="AD6900"/>
              </a:solidFill>
              <a:ln w="12700">
                <a:solidFill>
                  <a:srgbClr val="AD6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7464" name="Group 73"/>
            <p:cNvGrpSpPr>
              <a:grpSpLocks/>
            </p:cNvGrpSpPr>
            <p:nvPr/>
          </p:nvGrpSpPr>
          <p:grpSpPr bwMode="auto">
            <a:xfrm>
              <a:off x="1318" y="2533"/>
              <a:ext cx="308" cy="416"/>
              <a:chOff x="1318" y="2533"/>
              <a:chExt cx="308" cy="416"/>
            </a:xfrm>
          </p:grpSpPr>
          <p:sp>
            <p:nvSpPr>
              <p:cNvPr id="17534" name="Oval 74"/>
              <p:cNvSpPr>
                <a:spLocks noChangeArrowheads="1"/>
              </p:cNvSpPr>
              <p:nvPr/>
            </p:nvSpPr>
            <p:spPr bwMode="auto">
              <a:xfrm>
                <a:off x="1318" y="2533"/>
                <a:ext cx="50" cy="152"/>
              </a:xfrm>
              <a:prstGeom prst="ellipse">
                <a:avLst/>
              </a:prstGeom>
              <a:solidFill>
                <a:srgbClr val="AD6900"/>
              </a:solidFill>
              <a:ln w="12700">
                <a:solidFill>
                  <a:srgbClr val="AD6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35" name="Oval 75"/>
              <p:cNvSpPr>
                <a:spLocks noChangeArrowheads="1"/>
              </p:cNvSpPr>
              <p:nvPr/>
            </p:nvSpPr>
            <p:spPr bwMode="auto">
              <a:xfrm>
                <a:off x="1444" y="2686"/>
                <a:ext cx="50" cy="152"/>
              </a:xfrm>
              <a:prstGeom prst="ellipse">
                <a:avLst/>
              </a:prstGeom>
              <a:solidFill>
                <a:srgbClr val="AD6900"/>
              </a:solidFill>
              <a:ln w="12700">
                <a:solidFill>
                  <a:srgbClr val="AD6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36" name="Oval 76"/>
              <p:cNvSpPr>
                <a:spLocks noChangeArrowheads="1"/>
              </p:cNvSpPr>
              <p:nvPr/>
            </p:nvSpPr>
            <p:spPr bwMode="auto">
              <a:xfrm>
                <a:off x="1576" y="2797"/>
                <a:ext cx="50" cy="152"/>
              </a:xfrm>
              <a:prstGeom prst="ellipse">
                <a:avLst/>
              </a:prstGeom>
              <a:solidFill>
                <a:srgbClr val="AD6900"/>
              </a:solidFill>
              <a:ln w="12700">
                <a:solidFill>
                  <a:srgbClr val="AD6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7465" name="Group 77"/>
            <p:cNvGrpSpPr>
              <a:grpSpLocks/>
            </p:cNvGrpSpPr>
            <p:nvPr/>
          </p:nvGrpSpPr>
          <p:grpSpPr bwMode="auto">
            <a:xfrm>
              <a:off x="1318" y="2794"/>
              <a:ext cx="308" cy="416"/>
              <a:chOff x="1318" y="2794"/>
              <a:chExt cx="308" cy="416"/>
            </a:xfrm>
          </p:grpSpPr>
          <p:sp>
            <p:nvSpPr>
              <p:cNvPr id="17531" name="Oval 78"/>
              <p:cNvSpPr>
                <a:spLocks noChangeArrowheads="1"/>
              </p:cNvSpPr>
              <p:nvPr/>
            </p:nvSpPr>
            <p:spPr bwMode="auto">
              <a:xfrm>
                <a:off x="1318" y="2794"/>
                <a:ext cx="50" cy="152"/>
              </a:xfrm>
              <a:prstGeom prst="ellipse">
                <a:avLst/>
              </a:prstGeom>
              <a:solidFill>
                <a:srgbClr val="AD6900"/>
              </a:solidFill>
              <a:ln w="12700">
                <a:solidFill>
                  <a:srgbClr val="AD6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32" name="Oval 79"/>
              <p:cNvSpPr>
                <a:spLocks noChangeArrowheads="1"/>
              </p:cNvSpPr>
              <p:nvPr/>
            </p:nvSpPr>
            <p:spPr bwMode="auto">
              <a:xfrm>
                <a:off x="1444" y="2947"/>
                <a:ext cx="50" cy="152"/>
              </a:xfrm>
              <a:prstGeom prst="ellipse">
                <a:avLst/>
              </a:prstGeom>
              <a:solidFill>
                <a:srgbClr val="AD6900"/>
              </a:solidFill>
              <a:ln w="12700">
                <a:solidFill>
                  <a:srgbClr val="AD6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33" name="Oval 80"/>
              <p:cNvSpPr>
                <a:spLocks noChangeArrowheads="1"/>
              </p:cNvSpPr>
              <p:nvPr/>
            </p:nvSpPr>
            <p:spPr bwMode="auto">
              <a:xfrm>
                <a:off x="1576" y="3058"/>
                <a:ext cx="50" cy="152"/>
              </a:xfrm>
              <a:prstGeom prst="ellipse">
                <a:avLst/>
              </a:prstGeom>
              <a:solidFill>
                <a:srgbClr val="AD6900"/>
              </a:solidFill>
              <a:ln w="12700">
                <a:solidFill>
                  <a:srgbClr val="AD6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7466" name="Group 81"/>
            <p:cNvGrpSpPr>
              <a:grpSpLocks/>
            </p:cNvGrpSpPr>
            <p:nvPr/>
          </p:nvGrpSpPr>
          <p:grpSpPr bwMode="auto">
            <a:xfrm>
              <a:off x="1318" y="3055"/>
              <a:ext cx="308" cy="416"/>
              <a:chOff x="1318" y="3055"/>
              <a:chExt cx="308" cy="416"/>
            </a:xfrm>
          </p:grpSpPr>
          <p:sp>
            <p:nvSpPr>
              <p:cNvPr id="17528" name="Oval 82"/>
              <p:cNvSpPr>
                <a:spLocks noChangeArrowheads="1"/>
              </p:cNvSpPr>
              <p:nvPr/>
            </p:nvSpPr>
            <p:spPr bwMode="auto">
              <a:xfrm>
                <a:off x="1318" y="3055"/>
                <a:ext cx="50" cy="152"/>
              </a:xfrm>
              <a:prstGeom prst="ellipse">
                <a:avLst/>
              </a:prstGeom>
              <a:solidFill>
                <a:srgbClr val="AD6900"/>
              </a:solidFill>
              <a:ln w="12700">
                <a:solidFill>
                  <a:srgbClr val="AD6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29" name="Oval 83"/>
              <p:cNvSpPr>
                <a:spLocks noChangeArrowheads="1"/>
              </p:cNvSpPr>
              <p:nvPr/>
            </p:nvSpPr>
            <p:spPr bwMode="auto">
              <a:xfrm>
                <a:off x="1444" y="3208"/>
                <a:ext cx="50" cy="152"/>
              </a:xfrm>
              <a:prstGeom prst="ellipse">
                <a:avLst/>
              </a:prstGeom>
              <a:solidFill>
                <a:srgbClr val="AD6900"/>
              </a:solidFill>
              <a:ln w="12700">
                <a:solidFill>
                  <a:srgbClr val="AD6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30" name="Oval 84"/>
              <p:cNvSpPr>
                <a:spLocks noChangeArrowheads="1"/>
              </p:cNvSpPr>
              <p:nvPr/>
            </p:nvSpPr>
            <p:spPr bwMode="auto">
              <a:xfrm>
                <a:off x="1576" y="3319"/>
                <a:ext cx="50" cy="152"/>
              </a:xfrm>
              <a:prstGeom prst="ellipse">
                <a:avLst/>
              </a:prstGeom>
              <a:solidFill>
                <a:srgbClr val="AD6900"/>
              </a:solidFill>
              <a:ln w="12700">
                <a:solidFill>
                  <a:srgbClr val="AD6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7467" name="Oval 85"/>
            <p:cNvSpPr>
              <a:spLocks noChangeArrowheads="1"/>
            </p:cNvSpPr>
            <p:nvPr/>
          </p:nvSpPr>
          <p:spPr bwMode="auto">
            <a:xfrm>
              <a:off x="1318" y="1009"/>
              <a:ext cx="50" cy="152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68" name="Oval 86"/>
            <p:cNvSpPr>
              <a:spLocks noChangeArrowheads="1"/>
            </p:cNvSpPr>
            <p:nvPr/>
          </p:nvSpPr>
          <p:spPr bwMode="auto">
            <a:xfrm>
              <a:off x="1444" y="1162"/>
              <a:ext cx="50" cy="152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69" name="Oval 87"/>
            <p:cNvSpPr>
              <a:spLocks noChangeArrowheads="1"/>
            </p:cNvSpPr>
            <p:nvPr/>
          </p:nvSpPr>
          <p:spPr bwMode="auto">
            <a:xfrm>
              <a:off x="1576" y="1273"/>
              <a:ext cx="50" cy="152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70" name="Oval 88"/>
            <p:cNvSpPr>
              <a:spLocks noChangeArrowheads="1"/>
            </p:cNvSpPr>
            <p:nvPr/>
          </p:nvSpPr>
          <p:spPr bwMode="auto">
            <a:xfrm>
              <a:off x="1579" y="970"/>
              <a:ext cx="50" cy="152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71" name="Line 89"/>
            <p:cNvSpPr>
              <a:spLocks noChangeShapeType="1"/>
            </p:cNvSpPr>
            <p:nvPr/>
          </p:nvSpPr>
          <p:spPr bwMode="auto">
            <a:xfrm>
              <a:off x="1620" y="885"/>
              <a:ext cx="768" cy="768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72" name="Oval 90"/>
            <p:cNvSpPr>
              <a:spLocks noChangeArrowheads="1"/>
            </p:cNvSpPr>
            <p:nvPr/>
          </p:nvSpPr>
          <p:spPr bwMode="auto">
            <a:xfrm rot="2700000">
              <a:off x="1672" y="1093"/>
              <a:ext cx="50" cy="152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73" name="Oval 91"/>
            <p:cNvSpPr>
              <a:spLocks noChangeArrowheads="1"/>
            </p:cNvSpPr>
            <p:nvPr/>
          </p:nvSpPr>
          <p:spPr bwMode="auto">
            <a:xfrm rot="2700000">
              <a:off x="1687" y="1222"/>
              <a:ext cx="50" cy="152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74" name="Rectangle 92"/>
            <p:cNvSpPr>
              <a:spLocks noChangeArrowheads="1"/>
            </p:cNvSpPr>
            <p:nvPr/>
          </p:nvSpPr>
          <p:spPr bwMode="auto">
            <a:xfrm>
              <a:off x="4291" y="1078"/>
              <a:ext cx="34" cy="3022"/>
            </a:xfrm>
            <a:prstGeom prst="rect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75" name="Line 93"/>
            <p:cNvSpPr>
              <a:spLocks noChangeShapeType="1"/>
            </p:cNvSpPr>
            <p:nvPr/>
          </p:nvSpPr>
          <p:spPr bwMode="auto">
            <a:xfrm>
              <a:off x="4344" y="1101"/>
              <a:ext cx="0" cy="291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76" name="Line 94"/>
            <p:cNvSpPr>
              <a:spLocks noChangeShapeType="1"/>
            </p:cNvSpPr>
            <p:nvPr/>
          </p:nvSpPr>
          <p:spPr bwMode="auto">
            <a:xfrm flipH="1">
              <a:off x="2730" y="1935"/>
              <a:ext cx="288" cy="30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77" name="Line 95"/>
            <p:cNvSpPr>
              <a:spLocks noChangeShapeType="1"/>
            </p:cNvSpPr>
            <p:nvPr/>
          </p:nvSpPr>
          <p:spPr bwMode="auto">
            <a:xfrm>
              <a:off x="2721" y="2250"/>
              <a:ext cx="54" cy="153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78" name="Oval 96"/>
            <p:cNvSpPr>
              <a:spLocks noChangeArrowheads="1"/>
            </p:cNvSpPr>
            <p:nvPr/>
          </p:nvSpPr>
          <p:spPr bwMode="auto">
            <a:xfrm>
              <a:off x="2374" y="2665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79" name="Oval 97"/>
            <p:cNvSpPr>
              <a:spLocks noChangeArrowheads="1"/>
            </p:cNvSpPr>
            <p:nvPr/>
          </p:nvSpPr>
          <p:spPr bwMode="auto">
            <a:xfrm>
              <a:off x="2623" y="2377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80" name="Oval 98"/>
            <p:cNvSpPr>
              <a:spLocks noChangeArrowheads="1"/>
            </p:cNvSpPr>
            <p:nvPr/>
          </p:nvSpPr>
          <p:spPr bwMode="auto">
            <a:xfrm>
              <a:off x="1903" y="2773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81" name="Oval 99"/>
            <p:cNvSpPr>
              <a:spLocks noChangeArrowheads="1"/>
            </p:cNvSpPr>
            <p:nvPr/>
          </p:nvSpPr>
          <p:spPr bwMode="auto">
            <a:xfrm>
              <a:off x="2059" y="3382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82" name="Oval 100"/>
            <p:cNvSpPr>
              <a:spLocks noChangeArrowheads="1"/>
            </p:cNvSpPr>
            <p:nvPr/>
          </p:nvSpPr>
          <p:spPr bwMode="auto">
            <a:xfrm>
              <a:off x="2947" y="2737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83" name="Oval 101"/>
            <p:cNvSpPr>
              <a:spLocks noChangeArrowheads="1"/>
            </p:cNvSpPr>
            <p:nvPr/>
          </p:nvSpPr>
          <p:spPr bwMode="auto">
            <a:xfrm>
              <a:off x="2200" y="2851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84" name="Oval 102"/>
            <p:cNvSpPr>
              <a:spLocks noChangeArrowheads="1"/>
            </p:cNvSpPr>
            <p:nvPr/>
          </p:nvSpPr>
          <p:spPr bwMode="auto">
            <a:xfrm>
              <a:off x="2719" y="2662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85" name="Oval 103"/>
            <p:cNvSpPr>
              <a:spLocks noChangeArrowheads="1"/>
            </p:cNvSpPr>
            <p:nvPr/>
          </p:nvSpPr>
          <p:spPr bwMode="auto">
            <a:xfrm>
              <a:off x="1999" y="3058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86" name="Oval 104"/>
            <p:cNvSpPr>
              <a:spLocks noChangeArrowheads="1"/>
            </p:cNvSpPr>
            <p:nvPr/>
          </p:nvSpPr>
          <p:spPr bwMode="auto">
            <a:xfrm>
              <a:off x="2065" y="2605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87" name="Oval 105"/>
            <p:cNvSpPr>
              <a:spLocks noChangeArrowheads="1"/>
            </p:cNvSpPr>
            <p:nvPr/>
          </p:nvSpPr>
          <p:spPr bwMode="auto">
            <a:xfrm>
              <a:off x="3043" y="3022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88" name="Oval 106"/>
            <p:cNvSpPr>
              <a:spLocks noChangeArrowheads="1"/>
            </p:cNvSpPr>
            <p:nvPr/>
          </p:nvSpPr>
          <p:spPr bwMode="auto">
            <a:xfrm>
              <a:off x="2506" y="3094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89" name="Oval 107"/>
            <p:cNvSpPr>
              <a:spLocks noChangeArrowheads="1"/>
            </p:cNvSpPr>
            <p:nvPr/>
          </p:nvSpPr>
          <p:spPr bwMode="auto">
            <a:xfrm>
              <a:off x="3079" y="2896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90" name="Oval 108"/>
            <p:cNvSpPr>
              <a:spLocks noChangeArrowheads="1"/>
            </p:cNvSpPr>
            <p:nvPr/>
          </p:nvSpPr>
          <p:spPr bwMode="auto">
            <a:xfrm>
              <a:off x="2206" y="3112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91" name="Oval 109"/>
            <p:cNvSpPr>
              <a:spLocks noChangeArrowheads="1"/>
            </p:cNvSpPr>
            <p:nvPr/>
          </p:nvSpPr>
          <p:spPr bwMode="auto">
            <a:xfrm>
              <a:off x="2353" y="2308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92" name="Oval 110"/>
            <p:cNvSpPr>
              <a:spLocks noChangeArrowheads="1"/>
            </p:cNvSpPr>
            <p:nvPr/>
          </p:nvSpPr>
          <p:spPr bwMode="auto">
            <a:xfrm>
              <a:off x="3250" y="3076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93" name="Oval 111"/>
            <p:cNvSpPr>
              <a:spLocks noChangeArrowheads="1"/>
            </p:cNvSpPr>
            <p:nvPr/>
          </p:nvSpPr>
          <p:spPr bwMode="auto">
            <a:xfrm>
              <a:off x="2863" y="3451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94" name="Oval 112"/>
            <p:cNvSpPr>
              <a:spLocks noChangeArrowheads="1"/>
            </p:cNvSpPr>
            <p:nvPr/>
          </p:nvSpPr>
          <p:spPr bwMode="auto">
            <a:xfrm>
              <a:off x="3121" y="3298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95" name="Oval 113"/>
            <p:cNvSpPr>
              <a:spLocks noChangeArrowheads="1"/>
            </p:cNvSpPr>
            <p:nvPr/>
          </p:nvSpPr>
          <p:spPr bwMode="auto">
            <a:xfrm>
              <a:off x="2302" y="3397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96" name="Oval 114"/>
            <p:cNvSpPr>
              <a:spLocks noChangeArrowheads="1"/>
            </p:cNvSpPr>
            <p:nvPr/>
          </p:nvSpPr>
          <p:spPr bwMode="auto">
            <a:xfrm>
              <a:off x="2530" y="2908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97" name="Oval 115"/>
            <p:cNvSpPr>
              <a:spLocks noChangeArrowheads="1"/>
            </p:cNvSpPr>
            <p:nvPr/>
          </p:nvSpPr>
          <p:spPr bwMode="auto">
            <a:xfrm>
              <a:off x="3346" y="3361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98" name="Oval 116"/>
            <p:cNvSpPr>
              <a:spLocks noChangeArrowheads="1"/>
            </p:cNvSpPr>
            <p:nvPr/>
          </p:nvSpPr>
          <p:spPr bwMode="auto">
            <a:xfrm>
              <a:off x="2980" y="3343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99" name="Oval 117"/>
            <p:cNvSpPr>
              <a:spLocks noChangeArrowheads="1"/>
            </p:cNvSpPr>
            <p:nvPr/>
          </p:nvSpPr>
          <p:spPr bwMode="auto">
            <a:xfrm>
              <a:off x="3427" y="3217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00" name="Oval 118"/>
            <p:cNvSpPr>
              <a:spLocks noChangeArrowheads="1"/>
            </p:cNvSpPr>
            <p:nvPr/>
          </p:nvSpPr>
          <p:spPr bwMode="auto">
            <a:xfrm>
              <a:off x="2518" y="3289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01" name="Oval 119"/>
            <p:cNvSpPr>
              <a:spLocks noChangeArrowheads="1"/>
            </p:cNvSpPr>
            <p:nvPr/>
          </p:nvSpPr>
          <p:spPr bwMode="auto">
            <a:xfrm>
              <a:off x="2836" y="2962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02" name="Oval 120"/>
            <p:cNvSpPr>
              <a:spLocks noChangeArrowheads="1"/>
            </p:cNvSpPr>
            <p:nvPr/>
          </p:nvSpPr>
          <p:spPr bwMode="auto">
            <a:xfrm>
              <a:off x="3553" y="3514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03" name="Oval 121"/>
            <p:cNvSpPr>
              <a:spLocks noChangeArrowheads="1"/>
            </p:cNvSpPr>
            <p:nvPr/>
          </p:nvSpPr>
          <p:spPr bwMode="auto">
            <a:xfrm>
              <a:off x="2977" y="3547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04" name="Oval 122"/>
            <p:cNvSpPr>
              <a:spLocks noChangeArrowheads="1"/>
            </p:cNvSpPr>
            <p:nvPr/>
          </p:nvSpPr>
          <p:spPr bwMode="auto">
            <a:xfrm>
              <a:off x="3307" y="3511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05" name="Oval 123"/>
            <p:cNvSpPr>
              <a:spLocks noChangeArrowheads="1"/>
            </p:cNvSpPr>
            <p:nvPr/>
          </p:nvSpPr>
          <p:spPr bwMode="auto">
            <a:xfrm>
              <a:off x="2605" y="3736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06" name="Oval 124"/>
            <p:cNvSpPr>
              <a:spLocks noChangeArrowheads="1"/>
            </p:cNvSpPr>
            <p:nvPr/>
          </p:nvSpPr>
          <p:spPr bwMode="auto">
            <a:xfrm>
              <a:off x="2896" y="3148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07" name="Oval 125"/>
            <p:cNvSpPr>
              <a:spLocks noChangeArrowheads="1"/>
            </p:cNvSpPr>
            <p:nvPr/>
          </p:nvSpPr>
          <p:spPr bwMode="auto">
            <a:xfrm>
              <a:off x="3469" y="3709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08" name="Line 126"/>
            <p:cNvSpPr>
              <a:spLocks noChangeShapeType="1"/>
            </p:cNvSpPr>
            <p:nvPr/>
          </p:nvSpPr>
          <p:spPr bwMode="auto">
            <a:xfrm flipH="1" flipV="1">
              <a:off x="2523" y="2061"/>
              <a:ext cx="36" cy="8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509" name="Line 127"/>
            <p:cNvSpPr>
              <a:spLocks noChangeShapeType="1"/>
            </p:cNvSpPr>
            <p:nvPr/>
          </p:nvSpPr>
          <p:spPr bwMode="auto">
            <a:xfrm flipH="1">
              <a:off x="2226" y="2070"/>
              <a:ext cx="288" cy="6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510" name="Oval 128"/>
            <p:cNvSpPr>
              <a:spLocks noChangeArrowheads="1"/>
            </p:cNvSpPr>
            <p:nvPr/>
          </p:nvSpPr>
          <p:spPr bwMode="auto">
            <a:xfrm>
              <a:off x="1765" y="2437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11" name="Oval 129"/>
            <p:cNvSpPr>
              <a:spLocks noChangeArrowheads="1"/>
            </p:cNvSpPr>
            <p:nvPr/>
          </p:nvSpPr>
          <p:spPr bwMode="auto">
            <a:xfrm>
              <a:off x="1993" y="1948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12" name="Oval 130"/>
            <p:cNvSpPr>
              <a:spLocks noChangeArrowheads="1"/>
            </p:cNvSpPr>
            <p:nvPr/>
          </p:nvSpPr>
          <p:spPr bwMode="auto">
            <a:xfrm>
              <a:off x="1798" y="1723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13" name="Oval 131"/>
            <p:cNvSpPr>
              <a:spLocks noChangeArrowheads="1"/>
            </p:cNvSpPr>
            <p:nvPr/>
          </p:nvSpPr>
          <p:spPr bwMode="auto">
            <a:xfrm>
              <a:off x="1927" y="2269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14" name="Oval 132"/>
            <p:cNvSpPr>
              <a:spLocks noChangeArrowheads="1"/>
            </p:cNvSpPr>
            <p:nvPr/>
          </p:nvSpPr>
          <p:spPr bwMode="auto">
            <a:xfrm>
              <a:off x="2227" y="2380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15" name="Oval 133"/>
            <p:cNvSpPr>
              <a:spLocks noChangeArrowheads="1"/>
            </p:cNvSpPr>
            <p:nvPr/>
          </p:nvSpPr>
          <p:spPr bwMode="auto">
            <a:xfrm>
              <a:off x="2269" y="2125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16" name="Oval 134"/>
            <p:cNvSpPr>
              <a:spLocks noChangeArrowheads="1"/>
            </p:cNvSpPr>
            <p:nvPr/>
          </p:nvSpPr>
          <p:spPr bwMode="auto">
            <a:xfrm>
              <a:off x="1834" y="3490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17" name="Oval 135"/>
            <p:cNvSpPr>
              <a:spLocks noChangeArrowheads="1"/>
            </p:cNvSpPr>
            <p:nvPr/>
          </p:nvSpPr>
          <p:spPr bwMode="auto">
            <a:xfrm>
              <a:off x="1810" y="1999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18" name="Oval 136"/>
            <p:cNvSpPr>
              <a:spLocks noChangeArrowheads="1"/>
            </p:cNvSpPr>
            <p:nvPr/>
          </p:nvSpPr>
          <p:spPr bwMode="auto">
            <a:xfrm>
              <a:off x="2452" y="3511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19" name="Oval 137"/>
            <p:cNvSpPr>
              <a:spLocks noChangeArrowheads="1"/>
            </p:cNvSpPr>
            <p:nvPr/>
          </p:nvSpPr>
          <p:spPr bwMode="auto">
            <a:xfrm>
              <a:off x="3892" y="3610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20" name="Oval 138"/>
            <p:cNvSpPr>
              <a:spLocks noChangeArrowheads="1"/>
            </p:cNvSpPr>
            <p:nvPr/>
          </p:nvSpPr>
          <p:spPr bwMode="auto">
            <a:xfrm>
              <a:off x="2281" y="3676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21" name="Oval 139"/>
            <p:cNvSpPr>
              <a:spLocks noChangeArrowheads="1"/>
            </p:cNvSpPr>
            <p:nvPr/>
          </p:nvSpPr>
          <p:spPr bwMode="auto">
            <a:xfrm>
              <a:off x="3172" y="3724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22" name="Oval 140"/>
            <p:cNvSpPr>
              <a:spLocks noChangeArrowheads="1"/>
            </p:cNvSpPr>
            <p:nvPr/>
          </p:nvSpPr>
          <p:spPr bwMode="auto">
            <a:xfrm>
              <a:off x="3745" y="3796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23" name="Oval 141"/>
            <p:cNvSpPr>
              <a:spLocks noChangeArrowheads="1"/>
            </p:cNvSpPr>
            <p:nvPr/>
          </p:nvSpPr>
          <p:spPr bwMode="auto">
            <a:xfrm>
              <a:off x="1930" y="3586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24" name="Oval 142"/>
            <p:cNvSpPr>
              <a:spLocks noChangeArrowheads="1"/>
            </p:cNvSpPr>
            <p:nvPr/>
          </p:nvSpPr>
          <p:spPr bwMode="auto">
            <a:xfrm>
              <a:off x="2620" y="3418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25" name="Oval 143"/>
            <p:cNvSpPr>
              <a:spLocks noChangeArrowheads="1"/>
            </p:cNvSpPr>
            <p:nvPr/>
          </p:nvSpPr>
          <p:spPr bwMode="auto">
            <a:xfrm>
              <a:off x="3988" y="3706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26" name="Line 144"/>
            <p:cNvSpPr>
              <a:spLocks noChangeShapeType="1"/>
            </p:cNvSpPr>
            <p:nvPr/>
          </p:nvSpPr>
          <p:spPr bwMode="auto">
            <a:xfrm flipH="1" flipV="1">
              <a:off x="3270" y="2826"/>
              <a:ext cx="9" cy="24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527" name="Line 145"/>
            <p:cNvSpPr>
              <a:spLocks noChangeShapeType="1"/>
            </p:cNvSpPr>
            <p:nvPr/>
          </p:nvSpPr>
          <p:spPr bwMode="auto">
            <a:xfrm>
              <a:off x="3270" y="2835"/>
              <a:ext cx="378" cy="53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14" name="Text Box 146"/>
          <p:cNvSpPr txBox="1">
            <a:spLocks noChangeArrowheads="1"/>
          </p:cNvSpPr>
          <p:nvPr/>
        </p:nvSpPr>
        <p:spPr bwMode="auto">
          <a:xfrm>
            <a:off x="71438" y="6392863"/>
            <a:ext cx="52038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000066"/>
                </a:solidFill>
              </a:rPr>
              <a:t>Maksimalan vakuum: 10</a:t>
            </a:r>
            <a:r>
              <a:rPr lang="hr-HR" baseline="30000">
                <a:solidFill>
                  <a:srgbClr val="000066"/>
                </a:solidFill>
              </a:rPr>
              <a:t>-14</a:t>
            </a:r>
            <a:r>
              <a:rPr lang="hr-HR">
                <a:solidFill>
                  <a:srgbClr val="000066"/>
                </a:solidFill>
              </a:rPr>
              <a:t> bar, uz hladne trapove</a:t>
            </a:r>
            <a:endParaRPr lang="en-US">
              <a:solidFill>
                <a:srgbClr val="000066"/>
              </a:solidFill>
            </a:endParaRPr>
          </a:p>
        </p:txBody>
      </p:sp>
      <p:pic>
        <p:nvPicPr>
          <p:cNvPr id="2" name="69C61237.wav">
            <a:hlinkClick r:id="" action="ppaction://media"/>
          </p:cNvPr>
          <p:cNvPicPr>
            <a:picLocks noChangeAspect="1"/>
          </p:cNvPicPr>
          <p:nvPr>
            <a:wavAudioFile r:embed="rId1" name="69C68CAD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62055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2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Difuziona pupma-slika"/>
          <p:cNvPicPr>
            <a:picLocks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404813"/>
            <a:ext cx="3560763" cy="5921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5" name="Text Box 7"/>
          <p:cNvSpPr txBox="1">
            <a:spLocks noChangeArrowheads="1"/>
          </p:cNvSpPr>
          <p:nvPr/>
        </p:nvSpPr>
        <p:spPr bwMode="auto">
          <a:xfrm>
            <a:off x="5508625" y="2997200"/>
            <a:ext cx="2025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b="1">
                <a:solidFill>
                  <a:srgbClr val="000066"/>
                </a:solidFill>
              </a:rPr>
              <a:t>Difuziona pumpa</a:t>
            </a:r>
            <a:endParaRPr lang="en-US" b="1">
              <a:solidFill>
                <a:srgbClr val="000066"/>
              </a:solidFill>
            </a:endParaRPr>
          </a:p>
        </p:txBody>
      </p:sp>
      <p:pic>
        <p:nvPicPr>
          <p:cNvPr id="2" name="0FC71253.wav">
            <a:hlinkClick r:id="" action="ppaction://media"/>
          </p:cNvPr>
          <p:cNvPicPr>
            <a:picLocks noChangeAspect="1"/>
          </p:cNvPicPr>
          <p:nvPr>
            <a:wavAudioFile r:embed="rId1" name="0FC77ECD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58769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Difuziona živina pumpa</a:t>
            </a:r>
            <a:endParaRPr lang="en-US" smtClean="0">
              <a:solidFill>
                <a:srgbClr val="000066"/>
              </a:solidFill>
            </a:endParaRPr>
          </a:p>
        </p:txBody>
      </p:sp>
      <p:pic>
        <p:nvPicPr>
          <p:cNvPr id="19459" name="Picture 4" descr="Difuziona zivina"/>
          <p:cNvPicPr>
            <a:picLocks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313" y="1196975"/>
            <a:ext cx="3403600" cy="5472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EFC71253.wav">
            <a:hlinkClick r:id="" action="ppaction://media"/>
          </p:cNvPr>
          <p:cNvPicPr>
            <a:picLocks noChangeAspect="1"/>
          </p:cNvPicPr>
          <p:nvPr>
            <a:wavAudioFile r:embed="rId1" name="EFC7A387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213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PA180007"/>
          <p:cNvPicPr>
            <a:picLocks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620713"/>
            <a:ext cx="4265613" cy="56880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3" name="Text Box 7"/>
          <p:cNvSpPr txBox="1">
            <a:spLocks noChangeArrowheads="1"/>
          </p:cNvSpPr>
          <p:nvPr/>
        </p:nvSpPr>
        <p:spPr bwMode="auto">
          <a:xfrm>
            <a:off x="5867400" y="3141663"/>
            <a:ext cx="2025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b="1">
                <a:solidFill>
                  <a:srgbClr val="000066"/>
                </a:solidFill>
              </a:rPr>
              <a:t>Difuziona pumpa</a:t>
            </a:r>
            <a:endParaRPr lang="en-US" b="1">
              <a:solidFill>
                <a:srgbClr val="000066"/>
              </a:solidFill>
            </a:endParaRPr>
          </a:p>
        </p:txBody>
      </p:sp>
      <p:pic>
        <p:nvPicPr>
          <p:cNvPr id="2" name="E6E71253.wav">
            <a:hlinkClick r:id="" action="ppaction://media"/>
          </p:cNvPr>
          <p:cNvPicPr>
            <a:picLocks noChangeAspect="1"/>
          </p:cNvPicPr>
          <p:nvPr>
            <a:wavAudioFile r:embed="rId1" name="E6E7F650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58054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z="4000" smtClean="0">
                <a:solidFill>
                  <a:srgbClr val="000066"/>
                </a:solidFill>
              </a:rPr>
              <a:t>ZAŠTO JE POTREBAN VAKUUM?</a:t>
            </a:r>
            <a:endParaRPr lang="en-US" sz="4000" smtClean="0">
              <a:solidFill>
                <a:srgbClr val="000066"/>
              </a:solidFill>
            </a:endParaRPr>
          </a:p>
        </p:txBody>
      </p:sp>
      <p:grpSp>
        <p:nvGrpSpPr>
          <p:cNvPr id="3075" name="Group 4"/>
          <p:cNvGrpSpPr>
            <a:grpSpLocks/>
          </p:cNvGrpSpPr>
          <p:nvPr/>
        </p:nvGrpSpPr>
        <p:grpSpPr bwMode="auto">
          <a:xfrm>
            <a:off x="611188" y="2060575"/>
            <a:ext cx="7950200" cy="2120900"/>
            <a:chOff x="424" y="1228"/>
            <a:chExt cx="5008" cy="1336"/>
          </a:xfrm>
        </p:grpSpPr>
        <p:sp>
          <p:nvSpPr>
            <p:cNvPr id="3078" name="Oval 5"/>
            <p:cNvSpPr>
              <a:spLocks noChangeArrowheads="1"/>
            </p:cNvSpPr>
            <p:nvPr/>
          </p:nvSpPr>
          <p:spPr bwMode="auto">
            <a:xfrm>
              <a:off x="2176" y="1228"/>
              <a:ext cx="1384" cy="133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9" name="Oval 6"/>
            <p:cNvSpPr>
              <a:spLocks noChangeArrowheads="1"/>
            </p:cNvSpPr>
            <p:nvPr/>
          </p:nvSpPr>
          <p:spPr bwMode="auto">
            <a:xfrm>
              <a:off x="2308" y="1654"/>
              <a:ext cx="88" cy="88"/>
            </a:xfrm>
            <a:prstGeom prst="ellipse">
              <a:avLst/>
            </a:prstGeom>
            <a:solidFill>
              <a:srgbClr val="00279F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0" name="Oval 7"/>
            <p:cNvSpPr>
              <a:spLocks noChangeArrowheads="1"/>
            </p:cNvSpPr>
            <p:nvPr/>
          </p:nvSpPr>
          <p:spPr bwMode="auto">
            <a:xfrm>
              <a:off x="2782" y="1870"/>
              <a:ext cx="88" cy="88"/>
            </a:xfrm>
            <a:prstGeom prst="ellipse">
              <a:avLst/>
            </a:prstGeom>
            <a:solidFill>
              <a:srgbClr val="00279F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1" name="Oval 8"/>
            <p:cNvSpPr>
              <a:spLocks noChangeArrowheads="1"/>
            </p:cNvSpPr>
            <p:nvPr/>
          </p:nvSpPr>
          <p:spPr bwMode="auto">
            <a:xfrm>
              <a:off x="2992" y="2380"/>
              <a:ext cx="88" cy="88"/>
            </a:xfrm>
            <a:prstGeom prst="ellipse">
              <a:avLst/>
            </a:prstGeom>
            <a:solidFill>
              <a:srgbClr val="00279F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" name="Oval 9"/>
            <p:cNvSpPr>
              <a:spLocks noChangeArrowheads="1"/>
            </p:cNvSpPr>
            <p:nvPr/>
          </p:nvSpPr>
          <p:spPr bwMode="auto">
            <a:xfrm>
              <a:off x="2608" y="1324"/>
              <a:ext cx="88" cy="88"/>
            </a:xfrm>
            <a:prstGeom prst="ellipse">
              <a:avLst/>
            </a:prstGeom>
            <a:solidFill>
              <a:srgbClr val="00279F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3" name="Oval 10"/>
            <p:cNvSpPr>
              <a:spLocks noChangeArrowheads="1"/>
            </p:cNvSpPr>
            <p:nvPr/>
          </p:nvSpPr>
          <p:spPr bwMode="auto">
            <a:xfrm>
              <a:off x="2632" y="1648"/>
              <a:ext cx="88" cy="88"/>
            </a:xfrm>
            <a:prstGeom prst="ellipse">
              <a:avLst/>
            </a:prstGeom>
            <a:solidFill>
              <a:srgbClr val="00279F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4" name="Oval 11"/>
            <p:cNvSpPr>
              <a:spLocks noChangeArrowheads="1"/>
            </p:cNvSpPr>
            <p:nvPr/>
          </p:nvSpPr>
          <p:spPr bwMode="auto">
            <a:xfrm>
              <a:off x="3256" y="1816"/>
              <a:ext cx="88" cy="88"/>
            </a:xfrm>
            <a:prstGeom prst="ellipse">
              <a:avLst/>
            </a:prstGeom>
            <a:solidFill>
              <a:srgbClr val="00279F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5" name="Oval 12"/>
            <p:cNvSpPr>
              <a:spLocks noChangeArrowheads="1"/>
            </p:cNvSpPr>
            <p:nvPr/>
          </p:nvSpPr>
          <p:spPr bwMode="auto">
            <a:xfrm>
              <a:off x="3088" y="1960"/>
              <a:ext cx="88" cy="88"/>
            </a:xfrm>
            <a:prstGeom prst="ellipse">
              <a:avLst/>
            </a:prstGeom>
            <a:solidFill>
              <a:srgbClr val="00279F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6" name="Oval 13"/>
            <p:cNvSpPr>
              <a:spLocks noChangeArrowheads="1"/>
            </p:cNvSpPr>
            <p:nvPr/>
          </p:nvSpPr>
          <p:spPr bwMode="auto">
            <a:xfrm>
              <a:off x="2824" y="1462"/>
              <a:ext cx="88" cy="88"/>
            </a:xfrm>
            <a:prstGeom prst="ellipse">
              <a:avLst/>
            </a:prstGeom>
            <a:solidFill>
              <a:srgbClr val="00279F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7" name="Oval 14"/>
            <p:cNvSpPr>
              <a:spLocks noChangeArrowheads="1"/>
            </p:cNvSpPr>
            <p:nvPr/>
          </p:nvSpPr>
          <p:spPr bwMode="auto">
            <a:xfrm>
              <a:off x="2368" y="2188"/>
              <a:ext cx="88" cy="88"/>
            </a:xfrm>
            <a:prstGeom prst="ellipse">
              <a:avLst/>
            </a:prstGeom>
            <a:solidFill>
              <a:srgbClr val="00279F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8" name="Oval 15"/>
            <p:cNvSpPr>
              <a:spLocks noChangeArrowheads="1"/>
            </p:cNvSpPr>
            <p:nvPr/>
          </p:nvSpPr>
          <p:spPr bwMode="auto">
            <a:xfrm>
              <a:off x="2464" y="1996"/>
              <a:ext cx="88" cy="88"/>
            </a:xfrm>
            <a:prstGeom prst="ellipse">
              <a:avLst/>
            </a:prstGeom>
            <a:solidFill>
              <a:srgbClr val="00279F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9" name="Oval 16"/>
            <p:cNvSpPr>
              <a:spLocks noChangeArrowheads="1"/>
            </p:cNvSpPr>
            <p:nvPr/>
          </p:nvSpPr>
          <p:spPr bwMode="auto">
            <a:xfrm>
              <a:off x="2896" y="2116"/>
              <a:ext cx="88" cy="88"/>
            </a:xfrm>
            <a:prstGeom prst="ellipse">
              <a:avLst/>
            </a:prstGeom>
            <a:solidFill>
              <a:srgbClr val="00279F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0" name="Oval 17"/>
            <p:cNvSpPr>
              <a:spLocks noChangeArrowheads="1"/>
            </p:cNvSpPr>
            <p:nvPr/>
          </p:nvSpPr>
          <p:spPr bwMode="auto">
            <a:xfrm>
              <a:off x="2800" y="2428"/>
              <a:ext cx="88" cy="88"/>
            </a:xfrm>
            <a:prstGeom prst="ellipse">
              <a:avLst/>
            </a:prstGeom>
            <a:solidFill>
              <a:srgbClr val="00279F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1" name="Oval 18"/>
            <p:cNvSpPr>
              <a:spLocks noChangeArrowheads="1"/>
            </p:cNvSpPr>
            <p:nvPr/>
          </p:nvSpPr>
          <p:spPr bwMode="auto">
            <a:xfrm>
              <a:off x="3208" y="1558"/>
              <a:ext cx="88" cy="88"/>
            </a:xfrm>
            <a:prstGeom prst="ellipse">
              <a:avLst/>
            </a:prstGeom>
            <a:solidFill>
              <a:srgbClr val="00279F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2" name="Oval 19"/>
            <p:cNvSpPr>
              <a:spLocks noChangeArrowheads="1"/>
            </p:cNvSpPr>
            <p:nvPr/>
          </p:nvSpPr>
          <p:spPr bwMode="auto">
            <a:xfrm>
              <a:off x="3376" y="2092"/>
              <a:ext cx="88" cy="88"/>
            </a:xfrm>
            <a:prstGeom prst="ellipse">
              <a:avLst/>
            </a:prstGeom>
            <a:solidFill>
              <a:srgbClr val="00279F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3" name="Oval 20"/>
            <p:cNvSpPr>
              <a:spLocks noChangeArrowheads="1"/>
            </p:cNvSpPr>
            <p:nvPr/>
          </p:nvSpPr>
          <p:spPr bwMode="auto">
            <a:xfrm>
              <a:off x="3076" y="1360"/>
              <a:ext cx="88" cy="88"/>
            </a:xfrm>
            <a:prstGeom prst="ellipse">
              <a:avLst/>
            </a:prstGeom>
            <a:solidFill>
              <a:srgbClr val="00279F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4" name="Oval 21"/>
            <p:cNvSpPr>
              <a:spLocks noChangeArrowheads="1"/>
            </p:cNvSpPr>
            <p:nvPr/>
          </p:nvSpPr>
          <p:spPr bwMode="auto">
            <a:xfrm>
              <a:off x="2938" y="1678"/>
              <a:ext cx="88" cy="88"/>
            </a:xfrm>
            <a:prstGeom prst="ellipse">
              <a:avLst/>
            </a:prstGeom>
            <a:solidFill>
              <a:srgbClr val="00279F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5" name="Oval 22"/>
            <p:cNvSpPr>
              <a:spLocks noChangeArrowheads="1"/>
            </p:cNvSpPr>
            <p:nvPr/>
          </p:nvSpPr>
          <p:spPr bwMode="auto">
            <a:xfrm>
              <a:off x="3232" y="2248"/>
              <a:ext cx="88" cy="88"/>
            </a:xfrm>
            <a:prstGeom prst="ellipse">
              <a:avLst/>
            </a:prstGeom>
            <a:solidFill>
              <a:srgbClr val="00279F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6" name="Oval 23"/>
            <p:cNvSpPr>
              <a:spLocks noChangeArrowheads="1"/>
            </p:cNvSpPr>
            <p:nvPr/>
          </p:nvSpPr>
          <p:spPr bwMode="auto">
            <a:xfrm>
              <a:off x="2632" y="2224"/>
              <a:ext cx="88" cy="88"/>
            </a:xfrm>
            <a:prstGeom prst="ellipse">
              <a:avLst/>
            </a:prstGeom>
            <a:solidFill>
              <a:srgbClr val="00279F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7" name="Oval 24"/>
            <p:cNvSpPr>
              <a:spLocks noChangeArrowheads="1"/>
            </p:cNvSpPr>
            <p:nvPr/>
          </p:nvSpPr>
          <p:spPr bwMode="auto">
            <a:xfrm>
              <a:off x="2236" y="1942"/>
              <a:ext cx="88" cy="88"/>
            </a:xfrm>
            <a:prstGeom prst="ellipse">
              <a:avLst/>
            </a:prstGeom>
            <a:solidFill>
              <a:srgbClr val="00279F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098" name="Group 25"/>
            <p:cNvGrpSpPr>
              <a:grpSpLocks/>
            </p:cNvGrpSpPr>
            <p:nvPr/>
          </p:nvGrpSpPr>
          <p:grpSpPr bwMode="auto">
            <a:xfrm>
              <a:off x="424" y="1228"/>
              <a:ext cx="1384" cy="1336"/>
              <a:chOff x="424" y="1228"/>
              <a:chExt cx="1384" cy="1336"/>
            </a:xfrm>
          </p:grpSpPr>
          <p:sp>
            <p:nvSpPr>
              <p:cNvPr id="3105" name="Oval 26"/>
              <p:cNvSpPr>
                <a:spLocks noChangeArrowheads="1"/>
              </p:cNvSpPr>
              <p:nvPr/>
            </p:nvSpPr>
            <p:spPr bwMode="auto">
              <a:xfrm>
                <a:off x="424" y="1228"/>
                <a:ext cx="1384" cy="133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06" name="Oval 27"/>
              <p:cNvSpPr>
                <a:spLocks noChangeArrowheads="1"/>
              </p:cNvSpPr>
              <p:nvPr/>
            </p:nvSpPr>
            <p:spPr bwMode="auto">
              <a:xfrm>
                <a:off x="622" y="1582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07" name="Oval 28"/>
              <p:cNvSpPr>
                <a:spLocks noChangeArrowheads="1"/>
              </p:cNvSpPr>
              <p:nvPr/>
            </p:nvSpPr>
            <p:spPr bwMode="auto">
              <a:xfrm>
                <a:off x="706" y="1726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08" name="Oval 29"/>
              <p:cNvSpPr>
                <a:spLocks noChangeArrowheads="1"/>
              </p:cNvSpPr>
              <p:nvPr/>
            </p:nvSpPr>
            <p:spPr bwMode="auto">
              <a:xfrm>
                <a:off x="856" y="1756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09" name="Oval 30"/>
              <p:cNvSpPr>
                <a:spLocks noChangeArrowheads="1"/>
              </p:cNvSpPr>
              <p:nvPr/>
            </p:nvSpPr>
            <p:spPr bwMode="auto">
              <a:xfrm>
                <a:off x="952" y="1852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0" name="Oval 31"/>
              <p:cNvSpPr>
                <a:spLocks noChangeArrowheads="1"/>
              </p:cNvSpPr>
              <p:nvPr/>
            </p:nvSpPr>
            <p:spPr bwMode="auto">
              <a:xfrm>
                <a:off x="1048" y="1948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1" name="Oval 32"/>
              <p:cNvSpPr>
                <a:spLocks noChangeArrowheads="1"/>
              </p:cNvSpPr>
              <p:nvPr/>
            </p:nvSpPr>
            <p:spPr bwMode="auto">
              <a:xfrm>
                <a:off x="1144" y="2044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2" name="Oval 33"/>
              <p:cNvSpPr>
                <a:spLocks noChangeArrowheads="1"/>
              </p:cNvSpPr>
              <p:nvPr/>
            </p:nvSpPr>
            <p:spPr bwMode="auto">
              <a:xfrm>
                <a:off x="1240" y="2140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3" name="Oval 34"/>
              <p:cNvSpPr>
                <a:spLocks noChangeArrowheads="1"/>
              </p:cNvSpPr>
              <p:nvPr/>
            </p:nvSpPr>
            <p:spPr bwMode="auto">
              <a:xfrm>
                <a:off x="1294" y="2254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4" name="Oval 35"/>
              <p:cNvSpPr>
                <a:spLocks noChangeArrowheads="1"/>
              </p:cNvSpPr>
              <p:nvPr/>
            </p:nvSpPr>
            <p:spPr bwMode="auto">
              <a:xfrm>
                <a:off x="772" y="1624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5" name="Oval 36"/>
              <p:cNvSpPr>
                <a:spLocks noChangeArrowheads="1"/>
              </p:cNvSpPr>
              <p:nvPr/>
            </p:nvSpPr>
            <p:spPr bwMode="auto">
              <a:xfrm>
                <a:off x="568" y="1726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6" name="Oval 37"/>
              <p:cNvSpPr>
                <a:spLocks noChangeArrowheads="1"/>
              </p:cNvSpPr>
              <p:nvPr/>
            </p:nvSpPr>
            <p:spPr bwMode="auto">
              <a:xfrm>
                <a:off x="760" y="1852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7" name="Oval 38"/>
              <p:cNvSpPr>
                <a:spLocks noChangeArrowheads="1"/>
              </p:cNvSpPr>
              <p:nvPr/>
            </p:nvSpPr>
            <p:spPr bwMode="auto">
              <a:xfrm>
                <a:off x="856" y="1948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8" name="Oval 39"/>
              <p:cNvSpPr>
                <a:spLocks noChangeArrowheads="1"/>
              </p:cNvSpPr>
              <p:nvPr/>
            </p:nvSpPr>
            <p:spPr bwMode="auto">
              <a:xfrm>
                <a:off x="850" y="2080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9" name="Oval 40"/>
              <p:cNvSpPr>
                <a:spLocks noChangeArrowheads="1"/>
              </p:cNvSpPr>
              <p:nvPr/>
            </p:nvSpPr>
            <p:spPr bwMode="auto">
              <a:xfrm>
                <a:off x="976" y="2194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20" name="Oval 41"/>
              <p:cNvSpPr>
                <a:spLocks noChangeArrowheads="1"/>
              </p:cNvSpPr>
              <p:nvPr/>
            </p:nvSpPr>
            <p:spPr bwMode="auto">
              <a:xfrm>
                <a:off x="1144" y="2236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21" name="Oval 42"/>
              <p:cNvSpPr>
                <a:spLocks noChangeArrowheads="1"/>
              </p:cNvSpPr>
              <p:nvPr/>
            </p:nvSpPr>
            <p:spPr bwMode="auto">
              <a:xfrm>
                <a:off x="1222" y="2386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22" name="Oval 43"/>
              <p:cNvSpPr>
                <a:spLocks noChangeArrowheads="1"/>
              </p:cNvSpPr>
              <p:nvPr/>
            </p:nvSpPr>
            <p:spPr bwMode="auto">
              <a:xfrm>
                <a:off x="856" y="1324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23" name="Oval 44"/>
              <p:cNvSpPr>
                <a:spLocks noChangeArrowheads="1"/>
              </p:cNvSpPr>
              <p:nvPr/>
            </p:nvSpPr>
            <p:spPr bwMode="auto">
              <a:xfrm>
                <a:off x="952" y="1420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24" name="Oval 45"/>
              <p:cNvSpPr>
                <a:spLocks noChangeArrowheads="1"/>
              </p:cNvSpPr>
              <p:nvPr/>
            </p:nvSpPr>
            <p:spPr bwMode="auto">
              <a:xfrm>
                <a:off x="940" y="1546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25" name="Oval 46"/>
              <p:cNvSpPr>
                <a:spLocks noChangeArrowheads="1"/>
              </p:cNvSpPr>
              <p:nvPr/>
            </p:nvSpPr>
            <p:spPr bwMode="auto">
              <a:xfrm>
                <a:off x="1102" y="1624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26" name="Oval 47"/>
              <p:cNvSpPr>
                <a:spLocks noChangeArrowheads="1"/>
              </p:cNvSpPr>
              <p:nvPr/>
            </p:nvSpPr>
            <p:spPr bwMode="auto">
              <a:xfrm>
                <a:off x="1258" y="1678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27" name="Oval 48"/>
              <p:cNvSpPr>
                <a:spLocks noChangeArrowheads="1"/>
              </p:cNvSpPr>
              <p:nvPr/>
            </p:nvSpPr>
            <p:spPr bwMode="auto">
              <a:xfrm>
                <a:off x="1306" y="1834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28" name="Oval 49"/>
              <p:cNvSpPr>
                <a:spLocks noChangeArrowheads="1"/>
              </p:cNvSpPr>
              <p:nvPr/>
            </p:nvSpPr>
            <p:spPr bwMode="auto">
              <a:xfrm>
                <a:off x="1432" y="1900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29" name="Oval 50"/>
              <p:cNvSpPr>
                <a:spLocks noChangeArrowheads="1"/>
              </p:cNvSpPr>
              <p:nvPr/>
            </p:nvSpPr>
            <p:spPr bwMode="auto">
              <a:xfrm>
                <a:off x="1528" y="1996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30" name="Oval 51"/>
              <p:cNvSpPr>
                <a:spLocks noChangeArrowheads="1"/>
              </p:cNvSpPr>
              <p:nvPr/>
            </p:nvSpPr>
            <p:spPr bwMode="auto">
              <a:xfrm>
                <a:off x="712" y="1420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31" name="Oval 52"/>
              <p:cNvSpPr>
                <a:spLocks noChangeArrowheads="1"/>
              </p:cNvSpPr>
              <p:nvPr/>
            </p:nvSpPr>
            <p:spPr bwMode="auto">
              <a:xfrm>
                <a:off x="808" y="1516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32" name="Oval 53"/>
              <p:cNvSpPr>
                <a:spLocks noChangeArrowheads="1"/>
              </p:cNvSpPr>
              <p:nvPr/>
            </p:nvSpPr>
            <p:spPr bwMode="auto">
              <a:xfrm>
                <a:off x="952" y="1660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33" name="Oval 54"/>
              <p:cNvSpPr>
                <a:spLocks noChangeArrowheads="1"/>
              </p:cNvSpPr>
              <p:nvPr/>
            </p:nvSpPr>
            <p:spPr bwMode="auto">
              <a:xfrm>
                <a:off x="1048" y="1756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34" name="Oval 55"/>
              <p:cNvSpPr>
                <a:spLocks noChangeArrowheads="1"/>
              </p:cNvSpPr>
              <p:nvPr/>
            </p:nvSpPr>
            <p:spPr bwMode="auto">
              <a:xfrm>
                <a:off x="1150" y="1906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35" name="Oval 56"/>
              <p:cNvSpPr>
                <a:spLocks noChangeArrowheads="1"/>
              </p:cNvSpPr>
              <p:nvPr/>
            </p:nvSpPr>
            <p:spPr bwMode="auto">
              <a:xfrm>
                <a:off x="1294" y="1984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36" name="Oval 57"/>
              <p:cNvSpPr>
                <a:spLocks noChangeArrowheads="1"/>
              </p:cNvSpPr>
              <p:nvPr/>
            </p:nvSpPr>
            <p:spPr bwMode="auto">
              <a:xfrm>
                <a:off x="1408" y="2068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37" name="Oval 58"/>
              <p:cNvSpPr>
                <a:spLocks noChangeArrowheads="1"/>
              </p:cNvSpPr>
              <p:nvPr/>
            </p:nvSpPr>
            <p:spPr bwMode="auto">
              <a:xfrm>
                <a:off x="1564" y="2230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38" name="Oval 59"/>
              <p:cNvSpPr>
                <a:spLocks noChangeArrowheads="1"/>
              </p:cNvSpPr>
              <p:nvPr/>
            </p:nvSpPr>
            <p:spPr bwMode="auto">
              <a:xfrm>
                <a:off x="1000" y="1276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39" name="Oval 60"/>
              <p:cNvSpPr>
                <a:spLocks noChangeArrowheads="1"/>
              </p:cNvSpPr>
              <p:nvPr/>
            </p:nvSpPr>
            <p:spPr bwMode="auto">
              <a:xfrm>
                <a:off x="1096" y="1372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40" name="Oval 61"/>
              <p:cNvSpPr>
                <a:spLocks noChangeArrowheads="1"/>
              </p:cNvSpPr>
              <p:nvPr/>
            </p:nvSpPr>
            <p:spPr bwMode="auto">
              <a:xfrm>
                <a:off x="1288" y="1564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41" name="Oval 62"/>
              <p:cNvSpPr>
                <a:spLocks noChangeArrowheads="1"/>
              </p:cNvSpPr>
              <p:nvPr/>
            </p:nvSpPr>
            <p:spPr bwMode="auto">
              <a:xfrm>
                <a:off x="1384" y="1660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42" name="Oval 63"/>
              <p:cNvSpPr>
                <a:spLocks noChangeArrowheads="1"/>
              </p:cNvSpPr>
              <p:nvPr/>
            </p:nvSpPr>
            <p:spPr bwMode="auto">
              <a:xfrm>
                <a:off x="1480" y="1756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43" name="Oval 64"/>
              <p:cNvSpPr>
                <a:spLocks noChangeArrowheads="1"/>
              </p:cNvSpPr>
              <p:nvPr/>
            </p:nvSpPr>
            <p:spPr bwMode="auto">
              <a:xfrm>
                <a:off x="1576" y="1852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44" name="Oval 65"/>
              <p:cNvSpPr>
                <a:spLocks noChangeArrowheads="1"/>
              </p:cNvSpPr>
              <p:nvPr/>
            </p:nvSpPr>
            <p:spPr bwMode="auto">
              <a:xfrm>
                <a:off x="1696" y="1888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45" name="Oval 66"/>
              <p:cNvSpPr>
                <a:spLocks noChangeArrowheads="1"/>
              </p:cNvSpPr>
              <p:nvPr/>
            </p:nvSpPr>
            <p:spPr bwMode="auto">
              <a:xfrm>
                <a:off x="448" y="1786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46" name="Oval 67"/>
              <p:cNvSpPr>
                <a:spLocks noChangeArrowheads="1"/>
              </p:cNvSpPr>
              <p:nvPr/>
            </p:nvSpPr>
            <p:spPr bwMode="auto">
              <a:xfrm>
                <a:off x="580" y="2026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47" name="Oval 68"/>
              <p:cNvSpPr>
                <a:spLocks noChangeArrowheads="1"/>
              </p:cNvSpPr>
              <p:nvPr/>
            </p:nvSpPr>
            <p:spPr bwMode="auto">
              <a:xfrm>
                <a:off x="712" y="2296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48" name="Oval 69"/>
              <p:cNvSpPr>
                <a:spLocks noChangeArrowheads="1"/>
              </p:cNvSpPr>
              <p:nvPr/>
            </p:nvSpPr>
            <p:spPr bwMode="auto">
              <a:xfrm>
                <a:off x="712" y="1996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49" name="Oval 70"/>
              <p:cNvSpPr>
                <a:spLocks noChangeArrowheads="1"/>
              </p:cNvSpPr>
              <p:nvPr/>
            </p:nvSpPr>
            <p:spPr bwMode="auto">
              <a:xfrm>
                <a:off x="712" y="2164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50" name="Oval 71"/>
              <p:cNvSpPr>
                <a:spLocks noChangeArrowheads="1"/>
              </p:cNvSpPr>
              <p:nvPr/>
            </p:nvSpPr>
            <p:spPr bwMode="auto">
              <a:xfrm>
                <a:off x="856" y="2236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51" name="Oval 72"/>
              <p:cNvSpPr>
                <a:spLocks noChangeArrowheads="1"/>
              </p:cNvSpPr>
              <p:nvPr/>
            </p:nvSpPr>
            <p:spPr bwMode="auto">
              <a:xfrm>
                <a:off x="952" y="2332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52" name="Oval 73"/>
              <p:cNvSpPr>
                <a:spLocks noChangeArrowheads="1"/>
              </p:cNvSpPr>
              <p:nvPr/>
            </p:nvSpPr>
            <p:spPr bwMode="auto">
              <a:xfrm>
                <a:off x="1048" y="2428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53" name="Oval 74"/>
              <p:cNvSpPr>
                <a:spLocks noChangeArrowheads="1"/>
              </p:cNvSpPr>
              <p:nvPr/>
            </p:nvSpPr>
            <p:spPr bwMode="auto">
              <a:xfrm>
                <a:off x="1192" y="1276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54" name="Oval 75"/>
              <p:cNvSpPr>
                <a:spLocks noChangeArrowheads="1"/>
              </p:cNvSpPr>
              <p:nvPr/>
            </p:nvSpPr>
            <p:spPr bwMode="auto">
              <a:xfrm>
                <a:off x="1240" y="1372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55" name="Oval 76"/>
              <p:cNvSpPr>
                <a:spLocks noChangeArrowheads="1"/>
              </p:cNvSpPr>
              <p:nvPr/>
            </p:nvSpPr>
            <p:spPr bwMode="auto">
              <a:xfrm>
                <a:off x="1444" y="1372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56" name="Oval 77"/>
              <p:cNvSpPr>
                <a:spLocks noChangeArrowheads="1"/>
              </p:cNvSpPr>
              <p:nvPr/>
            </p:nvSpPr>
            <p:spPr bwMode="auto">
              <a:xfrm>
                <a:off x="1456" y="1558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57" name="Oval 78"/>
              <p:cNvSpPr>
                <a:spLocks noChangeArrowheads="1"/>
              </p:cNvSpPr>
              <p:nvPr/>
            </p:nvSpPr>
            <p:spPr bwMode="auto">
              <a:xfrm>
                <a:off x="1576" y="1660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58" name="Oval 79"/>
              <p:cNvSpPr>
                <a:spLocks noChangeArrowheads="1"/>
              </p:cNvSpPr>
              <p:nvPr/>
            </p:nvSpPr>
            <p:spPr bwMode="auto">
              <a:xfrm>
                <a:off x="1684" y="1732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59" name="Oval 80"/>
              <p:cNvSpPr>
                <a:spLocks noChangeArrowheads="1"/>
              </p:cNvSpPr>
              <p:nvPr/>
            </p:nvSpPr>
            <p:spPr bwMode="auto">
              <a:xfrm>
                <a:off x="610" y="1876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60" name="Oval 81"/>
              <p:cNvSpPr>
                <a:spLocks noChangeArrowheads="1"/>
              </p:cNvSpPr>
              <p:nvPr/>
            </p:nvSpPr>
            <p:spPr bwMode="auto">
              <a:xfrm>
                <a:off x="1624" y="2092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61" name="Oval 82"/>
              <p:cNvSpPr>
                <a:spLocks noChangeArrowheads="1"/>
              </p:cNvSpPr>
              <p:nvPr/>
            </p:nvSpPr>
            <p:spPr bwMode="auto">
              <a:xfrm>
                <a:off x="1552" y="1474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62" name="Oval 83"/>
              <p:cNvSpPr>
                <a:spLocks noChangeArrowheads="1"/>
              </p:cNvSpPr>
              <p:nvPr/>
            </p:nvSpPr>
            <p:spPr bwMode="auto">
              <a:xfrm>
                <a:off x="1330" y="1456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63" name="Oval 84"/>
              <p:cNvSpPr>
                <a:spLocks noChangeArrowheads="1"/>
              </p:cNvSpPr>
              <p:nvPr/>
            </p:nvSpPr>
            <p:spPr bwMode="auto">
              <a:xfrm>
                <a:off x="1192" y="1468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64" name="Oval 85"/>
              <p:cNvSpPr>
                <a:spLocks noChangeArrowheads="1"/>
              </p:cNvSpPr>
              <p:nvPr/>
            </p:nvSpPr>
            <p:spPr bwMode="auto">
              <a:xfrm>
                <a:off x="1078" y="1504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65" name="Oval 86"/>
              <p:cNvSpPr>
                <a:spLocks noChangeArrowheads="1"/>
              </p:cNvSpPr>
              <p:nvPr/>
            </p:nvSpPr>
            <p:spPr bwMode="auto">
              <a:xfrm>
                <a:off x="1450" y="2338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66" name="Oval 87"/>
              <p:cNvSpPr>
                <a:spLocks noChangeArrowheads="1"/>
              </p:cNvSpPr>
              <p:nvPr/>
            </p:nvSpPr>
            <p:spPr bwMode="auto">
              <a:xfrm>
                <a:off x="844" y="2392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67" name="Oval 88"/>
              <p:cNvSpPr>
                <a:spLocks noChangeArrowheads="1"/>
              </p:cNvSpPr>
              <p:nvPr/>
            </p:nvSpPr>
            <p:spPr bwMode="auto">
              <a:xfrm>
                <a:off x="484" y="1942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68" name="Oval 89"/>
              <p:cNvSpPr>
                <a:spLocks noChangeArrowheads="1"/>
              </p:cNvSpPr>
              <p:nvPr/>
            </p:nvSpPr>
            <p:spPr bwMode="auto">
              <a:xfrm>
                <a:off x="586" y="1474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69" name="Oval 90"/>
              <p:cNvSpPr>
                <a:spLocks noChangeArrowheads="1"/>
              </p:cNvSpPr>
              <p:nvPr/>
            </p:nvSpPr>
            <p:spPr bwMode="auto">
              <a:xfrm>
                <a:off x="1060" y="2302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0" name="Oval 91"/>
              <p:cNvSpPr>
                <a:spLocks noChangeArrowheads="1"/>
              </p:cNvSpPr>
              <p:nvPr/>
            </p:nvSpPr>
            <p:spPr bwMode="auto">
              <a:xfrm>
                <a:off x="1192" y="1774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1" name="Oval 92"/>
              <p:cNvSpPr>
                <a:spLocks noChangeArrowheads="1"/>
              </p:cNvSpPr>
              <p:nvPr/>
            </p:nvSpPr>
            <p:spPr bwMode="auto">
              <a:xfrm>
                <a:off x="1000" y="2068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2" name="Oval 93"/>
              <p:cNvSpPr>
                <a:spLocks noChangeArrowheads="1"/>
              </p:cNvSpPr>
              <p:nvPr/>
            </p:nvSpPr>
            <p:spPr bwMode="auto">
              <a:xfrm>
                <a:off x="1408" y="2218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3" name="Oval 94"/>
              <p:cNvSpPr>
                <a:spLocks noChangeArrowheads="1"/>
              </p:cNvSpPr>
              <p:nvPr/>
            </p:nvSpPr>
            <p:spPr bwMode="auto">
              <a:xfrm>
                <a:off x="556" y="2140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4" name="Oval 95"/>
              <p:cNvSpPr>
                <a:spLocks noChangeArrowheads="1"/>
              </p:cNvSpPr>
              <p:nvPr/>
            </p:nvSpPr>
            <p:spPr bwMode="auto">
              <a:xfrm>
                <a:off x="508" y="1612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5" name="Oval 96"/>
              <p:cNvSpPr>
                <a:spLocks noChangeArrowheads="1"/>
              </p:cNvSpPr>
              <p:nvPr/>
            </p:nvSpPr>
            <p:spPr bwMode="auto">
              <a:xfrm>
                <a:off x="1630" y="1576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099" name="Oval 97"/>
            <p:cNvSpPr>
              <a:spLocks noChangeArrowheads="1"/>
            </p:cNvSpPr>
            <p:nvPr/>
          </p:nvSpPr>
          <p:spPr bwMode="auto">
            <a:xfrm>
              <a:off x="4048" y="1228"/>
              <a:ext cx="1384" cy="133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0" name="Oval 98"/>
            <p:cNvSpPr>
              <a:spLocks noChangeArrowheads="1"/>
            </p:cNvSpPr>
            <p:nvPr/>
          </p:nvSpPr>
          <p:spPr bwMode="auto">
            <a:xfrm>
              <a:off x="4354" y="1639"/>
              <a:ext cx="88" cy="88"/>
            </a:xfrm>
            <a:prstGeom prst="ellipse">
              <a:avLst/>
            </a:prstGeom>
            <a:solidFill>
              <a:srgbClr val="00279F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1" name="Oval 99"/>
            <p:cNvSpPr>
              <a:spLocks noChangeArrowheads="1"/>
            </p:cNvSpPr>
            <p:nvPr/>
          </p:nvSpPr>
          <p:spPr bwMode="auto">
            <a:xfrm>
              <a:off x="5029" y="1555"/>
              <a:ext cx="88" cy="88"/>
            </a:xfrm>
            <a:prstGeom prst="ellipse">
              <a:avLst/>
            </a:prstGeom>
            <a:solidFill>
              <a:srgbClr val="00279F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2" name="Oval 100"/>
            <p:cNvSpPr>
              <a:spLocks noChangeArrowheads="1"/>
            </p:cNvSpPr>
            <p:nvPr/>
          </p:nvSpPr>
          <p:spPr bwMode="auto">
            <a:xfrm>
              <a:off x="4696" y="2314"/>
              <a:ext cx="88" cy="88"/>
            </a:xfrm>
            <a:prstGeom prst="ellipse">
              <a:avLst/>
            </a:prstGeom>
            <a:solidFill>
              <a:srgbClr val="00279F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3" name="Line 101"/>
            <p:cNvSpPr>
              <a:spLocks noChangeShapeType="1"/>
            </p:cNvSpPr>
            <p:nvPr/>
          </p:nvSpPr>
          <p:spPr bwMode="auto">
            <a:xfrm>
              <a:off x="4056" y="1896"/>
              <a:ext cx="1344" cy="0"/>
            </a:xfrm>
            <a:prstGeom prst="line">
              <a:avLst/>
            </a:prstGeom>
            <a:noFill/>
            <a:ln w="25400">
              <a:solidFill>
                <a:srgbClr val="00279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4" name="Oval 102"/>
            <p:cNvSpPr>
              <a:spLocks noChangeArrowheads="1"/>
            </p:cNvSpPr>
            <p:nvPr/>
          </p:nvSpPr>
          <p:spPr bwMode="auto">
            <a:xfrm>
              <a:off x="4057" y="1813"/>
              <a:ext cx="157" cy="157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6" name="Text Box 103"/>
          <p:cNvSpPr txBox="1">
            <a:spLocks noChangeArrowheads="1"/>
          </p:cNvSpPr>
          <p:nvPr/>
        </p:nvSpPr>
        <p:spPr bwMode="auto">
          <a:xfrm>
            <a:off x="179388" y="5276850"/>
            <a:ext cx="85645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sz="2000">
                <a:solidFill>
                  <a:srgbClr val="000066"/>
                </a:solidFill>
              </a:rPr>
              <a:t>Da bi čestice mogle da se kreću (po pravoj liniji) na što većim rastojanjima.</a:t>
            </a:r>
            <a:endParaRPr lang="en-US" sz="2000">
              <a:solidFill>
                <a:srgbClr val="000066"/>
              </a:solidFill>
            </a:endParaRPr>
          </a:p>
        </p:txBody>
      </p:sp>
      <p:pic>
        <p:nvPicPr>
          <p:cNvPr id="2" name="DA2D784.wav">
            <a:hlinkClick r:id="" action="ppaction://media"/>
          </p:cNvPr>
          <p:cNvPicPr>
            <a:picLocks noChangeAspect="1"/>
          </p:cNvPicPr>
          <p:nvPr>
            <a:wavAudioFile r:embed="rId1" name="DA2D42E1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0213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PA180008"/>
          <p:cNvPicPr>
            <a:picLocks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547688"/>
            <a:ext cx="7921625" cy="59420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F1461268.wav">
            <a:hlinkClick r:id="" action="ppaction://media"/>
          </p:cNvPr>
          <p:cNvPicPr>
            <a:picLocks noChangeAspect="1"/>
          </p:cNvPicPr>
          <p:nvPr>
            <a:wavAudioFile r:embed="rId1" name="F146F990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225" y="62468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1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SORPCIONA PUMPA</a:t>
            </a:r>
            <a:endParaRPr lang="en-US" smtClean="0">
              <a:solidFill>
                <a:srgbClr val="000066"/>
              </a:solidFill>
            </a:endParaRPr>
          </a:p>
        </p:txBody>
      </p:sp>
      <p:pic>
        <p:nvPicPr>
          <p:cNvPr id="22531" name="Picture 4" descr="Sorpcionapumpa"/>
          <p:cNvPicPr>
            <a:picLocks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700213"/>
            <a:ext cx="3997325" cy="4941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2" name="Text Box 6"/>
          <p:cNvSpPr txBox="1">
            <a:spLocks noChangeArrowheads="1"/>
          </p:cNvSpPr>
          <p:nvPr/>
        </p:nvSpPr>
        <p:spPr bwMode="auto">
          <a:xfrm>
            <a:off x="4356100" y="2641600"/>
            <a:ext cx="4643438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hr-HR">
                <a:solidFill>
                  <a:srgbClr val="000066"/>
                </a:solidFill>
              </a:rPr>
              <a:t>adsorbens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	- aktivni ugalj (specifična površina 1000m</a:t>
            </a:r>
            <a:r>
              <a:rPr lang="hr-HR" baseline="30000">
                <a:solidFill>
                  <a:srgbClr val="000066"/>
                </a:solidFill>
              </a:rPr>
              <a:t>2</a:t>
            </a:r>
            <a:r>
              <a:rPr lang="hr-HR">
                <a:solidFill>
                  <a:srgbClr val="000066"/>
                </a:solidFill>
              </a:rPr>
              <a:t>/g; veličina pora oko 500 nm)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	- zeoliti (specifična površina 600-800 m</a:t>
            </a:r>
            <a:r>
              <a:rPr lang="hr-HR" baseline="30000">
                <a:solidFill>
                  <a:srgbClr val="000066"/>
                </a:solidFill>
              </a:rPr>
              <a:t>2</a:t>
            </a:r>
            <a:r>
              <a:rPr lang="hr-HR">
                <a:solidFill>
                  <a:srgbClr val="000066"/>
                </a:solidFill>
              </a:rPr>
              <a:t>/g; veličina pora 30 – 100 nm)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2.   cilindar od metalne mreže</a:t>
            </a:r>
          </a:p>
          <a:p>
            <a:pPr eaLnBrk="1" hangingPunct="1">
              <a:buFontTx/>
              <a:buAutoNum type="arabicPeriod" startAt="3"/>
            </a:pPr>
            <a:r>
              <a:rPr lang="hr-HR">
                <a:solidFill>
                  <a:srgbClr val="000066"/>
                </a:solidFill>
              </a:rPr>
              <a:t>tečan azot</a:t>
            </a:r>
          </a:p>
          <a:p>
            <a:pPr eaLnBrk="1" hangingPunct="1">
              <a:buFontTx/>
              <a:buAutoNum type="arabicPeriod" startAt="3"/>
            </a:pPr>
            <a:r>
              <a:rPr lang="hr-HR">
                <a:solidFill>
                  <a:srgbClr val="000066"/>
                </a:solidFill>
              </a:rPr>
              <a:t>Dewar-ov sud</a:t>
            </a:r>
          </a:p>
          <a:p>
            <a:pPr eaLnBrk="1" hangingPunct="1">
              <a:buFontTx/>
              <a:buAutoNum type="arabicPeriod" startAt="3"/>
            </a:pPr>
            <a:r>
              <a:rPr lang="hr-HR">
                <a:solidFill>
                  <a:srgbClr val="000066"/>
                </a:solidFill>
              </a:rPr>
              <a:t>zaštitni ventil</a:t>
            </a:r>
            <a:endParaRPr lang="en-US">
              <a:solidFill>
                <a:srgbClr val="000066"/>
              </a:solidFill>
            </a:endParaRPr>
          </a:p>
        </p:txBody>
      </p:sp>
      <p:pic>
        <p:nvPicPr>
          <p:cNvPr id="2" name="E3271268.wav">
            <a:hlinkClick r:id="" action="ppaction://media"/>
          </p:cNvPr>
          <p:cNvPicPr>
            <a:picLocks noChangeAspect="1"/>
          </p:cNvPicPr>
          <p:nvPr>
            <a:wavAudioFile r:embed="rId1" name="E3272E90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0213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7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Zeolitski trap</a:t>
            </a:r>
            <a:endParaRPr lang="en-US" smtClean="0">
              <a:solidFill>
                <a:srgbClr val="000066"/>
              </a:solidFill>
            </a:endParaRPr>
          </a:p>
        </p:txBody>
      </p:sp>
      <p:pic>
        <p:nvPicPr>
          <p:cNvPr id="23555" name="Picture 4"/>
          <p:cNvPicPr>
            <a:picLocks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484313"/>
            <a:ext cx="6911975" cy="5111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6A471268.wav">
            <a:hlinkClick r:id="" action="ppaction://media"/>
          </p:cNvPr>
          <p:cNvPicPr>
            <a:picLocks noChangeAspect="1"/>
          </p:cNvPicPr>
          <p:nvPr>
            <a:wavAudioFile r:embed="rId1" name="6A4788F6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213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HEMIJSKA PUMPA</a:t>
            </a:r>
            <a:endParaRPr lang="en-US" smtClean="0">
              <a:solidFill>
                <a:srgbClr val="000066"/>
              </a:solidFill>
            </a:endParaRPr>
          </a:p>
        </p:txBody>
      </p:sp>
      <p:pic>
        <p:nvPicPr>
          <p:cNvPr id="24579" name="Picture 4" descr="Jonskapumpa"/>
          <p:cNvPicPr>
            <a:picLocks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916113"/>
            <a:ext cx="4146550" cy="4465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4767263" y="4816475"/>
            <a:ext cx="37592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000066"/>
                </a:solidFill>
              </a:rPr>
              <a:t>Katode (-) su ploče titana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Anoda (+) je rešetka od nerđajućeg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čelika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24581" name="Text Box 7"/>
          <p:cNvSpPr txBox="1">
            <a:spLocks noChangeArrowheads="1"/>
          </p:cNvSpPr>
          <p:nvPr/>
        </p:nvSpPr>
        <p:spPr bwMode="auto">
          <a:xfrm>
            <a:off x="4716463" y="2636838"/>
            <a:ext cx="39846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000066"/>
                </a:solidFill>
              </a:rPr>
              <a:t>Maksimalan vakuum bolji od 10</a:t>
            </a:r>
            <a:r>
              <a:rPr lang="hr-HR" baseline="30000">
                <a:solidFill>
                  <a:srgbClr val="000066"/>
                </a:solidFill>
              </a:rPr>
              <a:t>-13</a:t>
            </a:r>
            <a:r>
              <a:rPr lang="hr-HR">
                <a:solidFill>
                  <a:srgbClr val="000066"/>
                </a:solidFill>
              </a:rPr>
              <a:t> bar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Kapacitet 100-1000 l/s</a:t>
            </a:r>
            <a:endParaRPr lang="en-US">
              <a:solidFill>
                <a:srgbClr val="000066"/>
              </a:solidFill>
            </a:endParaRPr>
          </a:p>
        </p:txBody>
      </p:sp>
      <p:pic>
        <p:nvPicPr>
          <p:cNvPr id="2" name="9C4B1284.wav">
            <a:hlinkClick r:id="" action="ppaction://media"/>
          </p:cNvPr>
          <p:cNvPicPr>
            <a:picLocks noChangeAspect="1"/>
          </p:cNvPicPr>
          <p:nvPr>
            <a:wavAudioFile r:embed="rId1" name="9C4BA322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0213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z="4000" smtClean="0">
                <a:solidFill>
                  <a:srgbClr val="000066"/>
                </a:solidFill>
              </a:rPr>
              <a:t>UREĐAJI ZA MERENJE NISKIH PRITISAKA</a:t>
            </a:r>
            <a:endParaRPr lang="en-US" sz="4000" smtClean="0">
              <a:solidFill>
                <a:srgbClr val="000066"/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844675"/>
            <a:ext cx="8002587" cy="1036638"/>
          </a:xfrm>
        </p:spPr>
        <p:txBody>
          <a:bodyPr/>
          <a:lstStyle/>
          <a:p>
            <a:pPr eaLnBrk="1" hangingPunct="1"/>
            <a:r>
              <a:rPr lang="hr-HR" sz="2800" smtClean="0">
                <a:solidFill>
                  <a:srgbClr val="000066"/>
                </a:solidFill>
              </a:rPr>
              <a:t>U oblasti niskih pritisaka važi jednačina idealnog gasnog stanja:</a:t>
            </a:r>
            <a:endParaRPr lang="en-US" sz="2800" smtClean="0">
              <a:solidFill>
                <a:srgbClr val="000066"/>
              </a:solidFill>
            </a:endParaRPr>
          </a:p>
        </p:txBody>
      </p:sp>
      <p:graphicFrame>
        <p:nvGraphicFramePr>
          <p:cNvPr id="25604" name="Object 4"/>
          <p:cNvGraphicFramePr>
            <a:graphicFrameLocks noChangeAspect="1"/>
          </p:cNvGraphicFramePr>
          <p:nvPr>
            <p:ph sz="half" idx="2"/>
          </p:nvPr>
        </p:nvGraphicFramePr>
        <p:xfrm>
          <a:off x="3132138" y="2997200"/>
          <a:ext cx="2305050" cy="145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7" name="Equation" r:id="rId5" imgW="590518" imgH="361964" progId="Equation.3">
                  <p:embed/>
                </p:oleObj>
              </mc:Choice>
              <mc:Fallback>
                <p:oleObj name="Equation" r:id="rId5" imgW="590518" imgH="361964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2997200"/>
                        <a:ext cx="2305050" cy="1457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5" name="Rectangle 6"/>
          <p:cNvSpPr>
            <a:spLocks noChangeArrowheads="1"/>
          </p:cNvSpPr>
          <p:nvPr/>
        </p:nvSpPr>
        <p:spPr bwMode="auto">
          <a:xfrm>
            <a:off x="468313" y="4581525"/>
            <a:ext cx="8002587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hr-HR" sz="2800">
                <a:solidFill>
                  <a:srgbClr val="000066"/>
                </a:solidFill>
              </a:rPr>
              <a:t>Kontrola vakuuma, tj. merenje pritiska gasa zaostalog u evakuisanom sistemu vrši se </a:t>
            </a:r>
            <a:r>
              <a:rPr lang="hr-HR" sz="2800" b="1">
                <a:solidFill>
                  <a:srgbClr val="000066"/>
                </a:solidFill>
              </a:rPr>
              <a:t>manometrima</a:t>
            </a:r>
            <a:endParaRPr lang="en-US" sz="2800" b="1">
              <a:solidFill>
                <a:srgbClr val="000066"/>
              </a:solidFill>
            </a:endParaRPr>
          </a:p>
        </p:txBody>
      </p:sp>
      <p:pic>
        <p:nvPicPr>
          <p:cNvPr id="2" name="90621299.wav">
            <a:hlinkClick r:id="" action="ppaction://media"/>
          </p:cNvPr>
          <p:cNvPicPr>
            <a:picLocks noChangeAspect="1"/>
          </p:cNvPicPr>
          <p:nvPr>
            <a:wavAudioFile r:embed="rId2" name="9062259D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0928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Živin manometar</a:t>
            </a:r>
            <a:endParaRPr lang="en-US" smtClean="0">
              <a:solidFill>
                <a:srgbClr val="000066"/>
              </a:solidFill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341438"/>
            <a:ext cx="4038600" cy="51577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hr-HR" sz="1600" b="1" smtClean="0">
                <a:solidFill>
                  <a:srgbClr val="000066"/>
                </a:solidFill>
              </a:rPr>
              <a:t>“U”</a:t>
            </a:r>
            <a:r>
              <a:rPr lang="hr-HR" sz="1600" smtClean="0">
                <a:solidFill>
                  <a:srgbClr val="000066"/>
                </a:solidFill>
              </a:rPr>
              <a:t> </a:t>
            </a:r>
            <a:r>
              <a:rPr lang="hr-HR" sz="1600" b="1" smtClean="0">
                <a:solidFill>
                  <a:srgbClr val="000066"/>
                </a:solidFill>
              </a:rPr>
              <a:t>cev visine oko 1m, ispunjena živom do oko polovine visine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1600" b="1" smtClean="0">
                <a:solidFill>
                  <a:srgbClr val="000066"/>
                </a:solidFill>
              </a:rPr>
              <a:t>	- kod zatvorenog manometra: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1600" b="1" smtClean="0">
                <a:solidFill>
                  <a:srgbClr val="000066"/>
                </a:solidFill>
              </a:rPr>
              <a:t>	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1600" b="1" smtClean="0">
                <a:solidFill>
                  <a:srgbClr val="000066"/>
                </a:solidFill>
              </a:rPr>
              <a:t>		P = h/76 bar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1600" b="1" smtClean="0">
                <a:solidFill>
                  <a:srgbClr val="000066"/>
                </a:solidFill>
              </a:rPr>
              <a:t>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1600" b="1" smtClean="0">
                <a:solidFill>
                  <a:srgbClr val="000066"/>
                </a:solidFill>
              </a:rPr>
              <a:t>	gde je </a:t>
            </a:r>
            <a:r>
              <a:rPr lang="hr-HR" sz="1600" b="1" i="1" smtClean="0">
                <a:solidFill>
                  <a:srgbClr val="000066"/>
                </a:solidFill>
              </a:rPr>
              <a:t>h</a:t>
            </a:r>
            <a:r>
              <a:rPr lang="hr-HR" sz="1600" b="1" smtClean="0">
                <a:solidFill>
                  <a:srgbClr val="000066"/>
                </a:solidFill>
              </a:rPr>
              <a:t> (u cm) razlika nivoa žive u krakovima manometra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1600" b="1" smtClean="0">
                <a:solidFill>
                  <a:srgbClr val="000066"/>
                </a:solidFill>
              </a:rPr>
              <a:t>	- kod otvorenog manometra: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hr-HR" sz="1600" b="1" smtClean="0">
              <a:solidFill>
                <a:srgbClr val="000066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1600" b="1" smtClean="0">
                <a:solidFill>
                  <a:srgbClr val="000066"/>
                </a:solidFill>
              </a:rPr>
              <a:t>		P = P</a:t>
            </a:r>
            <a:r>
              <a:rPr lang="hr-HR" sz="1600" b="1" baseline="-25000" smtClean="0">
                <a:solidFill>
                  <a:srgbClr val="000066"/>
                </a:solidFill>
              </a:rPr>
              <a:t>a</a:t>
            </a:r>
            <a:r>
              <a:rPr lang="hr-HR" sz="1600" b="1" smtClean="0">
                <a:solidFill>
                  <a:srgbClr val="000066"/>
                </a:solidFill>
              </a:rPr>
              <a:t> – h/76 bar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1600" b="1" smtClean="0">
                <a:solidFill>
                  <a:srgbClr val="000066"/>
                </a:solidFill>
              </a:rPr>
              <a:t>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1600" b="1" smtClean="0">
                <a:solidFill>
                  <a:srgbClr val="000066"/>
                </a:solidFill>
              </a:rPr>
              <a:t>	gde je </a:t>
            </a:r>
            <a:r>
              <a:rPr lang="hr-HR" sz="1600" b="1" i="1" smtClean="0">
                <a:solidFill>
                  <a:srgbClr val="000066"/>
                </a:solidFill>
              </a:rPr>
              <a:t>P</a:t>
            </a:r>
            <a:r>
              <a:rPr lang="hr-HR" sz="1600" b="1" i="1" baseline="-25000" smtClean="0">
                <a:solidFill>
                  <a:srgbClr val="000066"/>
                </a:solidFill>
              </a:rPr>
              <a:t>a</a:t>
            </a:r>
            <a:r>
              <a:rPr lang="hr-HR" sz="1600" b="1" smtClean="0">
                <a:solidFill>
                  <a:srgbClr val="000066"/>
                </a:solidFill>
              </a:rPr>
              <a:t> trenutni atmosferski pritisak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hr-HR" sz="1600" b="1" smtClean="0">
              <a:solidFill>
                <a:srgbClr val="000066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hr-HR" sz="1600" b="1" smtClean="0">
                <a:solidFill>
                  <a:srgbClr val="000066"/>
                </a:solidFill>
              </a:rPr>
              <a:t>Oblast grubog vakuuma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hr-HR" sz="1600" b="1" smtClean="0">
              <a:solidFill>
                <a:srgbClr val="000066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hr-HR" sz="1600" b="1" smtClean="0">
                <a:solidFill>
                  <a:srgbClr val="000066"/>
                </a:solidFill>
              </a:rPr>
              <a:t>Razlika nivoa od 1 mm uključuje grešku od 10 % (tačnost razlike nivoa najviše </a:t>
            </a:r>
            <a:r>
              <a:rPr lang="en-US" sz="1600" b="1" smtClean="0">
                <a:solidFill>
                  <a:srgbClr val="000066"/>
                </a:solidFill>
                <a:cs typeface="Arial" charset="0"/>
              </a:rPr>
              <a:t>±</a:t>
            </a:r>
            <a:r>
              <a:rPr lang="hr-HR" sz="1600" b="1" smtClean="0">
                <a:solidFill>
                  <a:srgbClr val="000066"/>
                </a:solidFill>
                <a:cs typeface="Arial" charset="0"/>
              </a:rPr>
              <a:t> 0,1 mm)</a:t>
            </a:r>
          </a:p>
          <a:p>
            <a:pPr eaLnBrk="1" hangingPunct="1">
              <a:lnSpc>
                <a:spcPct val="80000"/>
              </a:lnSpc>
            </a:pPr>
            <a:r>
              <a:rPr lang="hr-HR" sz="1600" b="1" smtClean="0">
                <a:solidFill>
                  <a:srgbClr val="000066"/>
                </a:solidFill>
                <a:cs typeface="Arial" charset="0"/>
              </a:rPr>
              <a:t>Razlika nivoa od 10 mm očitava se sa relativnom greškom ispod 1%</a:t>
            </a:r>
            <a:endParaRPr lang="en-US" sz="1600" b="1" smtClean="0">
              <a:solidFill>
                <a:srgbClr val="000066"/>
              </a:solidFill>
              <a:cs typeface="Arial" charset="0"/>
            </a:endParaRPr>
          </a:p>
        </p:txBody>
      </p:sp>
      <p:pic>
        <p:nvPicPr>
          <p:cNvPr id="26628" name="Picture 4" descr="Zivinimanometri"/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628775"/>
            <a:ext cx="4008437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E2EF1299.wav">
            <a:hlinkClick r:id="" action="ppaction://media"/>
          </p:cNvPr>
          <p:cNvPicPr>
            <a:picLocks noChangeAspect="1"/>
          </p:cNvPicPr>
          <p:nvPr>
            <a:wavAudioFile r:embed="rId1" name="E2EFEFD2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1658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McLeod-ov manometar</a:t>
            </a:r>
            <a:endParaRPr lang="en-US" smtClean="0">
              <a:solidFill>
                <a:srgbClr val="000066"/>
              </a:solidFill>
            </a:endParaRPr>
          </a:p>
        </p:txBody>
      </p:sp>
      <p:graphicFrame>
        <p:nvGraphicFramePr>
          <p:cNvPr id="27651" name="Object 9"/>
          <p:cNvGraphicFramePr>
            <a:graphicFrameLocks noChangeAspect="1"/>
          </p:cNvGraphicFramePr>
          <p:nvPr>
            <p:ph sz="half" idx="1"/>
          </p:nvPr>
        </p:nvGraphicFramePr>
        <p:xfrm>
          <a:off x="5364163" y="1844675"/>
          <a:ext cx="3384550" cy="1220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5" name="Equation" r:id="rId5" imgW="1066928" imgH="361964" progId="Equation.3">
                  <p:embed/>
                </p:oleObj>
              </mc:Choice>
              <mc:Fallback>
                <p:oleObj name="Equation" r:id="rId5" imgW="1066928" imgH="361964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163" y="1844675"/>
                        <a:ext cx="3384550" cy="1220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2" name="Text Box 11"/>
          <p:cNvSpPr txBox="1">
            <a:spLocks noChangeArrowheads="1"/>
          </p:cNvSpPr>
          <p:nvPr/>
        </p:nvSpPr>
        <p:spPr bwMode="auto">
          <a:xfrm>
            <a:off x="5292725" y="3789363"/>
            <a:ext cx="32273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i="1">
                <a:solidFill>
                  <a:srgbClr val="000066"/>
                </a:solidFill>
              </a:rPr>
              <a:t>V</a:t>
            </a:r>
            <a:r>
              <a:rPr lang="hr-HR">
                <a:solidFill>
                  <a:srgbClr val="000066"/>
                </a:solidFill>
              </a:rPr>
              <a:t> je zapremina balona u cm</a:t>
            </a:r>
            <a:r>
              <a:rPr lang="hr-HR" baseline="30000">
                <a:solidFill>
                  <a:srgbClr val="000066"/>
                </a:solidFill>
              </a:rPr>
              <a:t>3</a:t>
            </a:r>
            <a:r>
              <a:rPr lang="hr-HR">
                <a:solidFill>
                  <a:srgbClr val="000066"/>
                </a:solidFill>
              </a:rPr>
              <a:t>, </a:t>
            </a:r>
          </a:p>
          <a:p>
            <a:pPr eaLnBrk="1" hangingPunct="1"/>
            <a:r>
              <a:rPr lang="hr-HR" i="1">
                <a:solidFill>
                  <a:srgbClr val="000066"/>
                </a:solidFill>
              </a:rPr>
              <a:t>s</a:t>
            </a:r>
            <a:r>
              <a:rPr lang="hr-HR">
                <a:solidFill>
                  <a:srgbClr val="000066"/>
                </a:solidFill>
              </a:rPr>
              <a:t> je presek kapilare u cm</a:t>
            </a:r>
            <a:r>
              <a:rPr lang="hr-HR" baseline="30000">
                <a:solidFill>
                  <a:srgbClr val="000066"/>
                </a:solidFill>
              </a:rPr>
              <a:t>2</a:t>
            </a:r>
            <a:endParaRPr lang="en-US">
              <a:solidFill>
                <a:srgbClr val="000066"/>
              </a:solidFill>
            </a:endParaRPr>
          </a:p>
        </p:txBody>
      </p:sp>
      <p:pic>
        <p:nvPicPr>
          <p:cNvPr id="27653" name="Picture 12" descr="Mc-1"/>
          <p:cNvPicPr>
            <a:picLocks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6138" y="1271588"/>
            <a:ext cx="3614737" cy="5229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BC2F1315.wav">
            <a:hlinkClick r:id="" action="ppaction://media"/>
          </p:cNvPr>
          <p:cNvPicPr>
            <a:picLocks noChangeAspect="1"/>
          </p:cNvPicPr>
          <p:nvPr>
            <a:wavAudioFile r:embed="rId2" name="BC2F3866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288" y="60213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z="4000" smtClean="0">
                <a:solidFill>
                  <a:srgbClr val="000066"/>
                </a:solidFill>
              </a:rPr>
              <a:t>Moser-ova verzija McLeod-ovog manometra</a:t>
            </a:r>
            <a:endParaRPr lang="en-US" sz="4000" smtClean="0">
              <a:solidFill>
                <a:srgbClr val="000066"/>
              </a:solidFill>
            </a:endParaRPr>
          </a:p>
        </p:txBody>
      </p:sp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5219700" y="3429000"/>
            <a:ext cx="29940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000066"/>
                </a:solidFill>
              </a:rPr>
              <a:t>Opseg rada 10</a:t>
            </a:r>
            <a:r>
              <a:rPr lang="hr-HR" baseline="30000">
                <a:solidFill>
                  <a:srgbClr val="000066"/>
                </a:solidFill>
              </a:rPr>
              <a:t>-2</a:t>
            </a:r>
            <a:r>
              <a:rPr lang="hr-HR">
                <a:solidFill>
                  <a:srgbClr val="000066"/>
                </a:solidFill>
              </a:rPr>
              <a:t> – 10</a:t>
            </a:r>
            <a:r>
              <a:rPr lang="hr-HR" baseline="30000">
                <a:solidFill>
                  <a:srgbClr val="000066"/>
                </a:solidFill>
              </a:rPr>
              <a:t>-5</a:t>
            </a:r>
            <a:r>
              <a:rPr lang="hr-HR">
                <a:solidFill>
                  <a:srgbClr val="000066"/>
                </a:solidFill>
              </a:rPr>
              <a:t> bara</a:t>
            </a:r>
            <a:endParaRPr lang="en-US">
              <a:solidFill>
                <a:srgbClr val="000066"/>
              </a:solidFill>
            </a:endParaRP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i 10</a:t>
            </a:r>
            <a:r>
              <a:rPr lang="hr-HR" baseline="30000">
                <a:solidFill>
                  <a:srgbClr val="000066"/>
                </a:solidFill>
              </a:rPr>
              <a:t>-4</a:t>
            </a:r>
            <a:r>
              <a:rPr lang="hr-HR">
                <a:solidFill>
                  <a:srgbClr val="000066"/>
                </a:solidFill>
              </a:rPr>
              <a:t> – 10</a:t>
            </a:r>
            <a:r>
              <a:rPr lang="hr-HR" baseline="30000">
                <a:solidFill>
                  <a:srgbClr val="000066"/>
                </a:solidFill>
              </a:rPr>
              <a:t>-7</a:t>
            </a:r>
            <a:r>
              <a:rPr lang="hr-HR">
                <a:solidFill>
                  <a:srgbClr val="000066"/>
                </a:solidFill>
              </a:rPr>
              <a:t> bar</a:t>
            </a:r>
            <a:endParaRPr lang="en-US">
              <a:solidFill>
                <a:srgbClr val="000066"/>
              </a:solidFill>
            </a:endParaRPr>
          </a:p>
        </p:txBody>
      </p:sp>
      <p:pic>
        <p:nvPicPr>
          <p:cNvPr id="28676" name="Picture 5" descr="Mc-2"/>
          <p:cNvPicPr>
            <a:picLocks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9950" y="1444625"/>
            <a:ext cx="4081463" cy="5229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EDB91315.wav">
            <a:hlinkClick r:id="" action="ppaction://media"/>
          </p:cNvPr>
          <p:cNvPicPr>
            <a:picLocks noChangeAspect="1"/>
          </p:cNvPicPr>
          <p:nvPr>
            <a:wavAudioFile r:embed="rId1" name="EDB94F0B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838" y="60928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Pirani-ev manometar</a:t>
            </a:r>
            <a:endParaRPr lang="en-US" smtClean="0">
              <a:solidFill>
                <a:srgbClr val="000066"/>
              </a:solidFill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484313"/>
            <a:ext cx="8497887" cy="576262"/>
          </a:xfrm>
        </p:spPr>
        <p:txBody>
          <a:bodyPr/>
          <a:lstStyle/>
          <a:p>
            <a:pPr eaLnBrk="1" hangingPunct="1"/>
            <a:r>
              <a:rPr lang="hr-HR" sz="2800" smtClean="0">
                <a:solidFill>
                  <a:srgbClr val="000066"/>
                </a:solidFill>
              </a:rPr>
              <a:t>Radi na principu toplotne provodljivosti gasova</a:t>
            </a:r>
            <a:endParaRPr lang="en-US" sz="2800" smtClean="0">
              <a:solidFill>
                <a:srgbClr val="000066"/>
              </a:solidFill>
            </a:endParaRPr>
          </a:p>
        </p:txBody>
      </p:sp>
      <p:pic>
        <p:nvPicPr>
          <p:cNvPr id="29700" name="Picture 4"/>
          <p:cNvPicPr>
            <a:picLocks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205038"/>
            <a:ext cx="3527425" cy="2232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6" descr="pirani3"/>
          <p:cNvPicPr>
            <a:picLocks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14888" y="1957388"/>
            <a:ext cx="3313112" cy="2574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2" name="Picture 8" descr="Piran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4570413"/>
            <a:ext cx="41275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Text Box 9"/>
          <p:cNvSpPr txBox="1">
            <a:spLocks noChangeArrowheads="1"/>
          </p:cNvSpPr>
          <p:nvPr/>
        </p:nvSpPr>
        <p:spPr bwMode="auto">
          <a:xfrm>
            <a:off x="6011863" y="5445125"/>
            <a:ext cx="28082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b="1">
                <a:solidFill>
                  <a:srgbClr val="000066"/>
                </a:solidFill>
              </a:rPr>
              <a:t>Opseg rada: 10</a:t>
            </a:r>
            <a:r>
              <a:rPr lang="hr-HR" b="1" baseline="30000">
                <a:solidFill>
                  <a:srgbClr val="000066"/>
                </a:solidFill>
              </a:rPr>
              <a:t>-6 </a:t>
            </a:r>
            <a:r>
              <a:rPr lang="hr-HR" b="1">
                <a:solidFill>
                  <a:srgbClr val="000066"/>
                </a:solidFill>
              </a:rPr>
              <a:t>- 1 bar</a:t>
            </a:r>
            <a:endParaRPr lang="en-US" b="1">
              <a:solidFill>
                <a:srgbClr val="000066"/>
              </a:solidFill>
            </a:endParaRPr>
          </a:p>
        </p:txBody>
      </p:sp>
      <p:sp>
        <p:nvSpPr>
          <p:cNvPr id="29704" name="Text Box 10"/>
          <p:cNvSpPr txBox="1">
            <a:spLocks noChangeArrowheads="1"/>
          </p:cNvSpPr>
          <p:nvPr/>
        </p:nvSpPr>
        <p:spPr bwMode="auto">
          <a:xfrm>
            <a:off x="6084888" y="6308725"/>
            <a:ext cx="2508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000066"/>
                </a:solidFill>
              </a:rPr>
              <a:t>Neophodna kalibracija.</a:t>
            </a:r>
            <a:endParaRPr lang="en-US">
              <a:solidFill>
                <a:srgbClr val="000066"/>
              </a:solidFill>
            </a:endParaRPr>
          </a:p>
        </p:txBody>
      </p:sp>
      <p:pic>
        <p:nvPicPr>
          <p:cNvPr id="2" name="7B1D1331.wav">
            <a:hlinkClick r:id="" action="ppaction://media"/>
          </p:cNvPr>
          <p:cNvPicPr>
            <a:picLocks noChangeAspect="1"/>
          </p:cNvPicPr>
          <p:nvPr>
            <a:wavAudioFile r:embed="rId1" name="7B1DDAB6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4724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Penning-ov manometar</a:t>
            </a:r>
            <a:endParaRPr lang="en-US" smtClean="0">
              <a:solidFill>
                <a:srgbClr val="000066"/>
              </a:solidFill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34950" y="1439863"/>
            <a:ext cx="8686800" cy="647700"/>
          </a:xfrm>
        </p:spPr>
        <p:txBody>
          <a:bodyPr/>
          <a:lstStyle/>
          <a:p>
            <a:pPr eaLnBrk="1" hangingPunct="1"/>
            <a:r>
              <a:rPr lang="hr-HR" sz="2400" smtClean="0">
                <a:solidFill>
                  <a:srgbClr val="000066"/>
                </a:solidFill>
              </a:rPr>
              <a:t>Radi na principu električne provodljivosti jonizovanog gasa</a:t>
            </a:r>
            <a:endParaRPr lang="en-US" sz="2400" smtClean="0">
              <a:solidFill>
                <a:srgbClr val="000066"/>
              </a:solidFill>
            </a:endParaRPr>
          </a:p>
        </p:txBody>
      </p:sp>
      <p:pic>
        <p:nvPicPr>
          <p:cNvPr id="30724" name="Picture 4" descr="Penning"/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2420938"/>
            <a:ext cx="5399087" cy="3554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5" name="Text Box 6"/>
          <p:cNvSpPr txBox="1">
            <a:spLocks noChangeArrowheads="1"/>
          </p:cNvSpPr>
          <p:nvPr/>
        </p:nvSpPr>
        <p:spPr bwMode="auto">
          <a:xfrm>
            <a:off x="5632450" y="2708275"/>
            <a:ext cx="35115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hr-HR">
                <a:solidFill>
                  <a:srgbClr val="000066"/>
                </a:solidFill>
              </a:rPr>
              <a:t>cilindrična anoda</a:t>
            </a:r>
          </a:p>
          <a:p>
            <a:pPr eaLnBrk="1" hangingPunct="1">
              <a:buFontTx/>
              <a:buAutoNum type="arabicPeriod"/>
            </a:pPr>
            <a:r>
              <a:rPr lang="hr-HR">
                <a:solidFill>
                  <a:srgbClr val="000066"/>
                </a:solidFill>
              </a:rPr>
              <a:t>katode</a:t>
            </a:r>
          </a:p>
          <a:p>
            <a:pPr eaLnBrk="1" hangingPunct="1">
              <a:buFontTx/>
              <a:buAutoNum type="arabicPeriod"/>
            </a:pPr>
            <a:r>
              <a:rPr lang="hr-HR">
                <a:solidFill>
                  <a:srgbClr val="000066"/>
                </a:solidFill>
              </a:rPr>
              <a:t>instrument za merenje jačine 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	struje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30726" name="Text Box 7"/>
          <p:cNvSpPr txBox="1">
            <a:spLocks noChangeArrowheads="1"/>
          </p:cNvSpPr>
          <p:nvPr/>
        </p:nvSpPr>
        <p:spPr bwMode="auto">
          <a:xfrm>
            <a:off x="5724525" y="4967288"/>
            <a:ext cx="2930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000066"/>
                </a:solidFill>
              </a:rPr>
              <a:t>Opseg rada: 10</a:t>
            </a:r>
            <a:r>
              <a:rPr lang="hr-HR" baseline="30000">
                <a:solidFill>
                  <a:srgbClr val="000066"/>
                </a:solidFill>
              </a:rPr>
              <a:t>-5</a:t>
            </a:r>
            <a:r>
              <a:rPr lang="hr-HR">
                <a:solidFill>
                  <a:srgbClr val="000066"/>
                </a:solidFill>
              </a:rPr>
              <a:t> – 10</a:t>
            </a:r>
            <a:r>
              <a:rPr lang="hr-HR" baseline="30000">
                <a:solidFill>
                  <a:srgbClr val="000066"/>
                </a:solidFill>
              </a:rPr>
              <a:t>-8</a:t>
            </a:r>
            <a:r>
              <a:rPr lang="hr-HR">
                <a:solidFill>
                  <a:srgbClr val="000066"/>
                </a:solidFill>
              </a:rPr>
              <a:t> bar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30727" name="Text Box 8"/>
          <p:cNvSpPr txBox="1">
            <a:spLocks noChangeArrowheads="1"/>
          </p:cNvSpPr>
          <p:nvPr/>
        </p:nvSpPr>
        <p:spPr bwMode="auto">
          <a:xfrm>
            <a:off x="303213" y="6181725"/>
            <a:ext cx="57134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000066"/>
                </a:solidFill>
              </a:rPr>
              <a:t>Npr., za azot osetljivost merenja pritiska je 10 </a:t>
            </a:r>
            <a:r>
              <a:rPr lang="hr-HR">
                <a:solidFill>
                  <a:srgbClr val="000066"/>
                </a:solidFill>
                <a:latin typeface="Symbol" pitchFamily="18" charset="2"/>
              </a:rPr>
              <a:t>m</a:t>
            </a:r>
            <a:r>
              <a:rPr lang="hr-HR">
                <a:solidFill>
                  <a:srgbClr val="000066"/>
                </a:solidFill>
              </a:rPr>
              <a:t>A/mbar</a:t>
            </a:r>
            <a:endParaRPr lang="en-US">
              <a:solidFill>
                <a:srgbClr val="000066"/>
              </a:solidFill>
            </a:endParaRPr>
          </a:p>
        </p:txBody>
      </p:sp>
      <p:pic>
        <p:nvPicPr>
          <p:cNvPr id="2" name="74CF1346.wav">
            <a:hlinkClick r:id="" action="ppaction://media"/>
          </p:cNvPr>
          <p:cNvPicPr>
            <a:picLocks noChangeAspect="1"/>
          </p:cNvPicPr>
          <p:nvPr>
            <a:wavAudioFile r:embed="rId1" name="74CF707B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61436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Da bi se dobile čiste površine</a:t>
            </a:r>
            <a:endParaRPr lang="en-US" smtClean="0">
              <a:solidFill>
                <a:srgbClr val="000066"/>
              </a:solidFill>
            </a:endParaRPr>
          </a:p>
        </p:txBody>
      </p:sp>
      <p:grpSp>
        <p:nvGrpSpPr>
          <p:cNvPr id="4099" name="Group 4"/>
          <p:cNvGrpSpPr>
            <a:grpSpLocks/>
          </p:cNvGrpSpPr>
          <p:nvPr/>
        </p:nvGrpSpPr>
        <p:grpSpPr bwMode="auto">
          <a:xfrm>
            <a:off x="1187450" y="4649788"/>
            <a:ext cx="2921000" cy="487362"/>
            <a:chOff x="748" y="2929"/>
            <a:chExt cx="1840" cy="307"/>
          </a:xfrm>
        </p:grpSpPr>
        <p:sp>
          <p:nvSpPr>
            <p:cNvPr id="4111" name="Rectangle 5"/>
            <p:cNvSpPr>
              <a:spLocks noChangeArrowheads="1"/>
            </p:cNvSpPr>
            <p:nvPr/>
          </p:nvSpPr>
          <p:spPr bwMode="auto">
            <a:xfrm>
              <a:off x="748" y="3064"/>
              <a:ext cx="1840" cy="17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" name="Oval 6"/>
            <p:cNvSpPr>
              <a:spLocks noChangeArrowheads="1"/>
            </p:cNvSpPr>
            <p:nvPr/>
          </p:nvSpPr>
          <p:spPr bwMode="auto">
            <a:xfrm>
              <a:off x="841" y="3001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" name="Oval 7"/>
            <p:cNvSpPr>
              <a:spLocks noChangeArrowheads="1"/>
            </p:cNvSpPr>
            <p:nvPr/>
          </p:nvSpPr>
          <p:spPr bwMode="auto">
            <a:xfrm>
              <a:off x="916" y="3001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" name="Oval 8"/>
            <p:cNvSpPr>
              <a:spLocks noChangeArrowheads="1"/>
            </p:cNvSpPr>
            <p:nvPr/>
          </p:nvSpPr>
          <p:spPr bwMode="auto">
            <a:xfrm>
              <a:off x="991" y="3001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" name="Oval 9"/>
            <p:cNvSpPr>
              <a:spLocks noChangeArrowheads="1"/>
            </p:cNvSpPr>
            <p:nvPr/>
          </p:nvSpPr>
          <p:spPr bwMode="auto">
            <a:xfrm>
              <a:off x="1066" y="3001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6" name="Oval 10"/>
            <p:cNvSpPr>
              <a:spLocks noChangeArrowheads="1"/>
            </p:cNvSpPr>
            <p:nvPr/>
          </p:nvSpPr>
          <p:spPr bwMode="auto">
            <a:xfrm>
              <a:off x="1141" y="3001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7" name="Oval 11"/>
            <p:cNvSpPr>
              <a:spLocks noChangeArrowheads="1"/>
            </p:cNvSpPr>
            <p:nvPr/>
          </p:nvSpPr>
          <p:spPr bwMode="auto">
            <a:xfrm>
              <a:off x="1216" y="3001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8" name="Oval 12"/>
            <p:cNvSpPr>
              <a:spLocks noChangeArrowheads="1"/>
            </p:cNvSpPr>
            <p:nvPr/>
          </p:nvSpPr>
          <p:spPr bwMode="auto">
            <a:xfrm>
              <a:off x="1291" y="3001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9" name="Oval 13"/>
            <p:cNvSpPr>
              <a:spLocks noChangeArrowheads="1"/>
            </p:cNvSpPr>
            <p:nvPr/>
          </p:nvSpPr>
          <p:spPr bwMode="auto">
            <a:xfrm>
              <a:off x="1366" y="3001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0" name="Oval 14"/>
            <p:cNvSpPr>
              <a:spLocks noChangeArrowheads="1"/>
            </p:cNvSpPr>
            <p:nvPr/>
          </p:nvSpPr>
          <p:spPr bwMode="auto">
            <a:xfrm>
              <a:off x="1441" y="3001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1" name="Oval 15"/>
            <p:cNvSpPr>
              <a:spLocks noChangeArrowheads="1"/>
            </p:cNvSpPr>
            <p:nvPr/>
          </p:nvSpPr>
          <p:spPr bwMode="auto">
            <a:xfrm>
              <a:off x="1516" y="3001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2" name="Oval 16"/>
            <p:cNvSpPr>
              <a:spLocks noChangeArrowheads="1"/>
            </p:cNvSpPr>
            <p:nvPr/>
          </p:nvSpPr>
          <p:spPr bwMode="auto">
            <a:xfrm>
              <a:off x="1591" y="3001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3" name="Oval 17"/>
            <p:cNvSpPr>
              <a:spLocks noChangeArrowheads="1"/>
            </p:cNvSpPr>
            <p:nvPr/>
          </p:nvSpPr>
          <p:spPr bwMode="auto">
            <a:xfrm>
              <a:off x="1666" y="3001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4" name="Oval 18"/>
            <p:cNvSpPr>
              <a:spLocks noChangeArrowheads="1"/>
            </p:cNvSpPr>
            <p:nvPr/>
          </p:nvSpPr>
          <p:spPr bwMode="auto">
            <a:xfrm>
              <a:off x="1741" y="3001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5" name="Oval 19"/>
            <p:cNvSpPr>
              <a:spLocks noChangeArrowheads="1"/>
            </p:cNvSpPr>
            <p:nvPr/>
          </p:nvSpPr>
          <p:spPr bwMode="auto">
            <a:xfrm>
              <a:off x="1816" y="3001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6" name="Oval 20"/>
            <p:cNvSpPr>
              <a:spLocks noChangeArrowheads="1"/>
            </p:cNvSpPr>
            <p:nvPr/>
          </p:nvSpPr>
          <p:spPr bwMode="auto">
            <a:xfrm>
              <a:off x="1891" y="3001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7" name="Oval 21"/>
            <p:cNvSpPr>
              <a:spLocks noChangeArrowheads="1"/>
            </p:cNvSpPr>
            <p:nvPr/>
          </p:nvSpPr>
          <p:spPr bwMode="auto">
            <a:xfrm>
              <a:off x="1966" y="3001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8" name="Oval 22"/>
            <p:cNvSpPr>
              <a:spLocks noChangeArrowheads="1"/>
            </p:cNvSpPr>
            <p:nvPr/>
          </p:nvSpPr>
          <p:spPr bwMode="auto">
            <a:xfrm>
              <a:off x="2041" y="3001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9" name="Oval 23"/>
            <p:cNvSpPr>
              <a:spLocks noChangeArrowheads="1"/>
            </p:cNvSpPr>
            <p:nvPr/>
          </p:nvSpPr>
          <p:spPr bwMode="auto">
            <a:xfrm>
              <a:off x="2116" y="3001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0" name="Oval 24"/>
            <p:cNvSpPr>
              <a:spLocks noChangeArrowheads="1"/>
            </p:cNvSpPr>
            <p:nvPr/>
          </p:nvSpPr>
          <p:spPr bwMode="auto">
            <a:xfrm>
              <a:off x="2191" y="3001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1" name="Oval 25"/>
            <p:cNvSpPr>
              <a:spLocks noChangeArrowheads="1"/>
            </p:cNvSpPr>
            <p:nvPr/>
          </p:nvSpPr>
          <p:spPr bwMode="auto">
            <a:xfrm>
              <a:off x="2266" y="3001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2" name="Oval 26"/>
            <p:cNvSpPr>
              <a:spLocks noChangeArrowheads="1"/>
            </p:cNvSpPr>
            <p:nvPr/>
          </p:nvSpPr>
          <p:spPr bwMode="auto">
            <a:xfrm>
              <a:off x="2341" y="3001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3" name="Oval 27"/>
            <p:cNvSpPr>
              <a:spLocks noChangeArrowheads="1"/>
            </p:cNvSpPr>
            <p:nvPr/>
          </p:nvSpPr>
          <p:spPr bwMode="auto">
            <a:xfrm>
              <a:off x="2416" y="3001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4" name="Oval 28"/>
            <p:cNvSpPr>
              <a:spLocks noChangeArrowheads="1"/>
            </p:cNvSpPr>
            <p:nvPr/>
          </p:nvSpPr>
          <p:spPr bwMode="auto">
            <a:xfrm>
              <a:off x="757" y="2998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5" name="Oval 29"/>
            <p:cNvSpPr>
              <a:spLocks noChangeArrowheads="1"/>
            </p:cNvSpPr>
            <p:nvPr/>
          </p:nvSpPr>
          <p:spPr bwMode="auto">
            <a:xfrm>
              <a:off x="2491" y="2998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6" name="Oval 30"/>
            <p:cNvSpPr>
              <a:spLocks noChangeArrowheads="1"/>
            </p:cNvSpPr>
            <p:nvPr/>
          </p:nvSpPr>
          <p:spPr bwMode="auto">
            <a:xfrm>
              <a:off x="802" y="2935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7" name="Oval 31"/>
            <p:cNvSpPr>
              <a:spLocks noChangeArrowheads="1"/>
            </p:cNvSpPr>
            <p:nvPr/>
          </p:nvSpPr>
          <p:spPr bwMode="auto">
            <a:xfrm>
              <a:off x="877" y="2935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8" name="Oval 32"/>
            <p:cNvSpPr>
              <a:spLocks noChangeArrowheads="1"/>
            </p:cNvSpPr>
            <p:nvPr/>
          </p:nvSpPr>
          <p:spPr bwMode="auto">
            <a:xfrm>
              <a:off x="952" y="2935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9" name="Oval 33"/>
            <p:cNvSpPr>
              <a:spLocks noChangeArrowheads="1"/>
            </p:cNvSpPr>
            <p:nvPr/>
          </p:nvSpPr>
          <p:spPr bwMode="auto">
            <a:xfrm>
              <a:off x="1027" y="2935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0" name="Oval 34"/>
            <p:cNvSpPr>
              <a:spLocks noChangeArrowheads="1"/>
            </p:cNvSpPr>
            <p:nvPr/>
          </p:nvSpPr>
          <p:spPr bwMode="auto">
            <a:xfrm>
              <a:off x="1102" y="2935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1" name="Oval 35"/>
            <p:cNvSpPr>
              <a:spLocks noChangeArrowheads="1"/>
            </p:cNvSpPr>
            <p:nvPr/>
          </p:nvSpPr>
          <p:spPr bwMode="auto">
            <a:xfrm>
              <a:off x="1252" y="2935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2" name="Oval 36"/>
            <p:cNvSpPr>
              <a:spLocks noChangeArrowheads="1"/>
            </p:cNvSpPr>
            <p:nvPr/>
          </p:nvSpPr>
          <p:spPr bwMode="auto">
            <a:xfrm>
              <a:off x="1402" y="2935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3" name="Oval 37"/>
            <p:cNvSpPr>
              <a:spLocks noChangeArrowheads="1"/>
            </p:cNvSpPr>
            <p:nvPr/>
          </p:nvSpPr>
          <p:spPr bwMode="auto">
            <a:xfrm>
              <a:off x="1627" y="2935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4" name="Oval 38"/>
            <p:cNvSpPr>
              <a:spLocks noChangeArrowheads="1"/>
            </p:cNvSpPr>
            <p:nvPr/>
          </p:nvSpPr>
          <p:spPr bwMode="auto">
            <a:xfrm>
              <a:off x="1777" y="2935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5" name="Oval 39"/>
            <p:cNvSpPr>
              <a:spLocks noChangeArrowheads="1"/>
            </p:cNvSpPr>
            <p:nvPr/>
          </p:nvSpPr>
          <p:spPr bwMode="auto">
            <a:xfrm>
              <a:off x="1852" y="2935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6" name="Oval 40"/>
            <p:cNvSpPr>
              <a:spLocks noChangeArrowheads="1"/>
            </p:cNvSpPr>
            <p:nvPr/>
          </p:nvSpPr>
          <p:spPr bwMode="auto">
            <a:xfrm>
              <a:off x="2002" y="2935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7" name="Oval 41"/>
            <p:cNvSpPr>
              <a:spLocks noChangeArrowheads="1"/>
            </p:cNvSpPr>
            <p:nvPr/>
          </p:nvSpPr>
          <p:spPr bwMode="auto">
            <a:xfrm>
              <a:off x="2077" y="2935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8" name="Oval 42"/>
            <p:cNvSpPr>
              <a:spLocks noChangeArrowheads="1"/>
            </p:cNvSpPr>
            <p:nvPr/>
          </p:nvSpPr>
          <p:spPr bwMode="auto">
            <a:xfrm>
              <a:off x="2152" y="2935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9" name="Oval 43"/>
            <p:cNvSpPr>
              <a:spLocks noChangeArrowheads="1"/>
            </p:cNvSpPr>
            <p:nvPr/>
          </p:nvSpPr>
          <p:spPr bwMode="auto">
            <a:xfrm>
              <a:off x="2377" y="2935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0" name="Oval 44"/>
            <p:cNvSpPr>
              <a:spLocks noChangeArrowheads="1"/>
            </p:cNvSpPr>
            <p:nvPr/>
          </p:nvSpPr>
          <p:spPr bwMode="auto">
            <a:xfrm>
              <a:off x="2452" y="2932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1" name="Oval 45"/>
            <p:cNvSpPr>
              <a:spLocks noChangeArrowheads="1"/>
            </p:cNvSpPr>
            <p:nvPr/>
          </p:nvSpPr>
          <p:spPr bwMode="auto">
            <a:xfrm>
              <a:off x="952" y="2929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100" name="Group 46"/>
          <p:cNvGrpSpPr>
            <a:grpSpLocks/>
          </p:cNvGrpSpPr>
          <p:nvPr/>
        </p:nvGrpSpPr>
        <p:grpSpPr bwMode="auto">
          <a:xfrm>
            <a:off x="4902200" y="4764088"/>
            <a:ext cx="2921000" cy="373062"/>
            <a:chOff x="3088" y="3001"/>
            <a:chExt cx="1840" cy="235"/>
          </a:xfrm>
        </p:grpSpPr>
        <p:sp>
          <p:nvSpPr>
            <p:cNvPr id="4108" name="Rectangle 47"/>
            <p:cNvSpPr>
              <a:spLocks noChangeArrowheads="1"/>
            </p:cNvSpPr>
            <p:nvPr/>
          </p:nvSpPr>
          <p:spPr bwMode="auto">
            <a:xfrm>
              <a:off x="3088" y="3064"/>
              <a:ext cx="1840" cy="17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" name="Oval 48"/>
            <p:cNvSpPr>
              <a:spLocks noChangeArrowheads="1"/>
            </p:cNvSpPr>
            <p:nvPr/>
          </p:nvSpPr>
          <p:spPr bwMode="auto">
            <a:xfrm>
              <a:off x="3406" y="3001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" name="Oval 49"/>
            <p:cNvSpPr>
              <a:spLocks noChangeArrowheads="1"/>
            </p:cNvSpPr>
            <p:nvPr/>
          </p:nvSpPr>
          <p:spPr bwMode="auto">
            <a:xfrm>
              <a:off x="4756" y="3001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101" name="Rectangle 50"/>
          <p:cNvSpPr>
            <a:spLocks noChangeArrowheads="1"/>
          </p:cNvSpPr>
          <p:nvPr/>
        </p:nvSpPr>
        <p:spPr bwMode="auto">
          <a:xfrm>
            <a:off x="1331913" y="1916113"/>
            <a:ext cx="231457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Atmos</a:t>
            </a:r>
            <a:r>
              <a:rPr lang="hr-HR" sz="2800" b="1">
                <a:solidFill>
                  <a:srgbClr val="000066"/>
                </a:solidFill>
                <a:latin typeface="Times New Roman" pitchFamily="18" charset="0"/>
              </a:rPr>
              <a:t>fera</a:t>
            </a:r>
            <a:endParaRPr lang="en-US" sz="2800" b="1">
              <a:solidFill>
                <a:srgbClr val="000066"/>
              </a:solidFill>
              <a:latin typeface="Times New Roman" pitchFamily="18" charset="0"/>
            </a:endParaRPr>
          </a:p>
        </p:txBody>
      </p:sp>
      <p:sp>
        <p:nvSpPr>
          <p:cNvPr id="4102" name="Rectangle 51"/>
          <p:cNvSpPr>
            <a:spLocks noChangeArrowheads="1"/>
          </p:cNvSpPr>
          <p:nvPr/>
        </p:nvSpPr>
        <p:spPr bwMode="auto">
          <a:xfrm>
            <a:off x="5067300" y="1897063"/>
            <a:ext cx="271462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(</a:t>
            </a:r>
            <a:r>
              <a:rPr lang="hr-HR" sz="2800" b="1">
                <a:solidFill>
                  <a:srgbClr val="000066"/>
                </a:solidFill>
                <a:latin typeface="Times New Roman" pitchFamily="18" charset="0"/>
              </a:rPr>
              <a:t>Visoki</a:t>
            </a:r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)Va</a:t>
            </a:r>
            <a:r>
              <a:rPr lang="hr-HR" sz="2800" b="1">
                <a:solidFill>
                  <a:srgbClr val="000066"/>
                </a:solidFill>
                <a:latin typeface="Times New Roman" pitchFamily="18" charset="0"/>
              </a:rPr>
              <a:t>k</a:t>
            </a:r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uum</a:t>
            </a:r>
          </a:p>
        </p:txBody>
      </p:sp>
      <p:sp>
        <p:nvSpPr>
          <p:cNvPr id="4103" name="Rectangle 52"/>
          <p:cNvSpPr>
            <a:spLocks noChangeArrowheads="1"/>
          </p:cNvSpPr>
          <p:nvPr/>
        </p:nvSpPr>
        <p:spPr bwMode="auto">
          <a:xfrm>
            <a:off x="1390650" y="2719388"/>
            <a:ext cx="245427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hr-HR" sz="2800" b="1">
                <a:solidFill>
                  <a:srgbClr val="000066"/>
                </a:solidFill>
                <a:latin typeface="Times New Roman" pitchFamily="18" charset="0"/>
              </a:rPr>
              <a:t>K</a:t>
            </a:r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ontam</a:t>
            </a:r>
            <a:r>
              <a:rPr lang="hr-HR" sz="2800" b="1">
                <a:solidFill>
                  <a:srgbClr val="000066"/>
                </a:solidFill>
                <a:latin typeface="Times New Roman" pitchFamily="18" charset="0"/>
              </a:rPr>
              <a:t>inacija</a:t>
            </a:r>
            <a:endParaRPr lang="en-US" sz="2800" b="1">
              <a:solidFill>
                <a:srgbClr val="000066"/>
              </a:solidFill>
              <a:latin typeface="Times New Roman" pitchFamily="18" charset="0"/>
            </a:endParaRPr>
          </a:p>
          <a:p>
            <a:pPr eaLnBrk="0" hangingPunct="0"/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(</a:t>
            </a:r>
            <a:r>
              <a:rPr lang="hr-HR" sz="2800" b="1">
                <a:solidFill>
                  <a:srgbClr val="000066"/>
                </a:solidFill>
                <a:latin typeface="Times New Roman" pitchFamily="18" charset="0"/>
              </a:rPr>
              <a:t>obično voda</a:t>
            </a:r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4104" name="Rectangle 53"/>
          <p:cNvSpPr>
            <a:spLocks noChangeArrowheads="1"/>
          </p:cNvSpPr>
          <p:nvPr/>
        </p:nvSpPr>
        <p:spPr bwMode="auto">
          <a:xfrm>
            <a:off x="5148263" y="2924175"/>
            <a:ext cx="23844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hr-HR" sz="2800" b="1">
                <a:solidFill>
                  <a:srgbClr val="000066"/>
                </a:solidFill>
                <a:latin typeface="Times New Roman" pitchFamily="18" charset="0"/>
              </a:rPr>
              <a:t>Čista površina</a:t>
            </a:r>
            <a:endParaRPr lang="en-US" sz="2800" b="1">
              <a:solidFill>
                <a:srgbClr val="000066"/>
              </a:solidFill>
              <a:latin typeface="Times New Roman" pitchFamily="18" charset="0"/>
            </a:endParaRPr>
          </a:p>
        </p:txBody>
      </p:sp>
      <p:sp>
        <p:nvSpPr>
          <p:cNvPr id="4105" name="Line 54"/>
          <p:cNvSpPr>
            <a:spLocks noChangeShapeType="1"/>
          </p:cNvSpPr>
          <p:nvPr/>
        </p:nvSpPr>
        <p:spPr bwMode="auto">
          <a:xfrm>
            <a:off x="2411413" y="3644900"/>
            <a:ext cx="0" cy="863600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6" name="Line 55"/>
          <p:cNvSpPr>
            <a:spLocks noChangeShapeType="1"/>
          </p:cNvSpPr>
          <p:nvPr/>
        </p:nvSpPr>
        <p:spPr bwMode="auto">
          <a:xfrm>
            <a:off x="6300788" y="3644900"/>
            <a:ext cx="0" cy="863600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8322799.wav">
            <a:hlinkClick r:id="" action="ppaction://media"/>
          </p:cNvPr>
          <p:cNvPicPr>
            <a:picLocks noChangeAspect="1"/>
          </p:cNvPicPr>
          <p:nvPr>
            <a:wavAudioFile r:embed="rId1" name="832252AC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0928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Jonizacioni manometar</a:t>
            </a:r>
            <a:endParaRPr lang="en-US" smtClean="0">
              <a:solidFill>
                <a:srgbClr val="000066"/>
              </a:solidFill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412875"/>
            <a:ext cx="8435975" cy="7921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r-HR" sz="2400" smtClean="0">
                <a:solidFill>
                  <a:srgbClr val="000066"/>
                </a:solidFill>
              </a:rPr>
              <a:t>Radi na principu električne provodljivosti gasa jonizovanog elektronima emitovanim </a:t>
            </a:r>
            <a:r>
              <a:rPr lang="en-US" sz="2400" smtClean="0">
                <a:solidFill>
                  <a:srgbClr val="000066"/>
                </a:solidFill>
              </a:rPr>
              <a:t>sa</a:t>
            </a:r>
            <a:r>
              <a:rPr lang="hr-HR" sz="2400" smtClean="0">
                <a:solidFill>
                  <a:srgbClr val="000066"/>
                </a:solidFill>
              </a:rPr>
              <a:t> užarene elektrode</a:t>
            </a:r>
            <a:endParaRPr lang="en-US" sz="2400" smtClean="0">
              <a:solidFill>
                <a:srgbClr val="000066"/>
              </a:solidFill>
            </a:endParaRPr>
          </a:p>
        </p:txBody>
      </p:sp>
      <p:pic>
        <p:nvPicPr>
          <p:cNvPr id="31748" name="Picture 4" descr="Manometar"/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2205038"/>
            <a:ext cx="3487738" cy="4319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9" name="Text Box 6"/>
          <p:cNvSpPr txBox="1">
            <a:spLocks noChangeArrowheads="1"/>
          </p:cNvSpPr>
          <p:nvPr/>
        </p:nvSpPr>
        <p:spPr bwMode="auto">
          <a:xfrm>
            <a:off x="4140200" y="2276475"/>
            <a:ext cx="427355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hr-HR">
                <a:solidFill>
                  <a:srgbClr val="000066"/>
                </a:solidFill>
              </a:rPr>
              <a:t>užarena katoda</a:t>
            </a:r>
          </a:p>
          <a:p>
            <a:pPr eaLnBrk="1" hangingPunct="1">
              <a:buFontTx/>
              <a:buAutoNum type="arabicPeriod"/>
            </a:pPr>
            <a:r>
              <a:rPr lang="hr-HR">
                <a:solidFill>
                  <a:srgbClr val="000066"/>
                </a:solidFill>
              </a:rPr>
              <a:t>kolektor jona</a:t>
            </a:r>
          </a:p>
          <a:p>
            <a:pPr eaLnBrk="1" hangingPunct="1">
              <a:buFontTx/>
              <a:buAutoNum type="arabicPeriod"/>
            </a:pPr>
            <a:r>
              <a:rPr lang="hr-HR">
                <a:solidFill>
                  <a:srgbClr val="000066"/>
                </a:solidFill>
              </a:rPr>
              <a:t>kolektor elektrona</a:t>
            </a:r>
          </a:p>
          <a:p>
            <a:pPr eaLnBrk="1" hangingPunct="1">
              <a:buFontTx/>
              <a:buAutoNum type="arabicPeriod"/>
            </a:pPr>
            <a:r>
              <a:rPr lang="hr-HR">
                <a:solidFill>
                  <a:srgbClr val="000066"/>
                </a:solidFill>
              </a:rPr>
              <a:t>elektroprovodna obloga unutrašnjosti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	staklene glave sonde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31750" name="Text Box 7"/>
          <p:cNvSpPr txBox="1">
            <a:spLocks noChangeArrowheads="1"/>
          </p:cNvSpPr>
          <p:nvPr/>
        </p:nvSpPr>
        <p:spPr bwMode="auto">
          <a:xfrm>
            <a:off x="4787900" y="4941888"/>
            <a:ext cx="30146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000066"/>
                </a:solidFill>
              </a:rPr>
              <a:t>Opseg rada: 10</a:t>
            </a:r>
            <a:r>
              <a:rPr lang="hr-HR" baseline="30000">
                <a:solidFill>
                  <a:srgbClr val="000066"/>
                </a:solidFill>
              </a:rPr>
              <a:t>-5</a:t>
            </a:r>
            <a:r>
              <a:rPr lang="hr-HR">
                <a:solidFill>
                  <a:srgbClr val="000066"/>
                </a:solidFill>
              </a:rPr>
              <a:t> – 10</a:t>
            </a:r>
            <a:r>
              <a:rPr lang="hr-HR" baseline="30000">
                <a:solidFill>
                  <a:srgbClr val="000066"/>
                </a:solidFill>
              </a:rPr>
              <a:t>-13</a:t>
            </a:r>
            <a:r>
              <a:rPr lang="hr-HR">
                <a:solidFill>
                  <a:srgbClr val="000066"/>
                </a:solidFill>
              </a:rPr>
              <a:t> bar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31751" name="Text Box 8"/>
          <p:cNvSpPr txBox="1">
            <a:spLocks noChangeArrowheads="1"/>
          </p:cNvSpPr>
          <p:nvPr/>
        </p:nvSpPr>
        <p:spPr bwMode="auto">
          <a:xfrm>
            <a:off x="0" y="6491288"/>
            <a:ext cx="526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000066"/>
                </a:solidFill>
              </a:rPr>
              <a:t>Bayard-Alpert-ova sonda jonizacionog manometra</a:t>
            </a:r>
            <a:endParaRPr lang="en-US">
              <a:solidFill>
                <a:srgbClr val="000066"/>
              </a:solidFill>
            </a:endParaRPr>
          </a:p>
        </p:txBody>
      </p:sp>
      <p:pic>
        <p:nvPicPr>
          <p:cNvPr id="2" name="65B51346.wav">
            <a:hlinkClick r:id="" action="ppaction://media"/>
          </p:cNvPr>
          <p:cNvPicPr>
            <a:picLocks noChangeAspect="1"/>
          </p:cNvPicPr>
          <p:nvPr>
            <a:wavAudioFile r:embed="rId1" name="65B5AC48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0467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VAKUUMSKI SISTEMI</a:t>
            </a:r>
            <a:endParaRPr lang="en-US" smtClean="0">
              <a:solidFill>
                <a:srgbClr val="000066"/>
              </a:solidFill>
            </a:endParaRPr>
          </a:p>
        </p:txBody>
      </p:sp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260350" y="6034088"/>
            <a:ext cx="8767763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66"/>
                </a:solidFill>
              </a:rPr>
              <a:t>	1. </a:t>
            </a:r>
            <a:r>
              <a:rPr lang="hr-HR" sz="1400">
                <a:solidFill>
                  <a:srgbClr val="000066"/>
                </a:solidFill>
              </a:rPr>
              <a:t>rotaciona pumpa; 2. difuziona pumpa; 3. prelaz metal/staklo; 4. sonda vakuummetra; 5. vakuumske slavine; 6. nastavak staklo/staklo sa konusnim šlifom; 7. balončić sa adsorbatom 8. spiralna vaga; 9. tas sa adsorbatom; 10. električni grejač sa termostatskom kontrolom; 11. živin manometar</a:t>
            </a:r>
            <a:endParaRPr lang="en-US" sz="1400">
              <a:solidFill>
                <a:srgbClr val="000066"/>
              </a:solidFill>
            </a:endParaRPr>
          </a:p>
        </p:txBody>
      </p:sp>
      <p:pic>
        <p:nvPicPr>
          <p:cNvPr id="32772" name="Picture 5" descr="Sistem"/>
          <p:cNvPicPr>
            <a:picLocks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1341438"/>
            <a:ext cx="6624637" cy="4687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32251346.wav">
            <a:hlinkClick r:id="" action="ppaction://media"/>
          </p:cNvPr>
          <p:cNvPicPr>
            <a:picLocks noChangeAspect="1"/>
          </p:cNvPicPr>
          <p:nvPr>
            <a:wavAudioFile r:embed="rId1" name="3225E4FA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513" y="52292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5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DSC00069"/>
          <p:cNvPicPr>
            <a:picLocks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476250"/>
            <a:ext cx="7991475" cy="599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97481362.wav">
            <a:hlinkClick r:id="" action="ppaction://media"/>
          </p:cNvPr>
          <p:cNvPicPr>
            <a:picLocks noChangeAspect="1"/>
          </p:cNvPicPr>
          <p:nvPr>
            <a:wavAudioFile r:embed="rId1" name="974880D5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61658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DSC00063"/>
          <p:cNvPicPr>
            <a:picLocks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549275"/>
            <a:ext cx="3960812" cy="2970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19" name="Picture 7" descr="DSC00065"/>
          <p:cNvPicPr>
            <a:picLocks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99000" y="534988"/>
            <a:ext cx="3986213" cy="29892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0" name="Picture 14" descr="DSC00066"/>
          <p:cNvPicPr>
            <a:picLocks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5788" y="3617913"/>
            <a:ext cx="3959225" cy="2970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1" name="Picture 21" descr="DSC00064"/>
          <p:cNvPicPr>
            <a:picLocks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6625" y="3602038"/>
            <a:ext cx="4038600" cy="30305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6FF21362.wav">
            <a:hlinkClick r:id="" action="ppaction://media"/>
          </p:cNvPr>
          <p:cNvPicPr>
            <a:picLocks noChangeAspect="1"/>
          </p:cNvPicPr>
          <p:nvPr>
            <a:wavAudioFile r:embed="rId1" name="6FF22584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928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flanges"/>
          <p:cNvPicPr>
            <a:picLocks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620713"/>
            <a:ext cx="3673475" cy="2982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3" name="Picture 7" descr="AmcfassyT9-04-W400m"/>
          <p:cNvPicPr>
            <a:picLocks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692150"/>
            <a:ext cx="3816350" cy="2862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4" name="Picture 10" descr="flaggflow"/>
          <p:cNvPicPr>
            <a:picLocks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3860800"/>
            <a:ext cx="3455987" cy="279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5" name="Picture 13" descr="images"/>
          <p:cNvPicPr>
            <a:picLocks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3933825"/>
            <a:ext cx="3598863" cy="24018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14E01362.wav">
            <a:hlinkClick r:id="" action="ppaction://media"/>
          </p:cNvPr>
          <p:cNvPicPr>
            <a:picLocks noChangeAspect="1"/>
          </p:cNvPicPr>
          <p:nvPr>
            <a:wavAudioFile r:embed="rId1" name="14E0A5D9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650" y="60928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cusscomb"/>
          <p:cNvPicPr>
            <a:picLocks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3575" y="4581525"/>
            <a:ext cx="2808288" cy="1922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7" name="Picture 7" descr="Flangebl"/>
          <p:cNvPicPr>
            <a:picLocks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2225" y="404813"/>
            <a:ext cx="2022475" cy="3455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8" name="Picture 10" descr="knw_pic"/>
          <p:cNvPicPr>
            <a:picLocks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4437063"/>
            <a:ext cx="2452688" cy="2187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9" name="Picture 13" descr="vacuum"/>
          <p:cNvPicPr>
            <a:picLocks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2225" y="4437063"/>
            <a:ext cx="2376488" cy="19700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70" name="Picture 16" descr="flang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8913"/>
            <a:ext cx="4895850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5671378.wav">
            <a:hlinkClick r:id="" action="ppaction://media"/>
          </p:cNvPr>
          <p:cNvPicPr>
            <a:picLocks noChangeAspect="1"/>
          </p:cNvPicPr>
          <p:nvPr>
            <a:wavAudioFile r:embed="rId1" name="1567672D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650" y="61658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conflatflange"/>
          <p:cNvPicPr>
            <a:picLocks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341438"/>
            <a:ext cx="7885112" cy="4378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7D101378.wav">
            <a:hlinkClick r:id="" action="ppaction://media"/>
          </p:cNvPr>
          <p:cNvPicPr>
            <a:picLocks noChangeAspect="1"/>
          </p:cNvPicPr>
          <p:nvPr>
            <a:wavAudioFile r:embed="rId1" name="7D10A115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0213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Vakuumkomora"/>
          <p:cNvPicPr>
            <a:picLocks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2205038"/>
            <a:ext cx="3455987" cy="3159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5" name="Picture 7" descr="Vacumchamber-1"/>
          <p:cNvPicPr>
            <a:picLocks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1844675"/>
            <a:ext cx="3621087" cy="36718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6" name="Text Box 14"/>
          <p:cNvSpPr txBox="1">
            <a:spLocks noChangeArrowheads="1"/>
          </p:cNvSpPr>
          <p:nvPr/>
        </p:nvSpPr>
        <p:spPr bwMode="auto">
          <a:xfrm>
            <a:off x="684213" y="404813"/>
            <a:ext cx="794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b="1">
                <a:solidFill>
                  <a:srgbClr val="000066"/>
                </a:solidFill>
              </a:rPr>
              <a:t>Vakuumske komore za visoki i ultravisoki vakuum od nerđajućeg čelika</a:t>
            </a:r>
            <a:endParaRPr lang="en-US" b="1">
              <a:solidFill>
                <a:srgbClr val="000066"/>
              </a:solidFill>
            </a:endParaRPr>
          </a:p>
        </p:txBody>
      </p:sp>
      <p:pic>
        <p:nvPicPr>
          <p:cNvPr id="2" name="B3451378.wav">
            <a:hlinkClick r:id="" action="ppaction://media"/>
          </p:cNvPr>
          <p:cNvPicPr>
            <a:picLocks noChangeAspect="1"/>
          </p:cNvPicPr>
          <p:nvPr>
            <a:wavAudioFile r:embed="rId1" name="B3450C5D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62007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DCP_0279"/>
          <p:cNvPicPr>
            <a:picLocks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620713"/>
            <a:ext cx="8532813" cy="5205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BD9A1378.wav">
            <a:hlinkClick r:id="" action="ppaction://media"/>
          </p:cNvPr>
          <p:cNvPicPr>
            <a:picLocks noChangeAspect="1"/>
          </p:cNvPicPr>
          <p:nvPr>
            <a:wavAudioFile r:embed="rId1" name="BD9AC57A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1658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MultiChamber"/>
          <p:cNvPicPr>
            <a:picLocks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981075"/>
            <a:ext cx="6913563" cy="5241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DB311378.wav">
            <a:hlinkClick r:id="" action="ppaction://media"/>
          </p:cNvPr>
          <p:cNvPicPr>
            <a:picLocks noChangeAspect="1"/>
          </p:cNvPicPr>
          <p:nvPr>
            <a:wavAudioFile r:embed="rId1" name="DB31013D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928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1268413"/>
            <a:ext cx="7931150" cy="43195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hr-HR" smtClean="0"/>
              <a:t>	</a:t>
            </a:r>
            <a:r>
              <a:rPr lang="hr-HR" smtClean="0">
                <a:solidFill>
                  <a:srgbClr val="000066"/>
                </a:solidFill>
              </a:rPr>
              <a:t>Pritisak od 1 standardne atmosfere </a:t>
            </a:r>
          </a:p>
          <a:p>
            <a:pPr eaLnBrk="1" hangingPunct="1">
              <a:buFontTx/>
              <a:buNone/>
            </a:pPr>
            <a:endParaRPr lang="hr-HR" smtClean="0">
              <a:solidFill>
                <a:srgbClr val="000066"/>
              </a:solidFill>
            </a:endParaRPr>
          </a:p>
          <a:p>
            <a:pPr lvl="1" eaLnBrk="1" hangingPunct="1">
              <a:buFontTx/>
              <a:buNone/>
            </a:pPr>
            <a:r>
              <a:rPr lang="hr-HR" b="1" smtClean="0">
                <a:solidFill>
                  <a:srgbClr val="000066"/>
                </a:solidFill>
              </a:rPr>
              <a:t>			</a:t>
            </a:r>
            <a:r>
              <a:rPr lang="en-US" b="1" smtClean="0">
                <a:solidFill>
                  <a:srgbClr val="000066"/>
                </a:solidFill>
              </a:rPr>
              <a:t>760 </a:t>
            </a:r>
            <a:r>
              <a:rPr lang="hr-HR" b="1" smtClean="0">
                <a:solidFill>
                  <a:srgbClr val="000066"/>
                </a:solidFill>
              </a:rPr>
              <a:t>torr</a:t>
            </a:r>
            <a:r>
              <a:rPr lang="en-US" b="1" smtClean="0">
                <a:solidFill>
                  <a:srgbClr val="000066"/>
                </a:solidFill>
              </a:rPr>
              <a:t>, 1013 mbar</a:t>
            </a:r>
          </a:p>
          <a:p>
            <a:pPr eaLnBrk="1" hangingPunct="1"/>
            <a:endParaRPr lang="en-US" b="1" smtClean="0">
              <a:solidFill>
                <a:srgbClr val="000066"/>
              </a:solidFill>
            </a:endParaRPr>
          </a:p>
          <a:p>
            <a:pPr eaLnBrk="1" hangingPunct="1">
              <a:buFontTx/>
              <a:buNone/>
            </a:pPr>
            <a:r>
              <a:rPr lang="hr-HR" b="1" smtClean="0">
                <a:solidFill>
                  <a:srgbClr val="000066"/>
                </a:solidFill>
              </a:rPr>
              <a:t>	na nivou mora, na 0 </a:t>
            </a:r>
            <a:r>
              <a:rPr lang="hr-HR" b="1" baseline="30000" smtClean="0">
                <a:solidFill>
                  <a:srgbClr val="000066"/>
                </a:solidFill>
              </a:rPr>
              <a:t>o</a:t>
            </a:r>
            <a:r>
              <a:rPr lang="hr-HR" b="1" smtClean="0">
                <a:solidFill>
                  <a:srgbClr val="000066"/>
                </a:solidFill>
              </a:rPr>
              <a:t>C i na 45</a:t>
            </a:r>
            <a:r>
              <a:rPr lang="hr-HR" b="1" baseline="30000" smtClean="0">
                <a:solidFill>
                  <a:srgbClr val="000066"/>
                </a:solidFill>
              </a:rPr>
              <a:t>o</a:t>
            </a:r>
            <a:r>
              <a:rPr lang="hr-HR" b="1" smtClean="0">
                <a:solidFill>
                  <a:srgbClr val="000066"/>
                </a:solidFill>
              </a:rPr>
              <a:t> geografske širine</a:t>
            </a:r>
            <a:endParaRPr lang="en-US" b="1" smtClean="0">
              <a:solidFill>
                <a:srgbClr val="000066"/>
              </a:solidFill>
            </a:endParaRPr>
          </a:p>
        </p:txBody>
      </p:sp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2195513" y="2349500"/>
            <a:ext cx="4537075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hr-HR"/>
          </a:p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5124" name="Text Box 6"/>
          <p:cNvSpPr txBox="1">
            <a:spLocks noChangeArrowheads="1"/>
          </p:cNvSpPr>
          <p:nvPr/>
        </p:nvSpPr>
        <p:spPr bwMode="auto">
          <a:xfrm>
            <a:off x="2411413" y="2349500"/>
            <a:ext cx="4103687" cy="817563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hr-HR"/>
          </a:p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pic>
        <p:nvPicPr>
          <p:cNvPr id="2" name="7AE4815.wav">
            <a:hlinkClick r:id="" action="ppaction://media"/>
          </p:cNvPr>
          <p:cNvPicPr>
            <a:picLocks noChangeAspect="1"/>
          </p:cNvPicPr>
          <p:nvPr>
            <a:wavAudioFile r:embed="rId1" name="7AE4D8A7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0928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z="4000" smtClean="0">
                <a:solidFill>
                  <a:srgbClr val="000066"/>
                </a:solidFill>
              </a:rPr>
              <a:t>Dijamagnetna (bakarna) vakuumska komora</a:t>
            </a:r>
            <a:endParaRPr lang="en-US" sz="4000" smtClean="0">
              <a:solidFill>
                <a:srgbClr val="000066"/>
              </a:solidFill>
            </a:endParaRPr>
          </a:p>
        </p:txBody>
      </p:sp>
      <p:pic>
        <p:nvPicPr>
          <p:cNvPr id="41987" name="Picture 4" descr="Nonmagneticultrahighvacuumchamber"/>
          <p:cNvPicPr>
            <a:picLocks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557338"/>
            <a:ext cx="5903913" cy="5057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67311393.wav">
            <a:hlinkClick r:id="" action="ppaction://media"/>
          </p:cNvPr>
          <p:cNvPicPr>
            <a:picLocks noChangeAspect="1"/>
          </p:cNvPicPr>
          <p:nvPr>
            <a:wavAudioFile r:embed="rId1" name="67315BAD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59499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z="3200" smtClean="0">
                <a:solidFill>
                  <a:srgbClr val="000066"/>
                </a:solidFill>
              </a:rPr>
              <a:t>Problemi koji su ograničavajući faktor za postizanje maksimalnog vakuuma</a:t>
            </a:r>
            <a:endParaRPr lang="en-US" sz="3200" smtClean="0">
              <a:solidFill>
                <a:srgbClr val="000066"/>
              </a:solidFill>
            </a:endParaRPr>
          </a:p>
        </p:txBody>
      </p:sp>
      <p:grpSp>
        <p:nvGrpSpPr>
          <p:cNvPr id="43011" name="Group 58"/>
          <p:cNvGrpSpPr>
            <a:grpSpLocks/>
          </p:cNvGrpSpPr>
          <p:nvPr/>
        </p:nvGrpSpPr>
        <p:grpSpPr bwMode="auto">
          <a:xfrm>
            <a:off x="1116013" y="1628775"/>
            <a:ext cx="6985000" cy="4543425"/>
            <a:chOff x="703" y="1026"/>
            <a:chExt cx="4400" cy="2862"/>
          </a:xfrm>
        </p:grpSpPr>
        <p:sp>
          <p:nvSpPr>
            <p:cNvPr id="43013" name="Rectangle 6"/>
            <p:cNvSpPr>
              <a:spLocks noChangeArrowheads="1"/>
            </p:cNvSpPr>
            <p:nvPr/>
          </p:nvSpPr>
          <p:spPr bwMode="auto">
            <a:xfrm>
              <a:off x="2470" y="2866"/>
              <a:ext cx="887" cy="849"/>
            </a:xfrm>
            <a:prstGeom prst="rect">
              <a:avLst/>
            </a:prstGeom>
            <a:pattFill prst="pct20">
              <a:fgClr>
                <a:srgbClr val="00279F"/>
              </a:fgClr>
              <a:bgClr>
                <a:schemeClr val="bg1"/>
              </a:bgClr>
            </a:pattFill>
            <a:ln w="25400">
              <a:solidFill>
                <a:srgbClr val="00279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14" name="AutoShape 7"/>
            <p:cNvSpPr>
              <a:spLocks noChangeArrowheads="1"/>
            </p:cNvSpPr>
            <p:nvPr/>
          </p:nvSpPr>
          <p:spPr bwMode="auto">
            <a:xfrm>
              <a:off x="876" y="1185"/>
              <a:ext cx="3060" cy="1690"/>
            </a:xfrm>
            <a:prstGeom prst="roundRect">
              <a:avLst>
                <a:gd name="adj" fmla="val 12495"/>
              </a:avLst>
            </a:prstGeom>
            <a:pattFill prst="pct20">
              <a:fgClr>
                <a:srgbClr val="00279F"/>
              </a:fgClr>
              <a:bgClr>
                <a:schemeClr val="bg1"/>
              </a:bgClr>
            </a:pattFill>
            <a:ln w="254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15" name="AutoShape 8"/>
            <p:cNvSpPr>
              <a:spLocks noChangeArrowheads="1"/>
            </p:cNvSpPr>
            <p:nvPr/>
          </p:nvSpPr>
          <p:spPr bwMode="auto">
            <a:xfrm>
              <a:off x="1007" y="1307"/>
              <a:ext cx="2778" cy="1439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254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16" name="Rectangle 9"/>
            <p:cNvSpPr>
              <a:spLocks noChangeArrowheads="1"/>
            </p:cNvSpPr>
            <p:nvPr/>
          </p:nvSpPr>
          <p:spPr bwMode="auto">
            <a:xfrm>
              <a:off x="2552" y="2732"/>
              <a:ext cx="718" cy="9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279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17" name="Line 10"/>
            <p:cNvSpPr>
              <a:spLocks noChangeShapeType="1"/>
            </p:cNvSpPr>
            <p:nvPr/>
          </p:nvSpPr>
          <p:spPr bwMode="auto">
            <a:xfrm>
              <a:off x="2566" y="2738"/>
              <a:ext cx="685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18" name="Line 11"/>
            <p:cNvSpPr>
              <a:spLocks noChangeShapeType="1"/>
            </p:cNvSpPr>
            <p:nvPr/>
          </p:nvSpPr>
          <p:spPr bwMode="auto">
            <a:xfrm>
              <a:off x="1082" y="2445"/>
              <a:ext cx="371" cy="0"/>
            </a:xfrm>
            <a:prstGeom prst="line">
              <a:avLst/>
            </a:prstGeom>
            <a:noFill/>
            <a:ln w="25400">
              <a:solidFill>
                <a:srgbClr val="00279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19" name="Rectangle 12"/>
            <p:cNvSpPr>
              <a:spLocks noChangeArrowheads="1"/>
            </p:cNvSpPr>
            <p:nvPr/>
          </p:nvSpPr>
          <p:spPr bwMode="auto">
            <a:xfrm>
              <a:off x="1031" y="1471"/>
              <a:ext cx="31" cy="1116"/>
            </a:xfrm>
            <a:prstGeom prst="rect">
              <a:avLst/>
            </a:prstGeom>
            <a:pattFill prst="lgConfetti">
              <a:fgClr>
                <a:srgbClr val="00279F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0" name="Freeform 13"/>
            <p:cNvSpPr>
              <a:spLocks/>
            </p:cNvSpPr>
            <p:nvPr/>
          </p:nvSpPr>
          <p:spPr bwMode="auto">
            <a:xfrm>
              <a:off x="3773" y="1880"/>
              <a:ext cx="170" cy="125"/>
            </a:xfrm>
            <a:custGeom>
              <a:avLst/>
              <a:gdLst>
                <a:gd name="T0" fmla="*/ 0 w 198"/>
                <a:gd name="T1" fmla="*/ 23 h 154"/>
                <a:gd name="T2" fmla="*/ 69 w 198"/>
                <a:gd name="T3" fmla="*/ 34 h 154"/>
                <a:gd name="T4" fmla="*/ 124 w 198"/>
                <a:gd name="T5" fmla="*/ 82 h 154"/>
                <a:gd name="T6" fmla="*/ 124 w 198"/>
                <a:gd name="T7" fmla="*/ 63 h 154"/>
                <a:gd name="T8" fmla="*/ 69 w 198"/>
                <a:gd name="T9" fmla="*/ 15 h 154"/>
                <a:gd name="T10" fmla="*/ 2 w 198"/>
                <a:gd name="T11" fmla="*/ 0 h 154"/>
                <a:gd name="T12" fmla="*/ 0 w 198"/>
                <a:gd name="T13" fmla="*/ 23 h 1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8" h="154">
                  <a:moveTo>
                    <a:pt x="0" y="42"/>
                  </a:moveTo>
                  <a:lnTo>
                    <a:pt x="108" y="64"/>
                  </a:lnTo>
                  <a:lnTo>
                    <a:pt x="196" y="153"/>
                  </a:lnTo>
                  <a:lnTo>
                    <a:pt x="197" y="117"/>
                  </a:lnTo>
                  <a:lnTo>
                    <a:pt x="108" y="30"/>
                  </a:lnTo>
                  <a:lnTo>
                    <a:pt x="2" y="0"/>
                  </a:lnTo>
                  <a:lnTo>
                    <a:pt x="0" y="42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21" name="Line 14"/>
            <p:cNvSpPr>
              <a:spLocks noChangeShapeType="1"/>
            </p:cNvSpPr>
            <p:nvPr/>
          </p:nvSpPr>
          <p:spPr bwMode="auto">
            <a:xfrm flipV="1">
              <a:off x="2898" y="2745"/>
              <a:ext cx="0" cy="550"/>
            </a:xfrm>
            <a:prstGeom prst="line">
              <a:avLst/>
            </a:prstGeom>
            <a:noFill/>
            <a:ln w="25400">
              <a:solidFill>
                <a:srgbClr val="00279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22" name="Line 15"/>
            <p:cNvSpPr>
              <a:spLocks noChangeShapeType="1"/>
            </p:cNvSpPr>
            <p:nvPr/>
          </p:nvSpPr>
          <p:spPr bwMode="auto">
            <a:xfrm flipH="1">
              <a:off x="3032" y="2158"/>
              <a:ext cx="700" cy="0"/>
            </a:xfrm>
            <a:prstGeom prst="line">
              <a:avLst/>
            </a:prstGeom>
            <a:noFill/>
            <a:ln w="25400">
              <a:solidFill>
                <a:srgbClr val="00279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23" name="Rectangle 16"/>
            <p:cNvSpPr>
              <a:spLocks noChangeArrowheads="1"/>
            </p:cNvSpPr>
            <p:nvPr/>
          </p:nvSpPr>
          <p:spPr bwMode="auto">
            <a:xfrm>
              <a:off x="1428" y="2166"/>
              <a:ext cx="1400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hr-HR" sz="2400" b="1">
                  <a:solidFill>
                    <a:srgbClr val="00279F"/>
                  </a:solidFill>
                  <a:latin typeface="Times New Roman" pitchFamily="18" charset="0"/>
                </a:rPr>
                <a:t>Degazacija</a:t>
              </a:r>
            </a:p>
            <a:p>
              <a:pPr eaLnBrk="0" hangingPunct="0"/>
              <a:r>
                <a:rPr lang="hr-HR" sz="1600" b="1">
                  <a:solidFill>
                    <a:srgbClr val="00279F"/>
                  </a:solidFill>
                  <a:latin typeface="Times New Roman" pitchFamily="18" charset="0"/>
                </a:rPr>
                <a:t>(odstranjivanje gasova)</a:t>
              </a:r>
              <a:endParaRPr lang="en-US" sz="1600" b="1">
                <a:solidFill>
                  <a:srgbClr val="00279F"/>
                </a:solidFill>
                <a:latin typeface="Times New Roman" pitchFamily="18" charset="0"/>
              </a:endParaRPr>
            </a:p>
          </p:txBody>
        </p:sp>
        <p:sp>
          <p:nvSpPr>
            <p:cNvPr id="43024" name="Rectangle 17"/>
            <p:cNvSpPr>
              <a:spLocks noChangeArrowheads="1"/>
            </p:cNvSpPr>
            <p:nvPr/>
          </p:nvSpPr>
          <p:spPr bwMode="auto">
            <a:xfrm>
              <a:off x="2321" y="2020"/>
              <a:ext cx="797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hr-HR" sz="2400" b="1">
                  <a:solidFill>
                    <a:srgbClr val="00279F"/>
                  </a:solidFill>
                  <a:latin typeface="Times New Roman" pitchFamily="18" charset="0"/>
                </a:rPr>
                <a:t>Gubitak</a:t>
              </a:r>
              <a:endParaRPr lang="en-US" sz="2400" b="1">
                <a:solidFill>
                  <a:srgbClr val="00279F"/>
                </a:solidFill>
                <a:latin typeface="Times New Roman" pitchFamily="18" charset="0"/>
              </a:endParaRPr>
            </a:p>
          </p:txBody>
        </p:sp>
        <p:sp>
          <p:nvSpPr>
            <p:cNvPr id="43025" name="Rectangle 18"/>
            <p:cNvSpPr>
              <a:spLocks noChangeArrowheads="1"/>
            </p:cNvSpPr>
            <p:nvPr/>
          </p:nvSpPr>
          <p:spPr bwMode="auto">
            <a:xfrm>
              <a:off x="2867" y="2242"/>
              <a:ext cx="903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400" b="1">
                  <a:solidFill>
                    <a:srgbClr val="00279F"/>
                  </a:solidFill>
                  <a:latin typeface="Times New Roman" pitchFamily="18" charset="0"/>
                </a:rPr>
                <a:t>Virtu</a:t>
              </a:r>
              <a:r>
                <a:rPr lang="hr-HR" sz="2400" b="1">
                  <a:solidFill>
                    <a:srgbClr val="00279F"/>
                  </a:solidFill>
                  <a:latin typeface="Times New Roman" pitchFamily="18" charset="0"/>
                </a:rPr>
                <a:t>elan</a:t>
              </a:r>
              <a:endParaRPr lang="en-US" sz="2400" b="1">
                <a:solidFill>
                  <a:srgbClr val="00279F"/>
                </a:solidFill>
                <a:latin typeface="Times New Roman" pitchFamily="18" charset="0"/>
              </a:endParaRPr>
            </a:p>
          </p:txBody>
        </p:sp>
        <p:sp>
          <p:nvSpPr>
            <p:cNvPr id="43026" name="Rectangle 19"/>
            <p:cNvSpPr>
              <a:spLocks noChangeArrowheads="1"/>
            </p:cNvSpPr>
            <p:nvPr/>
          </p:nvSpPr>
          <p:spPr bwMode="auto">
            <a:xfrm>
              <a:off x="3067" y="1797"/>
              <a:ext cx="690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400" b="1">
                  <a:solidFill>
                    <a:srgbClr val="00279F"/>
                  </a:solidFill>
                  <a:latin typeface="Times New Roman" pitchFamily="18" charset="0"/>
                </a:rPr>
                <a:t>Real</a:t>
              </a:r>
              <a:r>
                <a:rPr lang="hr-HR" sz="2400" b="1">
                  <a:solidFill>
                    <a:srgbClr val="00279F"/>
                  </a:solidFill>
                  <a:latin typeface="Times New Roman" pitchFamily="18" charset="0"/>
                </a:rPr>
                <a:t>an</a:t>
              </a:r>
              <a:endParaRPr lang="en-US" sz="2400" b="1">
                <a:solidFill>
                  <a:srgbClr val="00279F"/>
                </a:solidFill>
                <a:latin typeface="Times New Roman" pitchFamily="18" charset="0"/>
              </a:endParaRPr>
            </a:p>
          </p:txBody>
        </p:sp>
        <p:sp>
          <p:nvSpPr>
            <p:cNvPr id="43027" name="Rectangle 20"/>
            <p:cNvSpPr>
              <a:spLocks noChangeArrowheads="1"/>
            </p:cNvSpPr>
            <p:nvPr/>
          </p:nvSpPr>
          <p:spPr bwMode="auto">
            <a:xfrm>
              <a:off x="2346" y="2517"/>
              <a:ext cx="1410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hr-HR" sz="2400" b="1">
                  <a:solidFill>
                    <a:srgbClr val="00279F"/>
                  </a:solidFill>
                  <a:latin typeface="Times New Roman" pitchFamily="18" charset="0"/>
                </a:rPr>
                <a:t>Povratna struja</a:t>
              </a:r>
              <a:endParaRPr lang="en-US" sz="2400" b="1">
                <a:solidFill>
                  <a:srgbClr val="00279F"/>
                </a:solidFill>
                <a:latin typeface="Times New Roman" pitchFamily="18" charset="0"/>
              </a:endParaRPr>
            </a:p>
          </p:txBody>
        </p:sp>
        <p:sp>
          <p:nvSpPr>
            <p:cNvPr id="43028" name="Line 21"/>
            <p:cNvSpPr>
              <a:spLocks noChangeShapeType="1"/>
            </p:cNvSpPr>
            <p:nvPr/>
          </p:nvSpPr>
          <p:spPr bwMode="auto">
            <a:xfrm>
              <a:off x="1425" y="1253"/>
              <a:ext cx="301" cy="285"/>
            </a:xfrm>
            <a:prstGeom prst="line">
              <a:avLst/>
            </a:prstGeom>
            <a:noFill/>
            <a:ln w="25400">
              <a:solidFill>
                <a:srgbClr val="00279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29" name="Rectangle 22"/>
            <p:cNvSpPr>
              <a:spLocks noChangeArrowheads="1"/>
            </p:cNvSpPr>
            <p:nvPr/>
          </p:nvSpPr>
          <p:spPr bwMode="auto">
            <a:xfrm>
              <a:off x="1450" y="1568"/>
              <a:ext cx="775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400" b="1">
                  <a:solidFill>
                    <a:srgbClr val="00279F"/>
                  </a:solidFill>
                  <a:latin typeface="Times New Roman" pitchFamily="18" charset="0"/>
                </a:rPr>
                <a:t>Difuzija</a:t>
              </a:r>
            </a:p>
          </p:txBody>
        </p:sp>
        <p:sp>
          <p:nvSpPr>
            <p:cNvPr id="43030" name="Line 23"/>
            <p:cNvSpPr>
              <a:spLocks noChangeShapeType="1"/>
            </p:cNvSpPr>
            <p:nvPr/>
          </p:nvSpPr>
          <p:spPr bwMode="auto">
            <a:xfrm flipH="1">
              <a:off x="3175" y="1026"/>
              <a:ext cx="475" cy="449"/>
            </a:xfrm>
            <a:prstGeom prst="line">
              <a:avLst/>
            </a:prstGeom>
            <a:noFill/>
            <a:ln w="25400">
              <a:solidFill>
                <a:srgbClr val="00279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31" name="Rectangle 24"/>
            <p:cNvSpPr>
              <a:spLocks noChangeArrowheads="1"/>
            </p:cNvSpPr>
            <p:nvPr/>
          </p:nvSpPr>
          <p:spPr bwMode="auto">
            <a:xfrm>
              <a:off x="2481" y="1453"/>
              <a:ext cx="126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400" b="1">
                  <a:solidFill>
                    <a:srgbClr val="00279F"/>
                  </a:solidFill>
                  <a:latin typeface="Times New Roman" pitchFamily="18" charset="0"/>
                </a:rPr>
                <a:t>P</a:t>
              </a:r>
              <a:r>
                <a:rPr lang="hr-HR" sz="2400" b="1">
                  <a:solidFill>
                    <a:srgbClr val="00279F"/>
                  </a:solidFill>
                  <a:latin typeface="Times New Roman" pitchFamily="18" charset="0"/>
                </a:rPr>
                <a:t>ropustljivost</a:t>
              </a:r>
              <a:endParaRPr lang="en-US" sz="2400" b="1">
                <a:solidFill>
                  <a:srgbClr val="00279F"/>
                </a:solidFill>
                <a:latin typeface="Times New Roman" pitchFamily="18" charset="0"/>
              </a:endParaRPr>
            </a:p>
          </p:txBody>
        </p:sp>
        <p:sp>
          <p:nvSpPr>
            <p:cNvPr id="43032" name="Arc 25"/>
            <p:cNvSpPr>
              <a:spLocks/>
            </p:cNvSpPr>
            <p:nvPr/>
          </p:nvSpPr>
          <p:spPr bwMode="auto">
            <a:xfrm>
              <a:off x="1033" y="2587"/>
              <a:ext cx="141" cy="13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pattFill prst="lgConfetti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33" name="Arc 26"/>
            <p:cNvSpPr>
              <a:spLocks/>
            </p:cNvSpPr>
            <p:nvPr/>
          </p:nvSpPr>
          <p:spPr bwMode="auto">
            <a:xfrm>
              <a:off x="1069" y="2574"/>
              <a:ext cx="106" cy="1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bg1"/>
            </a:solidFill>
            <a:ln w="12700" cap="rnd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34" name="Oval 27"/>
            <p:cNvSpPr>
              <a:spLocks noChangeArrowheads="1"/>
            </p:cNvSpPr>
            <p:nvPr/>
          </p:nvSpPr>
          <p:spPr bwMode="auto">
            <a:xfrm>
              <a:off x="973" y="2532"/>
              <a:ext cx="285" cy="27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3035" name="Group 28"/>
            <p:cNvGrpSpPr>
              <a:grpSpLocks/>
            </p:cNvGrpSpPr>
            <p:nvPr/>
          </p:nvGrpSpPr>
          <p:grpSpPr bwMode="auto">
            <a:xfrm>
              <a:off x="703" y="3109"/>
              <a:ext cx="821" cy="779"/>
              <a:chOff x="338" y="3056"/>
              <a:chExt cx="956" cy="959"/>
            </a:xfrm>
          </p:grpSpPr>
          <p:sp>
            <p:nvSpPr>
              <p:cNvPr id="43053" name="Freeform 29"/>
              <p:cNvSpPr>
                <a:spLocks/>
              </p:cNvSpPr>
              <p:nvPr/>
            </p:nvSpPr>
            <p:spPr bwMode="auto">
              <a:xfrm>
                <a:off x="483" y="3381"/>
                <a:ext cx="472" cy="433"/>
              </a:xfrm>
              <a:custGeom>
                <a:avLst/>
                <a:gdLst>
                  <a:gd name="T0" fmla="*/ 0 w 472"/>
                  <a:gd name="T1" fmla="*/ 0 h 433"/>
                  <a:gd name="T2" fmla="*/ 12 w 472"/>
                  <a:gd name="T3" fmla="*/ 126 h 433"/>
                  <a:gd name="T4" fmla="*/ 54 w 472"/>
                  <a:gd name="T5" fmla="*/ 222 h 433"/>
                  <a:gd name="T6" fmla="*/ 120 w 472"/>
                  <a:gd name="T7" fmla="*/ 318 h 433"/>
                  <a:gd name="T8" fmla="*/ 207 w 472"/>
                  <a:gd name="T9" fmla="*/ 381 h 433"/>
                  <a:gd name="T10" fmla="*/ 273 w 472"/>
                  <a:gd name="T11" fmla="*/ 408 h 433"/>
                  <a:gd name="T12" fmla="*/ 327 w 472"/>
                  <a:gd name="T13" fmla="*/ 426 h 433"/>
                  <a:gd name="T14" fmla="*/ 393 w 472"/>
                  <a:gd name="T15" fmla="*/ 432 h 433"/>
                  <a:gd name="T16" fmla="*/ 423 w 472"/>
                  <a:gd name="T17" fmla="*/ 432 h 433"/>
                  <a:gd name="T18" fmla="*/ 471 w 472"/>
                  <a:gd name="T19" fmla="*/ 429 h 433"/>
                  <a:gd name="T20" fmla="*/ 441 w 472"/>
                  <a:gd name="T21" fmla="*/ 399 h 433"/>
                  <a:gd name="T22" fmla="*/ 408 w 472"/>
                  <a:gd name="T23" fmla="*/ 351 h 433"/>
                  <a:gd name="T24" fmla="*/ 318 w 472"/>
                  <a:gd name="T25" fmla="*/ 336 h 433"/>
                  <a:gd name="T26" fmla="*/ 231 w 472"/>
                  <a:gd name="T27" fmla="*/ 291 h 433"/>
                  <a:gd name="T28" fmla="*/ 183 w 472"/>
                  <a:gd name="T29" fmla="*/ 246 h 433"/>
                  <a:gd name="T30" fmla="*/ 138 w 472"/>
                  <a:gd name="T31" fmla="*/ 183 h 433"/>
                  <a:gd name="T32" fmla="*/ 108 w 472"/>
                  <a:gd name="T33" fmla="*/ 102 h 433"/>
                  <a:gd name="T34" fmla="*/ 96 w 472"/>
                  <a:gd name="T35" fmla="*/ 48 h 433"/>
                  <a:gd name="T36" fmla="*/ 90 w 472"/>
                  <a:gd name="T37" fmla="*/ 3 h 433"/>
                  <a:gd name="T38" fmla="*/ 0 w 472"/>
                  <a:gd name="T39" fmla="*/ 0 h 43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472" h="433">
                    <a:moveTo>
                      <a:pt x="0" y="0"/>
                    </a:moveTo>
                    <a:lnTo>
                      <a:pt x="12" y="126"/>
                    </a:lnTo>
                    <a:lnTo>
                      <a:pt x="54" y="222"/>
                    </a:lnTo>
                    <a:lnTo>
                      <a:pt x="120" y="318"/>
                    </a:lnTo>
                    <a:lnTo>
                      <a:pt x="207" y="381"/>
                    </a:lnTo>
                    <a:lnTo>
                      <a:pt x="273" y="408"/>
                    </a:lnTo>
                    <a:lnTo>
                      <a:pt x="327" y="426"/>
                    </a:lnTo>
                    <a:lnTo>
                      <a:pt x="393" y="432"/>
                    </a:lnTo>
                    <a:lnTo>
                      <a:pt x="423" y="432"/>
                    </a:lnTo>
                    <a:lnTo>
                      <a:pt x="471" y="429"/>
                    </a:lnTo>
                    <a:lnTo>
                      <a:pt x="441" y="399"/>
                    </a:lnTo>
                    <a:lnTo>
                      <a:pt x="408" y="351"/>
                    </a:lnTo>
                    <a:lnTo>
                      <a:pt x="318" y="336"/>
                    </a:lnTo>
                    <a:lnTo>
                      <a:pt x="231" y="291"/>
                    </a:lnTo>
                    <a:lnTo>
                      <a:pt x="183" y="246"/>
                    </a:lnTo>
                    <a:lnTo>
                      <a:pt x="138" y="183"/>
                    </a:lnTo>
                    <a:lnTo>
                      <a:pt x="108" y="102"/>
                    </a:lnTo>
                    <a:lnTo>
                      <a:pt x="96" y="48"/>
                    </a:lnTo>
                    <a:lnTo>
                      <a:pt x="90" y="3"/>
                    </a:lnTo>
                    <a:lnTo>
                      <a:pt x="0" y="0"/>
                    </a:lnTo>
                  </a:path>
                </a:pathLst>
              </a:custGeom>
              <a:pattFill prst="lgConfetti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54" name="Freeform 30"/>
              <p:cNvSpPr>
                <a:spLocks/>
              </p:cNvSpPr>
              <p:nvPr/>
            </p:nvSpPr>
            <p:spPr bwMode="auto">
              <a:xfrm>
                <a:off x="339" y="3270"/>
                <a:ext cx="841" cy="745"/>
              </a:xfrm>
              <a:custGeom>
                <a:avLst/>
                <a:gdLst>
                  <a:gd name="T0" fmla="*/ 87 w 841"/>
                  <a:gd name="T1" fmla="*/ 0 h 745"/>
                  <a:gd name="T2" fmla="*/ 33 w 841"/>
                  <a:gd name="T3" fmla="*/ 99 h 745"/>
                  <a:gd name="T4" fmla="*/ 0 w 841"/>
                  <a:gd name="T5" fmla="*/ 273 h 745"/>
                  <a:gd name="T6" fmla="*/ 15 w 841"/>
                  <a:gd name="T7" fmla="*/ 393 h 745"/>
                  <a:gd name="T8" fmla="*/ 66 w 841"/>
                  <a:gd name="T9" fmla="*/ 510 h 745"/>
                  <a:gd name="T10" fmla="*/ 150 w 841"/>
                  <a:gd name="T11" fmla="*/ 618 h 745"/>
                  <a:gd name="T12" fmla="*/ 252 w 841"/>
                  <a:gd name="T13" fmla="*/ 687 h 745"/>
                  <a:gd name="T14" fmla="*/ 387 w 841"/>
                  <a:gd name="T15" fmla="*/ 735 h 745"/>
                  <a:gd name="T16" fmla="*/ 546 w 841"/>
                  <a:gd name="T17" fmla="*/ 744 h 745"/>
                  <a:gd name="T18" fmla="*/ 675 w 841"/>
                  <a:gd name="T19" fmla="*/ 705 h 745"/>
                  <a:gd name="T20" fmla="*/ 777 w 841"/>
                  <a:gd name="T21" fmla="*/ 648 h 745"/>
                  <a:gd name="T22" fmla="*/ 840 w 841"/>
                  <a:gd name="T23" fmla="*/ 582 h 745"/>
                  <a:gd name="T24" fmla="*/ 504 w 841"/>
                  <a:gd name="T25" fmla="*/ 579 h 745"/>
                  <a:gd name="T26" fmla="*/ 378 w 841"/>
                  <a:gd name="T27" fmla="*/ 549 h 745"/>
                  <a:gd name="T28" fmla="*/ 297 w 841"/>
                  <a:gd name="T29" fmla="*/ 501 h 745"/>
                  <a:gd name="T30" fmla="*/ 201 w 841"/>
                  <a:gd name="T31" fmla="*/ 417 h 745"/>
                  <a:gd name="T32" fmla="*/ 153 w 841"/>
                  <a:gd name="T33" fmla="*/ 336 h 745"/>
                  <a:gd name="T34" fmla="*/ 144 w 841"/>
                  <a:gd name="T35" fmla="*/ 327 h 745"/>
                  <a:gd name="T36" fmla="*/ 141 w 841"/>
                  <a:gd name="T37" fmla="*/ 315 h 745"/>
                  <a:gd name="T38" fmla="*/ 141 w 841"/>
                  <a:gd name="T39" fmla="*/ 306 h 745"/>
                  <a:gd name="T40" fmla="*/ 132 w 841"/>
                  <a:gd name="T41" fmla="*/ 297 h 745"/>
                  <a:gd name="T42" fmla="*/ 132 w 841"/>
                  <a:gd name="T43" fmla="*/ 285 h 745"/>
                  <a:gd name="T44" fmla="*/ 120 w 841"/>
                  <a:gd name="T45" fmla="*/ 279 h 745"/>
                  <a:gd name="T46" fmla="*/ 117 w 841"/>
                  <a:gd name="T47" fmla="*/ 261 h 745"/>
                  <a:gd name="T48" fmla="*/ 99 w 841"/>
                  <a:gd name="T49" fmla="*/ 174 h 745"/>
                  <a:gd name="T50" fmla="*/ 87 w 841"/>
                  <a:gd name="T51" fmla="*/ 0 h 74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841" h="745">
                    <a:moveTo>
                      <a:pt x="87" y="0"/>
                    </a:moveTo>
                    <a:lnTo>
                      <a:pt x="33" y="99"/>
                    </a:lnTo>
                    <a:lnTo>
                      <a:pt x="0" y="273"/>
                    </a:lnTo>
                    <a:lnTo>
                      <a:pt x="15" y="393"/>
                    </a:lnTo>
                    <a:lnTo>
                      <a:pt x="66" y="510"/>
                    </a:lnTo>
                    <a:lnTo>
                      <a:pt x="150" y="618"/>
                    </a:lnTo>
                    <a:lnTo>
                      <a:pt x="252" y="687"/>
                    </a:lnTo>
                    <a:lnTo>
                      <a:pt x="387" y="735"/>
                    </a:lnTo>
                    <a:lnTo>
                      <a:pt x="546" y="744"/>
                    </a:lnTo>
                    <a:lnTo>
                      <a:pt x="675" y="705"/>
                    </a:lnTo>
                    <a:lnTo>
                      <a:pt x="777" y="648"/>
                    </a:lnTo>
                    <a:lnTo>
                      <a:pt x="840" y="582"/>
                    </a:lnTo>
                    <a:lnTo>
                      <a:pt x="504" y="579"/>
                    </a:lnTo>
                    <a:lnTo>
                      <a:pt x="378" y="549"/>
                    </a:lnTo>
                    <a:lnTo>
                      <a:pt x="297" y="501"/>
                    </a:lnTo>
                    <a:lnTo>
                      <a:pt x="201" y="417"/>
                    </a:lnTo>
                    <a:lnTo>
                      <a:pt x="153" y="336"/>
                    </a:lnTo>
                    <a:lnTo>
                      <a:pt x="144" y="327"/>
                    </a:lnTo>
                    <a:lnTo>
                      <a:pt x="141" y="315"/>
                    </a:lnTo>
                    <a:lnTo>
                      <a:pt x="141" y="306"/>
                    </a:lnTo>
                    <a:lnTo>
                      <a:pt x="132" y="297"/>
                    </a:lnTo>
                    <a:lnTo>
                      <a:pt x="132" y="285"/>
                    </a:lnTo>
                    <a:lnTo>
                      <a:pt x="120" y="279"/>
                    </a:lnTo>
                    <a:lnTo>
                      <a:pt x="117" y="261"/>
                    </a:lnTo>
                    <a:lnTo>
                      <a:pt x="99" y="174"/>
                    </a:lnTo>
                    <a:lnTo>
                      <a:pt x="87" y="0"/>
                    </a:lnTo>
                  </a:path>
                </a:pathLst>
              </a:custGeom>
              <a:pattFill prst="pct20">
                <a:fgClr>
                  <a:schemeClr val="tx1"/>
                </a:fgClr>
                <a:bgClr>
                  <a:schemeClr val="bg1"/>
                </a:bgClr>
              </a:patt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55" name="Oval 31"/>
              <p:cNvSpPr>
                <a:spLocks noChangeArrowheads="1"/>
              </p:cNvSpPr>
              <p:nvPr/>
            </p:nvSpPr>
            <p:spPr bwMode="auto">
              <a:xfrm>
                <a:off x="338" y="3056"/>
                <a:ext cx="956" cy="956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56" name="Arc 32"/>
              <p:cNvSpPr>
                <a:spLocks/>
              </p:cNvSpPr>
              <p:nvPr/>
            </p:nvSpPr>
            <p:spPr bwMode="auto">
              <a:xfrm>
                <a:off x="433" y="3387"/>
                <a:ext cx="471" cy="47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57" name="Line 33"/>
              <p:cNvSpPr>
                <a:spLocks noChangeShapeType="1"/>
              </p:cNvSpPr>
              <p:nvPr/>
            </p:nvSpPr>
            <p:spPr bwMode="auto">
              <a:xfrm flipV="1">
                <a:off x="438" y="3246"/>
                <a:ext cx="0" cy="13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58" name="Line 34"/>
              <p:cNvSpPr>
                <a:spLocks noChangeShapeType="1"/>
              </p:cNvSpPr>
              <p:nvPr/>
            </p:nvSpPr>
            <p:spPr bwMode="auto">
              <a:xfrm>
                <a:off x="909" y="3852"/>
                <a:ext cx="25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59" name="Arc 35"/>
              <p:cNvSpPr>
                <a:spLocks/>
              </p:cNvSpPr>
              <p:nvPr/>
            </p:nvSpPr>
            <p:spPr bwMode="auto">
              <a:xfrm>
                <a:off x="480" y="3393"/>
                <a:ext cx="408" cy="42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60" name="Arc 36"/>
              <p:cNvSpPr>
                <a:spLocks/>
              </p:cNvSpPr>
              <p:nvPr/>
            </p:nvSpPr>
            <p:spPr bwMode="auto">
              <a:xfrm>
                <a:off x="576" y="3381"/>
                <a:ext cx="318" cy="35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61" name="Rectangle 37"/>
              <p:cNvSpPr>
                <a:spLocks noChangeArrowheads="1"/>
              </p:cNvSpPr>
              <p:nvPr/>
            </p:nvSpPr>
            <p:spPr bwMode="auto">
              <a:xfrm>
                <a:off x="480" y="3213"/>
                <a:ext cx="96" cy="168"/>
              </a:xfrm>
              <a:prstGeom prst="rect">
                <a:avLst/>
              </a:prstGeom>
              <a:pattFill prst="lgConfetti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62" name="Freeform 38"/>
              <p:cNvSpPr>
                <a:spLocks/>
              </p:cNvSpPr>
              <p:nvPr/>
            </p:nvSpPr>
            <p:spPr bwMode="auto">
              <a:xfrm>
                <a:off x="483" y="3134"/>
                <a:ext cx="95" cy="85"/>
              </a:xfrm>
              <a:custGeom>
                <a:avLst/>
                <a:gdLst>
                  <a:gd name="T0" fmla="*/ 0 w 95"/>
                  <a:gd name="T1" fmla="*/ 78 h 85"/>
                  <a:gd name="T2" fmla="*/ 94 w 95"/>
                  <a:gd name="T3" fmla="*/ 0 h 85"/>
                  <a:gd name="T4" fmla="*/ 94 w 95"/>
                  <a:gd name="T5" fmla="*/ 84 h 85"/>
                  <a:gd name="T6" fmla="*/ 0 w 95"/>
                  <a:gd name="T7" fmla="*/ 78 h 8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5" h="85">
                    <a:moveTo>
                      <a:pt x="0" y="78"/>
                    </a:moveTo>
                    <a:lnTo>
                      <a:pt x="94" y="0"/>
                    </a:lnTo>
                    <a:lnTo>
                      <a:pt x="94" y="84"/>
                    </a:lnTo>
                    <a:lnTo>
                      <a:pt x="0" y="78"/>
                    </a:lnTo>
                  </a:path>
                </a:pathLst>
              </a:custGeom>
              <a:pattFill prst="lgConfetti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63" name="Freeform 39"/>
              <p:cNvSpPr>
                <a:spLocks/>
              </p:cNvSpPr>
              <p:nvPr/>
            </p:nvSpPr>
            <p:spPr bwMode="auto">
              <a:xfrm>
                <a:off x="891" y="3734"/>
                <a:ext cx="340" cy="95"/>
              </a:xfrm>
              <a:custGeom>
                <a:avLst/>
                <a:gdLst>
                  <a:gd name="T0" fmla="*/ 0 w 340"/>
                  <a:gd name="T1" fmla="*/ 0 h 95"/>
                  <a:gd name="T2" fmla="*/ 55 w 340"/>
                  <a:gd name="T3" fmla="*/ 78 h 95"/>
                  <a:gd name="T4" fmla="*/ 286 w 340"/>
                  <a:gd name="T5" fmla="*/ 94 h 95"/>
                  <a:gd name="T6" fmla="*/ 321 w 340"/>
                  <a:gd name="T7" fmla="*/ 43 h 95"/>
                  <a:gd name="T8" fmla="*/ 339 w 340"/>
                  <a:gd name="T9" fmla="*/ 6 h 95"/>
                  <a:gd name="T10" fmla="*/ 0 w 340"/>
                  <a:gd name="T11" fmla="*/ 0 h 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40" h="95">
                    <a:moveTo>
                      <a:pt x="0" y="0"/>
                    </a:moveTo>
                    <a:lnTo>
                      <a:pt x="55" y="78"/>
                    </a:lnTo>
                    <a:lnTo>
                      <a:pt x="286" y="94"/>
                    </a:lnTo>
                    <a:lnTo>
                      <a:pt x="321" y="43"/>
                    </a:lnTo>
                    <a:lnTo>
                      <a:pt x="339" y="6"/>
                    </a:lnTo>
                    <a:lnTo>
                      <a:pt x="0" y="0"/>
                    </a:lnTo>
                  </a:path>
                </a:pathLst>
              </a:custGeom>
              <a:pattFill prst="lgConfetti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64" name="Line 40"/>
              <p:cNvSpPr>
                <a:spLocks noChangeShapeType="1"/>
              </p:cNvSpPr>
              <p:nvPr/>
            </p:nvSpPr>
            <p:spPr bwMode="auto">
              <a:xfrm flipV="1">
                <a:off x="654" y="3210"/>
                <a:ext cx="420" cy="42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3036" name="Line 41"/>
            <p:cNvSpPr>
              <a:spLocks noChangeShapeType="1"/>
            </p:cNvSpPr>
            <p:nvPr/>
          </p:nvSpPr>
          <p:spPr bwMode="auto">
            <a:xfrm>
              <a:off x="1103" y="2811"/>
              <a:ext cx="0" cy="26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37" name="Oval 42"/>
            <p:cNvSpPr>
              <a:spLocks noChangeArrowheads="1"/>
            </p:cNvSpPr>
            <p:nvPr/>
          </p:nvSpPr>
          <p:spPr bwMode="auto">
            <a:xfrm>
              <a:off x="3718" y="1792"/>
              <a:ext cx="288" cy="27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3038" name="Group 43"/>
            <p:cNvGrpSpPr>
              <a:grpSpLocks/>
            </p:cNvGrpSpPr>
            <p:nvPr/>
          </p:nvGrpSpPr>
          <p:grpSpPr bwMode="auto">
            <a:xfrm>
              <a:off x="3713" y="2259"/>
              <a:ext cx="288" cy="272"/>
              <a:chOff x="3845" y="2009"/>
              <a:chExt cx="335" cy="335"/>
            </a:xfrm>
          </p:grpSpPr>
          <p:sp>
            <p:nvSpPr>
              <p:cNvPr id="43051" name="Freeform 44"/>
              <p:cNvSpPr>
                <a:spLocks/>
              </p:cNvSpPr>
              <p:nvPr/>
            </p:nvSpPr>
            <p:spPr bwMode="auto">
              <a:xfrm>
                <a:off x="3897" y="2115"/>
                <a:ext cx="168" cy="130"/>
              </a:xfrm>
              <a:custGeom>
                <a:avLst/>
                <a:gdLst>
                  <a:gd name="T0" fmla="*/ 5 w 168"/>
                  <a:gd name="T1" fmla="*/ 129 h 130"/>
                  <a:gd name="T2" fmla="*/ 84 w 168"/>
                  <a:gd name="T3" fmla="*/ 37 h 130"/>
                  <a:gd name="T4" fmla="*/ 167 w 168"/>
                  <a:gd name="T5" fmla="*/ 12 h 130"/>
                  <a:gd name="T6" fmla="*/ 77 w 168"/>
                  <a:gd name="T7" fmla="*/ 0 h 130"/>
                  <a:gd name="T8" fmla="*/ 0 w 168"/>
                  <a:gd name="T9" fmla="*/ 40 h 130"/>
                  <a:gd name="T10" fmla="*/ 5 w 168"/>
                  <a:gd name="T11" fmla="*/ 129 h 1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68" h="130">
                    <a:moveTo>
                      <a:pt x="5" y="129"/>
                    </a:moveTo>
                    <a:lnTo>
                      <a:pt x="84" y="37"/>
                    </a:lnTo>
                    <a:lnTo>
                      <a:pt x="167" y="12"/>
                    </a:lnTo>
                    <a:lnTo>
                      <a:pt x="77" y="0"/>
                    </a:lnTo>
                    <a:lnTo>
                      <a:pt x="0" y="40"/>
                    </a:lnTo>
                    <a:lnTo>
                      <a:pt x="5" y="129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52" name="Oval 45"/>
              <p:cNvSpPr>
                <a:spLocks noChangeArrowheads="1"/>
              </p:cNvSpPr>
              <p:nvPr/>
            </p:nvSpPr>
            <p:spPr bwMode="auto">
              <a:xfrm>
                <a:off x="3845" y="2009"/>
                <a:ext cx="335" cy="335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3039" name="Rectangle 46"/>
            <p:cNvSpPr>
              <a:spLocks noChangeArrowheads="1"/>
            </p:cNvSpPr>
            <p:nvPr/>
          </p:nvSpPr>
          <p:spPr bwMode="auto">
            <a:xfrm>
              <a:off x="4541" y="2415"/>
              <a:ext cx="389" cy="610"/>
            </a:xfrm>
            <a:prstGeom prst="rect">
              <a:avLst/>
            </a:prstGeom>
            <a:pattFill prst="pct20">
              <a:fgClr>
                <a:schemeClr val="tx1"/>
              </a:fgClr>
              <a:bgClr>
                <a:schemeClr val="bg1"/>
              </a:bgClr>
            </a:patt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40" name="Freeform 47"/>
            <p:cNvSpPr>
              <a:spLocks/>
            </p:cNvSpPr>
            <p:nvPr/>
          </p:nvSpPr>
          <p:spPr bwMode="auto">
            <a:xfrm>
              <a:off x="4520" y="2594"/>
              <a:ext cx="313" cy="196"/>
            </a:xfrm>
            <a:custGeom>
              <a:avLst/>
              <a:gdLst>
                <a:gd name="T0" fmla="*/ 7 w 364"/>
                <a:gd name="T1" fmla="*/ 128 h 242"/>
                <a:gd name="T2" fmla="*/ 116 w 364"/>
                <a:gd name="T3" fmla="*/ 36 h 242"/>
                <a:gd name="T4" fmla="*/ 230 w 364"/>
                <a:gd name="T5" fmla="*/ 12 h 242"/>
                <a:gd name="T6" fmla="*/ 107 w 364"/>
                <a:gd name="T7" fmla="*/ 0 h 242"/>
                <a:gd name="T8" fmla="*/ 0 w 364"/>
                <a:gd name="T9" fmla="*/ 40 h 242"/>
                <a:gd name="T10" fmla="*/ 7 w 364"/>
                <a:gd name="T11" fmla="*/ 128 h 2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64" h="242">
                  <a:moveTo>
                    <a:pt x="10" y="241"/>
                  </a:moveTo>
                  <a:lnTo>
                    <a:pt x="182" y="68"/>
                  </a:lnTo>
                  <a:lnTo>
                    <a:pt x="363" y="22"/>
                  </a:lnTo>
                  <a:lnTo>
                    <a:pt x="168" y="0"/>
                  </a:lnTo>
                  <a:lnTo>
                    <a:pt x="0" y="76"/>
                  </a:lnTo>
                  <a:lnTo>
                    <a:pt x="10" y="24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41" name="Oval 48"/>
            <p:cNvSpPr>
              <a:spLocks noChangeArrowheads="1"/>
            </p:cNvSpPr>
            <p:nvPr/>
          </p:nvSpPr>
          <p:spPr bwMode="auto">
            <a:xfrm>
              <a:off x="4331" y="2359"/>
              <a:ext cx="772" cy="73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42" name="Freeform 49"/>
            <p:cNvSpPr>
              <a:spLocks/>
            </p:cNvSpPr>
            <p:nvPr/>
          </p:nvSpPr>
          <p:spPr bwMode="auto">
            <a:xfrm>
              <a:off x="4555" y="2369"/>
              <a:ext cx="366" cy="62"/>
            </a:xfrm>
            <a:custGeom>
              <a:avLst/>
              <a:gdLst>
                <a:gd name="T0" fmla="*/ 0 w 427"/>
                <a:gd name="T1" fmla="*/ 36 h 77"/>
                <a:gd name="T2" fmla="*/ 8 w 427"/>
                <a:gd name="T3" fmla="*/ 23 h 77"/>
                <a:gd name="T4" fmla="*/ 63 w 427"/>
                <a:gd name="T5" fmla="*/ 5 h 77"/>
                <a:gd name="T6" fmla="*/ 112 w 427"/>
                <a:gd name="T7" fmla="*/ 0 h 77"/>
                <a:gd name="T8" fmla="*/ 141 w 427"/>
                <a:gd name="T9" fmla="*/ 0 h 77"/>
                <a:gd name="T10" fmla="*/ 189 w 427"/>
                <a:gd name="T11" fmla="*/ 9 h 77"/>
                <a:gd name="T12" fmla="*/ 237 w 427"/>
                <a:gd name="T13" fmla="*/ 19 h 77"/>
                <a:gd name="T14" fmla="*/ 264 w 427"/>
                <a:gd name="T15" fmla="*/ 35 h 77"/>
                <a:gd name="T16" fmla="*/ 268 w 427"/>
                <a:gd name="T17" fmla="*/ 39 h 77"/>
                <a:gd name="T18" fmla="*/ 0 w 427"/>
                <a:gd name="T19" fmla="*/ 36 h 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27" h="77">
                  <a:moveTo>
                    <a:pt x="0" y="69"/>
                  </a:moveTo>
                  <a:lnTo>
                    <a:pt x="13" y="43"/>
                  </a:lnTo>
                  <a:lnTo>
                    <a:pt x="99" y="10"/>
                  </a:lnTo>
                  <a:lnTo>
                    <a:pt x="178" y="0"/>
                  </a:lnTo>
                  <a:lnTo>
                    <a:pt x="225" y="0"/>
                  </a:lnTo>
                  <a:lnTo>
                    <a:pt x="301" y="17"/>
                  </a:lnTo>
                  <a:lnTo>
                    <a:pt x="376" y="36"/>
                  </a:lnTo>
                  <a:lnTo>
                    <a:pt x="419" y="66"/>
                  </a:lnTo>
                  <a:lnTo>
                    <a:pt x="426" y="76"/>
                  </a:lnTo>
                  <a:lnTo>
                    <a:pt x="0" y="69"/>
                  </a:lnTo>
                </a:path>
              </a:pathLst>
            </a:custGeom>
            <a:pattFill prst="pct20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43" name="Freeform 50"/>
            <p:cNvSpPr>
              <a:spLocks/>
            </p:cNvSpPr>
            <p:nvPr/>
          </p:nvSpPr>
          <p:spPr bwMode="auto">
            <a:xfrm>
              <a:off x="4548" y="3001"/>
              <a:ext cx="367" cy="73"/>
            </a:xfrm>
            <a:custGeom>
              <a:avLst/>
              <a:gdLst>
                <a:gd name="T0" fmla="*/ 0 w 427"/>
                <a:gd name="T1" fmla="*/ 4 h 90"/>
                <a:gd name="T2" fmla="*/ 8 w 427"/>
                <a:gd name="T3" fmla="*/ 21 h 90"/>
                <a:gd name="T4" fmla="*/ 63 w 427"/>
                <a:gd name="T5" fmla="*/ 41 h 90"/>
                <a:gd name="T6" fmla="*/ 113 w 427"/>
                <a:gd name="T7" fmla="*/ 47 h 90"/>
                <a:gd name="T8" fmla="*/ 143 w 427"/>
                <a:gd name="T9" fmla="*/ 47 h 90"/>
                <a:gd name="T10" fmla="*/ 192 w 427"/>
                <a:gd name="T11" fmla="*/ 37 h 90"/>
                <a:gd name="T12" fmla="*/ 239 w 427"/>
                <a:gd name="T13" fmla="*/ 24 h 90"/>
                <a:gd name="T14" fmla="*/ 266 w 427"/>
                <a:gd name="T15" fmla="*/ 6 h 90"/>
                <a:gd name="T16" fmla="*/ 271 w 427"/>
                <a:gd name="T17" fmla="*/ 0 h 90"/>
                <a:gd name="T18" fmla="*/ 0 w 427"/>
                <a:gd name="T19" fmla="*/ 4 h 9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27" h="90">
                  <a:moveTo>
                    <a:pt x="0" y="8"/>
                  </a:moveTo>
                  <a:lnTo>
                    <a:pt x="13" y="39"/>
                  </a:lnTo>
                  <a:lnTo>
                    <a:pt x="99" y="77"/>
                  </a:lnTo>
                  <a:lnTo>
                    <a:pt x="178" y="89"/>
                  </a:lnTo>
                  <a:lnTo>
                    <a:pt x="225" y="89"/>
                  </a:lnTo>
                  <a:lnTo>
                    <a:pt x="301" y="70"/>
                  </a:lnTo>
                  <a:lnTo>
                    <a:pt x="376" y="46"/>
                  </a:lnTo>
                  <a:lnTo>
                    <a:pt x="419" y="12"/>
                  </a:lnTo>
                  <a:lnTo>
                    <a:pt x="426" y="0"/>
                  </a:lnTo>
                  <a:lnTo>
                    <a:pt x="0" y="8"/>
                  </a:lnTo>
                </a:path>
              </a:pathLst>
            </a:custGeom>
            <a:pattFill prst="pct20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44" name="Rectangle 51"/>
            <p:cNvSpPr>
              <a:spLocks noChangeArrowheads="1"/>
            </p:cNvSpPr>
            <p:nvPr/>
          </p:nvSpPr>
          <p:spPr bwMode="auto">
            <a:xfrm>
              <a:off x="4538" y="1292"/>
              <a:ext cx="390" cy="610"/>
            </a:xfrm>
            <a:prstGeom prst="rect">
              <a:avLst/>
            </a:prstGeom>
            <a:pattFill prst="pct20">
              <a:fgClr>
                <a:schemeClr val="tx1"/>
              </a:fgClr>
              <a:bgClr>
                <a:schemeClr val="bg1"/>
              </a:bgClr>
            </a:patt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45" name="Oval 52"/>
            <p:cNvSpPr>
              <a:spLocks noChangeArrowheads="1"/>
            </p:cNvSpPr>
            <p:nvPr/>
          </p:nvSpPr>
          <p:spPr bwMode="auto">
            <a:xfrm>
              <a:off x="4329" y="1236"/>
              <a:ext cx="771" cy="73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46" name="Freeform 53"/>
            <p:cNvSpPr>
              <a:spLocks/>
            </p:cNvSpPr>
            <p:nvPr/>
          </p:nvSpPr>
          <p:spPr bwMode="auto">
            <a:xfrm>
              <a:off x="4552" y="1246"/>
              <a:ext cx="366" cy="63"/>
            </a:xfrm>
            <a:custGeom>
              <a:avLst/>
              <a:gdLst>
                <a:gd name="T0" fmla="*/ 0 w 427"/>
                <a:gd name="T1" fmla="*/ 38 h 77"/>
                <a:gd name="T2" fmla="*/ 8 w 427"/>
                <a:gd name="T3" fmla="*/ 24 h 77"/>
                <a:gd name="T4" fmla="*/ 63 w 427"/>
                <a:gd name="T5" fmla="*/ 6 h 77"/>
                <a:gd name="T6" fmla="*/ 112 w 427"/>
                <a:gd name="T7" fmla="*/ 0 h 77"/>
                <a:gd name="T8" fmla="*/ 141 w 427"/>
                <a:gd name="T9" fmla="*/ 0 h 77"/>
                <a:gd name="T10" fmla="*/ 189 w 427"/>
                <a:gd name="T11" fmla="*/ 9 h 77"/>
                <a:gd name="T12" fmla="*/ 237 w 427"/>
                <a:gd name="T13" fmla="*/ 20 h 77"/>
                <a:gd name="T14" fmla="*/ 264 w 427"/>
                <a:gd name="T15" fmla="*/ 36 h 77"/>
                <a:gd name="T16" fmla="*/ 268 w 427"/>
                <a:gd name="T17" fmla="*/ 42 h 77"/>
                <a:gd name="T18" fmla="*/ 0 w 427"/>
                <a:gd name="T19" fmla="*/ 38 h 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27" h="77">
                  <a:moveTo>
                    <a:pt x="0" y="69"/>
                  </a:moveTo>
                  <a:lnTo>
                    <a:pt x="13" y="43"/>
                  </a:lnTo>
                  <a:lnTo>
                    <a:pt x="99" y="10"/>
                  </a:lnTo>
                  <a:lnTo>
                    <a:pt x="178" y="0"/>
                  </a:lnTo>
                  <a:lnTo>
                    <a:pt x="225" y="0"/>
                  </a:lnTo>
                  <a:lnTo>
                    <a:pt x="301" y="17"/>
                  </a:lnTo>
                  <a:lnTo>
                    <a:pt x="376" y="36"/>
                  </a:lnTo>
                  <a:lnTo>
                    <a:pt x="419" y="66"/>
                  </a:lnTo>
                  <a:lnTo>
                    <a:pt x="426" y="76"/>
                  </a:lnTo>
                  <a:lnTo>
                    <a:pt x="0" y="69"/>
                  </a:lnTo>
                </a:path>
              </a:pathLst>
            </a:custGeom>
            <a:pattFill prst="pct20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47" name="Freeform 54"/>
            <p:cNvSpPr>
              <a:spLocks/>
            </p:cNvSpPr>
            <p:nvPr/>
          </p:nvSpPr>
          <p:spPr bwMode="auto">
            <a:xfrm>
              <a:off x="4546" y="1875"/>
              <a:ext cx="366" cy="76"/>
            </a:xfrm>
            <a:custGeom>
              <a:avLst/>
              <a:gdLst>
                <a:gd name="T0" fmla="*/ 0 w 427"/>
                <a:gd name="T1" fmla="*/ 5 h 93"/>
                <a:gd name="T2" fmla="*/ 8 w 427"/>
                <a:gd name="T3" fmla="*/ 22 h 93"/>
                <a:gd name="T4" fmla="*/ 63 w 427"/>
                <a:gd name="T5" fmla="*/ 43 h 93"/>
                <a:gd name="T6" fmla="*/ 112 w 427"/>
                <a:gd name="T7" fmla="*/ 50 h 93"/>
                <a:gd name="T8" fmla="*/ 141 w 427"/>
                <a:gd name="T9" fmla="*/ 50 h 93"/>
                <a:gd name="T10" fmla="*/ 189 w 427"/>
                <a:gd name="T11" fmla="*/ 39 h 93"/>
                <a:gd name="T12" fmla="*/ 237 w 427"/>
                <a:gd name="T13" fmla="*/ 26 h 93"/>
                <a:gd name="T14" fmla="*/ 264 w 427"/>
                <a:gd name="T15" fmla="*/ 7 h 93"/>
                <a:gd name="T16" fmla="*/ 268 w 427"/>
                <a:gd name="T17" fmla="*/ 0 h 93"/>
                <a:gd name="T18" fmla="*/ 0 w 427"/>
                <a:gd name="T19" fmla="*/ 5 h 9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27" h="93">
                  <a:moveTo>
                    <a:pt x="0" y="8"/>
                  </a:moveTo>
                  <a:lnTo>
                    <a:pt x="13" y="40"/>
                  </a:lnTo>
                  <a:lnTo>
                    <a:pt x="99" y="80"/>
                  </a:lnTo>
                  <a:lnTo>
                    <a:pt x="178" y="92"/>
                  </a:lnTo>
                  <a:lnTo>
                    <a:pt x="225" y="92"/>
                  </a:lnTo>
                  <a:lnTo>
                    <a:pt x="301" y="72"/>
                  </a:lnTo>
                  <a:lnTo>
                    <a:pt x="376" y="48"/>
                  </a:lnTo>
                  <a:lnTo>
                    <a:pt x="419" y="12"/>
                  </a:lnTo>
                  <a:lnTo>
                    <a:pt x="426" y="0"/>
                  </a:lnTo>
                  <a:lnTo>
                    <a:pt x="0" y="8"/>
                  </a:lnTo>
                </a:path>
              </a:pathLst>
            </a:custGeom>
            <a:pattFill prst="pct20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48" name="Freeform 55"/>
            <p:cNvSpPr>
              <a:spLocks/>
            </p:cNvSpPr>
            <p:nvPr/>
          </p:nvSpPr>
          <p:spPr bwMode="auto">
            <a:xfrm>
              <a:off x="4528" y="1476"/>
              <a:ext cx="413" cy="195"/>
            </a:xfrm>
            <a:custGeom>
              <a:avLst/>
              <a:gdLst>
                <a:gd name="T0" fmla="*/ 0 w 481"/>
                <a:gd name="T1" fmla="*/ 35 h 241"/>
                <a:gd name="T2" fmla="*/ 167 w 481"/>
                <a:gd name="T3" fmla="*/ 53 h 241"/>
                <a:gd name="T4" fmla="*/ 302 w 481"/>
                <a:gd name="T5" fmla="*/ 127 h 241"/>
                <a:gd name="T6" fmla="*/ 304 w 481"/>
                <a:gd name="T7" fmla="*/ 98 h 241"/>
                <a:gd name="T8" fmla="*/ 167 w 481"/>
                <a:gd name="T9" fmla="*/ 25 h 241"/>
                <a:gd name="T10" fmla="*/ 3 w 481"/>
                <a:gd name="T11" fmla="*/ 0 h 241"/>
                <a:gd name="T12" fmla="*/ 0 w 481"/>
                <a:gd name="T13" fmla="*/ 35 h 2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81" h="241">
                  <a:moveTo>
                    <a:pt x="0" y="65"/>
                  </a:moveTo>
                  <a:lnTo>
                    <a:pt x="263" y="100"/>
                  </a:lnTo>
                  <a:lnTo>
                    <a:pt x="477" y="240"/>
                  </a:lnTo>
                  <a:lnTo>
                    <a:pt x="480" y="184"/>
                  </a:lnTo>
                  <a:lnTo>
                    <a:pt x="263" y="47"/>
                  </a:lnTo>
                  <a:lnTo>
                    <a:pt x="6" y="0"/>
                  </a:lnTo>
                  <a:lnTo>
                    <a:pt x="0" y="65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49" name="Line 56"/>
            <p:cNvSpPr>
              <a:spLocks noChangeShapeType="1"/>
            </p:cNvSpPr>
            <p:nvPr/>
          </p:nvSpPr>
          <p:spPr bwMode="auto">
            <a:xfrm flipV="1">
              <a:off x="3974" y="1610"/>
              <a:ext cx="338" cy="21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50" name="Line 57"/>
            <p:cNvSpPr>
              <a:spLocks noChangeShapeType="1"/>
            </p:cNvSpPr>
            <p:nvPr/>
          </p:nvSpPr>
          <p:spPr bwMode="auto">
            <a:xfrm>
              <a:off x="3969" y="2504"/>
              <a:ext cx="337" cy="21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584A1393.wav">
            <a:hlinkClick r:id="" action="ppaction://media"/>
          </p:cNvPr>
          <p:cNvPicPr>
            <a:picLocks noChangeAspect="1"/>
          </p:cNvPicPr>
          <p:nvPr>
            <a:wavAudioFile r:embed="rId1" name="584A430F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58642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4"/>
          <p:cNvGrpSpPr>
            <a:grpSpLocks/>
          </p:cNvGrpSpPr>
          <p:nvPr/>
        </p:nvGrpSpPr>
        <p:grpSpPr bwMode="auto">
          <a:xfrm>
            <a:off x="395288" y="765175"/>
            <a:ext cx="3024187" cy="3527425"/>
            <a:chOff x="1743" y="1186"/>
            <a:chExt cx="2274" cy="2882"/>
          </a:xfrm>
        </p:grpSpPr>
        <p:sp>
          <p:nvSpPr>
            <p:cNvPr id="44165" name="Freeform 5"/>
            <p:cNvSpPr>
              <a:spLocks/>
            </p:cNvSpPr>
            <p:nvPr/>
          </p:nvSpPr>
          <p:spPr bwMode="auto">
            <a:xfrm>
              <a:off x="2551" y="3341"/>
              <a:ext cx="63" cy="116"/>
            </a:xfrm>
            <a:custGeom>
              <a:avLst/>
              <a:gdLst>
                <a:gd name="T0" fmla="*/ 0 w 63"/>
                <a:gd name="T1" fmla="*/ 0 h 116"/>
                <a:gd name="T2" fmla="*/ 2 w 63"/>
                <a:gd name="T3" fmla="*/ 115 h 116"/>
                <a:gd name="T4" fmla="*/ 54 w 63"/>
                <a:gd name="T5" fmla="*/ 112 h 116"/>
                <a:gd name="T6" fmla="*/ 14 w 63"/>
                <a:gd name="T7" fmla="*/ 57 h 116"/>
                <a:gd name="T8" fmla="*/ 62 w 63"/>
                <a:gd name="T9" fmla="*/ 1 h 116"/>
                <a:gd name="T10" fmla="*/ 0 w 63"/>
                <a:gd name="T11" fmla="*/ 0 h 1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3" h="116">
                  <a:moveTo>
                    <a:pt x="0" y="0"/>
                  </a:moveTo>
                  <a:lnTo>
                    <a:pt x="2" y="115"/>
                  </a:lnTo>
                  <a:lnTo>
                    <a:pt x="54" y="112"/>
                  </a:lnTo>
                  <a:lnTo>
                    <a:pt x="14" y="57"/>
                  </a:lnTo>
                  <a:lnTo>
                    <a:pt x="62" y="1"/>
                  </a:lnTo>
                  <a:lnTo>
                    <a:pt x="0" y="0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rgbClr val="EAEC5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66" name="Freeform 6"/>
            <p:cNvSpPr>
              <a:spLocks/>
            </p:cNvSpPr>
            <p:nvPr/>
          </p:nvSpPr>
          <p:spPr bwMode="auto">
            <a:xfrm>
              <a:off x="2449" y="1890"/>
              <a:ext cx="157" cy="241"/>
            </a:xfrm>
            <a:custGeom>
              <a:avLst/>
              <a:gdLst>
                <a:gd name="T0" fmla="*/ 103 w 157"/>
                <a:gd name="T1" fmla="*/ 0 h 241"/>
                <a:gd name="T2" fmla="*/ 0 w 157"/>
                <a:gd name="T3" fmla="*/ 117 h 241"/>
                <a:gd name="T4" fmla="*/ 106 w 157"/>
                <a:gd name="T5" fmla="*/ 239 h 241"/>
                <a:gd name="T6" fmla="*/ 156 w 157"/>
                <a:gd name="T7" fmla="*/ 240 h 241"/>
                <a:gd name="T8" fmla="*/ 48 w 157"/>
                <a:gd name="T9" fmla="*/ 117 h 241"/>
                <a:gd name="T10" fmla="*/ 150 w 157"/>
                <a:gd name="T11" fmla="*/ 1 h 241"/>
                <a:gd name="T12" fmla="*/ 103 w 157"/>
                <a:gd name="T13" fmla="*/ 0 h 2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7" h="241">
                  <a:moveTo>
                    <a:pt x="103" y="0"/>
                  </a:moveTo>
                  <a:lnTo>
                    <a:pt x="0" y="117"/>
                  </a:lnTo>
                  <a:lnTo>
                    <a:pt x="106" y="239"/>
                  </a:lnTo>
                  <a:lnTo>
                    <a:pt x="156" y="240"/>
                  </a:lnTo>
                  <a:lnTo>
                    <a:pt x="48" y="117"/>
                  </a:lnTo>
                  <a:lnTo>
                    <a:pt x="150" y="1"/>
                  </a:lnTo>
                  <a:lnTo>
                    <a:pt x="103" y="0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rgbClr val="EAEC5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67" name="Rectangle 7"/>
            <p:cNvSpPr>
              <a:spLocks noChangeArrowheads="1"/>
            </p:cNvSpPr>
            <p:nvPr/>
          </p:nvSpPr>
          <p:spPr bwMode="auto">
            <a:xfrm>
              <a:off x="2337" y="1846"/>
              <a:ext cx="271" cy="31"/>
            </a:xfrm>
            <a:prstGeom prst="rect">
              <a:avLst/>
            </a:prstGeom>
            <a:solidFill>
              <a:srgbClr val="EAEC5E"/>
            </a:solidFill>
            <a:ln w="12700">
              <a:solidFill>
                <a:srgbClr val="EAEC5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68" name="Freeform 8"/>
            <p:cNvSpPr>
              <a:spLocks/>
            </p:cNvSpPr>
            <p:nvPr/>
          </p:nvSpPr>
          <p:spPr bwMode="auto">
            <a:xfrm>
              <a:off x="2449" y="2130"/>
              <a:ext cx="157" cy="241"/>
            </a:xfrm>
            <a:custGeom>
              <a:avLst/>
              <a:gdLst>
                <a:gd name="T0" fmla="*/ 103 w 157"/>
                <a:gd name="T1" fmla="*/ 0 h 241"/>
                <a:gd name="T2" fmla="*/ 0 w 157"/>
                <a:gd name="T3" fmla="*/ 117 h 241"/>
                <a:gd name="T4" fmla="*/ 106 w 157"/>
                <a:gd name="T5" fmla="*/ 239 h 241"/>
                <a:gd name="T6" fmla="*/ 156 w 157"/>
                <a:gd name="T7" fmla="*/ 240 h 241"/>
                <a:gd name="T8" fmla="*/ 48 w 157"/>
                <a:gd name="T9" fmla="*/ 117 h 241"/>
                <a:gd name="T10" fmla="*/ 150 w 157"/>
                <a:gd name="T11" fmla="*/ 1 h 241"/>
                <a:gd name="T12" fmla="*/ 103 w 157"/>
                <a:gd name="T13" fmla="*/ 0 h 2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7" h="241">
                  <a:moveTo>
                    <a:pt x="103" y="0"/>
                  </a:moveTo>
                  <a:lnTo>
                    <a:pt x="0" y="117"/>
                  </a:lnTo>
                  <a:lnTo>
                    <a:pt x="106" y="239"/>
                  </a:lnTo>
                  <a:lnTo>
                    <a:pt x="156" y="240"/>
                  </a:lnTo>
                  <a:lnTo>
                    <a:pt x="48" y="117"/>
                  </a:lnTo>
                  <a:lnTo>
                    <a:pt x="150" y="1"/>
                  </a:lnTo>
                  <a:lnTo>
                    <a:pt x="103" y="0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rgbClr val="EAEC5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69" name="Freeform 9"/>
            <p:cNvSpPr>
              <a:spLocks/>
            </p:cNvSpPr>
            <p:nvPr/>
          </p:nvSpPr>
          <p:spPr bwMode="auto">
            <a:xfrm>
              <a:off x="2451" y="2377"/>
              <a:ext cx="157" cy="241"/>
            </a:xfrm>
            <a:custGeom>
              <a:avLst/>
              <a:gdLst>
                <a:gd name="T0" fmla="*/ 103 w 157"/>
                <a:gd name="T1" fmla="*/ 0 h 241"/>
                <a:gd name="T2" fmla="*/ 0 w 157"/>
                <a:gd name="T3" fmla="*/ 117 h 241"/>
                <a:gd name="T4" fmla="*/ 106 w 157"/>
                <a:gd name="T5" fmla="*/ 239 h 241"/>
                <a:gd name="T6" fmla="*/ 156 w 157"/>
                <a:gd name="T7" fmla="*/ 240 h 241"/>
                <a:gd name="T8" fmla="*/ 48 w 157"/>
                <a:gd name="T9" fmla="*/ 117 h 241"/>
                <a:gd name="T10" fmla="*/ 150 w 157"/>
                <a:gd name="T11" fmla="*/ 1 h 241"/>
                <a:gd name="T12" fmla="*/ 103 w 157"/>
                <a:gd name="T13" fmla="*/ 0 h 2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7" h="241">
                  <a:moveTo>
                    <a:pt x="103" y="0"/>
                  </a:moveTo>
                  <a:lnTo>
                    <a:pt x="0" y="117"/>
                  </a:lnTo>
                  <a:lnTo>
                    <a:pt x="106" y="239"/>
                  </a:lnTo>
                  <a:lnTo>
                    <a:pt x="156" y="240"/>
                  </a:lnTo>
                  <a:lnTo>
                    <a:pt x="48" y="117"/>
                  </a:lnTo>
                  <a:lnTo>
                    <a:pt x="150" y="1"/>
                  </a:lnTo>
                  <a:lnTo>
                    <a:pt x="103" y="0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rgbClr val="EAEC5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70" name="Line 10"/>
            <p:cNvSpPr>
              <a:spLocks noChangeShapeType="1"/>
            </p:cNvSpPr>
            <p:nvPr/>
          </p:nvSpPr>
          <p:spPr bwMode="auto">
            <a:xfrm flipV="1">
              <a:off x="2622" y="1836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71" name="Line 11"/>
            <p:cNvSpPr>
              <a:spLocks noChangeShapeType="1"/>
            </p:cNvSpPr>
            <p:nvPr/>
          </p:nvSpPr>
          <p:spPr bwMode="auto">
            <a:xfrm flipV="1">
              <a:off x="3139" y="1834"/>
              <a:ext cx="0" cy="5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4172" name="Group 12"/>
            <p:cNvGrpSpPr>
              <a:grpSpLocks/>
            </p:cNvGrpSpPr>
            <p:nvPr/>
          </p:nvGrpSpPr>
          <p:grpSpPr bwMode="auto">
            <a:xfrm>
              <a:off x="2297" y="1420"/>
              <a:ext cx="1150" cy="416"/>
              <a:chOff x="2297" y="1420"/>
              <a:chExt cx="1150" cy="416"/>
            </a:xfrm>
          </p:grpSpPr>
          <p:sp>
            <p:nvSpPr>
              <p:cNvPr id="44274" name="Arc 13"/>
              <p:cNvSpPr>
                <a:spLocks/>
              </p:cNvSpPr>
              <p:nvPr/>
            </p:nvSpPr>
            <p:spPr bwMode="auto">
              <a:xfrm>
                <a:off x="2951" y="1439"/>
                <a:ext cx="493" cy="390"/>
              </a:xfrm>
              <a:custGeom>
                <a:avLst/>
                <a:gdLst>
                  <a:gd name="T0" fmla="*/ 0 w 21644"/>
                  <a:gd name="T1" fmla="*/ 0 h 21600"/>
                  <a:gd name="T2" fmla="*/ 0 w 21644"/>
                  <a:gd name="T3" fmla="*/ 0 h 21600"/>
                  <a:gd name="T4" fmla="*/ 0 w 21644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44" h="21600" fill="none" extrusionOk="0">
                    <a:moveTo>
                      <a:pt x="0" y="0"/>
                    </a:moveTo>
                    <a:cubicBezTo>
                      <a:pt x="14" y="0"/>
                      <a:pt x="29" y="-1"/>
                      <a:pt x="44" y="0"/>
                    </a:cubicBezTo>
                    <a:cubicBezTo>
                      <a:pt x="11973" y="0"/>
                      <a:pt x="21644" y="9670"/>
                      <a:pt x="21644" y="21600"/>
                    </a:cubicBezTo>
                  </a:path>
                  <a:path w="21644" h="21600" stroke="0" extrusionOk="0">
                    <a:moveTo>
                      <a:pt x="0" y="0"/>
                    </a:moveTo>
                    <a:cubicBezTo>
                      <a:pt x="14" y="0"/>
                      <a:pt x="29" y="-1"/>
                      <a:pt x="44" y="0"/>
                    </a:cubicBezTo>
                    <a:cubicBezTo>
                      <a:pt x="11973" y="0"/>
                      <a:pt x="21644" y="9670"/>
                      <a:pt x="21644" y="21600"/>
                    </a:cubicBezTo>
                    <a:lnTo>
                      <a:pt x="44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75" name="Line 14"/>
              <p:cNvSpPr>
                <a:spLocks noChangeShapeType="1"/>
              </p:cNvSpPr>
              <p:nvPr/>
            </p:nvSpPr>
            <p:spPr bwMode="auto">
              <a:xfrm flipH="1">
                <a:off x="2297" y="1836"/>
                <a:ext cx="115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76" name="Arc 15"/>
              <p:cNvSpPr>
                <a:spLocks/>
              </p:cNvSpPr>
              <p:nvPr/>
            </p:nvSpPr>
            <p:spPr bwMode="auto">
              <a:xfrm>
                <a:off x="2298" y="1446"/>
                <a:ext cx="492" cy="39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21600"/>
                    </a:moveTo>
                    <a:cubicBezTo>
                      <a:pt x="0" y="9687"/>
                      <a:pt x="9643" y="24"/>
                      <a:pt x="21556" y="0"/>
                    </a:cubicBezTo>
                  </a:path>
                  <a:path w="21600" h="21600" stroke="0" extrusionOk="0">
                    <a:moveTo>
                      <a:pt x="0" y="21600"/>
                    </a:moveTo>
                    <a:cubicBezTo>
                      <a:pt x="0" y="9687"/>
                      <a:pt x="9643" y="24"/>
                      <a:pt x="21556" y="0"/>
                    </a:cubicBez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77" name="AutoShape 16"/>
              <p:cNvSpPr>
                <a:spLocks noChangeArrowheads="1"/>
              </p:cNvSpPr>
              <p:nvPr/>
            </p:nvSpPr>
            <p:spPr bwMode="auto">
              <a:xfrm>
                <a:off x="2791" y="1446"/>
                <a:ext cx="171" cy="230"/>
              </a:xfrm>
              <a:prstGeom prst="roundRect">
                <a:avLst>
                  <a:gd name="adj" fmla="val 12495"/>
                </a:avLst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278" name="Rectangle 17"/>
              <p:cNvSpPr>
                <a:spLocks noChangeArrowheads="1"/>
              </p:cNvSpPr>
              <p:nvPr/>
            </p:nvSpPr>
            <p:spPr bwMode="auto">
              <a:xfrm>
                <a:off x="2800" y="1420"/>
                <a:ext cx="153" cy="65"/>
              </a:xfrm>
              <a:prstGeom prst="rect">
                <a:avLst/>
              </a:prstGeom>
              <a:solidFill>
                <a:schemeClr val="folHlink"/>
              </a:solidFill>
              <a:ln w="12700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4173" name="Line 18"/>
            <p:cNvSpPr>
              <a:spLocks noChangeShapeType="1"/>
            </p:cNvSpPr>
            <p:nvPr/>
          </p:nvSpPr>
          <p:spPr bwMode="auto">
            <a:xfrm>
              <a:off x="3300" y="1889"/>
              <a:ext cx="26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74" name="Line 19"/>
            <p:cNvSpPr>
              <a:spLocks noChangeShapeType="1"/>
            </p:cNvSpPr>
            <p:nvPr/>
          </p:nvSpPr>
          <p:spPr bwMode="auto">
            <a:xfrm>
              <a:off x="2623" y="1887"/>
              <a:ext cx="515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75" name="Line 20"/>
            <p:cNvSpPr>
              <a:spLocks noChangeShapeType="1"/>
            </p:cNvSpPr>
            <p:nvPr/>
          </p:nvSpPr>
          <p:spPr bwMode="auto">
            <a:xfrm>
              <a:off x="2624" y="2129"/>
              <a:ext cx="515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76" name="Line 21"/>
            <p:cNvSpPr>
              <a:spLocks noChangeShapeType="1"/>
            </p:cNvSpPr>
            <p:nvPr/>
          </p:nvSpPr>
          <p:spPr bwMode="auto">
            <a:xfrm flipH="1">
              <a:off x="2511" y="1886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77" name="Line 22"/>
            <p:cNvSpPr>
              <a:spLocks noChangeShapeType="1"/>
            </p:cNvSpPr>
            <p:nvPr/>
          </p:nvSpPr>
          <p:spPr bwMode="auto">
            <a:xfrm>
              <a:off x="2512" y="2008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78" name="Line 23"/>
            <p:cNvSpPr>
              <a:spLocks noChangeShapeType="1"/>
            </p:cNvSpPr>
            <p:nvPr/>
          </p:nvSpPr>
          <p:spPr bwMode="auto">
            <a:xfrm>
              <a:off x="2785" y="1943"/>
              <a:ext cx="326" cy="6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79" name="Line 24"/>
            <p:cNvSpPr>
              <a:spLocks noChangeShapeType="1"/>
            </p:cNvSpPr>
            <p:nvPr/>
          </p:nvSpPr>
          <p:spPr bwMode="auto">
            <a:xfrm>
              <a:off x="2623" y="2372"/>
              <a:ext cx="515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80" name="Line 25"/>
            <p:cNvSpPr>
              <a:spLocks noChangeShapeType="1"/>
            </p:cNvSpPr>
            <p:nvPr/>
          </p:nvSpPr>
          <p:spPr bwMode="auto">
            <a:xfrm flipH="1">
              <a:off x="2510" y="2129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81" name="Line 26"/>
            <p:cNvSpPr>
              <a:spLocks noChangeShapeType="1"/>
            </p:cNvSpPr>
            <p:nvPr/>
          </p:nvSpPr>
          <p:spPr bwMode="auto">
            <a:xfrm>
              <a:off x="2511" y="2251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82" name="Line 27"/>
            <p:cNvSpPr>
              <a:spLocks noChangeShapeType="1"/>
            </p:cNvSpPr>
            <p:nvPr/>
          </p:nvSpPr>
          <p:spPr bwMode="auto">
            <a:xfrm>
              <a:off x="2784" y="2186"/>
              <a:ext cx="326" cy="6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83" name="Line 28"/>
            <p:cNvSpPr>
              <a:spLocks noChangeShapeType="1"/>
            </p:cNvSpPr>
            <p:nvPr/>
          </p:nvSpPr>
          <p:spPr bwMode="auto">
            <a:xfrm>
              <a:off x="2624" y="2615"/>
              <a:ext cx="515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84" name="Line 29"/>
            <p:cNvSpPr>
              <a:spLocks noChangeShapeType="1"/>
            </p:cNvSpPr>
            <p:nvPr/>
          </p:nvSpPr>
          <p:spPr bwMode="auto">
            <a:xfrm flipH="1">
              <a:off x="2511" y="2372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85" name="Line 30"/>
            <p:cNvSpPr>
              <a:spLocks noChangeShapeType="1"/>
            </p:cNvSpPr>
            <p:nvPr/>
          </p:nvSpPr>
          <p:spPr bwMode="auto">
            <a:xfrm>
              <a:off x="2785" y="2429"/>
              <a:ext cx="326" cy="6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86" name="Line 31"/>
            <p:cNvSpPr>
              <a:spLocks noChangeShapeType="1"/>
            </p:cNvSpPr>
            <p:nvPr/>
          </p:nvSpPr>
          <p:spPr bwMode="auto">
            <a:xfrm>
              <a:off x="2623" y="2858"/>
              <a:ext cx="515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87" name="Line 32"/>
            <p:cNvSpPr>
              <a:spLocks noChangeShapeType="1"/>
            </p:cNvSpPr>
            <p:nvPr/>
          </p:nvSpPr>
          <p:spPr bwMode="auto">
            <a:xfrm>
              <a:off x="2784" y="2672"/>
              <a:ext cx="326" cy="6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88" name="Line 33"/>
            <p:cNvSpPr>
              <a:spLocks noChangeShapeType="1"/>
            </p:cNvSpPr>
            <p:nvPr/>
          </p:nvSpPr>
          <p:spPr bwMode="auto">
            <a:xfrm>
              <a:off x="2624" y="3101"/>
              <a:ext cx="515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89" name="Line 34"/>
            <p:cNvSpPr>
              <a:spLocks noChangeShapeType="1"/>
            </p:cNvSpPr>
            <p:nvPr/>
          </p:nvSpPr>
          <p:spPr bwMode="auto">
            <a:xfrm>
              <a:off x="2785" y="2915"/>
              <a:ext cx="326" cy="6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90" name="Line 35"/>
            <p:cNvSpPr>
              <a:spLocks noChangeShapeType="1"/>
            </p:cNvSpPr>
            <p:nvPr/>
          </p:nvSpPr>
          <p:spPr bwMode="auto">
            <a:xfrm>
              <a:off x="2623" y="3344"/>
              <a:ext cx="515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91" name="Line 36"/>
            <p:cNvSpPr>
              <a:spLocks noChangeShapeType="1"/>
            </p:cNvSpPr>
            <p:nvPr/>
          </p:nvSpPr>
          <p:spPr bwMode="auto">
            <a:xfrm>
              <a:off x="2784" y="3158"/>
              <a:ext cx="326" cy="6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92" name="Line 37"/>
            <p:cNvSpPr>
              <a:spLocks noChangeShapeType="1"/>
            </p:cNvSpPr>
            <p:nvPr/>
          </p:nvSpPr>
          <p:spPr bwMode="auto">
            <a:xfrm flipH="1">
              <a:off x="2437" y="1886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93" name="Line 38"/>
            <p:cNvSpPr>
              <a:spLocks noChangeShapeType="1"/>
            </p:cNvSpPr>
            <p:nvPr/>
          </p:nvSpPr>
          <p:spPr bwMode="auto">
            <a:xfrm>
              <a:off x="2438" y="2008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94" name="Line 39"/>
            <p:cNvSpPr>
              <a:spLocks noChangeShapeType="1"/>
            </p:cNvSpPr>
            <p:nvPr/>
          </p:nvSpPr>
          <p:spPr bwMode="auto">
            <a:xfrm flipH="1">
              <a:off x="2437" y="2128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95" name="Line 40"/>
            <p:cNvSpPr>
              <a:spLocks noChangeShapeType="1"/>
            </p:cNvSpPr>
            <p:nvPr/>
          </p:nvSpPr>
          <p:spPr bwMode="auto">
            <a:xfrm>
              <a:off x="2438" y="2250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96" name="Line 41"/>
            <p:cNvSpPr>
              <a:spLocks noChangeShapeType="1"/>
            </p:cNvSpPr>
            <p:nvPr/>
          </p:nvSpPr>
          <p:spPr bwMode="auto">
            <a:xfrm>
              <a:off x="2623" y="1887"/>
              <a:ext cx="51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97" name="Line 42"/>
            <p:cNvSpPr>
              <a:spLocks noChangeShapeType="1"/>
            </p:cNvSpPr>
            <p:nvPr/>
          </p:nvSpPr>
          <p:spPr bwMode="auto">
            <a:xfrm>
              <a:off x="2235" y="1888"/>
              <a:ext cx="3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98" name="Line 43"/>
            <p:cNvSpPr>
              <a:spLocks noChangeShapeType="1"/>
            </p:cNvSpPr>
            <p:nvPr/>
          </p:nvSpPr>
          <p:spPr bwMode="auto">
            <a:xfrm flipH="1">
              <a:off x="2613" y="3447"/>
              <a:ext cx="52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99" name="Line 44"/>
            <p:cNvSpPr>
              <a:spLocks noChangeShapeType="1"/>
            </p:cNvSpPr>
            <p:nvPr/>
          </p:nvSpPr>
          <p:spPr bwMode="auto">
            <a:xfrm flipH="1">
              <a:off x="2572" y="3346"/>
              <a:ext cx="47" cy="5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00" name="Line 45"/>
            <p:cNvSpPr>
              <a:spLocks noChangeShapeType="1"/>
            </p:cNvSpPr>
            <p:nvPr/>
          </p:nvSpPr>
          <p:spPr bwMode="auto">
            <a:xfrm>
              <a:off x="2571" y="3398"/>
              <a:ext cx="44" cy="4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01" name="Arc 46"/>
            <p:cNvSpPr>
              <a:spLocks/>
            </p:cNvSpPr>
            <p:nvPr/>
          </p:nvSpPr>
          <p:spPr bwMode="auto">
            <a:xfrm rot="10800000">
              <a:off x="3453" y="1381"/>
              <a:ext cx="528" cy="50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600"/>
                  </a:moveTo>
                  <a:cubicBezTo>
                    <a:pt x="0" y="9686"/>
                    <a:pt x="9645" y="22"/>
                    <a:pt x="21559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86"/>
                    <a:pt x="9645" y="22"/>
                    <a:pt x="21559" y="0"/>
                  </a:cubicBez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76200" cap="rnd">
              <a:solidFill>
                <a:srgbClr val="EAEC5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02" name="Rectangle 47"/>
            <p:cNvSpPr>
              <a:spLocks noChangeArrowheads="1"/>
            </p:cNvSpPr>
            <p:nvPr/>
          </p:nvSpPr>
          <p:spPr bwMode="auto">
            <a:xfrm>
              <a:off x="3154" y="1846"/>
              <a:ext cx="271" cy="31"/>
            </a:xfrm>
            <a:prstGeom prst="rect">
              <a:avLst/>
            </a:prstGeom>
            <a:solidFill>
              <a:srgbClr val="EAEC5E"/>
            </a:solidFill>
            <a:ln w="12700">
              <a:solidFill>
                <a:srgbClr val="EAEC5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03" name="Freeform 48"/>
            <p:cNvSpPr>
              <a:spLocks/>
            </p:cNvSpPr>
            <p:nvPr/>
          </p:nvSpPr>
          <p:spPr bwMode="auto">
            <a:xfrm>
              <a:off x="3153" y="1882"/>
              <a:ext cx="157" cy="229"/>
            </a:xfrm>
            <a:custGeom>
              <a:avLst/>
              <a:gdLst>
                <a:gd name="T0" fmla="*/ 0 w 157"/>
                <a:gd name="T1" fmla="*/ 0 h 229"/>
                <a:gd name="T2" fmla="*/ 47 w 157"/>
                <a:gd name="T3" fmla="*/ 57 h 229"/>
                <a:gd name="T4" fmla="*/ 3 w 157"/>
                <a:gd name="T5" fmla="*/ 104 h 229"/>
                <a:gd name="T6" fmla="*/ 110 w 157"/>
                <a:gd name="T7" fmla="*/ 228 h 229"/>
                <a:gd name="T8" fmla="*/ 156 w 157"/>
                <a:gd name="T9" fmla="*/ 228 h 229"/>
                <a:gd name="T10" fmla="*/ 47 w 157"/>
                <a:gd name="T11" fmla="*/ 101 h 229"/>
                <a:gd name="T12" fmla="*/ 140 w 157"/>
                <a:gd name="T13" fmla="*/ 0 h 229"/>
                <a:gd name="T14" fmla="*/ 0 w 157"/>
                <a:gd name="T15" fmla="*/ 0 h 2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57" h="229">
                  <a:moveTo>
                    <a:pt x="0" y="0"/>
                  </a:moveTo>
                  <a:lnTo>
                    <a:pt x="47" y="57"/>
                  </a:lnTo>
                  <a:lnTo>
                    <a:pt x="3" y="104"/>
                  </a:lnTo>
                  <a:lnTo>
                    <a:pt x="110" y="228"/>
                  </a:lnTo>
                  <a:lnTo>
                    <a:pt x="156" y="228"/>
                  </a:lnTo>
                  <a:lnTo>
                    <a:pt x="47" y="101"/>
                  </a:lnTo>
                  <a:lnTo>
                    <a:pt x="140" y="0"/>
                  </a:lnTo>
                  <a:lnTo>
                    <a:pt x="0" y="0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rgbClr val="EAEC5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04" name="AutoShape 49"/>
            <p:cNvSpPr>
              <a:spLocks noChangeArrowheads="1"/>
            </p:cNvSpPr>
            <p:nvPr/>
          </p:nvSpPr>
          <p:spPr bwMode="auto">
            <a:xfrm>
              <a:off x="3896" y="1186"/>
              <a:ext cx="121" cy="223"/>
            </a:xfrm>
            <a:prstGeom prst="triangle">
              <a:avLst>
                <a:gd name="adj" fmla="val 49995"/>
              </a:avLst>
            </a:prstGeom>
            <a:solidFill>
              <a:srgbClr val="EAEC5E"/>
            </a:solidFill>
            <a:ln w="12700">
              <a:solidFill>
                <a:srgbClr val="EAEC5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05" name="Freeform 50"/>
            <p:cNvSpPr>
              <a:spLocks/>
            </p:cNvSpPr>
            <p:nvPr/>
          </p:nvSpPr>
          <p:spPr bwMode="auto">
            <a:xfrm>
              <a:off x="3155" y="2112"/>
              <a:ext cx="157" cy="241"/>
            </a:xfrm>
            <a:custGeom>
              <a:avLst/>
              <a:gdLst>
                <a:gd name="T0" fmla="*/ 103 w 157"/>
                <a:gd name="T1" fmla="*/ 0 h 241"/>
                <a:gd name="T2" fmla="*/ 0 w 157"/>
                <a:gd name="T3" fmla="*/ 117 h 241"/>
                <a:gd name="T4" fmla="*/ 106 w 157"/>
                <a:gd name="T5" fmla="*/ 239 h 241"/>
                <a:gd name="T6" fmla="*/ 156 w 157"/>
                <a:gd name="T7" fmla="*/ 240 h 241"/>
                <a:gd name="T8" fmla="*/ 48 w 157"/>
                <a:gd name="T9" fmla="*/ 117 h 241"/>
                <a:gd name="T10" fmla="*/ 150 w 157"/>
                <a:gd name="T11" fmla="*/ 1 h 241"/>
                <a:gd name="T12" fmla="*/ 103 w 157"/>
                <a:gd name="T13" fmla="*/ 0 h 2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7" h="241">
                  <a:moveTo>
                    <a:pt x="103" y="0"/>
                  </a:moveTo>
                  <a:lnTo>
                    <a:pt x="0" y="117"/>
                  </a:lnTo>
                  <a:lnTo>
                    <a:pt x="106" y="239"/>
                  </a:lnTo>
                  <a:lnTo>
                    <a:pt x="156" y="240"/>
                  </a:lnTo>
                  <a:lnTo>
                    <a:pt x="48" y="117"/>
                  </a:lnTo>
                  <a:lnTo>
                    <a:pt x="150" y="1"/>
                  </a:lnTo>
                  <a:lnTo>
                    <a:pt x="103" y="0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rgbClr val="EAEC5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06" name="Freeform 51"/>
            <p:cNvSpPr>
              <a:spLocks/>
            </p:cNvSpPr>
            <p:nvPr/>
          </p:nvSpPr>
          <p:spPr bwMode="auto">
            <a:xfrm>
              <a:off x="3152" y="2356"/>
              <a:ext cx="157" cy="241"/>
            </a:xfrm>
            <a:custGeom>
              <a:avLst/>
              <a:gdLst>
                <a:gd name="T0" fmla="*/ 103 w 157"/>
                <a:gd name="T1" fmla="*/ 0 h 241"/>
                <a:gd name="T2" fmla="*/ 0 w 157"/>
                <a:gd name="T3" fmla="*/ 117 h 241"/>
                <a:gd name="T4" fmla="*/ 106 w 157"/>
                <a:gd name="T5" fmla="*/ 239 h 241"/>
                <a:gd name="T6" fmla="*/ 156 w 157"/>
                <a:gd name="T7" fmla="*/ 240 h 241"/>
                <a:gd name="T8" fmla="*/ 48 w 157"/>
                <a:gd name="T9" fmla="*/ 117 h 241"/>
                <a:gd name="T10" fmla="*/ 150 w 157"/>
                <a:gd name="T11" fmla="*/ 1 h 241"/>
                <a:gd name="T12" fmla="*/ 103 w 157"/>
                <a:gd name="T13" fmla="*/ 0 h 2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7" h="241">
                  <a:moveTo>
                    <a:pt x="103" y="0"/>
                  </a:moveTo>
                  <a:lnTo>
                    <a:pt x="0" y="117"/>
                  </a:lnTo>
                  <a:lnTo>
                    <a:pt x="106" y="239"/>
                  </a:lnTo>
                  <a:lnTo>
                    <a:pt x="156" y="240"/>
                  </a:lnTo>
                  <a:lnTo>
                    <a:pt x="48" y="117"/>
                  </a:lnTo>
                  <a:lnTo>
                    <a:pt x="150" y="1"/>
                  </a:lnTo>
                  <a:lnTo>
                    <a:pt x="103" y="0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rgbClr val="EAEC5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07" name="Freeform 52"/>
            <p:cNvSpPr>
              <a:spLocks/>
            </p:cNvSpPr>
            <p:nvPr/>
          </p:nvSpPr>
          <p:spPr bwMode="auto">
            <a:xfrm>
              <a:off x="3153" y="2598"/>
              <a:ext cx="157" cy="241"/>
            </a:xfrm>
            <a:custGeom>
              <a:avLst/>
              <a:gdLst>
                <a:gd name="T0" fmla="*/ 103 w 157"/>
                <a:gd name="T1" fmla="*/ 0 h 241"/>
                <a:gd name="T2" fmla="*/ 0 w 157"/>
                <a:gd name="T3" fmla="*/ 117 h 241"/>
                <a:gd name="T4" fmla="*/ 106 w 157"/>
                <a:gd name="T5" fmla="*/ 239 h 241"/>
                <a:gd name="T6" fmla="*/ 156 w 157"/>
                <a:gd name="T7" fmla="*/ 240 h 241"/>
                <a:gd name="T8" fmla="*/ 48 w 157"/>
                <a:gd name="T9" fmla="*/ 117 h 241"/>
                <a:gd name="T10" fmla="*/ 150 w 157"/>
                <a:gd name="T11" fmla="*/ 1 h 241"/>
                <a:gd name="T12" fmla="*/ 103 w 157"/>
                <a:gd name="T13" fmla="*/ 0 h 2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7" h="241">
                  <a:moveTo>
                    <a:pt x="103" y="0"/>
                  </a:moveTo>
                  <a:lnTo>
                    <a:pt x="0" y="117"/>
                  </a:lnTo>
                  <a:lnTo>
                    <a:pt x="106" y="239"/>
                  </a:lnTo>
                  <a:lnTo>
                    <a:pt x="156" y="240"/>
                  </a:lnTo>
                  <a:lnTo>
                    <a:pt x="48" y="117"/>
                  </a:lnTo>
                  <a:lnTo>
                    <a:pt x="150" y="1"/>
                  </a:lnTo>
                  <a:lnTo>
                    <a:pt x="103" y="0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rgbClr val="EAEC5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08" name="Freeform 53"/>
            <p:cNvSpPr>
              <a:spLocks/>
            </p:cNvSpPr>
            <p:nvPr/>
          </p:nvSpPr>
          <p:spPr bwMode="auto">
            <a:xfrm>
              <a:off x="3154" y="2844"/>
              <a:ext cx="157" cy="241"/>
            </a:xfrm>
            <a:custGeom>
              <a:avLst/>
              <a:gdLst>
                <a:gd name="T0" fmla="*/ 103 w 157"/>
                <a:gd name="T1" fmla="*/ 0 h 241"/>
                <a:gd name="T2" fmla="*/ 0 w 157"/>
                <a:gd name="T3" fmla="*/ 117 h 241"/>
                <a:gd name="T4" fmla="*/ 106 w 157"/>
                <a:gd name="T5" fmla="*/ 239 h 241"/>
                <a:gd name="T6" fmla="*/ 156 w 157"/>
                <a:gd name="T7" fmla="*/ 240 h 241"/>
                <a:gd name="T8" fmla="*/ 48 w 157"/>
                <a:gd name="T9" fmla="*/ 117 h 241"/>
                <a:gd name="T10" fmla="*/ 150 w 157"/>
                <a:gd name="T11" fmla="*/ 1 h 241"/>
                <a:gd name="T12" fmla="*/ 103 w 157"/>
                <a:gd name="T13" fmla="*/ 0 h 2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7" h="241">
                  <a:moveTo>
                    <a:pt x="103" y="0"/>
                  </a:moveTo>
                  <a:lnTo>
                    <a:pt x="0" y="117"/>
                  </a:lnTo>
                  <a:lnTo>
                    <a:pt x="106" y="239"/>
                  </a:lnTo>
                  <a:lnTo>
                    <a:pt x="156" y="240"/>
                  </a:lnTo>
                  <a:lnTo>
                    <a:pt x="48" y="117"/>
                  </a:lnTo>
                  <a:lnTo>
                    <a:pt x="150" y="1"/>
                  </a:lnTo>
                  <a:lnTo>
                    <a:pt x="103" y="0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rgbClr val="EAEC5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09" name="Freeform 54"/>
            <p:cNvSpPr>
              <a:spLocks/>
            </p:cNvSpPr>
            <p:nvPr/>
          </p:nvSpPr>
          <p:spPr bwMode="auto">
            <a:xfrm>
              <a:off x="3153" y="3082"/>
              <a:ext cx="157" cy="241"/>
            </a:xfrm>
            <a:custGeom>
              <a:avLst/>
              <a:gdLst>
                <a:gd name="T0" fmla="*/ 103 w 157"/>
                <a:gd name="T1" fmla="*/ 0 h 241"/>
                <a:gd name="T2" fmla="*/ 0 w 157"/>
                <a:gd name="T3" fmla="*/ 117 h 241"/>
                <a:gd name="T4" fmla="*/ 106 w 157"/>
                <a:gd name="T5" fmla="*/ 239 h 241"/>
                <a:gd name="T6" fmla="*/ 156 w 157"/>
                <a:gd name="T7" fmla="*/ 240 h 241"/>
                <a:gd name="T8" fmla="*/ 48 w 157"/>
                <a:gd name="T9" fmla="*/ 117 h 241"/>
                <a:gd name="T10" fmla="*/ 150 w 157"/>
                <a:gd name="T11" fmla="*/ 1 h 241"/>
                <a:gd name="T12" fmla="*/ 103 w 157"/>
                <a:gd name="T13" fmla="*/ 0 h 2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7" h="241">
                  <a:moveTo>
                    <a:pt x="103" y="0"/>
                  </a:moveTo>
                  <a:lnTo>
                    <a:pt x="0" y="117"/>
                  </a:lnTo>
                  <a:lnTo>
                    <a:pt x="106" y="239"/>
                  </a:lnTo>
                  <a:lnTo>
                    <a:pt x="156" y="240"/>
                  </a:lnTo>
                  <a:lnTo>
                    <a:pt x="48" y="117"/>
                  </a:lnTo>
                  <a:lnTo>
                    <a:pt x="150" y="1"/>
                  </a:lnTo>
                  <a:lnTo>
                    <a:pt x="103" y="0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rgbClr val="EAEC5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10" name="Line 55"/>
            <p:cNvSpPr>
              <a:spLocks noChangeShapeType="1"/>
            </p:cNvSpPr>
            <p:nvPr/>
          </p:nvSpPr>
          <p:spPr bwMode="auto">
            <a:xfrm flipV="1">
              <a:off x="3141" y="2837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11" name="Line 56"/>
            <p:cNvSpPr>
              <a:spLocks noChangeShapeType="1"/>
            </p:cNvSpPr>
            <p:nvPr/>
          </p:nvSpPr>
          <p:spPr bwMode="auto">
            <a:xfrm flipV="1">
              <a:off x="3141" y="3080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12" name="Line 57"/>
            <p:cNvSpPr>
              <a:spLocks noChangeShapeType="1"/>
            </p:cNvSpPr>
            <p:nvPr/>
          </p:nvSpPr>
          <p:spPr bwMode="auto">
            <a:xfrm flipH="1" flipV="1">
              <a:off x="3140" y="2958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13" name="Line 58"/>
            <p:cNvSpPr>
              <a:spLocks noChangeShapeType="1"/>
            </p:cNvSpPr>
            <p:nvPr/>
          </p:nvSpPr>
          <p:spPr bwMode="auto">
            <a:xfrm flipH="1" flipV="1">
              <a:off x="3139" y="3201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14" name="Line 59"/>
            <p:cNvSpPr>
              <a:spLocks noChangeShapeType="1"/>
            </p:cNvSpPr>
            <p:nvPr/>
          </p:nvSpPr>
          <p:spPr bwMode="auto">
            <a:xfrm flipV="1">
              <a:off x="3214" y="2837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15" name="Line 60"/>
            <p:cNvSpPr>
              <a:spLocks noChangeShapeType="1"/>
            </p:cNvSpPr>
            <p:nvPr/>
          </p:nvSpPr>
          <p:spPr bwMode="auto">
            <a:xfrm flipV="1">
              <a:off x="3213" y="3080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16" name="Line 61"/>
            <p:cNvSpPr>
              <a:spLocks noChangeShapeType="1"/>
            </p:cNvSpPr>
            <p:nvPr/>
          </p:nvSpPr>
          <p:spPr bwMode="auto">
            <a:xfrm flipH="1" flipV="1">
              <a:off x="3212" y="2958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17" name="Line 62"/>
            <p:cNvSpPr>
              <a:spLocks noChangeShapeType="1"/>
            </p:cNvSpPr>
            <p:nvPr/>
          </p:nvSpPr>
          <p:spPr bwMode="auto">
            <a:xfrm flipH="1" flipV="1">
              <a:off x="3213" y="3201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18" name="Line 63"/>
            <p:cNvSpPr>
              <a:spLocks noChangeShapeType="1"/>
            </p:cNvSpPr>
            <p:nvPr/>
          </p:nvSpPr>
          <p:spPr bwMode="auto">
            <a:xfrm flipV="1">
              <a:off x="3141" y="2108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19" name="Line 64"/>
            <p:cNvSpPr>
              <a:spLocks noChangeShapeType="1"/>
            </p:cNvSpPr>
            <p:nvPr/>
          </p:nvSpPr>
          <p:spPr bwMode="auto">
            <a:xfrm flipH="1" flipV="1">
              <a:off x="3140" y="1986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20" name="Line 65"/>
            <p:cNvSpPr>
              <a:spLocks noChangeShapeType="1"/>
            </p:cNvSpPr>
            <p:nvPr/>
          </p:nvSpPr>
          <p:spPr bwMode="auto">
            <a:xfrm flipV="1">
              <a:off x="3141" y="2351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21" name="Line 66"/>
            <p:cNvSpPr>
              <a:spLocks noChangeShapeType="1"/>
            </p:cNvSpPr>
            <p:nvPr/>
          </p:nvSpPr>
          <p:spPr bwMode="auto">
            <a:xfrm flipH="1" flipV="1">
              <a:off x="3139" y="2229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22" name="Line 67"/>
            <p:cNvSpPr>
              <a:spLocks noChangeShapeType="1"/>
            </p:cNvSpPr>
            <p:nvPr/>
          </p:nvSpPr>
          <p:spPr bwMode="auto">
            <a:xfrm flipV="1">
              <a:off x="3141" y="2594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23" name="Line 68"/>
            <p:cNvSpPr>
              <a:spLocks noChangeShapeType="1"/>
            </p:cNvSpPr>
            <p:nvPr/>
          </p:nvSpPr>
          <p:spPr bwMode="auto">
            <a:xfrm flipH="1" flipV="1">
              <a:off x="3140" y="2472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24" name="Line 69"/>
            <p:cNvSpPr>
              <a:spLocks noChangeShapeType="1"/>
            </p:cNvSpPr>
            <p:nvPr/>
          </p:nvSpPr>
          <p:spPr bwMode="auto">
            <a:xfrm flipH="1" flipV="1">
              <a:off x="3139" y="2715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25" name="Line 70"/>
            <p:cNvSpPr>
              <a:spLocks noChangeShapeType="1"/>
            </p:cNvSpPr>
            <p:nvPr/>
          </p:nvSpPr>
          <p:spPr bwMode="auto">
            <a:xfrm flipV="1">
              <a:off x="3215" y="2108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26" name="Line 71"/>
            <p:cNvSpPr>
              <a:spLocks noChangeShapeType="1"/>
            </p:cNvSpPr>
            <p:nvPr/>
          </p:nvSpPr>
          <p:spPr bwMode="auto">
            <a:xfrm flipH="1" flipV="1">
              <a:off x="3213" y="1986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27" name="Line 72"/>
            <p:cNvSpPr>
              <a:spLocks noChangeShapeType="1"/>
            </p:cNvSpPr>
            <p:nvPr/>
          </p:nvSpPr>
          <p:spPr bwMode="auto">
            <a:xfrm flipV="1">
              <a:off x="3214" y="2351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28" name="Line 73"/>
            <p:cNvSpPr>
              <a:spLocks noChangeShapeType="1"/>
            </p:cNvSpPr>
            <p:nvPr/>
          </p:nvSpPr>
          <p:spPr bwMode="auto">
            <a:xfrm flipH="1" flipV="1">
              <a:off x="3213" y="2229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29" name="Line 74"/>
            <p:cNvSpPr>
              <a:spLocks noChangeShapeType="1"/>
            </p:cNvSpPr>
            <p:nvPr/>
          </p:nvSpPr>
          <p:spPr bwMode="auto">
            <a:xfrm flipV="1">
              <a:off x="3213" y="2594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30" name="Line 75"/>
            <p:cNvSpPr>
              <a:spLocks noChangeShapeType="1"/>
            </p:cNvSpPr>
            <p:nvPr/>
          </p:nvSpPr>
          <p:spPr bwMode="auto">
            <a:xfrm flipH="1" flipV="1">
              <a:off x="3212" y="2472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31" name="Line 76"/>
            <p:cNvSpPr>
              <a:spLocks noChangeShapeType="1"/>
            </p:cNvSpPr>
            <p:nvPr/>
          </p:nvSpPr>
          <p:spPr bwMode="auto">
            <a:xfrm flipH="1" flipV="1">
              <a:off x="3213" y="2715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32" name="Line 77"/>
            <p:cNvSpPr>
              <a:spLocks noChangeShapeType="1"/>
            </p:cNvSpPr>
            <p:nvPr/>
          </p:nvSpPr>
          <p:spPr bwMode="auto">
            <a:xfrm flipV="1">
              <a:off x="3140" y="1939"/>
              <a:ext cx="43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33" name="Line 78"/>
            <p:cNvSpPr>
              <a:spLocks noChangeShapeType="1"/>
            </p:cNvSpPr>
            <p:nvPr/>
          </p:nvSpPr>
          <p:spPr bwMode="auto">
            <a:xfrm flipH="1" flipV="1">
              <a:off x="3136" y="1883"/>
              <a:ext cx="47" cy="5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34" name="Line 79"/>
            <p:cNvSpPr>
              <a:spLocks noChangeShapeType="1"/>
            </p:cNvSpPr>
            <p:nvPr/>
          </p:nvSpPr>
          <p:spPr bwMode="auto">
            <a:xfrm flipV="1">
              <a:off x="3217" y="1887"/>
              <a:ext cx="86" cy="9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35" name="Freeform 80"/>
            <p:cNvSpPr>
              <a:spLocks/>
            </p:cNvSpPr>
            <p:nvPr/>
          </p:nvSpPr>
          <p:spPr bwMode="auto">
            <a:xfrm>
              <a:off x="3143" y="3326"/>
              <a:ext cx="169" cy="130"/>
            </a:xfrm>
            <a:custGeom>
              <a:avLst/>
              <a:gdLst>
                <a:gd name="T0" fmla="*/ 115 w 169"/>
                <a:gd name="T1" fmla="*/ 0 h 130"/>
                <a:gd name="T2" fmla="*/ 0 w 169"/>
                <a:gd name="T3" fmla="*/ 129 h 130"/>
                <a:gd name="T4" fmla="*/ 69 w 169"/>
                <a:gd name="T5" fmla="*/ 129 h 130"/>
                <a:gd name="T6" fmla="*/ 64 w 169"/>
                <a:gd name="T7" fmla="*/ 106 h 130"/>
                <a:gd name="T8" fmla="*/ 168 w 169"/>
                <a:gd name="T9" fmla="*/ 0 h 130"/>
                <a:gd name="T10" fmla="*/ 163 w 169"/>
                <a:gd name="T11" fmla="*/ 0 h 130"/>
                <a:gd name="T12" fmla="*/ 115 w 169"/>
                <a:gd name="T13" fmla="*/ 0 h 1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9" h="130">
                  <a:moveTo>
                    <a:pt x="115" y="0"/>
                  </a:moveTo>
                  <a:lnTo>
                    <a:pt x="0" y="129"/>
                  </a:lnTo>
                  <a:lnTo>
                    <a:pt x="69" y="129"/>
                  </a:lnTo>
                  <a:lnTo>
                    <a:pt x="64" y="106"/>
                  </a:lnTo>
                  <a:lnTo>
                    <a:pt x="168" y="0"/>
                  </a:lnTo>
                  <a:lnTo>
                    <a:pt x="163" y="0"/>
                  </a:lnTo>
                  <a:lnTo>
                    <a:pt x="115" y="0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rgbClr val="EAEC5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36" name="Line 81"/>
            <p:cNvSpPr>
              <a:spLocks noChangeShapeType="1"/>
            </p:cNvSpPr>
            <p:nvPr/>
          </p:nvSpPr>
          <p:spPr bwMode="auto">
            <a:xfrm flipV="1">
              <a:off x="3141" y="3323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37" name="Line 82"/>
            <p:cNvSpPr>
              <a:spLocks noChangeShapeType="1"/>
            </p:cNvSpPr>
            <p:nvPr/>
          </p:nvSpPr>
          <p:spPr bwMode="auto">
            <a:xfrm flipV="1">
              <a:off x="3214" y="3323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38" name="Rectangle 83"/>
            <p:cNvSpPr>
              <a:spLocks noChangeArrowheads="1"/>
            </p:cNvSpPr>
            <p:nvPr/>
          </p:nvSpPr>
          <p:spPr bwMode="auto">
            <a:xfrm>
              <a:off x="2557" y="3456"/>
              <a:ext cx="646" cy="229"/>
            </a:xfrm>
            <a:prstGeom prst="rect">
              <a:avLst/>
            </a:prstGeom>
            <a:solidFill>
              <a:srgbClr val="EAEC5E"/>
            </a:solidFill>
            <a:ln w="12700">
              <a:solidFill>
                <a:srgbClr val="EAEC5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39" name="Line 84"/>
            <p:cNvSpPr>
              <a:spLocks noChangeShapeType="1"/>
            </p:cNvSpPr>
            <p:nvPr/>
          </p:nvSpPr>
          <p:spPr bwMode="auto">
            <a:xfrm flipH="1">
              <a:off x="2545" y="3695"/>
              <a:ext cx="6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40" name="Line 85"/>
            <p:cNvSpPr>
              <a:spLocks noChangeShapeType="1"/>
            </p:cNvSpPr>
            <p:nvPr/>
          </p:nvSpPr>
          <p:spPr bwMode="auto">
            <a:xfrm>
              <a:off x="2545" y="3338"/>
              <a:ext cx="0" cy="3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41" name="Line 86"/>
            <p:cNvSpPr>
              <a:spLocks noChangeShapeType="1"/>
            </p:cNvSpPr>
            <p:nvPr/>
          </p:nvSpPr>
          <p:spPr bwMode="auto">
            <a:xfrm>
              <a:off x="3217" y="3443"/>
              <a:ext cx="0" cy="24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42" name="Freeform 87"/>
            <p:cNvSpPr>
              <a:spLocks/>
            </p:cNvSpPr>
            <p:nvPr/>
          </p:nvSpPr>
          <p:spPr bwMode="auto">
            <a:xfrm>
              <a:off x="2568" y="3701"/>
              <a:ext cx="625" cy="353"/>
            </a:xfrm>
            <a:custGeom>
              <a:avLst/>
              <a:gdLst>
                <a:gd name="T0" fmla="*/ 0 w 625"/>
                <a:gd name="T1" fmla="*/ 0 h 353"/>
                <a:gd name="T2" fmla="*/ 624 w 625"/>
                <a:gd name="T3" fmla="*/ 0 h 353"/>
                <a:gd name="T4" fmla="*/ 311 w 625"/>
                <a:gd name="T5" fmla="*/ 352 h 353"/>
                <a:gd name="T6" fmla="*/ 0 w 625"/>
                <a:gd name="T7" fmla="*/ 0 h 3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25" h="353">
                  <a:moveTo>
                    <a:pt x="0" y="0"/>
                  </a:moveTo>
                  <a:lnTo>
                    <a:pt x="624" y="0"/>
                  </a:lnTo>
                  <a:lnTo>
                    <a:pt x="311" y="352"/>
                  </a:lnTo>
                  <a:lnTo>
                    <a:pt x="0" y="0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rgbClr val="EAEC5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4243" name="Group 88"/>
            <p:cNvGrpSpPr>
              <a:grpSpLocks/>
            </p:cNvGrpSpPr>
            <p:nvPr/>
          </p:nvGrpSpPr>
          <p:grpSpPr bwMode="auto">
            <a:xfrm>
              <a:off x="2546" y="3690"/>
              <a:ext cx="670" cy="378"/>
              <a:chOff x="2546" y="3690"/>
              <a:chExt cx="670" cy="378"/>
            </a:xfrm>
          </p:grpSpPr>
          <p:sp>
            <p:nvSpPr>
              <p:cNvPr id="44264" name="Line 89"/>
              <p:cNvSpPr>
                <a:spLocks noChangeShapeType="1"/>
              </p:cNvSpPr>
              <p:nvPr/>
            </p:nvSpPr>
            <p:spPr bwMode="auto">
              <a:xfrm>
                <a:off x="2546" y="3695"/>
                <a:ext cx="332" cy="37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65" name="Line 90"/>
              <p:cNvSpPr>
                <a:spLocks noChangeShapeType="1"/>
              </p:cNvSpPr>
              <p:nvPr/>
            </p:nvSpPr>
            <p:spPr bwMode="auto">
              <a:xfrm flipH="1">
                <a:off x="2880" y="3690"/>
                <a:ext cx="336" cy="37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66" name="Line 91"/>
              <p:cNvSpPr>
                <a:spLocks noChangeShapeType="1"/>
              </p:cNvSpPr>
              <p:nvPr/>
            </p:nvSpPr>
            <p:spPr bwMode="auto">
              <a:xfrm>
                <a:off x="2606" y="3762"/>
                <a:ext cx="11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67" name="Line 92"/>
              <p:cNvSpPr>
                <a:spLocks noChangeShapeType="1"/>
              </p:cNvSpPr>
              <p:nvPr/>
            </p:nvSpPr>
            <p:spPr bwMode="auto">
              <a:xfrm>
                <a:off x="2664" y="3825"/>
                <a:ext cx="8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68" name="Line 93"/>
              <p:cNvSpPr>
                <a:spLocks noChangeShapeType="1"/>
              </p:cNvSpPr>
              <p:nvPr/>
            </p:nvSpPr>
            <p:spPr bwMode="auto">
              <a:xfrm>
                <a:off x="2720" y="3888"/>
                <a:ext cx="6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69" name="Line 94"/>
              <p:cNvSpPr>
                <a:spLocks noChangeShapeType="1"/>
              </p:cNvSpPr>
              <p:nvPr/>
            </p:nvSpPr>
            <p:spPr bwMode="auto">
              <a:xfrm>
                <a:off x="2777" y="3951"/>
                <a:ext cx="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70" name="Line 95"/>
              <p:cNvSpPr>
                <a:spLocks noChangeShapeType="1"/>
              </p:cNvSpPr>
              <p:nvPr/>
            </p:nvSpPr>
            <p:spPr bwMode="auto">
              <a:xfrm flipH="1">
                <a:off x="3035" y="3762"/>
                <a:ext cx="11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71" name="Line 96"/>
              <p:cNvSpPr>
                <a:spLocks noChangeShapeType="1"/>
              </p:cNvSpPr>
              <p:nvPr/>
            </p:nvSpPr>
            <p:spPr bwMode="auto">
              <a:xfrm flipH="1">
                <a:off x="3007" y="3825"/>
                <a:ext cx="8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72" name="Line 97"/>
              <p:cNvSpPr>
                <a:spLocks noChangeShapeType="1"/>
              </p:cNvSpPr>
              <p:nvPr/>
            </p:nvSpPr>
            <p:spPr bwMode="auto">
              <a:xfrm flipH="1">
                <a:off x="2971" y="3888"/>
                <a:ext cx="6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73" name="Line 98"/>
              <p:cNvSpPr>
                <a:spLocks noChangeShapeType="1"/>
              </p:cNvSpPr>
              <p:nvPr/>
            </p:nvSpPr>
            <p:spPr bwMode="auto">
              <a:xfrm flipH="1">
                <a:off x="2938" y="3951"/>
                <a:ext cx="4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4244" name="Arc 99"/>
            <p:cNvSpPr>
              <a:spLocks/>
            </p:cNvSpPr>
            <p:nvPr/>
          </p:nvSpPr>
          <p:spPr bwMode="auto">
            <a:xfrm rot="10800000">
              <a:off x="1781" y="1381"/>
              <a:ext cx="528" cy="50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76200" cap="rnd">
              <a:solidFill>
                <a:srgbClr val="EAEC5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45" name="Freeform 100"/>
            <p:cNvSpPr>
              <a:spLocks/>
            </p:cNvSpPr>
            <p:nvPr/>
          </p:nvSpPr>
          <p:spPr bwMode="auto">
            <a:xfrm>
              <a:off x="2453" y="2618"/>
              <a:ext cx="157" cy="241"/>
            </a:xfrm>
            <a:custGeom>
              <a:avLst/>
              <a:gdLst>
                <a:gd name="T0" fmla="*/ 103 w 157"/>
                <a:gd name="T1" fmla="*/ 0 h 241"/>
                <a:gd name="T2" fmla="*/ 0 w 157"/>
                <a:gd name="T3" fmla="*/ 117 h 241"/>
                <a:gd name="T4" fmla="*/ 106 w 157"/>
                <a:gd name="T5" fmla="*/ 239 h 241"/>
                <a:gd name="T6" fmla="*/ 156 w 157"/>
                <a:gd name="T7" fmla="*/ 240 h 241"/>
                <a:gd name="T8" fmla="*/ 48 w 157"/>
                <a:gd name="T9" fmla="*/ 117 h 241"/>
                <a:gd name="T10" fmla="*/ 150 w 157"/>
                <a:gd name="T11" fmla="*/ 1 h 241"/>
                <a:gd name="T12" fmla="*/ 103 w 157"/>
                <a:gd name="T13" fmla="*/ 0 h 2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7" h="241">
                  <a:moveTo>
                    <a:pt x="103" y="0"/>
                  </a:moveTo>
                  <a:lnTo>
                    <a:pt x="0" y="117"/>
                  </a:lnTo>
                  <a:lnTo>
                    <a:pt x="106" y="239"/>
                  </a:lnTo>
                  <a:lnTo>
                    <a:pt x="156" y="240"/>
                  </a:lnTo>
                  <a:lnTo>
                    <a:pt x="48" y="117"/>
                  </a:lnTo>
                  <a:lnTo>
                    <a:pt x="150" y="1"/>
                  </a:lnTo>
                  <a:lnTo>
                    <a:pt x="103" y="0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rgbClr val="EAEC5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46" name="Freeform 101"/>
            <p:cNvSpPr>
              <a:spLocks/>
            </p:cNvSpPr>
            <p:nvPr/>
          </p:nvSpPr>
          <p:spPr bwMode="auto">
            <a:xfrm>
              <a:off x="2453" y="2857"/>
              <a:ext cx="157" cy="241"/>
            </a:xfrm>
            <a:custGeom>
              <a:avLst/>
              <a:gdLst>
                <a:gd name="T0" fmla="*/ 103 w 157"/>
                <a:gd name="T1" fmla="*/ 0 h 241"/>
                <a:gd name="T2" fmla="*/ 0 w 157"/>
                <a:gd name="T3" fmla="*/ 117 h 241"/>
                <a:gd name="T4" fmla="*/ 106 w 157"/>
                <a:gd name="T5" fmla="*/ 239 h 241"/>
                <a:gd name="T6" fmla="*/ 156 w 157"/>
                <a:gd name="T7" fmla="*/ 240 h 241"/>
                <a:gd name="T8" fmla="*/ 48 w 157"/>
                <a:gd name="T9" fmla="*/ 117 h 241"/>
                <a:gd name="T10" fmla="*/ 150 w 157"/>
                <a:gd name="T11" fmla="*/ 1 h 241"/>
                <a:gd name="T12" fmla="*/ 103 w 157"/>
                <a:gd name="T13" fmla="*/ 0 h 2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7" h="241">
                  <a:moveTo>
                    <a:pt x="103" y="0"/>
                  </a:moveTo>
                  <a:lnTo>
                    <a:pt x="0" y="117"/>
                  </a:lnTo>
                  <a:lnTo>
                    <a:pt x="106" y="239"/>
                  </a:lnTo>
                  <a:lnTo>
                    <a:pt x="156" y="240"/>
                  </a:lnTo>
                  <a:lnTo>
                    <a:pt x="48" y="117"/>
                  </a:lnTo>
                  <a:lnTo>
                    <a:pt x="150" y="1"/>
                  </a:lnTo>
                  <a:lnTo>
                    <a:pt x="103" y="0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rgbClr val="EAEC5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47" name="Freeform 102"/>
            <p:cNvSpPr>
              <a:spLocks/>
            </p:cNvSpPr>
            <p:nvPr/>
          </p:nvSpPr>
          <p:spPr bwMode="auto">
            <a:xfrm>
              <a:off x="2453" y="3100"/>
              <a:ext cx="157" cy="241"/>
            </a:xfrm>
            <a:custGeom>
              <a:avLst/>
              <a:gdLst>
                <a:gd name="T0" fmla="*/ 103 w 157"/>
                <a:gd name="T1" fmla="*/ 0 h 241"/>
                <a:gd name="T2" fmla="*/ 0 w 157"/>
                <a:gd name="T3" fmla="*/ 117 h 241"/>
                <a:gd name="T4" fmla="*/ 106 w 157"/>
                <a:gd name="T5" fmla="*/ 239 h 241"/>
                <a:gd name="T6" fmla="*/ 156 w 157"/>
                <a:gd name="T7" fmla="*/ 240 h 241"/>
                <a:gd name="T8" fmla="*/ 48 w 157"/>
                <a:gd name="T9" fmla="*/ 117 h 241"/>
                <a:gd name="T10" fmla="*/ 150 w 157"/>
                <a:gd name="T11" fmla="*/ 1 h 241"/>
                <a:gd name="T12" fmla="*/ 103 w 157"/>
                <a:gd name="T13" fmla="*/ 0 h 2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7" h="241">
                  <a:moveTo>
                    <a:pt x="103" y="0"/>
                  </a:moveTo>
                  <a:lnTo>
                    <a:pt x="0" y="117"/>
                  </a:lnTo>
                  <a:lnTo>
                    <a:pt x="106" y="239"/>
                  </a:lnTo>
                  <a:lnTo>
                    <a:pt x="156" y="240"/>
                  </a:lnTo>
                  <a:lnTo>
                    <a:pt x="48" y="117"/>
                  </a:lnTo>
                  <a:lnTo>
                    <a:pt x="150" y="1"/>
                  </a:lnTo>
                  <a:lnTo>
                    <a:pt x="103" y="0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rgbClr val="EAEC5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48" name="Line 103"/>
            <p:cNvSpPr>
              <a:spLocks noChangeShapeType="1"/>
            </p:cNvSpPr>
            <p:nvPr/>
          </p:nvSpPr>
          <p:spPr bwMode="auto">
            <a:xfrm>
              <a:off x="2512" y="2980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49" name="Line 104"/>
            <p:cNvSpPr>
              <a:spLocks noChangeShapeType="1"/>
            </p:cNvSpPr>
            <p:nvPr/>
          </p:nvSpPr>
          <p:spPr bwMode="auto">
            <a:xfrm flipH="1">
              <a:off x="2510" y="3101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50" name="Line 105"/>
            <p:cNvSpPr>
              <a:spLocks noChangeShapeType="1"/>
            </p:cNvSpPr>
            <p:nvPr/>
          </p:nvSpPr>
          <p:spPr bwMode="auto">
            <a:xfrm>
              <a:off x="2511" y="3223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51" name="Line 106"/>
            <p:cNvSpPr>
              <a:spLocks noChangeShapeType="1"/>
            </p:cNvSpPr>
            <p:nvPr/>
          </p:nvSpPr>
          <p:spPr bwMode="auto">
            <a:xfrm>
              <a:off x="2438" y="2976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52" name="Line 107"/>
            <p:cNvSpPr>
              <a:spLocks noChangeShapeType="1"/>
            </p:cNvSpPr>
            <p:nvPr/>
          </p:nvSpPr>
          <p:spPr bwMode="auto">
            <a:xfrm flipH="1">
              <a:off x="2437" y="3096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53" name="Line 108"/>
            <p:cNvSpPr>
              <a:spLocks noChangeShapeType="1"/>
            </p:cNvSpPr>
            <p:nvPr/>
          </p:nvSpPr>
          <p:spPr bwMode="auto">
            <a:xfrm>
              <a:off x="2438" y="3218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54" name="Line 109"/>
            <p:cNvSpPr>
              <a:spLocks noChangeShapeType="1"/>
            </p:cNvSpPr>
            <p:nvPr/>
          </p:nvSpPr>
          <p:spPr bwMode="auto">
            <a:xfrm>
              <a:off x="2512" y="2494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55" name="Line 110"/>
            <p:cNvSpPr>
              <a:spLocks noChangeShapeType="1"/>
            </p:cNvSpPr>
            <p:nvPr/>
          </p:nvSpPr>
          <p:spPr bwMode="auto">
            <a:xfrm flipH="1">
              <a:off x="2510" y="2615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56" name="Line 111"/>
            <p:cNvSpPr>
              <a:spLocks noChangeShapeType="1"/>
            </p:cNvSpPr>
            <p:nvPr/>
          </p:nvSpPr>
          <p:spPr bwMode="auto">
            <a:xfrm>
              <a:off x="2511" y="2737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57" name="Line 112"/>
            <p:cNvSpPr>
              <a:spLocks noChangeShapeType="1"/>
            </p:cNvSpPr>
            <p:nvPr/>
          </p:nvSpPr>
          <p:spPr bwMode="auto">
            <a:xfrm flipH="1">
              <a:off x="2511" y="2858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58" name="Line 113"/>
            <p:cNvSpPr>
              <a:spLocks noChangeShapeType="1"/>
            </p:cNvSpPr>
            <p:nvPr/>
          </p:nvSpPr>
          <p:spPr bwMode="auto">
            <a:xfrm flipH="1">
              <a:off x="2437" y="2370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59" name="Line 114"/>
            <p:cNvSpPr>
              <a:spLocks noChangeShapeType="1"/>
            </p:cNvSpPr>
            <p:nvPr/>
          </p:nvSpPr>
          <p:spPr bwMode="auto">
            <a:xfrm>
              <a:off x="2438" y="2492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60" name="Line 115"/>
            <p:cNvSpPr>
              <a:spLocks noChangeShapeType="1"/>
            </p:cNvSpPr>
            <p:nvPr/>
          </p:nvSpPr>
          <p:spPr bwMode="auto">
            <a:xfrm flipH="1">
              <a:off x="2437" y="2612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61" name="Line 116"/>
            <p:cNvSpPr>
              <a:spLocks noChangeShapeType="1"/>
            </p:cNvSpPr>
            <p:nvPr/>
          </p:nvSpPr>
          <p:spPr bwMode="auto">
            <a:xfrm>
              <a:off x="2438" y="2734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62" name="Line 117"/>
            <p:cNvSpPr>
              <a:spLocks noChangeShapeType="1"/>
            </p:cNvSpPr>
            <p:nvPr/>
          </p:nvSpPr>
          <p:spPr bwMode="auto">
            <a:xfrm flipH="1">
              <a:off x="2437" y="2854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63" name="AutoShape 118"/>
            <p:cNvSpPr>
              <a:spLocks noChangeArrowheads="1"/>
            </p:cNvSpPr>
            <p:nvPr/>
          </p:nvSpPr>
          <p:spPr bwMode="auto">
            <a:xfrm>
              <a:off x="1743" y="1186"/>
              <a:ext cx="121" cy="223"/>
            </a:xfrm>
            <a:prstGeom prst="triangle">
              <a:avLst>
                <a:gd name="adj" fmla="val 49995"/>
              </a:avLst>
            </a:prstGeom>
            <a:solidFill>
              <a:srgbClr val="EAEC5E"/>
            </a:solidFill>
            <a:ln w="12700">
              <a:solidFill>
                <a:srgbClr val="EAEC5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035" name="Group 119"/>
          <p:cNvGrpSpPr>
            <a:grpSpLocks/>
          </p:cNvGrpSpPr>
          <p:nvPr/>
        </p:nvGrpSpPr>
        <p:grpSpPr bwMode="auto">
          <a:xfrm>
            <a:off x="6659563" y="333375"/>
            <a:ext cx="1128712" cy="2800350"/>
            <a:chOff x="2214" y="1258"/>
            <a:chExt cx="1332" cy="2642"/>
          </a:xfrm>
        </p:grpSpPr>
        <p:sp>
          <p:nvSpPr>
            <p:cNvPr id="44072" name="Line 120"/>
            <p:cNvSpPr>
              <a:spLocks noChangeShapeType="1"/>
            </p:cNvSpPr>
            <p:nvPr/>
          </p:nvSpPr>
          <p:spPr bwMode="auto">
            <a:xfrm flipV="1">
              <a:off x="2601" y="1668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73" name="Line 121"/>
            <p:cNvSpPr>
              <a:spLocks noChangeShapeType="1"/>
            </p:cNvSpPr>
            <p:nvPr/>
          </p:nvSpPr>
          <p:spPr bwMode="auto">
            <a:xfrm flipV="1">
              <a:off x="3118" y="1666"/>
              <a:ext cx="0" cy="5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74" name="Arc 122"/>
            <p:cNvSpPr>
              <a:spLocks/>
            </p:cNvSpPr>
            <p:nvPr/>
          </p:nvSpPr>
          <p:spPr bwMode="auto">
            <a:xfrm>
              <a:off x="2930" y="1271"/>
              <a:ext cx="493" cy="390"/>
            </a:xfrm>
            <a:custGeom>
              <a:avLst/>
              <a:gdLst>
                <a:gd name="T0" fmla="*/ 0 w 21644"/>
                <a:gd name="T1" fmla="*/ 0 h 21600"/>
                <a:gd name="T2" fmla="*/ 0 w 21644"/>
                <a:gd name="T3" fmla="*/ 0 h 21600"/>
                <a:gd name="T4" fmla="*/ 0 w 21644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44" h="21600" fill="none" extrusionOk="0">
                  <a:moveTo>
                    <a:pt x="0" y="0"/>
                  </a:moveTo>
                  <a:cubicBezTo>
                    <a:pt x="14" y="0"/>
                    <a:pt x="29" y="-1"/>
                    <a:pt x="44" y="0"/>
                  </a:cubicBezTo>
                  <a:cubicBezTo>
                    <a:pt x="11973" y="0"/>
                    <a:pt x="21644" y="9670"/>
                    <a:pt x="21644" y="21600"/>
                  </a:cubicBezTo>
                </a:path>
                <a:path w="21644" h="21600" stroke="0" extrusionOk="0">
                  <a:moveTo>
                    <a:pt x="0" y="0"/>
                  </a:moveTo>
                  <a:cubicBezTo>
                    <a:pt x="14" y="0"/>
                    <a:pt x="29" y="-1"/>
                    <a:pt x="44" y="0"/>
                  </a:cubicBezTo>
                  <a:cubicBezTo>
                    <a:pt x="11973" y="0"/>
                    <a:pt x="21644" y="9670"/>
                    <a:pt x="21644" y="21600"/>
                  </a:cubicBezTo>
                  <a:lnTo>
                    <a:pt x="44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75" name="Line 123"/>
            <p:cNvSpPr>
              <a:spLocks noChangeShapeType="1"/>
            </p:cNvSpPr>
            <p:nvPr/>
          </p:nvSpPr>
          <p:spPr bwMode="auto">
            <a:xfrm flipH="1">
              <a:off x="2276" y="1668"/>
              <a:ext cx="115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76" name="Arc 124"/>
            <p:cNvSpPr>
              <a:spLocks/>
            </p:cNvSpPr>
            <p:nvPr/>
          </p:nvSpPr>
          <p:spPr bwMode="auto">
            <a:xfrm>
              <a:off x="2277" y="1278"/>
              <a:ext cx="492" cy="39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600"/>
                  </a:moveTo>
                  <a:cubicBezTo>
                    <a:pt x="0" y="9687"/>
                    <a:pt x="9643" y="24"/>
                    <a:pt x="21556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87"/>
                    <a:pt x="9643" y="24"/>
                    <a:pt x="21556" y="0"/>
                  </a:cubicBez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77" name="AutoShape 125"/>
            <p:cNvSpPr>
              <a:spLocks noChangeArrowheads="1"/>
            </p:cNvSpPr>
            <p:nvPr/>
          </p:nvSpPr>
          <p:spPr bwMode="auto">
            <a:xfrm>
              <a:off x="2770" y="1278"/>
              <a:ext cx="171" cy="230"/>
            </a:xfrm>
            <a:prstGeom prst="roundRect">
              <a:avLst>
                <a:gd name="adj" fmla="val 12495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78" name="Rectangle 126"/>
            <p:cNvSpPr>
              <a:spLocks noChangeArrowheads="1"/>
            </p:cNvSpPr>
            <p:nvPr/>
          </p:nvSpPr>
          <p:spPr bwMode="auto">
            <a:xfrm>
              <a:off x="2779" y="1258"/>
              <a:ext cx="153" cy="40"/>
            </a:xfrm>
            <a:prstGeom prst="rect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79" name="Line 127"/>
            <p:cNvSpPr>
              <a:spLocks noChangeShapeType="1"/>
            </p:cNvSpPr>
            <p:nvPr/>
          </p:nvSpPr>
          <p:spPr bwMode="auto">
            <a:xfrm>
              <a:off x="3279" y="1721"/>
              <a:ext cx="26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80" name="Line 128"/>
            <p:cNvSpPr>
              <a:spLocks noChangeShapeType="1"/>
            </p:cNvSpPr>
            <p:nvPr/>
          </p:nvSpPr>
          <p:spPr bwMode="auto">
            <a:xfrm>
              <a:off x="2602" y="1719"/>
              <a:ext cx="515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81" name="Line 129"/>
            <p:cNvSpPr>
              <a:spLocks noChangeShapeType="1"/>
            </p:cNvSpPr>
            <p:nvPr/>
          </p:nvSpPr>
          <p:spPr bwMode="auto">
            <a:xfrm>
              <a:off x="2603" y="1961"/>
              <a:ext cx="515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82" name="Line 130"/>
            <p:cNvSpPr>
              <a:spLocks noChangeShapeType="1"/>
            </p:cNvSpPr>
            <p:nvPr/>
          </p:nvSpPr>
          <p:spPr bwMode="auto">
            <a:xfrm flipH="1">
              <a:off x="2490" y="1718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83" name="Line 131"/>
            <p:cNvSpPr>
              <a:spLocks noChangeShapeType="1"/>
            </p:cNvSpPr>
            <p:nvPr/>
          </p:nvSpPr>
          <p:spPr bwMode="auto">
            <a:xfrm>
              <a:off x="2491" y="1840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84" name="Line 132"/>
            <p:cNvSpPr>
              <a:spLocks noChangeShapeType="1"/>
            </p:cNvSpPr>
            <p:nvPr/>
          </p:nvSpPr>
          <p:spPr bwMode="auto">
            <a:xfrm>
              <a:off x="2764" y="1775"/>
              <a:ext cx="326" cy="6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85" name="Line 133"/>
            <p:cNvSpPr>
              <a:spLocks noChangeShapeType="1"/>
            </p:cNvSpPr>
            <p:nvPr/>
          </p:nvSpPr>
          <p:spPr bwMode="auto">
            <a:xfrm>
              <a:off x="2602" y="2204"/>
              <a:ext cx="515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86" name="Line 134"/>
            <p:cNvSpPr>
              <a:spLocks noChangeShapeType="1"/>
            </p:cNvSpPr>
            <p:nvPr/>
          </p:nvSpPr>
          <p:spPr bwMode="auto">
            <a:xfrm flipH="1">
              <a:off x="2489" y="1961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87" name="Line 135"/>
            <p:cNvSpPr>
              <a:spLocks noChangeShapeType="1"/>
            </p:cNvSpPr>
            <p:nvPr/>
          </p:nvSpPr>
          <p:spPr bwMode="auto">
            <a:xfrm>
              <a:off x="2490" y="2083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88" name="Line 136"/>
            <p:cNvSpPr>
              <a:spLocks noChangeShapeType="1"/>
            </p:cNvSpPr>
            <p:nvPr/>
          </p:nvSpPr>
          <p:spPr bwMode="auto">
            <a:xfrm>
              <a:off x="2763" y="2018"/>
              <a:ext cx="326" cy="6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89" name="Line 137"/>
            <p:cNvSpPr>
              <a:spLocks noChangeShapeType="1"/>
            </p:cNvSpPr>
            <p:nvPr/>
          </p:nvSpPr>
          <p:spPr bwMode="auto">
            <a:xfrm>
              <a:off x="2603" y="2447"/>
              <a:ext cx="515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90" name="Line 138"/>
            <p:cNvSpPr>
              <a:spLocks noChangeShapeType="1"/>
            </p:cNvSpPr>
            <p:nvPr/>
          </p:nvSpPr>
          <p:spPr bwMode="auto">
            <a:xfrm flipH="1">
              <a:off x="2490" y="2204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91" name="Line 139"/>
            <p:cNvSpPr>
              <a:spLocks noChangeShapeType="1"/>
            </p:cNvSpPr>
            <p:nvPr/>
          </p:nvSpPr>
          <p:spPr bwMode="auto">
            <a:xfrm>
              <a:off x="2764" y="2261"/>
              <a:ext cx="326" cy="6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92" name="Line 140"/>
            <p:cNvSpPr>
              <a:spLocks noChangeShapeType="1"/>
            </p:cNvSpPr>
            <p:nvPr/>
          </p:nvSpPr>
          <p:spPr bwMode="auto">
            <a:xfrm>
              <a:off x="2602" y="2690"/>
              <a:ext cx="515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93" name="Line 141"/>
            <p:cNvSpPr>
              <a:spLocks noChangeShapeType="1"/>
            </p:cNvSpPr>
            <p:nvPr/>
          </p:nvSpPr>
          <p:spPr bwMode="auto">
            <a:xfrm>
              <a:off x="2763" y="2504"/>
              <a:ext cx="326" cy="6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94" name="Line 142"/>
            <p:cNvSpPr>
              <a:spLocks noChangeShapeType="1"/>
            </p:cNvSpPr>
            <p:nvPr/>
          </p:nvSpPr>
          <p:spPr bwMode="auto">
            <a:xfrm>
              <a:off x="2603" y="2933"/>
              <a:ext cx="515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95" name="Line 143"/>
            <p:cNvSpPr>
              <a:spLocks noChangeShapeType="1"/>
            </p:cNvSpPr>
            <p:nvPr/>
          </p:nvSpPr>
          <p:spPr bwMode="auto">
            <a:xfrm>
              <a:off x="2764" y="2747"/>
              <a:ext cx="326" cy="6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96" name="Line 144"/>
            <p:cNvSpPr>
              <a:spLocks noChangeShapeType="1"/>
            </p:cNvSpPr>
            <p:nvPr/>
          </p:nvSpPr>
          <p:spPr bwMode="auto">
            <a:xfrm>
              <a:off x="2602" y="3176"/>
              <a:ext cx="515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97" name="Line 145"/>
            <p:cNvSpPr>
              <a:spLocks noChangeShapeType="1"/>
            </p:cNvSpPr>
            <p:nvPr/>
          </p:nvSpPr>
          <p:spPr bwMode="auto">
            <a:xfrm>
              <a:off x="2763" y="2990"/>
              <a:ext cx="326" cy="6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98" name="Line 146"/>
            <p:cNvSpPr>
              <a:spLocks noChangeShapeType="1"/>
            </p:cNvSpPr>
            <p:nvPr/>
          </p:nvSpPr>
          <p:spPr bwMode="auto">
            <a:xfrm flipH="1">
              <a:off x="2416" y="1718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99" name="Line 147"/>
            <p:cNvSpPr>
              <a:spLocks noChangeShapeType="1"/>
            </p:cNvSpPr>
            <p:nvPr/>
          </p:nvSpPr>
          <p:spPr bwMode="auto">
            <a:xfrm>
              <a:off x="2417" y="1840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00" name="Line 148"/>
            <p:cNvSpPr>
              <a:spLocks noChangeShapeType="1"/>
            </p:cNvSpPr>
            <p:nvPr/>
          </p:nvSpPr>
          <p:spPr bwMode="auto">
            <a:xfrm flipH="1">
              <a:off x="2416" y="1960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01" name="Line 149"/>
            <p:cNvSpPr>
              <a:spLocks noChangeShapeType="1"/>
            </p:cNvSpPr>
            <p:nvPr/>
          </p:nvSpPr>
          <p:spPr bwMode="auto">
            <a:xfrm>
              <a:off x="2417" y="2082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02" name="Line 150"/>
            <p:cNvSpPr>
              <a:spLocks noChangeShapeType="1"/>
            </p:cNvSpPr>
            <p:nvPr/>
          </p:nvSpPr>
          <p:spPr bwMode="auto">
            <a:xfrm>
              <a:off x="2602" y="1719"/>
              <a:ext cx="51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03" name="Line 151"/>
            <p:cNvSpPr>
              <a:spLocks noChangeShapeType="1"/>
            </p:cNvSpPr>
            <p:nvPr/>
          </p:nvSpPr>
          <p:spPr bwMode="auto">
            <a:xfrm>
              <a:off x="2214" y="1720"/>
              <a:ext cx="3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04" name="Line 152"/>
            <p:cNvSpPr>
              <a:spLocks noChangeShapeType="1"/>
            </p:cNvSpPr>
            <p:nvPr/>
          </p:nvSpPr>
          <p:spPr bwMode="auto">
            <a:xfrm flipH="1">
              <a:off x="2592" y="3279"/>
              <a:ext cx="52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05" name="Line 153"/>
            <p:cNvSpPr>
              <a:spLocks noChangeShapeType="1"/>
            </p:cNvSpPr>
            <p:nvPr/>
          </p:nvSpPr>
          <p:spPr bwMode="auto">
            <a:xfrm flipH="1">
              <a:off x="2551" y="3178"/>
              <a:ext cx="47" cy="5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06" name="Line 154"/>
            <p:cNvSpPr>
              <a:spLocks noChangeShapeType="1"/>
            </p:cNvSpPr>
            <p:nvPr/>
          </p:nvSpPr>
          <p:spPr bwMode="auto">
            <a:xfrm>
              <a:off x="2550" y="3230"/>
              <a:ext cx="44" cy="4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07" name="Line 155"/>
            <p:cNvSpPr>
              <a:spLocks noChangeShapeType="1"/>
            </p:cNvSpPr>
            <p:nvPr/>
          </p:nvSpPr>
          <p:spPr bwMode="auto">
            <a:xfrm flipV="1">
              <a:off x="3120" y="2669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08" name="Line 156"/>
            <p:cNvSpPr>
              <a:spLocks noChangeShapeType="1"/>
            </p:cNvSpPr>
            <p:nvPr/>
          </p:nvSpPr>
          <p:spPr bwMode="auto">
            <a:xfrm flipV="1">
              <a:off x="3120" y="2912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09" name="Line 157"/>
            <p:cNvSpPr>
              <a:spLocks noChangeShapeType="1"/>
            </p:cNvSpPr>
            <p:nvPr/>
          </p:nvSpPr>
          <p:spPr bwMode="auto">
            <a:xfrm flipH="1" flipV="1">
              <a:off x="3119" y="2790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10" name="Line 158"/>
            <p:cNvSpPr>
              <a:spLocks noChangeShapeType="1"/>
            </p:cNvSpPr>
            <p:nvPr/>
          </p:nvSpPr>
          <p:spPr bwMode="auto">
            <a:xfrm flipH="1" flipV="1">
              <a:off x="3118" y="3033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11" name="Line 159"/>
            <p:cNvSpPr>
              <a:spLocks noChangeShapeType="1"/>
            </p:cNvSpPr>
            <p:nvPr/>
          </p:nvSpPr>
          <p:spPr bwMode="auto">
            <a:xfrm flipV="1">
              <a:off x="3193" y="2669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12" name="Line 160"/>
            <p:cNvSpPr>
              <a:spLocks noChangeShapeType="1"/>
            </p:cNvSpPr>
            <p:nvPr/>
          </p:nvSpPr>
          <p:spPr bwMode="auto">
            <a:xfrm flipV="1">
              <a:off x="3192" y="2912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13" name="Line 161"/>
            <p:cNvSpPr>
              <a:spLocks noChangeShapeType="1"/>
            </p:cNvSpPr>
            <p:nvPr/>
          </p:nvSpPr>
          <p:spPr bwMode="auto">
            <a:xfrm flipH="1" flipV="1">
              <a:off x="3191" y="2790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14" name="Line 162"/>
            <p:cNvSpPr>
              <a:spLocks noChangeShapeType="1"/>
            </p:cNvSpPr>
            <p:nvPr/>
          </p:nvSpPr>
          <p:spPr bwMode="auto">
            <a:xfrm flipH="1" flipV="1">
              <a:off x="3192" y="3033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15" name="Line 163"/>
            <p:cNvSpPr>
              <a:spLocks noChangeShapeType="1"/>
            </p:cNvSpPr>
            <p:nvPr/>
          </p:nvSpPr>
          <p:spPr bwMode="auto">
            <a:xfrm flipV="1">
              <a:off x="3120" y="1940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16" name="Line 164"/>
            <p:cNvSpPr>
              <a:spLocks noChangeShapeType="1"/>
            </p:cNvSpPr>
            <p:nvPr/>
          </p:nvSpPr>
          <p:spPr bwMode="auto">
            <a:xfrm flipH="1" flipV="1">
              <a:off x="3119" y="1818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17" name="Line 165"/>
            <p:cNvSpPr>
              <a:spLocks noChangeShapeType="1"/>
            </p:cNvSpPr>
            <p:nvPr/>
          </p:nvSpPr>
          <p:spPr bwMode="auto">
            <a:xfrm flipV="1">
              <a:off x="3120" y="2183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18" name="Line 166"/>
            <p:cNvSpPr>
              <a:spLocks noChangeShapeType="1"/>
            </p:cNvSpPr>
            <p:nvPr/>
          </p:nvSpPr>
          <p:spPr bwMode="auto">
            <a:xfrm flipH="1" flipV="1">
              <a:off x="3118" y="2061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19" name="Line 167"/>
            <p:cNvSpPr>
              <a:spLocks noChangeShapeType="1"/>
            </p:cNvSpPr>
            <p:nvPr/>
          </p:nvSpPr>
          <p:spPr bwMode="auto">
            <a:xfrm flipV="1">
              <a:off x="3120" y="2426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20" name="Line 168"/>
            <p:cNvSpPr>
              <a:spLocks noChangeShapeType="1"/>
            </p:cNvSpPr>
            <p:nvPr/>
          </p:nvSpPr>
          <p:spPr bwMode="auto">
            <a:xfrm flipH="1" flipV="1">
              <a:off x="3119" y="2304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21" name="Line 169"/>
            <p:cNvSpPr>
              <a:spLocks noChangeShapeType="1"/>
            </p:cNvSpPr>
            <p:nvPr/>
          </p:nvSpPr>
          <p:spPr bwMode="auto">
            <a:xfrm flipH="1" flipV="1">
              <a:off x="3118" y="2547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22" name="Line 170"/>
            <p:cNvSpPr>
              <a:spLocks noChangeShapeType="1"/>
            </p:cNvSpPr>
            <p:nvPr/>
          </p:nvSpPr>
          <p:spPr bwMode="auto">
            <a:xfrm flipV="1">
              <a:off x="3194" y="1940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23" name="Line 171"/>
            <p:cNvSpPr>
              <a:spLocks noChangeShapeType="1"/>
            </p:cNvSpPr>
            <p:nvPr/>
          </p:nvSpPr>
          <p:spPr bwMode="auto">
            <a:xfrm flipH="1" flipV="1">
              <a:off x="3192" y="1818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24" name="Line 172"/>
            <p:cNvSpPr>
              <a:spLocks noChangeShapeType="1"/>
            </p:cNvSpPr>
            <p:nvPr/>
          </p:nvSpPr>
          <p:spPr bwMode="auto">
            <a:xfrm flipV="1">
              <a:off x="3193" y="2183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25" name="Line 173"/>
            <p:cNvSpPr>
              <a:spLocks noChangeShapeType="1"/>
            </p:cNvSpPr>
            <p:nvPr/>
          </p:nvSpPr>
          <p:spPr bwMode="auto">
            <a:xfrm flipH="1" flipV="1">
              <a:off x="3192" y="2061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26" name="Line 174"/>
            <p:cNvSpPr>
              <a:spLocks noChangeShapeType="1"/>
            </p:cNvSpPr>
            <p:nvPr/>
          </p:nvSpPr>
          <p:spPr bwMode="auto">
            <a:xfrm flipV="1">
              <a:off x="3192" y="2426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27" name="Line 175"/>
            <p:cNvSpPr>
              <a:spLocks noChangeShapeType="1"/>
            </p:cNvSpPr>
            <p:nvPr/>
          </p:nvSpPr>
          <p:spPr bwMode="auto">
            <a:xfrm flipH="1" flipV="1">
              <a:off x="3191" y="2304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28" name="Line 176"/>
            <p:cNvSpPr>
              <a:spLocks noChangeShapeType="1"/>
            </p:cNvSpPr>
            <p:nvPr/>
          </p:nvSpPr>
          <p:spPr bwMode="auto">
            <a:xfrm flipH="1" flipV="1">
              <a:off x="3192" y="2547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29" name="Line 177"/>
            <p:cNvSpPr>
              <a:spLocks noChangeShapeType="1"/>
            </p:cNvSpPr>
            <p:nvPr/>
          </p:nvSpPr>
          <p:spPr bwMode="auto">
            <a:xfrm flipV="1">
              <a:off x="3119" y="1771"/>
              <a:ext cx="43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0" name="Line 178"/>
            <p:cNvSpPr>
              <a:spLocks noChangeShapeType="1"/>
            </p:cNvSpPr>
            <p:nvPr/>
          </p:nvSpPr>
          <p:spPr bwMode="auto">
            <a:xfrm flipH="1" flipV="1">
              <a:off x="3115" y="1715"/>
              <a:ext cx="47" cy="5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1" name="Line 179"/>
            <p:cNvSpPr>
              <a:spLocks noChangeShapeType="1"/>
            </p:cNvSpPr>
            <p:nvPr/>
          </p:nvSpPr>
          <p:spPr bwMode="auto">
            <a:xfrm flipV="1">
              <a:off x="3196" y="1719"/>
              <a:ext cx="86" cy="9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2" name="Line 180"/>
            <p:cNvSpPr>
              <a:spLocks noChangeShapeType="1"/>
            </p:cNvSpPr>
            <p:nvPr/>
          </p:nvSpPr>
          <p:spPr bwMode="auto">
            <a:xfrm flipV="1">
              <a:off x="3120" y="3155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3" name="Line 181"/>
            <p:cNvSpPr>
              <a:spLocks noChangeShapeType="1"/>
            </p:cNvSpPr>
            <p:nvPr/>
          </p:nvSpPr>
          <p:spPr bwMode="auto">
            <a:xfrm flipV="1">
              <a:off x="3193" y="3155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4" name="Line 182"/>
            <p:cNvSpPr>
              <a:spLocks noChangeShapeType="1"/>
            </p:cNvSpPr>
            <p:nvPr/>
          </p:nvSpPr>
          <p:spPr bwMode="auto">
            <a:xfrm flipH="1">
              <a:off x="2524" y="3527"/>
              <a:ext cx="6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5" name="Line 183"/>
            <p:cNvSpPr>
              <a:spLocks noChangeShapeType="1"/>
            </p:cNvSpPr>
            <p:nvPr/>
          </p:nvSpPr>
          <p:spPr bwMode="auto">
            <a:xfrm>
              <a:off x="2524" y="3170"/>
              <a:ext cx="0" cy="3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6" name="Line 184"/>
            <p:cNvSpPr>
              <a:spLocks noChangeShapeType="1"/>
            </p:cNvSpPr>
            <p:nvPr/>
          </p:nvSpPr>
          <p:spPr bwMode="auto">
            <a:xfrm>
              <a:off x="3196" y="3275"/>
              <a:ext cx="0" cy="24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7" name="Line 185"/>
            <p:cNvSpPr>
              <a:spLocks noChangeShapeType="1"/>
            </p:cNvSpPr>
            <p:nvPr/>
          </p:nvSpPr>
          <p:spPr bwMode="auto">
            <a:xfrm>
              <a:off x="2525" y="3527"/>
              <a:ext cx="332" cy="37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8" name="Line 186"/>
            <p:cNvSpPr>
              <a:spLocks noChangeShapeType="1"/>
            </p:cNvSpPr>
            <p:nvPr/>
          </p:nvSpPr>
          <p:spPr bwMode="auto">
            <a:xfrm flipH="1">
              <a:off x="2859" y="3522"/>
              <a:ext cx="336" cy="37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9" name="Line 187"/>
            <p:cNvSpPr>
              <a:spLocks noChangeShapeType="1"/>
            </p:cNvSpPr>
            <p:nvPr/>
          </p:nvSpPr>
          <p:spPr bwMode="auto">
            <a:xfrm>
              <a:off x="2585" y="3594"/>
              <a:ext cx="11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40" name="Line 188"/>
            <p:cNvSpPr>
              <a:spLocks noChangeShapeType="1"/>
            </p:cNvSpPr>
            <p:nvPr/>
          </p:nvSpPr>
          <p:spPr bwMode="auto">
            <a:xfrm>
              <a:off x="2643" y="3657"/>
              <a:ext cx="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41" name="Line 189"/>
            <p:cNvSpPr>
              <a:spLocks noChangeShapeType="1"/>
            </p:cNvSpPr>
            <p:nvPr/>
          </p:nvSpPr>
          <p:spPr bwMode="auto">
            <a:xfrm>
              <a:off x="2699" y="3720"/>
              <a:ext cx="6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42" name="Line 190"/>
            <p:cNvSpPr>
              <a:spLocks noChangeShapeType="1"/>
            </p:cNvSpPr>
            <p:nvPr/>
          </p:nvSpPr>
          <p:spPr bwMode="auto">
            <a:xfrm>
              <a:off x="2756" y="3783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43" name="Line 191"/>
            <p:cNvSpPr>
              <a:spLocks noChangeShapeType="1"/>
            </p:cNvSpPr>
            <p:nvPr/>
          </p:nvSpPr>
          <p:spPr bwMode="auto">
            <a:xfrm flipH="1">
              <a:off x="3014" y="3594"/>
              <a:ext cx="11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44" name="Line 192"/>
            <p:cNvSpPr>
              <a:spLocks noChangeShapeType="1"/>
            </p:cNvSpPr>
            <p:nvPr/>
          </p:nvSpPr>
          <p:spPr bwMode="auto">
            <a:xfrm flipH="1">
              <a:off x="2986" y="3657"/>
              <a:ext cx="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45" name="Line 193"/>
            <p:cNvSpPr>
              <a:spLocks noChangeShapeType="1"/>
            </p:cNvSpPr>
            <p:nvPr/>
          </p:nvSpPr>
          <p:spPr bwMode="auto">
            <a:xfrm flipH="1">
              <a:off x="2950" y="3720"/>
              <a:ext cx="6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46" name="Line 194"/>
            <p:cNvSpPr>
              <a:spLocks noChangeShapeType="1"/>
            </p:cNvSpPr>
            <p:nvPr/>
          </p:nvSpPr>
          <p:spPr bwMode="auto">
            <a:xfrm flipH="1">
              <a:off x="2917" y="3783"/>
              <a:ext cx="4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47" name="Line 195"/>
            <p:cNvSpPr>
              <a:spLocks noChangeShapeType="1"/>
            </p:cNvSpPr>
            <p:nvPr/>
          </p:nvSpPr>
          <p:spPr bwMode="auto">
            <a:xfrm>
              <a:off x="2491" y="2812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48" name="Line 196"/>
            <p:cNvSpPr>
              <a:spLocks noChangeShapeType="1"/>
            </p:cNvSpPr>
            <p:nvPr/>
          </p:nvSpPr>
          <p:spPr bwMode="auto">
            <a:xfrm flipH="1">
              <a:off x="2489" y="2933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49" name="Line 197"/>
            <p:cNvSpPr>
              <a:spLocks noChangeShapeType="1"/>
            </p:cNvSpPr>
            <p:nvPr/>
          </p:nvSpPr>
          <p:spPr bwMode="auto">
            <a:xfrm>
              <a:off x="2490" y="3055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50" name="Line 198"/>
            <p:cNvSpPr>
              <a:spLocks noChangeShapeType="1"/>
            </p:cNvSpPr>
            <p:nvPr/>
          </p:nvSpPr>
          <p:spPr bwMode="auto">
            <a:xfrm>
              <a:off x="2417" y="2808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51" name="Line 199"/>
            <p:cNvSpPr>
              <a:spLocks noChangeShapeType="1"/>
            </p:cNvSpPr>
            <p:nvPr/>
          </p:nvSpPr>
          <p:spPr bwMode="auto">
            <a:xfrm flipH="1">
              <a:off x="2416" y="2928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52" name="Line 200"/>
            <p:cNvSpPr>
              <a:spLocks noChangeShapeType="1"/>
            </p:cNvSpPr>
            <p:nvPr/>
          </p:nvSpPr>
          <p:spPr bwMode="auto">
            <a:xfrm>
              <a:off x="2417" y="3050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53" name="Line 201"/>
            <p:cNvSpPr>
              <a:spLocks noChangeShapeType="1"/>
            </p:cNvSpPr>
            <p:nvPr/>
          </p:nvSpPr>
          <p:spPr bwMode="auto">
            <a:xfrm>
              <a:off x="2491" y="2326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54" name="Line 202"/>
            <p:cNvSpPr>
              <a:spLocks noChangeShapeType="1"/>
            </p:cNvSpPr>
            <p:nvPr/>
          </p:nvSpPr>
          <p:spPr bwMode="auto">
            <a:xfrm flipH="1">
              <a:off x="2489" y="2447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55" name="Line 203"/>
            <p:cNvSpPr>
              <a:spLocks noChangeShapeType="1"/>
            </p:cNvSpPr>
            <p:nvPr/>
          </p:nvSpPr>
          <p:spPr bwMode="auto">
            <a:xfrm>
              <a:off x="2490" y="2569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56" name="Line 204"/>
            <p:cNvSpPr>
              <a:spLocks noChangeShapeType="1"/>
            </p:cNvSpPr>
            <p:nvPr/>
          </p:nvSpPr>
          <p:spPr bwMode="auto">
            <a:xfrm flipH="1">
              <a:off x="2490" y="2690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57" name="Line 205"/>
            <p:cNvSpPr>
              <a:spLocks noChangeShapeType="1"/>
            </p:cNvSpPr>
            <p:nvPr/>
          </p:nvSpPr>
          <p:spPr bwMode="auto">
            <a:xfrm flipH="1">
              <a:off x="2416" y="2202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58" name="Line 206"/>
            <p:cNvSpPr>
              <a:spLocks noChangeShapeType="1"/>
            </p:cNvSpPr>
            <p:nvPr/>
          </p:nvSpPr>
          <p:spPr bwMode="auto">
            <a:xfrm>
              <a:off x="2417" y="2324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59" name="Line 207"/>
            <p:cNvSpPr>
              <a:spLocks noChangeShapeType="1"/>
            </p:cNvSpPr>
            <p:nvPr/>
          </p:nvSpPr>
          <p:spPr bwMode="auto">
            <a:xfrm flipH="1">
              <a:off x="2416" y="2444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60" name="Line 208"/>
            <p:cNvSpPr>
              <a:spLocks noChangeShapeType="1"/>
            </p:cNvSpPr>
            <p:nvPr/>
          </p:nvSpPr>
          <p:spPr bwMode="auto">
            <a:xfrm>
              <a:off x="2417" y="2566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61" name="Line 209"/>
            <p:cNvSpPr>
              <a:spLocks noChangeShapeType="1"/>
            </p:cNvSpPr>
            <p:nvPr/>
          </p:nvSpPr>
          <p:spPr bwMode="auto">
            <a:xfrm flipH="1">
              <a:off x="2416" y="2686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62" name="Rectangle 210"/>
            <p:cNvSpPr>
              <a:spLocks noChangeArrowheads="1"/>
            </p:cNvSpPr>
            <p:nvPr/>
          </p:nvSpPr>
          <p:spPr bwMode="auto">
            <a:xfrm>
              <a:off x="2781" y="1513"/>
              <a:ext cx="142" cy="1762"/>
            </a:xfrm>
            <a:prstGeom prst="rect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63" name="Rectangle 211"/>
            <p:cNvSpPr>
              <a:spLocks noChangeArrowheads="1"/>
            </p:cNvSpPr>
            <p:nvPr/>
          </p:nvSpPr>
          <p:spPr bwMode="auto">
            <a:xfrm>
              <a:off x="2791" y="1492"/>
              <a:ext cx="124" cy="40"/>
            </a:xfrm>
            <a:prstGeom prst="rect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64" name="Rectangle 212"/>
            <p:cNvSpPr>
              <a:spLocks noChangeArrowheads="1"/>
            </p:cNvSpPr>
            <p:nvPr/>
          </p:nvSpPr>
          <p:spPr bwMode="auto">
            <a:xfrm>
              <a:off x="2789" y="3255"/>
              <a:ext cx="124" cy="40"/>
            </a:xfrm>
            <a:prstGeom prst="rect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036" name="Group 247"/>
          <p:cNvGrpSpPr>
            <a:grpSpLocks/>
          </p:cNvGrpSpPr>
          <p:nvPr/>
        </p:nvGrpSpPr>
        <p:grpSpPr bwMode="auto">
          <a:xfrm>
            <a:off x="3132138" y="4005263"/>
            <a:ext cx="4002087" cy="1809750"/>
            <a:chOff x="220" y="1338"/>
            <a:chExt cx="5447" cy="2454"/>
          </a:xfrm>
        </p:grpSpPr>
        <p:sp>
          <p:nvSpPr>
            <p:cNvPr id="44038" name="Line 213"/>
            <p:cNvSpPr>
              <a:spLocks noChangeShapeType="1"/>
            </p:cNvSpPr>
            <p:nvPr/>
          </p:nvSpPr>
          <p:spPr bwMode="auto">
            <a:xfrm>
              <a:off x="756" y="2880"/>
              <a:ext cx="444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39" name="Line 214"/>
            <p:cNvSpPr>
              <a:spLocks noChangeShapeType="1"/>
            </p:cNvSpPr>
            <p:nvPr/>
          </p:nvSpPr>
          <p:spPr bwMode="auto">
            <a:xfrm flipH="1">
              <a:off x="2238" y="2117"/>
              <a:ext cx="125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0" name="Oval 215"/>
            <p:cNvSpPr>
              <a:spLocks noChangeArrowheads="1"/>
            </p:cNvSpPr>
            <p:nvPr/>
          </p:nvSpPr>
          <p:spPr bwMode="auto">
            <a:xfrm>
              <a:off x="2021" y="2064"/>
              <a:ext cx="211" cy="17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41" name="Line 216"/>
            <p:cNvSpPr>
              <a:spLocks noChangeShapeType="1"/>
            </p:cNvSpPr>
            <p:nvPr/>
          </p:nvSpPr>
          <p:spPr bwMode="auto">
            <a:xfrm flipH="1">
              <a:off x="1719" y="2117"/>
              <a:ext cx="29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2" name="Line 217"/>
            <p:cNvSpPr>
              <a:spLocks noChangeShapeType="1"/>
            </p:cNvSpPr>
            <p:nvPr/>
          </p:nvSpPr>
          <p:spPr bwMode="auto">
            <a:xfrm flipV="1">
              <a:off x="2010" y="2050"/>
              <a:ext cx="0" cy="6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3" name="Line 218"/>
            <p:cNvSpPr>
              <a:spLocks noChangeShapeType="1"/>
            </p:cNvSpPr>
            <p:nvPr/>
          </p:nvSpPr>
          <p:spPr bwMode="auto">
            <a:xfrm flipH="1">
              <a:off x="2003" y="2050"/>
              <a:ext cx="24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4" name="Line 219"/>
            <p:cNvSpPr>
              <a:spLocks noChangeShapeType="1"/>
            </p:cNvSpPr>
            <p:nvPr/>
          </p:nvSpPr>
          <p:spPr bwMode="auto">
            <a:xfrm flipV="1">
              <a:off x="2236" y="2049"/>
              <a:ext cx="0" cy="6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5" name="Line 220"/>
            <p:cNvSpPr>
              <a:spLocks noChangeShapeType="1"/>
            </p:cNvSpPr>
            <p:nvPr/>
          </p:nvSpPr>
          <p:spPr bwMode="auto">
            <a:xfrm flipH="1">
              <a:off x="3722" y="2117"/>
              <a:ext cx="29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6" name="Line 221"/>
            <p:cNvSpPr>
              <a:spLocks noChangeShapeType="1"/>
            </p:cNvSpPr>
            <p:nvPr/>
          </p:nvSpPr>
          <p:spPr bwMode="auto">
            <a:xfrm flipV="1">
              <a:off x="3494" y="2050"/>
              <a:ext cx="0" cy="6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7" name="Line 222"/>
            <p:cNvSpPr>
              <a:spLocks noChangeShapeType="1"/>
            </p:cNvSpPr>
            <p:nvPr/>
          </p:nvSpPr>
          <p:spPr bwMode="auto">
            <a:xfrm flipH="1">
              <a:off x="3487" y="2050"/>
              <a:ext cx="24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8" name="Line 223"/>
            <p:cNvSpPr>
              <a:spLocks noChangeShapeType="1"/>
            </p:cNvSpPr>
            <p:nvPr/>
          </p:nvSpPr>
          <p:spPr bwMode="auto">
            <a:xfrm flipV="1">
              <a:off x="3720" y="2049"/>
              <a:ext cx="0" cy="6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9" name="Line 224"/>
            <p:cNvSpPr>
              <a:spLocks noChangeShapeType="1"/>
            </p:cNvSpPr>
            <p:nvPr/>
          </p:nvSpPr>
          <p:spPr bwMode="auto">
            <a:xfrm flipH="1">
              <a:off x="2238" y="3009"/>
              <a:ext cx="125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0" name="Oval 225"/>
            <p:cNvSpPr>
              <a:spLocks noChangeArrowheads="1"/>
            </p:cNvSpPr>
            <p:nvPr/>
          </p:nvSpPr>
          <p:spPr bwMode="auto">
            <a:xfrm>
              <a:off x="2021" y="2885"/>
              <a:ext cx="211" cy="177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1" name="Line 226"/>
            <p:cNvSpPr>
              <a:spLocks noChangeShapeType="1"/>
            </p:cNvSpPr>
            <p:nvPr/>
          </p:nvSpPr>
          <p:spPr bwMode="auto">
            <a:xfrm flipH="1">
              <a:off x="1719" y="3009"/>
              <a:ext cx="29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2" name="Line 227"/>
            <p:cNvSpPr>
              <a:spLocks noChangeShapeType="1"/>
            </p:cNvSpPr>
            <p:nvPr/>
          </p:nvSpPr>
          <p:spPr bwMode="auto">
            <a:xfrm>
              <a:off x="2010" y="3010"/>
              <a:ext cx="0" cy="6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3" name="Line 228"/>
            <p:cNvSpPr>
              <a:spLocks noChangeShapeType="1"/>
            </p:cNvSpPr>
            <p:nvPr/>
          </p:nvSpPr>
          <p:spPr bwMode="auto">
            <a:xfrm flipH="1">
              <a:off x="2003" y="3076"/>
              <a:ext cx="24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4" name="Line 229"/>
            <p:cNvSpPr>
              <a:spLocks noChangeShapeType="1"/>
            </p:cNvSpPr>
            <p:nvPr/>
          </p:nvSpPr>
          <p:spPr bwMode="auto">
            <a:xfrm>
              <a:off x="2236" y="3011"/>
              <a:ext cx="0" cy="6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4055" name="Group 230"/>
            <p:cNvGrpSpPr>
              <a:grpSpLocks/>
            </p:cNvGrpSpPr>
            <p:nvPr/>
          </p:nvGrpSpPr>
          <p:grpSpPr bwMode="auto">
            <a:xfrm>
              <a:off x="3487" y="2885"/>
              <a:ext cx="530" cy="192"/>
              <a:chOff x="3487" y="2885"/>
              <a:chExt cx="530" cy="192"/>
            </a:xfrm>
          </p:grpSpPr>
          <p:sp>
            <p:nvSpPr>
              <p:cNvPr id="44067" name="Line 231"/>
              <p:cNvSpPr>
                <a:spLocks noChangeShapeType="1"/>
              </p:cNvSpPr>
              <p:nvPr/>
            </p:nvSpPr>
            <p:spPr bwMode="auto">
              <a:xfrm flipH="1">
                <a:off x="3722" y="3009"/>
                <a:ext cx="295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68" name="Oval 232"/>
              <p:cNvSpPr>
                <a:spLocks noChangeArrowheads="1"/>
              </p:cNvSpPr>
              <p:nvPr/>
            </p:nvSpPr>
            <p:spPr bwMode="auto">
              <a:xfrm>
                <a:off x="3505" y="2885"/>
                <a:ext cx="211" cy="177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69" name="Line 233"/>
              <p:cNvSpPr>
                <a:spLocks noChangeShapeType="1"/>
              </p:cNvSpPr>
              <p:nvPr/>
            </p:nvSpPr>
            <p:spPr bwMode="auto">
              <a:xfrm>
                <a:off x="3494" y="3010"/>
                <a:ext cx="0" cy="6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70" name="Line 234"/>
              <p:cNvSpPr>
                <a:spLocks noChangeShapeType="1"/>
              </p:cNvSpPr>
              <p:nvPr/>
            </p:nvSpPr>
            <p:spPr bwMode="auto">
              <a:xfrm flipH="1">
                <a:off x="3487" y="3076"/>
                <a:ext cx="241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71" name="Line 235"/>
              <p:cNvSpPr>
                <a:spLocks noChangeShapeType="1"/>
              </p:cNvSpPr>
              <p:nvPr/>
            </p:nvSpPr>
            <p:spPr bwMode="auto">
              <a:xfrm>
                <a:off x="3720" y="3011"/>
                <a:ext cx="0" cy="6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4056" name="Line 236"/>
            <p:cNvSpPr>
              <a:spLocks noChangeShapeType="1"/>
            </p:cNvSpPr>
            <p:nvPr/>
          </p:nvSpPr>
          <p:spPr bwMode="auto">
            <a:xfrm flipV="1">
              <a:off x="1716" y="1338"/>
              <a:ext cx="0" cy="7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7" name="Line 237"/>
            <p:cNvSpPr>
              <a:spLocks noChangeShapeType="1"/>
            </p:cNvSpPr>
            <p:nvPr/>
          </p:nvSpPr>
          <p:spPr bwMode="auto">
            <a:xfrm flipV="1">
              <a:off x="4014" y="1437"/>
              <a:ext cx="0" cy="67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8" name="Line 238"/>
            <p:cNvSpPr>
              <a:spLocks noChangeShapeType="1"/>
            </p:cNvSpPr>
            <p:nvPr/>
          </p:nvSpPr>
          <p:spPr bwMode="auto">
            <a:xfrm flipV="1">
              <a:off x="4014" y="3004"/>
              <a:ext cx="0" cy="7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9" name="Line 239"/>
            <p:cNvSpPr>
              <a:spLocks noChangeShapeType="1"/>
            </p:cNvSpPr>
            <p:nvPr/>
          </p:nvSpPr>
          <p:spPr bwMode="auto">
            <a:xfrm flipV="1">
              <a:off x="1716" y="3007"/>
              <a:ext cx="0" cy="78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60" name="Rectangle 240"/>
            <p:cNvSpPr>
              <a:spLocks noChangeArrowheads="1"/>
            </p:cNvSpPr>
            <p:nvPr/>
          </p:nvSpPr>
          <p:spPr bwMode="auto">
            <a:xfrm>
              <a:off x="220" y="1400"/>
              <a:ext cx="1647" cy="8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b="1">
                  <a:latin typeface="Times New Roman" pitchFamily="18" charset="0"/>
                </a:rPr>
                <a:t>Atmos</a:t>
              </a:r>
              <a:r>
                <a:rPr lang="hr-HR" b="1">
                  <a:latin typeface="Times New Roman" pitchFamily="18" charset="0"/>
                </a:rPr>
                <a:t>fera</a:t>
              </a:r>
              <a:endParaRPr lang="en-US" b="1">
                <a:latin typeface="Times New Roman" pitchFamily="18" charset="0"/>
              </a:endParaRPr>
            </a:p>
            <a:p>
              <a:pPr algn="ctr" eaLnBrk="0" hangingPunct="0"/>
              <a:r>
                <a:rPr lang="en-US" b="1">
                  <a:latin typeface="Times New Roman" pitchFamily="18" charset="0"/>
                </a:rPr>
                <a:t>(760 tor)</a:t>
              </a:r>
            </a:p>
          </p:txBody>
        </p:sp>
        <p:sp>
          <p:nvSpPr>
            <p:cNvPr id="44061" name="Rectangle 241"/>
            <p:cNvSpPr>
              <a:spLocks noChangeArrowheads="1"/>
            </p:cNvSpPr>
            <p:nvPr/>
          </p:nvSpPr>
          <p:spPr bwMode="auto">
            <a:xfrm>
              <a:off x="4263" y="1400"/>
              <a:ext cx="1404" cy="4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b="1">
                  <a:latin typeface="Times New Roman" pitchFamily="18" charset="0"/>
                </a:rPr>
                <a:t>Va</a:t>
              </a:r>
              <a:r>
                <a:rPr lang="hr-HR" b="1">
                  <a:latin typeface="Times New Roman" pitchFamily="18" charset="0"/>
                </a:rPr>
                <a:t>kuum</a:t>
              </a:r>
              <a:endParaRPr lang="en-US" b="1">
                <a:latin typeface="Times New Roman" pitchFamily="18" charset="0"/>
              </a:endParaRPr>
            </a:p>
          </p:txBody>
        </p:sp>
        <p:sp>
          <p:nvSpPr>
            <p:cNvPr id="44062" name="Line 242"/>
            <p:cNvSpPr>
              <a:spLocks noChangeShapeType="1"/>
            </p:cNvSpPr>
            <p:nvPr/>
          </p:nvSpPr>
          <p:spPr bwMode="auto">
            <a:xfrm>
              <a:off x="2329" y="2235"/>
              <a:ext cx="1562" cy="0"/>
            </a:xfrm>
            <a:prstGeom prst="line">
              <a:avLst/>
            </a:prstGeom>
            <a:noFill/>
            <a:ln w="101600">
              <a:solidFill>
                <a:srgbClr val="EAEC5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63" name="Line 243"/>
            <p:cNvSpPr>
              <a:spLocks noChangeShapeType="1"/>
            </p:cNvSpPr>
            <p:nvPr/>
          </p:nvSpPr>
          <p:spPr bwMode="auto">
            <a:xfrm>
              <a:off x="756" y="2256"/>
              <a:ext cx="444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64" name="Oval 244"/>
            <p:cNvSpPr>
              <a:spLocks noChangeArrowheads="1"/>
            </p:cNvSpPr>
            <p:nvPr/>
          </p:nvSpPr>
          <p:spPr bwMode="auto">
            <a:xfrm>
              <a:off x="3505" y="2064"/>
              <a:ext cx="211" cy="163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65" name="Arc 245"/>
            <p:cNvSpPr>
              <a:spLocks/>
            </p:cNvSpPr>
            <p:nvPr/>
          </p:nvSpPr>
          <p:spPr bwMode="auto">
            <a:xfrm>
              <a:off x="3911" y="1946"/>
              <a:ext cx="355" cy="3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76200" cap="rnd">
              <a:solidFill>
                <a:srgbClr val="EAEC5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66" name="AutoShape 246"/>
            <p:cNvSpPr>
              <a:spLocks noChangeArrowheads="1"/>
            </p:cNvSpPr>
            <p:nvPr/>
          </p:nvSpPr>
          <p:spPr bwMode="auto">
            <a:xfrm>
              <a:off x="4177" y="1736"/>
              <a:ext cx="138" cy="213"/>
            </a:xfrm>
            <a:prstGeom prst="triangle">
              <a:avLst>
                <a:gd name="adj" fmla="val 49995"/>
              </a:avLst>
            </a:prstGeom>
            <a:solidFill>
              <a:srgbClr val="EAEC5E"/>
            </a:solidFill>
            <a:ln w="12700">
              <a:solidFill>
                <a:srgbClr val="EAEC5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" name="81F21409.wav">
            <a:hlinkClick r:id="" action="ppaction://media"/>
          </p:cNvPr>
          <p:cNvPicPr>
            <a:picLocks noChangeAspect="1"/>
          </p:cNvPicPr>
          <p:nvPr>
            <a:wavAudioFile r:embed="rId1" name="81F2BE77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58769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Provera da li sistem “pušta”</a:t>
            </a:r>
            <a:r>
              <a:rPr lang="hr-HR" smtClean="0"/>
              <a:t> </a:t>
            </a:r>
            <a:endParaRPr lang="en-US" smtClean="0"/>
          </a:p>
        </p:txBody>
      </p:sp>
      <p:pic>
        <p:nvPicPr>
          <p:cNvPr id="45059" name="Picture 4"/>
          <p:cNvPicPr>
            <a:picLocks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628775"/>
            <a:ext cx="7921625" cy="4895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9A451440.wav">
            <a:hlinkClick r:id="" action="ppaction://media"/>
          </p:cNvPr>
          <p:cNvPicPr>
            <a:picLocks noChangeAspect="1"/>
          </p:cNvPicPr>
          <p:nvPr>
            <a:wavAudioFile r:embed="rId1" name="9A454D0C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213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HELIJUM</a:t>
            </a:r>
            <a:endParaRPr lang="en-US" smtClean="0">
              <a:solidFill>
                <a:srgbClr val="000066"/>
              </a:solidFill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989138"/>
            <a:ext cx="8229600" cy="3124200"/>
          </a:xfrm>
        </p:spPr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Helijum je lak i mali</a:t>
            </a:r>
          </a:p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Mala koncentracija u vazduhu (0,0005%)</a:t>
            </a:r>
          </a:p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Omogućava dinamičko testiranje</a:t>
            </a:r>
          </a:p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Omogućava nedestruktivno testiranje</a:t>
            </a:r>
          </a:p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Nije toksičan, slabo reaktivan</a:t>
            </a:r>
            <a:endParaRPr lang="en-US" smtClean="0">
              <a:solidFill>
                <a:srgbClr val="000066"/>
              </a:solidFill>
            </a:endParaRPr>
          </a:p>
        </p:txBody>
      </p:sp>
      <p:pic>
        <p:nvPicPr>
          <p:cNvPr id="2" name="83E01440.wav">
            <a:hlinkClick r:id="" action="ppaction://media"/>
          </p:cNvPr>
          <p:cNvPicPr>
            <a:picLocks noChangeAspect="1"/>
          </p:cNvPicPr>
          <p:nvPr>
            <a:wavAudioFile r:embed="rId1" name="83E0767E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59499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/>
          <p:cNvSpPr>
            <a:spLocks noChangeArrowheads="1"/>
          </p:cNvSpPr>
          <p:nvPr/>
        </p:nvSpPr>
        <p:spPr bwMode="auto">
          <a:xfrm>
            <a:off x="1554163" y="1052513"/>
            <a:ext cx="55943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Atmo</a:t>
            </a:r>
            <a:r>
              <a:rPr lang="hr-HR" sz="2800" b="1">
                <a:solidFill>
                  <a:srgbClr val="000066"/>
                </a:solidFill>
                <a:latin typeface="Times New Roman" pitchFamily="18" charset="0"/>
              </a:rPr>
              <a:t>sferski pritisak</a:t>
            </a:r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 (</a:t>
            </a:r>
            <a:r>
              <a:rPr lang="hr-HR" sz="2800" b="1">
                <a:solidFill>
                  <a:srgbClr val="000066"/>
                </a:solidFill>
                <a:latin typeface="Times New Roman" pitchFamily="18" charset="0"/>
              </a:rPr>
              <a:t>s</a:t>
            </a:r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tan</a:t>
            </a:r>
            <a:r>
              <a:rPr lang="hr-HR" sz="2800" b="1">
                <a:solidFill>
                  <a:srgbClr val="000066"/>
                </a:solidFill>
                <a:latin typeface="Times New Roman" pitchFamily="18" charset="0"/>
              </a:rPr>
              <a:t>dardni</a:t>
            </a:r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) =</a:t>
            </a:r>
          </a:p>
        </p:txBody>
      </p:sp>
      <p:sp>
        <p:nvSpPr>
          <p:cNvPr id="6147" name="Rectangle 6"/>
          <p:cNvSpPr>
            <a:spLocks noChangeArrowheads="1"/>
          </p:cNvSpPr>
          <p:nvPr/>
        </p:nvSpPr>
        <p:spPr bwMode="auto">
          <a:xfrm>
            <a:off x="1116013" y="1795463"/>
            <a:ext cx="1336675" cy="393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0</a:t>
            </a:r>
          </a:p>
          <a:p>
            <a:pPr eaLnBrk="0" hangingPunct="0"/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14,7</a:t>
            </a:r>
          </a:p>
          <a:p>
            <a:pPr eaLnBrk="0" hangingPunct="0"/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29,9</a:t>
            </a:r>
          </a:p>
          <a:p>
            <a:pPr eaLnBrk="0" hangingPunct="0"/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760</a:t>
            </a:r>
          </a:p>
          <a:p>
            <a:pPr eaLnBrk="0" hangingPunct="0"/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760</a:t>
            </a:r>
          </a:p>
          <a:p>
            <a:pPr eaLnBrk="0" hangingPunct="0"/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760 000</a:t>
            </a:r>
          </a:p>
          <a:p>
            <a:pPr eaLnBrk="0" hangingPunct="0"/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101 325</a:t>
            </a:r>
          </a:p>
          <a:p>
            <a:pPr eaLnBrk="0" hangingPunct="0"/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1,013</a:t>
            </a:r>
          </a:p>
          <a:p>
            <a:pPr eaLnBrk="0" hangingPunct="0"/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1013</a:t>
            </a:r>
          </a:p>
        </p:txBody>
      </p:sp>
      <p:sp>
        <p:nvSpPr>
          <p:cNvPr id="6148" name="Rectangle 7"/>
          <p:cNvSpPr>
            <a:spLocks noChangeArrowheads="1"/>
          </p:cNvSpPr>
          <p:nvPr/>
        </p:nvSpPr>
        <p:spPr bwMode="auto">
          <a:xfrm>
            <a:off x="3151188" y="1776413"/>
            <a:ext cx="4689475" cy="393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gauge pressure (psig)</a:t>
            </a:r>
          </a:p>
          <a:p>
            <a:pPr eaLnBrk="0" hangingPunct="0"/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pounds per square inch (psia)</a:t>
            </a:r>
          </a:p>
          <a:p>
            <a:pPr eaLnBrk="0" hangingPunct="0"/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in</a:t>
            </a:r>
            <a:r>
              <a:rPr lang="hr-HR" sz="2800" b="1">
                <a:solidFill>
                  <a:srgbClr val="000066"/>
                </a:solidFill>
                <a:latin typeface="Times New Roman" pitchFamily="18" charset="0"/>
              </a:rPr>
              <a:t>ča</a:t>
            </a:r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hr-HR" sz="2800" b="1">
                <a:solidFill>
                  <a:srgbClr val="000066"/>
                </a:solidFill>
                <a:latin typeface="Times New Roman" pitchFamily="18" charset="0"/>
              </a:rPr>
              <a:t>žive</a:t>
            </a:r>
            <a:endParaRPr lang="en-US" sz="2800" b="1">
              <a:solidFill>
                <a:srgbClr val="000066"/>
              </a:solidFill>
              <a:latin typeface="Times New Roman" pitchFamily="18" charset="0"/>
            </a:endParaRPr>
          </a:p>
          <a:p>
            <a:pPr eaLnBrk="0" hangingPunct="0"/>
            <a:r>
              <a:rPr lang="hr-HR" sz="2800" b="1">
                <a:solidFill>
                  <a:srgbClr val="000066"/>
                </a:solidFill>
                <a:latin typeface="Times New Roman" pitchFamily="18" charset="0"/>
              </a:rPr>
              <a:t>m</a:t>
            </a:r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i</a:t>
            </a:r>
            <a:r>
              <a:rPr lang="hr-HR" sz="2800" b="1">
                <a:solidFill>
                  <a:srgbClr val="000066"/>
                </a:solidFill>
                <a:latin typeface="Times New Roman" pitchFamily="18" charset="0"/>
              </a:rPr>
              <a:t>limetara žive</a:t>
            </a:r>
            <a:endParaRPr lang="en-US" sz="2800" b="1">
              <a:solidFill>
                <a:srgbClr val="000066"/>
              </a:solidFill>
              <a:latin typeface="Times New Roman" pitchFamily="18" charset="0"/>
            </a:endParaRPr>
          </a:p>
          <a:p>
            <a:pPr eaLnBrk="0" hangingPunct="0"/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tor</a:t>
            </a:r>
            <a:r>
              <a:rPr lang="hr-HR" sz="2800" b="1">
                <a:solidFill>
                  <a:srgbClr val="000066"/>
                </a:solidFill>
                <a:latin typeface="Times New Roman" pitchFamily="18" charset="0"/>
              </a:rPr>
              <a:t>a</a:t>
            </a:r>
            <a:endParaRPr lang="en-US" sz="2800" b="1">
              <a:solidFill>
                <a:srgbClr val="000066"/>
              </a:solidFill>
              <a:latin typeface="Times New Roman" pitchFamily="18" charset="0"/>
            </a:endParaRPr>
          </a:p>
          <a:p>
            <a:pPr eaLnBrk="0" hangingPunct="0"/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militor</a:t>
            </a:r>
            <a:r>
              <a:rPr lang="hr-HR" sz="2800" b="1">
                <a:solidFill>
                  <a:srgbClr val="000066"/>
                </a:solidFill>
                <a:latin typeface="Times New Roman" pitchFamily="18" charset="0"/>
              </a:rPr>
              <a:t>a</a:t>
            </a:r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hr-HR" sz="2800" b="1">
                <a:solidFill>
                  <a:srgbClr val="000066"/>
                </a:solidFill>
                <a:latin typeface="Times New Roman" pitchFamily="18" charset="0"/>
              </a:rPr>
              <a:t>ili mikrona</a:t>
            </a:r>
            <a:endParaRPr lang="en-US" sz="2800" b="1">
              <a:solidFill>
                <a:srgbClr val="000066"/>
              </a:solidFill>
              <a:latin typeface="Times New Roman" pitchFamily="18" charset="0"/>
            </a:endParaRPr>
          </a:p>
          <a:p>
            <a:pPr eaLnBrk="0" hangingPunct="0"/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pas</a:t>
            </a:r>
            <a:r>
              <a:rPr lang="hr-HR" sz="2800" b="1">
                <a:solidFill>
                  <a:srgbClr val="000066"/>
                </a:solidFill>
                <a:latin typeface="Times New Roman" pitchFamily="18" charset="0"/>
              </a:rPr>
              <a:t>k</a:t>
            </a:r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al</a:t>
            </a:r>
            <a:r>
              <a:rPr lang="hr-HR" sz="2800" b="1">
                <a:solidFill>
                  <a:srgbClr val="000066"/>
                </a:solidFill>
                <a:latin typeface="Times New Roman" pitchFamily="18" charset="0"/>
              </a:rPr>
              <a:t>a</a:t>
            </a:r>
            <a:endParaRPr lang="en-US" sz="2800" b="1">
              <a:solidFill>
                <a:srgbClr val="000066"/>
              </a:solidFill>
              <a:latin typeface="Times New Roman" pitchFamily="18" charset="0"/>
            </a:endParaRPr>
          </a:p>
          <a:p>
            <a:pPr eaLnBrk="0" hangingPunct="0"/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bar</a:t>
            </a:r>
            <a:r>
              <a:rPr lang="hr-HR" sz="2800" b="1">
                <a:solidFill>
                  <a:srgbClr val="000066"/>
                </a:solidFill>
                <a:latin typeface="Times New Roman" pitchFamily="18" charset="0"/>
              </a:rPr>
              <a:t>a</a:t>
            </a:r>
            <a:endParaRPr lang="en-US" sz="2800" b="1">
              <a:solidFill>
                <a:srgbClr val="000066"/>
              </a:solidFill>
              <a:latin typeface="Times New Roman" pitchFamily="18" charset="0"/>
            </a:endParaRPr>
          </a:p>
          <a:p>
            <a:pPr eaLnBrk="0" hangingPunct="0"/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milibar</a:t>
            </a:r>
            <a:r>
              <a:rPr lang="hr-HR" sz="2800" b="1">
                <a:solidFill>
                  <a:srgbClr val="000066"/>
                </a:solidFill>
                <a:latin typeface="Times New Roman" pitchFamily="18" charset="0"/>
              </a:rPr>
              <a:t>a</a:t>
            </a:r>
            <a:endParaRPr lang="en-US" sz="2800" b="1">
              <a:solidFill>
                <a:srgbClr val="000066"/>
              </a:solidFill>
              <a:latin typeface="Times New Roman" pitchFamily="18" charset="0"/>
            </a:endParaRPr>
          </a:p>
        </p:txBody>
      </p:sp>
      <p:sp>
        <p:nvSpPr>
          <p:cNvPr id="6149" name="Line 8"/>
          <p:cNvSpPr>
            <a:spLocks noChangeShapeType="1"/>
          </p:cNvSpPr>
          <p:nvPr/>
        </p:nvSpPr>
        <p:spPr bwMode="auto">
          <a:xfrm>
            <a:off x="1208088" y="1647825"/>
            <a:ext cx="6572250" cy="0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0" name="Line 9"/>
          <p:cNvSpPr>
            <a:spLocks noChangeShapeType="1"/>
          </p:cNvSpPr>
          <p:nvPr/>
        </p:nvSpPr>
        <p:spPr bwMode="auto">
          <a:xfrm>
            <a:off x="1208088" y="981075"/>
            <a:ext cx="6572250" cy="0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7CF0815.wav">
            <a:hlinkClick r:id="" action="ppaction://media"/>
          </p:cNvPr>
          <p:cNvPicPr>
            <a:picLocks noChangeAspect="1"/>
          </p:cNvPicPr>
          <p:nvPr>
            <a:wavAudioFile r:embed="rId1" name="7CF08AF1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60928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Vakuum se klasifikuje:</a:t>
            </a:r>
            <a:endParaRPr lang="en-US" smtClean="0">
              <a:solidFill>
                <a:srgbClr val="000066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89138"/>
            <a:ext cx="8229600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hr-HR" smtClean="0"/>
              <a:t>   </a:t>
            </a:r>
            <a:r>
              <a:rPr lang="hr-HR" smtClean="0">
                <a:solidFill>
                  <a:srgbClr val="000066"/>
                </a:solidFill>
              </a:rPr>
              <a:t>Opseg				   Pritisak</a:t>
            </a:r>
          </a:p>
          <a:p>
            <a:pPr eaLnBrk="1" hangingPunct="1">
              <a:buFontTx/>
              <a:buNone/>
            </a:pPr>
            <a:endParaRPr lang="hr-HR" smtClean="0">
              <a:solidFill>
                <a:srgbClr val="000066"/>
              </a:solidFill>
            </a:endParaRPr>
          </a:p>
          <a:p>
            <a:pPr eaLnBrk="1" hangingPunct="1">
              <a:buFontTx/>
              <a:buNone/>
            </a:pPr>
            <a:r>
              <a:rPr lang="hr-HR" smtClean="0">
                <a:solidFill>
                  <a:srgbClr val="000066"/>
                </a:solidFill>
              </a:rPr>
              <a:t>grubi vakuum			10</a:t>
            </a:r>
            <a:r>
              <a:rPr lang="hr-HR" baseline="30000" smtClean="0">
                <a:solidFill>
                  <a:srgbClr val="000066"/>
                </a:solidFill>
              </a:rPr>
              <a:t>0</a:t>
            </a:r>
            <a:r>
              <a:rPr lang="hr-HR" smtClean="0">
                <a:solidFill>
                  <a:srgbClr val="000066"/>
                </a:solidFill>
              </a:rPr>
              <a:t> – 10</a:t>
            </a:r>
            <a:r>
              <a:rPr lang="hr-HR" baseline="30000" smtClean="0">
                <a:solidFill>
                  <a:srgbClr val="000066"/>
                </a:solidFill>
              </a:rPr>
              <a:t>-3</a:t>
            </a:r>
            <a:r>
              <a:rPr lang="hr-HR" smtClean="0">
                <a:solidFill>
                  <a:srgbClr val="000066"/>
                </a:solidFill>
              </a:rPr>
              <a:t> bar</a:t>
            </a:r>
          </a:p>
          <a:p>
            <a:pPr eaLnBrk="1" hangingPunct="1">
              <a:buFontTx/>
              <a:buNone/>
            </a:pPr>
            <a:r>
              <a:rPr lang="hr-HR" smtClean="0">
                <a:solidFill>
                  <a:srgbClr val="000066"/>
                </a:solidFill>
              </a:rPr>
              <a:t>srednji vakuum		        10</a:t>
            </a:r>
            <a:r>
              <a:rPr lang="hr-HR" baseline="30000" smtClean="0">
                <a:solidFill>
                  <a:srgbClr val="000066"/>
                </a:solidFill>
              </a:rPr>
              <a:t>-3</a:t>
            </a:r>
            <a:r>
              <a:rPr lang="hr-HR" smtClean="0">
                <a:solidFill>
                  <a:srgbClr val="000066"/>
                </a:solidFill>
              </a:rPr>
              <a:t> – 10</a:t>
            </a:r>
            <a:r>
              <a:rPr lang="hr-HR" baseline="30000" smtClean="0">
                <a:solidFill>
                  <a:srgbClr val="000066"/>
                </a:solidFill>
              </a:rPr>
              <a:t>-6</a:t>
            </a:r>
            <a:r>
              <a:rPr lang="hr-HR" smtClean="0">
                <a:solidFill>
                  <a:srgbClr val="000066"/>
                </a:solidFill>
              </a:rPr>
              <a:t> bar</a:t>
            </a:r>
          </a:p>
          <a:p>
            <a:pPr eaLnBrk="1" hangingPunct="1">
              <a:buFontTx/>
              <a:buNone/>
            </a:pPr>
            <a:r>
              <a:rPr lang="hr-HR" smtClean="0">
                <a:solidFill>
                  <a:srgbClr val="000066"/>
                </a:solidFill>
              </a:rPr>
              <a:t>visoki vakuum			10</a:t>
            </a:r>
            <a:r>
              <a:rPr lang="hr-HR" baseline="30000" smtClean="0">
                <a:solidFill>
                  <a:srgbClr val="000066"/>
                </a:solidFill>
              </a:rPr>
              <a:t>-6</a:t>
            </a:r>
            <a:r>
              <a:rPr lang="hr-HR" smtClean="0">
                <a:solidFill>
                  <a:srgbClr val="000066"/>
                </a:solidFill>
              </a:rPr>
              <a:t> – 10</a:t>
            </a:r>
            <a:r>
              <a:rPr lang="hr-HR" baseline="30000" smtClean="0">
                <a:solidFill>
                  <a:srgbClr val="000066"/>
                </a:solidFill>
              </a:rPr>
              <a:t>-9</a:t>
            </a:r>
            <a:r>
              <a:rPr lang="hr-HR" smtClean="0">
                <a:solidFill>
                  <a:srgbClr val="000066"/>
                </a:solidFill>
              </a:rPr>
              <a:t> bar</a:t>
            </a:r>
          </a:p>
          <a:p>
            <a:pPr eaLnBrk="1" hangingPunct="1">
              <a:buFontTx/>
              <a:buNone/>
            </a:pPr>
            <a:r>
              <a:rPr lang="hr-HR" smtClean="0">
                <a:solidFill>
                  <a:srgbClr val="000066"/>
                </a:solidFill>
              </a:rPr>
              <a:t>ultravisoki vakuum		ispod 10</a:t>
            </a:r>
            <a:r>
              <a:rPr lang="hr-HR" baseline="30000" smtClean="0">
                <a:solidFill>
                  <a:srgbClr val="000066"/>
                </a:solidFill>
              </a:rPr>
              <a:t>-9</a:t>
            </a:r>
            <a:r>
              <a:rPr lang="hr-HR" smtClean="0">
                <a:solidFill>
                  <a:srgbClr val="000066"/>
                </a:solidFill>
              </a:rPr>
              <a:t> bar</a:t>
            </a:r>
            <a:endParaRPr lang="en-US" smtClean="0">
              <a:solidFill>
                <a:srgbClr val="000066"/>
              </a:solidFill>
            </a:endParaRP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468313" y="1989138"/>
            <a:ext cx="8135937" cy="0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>
            <a:off x="468313" y="2636838"/>
            <a:ext cx="8135937" cy="0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1298831.wav">
            <a:hlinkClick r:id="" action="ppaction://media"/>
          </p:cNvPr>
          <p:cNvPicPr>
            <a:picLocks noChangeAspect="1"/>
          </p:cNvPicPr>
          <p:nvPr>
            <a:wavAudioFile r:embed="rId1" name="12984209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450" y="59499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80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Jedinice za pritisak:</a:t>
            </a:r>
            <a:endParaRPr lang="en-US" smtClean="0">
              <a:solidFill>
                <a:srgbClr val="000066"/>
              </a:solidFill>
            </a:endParaRPr>
          </a:p>
        </p:txBody>
      </p:sp>
      <p:graphicFrame>
        <p:nvGraphicFramePr>
          <p:cNvPr id="44625" name="Group 1617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5"/>
        </p:xfrm>
        <a:graphic>
          <a:graphicData uri="http://schemas.openxmlformats.org/drawingml/2006/table">
            <a:tbl>
              <a:tblPr/>
              <a:tblGrid>
                <a:gridCol w="1090613"/>
                <a:gridCol w="547687"/>
                <a:gridCol w="830263"/>
                <a:gridCol w="787400"/>
                <a:gridCol w="933450"/>
                <a:gridCol w="976312"/>
                <a:gridCol w="704850"/>
                <a:gridCol w="668338"/>
                <a:gridCol w="838200"/>
                <a:gridCol w="852487"/>
              </a:tblGrid>
              <a:tr h="549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mbar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torr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Pa(Nm</a:t>
                      </a:r>
                      <a:r>
                        <a:rPr kumimoji="0" lang="en-US" sz="9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-2</a:t>
                      </a:r>
                      <a:r>
                        <a:rPr kumimoji="0" 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)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atm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u Hg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mmHg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u H</a:t>
                      </a:r>
                      <a:r>
                        <a:rPr kumimoji="0" lang="en-US" sz="9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r>
                        <a:rPr kumimoji="0" 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mm H</a:t>
                      </a:r>
                      <a:r>
                        <a:rPr kumimoji="0" lang="en-US" sz="9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r>
                        <a:rPr kumimoji="0" 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O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 mbar =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1x10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0.75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9.869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2.953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0.75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0.402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10.197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 bar =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7.5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0.987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29.53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7.5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4.015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1.02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</a:tr>
              <a:tr h="385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 torr =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1.333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1.333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1.333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1.316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3.937 x10 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0.535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13.59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</a:tr>
              <a:tr h="385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 Pa (Nm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-2</a:t>
                      </a: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)=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0.01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7.5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9.87 x 10-6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2.953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7.5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4.015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0.102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 atm =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1.013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1.013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7.6 x 102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1.013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29.92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7.6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4.068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1.033x10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 lbin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-2</a:t>
                      </a: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=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68.95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6.895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51.71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6.895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6.805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2.036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51.71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27.68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7.03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</a:tr>
              <a:tr h="385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 kgf cm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-2</a:t>
                      </a: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=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9.807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0.981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7.356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9.807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0.968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28.96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7.356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3.937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 u Hg =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33.86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3.386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25.4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3.386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3.342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25.4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13.6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3.45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</a:tr>
              <a:tr h="385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 mm Hg =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1.333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1.333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1.333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1.316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3.937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0.535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13.59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 u H</a:t>
                      </a:r>
                      <a:r>
                        <a:rPr kumimoji="0" lang="en-US" sz="9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O =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2.491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2.491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1.868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2.491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2.458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7.356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1.868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25.4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</a:tr>
              <a:tr h="385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 mm H</a:t>
                      </a:r>
                      <a:r>
                        <a:rPr kumimoji="0" lang="en-US" sz="9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O=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9.807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9.807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7.354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9.807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9.677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2.896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7.354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3.394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</a:tr>
            </a:tbl>
          </a:graphicData>
        </a:graphic>
      </p:graphicFrame>
      <p:sp>
        <p:nvSpPr>
          <p:cNvPr id="8340" name="Text Box 1616"/>
          <p:cNvSpPr txBox="1">
            <a:spLocks noChangeArrowheads="1"/>
          </p:cNvSpPr>
          <p:nvPr/>
        </p:nvSpPr>
        <p:spPr bwMode="auto">
          <a:xfrm>
            <a:off x="898525" y="6340475"/>
            <a:ext cx="5905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000066"/>
                </a:solidFill>
              </a:rPr>
              <a:t> 1 dyn cm</a:t>
            </a:r>
            <a:r>
              <a:rPr lang="en-US" baseline="30000">
                <a:solidFill>
                  <a:srgbClr val="000066"/>
                </a:solidFill>
              </a:rPr>
              <a:t>-2</a:t>
            </a:r>
            <a:r>
              <a:rPr lang="en-US">
                <a:solidFill>
                  <a:srgbClr val="000066"/>
                </a:solidFill>
              </a:rPr>
              <a:t>  = 0.1 Pa (Nm</a:t>
            </a:r>
            <a:r>
              <a:rPr lang="en-US" baseline="30000">
                <a:solidFill>
                  <a:srgbClr val="000066"/>
                </a:solidFill>
              </a:rPr>
              <a:t>-2</a:t>
            </a:r>
            <a:r>
              <a:rPr lang="en-US">
                <a:solidFill>
                  <a:srgbClr val="000066"/>
                </a:solidFill>
              </a:rPr>
              <a:t>) = 10</a:t>
            </a:r>
            <a:r>
              <a:rPr lang="en-US" baseline="30000">
                <a:solidFill>
                  <a:srgbClr val="000066"/>
                </a:solidFill>
              </a:rPr>
              <a:t>-3</a:t>
            </a:r>
            <a:r>
              <a:rPr lang="en-US">
                <a:solidFill>
                  <a:srgbClr val="000066"/>
                </a:solidFill>
              </a:rPr>
              <a:t> mbar</a:t>
            </a:r>
          </a:p>
        </p:txBody>
      </p:sp>
      <p:pic>
        <p:nvPicPr>
          <p:cNvPr id="2" name="EE781159.wav">
            <a:hlinkClick r:id="" action="ppaction://media"/>
          </p:cNvPr>
          <p:cNvPicPr>
            <a:picLocks noChangeAspect="1"/>
          </p:cNvPicPr>
          <p:nvPr>
            <a:wavAudioFile r:embed="rId1" name="EE782EF9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2182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z="4000" smtClean="0">
                <a:solidFill>
                  <a:srgbClr val="000066"/>
                </a:solidFill>
              </a:rPr>
              <a:t>Vakuum se postiže pomoću vakuumskih pumpi</a:t>
            </a:r>
            <a:endParaRPr lang="en-US" sz="4000" smtClean="0">
              <a:solidFill>
                <a:srgbClr val="000066"/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hr-HR" sz="2800" smtClean="0"/>
          </a:p>
          <a:p>
            <a:pPr eaLnBrk="1" hangingPunct="1">
              <a:lnSpc>
                <a:spcPct val="90000"/>
              </a:lnSpc>
            </a:pPr>
            <a:r>
              <a:rPr lang="hr-HR" sz="2800" smtClean="0">
                <a:solidFill>
                  <a:srgbClr val="000066"/>
                </a:solidFill>
              </a:rPr>
              <a:t>Karakteristike pumpi: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r-HR" sz="2800" smtClean="0">
              <a:solidFill>
                <a:srgbClr val="000066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r-HR" sz="2800" smtClean="0">
                <a:solidFill>
                  <a:srgbClr val="000066"/>
                </a:solidFill>
              </a:rPr>
              <a:t>	- </a:t>
            </a:r>
            <a:r>
              <a:rPr lang="hr-HR" sz="2800" b="1" smtClean="0">
                <a:solidFill>
                  <a:srgbClr val="000066"/>
                </a:solidFill>
              </a:rPr>
              <a:t>kapacitet</a:t>
            </a:r>
            <a:r>
              <a:rPr lang="hr-HR" sz="2800" smtClean="0">
                <a:solidFill>
                  <a:srgbClr val="000066"/>
                </a:solidFill>
              </a:rPr>
              <a:t>: zapremina koju pumpa izbacuje u jedinici vremena (dm</a:t>
            </a:r>
            <a:r>
              <a:rPr lang="hr-HR" sz="2800" baseline="30000" smtClean="0">
                <a:solidFill>
                  <a:srgbClr val="000066"/>
                </a:solidFill>
              </a:rPr>
              <a:t>3</a:t>
            </a:r>
            <a:r>
              <a:rPr lang="hr-HR" sz="2800" smtClean="0">
                <a:solidFill>
                  <a:srgbClr val="000066"/>
                </a:solidFill>
              </a:rPr>
              <a:t>/s ili m</a:t>
            </a:r>
            <a:r>
              <a:rPr lang="hr-HR" sz="2800" baseline="30000" smtClean="0">
                <a:solidFill>
                  <a:srgbClr val="000066"/>
                </a:solidFill>
              </a:rPr>
              <a:t>3</a:t>
            </a:r>
            <a:r>
              <a:rPr lang="hr-HR" sz="2800" smtClean="0">
                <a:solidFill>
                  <a:srgbClr val="000066"/>
                </a:solidFill>
              </a:rPr>
              <a:t>/h). To je konstrukciona osobina pumpe, nezavisna od postignutog vakuuma-određuje vreme za koje će pumpa postići određeni vakuum.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r-HR" sz="2800" smtClean="0">
              <a:solidFill>
                <a:srgbClr val="000066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r-HR" sz="2800" smtClean="0">
                <a:solidFill>
                  <a:srgbClr val="000066"/>
                </a:solidFill>
              </a:rPr>
              <a:t>	- </a:t>
            </a:r>
            <a:r>
              <a:rPr lang="hr-HR" sz="2800" b="1" smtClean="0">
                <a:solidFill>
                  <a:srgbClr val="000066"/>
                </a:solidFill>
              </a:rPr>
              <a:t>maksimalan vakuum</a:t>
            </a:r>
            <a:endParaRPr lang="en-US" sz="2800" b="1" smtClean="0">
              <a:solidFill>
                <a:srgbClr val="000066"/>
              </a:solidFill>
            </a:endParaRPr>
          </a:p>
        </p:txBody>
      </p:sp>
      <p:pic>
        <p:nvPicPr>
          <p:cNvPr id="2" name="D1741174.wav">
            <a:hlinkClick r:id="" action="ppaction://media"/>
          </p:cNvPr>
          <p:cNvPicPr>
            <a:picLocks noChangeAspect="1"/>
          </p:cNvPicPr>
          <p:nvPr>
            <a:wavAudioFile r:embed="rId1" name="D17433A2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928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MEHANIČKE PUMPE:</a:t>
            </a:r>
            <a:endParaRPr lang="en-US" smtClean="0">
              <a:solidFill>
                <a:srgbClr val="000066"/>
              </a:solidFill>
            </a:endParaRPr>
          </a:p>
        </p:txBody>
      </p:sp>
      <p:pic>
        <p:nvPicPr>
          <p:cNvPr id="10243" name="Picture 4" descr="MehenickaPumpa"/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773238"/>
            <a:ext cx="4640262" cy="4824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4" name="Text Box 7"/>
          <p:cNvSpPr txBox="1">
            <a:spLocks noChangeArrowheads="1"/>
          </p:cNvSpPr>
          <p:nvPr/>
        </p:nvSpPr>
        <p:spPr bwMode="auto">
          <a:xfrm>
            <a:off x="5364163" y="1916113"/>
            <a:ext cx="3468687" cy="201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b="1">
                <a:solidFill>
                  <a:srgbClr val="000066"/>
                </a:solidFill>
              </a:rPr>
              <a:t>Uljna mehanička pumpa</a:t>
            </a:r>
          </a:p>
          <a:p>
            <a:pPr eaLnBrk="1" hangingPunct="1"/>
            <a:endParaRPr lang="hr-HR" b="1">
              <a:solidFill>
                <a:srgbClr val="000066"/>
              </a:solidFill>
            </a:endParaRPr>
          </a:p>
          <a:p>
            <a:pPr eaLnBrk="1" hangingPunct="1"/>
            <a:endParaRPr lang="hr-HR" b="1">
              <a:solidFill>
                <a:srgbClr val="000066"/>
              </a:solidFill>
            </a:endParaRPr>
          </a:p>
          <a:p>
            <a:pPr eaLnBrk="1" hangingPunct="1"/>
            <a:r>
              <a:rPr lang="hr-HR" b="1">
                <a:solidFill>
                  <a:srgbClr val="000066"/>
                </a:solidFill>
              </a:rPr>
              <a:t>Maksimalan vakuum 5</a:t>
            </a:r>
            <a:r>
              <a:rPr lang="en-US" b="1">
                <a:solidFill>
                  <a:srgbClr val="000066"/>
                </a:solidFill>
                <a:cs typeface="Arial" charset="0"/>
              </a:rPr>
              <a:t>·</a:t>
            </a:r>
            <a:r>
              <a:rPr lang="hr-HR" b="1">
                <a:solidFill>
                  <a:srgbClr val="000066"/>
                </a:solidFill>
                <a:cs typeface="Arial" charset="0"/>
              </a:rPr>
              <a:t>10</a:t>
            </a:r>
            <a:r>
              <a:rPr lang="hr-HR" b="1" baseline="30000">
                <a:solidFill>
                  <a:srgbClr val="000066"/>
                </a:solidFill>
                <a:cs typeface="Arial" charset="0"/>
              </a:rPr>
              <a:t>-5</a:t>
            </a:r>
            <a:r>
              <a:rPr lang="hr-HR" b="1">
                <a:solidFill>
                  <a:srgbClr val="000066"/>
                </a:solidFill>
                <a:cs typeface="Arial" charset="0"/>
              </a:rPr>
              <a:t> bar</a:t>
            </a:r>
          </a:p>
          <a:p>
            <a:pPr eaLnBrk="1" hangingPunct="1"/>
            <a:endParaRPr lang="hr-HR" b="1">
              <a:solidFill>
                <a:srgbClr val="000066"/>
              </a:solidFill>
              <a:cs typeface="Arial" charset="0"/>
            </a:endParaRPr>
          </a:p>
          <a:p>
            <a:pPr eaLnBrk="1" hangingPunct="1"/>
            <a:r>
              <a:rPr lang="hr-HR" b="1">
                <a:solidFill>
                  <a:srgbClr val="000066"/>
                </a:solidFill>
                <a:cs typeface="Arial" charset="0"/>
              </a:rPr>
              <a:t>Kapacitet laboratorijskih </a:t>
            </a:r>
          </a:p>
          <a:p>
            <a:pPr eaLnBrk="1" hangingPunct="1"/>
            <a:r>
              <a:rPr lang="hr-HR" b="1">
                <a:solidFill>
                  <a:srgbClr val="000066"/>
                </a:solidFill>
                <a:cs typeface="Arial" charset="0"/>
              </a:rPr>
              <a:t>pumpi: 2-8 m</a:t>
            </a:r>
            <a:r>
              <a:rPr lang="hr-HR" b="1" baseline="30000">
                <a:solidFill>
                  <a:srgbClr val="000066"/>
                </a:solidFill>
                <a:cs typeface="Arial" charset="0"/>
              </a:rPr>
              <a:t>3</a:t>
            </a:r>
            <a:r>
              <a:rPr lang="hr-HR" b="1">
                <a:solidFill>
                  <a:srgbClr val="000066"/>
                </a:solidFill>
                <a:cs typeface="Arial" charset="0"/>
              </a:rPr>
              <a:t>/h</a:t>
            </a:r>
            <a:endParaRPr lang="en-US" b="1">
              <a:solidFill>
                <a:srgbClr val="000066"/>
              </a:solidFill>
              <a:cs typeface="Arial" charset="0"/>
            </a:endParaRPr>
          </a:p>
        </p:txBody>
      </p:sp>
      <p:sp>
        <p:nvSpPr>
          <p:cNvPr id="10245" name="Text Box 8"/>
          <p:cNvSpPr txBox="1">
            <a:spLocks noChangeArrowheads="1"/>
          </p:cNvSpPr>
          <p:nvPr/>
        </p:nvSpPr>
        <p:spPr bwMode="auto">
          <a:xfrm>
            <a:off x="5435600" y="4652963"/>
            <a:ext cx="2851150" cy="201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hr-HR">
                <a:solidFill>
                  <a:srgbClr val="000066"/>
                </a:solidFill>
              </a:rPr>
              <a:t>rotor</a:t>
            </a:r>
          </a:p>
          <a:p>
            <a:pPr eaLnBrk="1" hangingPunct="1">
              <a:buFontTx/>
              <a:buAutoNum type="arabicPeriod"/>
            </a:pPr>
            <a:r>
              <a:rPr lang="hr-HR">
                <a:solidFill>
                  <a:srgbClr val="000066"/>
                </a:solidFill>
              </a:rPr>
              <a:t>pokretna krilca</a:t>
            </a:r>
          </a:p>
          <a:p>
            <a:pPr eaLnBrk="1" hangingPunct="1">
              <a:buFontTx/>
              <a:buAutoNum type="arabicPeriod"/>
            </a:pPr>
            <a:r>
              <a:rPr lang="hr-HR">
                <a:solidFill>
                  <a:srgbClr val="000066"/>
                </a:solidFill>
              </a:rPr>
              <a:t>opruga</a:t>
            </a:r>
          </a:p>
          <a:p>
            <a:pPr eaLnBrk="1" hangingPunct="1">
              <a:buFontTx/>
              <a:buAutoNum type="arabicPeriod"/>
            </a:pPr>
            <a:r>
              <a:rPr lang="hr-HR">
                <a:solidFill>
                  <a:srgbClr val="000066"/>
                </a:solidFill>
              </a:rPr>
              <a:t>stator</a:t>
            </a:r>
          </a:p>
          <a:p>
            <a:pPr eaLnBrk="1" hangingPunct="1">
              <a:buFontTx/>
              <a:buAutoNum type="arabicPeriod"/>
            </a:pPr>
            <a:r>
              <a:rPr lang="hr-HR">
                <a:solidFill>
                  <a:srgbClr val="000066"/>
                </a:solidFill>
              </a:rPr>
              <a:t>slavina gasnog balasta</a:t>
            </a:r>
          </a:p>
          <a:p>
            <a:pPr eaLnBrk="1" hangingPunct="1">
              <a:buFontTx/>
              <a:buAutoNum type="arabicPeriod"/>
            </a:pPr>
            <a:r>
              <a:rPr lang="hr-HR">
                <a:solidFill>
                  <a:srgbClr val="000066"/>
                </a:solidFill>
              </a:rPr>
              <a:t>izduvni ventil</a:t>
            </a:r>
          </a:p>
          <a:p>
            <a:pPr eaLnBrk="1" hangingPunct="1">
              <a:buFontTx/>
              <a:buAutoNum type="arabicPeriod"/>
            </a:pPr>
            <a:r>
              <a:rPr lang="hr-HR">
                <a:solidFill>
                  <a:srgbClr val="000066"/>
                </a:solidFill>
              </a:rPr>
              <a:t>izduvni otvor</a:t>
            </a:r>
            <a:endParaRPr lang="en-US">
              <a:solidFill>
                <a:srgbClr val="000066"/>
              </a:solidFill>
            </a:endParaRPr>
          </a:p>
        </p:txBody>
      </p:sp>
      <p:pic>
        <p:nvPicPr>
          <p:cNvPr id="2" name="345D1174.wav">
            <a:hlinkClick r:id="" action="ppaction://media"/>
          </p:cNvPr>
          <p:cNvPicPr>
            <a:picLocks noChangeAspect="1"/>
          </p:cNvPicPr>
          <p:nvPr>
            <a:wavAudioFile r:embed="rId1" name="345DCC95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531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</TotalTime>
  <Words>824</Words>
  <Application>Microsoft Office PowerPoint</Application>
  <PresentationFormat>On-screen Show (4:3)</PresentationFormat>
  <Paragraphs>350</Paragraphs>
  <Slides>44</Slides>
  <Notes>44</Notes>
  <HiddenSlides>0</HiddenSlides>
  <MMClips>44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Times New Roman</vt:lpstr>
      <vt:lpstr>Symbol</vt:lpstr>
      <vt:lpstr>Default Design</vt:lpstr>
      <vt:lpstr>Microsoft Equation 3.0</vt:lpstr>
      <vt:lpstr>VAKUUMSKE TEHNIKE</vt:lpstr>
      <vt:lpstr>ZAŠTO JE POTREBAN VAKUUM?</vt:lpstr>
      <vt:lpstr>Da bi se dobile čiste površine</vt:lpstr>
      <vt:lpstr>PowerPoint Presentation</vt:lpstr>
      <vt:lpstr>PowerPoint Presentation</vt:lpstr>
      <vt:lpstr>Vakuum se klasifikuje:</vt:lpstr>
      <vt:lpstr>Jedinice za pritisak:</vt:lpstr>
      <vt:lpstr>Vakuum se postiže pomoću vakuumskih pumpi</vt:lpstr>
      <vt:lpstr>MEHANIČKE PUMPE:</vt:lpstr>
      <vt:lpstr>PowerPoint Presentation</vt:lpstr>
      <vt:lpstr>PowerPoint Presentation</vt:lpstr>
      <vt:lpstr>PowerPoint Presentation</vt:lpstr>
      <vt:lpstr>PowerPoint Presentation</vt:lpstr>
      <vt:lpstr>Turbomolekularna pumpa</vt:lpstr>
      <vt:lpstr>Turbomolekularna pumpa</vt:lpstr>
      <vt:lpstr>DIFUZIONA PUMPA</vt:lpstr>
      <vt:lpstr>PowerPoint Presentation</vt:lpstr>
      <vt:lpstr>Difuziona živina pumpa</vt:lpstr>
      <vt:lpstr>PowerPoint Presentation</vt:lpstr>
      <vt:lpstr>PowerPoint Presentation</vt:lpstr>
      <vt:lpstr>SORPCIONA PUMPA</vt:lpstr>
      <vt:lpstr>Zeolitski trap</vt:lpstr>
      <vt:lpstr>HEMIJSKA PUMPA</vt:lpstr>
      <vt:lpstr>UREĐAJI ZA MERENJE NISKIH PRITISAKA</vt:lpstr>
      <vt:lpstr>Živin manometar</vt:lpstr>
      <vt:lpstr>McLeod-ov manometar</vt:lpstr>
      <vt:lpstr>Moser-ova verzija McLeod-ovog manometra</vt:lpstr>
      <vt:lpstr>Pirani-ev manometar</vt:lpstr>
      <vt:lpstr>Penning-ov manometar</vt:lpstr>
      <vt:lpstr>Jonizacioni manometar</vt:lpstr>
      <vt:lpstr>VAKUUMSKI SISTEMI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Dijamagnetna (bakarna) vakuumska komora</vt:lpstr>
      <vt:lpstr>Problemi koji su ograničavajući faktor za postizanje maksimalnog vakuuma</vt:lpstr>
      <vt:lpstr>PowerPoint Presentation</vt:lpstr>
      <vt:lpstr>Provera da li sistem “pušta” </vt:lpstr>
      <vt:lpstr>HELIJUM</vt:lpstr>
    </vt:vector>
  </TitlesOfParts>
  <Company>None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VAKUUMSKE TEHNIKE</dc:title>
  <dc:creator>Ljilja</dc:creator>
  <cp:lastModifiedBy>Ljilja</cp:lastModifiedBy>
  <cp:revision>85</cp:revision>
  <dcterms:created xsi:type="dcterms:W3CDTF">2005-03-29T22:53:24Z</dcterms:created>
  <dcterms:modified xsi:type="dcterms:W3CDTF">2020-03-26T12:33:51Z</dcterms:modified>
</cp:coreProperties>
</file>