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7" r:id="rId1"/>
    <p:sldMasterId id="2147484015" r:id="rId2"/>
    <p:sldMasterId id="2147483857" r:id="rId3"/>
    <p:sldMasterId id="2147483978" r:id="rId4"/>
    <p:sldMasterId id="2147483675" r:id="rId5"/>
  </p:sldMasterIdLst>
  <p:notesMasterIdLst>
    <p:notesMasterId r:id="rId24"/>
  </p:notesMasterIdLst>
  <p:handoutMasterIdLst>
    <p:handoutMasterId r:id="rId25"/>
  </p:handoutMasterIdLst>
  <p:sldIdLst>
    <p:sldId id="303" r:id="rId6"/>
    <p:sldId id="433" r:id="rId7"/>
    <p:sldId id="427" r:id="rId8"/>
    <p:sldId id="442" r:id="rId9"/>
    <p:sldId id="428" r:id="rId10"/>
    <p:sldId id="436" r:id="rId11"/>
    <p:sldId id="437" r:id="rId12"/>
    <p:sldId id="425" r:id="rId13"/>
    <p:sldId id="426" r:id="rId14"/>
    <p:sldId id="457" r:id="rId15"/>
    <p:sldId id="458" r:id="rId16"/>
    <p:sldId id="459" r:id="rId17"/>
    <p:sldId id="464" r:id="rId18"/>
    <p:sldId id="474" r:id="rId19"/>
    <p:sldId id="475" r:id="rId20"/>
    <p:sldId id="473" r:id="rId21"/>
    <p:sldId id="476" r:id="rId22"/>
    <p:sldId id="46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ccidenta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ccidenta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ccidenta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ccidenta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ccidental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Occidental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Occidental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Occidental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Occidenta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9900"/>
    <a:srgbClr val="7BAFAD"/>
    <a:srgbClr val="7794B3"/>
    <a:srgbClr val="FFFFFF"/>
    <a:srgbClr val="71B2B9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709" autoAdjust="0"/>
  </p:normalViewPr>
  <p:slideViewPr>
    <p:cSldViewPr>
      <p:cViewPr varScale="1">
        <p:scale>
          <a:sx n="62" d="100"/>
          <a:sy n="62" d="100"/>
        </p:scale>
        <p:origin x="13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A05CE5-36C9-4E01-9FF3-3412A4DBA250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54E525-F618-40F0-BBDB-1CA0BF0B4EA3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64377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72083F-6EAF-4057-A0D9-3D3EFE8E6B72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DC13E7-59D1-47DA-82C7-84773EAC93D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56177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C13E7-59D1-47DA-82C7-84773EAC93DA}" type="slidenum">
              <a:rPr lang="en-US" altLang="sr-Latn-RS" smtClean="0"/>
              <a:pPr>
                <a:defRPr/>
              </a:pPr>
              <a:t>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5628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C13E7-59D1-47DA-82C7-84773EAC93DA}" type="slidenum">
              <a:rPr lang="en-US" altLang="sr-Latn-RS" smtClean="0"/>
              <a:pPr>
                <a:defRPr/>
              </a:pPr>
              <a:t>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4608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C13E7-59D1-47DA-82C7-84773EAC93DA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1792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BB913-EBA1-4F06-873C-B8562F393C42}" type="datetimeFigureOut">
              <a:rPr kumimoji="0" lang="sr-Latn-C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2.6.2019.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5A5996-4389-4D91-A513-718D142DE732}" type="slidenum">
              <a:rPr kumimoji="0" lang="sr-Latn-CS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3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C211-B329-4828-A1B9-17B90A53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B4BD0-D1CC-49E2-AC5F-6506F68B8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D2CB9-F6EA-4CF3-B920-C52539DD0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E34E0-CD93-45D8-BFA8-B2A3F678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5E668-A7D5-4577-9B36-27DD4ADF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D0B44-4085-40F9-A177-86EDC328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2FD6-C737-4E81-BFCD-69C848C3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5215B-2E77-49FD-951E-C3CFACE56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5CA31-3041-41EA-BD6D-52D4096F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C10AD-B9B9-4E74-9B0F-21794A94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3EB09-6346-4231-9FE0-B5FCB10B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35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98CF1-C470-426A-980D-87569EA77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FF989-3270-4EF5-BCF2-7BD7F3AB3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BE04D-BF28-44F0-A2AA-993EAB53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2F653-6450-49AD-947F-864815E4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93E5D-68F7-492A-8DCF-2151AD68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3449-7C47-4625-AA8D-C33C4A2F649C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7543-C74B-4660-9F78-8603C9A1F5C6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7938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C33-91DE-4A71-ABFD-3B26C4AE6446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E19E-2A83-4E01-ADFC-5146ED633927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273797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577A-B244-4048-8CE7-E9ECD893A557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C64A-FA88-4B2E-AE70-1B96ADC3A3C8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402458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5F60-134B-4EE2-B221-A1BD0E9E13D9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FDC2-6534-41CC-92D7-BF0170D3A62A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417492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3984-629A-4712-85DA-321B484F6230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0CF0-4EFA-44EF-9F2E-48446CF9314A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993085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E311-735E-4DE9-896C-F39EB6D619D6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7E58-538E-4CEF-A1C6-AA19C01E4170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68927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B913-EBA1-4F06-873C-B8562F393C42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5996-4389-4D91-A513-718D142DE732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32136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8799-31C8-41A6-9FE4-1F142E1ED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611D6-867B-4EF3-B9F2-393CA4E02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635EB-800F-4563-8A69-4B9CEC31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26D45-D5CB-4837-B41E-05B2BEF9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1DCEA-72A6-4C55-B1A8-622A03B9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8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F75D-A271-4DC2-B5EC-5EFA3C99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5A1AF-5504-4E07-A250-E82E93A0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71C61-EC0E-494A-ACB2-5BB04A79A68B}" type="datetimeFigureOut">
              <a:rPr lang="sr-Latn-CS" smtClean="0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504E6-19BB-4620-A8FA-8CFC6C2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4141-E16A-47DC-AE0B-26808FC1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0E0EF-A3AF-4E0C-B84C-5AFB414FEE26}" type="slidenum">
              <a:rPr lang="sr-Latn-CS" altLang="sr-Latn-RS" smtClean="0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3890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4CBA-DE2D-4E66-BA69-C1F7295883AF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56C7-56FF-4E7B-8190-0FFCB978411F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89344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A791-36A0-4D28-9318-F8AAE6A43E3E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497A-E4B2-446C-8CC7-566A636213FD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4198769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B6AB-A81C-4EBC-991D-5F14AF45BDED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69EC-21B8-41DB-B3F9-C901F53DDEA3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782554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802D-393A-40E8-B04C-3B5B8412D141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4051-A415-42E1-B286-A706D5D8E415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990817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80E0-019B-4397-8D5F-C54904278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B5FAD-218C-448C-B1D1-5BA8D3073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EAE2-5D6A-4CF9-93D7-E7F58699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B3A9-49A6-4E94-96F3-C181DC7D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72D02-8316-4CC4-937E-F09D88F0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2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3ACE-B624-4D3D-BCF3-27E2C11D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81641-887F-4E34-9A9A-D9CA376F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029C3-36BD-4A85-AAA9-FD03C930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B51F2-1170-43A2-9FE9-805D6C04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4A9BB-CFA3-4D4B-9962-3DC3BD42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92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BA21-EEDE-498D-ADBC-7330F20F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5DC73-C937-423F-9827-5BE803E8A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FCF7-361C-4D17-B17D-D509B035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BB935-4EEC-43BF-AA37-DA006D11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05AB8-70A2-474E-AAA6-DA11689B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4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5BFC-875C-4E51-901B-A092A294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113E-F582-4CC0-8DFE-4C03F6AC6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26769-BBEF-4C2F-881C-D17AAEB35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ABE9C-E9BF-4FF0-81A4-CD6717A6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B5EF-0ECE-4A1D-81B2-6F4A4ADB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D3B4-7C7D-4DD3-83FF-CFC7D546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0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CB0F-A239-4076-8C4D-F80027D0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CCDB8-7DEB-40F3-9710-500E3421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830AD-8172-4B6F-A88B-5F0F0155E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B7FBB-F1FC-4AD0-90C6-3C5B93A87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088D4-9126-413D-BD81-D37B48B26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0CDD3-9443-4E88-BE40-25B9CB17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62C85-50D1-4B9B-81B1-0F460F8D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5DFAC-FD20-46C8-BAFF-C1C4B828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5274-F9EA-4F4A-B647-7B0B00D1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9376-FDB6-47D5-AF2E-18C3D23AA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4F859-89CB-48D6-BD41-9DFD08C6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3A66-DC8B-4AD8-8884-9DEAFC0F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B7DCA-345E-4188-A113-6F36A95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9F6C-DCAF-482F-B1D6-40BDAF42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2D7DE-9AC2-4915-B44E-17FB1A51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77737-7AD4-404A-8370-95EE6673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A7F2-9491-45F4-9A3D-560713D8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3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65DF0-4339-45D7-9B97-560C90DA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083CF-0032-49F3-8772-2E768C87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17AA3-3FE0-4139-8309-3FF2ABC6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9B72-C091-4541-8554-40472E55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752FE-8520-4D52-B41D-A1F95D0A4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BD0E1-8E5F-47D5-8549-E47D8C2EF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18331-E8EE-4F57-8B79-A42990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D9EDD-1C70-4F29-90B2-549F4EA6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DD1B2-65BF-409F-B01C-561A0381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6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37F5-D901-4A78-BCE5-C5B87238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58724-B5A3-4A01-95F0-6F0A899A0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8BCDE-7D95-4812-A083-EAE0CC2C8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42E5C-77E0-4826-8314-C104CABC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789D-49A9-4C48-9E11-B16E8B48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DE40F-00BA-49EE-A269-448462B9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82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26C2-F1C9-4CAF-B879-E6ADC88E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9C7F4-1B74-466C-BF71-15A1FD808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1C7A0-D877-4522-A752-41CCED8A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B2A34-8839-408E-92B1-D40832C0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4E9B8-F388-4DB6-8874-212AC49E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8D7DD-19B4-4BC3-8F03-BCBE5FE0F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24AB4-5858-44F5-B2E7-97F6E5271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302E7-A2D8-4B7F-A549-135EC614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3C8E8-639B-4AD3-90B9-30C80312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C4B3C-7321-4020-A16C-691D08D4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0C80-C399-46BD-A771-3E870569DE1E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8205-55D4-469E-B5BB-487D9DF5CCC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7293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579E-843B-4743-9778-F26488AABCA1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3395-3B64-4FCE-BA7F-E29749E6DB4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72129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6C77-1ACE-4931-A9EB-B5EB0C405981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EC20-B990-4EE3-9242-B20CEDA86B8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8881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FFD3-69B9-406A-99E4-AA5A52417592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A521-D367-4C1A-A006-EE426EC015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6610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4C17-C41D-4593-9164-1A768192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EDB27-EC5B-4E0D-B7A9-049F6EE4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41BB0-9852-4250-88E4-902BA9BE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562A1-865A-4A01-BDCE-14F238FC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5B60E-65BC-4A8E-A914-D4E00462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8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FDBC-A281-468D-A145-9843660CC5BC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B5F8-1E3A-47B8-B10D-8399D2FC31B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52939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CCBE-385C-43FD-A251-FCB86E29D65A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3D59-7324-41D2-9166-948446C7F33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6389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2D2F5-101C-4149-B861-7482B4C2A67E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2CFC-9628-4100-8F20-242B5D4D098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89308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E698-D126-4B2D-9F65-0FE890B3B671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5CA5-A68D-4BCE-9DA1-B7526D9F59A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2192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D244-33C8-4BB0-887F-90E3D19EE1F1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433F-CF94-4F6C-8ED1-51EBD4029C7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35819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7EAA-C9E0-407D-B435-29083E8B74D8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BA83-7623-4362-94C9-993F18B767D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73218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AA48-B413-4E87-B485-2B286FC86190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4EE8-E4E7-464A-80EE-A1B72B2681D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6940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D1E5-0CE0-42A1-90AE-6C157D72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5B91-1C07-405E-99DD-EDA008542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D075E-40B0-4383-9F81-712896E07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05A8E-8AEB-4727-A0B6-F00085A5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0251F-D682-445E-8EEF-BA5F64E6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82090-C888-4398-841C-5E99B2F0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2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90C7-7A2C-45B2-8958-13BD7CC0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AD52F-3C09-4DE5-AD4C-4BB0BDC0D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CF846-94FD-4928-A458-DE561E0D2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7F3B5-D08F-4E85-B67E-BC5CD8FA2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44D79-B9BC-4982-9695-67932849D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ED650-7DB0-45D0-B457-5150954B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3F019-EB78-450D-829C-AD02E313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A7792-8EFF-4E71-950C-CCB0AEA4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99A2-0BD0-4677-B873-DDBB8C43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877CD-31E1-46F9-A4C8-8ABD5435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EA981-D579-4DE3-9654-EF69C06B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5864-7A9D-41DA-93E2-E30806EA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0CAD3-6962-4975-B4E3-5FD1FEFA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90BAE-F471-4A98-B62B-FE98FC12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5CBD5-2D21-41D1-BAEE-B3741C1D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5849-84E7-4E3B-BE56-1A050A19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F3BCB-7926-4A17-8897-289DAEAA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3CCF0-BC54-46EB-A920-D3D681E9C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1FFDC-48F5-421E-8CD2-E28CF2E6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E465D-F2AC-4A63-BD97-3ECFA570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1D637-E456-437B-9DA6-10EC11A4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8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CS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dirty="0"/>
              <a:t>Click to edit Master text styles</a:t>
            </a:r>
          </a:p>
          <a:p>
            <a:pPr lvl="1"/>
            <a:r>
              <a:rPr lang="en-US" altLang="sr-Latn-RS" dirty="0"/>
              <a:t>Second level</a:t>
            </a:r>
          </a:p>
          <a:p>
            <a:pPr lvl="2"/>
            <a:r>
              <a:rPr lang="en-US" altLang="sr-Latn-RS" dirty="0"/>
              <a:t>Third level</a:t>
            </a:r>
          </a:p>
          <a:p>
            <a:pPr lvl="3"/>
            <a:r>
              <a:rPr lang="en-US" altLang="sr-Latn-RS" dirty="0"/>
              <a:t>Fourth level</a:t>
            </a:r>
          </a:p>
          <a:p>
            <a:pPr lvl="4"/>
            <a:r>
              <a:rPr lang="en-US" altLang="sr-Latn-RS" dirty="0"/>
              <a:t>Fifth level</a:t>
            </a:r>
            <a:endParaRPr lang="sr-Latn-CS" alt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F71C61-EC0E-494A-ACB2-5BB04A79A68B}" type="datetimeFigureOut">
              <a:rPr kumimoji="0" lang="sr-Latn-C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2.6.2019.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E0EF-A3AF-4E0C-B84C-5AFB414FEE26}" type="slidenum">
              <a:rPr kumimoji="0" lang="sr-Latn-CS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87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7A18D-2255-4DC9-911F-63E0D57A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67472-1C56-4D86-A0F9-1F145275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0C846-04CC-4767-981D-AD8AECA75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BDEDB-3D1B-49C5-804B-6C7C0C4F917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5505-7B1B-4FBC-82E8-011413E5A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19F6-7825-48A6-8B1F-0B4F8F4AE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5F40-B297-4D61-9BB2-4E79C039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7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CS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sr-Latn-C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F71C61-EC0E-494A-ACB2-5BB04A79A68B}" type="datetimeFigureOut">
              <a:rPr lang="sr-Latn-CS"/>
              <a:pPr>
                <a:defRPr/>
              </a:pPr>
              <a:t>2.6.2019.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30E0EF-A3AF-4E0C-B84C-5AFB414FEE26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77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2010F-38BB-47F7-A528-D8327133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3E86A-222E-4C38-BA60-D23D163D4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74DD7-B677-476D-87ED-F35DD70F8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8D75-23B8-406A-8818-BE86A2920F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B3206-4D39-4E00-9A33-D1F278D10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CBA6-9EB4-4F4A-8157-FFC6815D4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EEAF-B960-4C4E-90EE-679F42A2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6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0A68EB-2881-496D-851C-385EDA9DA371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B1CA0E-70D9-4452-901D-D7A61C94DBC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2055" name="Picture 8" descr="institute of physic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Untitled-5 copy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152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CS" sz="4000" dirty="0"/>
              <a:t>Ultra</a:t>
            </a:r>
            <a:r>
              <a:rPr lang="en-US" sz="4000" dirty="0"/>
              <a:t> </a:t>
            </a:r>
            <a:r>
              <a:rPr lang="en-US" sz="4000" dirty="0" err="1"/>
              <a:t>brzi</a:t>
            </a:r>
            <a:r>
              <a:rPr lang="sr-Latn-CS" sz="4000" dirty="0"/>
              <a:t> laser</a:t>
            </a:r>
            <a:r>
              <a:rPr lang="en-US" sz="4000" dirty="0" err="1"/>
              <a:t>i</a:t>
            </a:r>
            <a:br>
              <a:rPr lang="en-US" sz="4000" dirty="0"/>
            </a:br>
            <a:r>
              <a:rPr lang="en-US" sz="4000" dirty="0" err="1"/>
              <a:t>principi</a:t>
            </a:r>
            <a:r>
              <a:rPr lang="en-US" sz="4000" dirty="0"/>
              <a:t> </a:t>
            </a:r>
            <a:r>
              <a:rPr lang="sr-Latn-RS" sz="4000" dirty="0"/>
              <a:t>i primene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228600" y="2595741"/>
            <a:ext cx="7772400" cy="15001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sr-Latn-CS" dirty="0"/>
              <a:t>Brana Jelenković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r-Latn-CS" dirty="0"/>
              <a:t>Centar za fot</a:t>
            </a:r>
            <a:r>
              <a:rPr lang="en-US" dirty="0"/>
              <a:t>o</a:t>
            </a:r>
            <a:r>
              <a:rPr lang="sr-Latn-CS" dirty="0"/>
              <a:t>niku, Institut za fiziku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E9FFF-1481-4363-9FDF-8212AE2FF1B2}"/>
              </a:ext>
            </a:extLst>
          </p:cNvPr>
          <p:cNvSpPr txBox="1"/>
          <p:nvPr/>
        </p:nvSpPr>
        <p:spPr>
          <a:xfrm flipH="1">
            <a:off x="426716" y="2895600"/>
            <a:ext cx="5364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         </a:t>
            </a:r>
          </a:p>
          <a:p>
            <a:endParaRPr lang="sr-Latn-RS" dirty="0"/>
          </a:p>
          <a:p>
            <a:r>
              <a:rPr lang="sr-Latn-RS" dirty="0"/>
              <a:t>	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DAF2-3828-44D9-91A3-88B83C54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6279"/>
            <a:ext cx="7886700" cy="1073080"/>
          </a:xfrm>
        </p:spPr>
        <p:txBody>
          <a:bodyPr>
            <a:normAutofit/>
          </a:bodyPr>
          <a:lstStyle/>
          <a:p>
            <a:r>
              <a:rPr lang="sr-Latn-RS" sz="2800" dirty="0"/>
              <a:t>Pasivno modno </a:t>
            </a:r>
            <a:r>
              <a:rPr lang="sr-Latn-RS" sz="2800" dirty="0" err="1"/>
              <a:t>lokovanje</a:t>
            </a:r>
            <a:r>
              <a:rPr lang="sr-Latn-RS" sz="2800" dirty="0"/>
              <a:t> 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3D6EEE-DE6F-41B1-9403-4003688C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83" y="2609678"/>
            <a:ext cx="4784851" cy="918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E3C473-9C2D-40A5-97E8-3B53E8806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49" t="13226"/>
          <a:stretch/>
        </p:blipFill>
        <p:spPr>
          <a:xfrm>
            <a:off x="5347870" y="5039389"/>
            <a:ext cx="2259952" cy="1469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B0B3D-7AB6-4085-98CC-69B4FCB88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791" y="6618756"/>
            <a:ext cx="2513700" cy="20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D53B54-00BE-4F38-BC01-07870B6F3B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409"/>
          <a:stretch/>
        </p:blipFill>
        <p:spPr>
          <a:xfrm>
            <a:off x="322151" y="3068928"/>
            <a:ext cx="3956647" cy="2134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615BD4-AA13-4182-B02A-E2031E7C2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258" y="940028"/>
            <a:ext cx="2274005" cy="18899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2EF261-C739-4568-93F6-7EAF63060D51}"/>
              </a:ext>
            </a:extLst>
          </p:cNvPr>
          <p:cNvSpPr txBox="1"/>
          <p:nvPr/>
        </p:nvSpPr>
        <p:spPr>
          <a:xfrm flipH="1">
            <a:off x="3657600" y="1010337"/>
            <a:ext cx="5552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Mode lasera, oscilacije na različitim frekvencijama </a:t>
            </a:r>
          </a:p>
          <a:p>
            <a:endParaRPr lang="sr-Latn-RS" sz="1200" dirty="0"/>
          </a:p>
          <a:p>
            <a:r>
              <a:rPr lang="sr-Latn-RS" sz="1200" dirty="0"/>
              <a:t>U jednom momentu većina je u fazi – njihova zbir, konstruktivna interferencija,  je velikog intenzitet </a:t>
            </a:r>
          </a:p>
          <a:p>
            <a:endParaRPr lang="sr-Latn-RS" sz="1200" dirty="0"/>
          </a:p>
          <a:p>
            <a:r>
              <a:rPr lang="sr-Latn-RS" sz="1200" dirty="0"/>
              <a:t>To se onda koristi za modno lokovanje zahvaljujući </a:t>
            </a:r>
          </a:p>
          <a:p>
            <a:r>
              <a:rPr lang="sr-Latn-RS" sz="1200" dirty="0"/>
              <a:t>osobinama Ti:Sa kristala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121424"/>
            <a:ext cx="4572000" cy="1323439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CS" sz="1000" dirty="0"/>
              <a:t>Kerov efekat – zavisnost indeksa prelamanja </a:t>
            </a:r>
            <a:r>
              <a:rPr lang="sr-Latn-CS" sz="1000" b="1" i="1" dirty="0"/>
              <a:t>n</a:t>
            </a:r>
            <a:r>
              <a:rPr lang="sr-Latn-CS" sz="1000" dirty="0"/>
              <a:t> </a:t>
            </a:r>
          </a:p>
          <a:p>
            <a:pPr>
              <a:spcBef>
                <a:spcPts val="600"/>
              </a:spcBef>
            </a:pPr>
            <a:r>
              <a:rPr lang="sr-Latn-CS" sz="1000" dirty="0"/>
              <a:t>od intenziteta svetlosti </a:t>
            </a:r>
            <a:r>
              <a:rPr lang="sr-Latn-CS" sz="1000" i="1" dirty="0"/>
              <a:t>n = n</a:t>
            </a:r>
            <a:r>
              <a:rPr lang="sr-Latn-CS" sz="1000" i="1" baseline="-25000" dirty="0"/>
              <a:t>0</a:t>
            </a:r>
            <a:r>
              <a:rPr lang="sr-Latn-CS" sz="1000" i="1" dirty="0"/>
              <a:t> + n</a:t>
            </a:r>
            <a:r>
              <a:rPr lang="sr-Latn-CS" sz="1000" i="1" baseline="-25000" dirty="0"/>
              <a:t>2</a:t>
            </a:r>
            <a:r>
              <a:rPr lang="sr-Latn-CS" sz="1000" i="1" dirty="0"/>
              <a:t>I </a:t>
            </a:r>
          </a:p>
          <a:p>
            <a:pPr>
              <a:spcBef>
                <a:spcPts val="600"/>
              </a:spcBef>
            </a:pPr>
            <a:r>
              <a:rPr lang="sr-Latn-CS" sz="1000" i="1" dirty="0"/>
              <a:t>EM  </a:t>
            </a:r>
            <a:r>
              <a:rPr lang="sr-Latn-CS" sz="1000" dirty="0"/>
              <a:t>polje u rezonatoru ima Gausovu respodelu intenziteta, takva je onda i raspodela </a:t>
            </a:r>
            <a:r>
              <a:rPr lang="sr-Latn-CS" sz="1000" i="1" dirty="0"/>
              <a:t>n(r)</a:t>
            </a:r>
          </a:p>
          <a:p>
            <a:pPr>
              <a:spcBef>
                <a:spcPts val="600"/>
              </a:spcBef>
            </a:pPr>
            <a:r>
              <a:rPr lang="sr-Latn-CS" sz="1000" dirty="0"/>
              <a:t>Snop velikog intenziteta je samo-fokusiran pomoću fotoindukovanog sočiva</a:t>
            </a:r>
          </a:p>
          <a:p>
            <a:pPr>
              <a:spcBef>
                <a:spcPts val="600"/>
              </a:spcBef>
            </a:pPr>
            <a:r>
              <a:rPr lang="sr-Latn-CS" sz="1000" dirty="0"/>
              <a:t>Ti:Sa je materijal koji se ponača kao Kerova sredina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595727"/>
            <a:ext cx="19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/>
              <a:t>Modno lokovanje pomoću Kerovog sočiva</a:t>
            </a:r>
          </a:p>
        </p:txBody>
      </p:sp>
    </p:spTree>
    <p:extLst>
      <p:ext uri="{BB962C8B-B14F-4D97-AF65-F5344CB8AC3E}">
        <p14:creationId xmlns:p14="http://schemas.microsoft.com/office/powerpoint/2010/main" val="153065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E0EE-5096-4EB0-919C-A1375C84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0"/>
            <a:ext cx="7886700" cy="791272"/>
          </a:xfrm>
        </p:spPr>
        <p:txBody>
          <a:bodyPr/>
          <a:lstStyle/>
          <a:p>
            <a:r>
              <a:rPr lang="en-US" sz="2400" dirty="0" err="1"/>
              <a:t>Konver</a:t>
            </a:r>
            <a:r>
              <a:rPr lang="sr-Latn-RS" sz="2400" dirty="0"/>
              <a:t>zija frekvencije </a:t>
            </a:r>
            <a:r>
              <a:rPr lang="sr-Latn-RS" sz="2400" dirty="0" err="1"/>
              <a:t>fs</a:t>
            </a:r>
            <a:r>
              <a:rPr lang="sr-Latn-RS" sz="2400" dirty="0"/>
              <a:t> lasera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8888B-E3C2-4D4E-9883-51E163D10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47"/>
          <a:stretch/>
        </p:blipFill>
        <p:spPr>
          <a:xfrm>
            <a:off x="1295400" y="1255412"/>
            <a:ext cx="6279213" cy="3011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0EA5ED-1CE3-4EBC-8508-59D76215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007783"/>
            <a:ext cx="8590008" cy="1871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72F4F-4219-4BC6-9500-AC023E457DA0}"/>
              </a:ext>
            </a:extLst>
          </p:cNvPr>
          <p:cNvSpPr txBox="1"/>
          <p:nvPr/>
        </p:nvSpPr>
        <p:spPr>
          <a:xfrm flipH="1">
            <a:off x="381000" y="4669229"/>
            <a:ext cx="513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FF0000"/>
                </a:solidFill>
              </a:rPr>
              <a:t>Primena drugog harmonika u nelinearnoj </a:t>
            </a:r>
            <a:r>
              <a:rPr lang="sr-Latn-RS" sz="1600" dirty="0" err="1">
                <a:solidFill>
                  <a:srgbClr val="FF0000"/>
                </a:solidFill>
              </a:rPr>
              <a:t>mikroskopiji</a:t>
            </a:r>
            <a:r>
              <a:rPr lang="sr-Latn-RS" sz="1600" dirty="0">
                <a:solidFill>
                  <a:srgbClr val="FF0000"/>
                </a:solidFill>
              </a:rPr>
              <a:t>: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803874"/>
            <a:ext cx="5939747" cy="276999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1200" dirty="0">
                <a:latin typeface="+mn-lt"/>
              </a:rPr>
              <a:t>Ne-linearni optički procesi su veom efikasni </a:t>
            </a:r>
            <a:r>
              <a:rPr lang="en-US" sz="1200" dirty="0">
                <a:latin typeface="+mn-lt"/>
              </a:rPr>
              <a:t>kod  </a:t>
            </a:r>
            <a:r>
              <a:rPr lang="en-US" sz="1200" dirty="0" err="1">
                <a:latin typeface="+mn-lt"/>
              </a:rPr>
              <a:t>jakih</a:t>
            </a:r>
            <a:r>
              <a:rPr lang="en-US" sz="1200" dirty="0">
                <a:latin typeface="+mn-lt"/>
              </a:rPr>
              <a:t> </a:t>
            </a:r>
            <a:r>
              <a:rPr lang="sr-Latn-CS" sz="1200" dirty="0">
                <a:latin typeface="+mn-lt"/>
              </a:rPr>
              <a:t> intenziteta</a:t>
            </a:r>
            <a:r>
              <a:rPr lang="en-US" sz="1200" dirty="0">
                <a:latin typeface="+mn-lt"/>
              </a:rPr>
              <a:t> u </a:t>
            </a:r>
            <a:r>
              <a:rPr lang="en-US" sz="1200" dirty="0" err="1">
                <a:latin typeface="+mn-lt"/>
              </a:rPr>
              <a:t>nelienearnim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sredinama</a:t>
            </a:r>
            <a:r>
              <a:rPr lang="en-US" sz="1200" dirty="0">
                <a:latin typeface="+mn-lt"/>
              </a:rPr>
              <a:t> </a:t>
            </a:r>
            <a:r>
              <a:rPr lang="sr-Latn-CS" sz="1200" dirty="0">
                <a:latin typeface="+mn-lt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B0718-CC15-47D8-82C4-6E3C8B3A6DAF}"/>
              </a:ext>
            </a:extLst>
          </p:cNvPr>
          <p:cNvSpPr/>
          <p:nvPr/>
        </p:nvSpPr>
        <p:spPr>
          <a:xfrm>
            <a:off x="240473" y="155068"/>
            <a:ext cx="4163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Nelinearna optika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fs laserima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EFEF0-592B-426E-A808-2E10B32B15DE}"/>
              </a:ext>
            </a:extLst>
          </p:cNvPr>
          <p:cNvSpPr txBox="1"/>
          <p:nvPr/>
        </p:nvSpPr>
        <p:spPr>
          <a:xfrm>
            <a:off x="533296" y="1850217"/>
            <a:ext cx="1054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Konver</a:t>
            </a:r>
            <a:r>
              <a:rPr lang="sr-Latn-RS" sz="1200" dirty="0">
                <a:latin typeface="+mn-lt"/>
              </a:rPr>
              <a:t>zija fotona pumpe u dva drugačija fotona 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A55E8-DE87-47E0-9413-462F9D9E46A6}"/>
              </a:ext>
            </a:extLst>
          </p:cNvPr>
          <p:cNvSpPr txBox="1"/>
          <p:nvPr/>
        </p:nvSpPr>
        <p:spPr>
          <a:xfrm>
            <a:off x="7574612" y="2034883"/>
            <a:ext cx="1340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latin typeface="+mn-lt"/>
              </a:rPr>
              <a:t>Konverzija dva fotona u jedan foton  dva puta veće energije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56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657A-5CEA-41C2-8929-BC6B476F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914400"/>
          </a:xfrm>
        </p:spPr>
        <p:txBody>
          <a:bodyPr/>
          <a:lstStyle/>
          <a:p>
            <a:r>
              <a:rPr lang="sr-Latn-RS" sz="2800" dirty="0" err="1"/>
              <a:t>Dvo-fotonska</a:t>
            </a:r>
            <a:r>
              <a:rPr lang="sr-Latn-RS" sz="2800" dirty="0"/>
              <a:t> apsorpcija 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67AC3-C709-4F49-9718-AB575B5F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3956"/>
            <a:ext cx="4917151" cy="293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4CD16-923D-4D2A-8BD0-1BB0FB115927}"/>
              </a:ext>
            </a:extLst>
          </p:cNvPr>
          <p:cNvSpPr txBox="1"/>
          <p:nvPr/>
        </p:nvSpPr>
        <p:spPr>
          <a:xfrm flipH="1">
            <a:off x="685800" y="1108287"/>
            <a:ext cx="370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Jedno-</a:t>
            </a:r>
            <a:r>
              <a:rPr lang="sr-Latn-RS" sz="1400" dirty="0" err="1"/>
              <a:t>fotonska</a:t>
            </a:r>
            <a:r>
              <a:rPr lang="sr-Latn-RS" sz="1400" dirty="0"/>
              <a:t> </a:t>
            </a:r>
            <a:r>
              <a:rPr lang="sr-Latn-RS" sz="1400" dirty="0" err="1"/>
              <a:t>vs</a:t>
            </a:r>
            <a:r>
              <a:rPr lang="sr-Latn-RS" sz="1400" dirty="0"/>
              <a:t> </a:t>
            </a:r>
            <a:r>
              <a:rPr lang="sr-Latn-RS" sz="1400" dirty="0" err="1"/>
              <a:t>dvo-fotonska</a:t>
            </a:r>
            <a:r>
              <a:rPr lang="sr-Latn-RS" sz="1400" dirty="0"/>
              <a:t> apsorpcija 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44A46-2D76-494E-8DDB-43F22A0F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55" y="5108608"/>
            <a:ext cx="7395089" cy="1255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288CD-5079-460D-B91D-AB4E7990A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922" y="2431799"/>
            <a:ext cx="2734200" cy="42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3D426-DF2D-48E7-AA8E-54B6121BB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361" y="3591449"/>
            <a:ext cx="2447550" cy="47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05E08A-A310-485B-9B46-7CAC56B2C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416" y="4822371"/>
            <a:ext cx="2734200" cy="19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B0920-2A18-4D74-BCE5-EE3C67F1E744}"/>
              </a:ext>
            </a:extLst>
          </p:cNvPr>
          <p:cNvSpPr txBox="1"/>
          <p:nvPr/>
        </p:nvSpPr>
        <p:spPr>
          <a:xfrm>
            <a:off x="5352579" y="3036913"/>
            <a:ext cx="321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Baš komplikovana veličina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9A165-C392-4C8F-B506-CF67288F7B99}"/>
              </a:ext>
            </a:extLst>
          </p:cNvPr>
          <p:cNvSpPr txBox="1"/>
          <p:nvPr/>
        </p:nvSpPr>
        <p:spPr>
          <a:xfrm>
            <a:off x="5374350" y="4057641"/>
            <a:ext cx="369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Tako je tipičan presek za dvo-fotonsku apsorpciju 1 - 10 GM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758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D2FA-7984-4CA0-8163-2CF46D2D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2" y="21771"/>
            <a:ext cx="7826107" cy="830997"/>
          </a:xfrm>
        </p:spPr>
        <p:txBody>
          <a:bodyPr/>
          <a:lstStyle/>
          <a:p>
            <a:r>
              <a:rPr lang="en-US" sz="3600" dirty="0" err="1"/>
              <a:t>Interakcija</a:t>
            </a:r>
            <a:r>
              <a:rPr lang="en-US" sz="3600" dirty="0"/>
              <a:t> </a:t>
            </a:r>
            <a:r>
              <a:rPr lang="sr-Latn-RS" sz="3600" dirty="0"/>
              <a:t>ultra-brzih lasera</a:t>
            </a:r>
            <a:r>
              <a:rPr lang="en-US" sz="3600" dirty="0"/>
              <a:t> </a:t>
            </a:r>
            <a:r>
              <a:rPr lang="sr-Latn-RS" sz="3600" dirty="0"/>
              <a:t>i</a:t>
            </a:r>
            <a:r>
              <a:rPr lang="en-US" sz="3600" dirty="0"/>
              <a:t> materijala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24D90-406B-4A00-A299-9AD80847D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1381"/>
            <a:ext cx="4876951" cy="2303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94937-D650-438F-93DA-C2DB438454AD}"/>
              </a:ext>
            </a:extLst>
          </p:cNvPr>
          <p:cNvSpPr txBox="1"/>
          <p:nvPr/>
        </p:nvSpPr>
        <p:spPr>
          <a:xfrm>
            <a:off x="381000" y="3160832"/>
            <a:ext cx="525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Vremenska skala za fizičke fenomene koji nastaju pri</a:t>
            </a:r>
            <a:endParaRPr lang="en-US" sz="1600" dirty="0"/>
          </a:p>
          <a:p>
            <a:pPr algn="ctr"/>
            <a:r>
              <a:rPr lang="sr-Latn-RS" sz="1600" dirty="0" err="1"/>
              <a:t>fs</a:t>
            </a:r>
            <a:r>
              <a:rPr lang="sr-Latn-RS" sz="1600" dirty="0"/>
              <a:t> laser materijal interakcije</a:t>
            </a:r>
            <a:r>
              <a:rPr lang="sr-Latn-RS" sz="1800" dirty="0"/>
              <a:t>. 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5709F-B8DD-4F98-8381-031FE0530D2B}"/>
              </a:ext>
            </a:extLst>
          </p:cNvPr>
          <p:cNvSpPr txBox="1"/>
          <p:nvPr/>
        </p:nvSpPr>
        <p:spPr>
          <a:xfrm>
            <a:off x="5309363" y="848178"/>
            <a:ext cx="31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Fizički procesi i njihovo karakteristično vreme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E3F2F-77A4-4768-8F5C-A9BA8F4D9AE9}"/>
              </a:ext>
            </a:extLst>
          </p:cNvPr>
          <p:cNvSpPr txBox="1"/>
          <p:nvPr/>
        </p:nvSpPr>
        <p:spPr>
          <a:xfrm flipH="1">
            <a:off x="95250" y="377230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Posle </a:t>
            </a:r>
            <a:r>
              <a:rPr lang="sr-Latn-RS" sz="2000" dirty="0" err="1"/>
              <a:t>fs</a:t>
            </a:r>
            <a:r>
              <a:rPr lang="sr-Latn-RS" sz="2000" dirty="0"/>
              <a:t> impulsa:</a:t>
            </a:r>
          </a:p>
          <a:p>
            <a:pPr marL="457200" indent="-457200">
              <a:buAutoNum type="arabicPeriod"/>
            </a:pPr>
            <a:r>
              <a:rPr lang="sr-Latn-RS" sz="2000" dirty="0"/>
              <a:t>Apsorbovan</a:t>
            </a:r>
            <a:r>
              <a:rPr lang="en-US" sz="2000" dirty="0"/>
              <a:t>je</a:t>
            </a:r>
            <a:r>
              <a:rPr lang="sr-Latn-RS" sz="2000" dirty="0"/>
              <a:t> </a:t>
            </a:r>
            <a:r>
              <a:rPr lang="sr-Latn-RS" sz="2000" dirty="0" err="1"/>
              <a:t>energij</a:t>
            </a:r>
            <a:r>
              <a:rPr lang="en-US" sz="2000" dirty="0"/>
              <a:t>e</a:t>
            </a:r>
            <a:r>
              <a:rPr lang="sr-Latn-RS" sz="2000" dirty="0"/>
              <a:t> lasera u materijalu i generisanje foto elektrona</a:t>
            </a:r>
          </a:p>
          <a:p>
            <a:pPr marL="457200" indent="-457200">
              <a:buAutoNum type="arabicPeriod"/>
            </a:pPr>
            <a:r>
              <a:rPr lang="sr-Latn-RS" sz="2000" dirty="0"/>
              <a:t>Transfer kinetičke energije elektrona na rešetku</a:t>
            </a:r>
            <a:r>
              <a:rPr lang="en-US" sz="2000" dirty="0"/>
              <a:t> </a:t>
            </a:r>
            <a:r>
              <a:rPr lang="sr-Latn-RS" sz="2000" dirty="0"/>
              <a:t>materijala</a:t>
            </a:r>
          </a:p>
          <a:p>
            <a:pPr marL="457200" indent="-457200">
              <a:buAutoNum type="arabicPeriod"/>
            </a:pPr>
            <a:r>
              <a:rPr lang="sr-Latn-RS" sz="2000" dirty="0"/>
              <a:t>Toplota se širi, materijal se topi, dolazi do eksplozije, </a:t>
            </a:r>
            <a:r>
              <a:rPr lang="sr-Latn-RS" sz="2000" dirty="0" err="1"/>
              <a:t>ablacije</a:t>
            </a:r>
            <a:r>
              <a:rPr lang="sr-Latn-RS" sz="2000" dirty="0"/>
              <a:t>   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1EE6A-E123-41E8-8BD3-AF940531E535}"/>
              </a:ext>
            </a:extLst>
          </p:cNvPr>
          <p:cNvSpPr txBox="1"/>
          <p:nvPr/>
        </p:nvSpPr>
        <p:spPr>
          <a:xfrm>
            <a:off x="381000" y="5258041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Ovi režimi mogu da se ostvare jednim </a:t>
            </a:r>
            <a:r>
              <a:rPr lang="sr-Latn-RS" sz="2000" dirty="0" err="1"/>
              <a:t>fs</a:t>
            </a:r>
            <a:r>
              <a:rPr lang="sr-Latn-RS" sz="2000" dirty="0"/>
              <a:t> impulsom. Ipak za procese</a:t>
            </a:r>
            <a:r>
              <a:rPr lang="en-US" sz="2000" dirty="0"/>
              <a:t>/primene</a:t>
            </a:r>
            <a:r>
              <a:rPr lang="sr-Latn-RS" sz="2000" dirty="0"/>
              <a:t> efikasnije ponavljanje većeg broja </a:t>
            </a:r>
            <a:r>
              <a:rPr lang="sr-Latn-RS" sz="2000" dirty="0" err="1"/>
              <a:t>fs</a:t>
            </a:r>
            <a:r>
              <a:rPr lang="sr-Latn-RS" sz="2000" dirty="0"/>
              <a:t> impulsa u kratkom intervalu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173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3497-B67E-448B-BECE-960AE2C5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886700" cy="777875"/>
          </a:xfrm>
        </p:spPr>
        <p:txBody>
          <a:bodyPr/>
          <a:lstStyle/>
          <a:p>
            <a:r>
              <a:rPr lang="en-US" sz="3200" dirty="0" err="1"/>
              <a:t>Deponovanje</a:t>
            </a:r>
            <a:r>
              <a:rPr lang="en-US" sz="3200" dirty="0"/>
              <a:t> </a:t>
            </a:r>
            <a:r>
              <a:rPr lang="en-US" sz="3200" dirty="0" err="1"/>
              <a:t>energije</a:t>
            </a:r>
            <a:r>
              <a:rPr lang="en-US" sz="3200" dirty="0"/>
              <a:t> </a:t>
            </a:r>
            <a:r>
              <a:rPr lang="sr-Latn-RS" sz="3200" dirty="0"/>
              <a:t>i</a:t>
            </a:r>
            <a:r>
              <a:rPr lang="en-US" sz="3200" dirty="0"/>
              <a:t> </a:t>
            </a:r>
            <a:r>
              <a:rPr lang="en-US" sz="3200" dirty="0" err="1"/>
              <a:t>relaksacije</a:t>
            </a:r>
            <a:r>
              <a:rPr lang="en-US" sz="3200" dirty="0"/>
              <a:t> </a:t>
            </a:r>
            <a:br>
              <a:rPr lang="sr-Latn-RS" sz="3200" dirty="0"/>
            </a:br>
            <a:r>
              <a:rPr lang="en-US" sz="2400" dirty="0" err="1"/>
              <a:t>posle</a:t>
            </a:r>
            <a:r>
              <a:rPr lang="en-US" sz="2400" dirty="0"/>
              <a:t> (jednog) fs impulsa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A21E1-DDB0-4FD9-A971-AA02CDC4205E}"/>
              </a:ext>
            </a:extLst>
          </p:cNvPr>
          <p:cNvSpPr txBox="1"/>
          <p:nvPr/>
        </p:nvSpPr>
        <p:spPr>
          <a:xfrm>
            <a:off x="381000" y="1219200"/>
            <a:ext cx="8267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Dinamika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deponovanja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energije</a:t>
            </a:r>
            <a:r>
              <a:rPr lang="sr-Latn-RS" dirty="0">
                <a:solidFill>
                  <a:srgbClr val="002060"/>
                </a:solidFill>
              </a:rPr>
              <a:t> u</a:t>
            </a:r>
            <a:r>
              <a:rPr lang="en-US" dirty="0">
                <a:solidFill>
                  <a:srgbClr val="002060"/>
                </a:solidFill>
              </a:rPr>
              <a:t> 3 </a:t>
            </a:r>
            <a:r>
              <a:rPr lang="en-US" dirty="0" err="1">
                <a:solidFill>
                  <a:srgbClr val="002060"/>
                </a:solidFill>
              </a:rPr>
              <a:t>koraka</a:t>
            </a:r>
            <a:endParaRPr lang="sr-Latn-R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B0F0"/>
                </a:solidFill>
              </a:rPr>
              <a:t>Multifotonska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jonizacija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jonizacija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tunelovanjem</a:t>
            </a:r>
            <a:r>
              <a:rPr lang="en-US" dirty="0">
                <a:solidFill>
                  <a:srgbClr val="00B0F0"/>
                </a:solidFill>
              </a:rPr>
              <a:t> </a:t>
            </a:r>
            <a:endParaRPr lang="sr-Latn-RS" dirty="0">
              <a:solidFill>
                <a:srgbClr val="00B0F0"/>
              </a:solidFill>
            </a:endParaRPr>
          </a:p>
          <a:p>
            <a:r>
              <a:rPr lang="en-US" dirty="0"/>
              <a:t>(el. polje </a:t>
            </a: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potencijalnu</a:t>
            </a:r>
            <a:r>
              <a:rPr lang="en-US" dirty="0"/>
              <a:t> </a:t>
            </a:r>
            <a:r>
              <a:rPr lang="en-US" dirty="0" err="1"/>
              <a:t>barijeru</a:t>
            </a:r>
            <a:r>
              <a:rPr lang="en-US" dirty="0"/>
              <a:t> </a:t>
            </a:r>
            <a:r>
              <a:rPr lang="en-US" dirty="0" err="1"/>
              <a:t>koj</a:t>
            </a:r>
            <a:r>
              <a:rPr lang="sr-Latn-RS" dirty="0"/>
              <a:t>a održava elektron u polju jezgra)</a:t>
            </a:r>
          </a:p>
          <a:p>
            <a:endParaRPr lang="sr-Latn-RS" dirty="0"/>
          </a:p>
          <a:p>
            <a:r>
              <a:rPr lang="en-US" dirty="0" err="1">
                <a:solidFill>
                  <a:srgbClr val="00B0F0"/>
                </a:solidFill>
              </a:rPr>
              <a:t>Ubrzavanje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elektrona</a:t>
            </a:r>
            <a:r>
              <a:rPr lang="en-US" dirty="0">
                <a:solidFill>
                  <a:srgbClr val="00B0F0"/>
                </a:solidFill>
              </a:rPr>
              <a:t>   </a:t>
            </a:r>
            <a:endParaRPr lang="sr-Latn-CS" dirty="0">
              <a:solidFill>
                <a:srgbClr val="00B0F0"/>
              </a:solidFill>
            </a:endParaRPr>
          </a:p>
          <a:p>
            <a:endParaRPr lang="sr-Latn-CS" dirty="0"/>
          </a:p>
          <a:p>
            <a:r>
              <a:rPr lang="sr-Latn-CS" dirty="0">
                <a:solidFill>
                  <a:srgbClr val="00B0F0"/>
                </a:solidFill>
              </a:rPr>
              <a:t>S</a:t>
            </a:r>
            <a:r>
              <a:rPr lang="en-US" dirty="0" err="1">
                <a:solidFill>
                  <a:srgbClr val="00B0F0"/>
                </a:solidFill>
              </a:rPr>
              <a:t>tvaranje</a:t>
            </a:r>
            <a:r>
              <a:rPr lang="en-US" dirty="0">
                <a:solidFill>
                  <a:srgbClr val="00B0F0"/>
                </a:solidFill>
              </a:rPr>
              <a:t> novih </a:t>
            </a:r>
            <a:r>
              <a:rPr lang="en-US" dirty="0" err="1">
                <a:solidFill>
                  <a:srgbClr val="00B0F0"/>
                </a:solidFill>
              </a:rPr>
              <a:t>lavinskih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elektrona</a:t>
            </a:r>
            <a:r>
              <a:rPr lang="sr-Latn-RS" dirty="0">
                <a:solidFill>
                  <a:srgbClr val="00B0F0"/>
                </a:solidFill>
              </a:rPr>
              <a:t> </a:t>
            </a:r>
            <a:r>
              <a:rPr lang="sr-Latn-RS" dirty="0"/>
              <a:t>(impuls duži od 50 fs)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60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24E2-ED30-4104-8F9C-3DA7E64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71"/>
            <a:ext cx="7886700" cy="890530"/>
          </a:xfrm>
        </p:spPr>
        <p:txBody>
          <a:bodyPr/>
          <a:lstStyle/>
          <a:p>
            <a:r>
              <a:rPr lang="sr-Latn-RS" sz="3200" dirty="0"/>
              <a:t>Višestruki </a:t>
            </a:r>
            <a:r>
              <a:rPr lang="sr-Latn-RS" sz="3200" dirty="0" err="1"/>
              <a:t>fs</a:t>
            </a:r>
            <a:r>
              <a:rPr lang="sr-Latn-RS" sz="3200" dirty="0"/>
              <a:t> impulsi</a:t>
            </a:r>
            <a:br>
              <a:rPr lang="sr-Latn-RS" dirty="0"/>
            </a:br>
            <a:r>
              <a:rPr lang="sr-Latn-RS" sz="2000" dirty="0"/>
              <a:t>kumulativni termalni efekti i hemijska difuzija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99649-91A8-4066-A6BE-56C5BFED576F}"/>
              </a:ext>
            </a:extLst>
          </p:cNvPr>
          <p:cNvSpPr txBox="1"/>
          <p:nvPr/>
        </p:nvSpPr>
        <p:spPr>
          <a:xfrm flipH="1">
            <a:off x="298413" y="1006416"/>
            <a:ext cx="557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Vreme relaksacije za termalnu difuziju </a:t>
            </a:r>
            <a:r>
              <a:rPr lang="sr-Latn-RS" dirty="0" err="1"/>
              <a:t>odredjeno</a:t>
            </a:r>
            <a:r>
              <a:rPr lang="sr-Latn-RS" dirty="0"/>
              <a:t> </a:t>
            </a:r>
            <a:r>
              <a:rPr lang="sr-Latn-RS" dirty="0" err="1"/>
              <a:t>difuzionim</a:t>
            </a:r>
            <a:r>
              <a:rPr lang="sr-Latn-RS" dirty="0"/>
              <a:t> koeficijentom   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BF4E54-B07A-4E0E-A3A5-D9F3338D22CC}"/>
              </a:ext>
            </a:extLst>
          </p:cNvPr>
          <p:cNvGrpSpPr/>
          <p:nvPr/>
        </p:nvGrpSpPr>
        <p:grpSpPr>
          <a:xfrm>
            <a:off x="3384713" y="1754792"/>
            <a:ext cx="6201968" cy="1034281"/>
            <a:chOff x="2788917" y="2217003"/>
            <a:chExt cx="6201968" cy="1034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4FC065-F5A2-4A98-85E7-590A75546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2217003"/>
              <a:ext cx="1720961" cy="52125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2455DBD-41E9-4CF8-8EA2-61D30C53CD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9601" y="2590800"/>
              <a:ext cx="228599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5043A-015B-4782-B24D-9048F4D5920B}"/>
                </a:ext>
              </a:extLst>
            </p:cNvPr>
            <p:cNvSpPr txBox="1"/>
            <p:nvPr/>
          </p:nvSpPr>
          <p:spPr>
            <a:xfrm flipH="1">
              <a:off x="2788917" y="2971800"/>
              <a:ext cx="2316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dirty="0"/>
                <a:t>Termalna </a:t>
              </a:r>
              <a:r>
                <a:rPr lang="sr-Latn-RS" sz="1200" dirty="0" err="1"/>
                <a:t>konduktivnost</a:t>
              </a:r>
              <a:endParaRPr lang="en-US" sz="12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88BC0-CC1D-489C-B373-EC7398007804}"/>
                </a:ext>
              </a:extLst>
            </p:cNvPr>
            <p:cNvCxnSpPr/>
            <p:nvPr/>
          </p:nvCxnSpPr>
          <p:spPr>
            <a:xfrm>
              <a:off x="5105399" y="2590800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5335B0-80CB-4ADF-8C9D-435AEA2F4533}"/>
                </a:ext>
              </a:extLst>
            </p:cNvPr>
            <p:cNvSpPr txBox="1"/>
            <p:nvPr/>
          </p:nvSpPr>
          <p:spPr>
            <a:xfrm flipH="1">
              <a:off x="4533900" y="2974285"/>
              <a:ext cx="25450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dirty="0"/>
                <a:t>Gustina sredine</a:t>
              </a:r>
              <a:endParaRPr lang="en-US" sz="1200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0D748B-3EF6-43AE-AAD9-2735295DAAE3}"/>
                </a:ext>
              </a:extLst>
            </p:cNvPr>
            <p:cNvCxnSpPr/>
            <p:nvPr/>
          </p:nvCxnSpPr>
          <p:spPr>
            <a:xfrm>
              <a:off x="5692140" y="2590800"/>
              <a:ext cx="327660" cy="35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A203F8-952A-4E2B-908A-8A1E63E34B70}"/>
                </a:ext>
              </a:extLst>
            </p:cNvPr>
            <p:cNvSpPr txBox="1"/>
            <p:nvPr/>
          </p:nvSpPr>
          <p:spPr>
            <a:xfrm>
              <a:off x="5790485" y="2968770"/>
              <a:ext cx="32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dirty="0"/>
                <a:t>Specifični toplotni kapacitet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5178AC-9860-4AAF-938A-F6FE850BF6B9}"/>
              </a:ext>
            </a:extLst>
          </p:cNvPr>
          <p:cNvGrpSpPr/>
          <p:nvPr/>
        </p:nvGrpSpPr>
        <p:grpSpPr>
          <a:xfrm>
            <a:off x="242261" y="2887585"/>
            <a:ext cx="5705404" cy="740286"/>
            <a:chOff x="242261" y="2887585"/>
            <a:chExt cx="5705404" cy="7402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372797-3674-4FE3-A964-27A50C34A1E0}"/>
                </a:ext>
              </a:extLst>
            </p:cNvPr>
            <p:cNvSpPr txBox="1"/>
            <p:nvPr/>
          </p:nvSpPr>
          <p:spPr>
            <a:xfrm flipH="1">
              <a:off x="242261" y="2887585"/>
              <a:ext cx="57054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/>
                <a:t>V</a:t>
              </a:r>
              <a:r>
                <a:rPr lang="en-US" sz="2000" dirty="0" err="1"/>
                <a:t>reme</a:t>
              </a:r>
              <a:r>
                <a:rPr lang="en-US" sz="2000" dirty="0"/>
                <a:t> </a:t>
              </a:r>
              <a:r>
                <a:rPr lang="en-US" sz="2000" dirty="0" err="1"/>
                <a:t>odvodjenja</a:t>
              </a:r>
              <a:r>
                <a:rPr lang="en-US" sz="2000" dirty="0"/>
                <a:t> </a:t>
              </a:r>
              <a:r>
                <a:rPr lang="en-US" sz="2000" dirty="0" err="1"/>
                <a:t>toplote</a:t>
              </a:r>
              <a:r>
                <a:rPr lang="en-US" sz="2000" dirty="0"/>
                <a:t> </a:t>
              </a:r>
              <a:r>
                <a:rPr lang="en-US" sz="2000" dirty="0" err="1"/>
                <a:t>za</a:t>
              </a:r>
              <a:r>
                <a:rPr lang="en-US" sz="2000" dirty="0"/>
                <a:t> </a:t>
              </a:r>
              <a:r>
                <a:rPr lang="en-US" sz="2000" dirty="0" err="1">
                  <a:solidFill>
                    <a:srgbClr val="00B0F0"/>
                  </a:solidFill>
                </a:rPr>
                <a:t>gausov</a:t>
              </a:r>
              <a:r>
                <a:rPr lang="en-US" sz="2000" dirty="0"/>
                <a:t> </a:t>
              </a:r>
            </a:p>
            <a:p>
              <a:r>
                <a:rPr lang="en-US" sz="2000" dirty="0" err="1"/>
                <a:t>profil</a:t>
              </a:r>
              <a:r>
                <a:rPr lang="en-US" sz="2000" dirty="0"/>
                <a:t> </a:t>
              </a:r>
              <a:r>
                <a:rPr lang="en-US" sz="2000" dirty="0" err="1"/>
                <a:t>snopa</a:t>
              </a:r>
              <a:r>
                <a:rPr lang="en-US" sz="2000" dirty="0"/>
                <a:t>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12AAD4-AAC6-4B95-959A-D3CC73C1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600" y="3266190"/>
              <a:ext cx="1487192" cy="36168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CD4A3F-5465-4A9D-A9BE-B2C3316F8B82}"/>
              </a:ext>
            </a:extLst>
          </p:cNvPr>
          <p:cNvGrpSpPr/>
          <p:nvPr/>
        </p:nvGrpSpPr>
        <p:grpSpPr>
          <a:xfrm>
            <a:off x="2284916" y="3711968"/>
            <a:ext cx="5793088" cy="416242"/>
            <a:chOff x="1907452" y="4130391"/>
            <a:chExt cx="5793088" cy="41624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515D78-3B15-4B02-8CB8-10EB345CF2CA}"/>
                </a:ext>
              </a:extLst>
            </p:cNvPr>
            <p:cNvSpPr txBox="1"/>
            <p:nvPr/>
          </p:nvSpPr>
          <p:spPr>
            <a:xfrm>
              <a:off x="1907452" y="4130391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Staklo</a:t>
              </a:r>
              <a:r>
                <a:rPr lang="en-US" sz="2000" dirty="0"/>
                <a:t>: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33D9879-4086-4162-B450-9AC27A9FE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7720" y="4243178"/>
              <a:ext cx="2016959" cy="3034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D0FF50D-E2CB-44AD-B66D-94743E2FC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0074" y="4191214"/>
              <a:ext cx="1155253" cy="2602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4D07BF-EFC0-4239-9851-62798F25C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76387" y="4185508"/>
              <a:ext cx="924153" cy="26597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65A47E-FAA3-4F91-A1C7-196C9316C4FA}"/>
              </a:ext>
            </a:extLst>
          </p:cNvPr>
          <p:cNvGrpSpPr/>
          <p:nvPr/>
        </p:nvGrpSpPr>
        <p:grpSpPr>
          <a:xfrm>
            <a:off x="5508867" y="4161271"/>
            <a:ext cx="3719721" cy="1384995"/>
            <a:chOff x="5508867" y="4161271"/>
            <a:chExt cx="3719721" cy="13849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A54788-D100-4C0D-BAAA-53AD939D47CF}"/>
                </a:ext>
              </a:extLst>
            </p:cNvPr>
            <p:cNvSpPr txBox="1"/>
            <p:nvPr/>
          </p:nvSpPr>
          <p:spPr>
            <a:xfrm flipH="1">
              <a:off x="5508867" y="4161271"/>
              <a:ext cx="37197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Brzina</a:t>
              </a:r>
              <a:r>
                <a:rPr lang="en-US" sz="2000" dirty="0"/>
                <a:t> </a:t>
              </a:r>
              <a:r>
                <a:rPr lang="en-US" sz="2000" dirty="0" err="1"/>
                <a:t>ponavljanja</a:t>
              </a:r>
              <a:r>
                <a:rPr lang="en-US" sz="2000" dirty="0"/>
                <a:t> impulsa</a:t>
              </a:r>
            </a:p>
            <a:p>
              <a:r>
                <a:rPr lang="en-US" dirty="0"/>
                <a:t>         &gt; </a:t>
              </a:r>
              <a:r>
                <a:rPr lang="en-US" sz="2000" dirty="0"/>
                <a:t>1MHz</a:t>
              </a:r>
            </a:p>
            <a:p>
              <a:r>
                <a:rPr lang="en-US" sz="2000" dirty="0"/>
                <a:t>da bi bilo </a:t>
              </a:r>
              <a:r>
                <a:rPr lang="en-US" sz="2000" dirty="0" err="1"/>
                <a:t>kumulativnog</a:t>
              </a:r>
              <a:r>
                <a:rPr lang="en-US" sz="2000" dirty="0"/>
                <a:t> </a:t>
              </a:r>
              <a:r>
                <a:rPr lang="en-US" sz="2000" dirty="0" err="1"/>
                <a:t>termalnog</a:t>
              </a:r>
              <a:r>
                <a:rPr lang="en-US" sz="2000" dirty="0"/>
                <a:t> </a:t>
              </a:r>
              <a:r>
                <a:rPr lang="en-US" sz="2000" dirty="0" err="1"/>
                <a:t>efekta</a:t>
              </a:r>
              <a:endParaRPr lang="en-US" sz="20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7260C0-F473-499C-A8F2-974707386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5669" y="4565940"/>
              <a:ext cx="495644" cy="303456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7D88285-E398-44A8-90CC-55D0D8AB61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2288" y="5044024"/>
            <a:ext cx="3093109" cy="6172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797083-E514-48D1-91CF-FA937FF7FC56}"/>
              </a:ext>
            </a:extLst>
          </p:cNvPr>
          <p:cNvSpPr txBox="1"/>
          <p:nvPr/>
        </p:nvSpPr>
        <p:spPr>
          <a:xfrm flipH="1">
            <a:off x="267988" y="4449820"/>
            <a:ext cx="3447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Jedna</a:t>
            </a:r>
            <a:r>
              <a:rPr lang="sr-Latn-RS" sz="1800" dirty="0"/>
              <a:t>čina difuzije toplote</a:t>
            </a:r>
          </a:p>
          <a:p>
            <a:r>
              <a:rPr lang="sr-Latn-RS" sz="1800" dirty="0"/>
              <a:t>za efekat kumulativnog</a:t>
            </a:r>
          </a:p>
          <a:p>
            <a:r>
              <a:rPr lang="sr-Latn-RS" sz="1800" dirty="0"/>
              <a:t>zagrevanja  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C9DCCE-750D-44F0-AB74-6816ADEC43E4}"/>
              </a:ext>
            </a:extLst>
          </p:cNvPr>
          <p:cNvSpPr txBox="1"/>
          <p:nvPr/>
        </p:nvSpPr>
        <p:spPr>
          <a:xfrm>
            <a:off x="241484" y="5720368"/>
            <a:ext cx="648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Cink fosfatno staklo je zagrejano na 375 </a:t>
            </a:r>
            <a:r>
              <a:rPr lang="sr-Latn-RS" sz="1800" baseline="30000" dirty="0"/>
              <a:t>0</a:t>
            </a:r>
            <a:r>
              <a:rPr lang="sr-Latn-RS" sz="1800" dirty="0"/>
              <a:t>C </a:t>
            </a:r>
          </a:p>
          <a:p>
            <a:r>
              <a:rPr lang="sr-Latn-RS" sz="1800" dirty="0"/>
              <a:t>posle 1000 impulsa brzine ponavljanja 10 MHz</a:t>
            </a:r>
          </a:p>
          <a:p>
            <a:r>
              <a:rPr lang="sr-Latn-RS" sz="18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721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666F-BDCD-4479-847B-EE973CF2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2767"/>
            <a:ext cx="9296400" cy="701675"/>
          </a:xfrm>
        </p:spPr>
        <p:txBody>
          <a:bodyPr/>
          <a:lstStyle/>
          <a:p>
            <a:r>
              <a:rPr lang="en-US" sz="3200" dirty="0" err="1"/>
              <a:t>Laserki</a:t>
            </a:r>
            <a:r>
              <a:rPr lang="en-US" sz="3200" dirty="0"/>
              <a:t> </a:t>
            </a:r>
            <a:r>
              <a:rPr lang="en-US" sz="3200" dirty="0" err="1"/>
              <a:t>indukovani</a:t>
            </a:r>
            <a:r>
              <a:rPr lang="en-US" sz="3200" dirty="0"/>
              <a:t> </a:t>
            </a:r>
            <a:r>
              <a:rPr lang="en-US" sz="3200" dirty="0" err="1"/>
              <a:t>fotohemijski</a:t>
            </a:r>
            <a:r>
              <a:rPr lang="en-US" sz="3200" dirty="0"/>
              <a:t> </a:t>
            </a:r>
            <a:r>
              <a:rPr lang="en-US" sz="3200" dirty="0" err="1"/>
              <a:t>procesi</a:t>
            </a:r>
            <a:br>
              <a:rPr lang="sr-Latn-RS" sz="3200" dirty="0"/>
            </a:br>
            <a:r>
              <a:rPr lang="sr-Latn-RS" sz="2400" dirty="0"/>
              <a:t>u različitim materijalima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DC23F-65E4-4CA5-AE6F-3628C3E52993}"/>
              </a:ext>
            </a:extLst>
          </p:cNvPr>
          <p:cNvSpPr txBox="1"/>
          <p:nvPr/>
        </p:nvSpPr>
        <p:spPr>
          <a:xfrm>
            <a:off x="340970" y="1236938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Homogeni</a:t>
            </a:r>
            <a:r>
              <a:rPr lang="en-US" dirty="0"/>
              <a:t> materijali</a:t>
            </a:r>
          </a:p>
          <a:p>
            <a:r>
              <a:rPr lang="sr-Latn-RS" dirty="0" err="1"/>
              <a:t>s</a:t>
            </a:r>
            <a:r>
              <a:rPr lang="en-US" dirty="0" err="1"/>
              <a:t>taklo</a:t>
            </a:r>
            <a:r>
              <a:rPr lang="en-US" dirty="0"/>
              <a:t>, </a:t>
            </a:r>
            <a:r>
              <a:rPr lang="en-US" dirty="0" err="1"/>
              <a:t>polimeri</a:t>
            </a:r>
            <a:r>
              <a:rPr lang="en-US" dirty="0"/>
              <a:t>, </a:t>
            </a:r>
            <a:r>
              <a:rPr lang="en-US" dirty="0" err="1"/>
              <a:t>kristali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FF620-AD50-4A3E-A4BD-3667717168B6}"/>
              </a:ext>
            </a:extLst>
          </p:cNvPr>
          <p:cNvSpPr txBox="1"/>
          <p:nvPr/>
        </p:nvSpPr>
        <p:spPr>
          <a:xfrm flipH="1">
            <a:off x="4822174" y="1343354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Dopirani</a:t>
            </a:r>
            <a:r>
              <a:rPr lang="en-US" dirty="0"/>
              <a:t> materijali</a:t>
            </a:r>
          </a:p>
          <a:p>
            <a:r>
              <a:rPr lang="en-US" dirty="0" err="1"/>
              <a:t>jonima</a:t>
            </a:r>
            <a:r>
              <a:rPr lang="en-US" dirty="0"/>
              <a:t> </a:t>
            </a:r>
            <a:r>
              <a:rPr lang="en-US" dirty="0" err="1"/>
              <a:t>plemenitih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Cu</a:t>
            </a:r>
            <a:r>
              <a:rPr lang="en-US" baseline="30000" dirty="0"/>
              <a:t>2+</a:t>
            </a:r>
            <a:r>
              <a:rPr lang="en-US" dirty="0"/>
              <a:t>, Ag</a:t>
            </a:r>
            <a:r>
              <a:rPr lang="en-US" baseline="30000" dirty="0"/>
              <a:t>+</a:t>
            </a:r>
            <a:r>
              <a:rPr lang="en-US" dirty="0"/>
              <a:t>, Au</a:t>
            </a:r>
            <a:r>
              <a:rPr lang="en-US" baseline="30000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0BBED-64B1-42AF-8890-72E7886350C1}"/>
              </a:ext>
            </a:extLst>
          </p:cNvPr>
          <p:cNvSpPr txBox="1"/>
          <p:nvPr/>
        </p:nvSpPr>
        <p:spPr>
          <a:xfrm>
            <a:off x="1981200" y="26670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Materijali  </a:t>
            </a:r>
            <a:r>
              <a:rPr lang="en-US" dirty="0" err="1"/>
              <a:t>dopirani</a:t>
            </a:r>
            <a:r>
              <a:rPr lang="en-US" dirty="0"/>
              <a:t> </a:t>
            </a:r>
            <a:r>
              <a:rPr lang="en-US" dirty="0" err="1"/>
              <a:t>jonima</a:t>
            </a:r>
            <a:r>
              <a:rPr lang="en-US" dirty="0"/>
              <a:t> </a:t>
            </a:r>
            <a:r>
              <a:rPr lang="en-US" dirty="0" err="1"/>
              <a:t>metala</a:t>
            </a:r>
            <a:endParaRPr lang="en-US" dirty="0"/>
          </a:p>
          <a:p>
            <a:r>
              <a:rPr lang="en-US" dirty="0"/>
              <a:t>Fe</a:t>
            </a:r>
            <a:r>
              <a:rPr lang="en-US" baseline="30000" dirty="0"/>
              <a:t>3+</a:t>
            </a:r>
            <a:r>
              <a:rPr lang="en-US" dirty="0"/>
              <a:t>, Mn </a:t>
            </a:r>
            <a:r>
              <a:rPr lang="en-US" baseline="30000" dirty="0"/>
              <a:t>3+</a:t>
            </a:r>
            <a:r>
              <a:rPr lang="en-US" dirty="0"/>
              <a:t>, Ti</a:t>
            </a:r>
            <a:r>
              <a:rPr lang="en-US" baseline="30000" dirty="0"/>
              <a:t>3+</a:t>
            </a:r>
          </a:p>
          <a:p>
            <a:r>
              <a:rPr lang="en-US" dirty="0" err="1"/>
              <a:t>Jonima</a:t>
            </a:r>
            <a:r>
              <a:rPr lang="en-US" dirty="0"/>
              <a:t> retkih zemalja</a:t>
            </a:r>
          </a:p>
          <a:p>
            <a:r>
              <a:rPr lang="en-US" dirty="0"/>
              <a:t>Eu</a:t>
            </a:r>
            <a:r>
              <a:rPr lang="en-US" baseline="30000" dirty="0"/>
              <a:t>2+</a:t>
            </a:r>
            <a:r>
              <a:rPr lang="en-US" dirty="0"/>
              <a:t>, Eu</a:t>
            </a:r>
            <a:r>
              <a:rPr lang="en-US" baseline="30000" dirty="0"/>
              <a:t>3+</a:t>
            </a:r>
            <a:r>
              <a:rPr lang="en-US" dirty="0"/>
              <a:t>, Sm</a:t>
            </a:r>
            <a:r>
              <a:rPr lang="en-US" baseline="30000" dirty="0"/>
              <a:t>3+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912A0-9217-4F26-BE30-CFDC3AC6DC07}"/>
              </a:ext>
            </a:extLst>
          </p:cNvPr>
          <p:cNvSpPr txBox="1"/>
          <p:nvPr/>
        </p:nvSpPr>
        <p:spPr>
          <a:xfrm flipH="1">
            <a:off x="152400" y="4723366"/>
            <a:ext cx="7498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Za b</a:t>
            </a:r>
            <a:r>
              <a:rPr lang="en-US" dirty="0" err="1"/>
              <a:t>olj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interakcija</a:t>
            </a:r>
            <a:r>
              <a:rPr lang="en-US" dirty="0"/>
              <a:t>, </a:t>
            </a:r>
          </a:p>
          <a:p>
            <a:r>
              <a:rPr lang="en-US" dirty="0" err="1"/>
              <a:t>modifikacije</a:t>
            </a:r>
            <a:r>
              <a:rPr lang="en-US" dirty="0"/>
              <a:t> materijala  </a:t>
            </a:r>
          </a:p>
          <a:p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agensima</a:t>
            </a:r>
            <a:r>
              <a:rPr lang="en-US" dirty="0"/>
              <a:t> za </a:t>
            </a:r>
            <a:r>
              <a:rPr lang="en-US" dirty="0" err="1"/>
              <a:t>termalnu</a:t>
            </a:r>
            <a:r>
              <a:rPr lang="en-US" dirty="0"/>
              <a:t> </a:t>
            </a:r>
            <a:r>
              <a:rPr lang="en-US" dirty="0" err="1"/>
              <a:t>redukciju</a:t>
            </a:r>
            <a:r>
              <a:rPr lang="en-US" dirty="0"/>
              <a:t> </a:t>
            </a:r>
          </a:p>
          <a:p>
            <a:r>
              <a:rPr lang="en-US" dirty="0"/>
              <a:t>Sn, Sb, Ce</a:t>
            </a:r>
            <a:r>
              <a:rPr lang="en-US" baseline="30000" dirty="0"/>
              <a:t>3+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21478-D87A-4FD0-9631-2A085AA7D508}"/>
              </a:ext>
            </a:extLst>
          </p:cNvPr>
          <p:cNvSpPr txBox="1"/>
          <p:nvPr/>
        </p:nvSpPr>
        <p:spPr>
          <a:xfrm flipH="1">
            <a:off x="5181600" y="3810000"/>
            <a:ext cx="4114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Kompozitni</a:t>
            </a:r>
            <a:r>
              <a:rPr lang="en-US" dirty="0"/>
              <a:t> materijali</a:t>
            </a:r>
            <a:r>
              <a:rPr lang="sr-Latn-RS" dirty="0"/>
              <a:t> sa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</a:t>
            </a:r>
            <a:r>
              <a:rPr lang="sr-Latn-RS" dirty="0"/>
              <a:t>česticama u </a:t>
            </a:r>
            <a:r>
              <a:rPr lang="sr-Latn-RS" dirty="0" err="1"/>
              <a:t>balku</a:t>
            </a:r>
            <a:endParaRPr lang="sr-Latn-RS" dirty="0"/>
          </a:p>
          <a:p>
            <a:r>
              <a:rPr lang="sr-Latn-RS" dirty="0" err="1"/>
              <a:t>Larerska</a:t>
            </a:r>
            <a:r>
              <a:rPr lang="sr-Latn-RS" dirty="0"/>
              <a:t> promena oblika </a:t>
            </a:r>
            <a:r>
              <a:rPr lang="sr-Latn-RS" dirty="0" err="1"/>
              <a:t>nč</a:t>
            </a:r>
            <a:r>
              <a:rPr lang="sr-Latn-RS" dirty="0"/>
              <a:t> </a:t>
            </a:r>
          </a:p>
          <a:p>
            <a:r>
              <a:rPr lang="sr-Latn-RS" dirty="0"/>
              <a:t>za promenu struktura i optičkih osobina</a:t>
            </a:r>
          </a:p>
          <a:p>
            <a:r>
              <a:rPr lang="sr-Latn-RS" dirty="0"/>
              <a:t>Au </a:t>
            </a:r>
            <a:r>
              <a:rPr lang="sr-Latn-RS" dirty="0" err="1"/>
              <a:t>nč</a:t>
            </a:r>
            <a:r>
              <a:rPr lang="sr-Latn-RS" dirty="0"/>
              <a:t> u polimeru</a:t>
            </a:r>
          </a:p>
          <a:p>
            <a:r>
              <a:rPr lang="sr-Latn-RS" dirty="0" err="1"/>
              <a:t>Ag</a:t>
            </a:r>
            <a:r>
              <a:rPr lang="sr-Latn-RS" dirty="0"/>
              <a:t> </a:t>
            </a:r>
            <a:r>
              <a:rPr lang="sr-Latn-RS" dirty="0" err="1"/>
              <a:t>nč</a:t>
            </a:r>
            <a:r>
              <a:rPr lang="sr-Latn-RS" dirty="0"/>
              <a:t> u staklu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5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9C86-F764-4D2B-9E6A-70E7F2C1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685800"/>
          </a:xfrm>
        </p:spPr>
        <p:txBody>
          <a:bodyPr/>
          <a:lstStyle/>
          <a:p>
            <a:r>
              <a:rPr lang="sr-Latn-RS" sz="3200" dirty="0"/>
              <a:t>Hemijska difuzija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F0168-3146-45E9-881C-495D8E0F4D52}"/>
              </a:ext>
            </a:extLst>
          </p:cNvPr>
          <p:cNvSpPr txBox="1"/>
          <p:nvPr/>
        </p:nvSpPr>
        <p:spPr>
          <a:xfrm>
            <a:off x="380844" y="892923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Kada temperatura na mestu interakcije dostigne nekoliko stotina </a:t>
            </a:r>
            <a:r>
              <a:rPr lang="sr-Latn-RS" sz="1800" baseline="30000" dirty="0"/>
              <a:t>0</a:t>
            </a:r>
            <a:r>
              <a:rPr lang="sr-Latn-RS" sz="1800" dirty="0"/>
              <a:t>C aktivira se hemijska difuzija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6C43D-8508-40BF-88CE-25767FE80047}"/>
              </a:ext>
            </a:extLst>
          </p:cNvPr>
          <p:cNvSpPr txBox="1"/>
          <p:nvPr/>
        </p:nvSpPr>
        <p:spPr>
          <a:xfrm>
            <a:off x="5105400" y="841312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Difuzija aktiviranih čestica, atoma, molekula, jona </a:t>
            </a:r>
          </a:p>
          <a:p>
            <a:r>
              <a:rPr lang="sr-Latn-RS" sz="1800" dirty="0"/>
              <a:t>opisana </a:t>
            </a:r>
            <a:r>
              <a:rPr lang="sr-Latn-RS" sz="1800" dirty="0" err="1"/>
              <a:t>Fickovim</a:t>
            </a:r>
            <a:r>
              <a:rPr lang="sr-Latn-RS" sz="1800" dirty="0"/>
              <a:t> zakonom 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6BA6D-481A-4F0C-9C4B-252F54FD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44" y="1816522"/>
            <a:ext cx="3643001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F251F-76AE-4F5B-9B5F-96E2C7FD4B99}"/>
              </a:ext>
            </a:extLst>
          </p:cNvPr>
          <p:cNvSpPr txBox="1"/>
          <p:nvPr/>
        </p:nvSpPr>
        <p:spPr>
          <a:xfrm>
            <a:off x="2438400" y="240014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err="1"/>
              <a:t>C</a:t>
            </a:r>
            <a:r>
              <a:rPr lang="sr-Latn-RS" sz="1600" baseline="-25000" dirty="0" err="1"/>
              <a:t>i</a:t>
            </a:r>
            <a:r>
              <a:rPr lang="sr-Latn-RS" sz="1600" dirty="0"/>
              <a:t> koncentracija, D</a:t>
            </a:r>
            <a:r>
              <a:rPr lang="sr-Latn-RS" sz="1600" baseline="-25000" dirty="0"/>
              <a:t>i</a:t>
            </a:r>
            <a:r>
              <a:rPr lang="sr-Latn-RS" sz="1600" dirty="0"/>
              <a:t> </a:t>
            </a:r>
            <a:r>
              <a:rPr lang="sr-Latn-RS" sz="1600" dirty="0" err="1"/>
              <a:t>difuzioni</a:t>
            </a:r>
            <a:r>
              <a:rPr lang="sr-Latn-RS" sz="1600" dirty="0"/>
              <a:t> koeficijent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738700"/>
            <a:ext cx="78470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>
                <a:solidFill>
                  <a:srgbClr val="002060"/>
                </a:solidFill>
              </a:rPr>
              <a:t>Značajna zavisnost od koeficijenta difuzije</a:t>
            </a:r>
          </a:p>
          <a:p>
            <a:r>
              <a:rPr lang="sr-Latn-RS" sz="1600" dirty="0"/>
              <a:t>Difuzija čestica u materijalu odredjena balansom efekata nehomogenosti materijala i </a:t>
            </a:r>
          </a:p>
          <a:p>
            <a:r>
              <a:rPr lang="sr-Latn-RS" sz="1600" dirty="0"/>
              <a:t>gradijenta temperature. Zavisno od energije impulsa i brzine ponavljanja impulsa. </a:t>
            </a:r>
          </a:p>
          <a:p>
            <a:r>
              <a:rPr lang="sr-Latn-RS" sz="1600" dirty="0"/>
              <a:t>To odredjuje lokalnu temperaturu i prema tome i hemijsku difuziju</a:t>
            </a:r>
            <a:r>
              <a:rPr lang="en-US" sz="1600" dirty="0"/>
              <a:t>.</a:t>
            </a:r>
            <a:r>
              <a:rPr lang="sr-Latn-RS" sz="1600" dirty="0"/>
              <a:t>  </a:t>
            </a:r>
            <a:endParaRPr lang="sr-Latn-C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954417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/>
              <a:t>Dva slučaja</a:t>
            </a:r>
            <a:endParaRPr lang="sr-Latn-C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5000" y="3971086"/>
            <a:ext cx="6016391" cy="646331"/>
            <a:chOff x="1905000" y="3971086"/>
            <a:chExt cx="6016391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1905000" y="3971086"/>
              <a:ext cx="6016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800" dirty="0"/>
                <a:t>T</a:t>
              </a:r>
              <a:r>
                <a:rPr lang="en-US" sz="1800" dirty="0"/>
                <a:t> &gt; T</a:t>
              </a:r>
              <a:r>
                <a:rPr lang="sr-Latn-RS" sz="1800" baseline="-25000" dirty="0"/>
                <a:t>g</a:t>
              </a:r>
              <a:r>
                <a:rPr lang="en-US" sz="1800" dirty="0"/>
                <a:t> temperature </a:t>
              </a:r>
              <a:r>
                <a:rPr lang="en-US" sz="1800" dirty="0" err="1"/>
                <a:t>prelaza</a:t>
              </a:r>
              <a:r>
                <a:rPr lang="en-US" sz="1800" dirty="0"/>
                <a:t> </a:t>
              </a:r>
              <a:r>
                <a:rPr lang="en-US" sz="1800" dirty="0" err="1"/>
                <a:t>npr</a:t>
              </a:r>
              <a:r>
                <a:rPr lang="en-US" sz="1800" dirty="0"/>
                <a:t> </a:t>
              </a:r>
              <a:r>
                <a:rPr lang="en-US" sz="1800" dirty="0" err="1"/>
                <a:t>staklo</a:t>
              </a:r>
              <a:r>
                <a:rPr lang="en-US" sz="1800" dirty="0"/>
                <a:t>, </a:t>
              </a:r>
              <a:r>
                <a:rPr lang="en-US" sz="1800" dirty="0" err="1"/>
                <a:t>polimer</a:t>
              </a:r>
              <a:r>
                <a:rPr lang="en-US" sz="1800" dirty="0"/>
                <a:t>, </a:t>
              </a:r>
              <a:endParaRPr lang="sr-Latn-CS" sz="1800" dirty="0"/>
            </a:p>
            <a:p>
              <a:r>
                <a:rPr lang="en-US" sz="1800" dirty="0"/>
                <a:t>u </a:t>
              </a:r>
              <a:r>
                <a:rPr lang="sr-Latn-CS" sz="1800" dirty="0"/>
                <a:t>amorfno stanje </a:t>
              </a:r>
              <a:r>
                <a:rPr lang="en-US" sz="1800" dirty="0"/>
                <a:t> </a:t>
              </a:r>
              <a:r>
                <a:rPr lang="sr-Latn-CS" sz="1800" dirty="0"/>
                <a:t>                         Ajnšajnova relacija</a:t>
              </a:r>
              <a:r>
                <a:rPr lang="en-US" sz="1800" dirty="0"/>
                <a:t>     </a:t>
              </a:r>
              <a:r>
                <a:rPr lang="sr-Latn-RS" sz="1800" dirty="0"/>
                <a:t> </a:t>
              </a:r>
              <a:endParaRPr lang="sr-Latn-CS" sz="18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4342890"/>
              <a:ext cx="1246148" cy="236951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27274" y="4651414"/>
            <a:ext cx="7056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800" dirty="0">
                <a:solidFill>
                  <a:prstClr val="black"/>
                </a:solidFill>
              </a:rPr>
              <a:t>T</a:t>
            </a:r>
            <a:r>
              <a:rPr lang="en-US" sz="1800" dirty="0">
                <a:solidFill>
                  <a:prstClr val="black"/>
                </a:solidFill>
              </a:rPr>
              <a:t> &lt; T</a:t>
            </a:r>
            <a:r>
              <a:rPr lang="sr-Latn-RS" sz="1800" baseline="-25000" dirty="0">
                <a:solidFill>
                  <a:prstClr val="black"/>
                </a:solidFill>
              </a:rPr>
              <a:t>g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difuzija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mobilnih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sr-Latn-CS" sz="1800" dirty="0">
                <a:solidFill>
                  <a:prstClr val="black"/>
                </a:solidFill>
              </a:rPr>
              <a:t>č</a:t>
            </a:r>
            <a:r>
              <a:rPr lang="en-US" sz="1800" dirty="0" err="1">
                <a:solidFill>
                  <a:prstClr val="black"/>
                </a:solidFill>
              </a:rPr>
              <a:t>estica</a:t>
            </a:r>
            <a:r>
              <a:rPr lang="en-US" sz="1800" dirty="0">
                <a:solidFill>
                  <a:prstClr val="black"/>
                </a:solidFill>
              </a:rPr>
              <a:t> (Na</a:t>
            </a:r>
            <a:r>
              <a:rPr lang="en-US" sz="1800" baseline="30000" dirty="0">
                <a:solidFill>
                  <a:prstClr val="black"/>
                </a:solidFill>
              </a:rPr>
              <a:t>+</a:t>
            </a:r>
            <a:r>
              <a:rPr lang="en-US" sz="1800" dirty="0">
                <a:solidFill>
                  <a:prstClr val="black"/>
                </a:solidFill>
              </a:rPr>
              <a:t>,F</a:t>
            </a:r>
            <a:r>
              <a:rPr lang="en-US" sz="1800" baseline="30000" dirty="0">
                <a:solidFill>
                  <a:prstClr val="black"/>
                </a:solidFill>
              </a:rPr>
              <a:t>+</a:t>
            </a:r>
            <a:r>
              <a:rPr lang="en-US" sz="1800" dirty="0">
                <a:solidFill>
                  <a:prstClr val="black"/>
                </a:solidFill>
              </a:rPr>
              <a:t>,Ag</a:t>
            </a:r>
            <a:r>
              <a:rPr lang="en-US" sz="1800" baseline="30000" dirty="0">
                <a:solidFill>
                  <a:prstClr val="black"/>
                </a:solidFill>
              </a:rPr>
              <a:t>+</a:t>
            </a:r>
            <a:r>
              <a:rPr lang="en-US" sz="1800" dirty="0">
                <a:solidFill>
                  <a:prstClr val="black"/>
                </a:solidFill>
              </a:rPr>
              <a:t>) </a:t>
            </a:r>
            <a:r>
              <a:rPr lang="en-US" sz="1800" dirty="0" err="1">
                <a:solidFill>
                  <a:prstClr val="black"/>
                </a:solidFill>
              </a:rPr>
              <a:t>skokovito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</a:p>
          <a:p>
            <a:r>
              <a:rPr lang="en-US" sz="1800" dirty="0">
                <a:solidFill>
                  <a:prstClr val="black"/>
                </a:solidFill>
              </a:rPr>
              <a:t>od </a:t>
            </a:r>
            <a:r>
              <a:rPr lang="en-US" sz="1800" dirty="0" err="1">
                <a:solidFill>
                  <a:prstClr val="black"/>
                </a:solidFill>
              </a:rPr>
              <a:t>jedne</a:t>
            </a:r>
            <a:r>
              <a:rPr lang="en-US" sz="1800" dirty="0">
                <a:solidFill>
                  <a:prstClr val="black"/>
                </a:solidFill>
              </a:rPr>
              <a:t> do </a:t>
            </a:r>
            <a:r>
              <a:rPr lang="en-US" sz="1800" dirty="0" err="1">
                <a:solidFill>
                  <a:prstClr val="black"/>
                </a:solidFill>
              </a:rPr>
              <a:t>druge</a:t>
            </a:r>
            <a:r>
              <a:rPr lang="sr-Latn-CS" sz="1800" dirty="0">
                <a:solidFill>
                  <a:prstClr val="black"/>
                </a:solidFill>
              </a:rPr>
              <a:t> zamke u vobracionoj mreži. Difuzioni koeficijent </a:t>
            </a:r>
          </a:p>
          <a:p>
            <a:r>
              <a:rPr lang="sr-Latn-CS" sz="1800" dirty="0">
                <a:solidFill>
                  <a:prstClr val="black"/>
                </a:solidFill>
              </a:rPr>
              <a:t>zavisi od temeprature te vibracione mreže, vibracionoh frekvencija</a:t>
            </a:r>
            <a:r>
              <a:rPr lang="en-US" sz="1800" dirty="0">
                <a:solidFill>
                  <a:prstClr val="black"/>
                </a:solidFill>
              </a:rPr>
              <a:t>  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253616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97DC-CB48-43FB-AB70-CEE27DC5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50" y="228600"/>
            <a:ext cx="7886700" cy="566630"/>
          </a:xfrm>
        </p:spPr>
        <p:txBody>
          <a:bodyPr/>
          <a:lstStyle/>
          <a:p>
            <a:r>
              <a:rPr lang="sr-Latn-RS" sz="2800" dirty="0"/>
              <a:t>Prostorno razlaganje određeno prirodom interakcije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E551-CD87-4312-8B7E-3B9F9EC0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04748"/>
            <a:ext cx="5534551" cy="191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CC8E7-37AA-4F0B-89B2-3D40751A75E6}"/>
              </a:ext>
            </a:extLst>
          </p:cNvPr>
          <p:cNvSpPr txBox="1"/>
          <p:nvPr/>
        </p:nvSpPr>
        <p:spPr>
          <a:xfrm>
            <a:off x="762001" y="266366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sr-Latn-RS" sz="1600" dirty="0"/>
              <a:t>Linearna apsorpcija </a:t>
            </a:r>
          </a:p>
          <a:p>
            <a:pPr marL="457200" indent="-457200">
              <a:buAutoNum type="alphaLcParenR"/>
            </a:pPr>
            <a:r>
              <a:rPr lang="sr-Latn-RS" sz="1600" dirty="0" err="1"/>
              <a:t>Nelinearrna</a:t>
            </a:r>
            <a:r>
              <a:rPr lang="sr-Latn-RS" sz="1600" dirty="0"/>
              <a:t> </a:t>
            </a:r>
            <a:r>
              <a:rPr lang="sr-Latn-RS" sz="1600" dirty="0" err="1"/>
              <a:t>višerstruka</a:t>
            </a:r>
            <a:r>
              <a:rPr lang="sr-Latn-RS" sz="1600" dirty="0"/>
              <a:t> (4 fotona) fokusiranog </a:t>
            </a:r>
            <a:r>
              <a:rPr lang="sr-Latn-RS" sz="1600" dirty="0" err="1"/>
              <a:t>gausovog</a:t>
            </a:r>
            <a:r>
              <a:rPr lang="sr-Latn-RS" sz="1600" dirty="0"/>
              <a:t> snopa </a:t>
            </a:r>
            <a:r>
              <a:rPr lang="sr-Latn-RS" sz="1600" dirty="0" err="1"/>
              <a:t>fs</a:t>
            </a:r>
            <a:r>
              <a:rPr lang="sr-Latn-RS" sz="1600" dirty="0"/>
              <a:t> lasera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35A8D-2057-4A43-BEED-7C2A62BCAF33}"/>
              </a:ext>
            </a:extLst>
          </p:cNvPr>
          <p:cNvSpPr txBox="1"/>
          <p:nvPr/>
        </p:nvSpPr>
        <p:spPr>
          <a:xfrm flipH="1">
            <a:off x="5410200" y="2745666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rgbClr val="0070C0"/>
                </a:solidFill>
              </a:rPr>
              <a:t>Energija apsorbovana unutar </a:t>
            </a:r>
            <a:r>
              <a:rPr lang="sr-Latn-RS" sz="2000" dirty="0" err="1">
                <a:solidFill>
                  <a:srgbClr val="0070C0"/>
                </a:solidFill>
              </a:rPr>
              <a:t>fokalne</a:t>
            </a:r>
            <a:r>
              <a:rPr lang="sr-Latn-RS" sz="2000" dirty="0">
                <a:solidFill>
                  <a:srgbClr val="0070C0"/>
                </a:solidFill>
              </a:rPr>
              <a:t> zapremine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34A6F-3B09-4A87-8DD5-F7FFE57D70CB}"/>
              </a:ext>
            </a:extLst>
          </p:cNvPr>
          <p:cNvSpPr txBox="1"/>
          <p:nvPr/>
        </p:nvSpPr>
        <p:spPr>
          <a:xfrm>
            <a:off x="762001" y="3712999"/>
            <a:ext cx="81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+mj-lt"/>
              </a:rPr>
              <a:t>Tipovi reakcija sa materijalom zavisno od </a:t>
            </a:r>
            <a:r>
              <a:rPr lang="sr-Latn-RS" sz="2800" dirty="0" err="1">
                <a:latin typeface="+mj-lt"/>
              </a:rPr>
              <a:t>fluence</a:t>
            </a:r>
            <a:r>
              <a:rPr lang="sr-Latn-RS" sz="2800" dirty="0">
                <a:latin typeface="+mj-lt"/>
              </a:rPr>
              <a:t> lasera  </a:t>
            </a:r>
            <a:endParaRPr lang="en-US" sz="2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C361-8CF5-4512-92BF-39AB3B47FB9C}"/>
              </a:ext>
            </a:extLst>
          </p:cNvPr>
          <p:cNvSpPr txBox="1"/>
          <p:nvPr/>
        </p:nvSpPr>
        <p:spPr>
          <a:xfrm>
            <a:off x="2030940" y="6205487"/>
            <a:ext cx="619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Skala </a:t>
            </a:r>
            <a:r>
              <a:rPr lang="sr-Latn-RS" sz="1800" dirty="0" err="1"/>
              <a:t>fluence</a:t>
            </a:r>
            <a:r>
              <a:rPr lang="sr-Latn-RS" sz="1800" dirty="0"/>
              <a:t> i različite reakcije u materijalu </a:t>
            </a:r>
            <a:endParaRPr lang="en-US" sz="1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C6C028-A677-4336-8115-C7F4D772378C}"/>
              </a:ext>
            </a:extLst>
          </p:cNvPr>
          <p:cNvGrpSpPr/>
          <p:nvPr/>
        </p:nvGrpSpPr>
        <p:grpSpPr>
          <a:xfrm>
            <a:off x="914400" y="5079221"/>
            <a:ext cx="7239000" cy="1169179"/>
            <a:chOff x="1524000" y="4631791"/>
            <a:chExt cx="7700960" cy="14141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1B4DD2-3DA5-4360-B437-D4D1A3778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4648200"/>
              <a:ext cx="7700960" cy="1397779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1377BA-257D-43B5-9A79-EDED8F9275FE}"/>
                </a:ext>
              </a:extLst>
            </p:cNvPr>
            <p:cNvSpPr/>
            <p:nvPr/>
          </p:nvSpPr>
          <p:spPr>
            <a:xfrm>
              <a:off x="1752600" y="4631791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099BFB-303B-4B2F-BD93-33D391890292}"/>
              </a:ext>
            </a:extLst>
          </p:cNvPr>
          <p:cNvSpPr txBox="1"/>
          <p:nvPr/>
        </p:nvSpPr>
        <p:spPr>
          <a:xfrm>
            <a:off x="1066800" y="447004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Promene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sr-Latn-RS" sz="1800" dirty="0" err="1"/>
              <a:t>izotropne</a:t>
            </a:r>
            <a:r>
              <a:rPr lang="sr-Latn-RS" sz="1800" dirty="0"/>
              <a:t> </a:t>
            </a:r>
            <a:r>
              <a:rPr lang="sr-Latn-RS" sz="1800" dirty="0" err="1"/>
              <a:t>Talasovodi</a:t>
            </a:r>
            <a:r>
              <a:rPr lang="sr-Latn-RS" sz="1800" dirty="0"/>
              <a:t>, rešetke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376517-DD79-4D7E-8206-6E32155A1445}"/>
              </a:ext>
            </a:extLst>
          </p:cNvPr>
          <p:cNvSpPr txBox="1"/>
          <p:nvPr/>
        </p:nvSpPr>
        <p:spPr>
          <a:xfrm>
            <a:off x="4724400" y="442815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Promene </a:t>
            </a:r>
            <a:r>
              <a:rPr lang="sr-Latn-RS" sz="1800" dirty="0" err="1"/>
              <a:t>anizotropne</a:t>
            </a:r>
            <a:endParaRPr lang="sr-Latn-RS" sz="1800" dirty="0"/>
          </a:p>
          <a:p>
            <a:r>
              <a:rPr lang="sr-Latn-RS" sz="1800" dirty="0" err="1"/>
              <a:t>Fotonski</a:t>
            </a:r>
            <a:r>
              <a:rPr lang="sr-Latn-RS" sz="1800" dirty="0"/>
              <a:t> kristali , optičke </a:t>
            </a:r>
            <a:r>
              <a:rPr lang="sr-Latn-RS" sz="1800" dirty="0" err="1"/>
              <a:t>memprije</a:t>
            </a:r>
            <a:r>
              <a:rPr lang="sr-Latn-RS" sz="1800" dirty="0"/>
              <a:t> ….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006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BDEFDA-C75D-495B-8B01-DFC43F78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04813"/>
            <a:ext cx="8612653" cy="1066800"/>
          </a:xfrm>
        </p:spPr>
        <p:txBody>
          <a:bodyPr/>
          <a:lstStyle/>
          <a:p>
            <a:r>
              <a:rPr lang="sr-Latn-RS" sz="2800" dirty="0"/>
              <a:t>Ultra brzi laseri –</a:t>
            </a:r>
            <a:r>
              <a:rPr lang="en-US" sz="2800" dirty="0"/>
              <a:t> </a:t>
            </a:r>
            <a:r>
              <a:rPr lang="sr-Latn-RS" sz="2800" dirty="0"/>
              <a:t> </a:t>
            </a:r>
            <a:r>
              <a:rPr lang="en-US" sz="2800" dirty="0" err="1"/>
              <a:t>dragocene</a:t>
            </a:r>
            <a:r>
              <a:rPr lang="en-US" sz="2800" dirty="0"/>
              <a:t> primene</a:t>
            </a:r>
            <a:br>
              <a:rPr lang="sr-Latn-RS" sz="2800" dirty="0"/>
            </a:br>
            <a:r>
              <a:rPr lang="sr-Latn-RS" sz="1200" dirty="0">
                <a:solidFill>
                  <a:srgbClr val="0070C0"/>
                </a:solidFill>
              </a:rPr>
              <a:t>novi alati u istraživanjima, za obradu materijala</a:t>
            </a:r>
            <a:r>
              <a:rPr lang="en-US" sz="1200" dirty="0">
                <a:solidFill>
                  <a:srgbClr val="0070C0"/>
                </a:solidFill>
              </a:rPr>
              <a:t>, 2D </a:t>
            </a:r>
            <a:r>
              <a:rPr lang="sr-Latn-RS" sz="1200" dirty="0">
                <a:solidFill>
                  <a:srgbClr val="0070C0"/>
                </a:solidFill>
              </a:rPr>
              <a:t>i</a:t>
            </a:r>
            <a:r>
              <a:rPr lang="en-US" sz="1200" dirty="0">
                <a:solidFill>
                  <a:srgbClr val="0070C0"/>
                </a:solidFill>
              </a:rPr>
              <a:t> 3D </a:t>
            </a:r>
            <a:r>
              <a:rPr lang="en-US" sz="1200" dirty="0" err="1">
                <a:solidFill>
                  <a:srgbClr val="0070C0"/>
                </a:solidFill>
              </a:rPr>
              <a:t>modifikacije</a:t>
            </a:r>
            <a:r>
              <a:rPr lang="en-US" sz="1200" dirty="0">
                <a:solidFill>
                  <a:srgbClr val="0070C0"/>
                </a:solidFill>
              </a:rPr>
              <a:t>, </a:t>
            </a:r>
            <a:r>
              <a:rPr lang="sr-Latn-RS" sz="1200" dirty="0">
                <a:solidFill>
                  <a:srgbClr val="0070C0"/>
                </a:solidFill>
              </a:rPr>
              <a:t>nelinearna optika, </a:t>
            </a:r>
            <a:r>
              <a:rPr lang="en-US" sz="1200" dirty="0">
                <a:solidFill>
                  <a:srgbClr val="0070C0"/>
                </a:solidFill>
              </a:rPr>
              <a:t>mikroskopiju, ultra </a:t>
            </a:r>
            <a:r>
              <a:rPr lang="en-US" sz="1200" dirty="0" err="1">
                <a:solidFill>
                  <a:srgbClr val="0070C0"/>
                </a:solidFill>
              </a:rPr>
              <a:t>brzu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spektroskopiju</a:t>
            </a:r>
            <a:endParaRPr lang="en-US" sz="1000" dirty="0">
              <a:solidFill>
                <a:srgbClr val="0070C0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1C8DB8-B4C4-4BFD-A2C7-FF469C11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" y="1292206"/>
            <a:ext cx="1034404" cy="10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B9F14D0-982D-46D3-ABC9-AFF312F4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3" y="1325736"/>
            <a:ext cx="1034404" cy="10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E8FAC0B-6F7C-4CAE-A7C2-76D5CEB5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04" y="1315879"/>
            <a:ext cx="1027462" cy="10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313772-052B-43D4-89D9-266D55521639}"/>
              </a:ext>
            </a:extLst>
          </p:cNvPr>
          <p:cNvSpPr txBox="1"/>
          <p:nvPr/>
        </p:nvSpPr>
        <p:spPr>
          <a:xfrm flipH="1">
            <a:off x="161036" y="675415"/>
            <a:ext cx="338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Obrada materijala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22A03-916E-40B0-9FEC-8BD0972C7407}"/>
              </a:ext>
            </a:extLst>
          </p:cNvPr>
          <p:cNvSpPr txBox="1"/>
          <p:nvPr/>
        </p:nvSpPr>
        <p:spPr>
          <a:xfrm flipH="1">
            <a:off x="161036" y="914400"/>
            <a:ext cx="5669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ns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      </a:t>
            </a:r>
            <a:r>
              <a:rPr kumimoji="0" lang="sr-Latn-R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ps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       </a:t>
            </a:r>
            <a:r>
              <a:rPr kumimoji="0" lang="sr-Latn-R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ccidental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3CCA6-7290-4E89-907A-BA54A3C22774}"/>
              </a:ext>
            </a:extLst>
          </p:cNvPr>
          <p:cNvSpPr txBox="1"/>
          <p:nvPr/>
        </p:nvSpPr>
        <p:spPr>
          <a:xfrm>
            <a:off x="4896907" y="644407"/>
            <a:ext cx="421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rgbClr val="00B050"/>
                </a:solidFill>
              </a:rPr>
              <a:t>Lasersko upisivanje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91EF7-02B1-4E4D-843C-AFD7458FA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520" y="1141045"/>
            <a:ext cx="1307792" cy="1400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A26DB6-BD16-4C88-8744-90A14FC33E8C}"/>
              </a:ext>
            </a:extLst>
          </p:cNvPr>
          <p:cNvSpPr txBox="1"/>
          <p:nvPr/>
        </p:nvSpPr>
        <p:spPr>
          <a:xfrm flipH="1">
            <a:off x="134842" y="2400254"/>
            <a:ext cx="298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rgbClr val="FF0000"/>
                </a:solidFill>
              </a:rPr>
              <a:t>Biologija</a:t>
            </a:r>
            <a:r>
              <a:rPr lang="sr-Latn-RS" dirty="0"/>
              <a:t> </a:t>
            </a:r>
            <a:endParaRPr lang="en-US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AD0F43D7-8F53-4629-BD0C-E34A9D53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8" y="2836461"/>
            <a:ext cx="2390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0BC63-48BF-4178-8038-A54679BCE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636" y="3940472"/>
            <a:ext cx="1090992" cy="532003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FF312921-5D80-4B2A-A1F9-E7548BC3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83" y="2924014"/>
            <a:ext cx="1392920" cy="10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2093D0-7E0F-40B0-B059-5166C0AD2FBF}"/>
              </a:ext>
            </a:extLst>
          </p:cNvPr>
          <p:cNvSpPr txBox="1"/>
          <p:nvPr/>
        </p:nvSpPr>
        <p:spPr>
          <a:xfrm>
            <a:off x="2944755" y="2464143"/>
            <a:ext cx="15969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7030A0"/>
                </a:solidFill>
                <a:latin typeface="Calibri"/>
              </a:rPr>
              <a:t>Oftalmologija</a:t>
            </a:r>
            <a:endParaRPr lang="en-US" sz="2000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6253D-B89E-40DD-B4FD-D70624447E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6811" y="3947616"/>
            <a:ext cx="1765652" cy="530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48809-C989-4A95-B1A4-557418594A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4116" y="1141046"/>
            <a:ext cx="1350804" cy="14541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D7DADC-6B9A-4027-BA9A-E0A7F627F7D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9104"/>
          <a:stretch/>
        </p:blipFill>
        <p:spPr>
          <a:xfrm rot="16200000">
            <a:off x="6464193" y="1871096"/>
            <a:ext cx="1069707" cy="31537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B19018-67AA-4812-BE30-4A363DE05773}"/>
              </a:ext>
            </a:extLst>
          </p:cNvPr>
          <p:cNvSpPr txBox="1"/>
          <p:nvPr/>
        </p:nvSpPr>
        <p:spPr>
          <a:xfrm>
            <a:off x="5585770" y="2535153"/>
            <a:ext cx="337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rgbClr val="FFC000"/>
                </a:solidFill>
              </a:rPr>
              <a:t>Nelinearna mikroskopija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82696A-FC52-430E-A081-6C628524695B}"/>
              </a:ext>
            </a:extLst>
          </p:cNvPr>
          <p:cNvSpPr txBox="1"/>
          <p:nvPr/>
        </p:nvSpPr>
        <p:spPr>
          <a:xfrm>
            <a:off x="5493112" y="3969936"/>
            <a:ext cx="3134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Latn-RS" sz="1200" dirty="0">
                <a:solidFill>
                  <a:prstClr val="black"/>
                </a:solidFill>
                <a:latin typeface="Calibri" panose="020F0502020204030204"/>
              </a:rPr>
              <a:t>Slika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/>
              </a:rPr>
              <a:t>prifrontalnog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/>
              </a:rPr>
              <a:t>korteksa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mi</a:t>
            </a:r>
            <a:r>
              <a:rPr lang="sr-Latn-RS" sz="1200" dirty="0" err="1">
                <a:solidFill>
                  <a:prstClr val="black"/>
                </a:solidFill>
                <a:latin typeface="Calibri" panose="020F0502020204030204"/>
              </a:rPr>
              <a:t>ša</a:t>
            </a:r>
            <a:r>
              <a:rPr lang="sr-Latn-RS" sz="1200" dirty="0">
                <a:solidFill>
                  <a:prstClr val="black"/>
                </a:solidFill>
                <a:latin typeface="Calibri" panose="020F0502020204030204"/>
              </a:rPr>
              <a:t> (NLF i SHG)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sr-Latn-R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6376" y="137231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800" dirty="0">
                <a:solidFill>
                  <a:prstClr val="black"/>
                </a:solidFill>
              </a:rPr>
              <a:t>2D </a:t>
            </a:r>
            <a:endParaRPr lang="sr-Latn-CS" dirty="0"/>
          </a:p>
        </p:txBody>
      </p:sp>
      <p:sp>
        <p:nvSpPr>
          <p:cNvPr id="24" name="Rectangle 23"/>
          <p:cNvSpPr/>
          <p:nvPr/>
        </p:nvSpPr>
        <p:spPr>
          <a:xfrm>
            <a:off x="7938481" y="1383268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sz="1800" dirty="0">
                <a:solidFill>
                  <a:prstClr val="black"/>
                </a:solidFill>
              </a:rPr>
              <a:t>3D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EBE2D1-B7F4-49A4-9AC0-83906591BA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38" y="4523934"/>
            <a:ext cx="2160548" cy="2251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FD3D41-7F85-40E8-AC4D-C358C8100B02}"/>
              </a:ext>
            </a:extLst>
          </p:cNvPr>
          <p:cNvSpPr txBox="1"/>
          <p:nvPr/>
        </p:nvSpPr>
        <p:spPr>
          <a:xfrm flipH="1">
            <a:off x="1994522" y="5053299"/>
            <a:ext cx="2390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Stimulisana </a:t>
            </a:r>
            <a:r>
              <a:rPr lang="sr-Latn-RS" sz="1600" dirty="0" err="1"/>
              <a:t>Raman</a:t>
            </a:r>
            <a:r>
              <a:rPr lang="en-US" sz="1600" dirty="0"/>
              <a:t>ska</a:t>
            </a:r>
            <a:r>
              <a:rPr lang="sr-Latn-RS" sz="1600" dirty="0"/>
              <a:t> </a:t>
            </a:r>
          </a:p>
          <a:p>
            <a:r>
              <a:rPr lang="sr-Latn-RS" sz="1600" dirty="0"/>
              <a:t>spektroskopija 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9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77FA2A-6BFB-4075-82F8-822B2BAC0268}"/>
              </a:ext>
            </a:extLst>
          </p:cNvPr>
          <p:cNvSpPr txBox="1">
            <a:spLocks/>
          </p:cNvSpPr>
          <p:nvPr/>
        </p:nvSpPr>
        <p:spPr bwMode="auto">
          <a:xfrm>
            <a:off x="457200" y="15734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r-Latn-R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Šta</a:t>
            </a:r>
            <a:r>
              <a:rPr kumimoji="0" lang="en-U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sr-Latn-R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je</a:t>
            </a:r>
            <a:r>
              <a:rPr kumimoji="0" lang="en-U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sr-Latn-R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tako</a:t>
            </a:r>
            <a:r>
              <a:rPr kumimoji="0" lang="en-U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sr-Latn-R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posebno</a:t>
            </a:r>
            <a:r>
              <a:rPr kumimoji="0" lang="en-U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sr-Latn-R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</a:t>
            </a:r>
            <a:r>
              <a:rPr kumimoji="0" lang="en-U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fs </a:t>
            </a:r>
            <a:r>
              <a:rPr kumimoji="0" lang="en-US" altLang="sr-Latn-R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laserima</a:t>
            </a:r>
            <a:r>
              <a:rPr kumimoji="0" lang="en-U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?</a:t>
            </a:r>
            <a:br>
              <a:rPr kumimoji="0" lang="en-U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altLang="sr-Latn-R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5D11C-445E-4C96-83F2-3BBAB72F8AD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371597" y="1223024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Femtosekunda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1 fs = 10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–15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Ekstremno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sna</a:t>
            </a:r>
            <a:r>
              <a:rPr lang="sr-Latn-RS" sz="1600" dirty="0" err="1">
                <a:solidFill>
                  <a:srgbClr val="FF0000"/>
                </a:solidFill>
                <a:latin typeface="Calibri"/>
              </a:rPr>
              <a:t>žno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~ J/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 –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Snaga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 –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energija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impulsa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du</a:t>
            </a:r>
            <a:r>
              <a:rPr kumimoji="0" lang="sr-Latn-R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žina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impuls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ns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0.1 MW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Energija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dužina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impuls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fs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snaga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GW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5C7EA-A411-40D7-806F-34D275A250F7}"/>
              </a:ext>
            </a:extLst>
          </p:cNvPr>
          <p:cNvSpPr txBox="1"/>
          <p:nvPr/>
        </p:nvSpPr>
        <p:spPr>
          <a:xfrm>
            <a:off x="3727439" y="774069"/>
            <a:ext cx="16891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FF0000"/>
                </a:solidFill>
                <a:latin typeface="Calibri"/>
              </a:rPr>
              <a:t>Ekstremno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kratko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30" y="3882377"/>
            <a:ext cx="6614489" cy="2427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8CBFCE-17E4-4DE9-AE52-569499722BD1}"/>
              </a:ext>
            </a:extLst>
          </p:cNvPr>
          <p:cNvSpPr txBox="1"/>
          <p:nvPr/>
        </p:nvSpPr>
        <p:spPr>
          <a:xfrm>
            <a:off x="1248663" y="6248400"/>
            <a:ext cx="2789937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Multi-</a:t>
            </a:r>
            <a:r>
              <a:rPr lang="sr-Latn-RS" sz="2000" dirty="0" err="1"/>
              <a:t>fotonski</a:t>
            </a:r>
            <a:r>
              <a:rPr lang="sr-Latn-RS" sz="2000" dirty="0"/>
              <a:t> procesi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304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65661" y="953324"/>
            <a:ext cx="4514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rgbClr val="FF0000"/>
                </a:solidFill>
              </a:rPr>
              <a:t>Modno lokovan femtosekundni laser Ti:SA</a:t>
            </a:r>
          </a:p>
          <a:p>
            <a:r>
              <a:rPr lang="sr-Latn-RS" sz="1800" dirty="0">
                <a:solidFill>
                  <a:srgbClr val="FF0000"/>
                </a:solidFill>
              </a:rPr>
              <a:t>               COHERENT MIRA 8000</a:t>
            </a:r>
          </a:p>
          <a:p>
            <a:endParaRPr lang="sr-Latn-RS" sz="1800" dirty="0">
              <a:solidFill>
                <a:srgbClr val="FF0000"/>
              </a:solidFill>
            </a:endParaRPr>
          </a:p>
          <a:p>
            <a:r>
              <a:rPr lang="sr-Latn-RS" sz="1800" dirty="0"/>
              <a:t>Širina impulsa   100 </a:t>
            </a:r>
            <a:r>
              <a:rPr lang="sr-Latn-RS" sz="1800" dirty="0" err="1"/>
              <a:t>fs</a:t>
            </a:r>
            <a:endParaRPr lang="sr-Latn-RS" sz="1800" dirty="0"/>
          </a:p>
          <a:p>
            <a:r>
              <a:rPr lang="sr-Latn-RS" sz="1800" dirty="0"/>
              <a:t>Energija po impulsu 20 </a:t>
            </a:r>
            <a:r>
              <a:rPr lang="sr-Latn-RS" sz="1800" dirty="0" err="1"/>
              <a:t>nJ</a:t>
            </a:r>
            <a:r>
              <a:rPr lang="sr-Latn-RS" sz="1800" dirty="0"/>
              <a:t> </a:t>
            </a:r>
          </a:p>
          <a:p>
            <a:r>
              <a:rPr lang="sr-Latn-RS" sz="1800" dirty="0"/>
              <a:t>Učestanost impulsa 80 </a:t>
            </a:r>
            <a:r>
              <a:rPr lang="sr-Latn-RS" sz="1800" dirty="0" err="1"/>
              <a:t>MHz</a:t>
            </a:r>
            <a:r>
              <a:rPr lang="sr-Latn-RS" sz="1800" dirty="0"/>
              <a:t> </a:t>
            </a:r>
          </a:p>
          <a:p>
            <a:endParaRPr lang="sr-Latn-RS" sz="1800" dirty="0"/>
          </a:p>
          <a:p>
            <a:r>
              <a:rPr lang="sr-Latn-RS" sz="1800" dirty="0" err="1"/>
              <a:t>Podešljiva</a:t>
            </a:r>
            <a:r>
              <a:rPr lang="sr-Latn-RS" sz="1800" dirty="0"/>
              <a:t> frekvencija 700 - 900 </a:t>
            </a:r>
            <a:r>
              <a:rPr lang="sr-Latn-RS" sz="1800" dirty="0" err="1"/>
              <a:t>nm</a:t>
            </a:r>
            <a:endParaRPr lang="sr-Latn-RS" sz="1800" dirty="0"/>
          </a:p>
          <a:p>
            <a:r>
              <a:rPr lang="sr-Latn-RS" sz="1800" dirty="0"/>
              <a:t>(optički prozor u apsorpciji ćelija i tkiva)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01981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Femto sekundni </a:t>
            </a:r>
            <a:r>
              <a:rPr lang="en-US" dirty="0"/>
              <a:t>laser 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005"/>
          <a:stretch/>
        </p:blipFill>
        <p:spPr>
          <a:xfrm>
            <a:off x="4394533" y="1963865"/>
            <a:ext cx="2789057" cy="1062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33400" y="5410200"/>
            <a:ext cx="45110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 err="1"/>
              <a:t>fs</a:t>
            </a:r>
            <a:r>
              <a:rPr lang="sr-Latn-RS" sz="1800" dirty="0"/>
              <a:t> laser je  mnogo duže </a:t>
            </a:r>
            <a:r>
              <a:rPr lang="sr-Latn-RS" sz="1800" i="1" dirty="0" err="1"/>
              <a:t>off</a:t>
            </a:r>
            <a:r>
              <a:rPr lang="sr-Latn-RS" sz="1800" i="1" dirty="0"/>
              <a:t> </a:t>
            </a:r>
            <a:r>
              <a:rPr lang="sr-Latn-RS" sz="1800" dirty="0"/>
              <a:t>nego </a:t>
            </a:r>
            <a:r>
              <a:rPr lang="sr-Latn-RS" sz="1800" i="1" dirty="0"/>
              <a:t>on – 1</a:t>
            </a:r>
            <a:r>
              <a:rPr lang="en-US" sz="1800" i="1" dirty="0"/>
              <a:t>/150000</a:t>
            </a:r>
          </a:p>
          <a:p>
            <a:r>
              <a:rPr lang="en-US" sz="1800" dirty="0"/>
              <a:t>1W </a:t>
            </a:r>
            <a:r>
              <a:rPr lang="en-US" sz="1800" dirty="0" err="1"/>
              <a:t>srednje</a:t>
            </a:r>
            <a:r>
              <a:rPr lang="en-US" sz="1800" dirty="0"/>
              <a:t> </a:t>
            </a:r>
            <a:r>
              <a:rPr lang="en-US" sz="1800" dirty="0" err="1"/>
              <a:t>snage</a:t>
            </a:r>
            <a:r>
              <a:rPr lang="en-US" sz="1800" dirty="0"/>
              <a:t> fs </a:t>
            </a:r>
            <a:r>
              <a:rPr lang="en-US" sz="1800" dirty="0" err="1"/>
              <a:t>lasera</a:t>
            </a:r>
            <a:r>
              <a:rPr lang="en-US" sz="1800" dirty="0"/>
              <a:t> </a:t>
            </a:r>
            <a:r>
              <a:rPr lang="sr-Latn-RS" sz="1800" dirty="0"/>
              <a:t>znači 150000 W u impulsu </a:t>
            </a: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defRPr/>
            </a:pPr>
            <a:endParaRPr lang="sr-Latn-CS" sz="1500" dirty="0">
              <a:solidFill>
                <a:prstClr val="black"/>
              </a:solidFill>
            </a:endParaRPr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77" y="3522235"/>
            <a:ext cx="5934971" cy="21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9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EC0323-024C-4E60-9261-D635AA283829}"/>
              </a:ext>
            </a:extLst>
          </p:cNvPr>
          <p:cNvSpPr txBox="1">
            <a:spLocks/>
          </p:cNvSpPr>
          <p:nvPr/>
        </p:nvSpPr>
        <p:spPr bwMode="auto">
          <a:xfrm>
            <a:off x="457200" y="130175"/>
            <a:ext cx="8229600" cy="5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</a:t>
            </a:r>
            <a:r>
              <a:rPr kumimoji="0" lang="en-US" altLang="sr-Latn-R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emtosekundni</a:t>
            </a:r>
            <a:r>
              <a:rPr kumimoji="0" lang="en-U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impuls</a:t>
            </a:r>
            <a:r>
              <a:rPr kumimoji="0" lang="sr-Latn-RS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</a:t>
            </a:r>
            <a:endParaRPr kumimoji="0" lang="en-US" altLang="sr-Latn-R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19F0C6-2B1E-45AA-B41F-07E180942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11253" r="48617" b="74195"/>
          <a:stretch/>
        </p:blipFill>
        <p:spPr bwMode="auto">
          <a:xfrm>
            <a:off x="902146" y="3423798"/>
            <a:ext cx="3429000" cy="52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F5BE7B5E-9511-4FB7-8AA5-112876EC8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470026"/>
            <a:ext cx="20574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F0557FD-76E5-47EC-BC2F-82ADF8964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20235"/>
          <a:stretch>
            <a:fillRect/>
          </a:stretch>
        </p:blipFill>
        <p:spPr bwMode="auto">
          <a:xfrm>
            <a:off x="2438400" y="1302051"/>
            <a:ext cx="18653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D514C-9803-4122-9BBD-649B0718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62" y="1435081"/>
            <a:ext cx="2564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1400" dirty="0">
                <a:solidFill>
                  <a:prstClr val="black"/>
                </a:solidFill>
                <a:latin typeface="Occidental" pitchFamily="2" charset="0"/>
              </a:rPr>
              <a:t>P</a:t>
            </a:r>
            <a:r>
              <a:rPr lang="sr-Latn-RS" altLang="sr-Latn-RS" sz="1400" dirty="0" err="1">
                <a:solidFill>
                  <a:prstClr val="black"/>
                </a:solidFill>
                <a:latin typeface="Occidental" pitchFamily="2" charset="0"/>
              </a:rPr>
              <a:t>rostiranje</a:t>
            </a:r>
            <a:r>
              <a:rPr lang="sr-Latn-RS" altLang="sr-Latn-RS" sz="1400" dirty="0">
                <a:solidFill>
                  <a:prstClr val="black"/>
                </a:solidFill>
                <a:latin typeface="Occidental" pitchFamily="2" charset="0"/>
              </a:rPr>
              <a:t> impulsa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400" dirty="0">
                <a:solidFill>
                  <a:prstClr val="black"/>
                </a:solidFill>
                <a:latin typeface="Occidental" pitchFamily="2" charset="0"/>
              </a:rPr>
              <a:t>gausovog profila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400" dirty="0">
                <a:solidFill>
                  <a:prstClr val="black"/>
                </a:solidFill>
                <a:latin typeface="Occidental" pitchFamily="2" charset="0"/>
              </a:rPr>
              <a:t>u vremenskom 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sr-Latn-RS" sz="1400" dirty="0">
                <a:solidFill>
                  <a:prstClr val="black"/>
                </a:solidFill>
                <a:latin typeface="Occidental" pitchFamily="2" charset="0"/>
              </a:rPr>
              <a:t>s</a:t>
            </a:r>
            <a:r>
              <a:rPr lang="sr-Latn-RS" altLang="sr-Latn-RS" sz="1400" dirty="0" err="1">
                <a:solidFill>
                  <a:prstClr val="black"/>
                </a:solidFill>
                <a:latin typeface="Occidental" pitchFamily="2" charset="0"/>
              </a:rPr>
              <a:t>pektralnom</a:t>
            </a:r>
            <a:r>
              <a:rPr lang="sr-Latn-RS" altLang="sr-Latn-RS" sz="1400" dirty="0">
                <a:solidFill>
                  <a:prstClr val="black"/>
                </a:solidFill>
                <a:latin typeface="Occidental" pitchFamily="2" charset="0"/>
              </a:rPr>
              <a:t> domenu </a:t>
            </a:r>
            <a:endParaRPr lang="en-US" altLang="sr-Latn-RS" sz="1400" dirty="0">
              <a:solidFill>
                <a:prstClr val="black"/>
              </a:solidFill>
              <a:latin typeface="Occidental" pitchFamily="2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C620669-343F-4850-9879-D9D0EC407BAC}"/>
              </a:ext>
            </a:extLst>
          </p:cNvPr>
          <p:cNvSpPr/>
          <p:nvPr/>
        </p:nvSpPr>
        <p:spPr>
          <a:xfrm>
            <a:off x="5715000" y="1474788"/>
            <a:ext cx="252413" cy="91440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16C340D-00C1-456D-A1DD-3B44887A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1404258"/>
            <a:ext cx="16786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Occidental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ccidental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ccidental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ccidental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ccidenta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ccidenta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ccidenta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ccidenta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ccidental" pitchFamily="2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r-Latn-R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Vremenska</a:t>
            </a:r>
            <a:r>
              <a:rPr kumimoji="0" lang="en-US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r-Latn-R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i</a:t>
            </a:r>
            <a:r>
              <a:rPr kumimoji="0" lang="en-US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 </a:t>
            </a:r>
            <a:r>
              <a:rPr kumimoji="0" lang="en-US" altLang="sr-Latn-R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furi</a:t>
            </a:r>
            <a:r>
              <a:rPr kumimoji="0" lang="sr-Latn-RS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j</a:t>
            </a:r>
            <a:r>
              <a:rPr kumimoji="0" lang="en-US" altLang="sr-Latn-R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eova</a:t>
            </a:r>
            <a:endParaRPr kumimoji="0" lang="en-US" altLang="sr-Latn-R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ccidental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r-Latn-R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transformacija</a:t>
            </a:r>
            <a:r>
              <a:rPr kumimoji="0" lang="en-US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altLang="sr-Latn-RS" sz="1400" kern="0" dirty="0" err="1">
                <a:solidFill>
                  <a:prstClr val="black"/>
                </a:solidFill>
              </a:rPr>
              <a:t>g</a:t>
            </a:r>
            <a:r>
              <a:rPr kumimoji="0" lang="en-US" altLang="sr-Latn-R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ausovog</a:t>
            </a:r>
            <a:r>
              <a:rPr kumimoji="0" lang="en-US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 </a:t>
            </a:r>
            <a:r>
              <a:rPr kumimoji="0" lang="en-US" altLang="sr-Latn-R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impulsa</a:t>
            </a:r>
            <a:r>
              <a:rPr kumimoji="0" lang="en-US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cidental" pitchFamily="2" charset="0"/>
              </a:rPr>
              <a:t> </a:t>
            </a:r>
            <a:endParaRPr kumimoji="0" lang="sr-Latn-CS" altLang="sr-Latn-R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041A8-6DDA-4529-AA49-A5E4B16D0874}"/>
              </a:ext>
            </a:extLst>
          </p:cNvPr>
          <p:cNvSpPr txBox="1"/>
          <p:nvPr/>
        </p:nvSpPr>
        <p:spPr>
          <a:xfrm>
            <a:off x="1117827" y="2664436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 err="1"/>
              <a:t>Fourier</a:t>
            </a:r>
            <a:r>
              <a:rPr lang="sr-Latn-RS" sz="1800" dirty="0"/>
              <a:t> </a:t>
            </a:r>
            <a:r>
              <a:rPr lang="sr-Latn-RS" sz="1800" dirty="0" err="1"/>
              <a:t>transform</a:t>
            </a:r>
            <a:r>
              <a:rPr lang="sr-Latn-RS" sz="1800" dirty="0"/>
              <a:t> </a:t>
            </a:r>
            <a:r>
              <a:rPr lang="sr-Latn-RS" sz="1800" dirty="0" err="1"/>
              <a:t>limited</a:t>
            </a:r>
            <a:r>
              <a:rPr lang="sr-Latn-RS" sz="1800" dirty="0"/>
              <a:t> </a:t>
            </a:r>
            <a:r>
              <a:rPr lang="sr-Latn-RS" sz="1800" dirty="0" err="1"/>
              <a:t>pulses</a:t>
            </a:r>
            <a:r>
              <a:rPr lang="en-US" sz="1800" dirty="0"/>
              <a:t> </a:t>
            </a:r>
            <a:r>
              <a:rPr lang="sr-Cyrl-RS" sz="1800" dirty="0"/>
              <a:t>– </a:t>
            </a:r>
            <a:r>
              <a:rPr lang="sr-Latn-RS" sz="1800" dirty="0"/>
              <a:t>najkraći  mogući impuls </a:t>
            </a:r>
            <a:endParaRPr lang="en-US" sz="1800" dirty="0"/>
          </a:p>
          <a:p>
            <a:pPr algn="ctr"/>
            <a:r>
              <a:rPr lang="sr-Latn-RS" sz="1800" dirty="0"/>
              <a:t>za dati spektralni opseg impulsa   </a:t>
            </a:r>
            <a:endParaRPr lang="en-US" sz="18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66EAD66-4A8D-492F-83A7-87CBE6867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26979" r="10508" b="51476"/>
          <a:stretch/>
        </p:blipFill>
        <p:spPr bwMode="auto">
          <a:xfrm>
            <a:off x="990600" y="6005762"/>
            <a:ext cx="5867400" cy="77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054C80-9F7F-4E37-BE06-EB72B833A56D}"/>
              </a:ext>
            </a:extLst>
          </p:cNvPr>
          <p:cNvSpPr txBox="1"/>
          <p:nvPr/>
        </p:nvSpPr>
        <p:spPr>
          <a:xfrm>
            <a:off x="4419600" y="3477679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Kratki impulsi imaju široki spektralni opseg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3ADEC-0906-48CA-AF90-96DA79CC1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185304"/>
            <a:ext cx="2408572" cy="15831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4478476"/>
            <a:ext cx="3352800" cy="9541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1400" dirty="0"/>
              <a:t>Široki spektralni opseg ograničava izbor aktivnog medijuma lasera, to moraju da budu materijali sa takvim spektralnim opsegom kao </a:t>
            </a:r>
            <a:r>
              <a:rPr lang="sr-Latn-CS" sz="1400" dirty="0">
                <a:solidFill>
                  <a:srgbClr val="C00000"/>
                </a:solidFill>
              </a:rPr>
              <a:t>Ti:Sa</a:t>
            </a:r>
          </a:p>
        </p:txBody>
      </p:sp>
    </p:spTree>
    <p:extLst>
      <p:ext uri="{BB962C8B-B14F-4D97-AF65-F5344CB8AC3E}">
        <p14:creationId xmlns:p14="http://schemas.microsoft.com/office/powerpoint/2010/main" val="85056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4C67D-F5C3-48B7-9F93-63893DE7A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7450" r="49726" b="72704"/>
          <a:stretch/>
        </p:blipFill>
        <p:spPr>
          <a:xfrm>
            <a:off x="5562600" y="516430"/>
            <a:ext cx="3017520" cy="1892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587DEA-5844-4011-AE0F-8D4BFB4CB359}"/>
              </a:ext>
            </a:extLst>
          </p:cNvPr>
          <p:cNvSpPr txBox="1"/>
          <p:nvPr/>
        </p:nvSpPr>
        <p:spPr>
          <a:xfrm flipH="1">
            <a:off x="4800600" y="2653306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Borov model – elektron kruži oko jezgra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Prelaz iz orbite 1 u 2 usled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sudari sa atomima, slobodnim elektronima,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apsorpcija fotona ukoliko energija </a:t>
            </a:r>
            <a:r>
              <a:rPr kumimoji="0" lang="sr-Latn-R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</a:t>
            </a:r>
            <a:r>
              <a:rPr kumimoji="0" lang="sr-Latn-R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 =</a:t>
            </a:r>
            <a:r>
              <a:rPr kumimoji="0" lang="sr-Latn-R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</a:t>
            </a:r>
            <a:r>
              <a:rPr kumimoji="0" lang="sr-Latn-RS" sz="16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sr-Latn-R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E</a:t>
            </a:r>
            <a:r>
              <a:rPr kumimoji="0" lang="sr-Latn-RS" sz="16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emituje foton energije E</a:t>
            </a:r>
            <a:r>
              <a:rPr kumimoji="0" lang="sr-Latn-R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E</a:t>
            </a:r>
            <a:r>
              <a:rPr kumimoji="0" lang="sr-Latn-R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51D83-6526-4793-A92F-B02983C5A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697539"/>
            <a:ext cx="2313421" cy="1628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0E6139-A4E7-43BD-9A0B-BE20B414552E}"/>
              </a:ext>
            </a:extLst>
          </p:cNvPr>
          <p:cNvSpPr txBox="1"/>
          <p:nvPr/>
        </p:nvSpPr>
        <p:spPr>
          <a:xfrm flipH="1">
            <a:off x="1066800" y="2485756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Naseljenost nivoa atoma sa dva nivoa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apsorpcija fotona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emisija fotona (statistički proces, u svim pravcima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stimulisana emisija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(pobudjen elektron stimulisan da se relaksira emitujući foton iste energije i pravca kao  dolazeći foton)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4ABAA-81C8-44D5-BEDA-B685E01F4D56}"/>
              </a:ext>
            </a:extLst>
          </p:cNvPr>
          <p:cNvSpPr txBox="1"/>
          <p:nvPr/>
        </p:nvSpPr>
        <p:spPr>
          <a:xfrm>
            <a:off x="3505200" y="4547859"/>
            <a:ext cx="396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Stimulisana emisija (Ajnštajn) kao 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pojačanje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od jednog fotona postaju dva 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identična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fotona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3A0EE-F09B-41B1-B4B3-3906F4DCD998}"/>
              </a:ext>
            </a:extLst>
          </p:cNvPr>
          <p:cNvSpPr txBox="1"/>
          <p:nvPr/>
        </p:nvSpPr>
        <p:spPr>
          <a:xfrm>
            <a:off x="1898911" y="5644561"/>
            <a:ext cx="668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Pojačanje svetlosti u prisustvu 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dovoljnog broja fotona 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optičko pojačanje – osnova za rad lasera i razlog za ime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ight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mplification of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timulated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mission of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adiation 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7E3AD-19B9-464E-87CF-D30DBA65470F}"/>
              </a:ext>
            </a:extLst>
          </p:cNvPr>
          <p:cNvSpPr txBox="1"/>
          <p:nvPr/>
        </p:nvSpPr>
        <p:spPr>
          <a:xfrm>
            <a:off x="3505200" y="68668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Stimulisana emisija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05932-306C-49D9-86A8-353906128AEF}"/>
              </a:ext>
            </a:extLst>
          </p:cNvPr>
          <p:cNvSpPr/>
          <p:nvPr/>
        </p:nvSpPr>
        <p:spPr>
          <a:xfrm>
            <a:off x="381000" y="65782"/>
            <a:ext cx="3658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Laseri</a:t>
            </a:r>
            <a:r>
              <a:rPr lang="en-US" dirty="0"/>
              <a:t> </a:t>
            </a:r>
            <a:r>
              <a:rPr lang="en-US" dirty="0" err="1"/>
              <a:t>principi</a:t>
            </a:r>
            <a:r>
              <a:rPr lang="en-US" dirty="0"/>
              <a:t>, </a:t>
            </a:r>
            <a:r>
              <a:rPr lang="en-US" dirty="0" err="1"/>
              <a:t>kakaterisitke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5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0892-8D1F-4D5F-8F6C-FB3C7E250498}"/>
              </a:ext>
            </a:extLst>
          </p:cNvPr>
          <p:cNvSpPr txBox="1"/>
          <p:nvPr/>
        </p:nvSpPr>
        <p:spPr>
          <a:xfrm flipH="1">
            <a:off x="2348840" y="97457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Elementi lasera - Optički rezonator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A58F5-5946-43E2-BA36-ABA06DED3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723199"/>
            <a:ext cx="3746500" cy="1325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6A60EF-DA0B-4426-8A32-9E1E9A2128DF}"/>
              </a:ext>
            </a:extLst>
          </p:cNvPr>
          <p:cNvSpPr txBox="1"/>
          <p:nvPr/>
        </p:nvSpPr>
        <p:spPr>
          <a:xfrm flipH="1">
            <a:off x="304800" y="2054426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</a:rPr>
              <a:t>Ogledala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Laserska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</a:rPr>
              <a:t>pojačavačka (aktivna) sredina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gasno pražnjenje, tečnosti, poluprovodnici, kristali...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sr-Latn-C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>
                <a:solidFill>
                  <a:prstClr val="black"/>
                </a:solidFill>
              </a:rPr>
              <a:t>Pobuda za </a:t>
            </a:r>
            <a:r>
              <a:rPr lang="sr-Latn-CS" sz="1800" kern="0" dirty="0">
                <a:solidFill>
                  <a:srgbClr val="6699FF"/>
                </a:solidFill>
              </a:rPr>
              <a:t>inverziju populacije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2007C-E8E8-43C8-B2E6-852C5C2A6B9A}"/>
              </a:ext>
            </a:extLst>
          </p:cNvPr>
          <p:cNvSpPr txBox="1"/>
          <p:nvPr/>
        </p:nvSpPr>
        <p:spPr>
          <a:xfrm>
            <a:off x="76200" y="5251008"/>
            <a:ext cx="7347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 idealnom slučaju potpuna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usmerenost i monohromatičnost,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koherentnost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(fotoni u fazi, električno polje se prostire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jedinstvenim talasnim frontom)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8F0A0-E203-4A94-9C0F-CC18A1BF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51008"/>
            <a:ext cx="4010025" cy="15238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3495597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/>
              <a:t>Optički rezonator dužine L </a:t>
            </a:r>
          </a:p>
          <a:p>
            <a:r>
              <a:rPr lang="sr-Latn-CS" sz="1600" dirty="0"/>
              <a:t>podržava sve talase dužine za koje je</a:t>
            </a:r>
          </a:p>
          <a:p>
            <a:r>
              <a:rPr lang="sr-Latn-CS" sz="1600" dirty="0">
                <a:solidFill>
                  <a:srgbClr val="FF0000"/>
                </a:solidFill>
              </a:rPr>
              <a:t>𝑁𝜆=2 ×𝐿 </a:t>
            </a:r>
            <a:r>
              <a:rPr lang="sr-Latn-CS" sz="1600" dirty="0"/>
              <a:t>– to su longitudinalne mode </a:t>
            </a:r>
          </a:p>
          <a:p>
            <a:r>
              <a:rPr lang="sr-Latn-CS" sz="1600" dirty="0"/>
              <a:t>dotičnog rezonatora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343506"/>
            <a:ext cx="417612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8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B456-9F67-401B-B976-9E019015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58" y="134095"/>
            <a:ext cx="78867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Jo</a:t>
            </a:r>
            <a:r>
              <a:rPr lang="sr-Latn-CS" sz="2800" dirty="0"/>
              <a:t>š malo o </a:t>
            </a:r>
            <a:r>
              <a:rPr lang="sr-Latn-RS" sz="2800" dirty="0"/>
              <a:t>laserima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EA151-BDD4-42FD-9047-F95EADA5004B}"/>
              </a:ext>
            </a:extLst>
          </p:cNvPr>
          <p:cNvSpPr txBox="1"/>
          <p:nvPr/>
        </p:nvSpPr>
        <p:spPr>
          <a:xfrm flipH="1">
            <a:off x="5486400" y="3768263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dirty="0"/>
              <a:t>L</a:t>
            </a:r>
            <a:r>
              <a:rPr lang="en-US" sz="1800" dirty="0" err="1"/>
              <a:t>aser</a:t>
            </a:r>
            <a:r>
              <a:rPr lang="sr-Latn-CS" sz="1800" dirty="0"/>
              <a:t>ski zrak je sastavljen (obično) iz </a:t>
            </a:r>
            <a:r>
              <a:rPr lang="sr-Latn-RS" sz="1800" dirty="0"/>
              <a:t>čitavpog </a:t>
            </a:r>
            <a:r>
              <a:rPr lang="en-US" sz="1800" dirty="0" err="1"/>
              <a:t>opseg</a:t>
            </a:r>
            <a:r>
              <a:rPr lang="sr-Latn-CS" sz="180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frekvencija</a:t>
            </a:r>
            <a:r>
              <a:rPr lang="en-US" sz="1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881A6-6005-4F27-8F7B-8886C5CDC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6" y="914400"/>
            <a:ext cx="2325848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113C94-AC71-4E2F-A25C-13BCE7B260D2}"/>
                  </a:ext>
                </a:extLst>
              </p:cNvPr>
              <p:cNvSpPr txBox="1"/>
              <p:nvPr/>
            </p:nvSpPr>
            <p:spPr>
              <a:xfrm>
                <a:off x="3276599" y="2216187"/>
                <a:ext cx="6019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1800" dirty="0"/>
                  <a:t>Optički rezonator</a:t>
                </a:r>
                <a:r>
                  <a:rPr lang="en-US" sz="1800" dirty="0"/>
                  <a:t> </a:t>
                </a:r>
                <a:r>
                  <a:rPr lang="sr-Latn-RS" sz="1800" dirty="0"/>
                  <a:t>dužine L podržava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1800" b="0" i="0" smtClean="0">
                        <a:latin typeface="Cambria Math" panose="02040503050406030204" pitchFamily="18" charset="0"/>
                      </a:rPr>
                      <m:t>alase</m:t>
                    </m:r>
                    <m:r>
                      <a:rPr lang="sr-Latn-R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sz="1800" b="0" i="0" smtClean="0">
                        <a:latin typeface="Cambria Math" panose="02040503050406030204" pitchFamily="18" charset="0"/>
                      </a:rPr>
                      <m:t>du</m:t>
                    </m:r>
                    <m:r>
                      <a:rPr lang="sr-Latn-RS" sz="1800" b="0" i="0" smtClean="0">
                        <a:latin typeface="Cambria Math" panose="02040503050406030204" pitchFamily="18" charset="0"/>
                      </a:rPr>
                      <m:t>ž</m:t>
                    </m:r>
                    <m:r>
                      <m:rPr>
                        <m:sty m:val="p"/>
                      </m:rPr>
                      <a:rPr lang="sr-Latn-RS" sz="1800" b="0" i="0" smtClean="0">
                        <a:latin typeface="Cambria Math" panose="02040503050406030204" pitchFamily="18" charset="0"/>
                      </a:rPr>
                      <m:t>ine</m:t>
                    </m:r>
                    <m:r>
                      <a:rPr lang="sr-Latn-R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r-Latn-RS" sz="1800" b="0" i="0" dirty="0">
                  <a:latin typeface="Cambria Math" panose="02040503050406030204" pitchFamily="18" charset="0"/>
                </a:endParaRPr>
              </a:p>
              <a:p>
                <a:r>
                  <a:rPr lang="en-US" sz="1800" dirty="0" err="1"/>
                  <a:t>tako</a:t>
                </a:r>
                <a:r>
                  <a:rPr lang="en-US" sz="1800" dirty="0"/>
                  <a:t> da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sr-Latn-RS" sz="1800" dirty="0"/>
                  <a:t> – </a:t>
                </a:r>
                <a:r>
                  <a:rPr lang="sr-Latn-RS" sz="1800" dirty="0">
                    <a:solidFill>
                      <a:srgbClr val="FF0000"/>
                    </a:solidFill>
                  </a:rPr>
                  <a:t>longitudinalne mode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113C94-AC71-4E2F-A25C-13BCE7B26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99" y="2216187"/>
                <a:ext cx="60198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810" t="-3974"/>
                </a:stretch>
              </a:blipFill>
            </p:spPr>
            <p:txBody>
              <a:bodyPr/>
              <a:lstStyle/>
              <a:p>
                <a:r>
                  <a:rPr lang="sr-Latn-C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AF2ACD8-2A4D-4C4D-9DAD-2AB18C4DCAFD}"/>
              </a:ext>
            </a:extLst>
          </p:cNvPr>
          <p:cNvSpPr txBox="1"/>
          <p:nvPr/>
        </p:nvSpPr>
        <p:spPr>
          <a:xfrm flipH="1">
            <a:off x="3276599" y="1034445"/>
            <a:ext cx="64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rgbClr val="FF0000"/>
                </a:solidFill>
              </a:rPr>
              <a:t>Kriva pojačanja aktivne sredine</a:t>
            </a:r>
          </a:p>
          <a:p>
            <a:pPr lvl="0"/>
            <a:r>
              <a:rPr lang="sr-Latn-RS" sz="1800" dirty="0">
                <a:solidFill>
                  <a:prstClr val="black"/>
                </a:solidFill>
              </a:rPr>
              <a:t>Radnu talasnu dužinu određuje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radna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sredina</a:t>
            </a:r>
            <a:r>
              <a:rPr lang="sr-Latn-RS" sz="1800" dirty="0">
                <a:solidFill>
                  <a:prstClr val="black"/>
                </a:solidFill>
              </a:rPr>
              <a:t>, </a:t>
            </a:r>
            <a:r>
              <a:rPr lang="sr-Latn-RS" sz="1800" dirty="0" err="1">
                <a:solidFill>
                  <a:prstClr val="black"/>
                </a:solidFill>
              </a:rPr>
              <a:t>reflektivnost</a:t>
            </a:r>
            <a:r>
              <a:rPr lang="sr-Latn-RS" sz="1800" dirty="0">
                <a:solidFill>
                  <a:prstClr val="black"/>
                </a:solidFill>
              </a:rPr>
              <a:t> ogledala </a:t>
            </a:r>
            <a:endParaRPr lang="en-US" sz="1800" dirty="0">
              <a:solidFill>
                <a:prstClr val="black"/>
              </a:solidFill>
            </a:endParaRPr>
          </a:p>
          <a:p>
            <a:r>
              <a:rPr lang="sr-Latn-RS" dirty="0"/>
              <a:t>  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F4B82F-FCB7-4511-9642-1551C9CF597D}"/>
              </a:ext>
            </a:extLst>
          </p:cNvPr>
          <p:cNvSpPr txBox="1"/>
          <p:nvPr/>
        </p:nvSpPr>
        <p:spPr>
          <a:xfrm flipH="1">
            <a:off x="3298873" y="343026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Izlazni spektar lasera</a:t>
            </a: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EAE13-B9CC-45AB-BC36-332F490A6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6" y="4490978"/>
            <a:ext cx="2867025" cy="17025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8B21A5-152B-4DDC-90B7-A43C29481D35}"/>
              </a:ext>
            </a:extLst>
          </p:cNvPr>
          <p:cNvSpPr txBox="1"/>
          <p:nvPr/>
        </p:nvSpPr>
        <p:spPr>
          <a:xfrm>
            <a:off x="3886200" y="4903426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dirty="0">
                <a:solidFill>
                  <a:srgbClr val="FF0000"/>
                </a:solidFill>
              </a:rPr>
              <a:t>Transverzalni modovi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lasera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5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BB02-B58A-452F-AB32-B5A9980A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"/>
            <a:ext cx="8382000" cy="685800"/>
          </a:xfrm>
        </p:spPr>
        <p:txBody>
          <a:bodyPr>
            <a:normAutofit/>
          </a:bodyPr>
          <a:lstStyle/>
          <a:p>
            <a:r>
              <a:rPr lang="sr-Latn-RS" sz="2800" dirty="0"/>
              <a:t>Ultra brzi laser – priprema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553F4-C886-46C1-8FFB-1F08EBBF7630}"/>
              </a:ext>
            </a:extLst>
          </p:cNvPr>
          <p:cNvSpPr txBox="1"/>
          <p:nvPr/>
        </p:nvSpPr>
        <p:spPr>
          <a:xfrm>
            <a:off x="533094" y="5578902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Što je više </a:t>
            </a:r>
            <a:r>
              <a:rPr lang="sr-Latn-RS" sz="1600" dirty="0" err="1"/>
              <a:t>modova</a:t>
            </a:r>
            <a:r>
              <a:rPr lang="sr-Latn-RS" sz="1600" dirty="0"/>
              <a:t> koji </a:t>
            </a:r>
            <a:r>
              <a:rPr lang="sr-Latn-RS" sz="1600" dirty="0" err="1"/>
              <a:t>interferiraju</a:t>
            </a:r>
            <a:r>
              <a:rPr lang="sr-Latn-RS" sz="1600" dirty="0"/>
              <a:t> – impuls je kraći – širina impulsa obrnuto srazmerna širini krive pojačanja 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D3EBC-9D4B-401A-8924-CC987B287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84451"/>
            <a:ext cx="2272383" cy="705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4B453F-8AE6-4C4A-A78D-ACB446722A4D}"/>
              </a:ext>
            </a:extLst>
          </p:cNvPr>
          <p:cNvSpPr txBox="1"/>
          <p:nvPr/>
        </p:nvSpPr>
        <p:spPr>
          <a:xfrm flipH="1">
            <a:off x="1535385" y="3382446"/>
            <a:ext cx="3222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Laserski</a:t>
            </a:r>
            <a:r>
              <a:rPr lang="en-US" sz="1600" dirty="0">
                <a:solidFill>
                  <a:srgbClr val="FF0000"/>
                </a:solidFill>
              </a:rPr>
              <a:t> impuls je </a:t>
            </a:r>
            <a:r>
              <a:rPr lang="en-US" sz="1600" dirty="0" err="1">
                <a:solidFill>
                  <a:srgbClr val="FF0000"/>
                </a:solidFill>
              </a:rPr>
              <a:t>zbir</a:t>
            </a:r>
            <a:r>
              <a:rPr lang="en-US" sz="1600" dirty="0">
                <a:solidFill>
                  <a:srgbClr val="FF0000"/>
                </a:solidFill>
              </a:rPr>
              <a:t> svih </a:t>
            </a:r>
            <a:r>
              <a:rPr lang="en-US" sz="1600" dirty="0" err="1">
                <a:solidFill>
                  <a:srgbClr val="FF0000"/>
                </a:solidFill>
              </a:rPr>
              <a:t>modova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sr-Latn-RS" sz="1600" dirty="0"/>
              <a:t>Relativne faze modova moraju da budu fiksne – </a:t>
            </a:r>
            <a:r>
              <a:rPr lang="en-US" sz="1600" dirty="0"/>
              <a:t>laser je </a:t>
            </a:r>
            <a:r>
              <a:rPr lang="sr-Latn-RS" sz="1600" dirty="0"/>
              <a:t>zaključan</a:t>
            </a:r>
            <a:r>
              <a:rPr lang="en-US" sz="1600" dirty="0"/>
              <a:t> </a:t>
            </a:r>
            <a:endParaRPr lang="sr-Latn-RS" sz="1600" dirty="0"/>
          </a:p>
          <a:p>
            <a:r>
              <a:rPr lang="sr-Latn-RS" sz="1600" dirty="0" err="1"/>
              <a:t>odn</a:t>
            </a:r>
            <a:r>
              <a:rPr lang="sr-Latn-RS" sz="1600" dirty="0"/>
              <a:t> </a:t>
            </a:r>
            <a:r>
              <a:rPr lang="sr-Latn-RS" sz="1600" dirty="0" err="1">
                <a:solidFill>
                  <a:srgbClr val="002060"/>
                </a:solidFill>
              </a:rPr>
              <a:t>lokovan</a:t>
            </a:r>
            <a:r>
              <a:rPr lang="sr-Latn-RS" sz="1600" dirty="0">
                <a:solidFill>
                  <a:srgbClr val="002060"/>
                </a:solidFill>
              </a:rPr>
              <a:t> da bi se dobio stabilni impulsi na  izlazu lasera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A58388-554C-4704-87A4-BC5190FD0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26" y="6218604"/>
            <a:ext cx="4840644" cy="536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A3B928-C408-4C8F-A16D-232CC6D6D62A}"/>
              </a:ext>
            </a:extLst>
          </p:cNvPr>
          <p:cNvSpPr txBox="1"/>
          <p:nvPr/>
        </p:nvSpPr>
        <p:spPr>
          <a:xfrm flipH="1">
            <a:off x="2437385" y="1997679"/>
            <a:ext cx="359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Spektar </a:t>
            </a:r>
            <a:r>
              <a:rPr lang="sr-Latn-RS" sz="1800" dirty="0" err="1"/>
              <a:t>modova</a:t>
            </a:r>
            <a:r>
              <a:rPr lang="sr-Latn-RS" sz="1800" dirty="0"/>
              <a:t> nije </a:t>
            </a:r>
            <a:r>
              <a:rPr lang="sr-Latn-RS" sz="1800" dirty="0" err="1"/>
              <a:t>kontinualan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883926" y="6108767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dirty="0"/>
              <a:t>Treba ga pojačati</a:t>
            </a:r>
          </a:p>
          <a:p>
            <a:r>
              <a:rPr lang="sr-Latn-RS" sz="1800" dirty="0"/>
              <a:t>ostale eliminisati</a:t>
            </a:r>
            <a:endParaRPr lang="sr-Latn-C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BDDCF-EBA8-40D1-A57D-C80235619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827" y="834827"/>
            <a:ext cx="1937270" cy="939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4BEA17-3882-4E76-A1C2-E6F3AF322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809" y="2012892"/>
            <a:ext cx="1086619" cy="314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4933CD-3D86-40C3-AA2F-10883CCCF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793" y="4227219"/>
            <a:ext cx="1675800" cy="102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217" y="870374"/>
            <a:ext cx="4694332" cy="954107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1600" dirty="0"/>
              <a:t>Laserske mode –</a:t>
            </a:r>
          </a:p>
          <a:p>
            <a:r>
              <a:rPr lang="sr-Latn-CS" sz="1600" dirty="0"/>
              <a:t>kombinacija frekvencije </a:t>
            </a:r>
            <a:r>
              <a:rPr lang="sr-Latn-CS" sz="1600" dirty="0">
                <a:sym typeface="Symbol" panose="05050102010706020507" pitchFamily="18" charset="2"/>
              </a:rPr>
              <a:t> i pravca prostiranja </a:t>
            </a:r>
            <a:r>
              <a:rPr lang="sr-Latn-CS" sz="1600" b="1" dirty="0">
                <a:sym typeface="Symbol" panose="05050102010706020507" pitchFamily="18" charset="2"/>
              </a:rPr>
              <a:t>k</a:t>
            </a:r>
          </a:p>
          <a:p>
            <a:r>
              <a:rPr lang="sr-Latn-CS" sz="1600" dirty="0">
                <a:sym typeface="Symbol" panose="05050102010706020507" pitchFamily="18" charset="2"/>
              </a:rPr>
              <a:t>talasa koji su dozovoljeni geometrijom rezonatora</a:t>
            </a:r>
            <a:r>
              <a:rPr lang="sr-Latn-C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402746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19175</TotalTime>
  <Words>1200</Words>
  <Application>Microsoft Office PowerPoint</Application>
  <PresentationFormat>On-screen Show (4:3)</PresentationFormat>
  <Paragraphs>209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Occidental</vt:lpstr>
      <vt:lpstr>Wingdings</vt:lpstr>
      <vt:lpstr>9_Custom Design</vt:lpstr>
      <vt:lpstr>8_Custom Design</vt:lpstr>
      <vt:lpstr>2_Custom Design</vt:lpstr>
      <vt:lpstr>5_Custom Design</vt:lpstr>
      <vt:lpstr>1_Custom Design</vt:lpstr>
      <vt:lpstr>Ultra brzi laseri principi i primene</vt:lpstr>
      <vt:lpstr>Ultra brzi laseri –  dragocene primene novi alati u istraživanjima, za obradu materijala, 2D i 3D modifikacije, nelinearna optika, mikroskopiju, ultra brzu spektroskopiju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Još malo o laserima </vt:lpstr>
      <vt:lpstr>Ultra brzi laser – priprema </vt:lpstr>
      <vt:lpstr>Pasivno modno lokovanje </vt:lpstr>
      <vt:lpstr>Konverzija frekvencije fs lasera</vt:lpstr>
      <vt:lpstr>Dvo-fotonska apsorpcija  </vt:lpstr>
      <vt:lpstr>Interakcija ultra-brzih lasera i materijala</vt:lpstr>
      <vt:lpstr>Deponovanje energije i relaksacije  posle (jednog) fs impulsa</vt:lpstr>
      <vt:lpstr>Višestruki fs impulsi kumulativni termalni efekti i hemijska difuzija</vt:lpstr>
      <vt:lpstr>Laserki indukovani fotohemijski procesi u različitim materijalima</vt:lpstr>
      <vt:lpstr>Hemijska difuzija</vt:lpstr>
      <vt:lpstr>Prostorno razlaganje određeno prirodom interakcije</vt:lpstr>
    </vt:vector>
  </TitlesOfParts>
  <Manager/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Andrey</dc:creator>
  <cp:keywords/>
  <dc:description/>
  <cp:lastModifiedBy>Brana Jelenkovic</cp:lastModifiedBy>
  <cp:revision>735</cp:revision>
  <dcterms:created xsi:type="dcterms:W3CDTF">2006-08-16T02:50:20Z</dcterms:created>
  <dcterms:modified xsi:type="dcterms:W3CDTF">2019-06-02T06:27:59Z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TC011408341033</vt:lpwstr>
  </property>
</Properties>
</file>